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6"/>
  </p:notesMasterIdLst>
  <p:sldIdLst>
    <p:sldId id="256" r:id="rId2"/>
    <p:sldId id="307" r:id="rId3"/>
    <p:sldId id="308" r:id="rId4"/>
    <p:sldId id="257" r:id="rId5"/>
    <p:sldId id="300" r:id="rId6"/>
    <p:sldId id="284" r:id="rId7"/>
    <p:sldId id="287" r:id="rId8"/>
    <p:sldId id="288" r:id="rId9"/>
    <p:sldId id="289" r:id="rId10"/>
    <p:sldId id="290" r:id="rId11"/>
    <p:sldId id="291" r:id="rId12"/>
    <p:sldId id="299" r:id="rId13"/>
    <p:sldId id="261" r:id="rId14"/>
    <p:sldId id="301" r:id="rId1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00FF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132" autoAdjust="0"/>
    <p:restoredTop sz="94684" autoAdjust="0"/>
  </p:normalViewPr>
  <p:slideViewPr>
    <p:cSldViewPr>
      <p:cViewPr varScale="1">
        <p:scale>
          <a:sx n="69" d="100"/>
          <a:sy n="69" d="100"/>
        </p:scale>
        <p:origin x="-13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7C67996-7F75-400C-B40E-22000494AE41}" type="datetimeFigureOut">
              <a:rPr lang="ja-JP" altLang="en-US"/>
              <a:pPr>
                <a:defRPr/>
              </a:pPr>
              <a:t>2011/9/13</a:t>
            </a:fld>
            <a:endParaRPr lang="en-US" altLang="ja-JP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AB516AB-2653-4970-BDDA-A12816B343C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C13FA-9057-4584-A6E7-47D0B852783F}" type="datetime1">
              <a:rPr lang="ja-JP" altLang="en-US"/>
              <a:pPr>
                <a:defRPr/>
              </a:pPr>
              <a:t>2011/9/13</a:t>
            </a:fld>
            <a:endParaRPr lang="en-US" altLang="ja-JP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altLang="ja-JP"/>
              <a:t>College Of Engineering Chengannur</a:t>
            </a:r>
            <a:endParaRPr lang="ja-JP" alt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B0A86-3C11-430E-87B1-292ECD75038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49AD7-9B09-4006-9738-DBEFC459F877}" type="datetime1">
              <a:rPr lang="ja-JP" altLang="en-US"/>
              <a:pPr>
                <a:defRPr/>
              </a:pPr>
              <a:t>2011/9/13</a:t>
            </a:fld>
            <a:endParaRPr lang="en-US" altLang="ja-JP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altLang="ja-JP"/>
              <a:t>College Of Engineering Chengannur</a:t>
            </a:r>
            <a:endParaRPr lang="ja-JP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D9572-5AEA-4C7F-AAD8-2DAA1C36B27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wipe dir="d"/>
  </p:transition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10ADC-256D-4112-BAB2-7F37FCB1CCF1}" type="datetime1">
              <a:rPr lang="ja-JP" altLang="en-US"/>
              <a:pPr>
                <a:defRPr/>
              </a:pPr>
              <a:t>2011/9/13</a:t>
            </a:fld>
            <a:endParaRPr lang="en-US" altLang="ja-JP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altLang="ja-JP"/>
              <a:t>College Of Engineering Chengannur</a:t>
            </a:r>
            <a:endParaRPr lang="ja-JP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AAA73-D8A3-48C5-BF17-412A508B039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wipe dir="d"/>
  </p:transition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7E7A5A0-5295-487B-8507-45C51CC6D9C4}" type="datetime1">
              <a:rPr lang="ja-JP" altLang="en-US"/>
              <a:pPr>
                <a:defRPr/>
              </a:pPr>
              <a:t>2011/9/13</a:t>
            </a:fld>
            <a:endParaRPr lang="en-US" altLang="ja-JP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0DF5C2E-3D4A-44C9-AD90-8BCA5E06A0D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IN" altLang="ja-JP"/>
              <a:t>College Of Engineering Chengannur</a:t>
            </a:r>
            <a:endParaRPr lang="ja-JP" altLang="en-US"/>
          </a:p>
        </p:txBody>
      </p:sp>
    </p:spTree>
  </p:cSld>
  <p:clrMapOvr>
    <a:masterClrMapping/>
  </p:clrMapOvr>
  <p:transition spd="med">
    <p:wipe dir="d"/>
  </p:transition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909EC-881E-4EDA-97F3-9DB1D34FEFDA}" type="datetime1">
              <a:rPr lang="ja-JP" altLang="en-US"/>
              <a:pPr>
                <a:defRPr/>
              </a:pPr>
              <a:t>2011/9/13</a:t>
            </a:fld>
            <a:endParaRPr lang="en-US" altLang="ja-JP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altLang="ja-JP"/>
              <a:t>College Of Engineering Chengannur</a:t>
            </a:r>
            <a:endParaRPr lang="ja-JP" alt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48BE2-3DED-4AF9-A78A-0BEB339BD5E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80CD9-DA8A-4F94-8652-B16BE15A73F0}" type="datetime1">
              <a:rPr lang="ja-JP" altLang="en-US"/>
              <a:pPr>
                <a:defRPr/>
              </a:pPr>
              <a:t>2011/9/13</a:t>
            </a:fld>
            <a:endParaRPr lang="en-US" altLang="ja-JP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altLang="ja-JP"/>
              <a:t>College Of Engineering Chengannur</a:t>
            </a:r>
            <a:endParaRPr lang="ja-JP" alt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4F2A8-8357-44E0-9B80-4B331E1A478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wipe dir="d"/>
  </p:transition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18410-1C4F-4137-AA7D-0C5ACF701E83}" type="datetime1">
              <a:rPr lang="ja-JP" altLang="en-US"/>
              <a:pPr>
                <a:defRPr/>
              </a:pPr>
              <a:t>2011/9/13</a:t>
            </a:fld>
            <a:endParaRPr lang="en-US" altLang="ja-JP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altLang="ja-JP"/>
              <a:t>College Of Engineering Chengannur</a:t>
            </a:r>
            <a:endParaRPr lang="ja-JP" alt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741C3-1593-48AF-9030-928889B7E31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wipe dir="d"/>
  </p:transition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DFE3974-EFA9-46AE-A3C2-3D88ED6002D4}" type="datetime1">
              <a:rPr lang="ja-JP" altLang="en-US"/>
              <a:pPr>
                <a:defRPr/>
              </a:pPr>
              <a:t>2011/9/13</a:t>
            </a:fld>
            <a:endParaRPr lang="en-US" altLang="ja-JP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D6CA30E-6C60-4A7A-992D-B5B7B641AB1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IN" altLang="ja-JP"/>
              <a:t>College Of Engineering Chengannur</a:t>
            </a:r>
            <a:endParaRPr lang="ja-JP" altLang="en-US"/>
          </a:p>
        </p:txBody>
      </p:sp>
    </p:spTree>
  </p:cSld>
  <p:clrMapOvr>
    <a:masterClrMapping/>
  </p:clrMapOvr>
  <p:transition spd="med">
    <p:wipe dir="d"/>
  </p:transition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3B46B-1BEC-4F71-B036-286DA2E69724}" type="datetime1">
              <a:rPr lang="ja-JP" altLang="en-US"/>
              <a:pPr>
                <a:defRPr/>
              </a:pPr>
              <a:t>2011/9/13</a:t>
            </a:fld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altLang="ja-JP"/>
              <a:t>College Of Engineering Chengannur</a:t>
            </a:r>
            <a:endParaRPr lang="ja-JP" alt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B6D8D-32E1-471B-95C9-30A0D47E3D1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wipe dir="d"/>
  </p:transition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C783FC7-34E4-442E-BED6-72E218F51FEE}" type="datetime1">
              <a:rPr lang="ja-JP" altLang="en-US"/>
              <a:pPr>
                <a:defRPr/>
              </a:pPr>
              <a:t>2011/9/13</a:t>
            </a:fld>
            <a:endParaRPr lang="en-US" altLang="ja-JP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BC48B9B-6CA1-45FB-A750-97CF06D19F0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IN" altLang="ja-JP"/>
              <a:t>College Of Engineering Chengannur</a:t>
            </a:r>
            <a:endParaRPr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4A3C1C0-1569-4390-8905-16BC1CDF7C4B}" type="datetime1">
              <a:rPr lang="ja-JP" altLang="en-US"/>
              <a:pPr>
                <a:defRPr/>
              </a:pPr>
              <a:t>2011/9/13</a:t>
            </a:fld>
            <a:endParaRPr lang="en-US" altLang="ja-JP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33332D9-C996-430B-8A8D-A4BD125BD35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IN" altLang="ja-JP"/>
              <a:t>College Of Engineering Chengannur</a:t>
            </a:r>
            <a:endParaRPr lang="ja-JP" altLang="en-US"/>
          </a:p>
        </p:txBody>
      </p:sp>
    </p:spTree>
  </p:cSld>
  <p:clrMapOvr>
    <a:masterClrMapping/>
  </p:clrMapOvr>
  <p:transition spd="med">
    <p:wipe dir="d"/>
  </p:transition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675150C-E3A7-4FCB-9D2A-4F1A5C0F6243}" type="datetime1">
              <a:rPr lang="ja-JP" altLang="en-US"/>
              <a:pPr>
                <a:defRPr/>
              </a:pPr>
              <a:t>2011/9/13</a:t>
            </a:fld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IN" altLang="ja-JP"/>
              <a:t>College Of Engineering Chengannur</a:t>
            </a:r>
            <a:endParaRPr lang="ja-JP" alt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7C7FBDC-F129-49CD-8D77-66DFBDD9973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82" r:id="rId4"/>
    <p:sldLayoutId id="2147483783" r:id="rId5"/>
    <p:sldLayoutId id="2147483790" r:id="rId6"/>
    <p:sldLayoutId id="2147483784" r:id="rId7"/>
    <p:sldLayoutId id="2147483791" r:id="rId8"/>
    <p:sldLayoutId id="2147483792" r:id="rId9"/>
    <p:sldLayoutId id="2147483785" r:id="rId10"/>
    <p:sldLayoutId id="2147483786" r:id="rId11"/>
  </p:sldLayoutIdLst>
  <p:transition spd="med">
    <p:wipe dir="d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MS PMincho" pitchFamily="18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MS PMincho" pitchFamily="1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MS PMincho" pitchFamily="1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MS PMincho" pitchFamily="1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MS PMincho" pitchFamily="1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MS PMincho" pitchFamily="1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MS PMincho" pitchFamily="1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MS PMincho" pitchFamily="1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MS PMincho" pitchFamily="18" charset="-128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MS PMincho" pitchFamily="18" charset="-128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MS PMincho" pitchFamily="18" charset="-128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MS PMincho" pitchFamily="18" charset="-128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MS PMincho" pitchFamily="18" charset="-128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MS PMincho" pitchFamily="18" charset="-128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>
          <a:xfrm>
            <a:off x="1357290" y="785794"/>
            <a:ext cx="6743720" cy="232253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ja-JP" sz="5400" dirty="0" smtClean="0">
                <a:solidFill>
                  <a:srgbClr val="0000FF"/>
                </a:solidFill>
                <a:latin typeface="Palatino Linotype" pitchFamily="18" charset="0"/>
                <a:ea typeface="+mj-ea"/>
              </a:rPr>
              <a:t>ANDROID</a:t>
            </a:r>
            <a:r>
              <a:rPr lang="en-US" altLang="ja-JP" sz="5400" dirty="0" smtClean="0">
                <a:solidFill>
                  <a:srgbClr val="3366FF"/>
                </a:solidFill>
                <a:ea typeface="+mj-ea"/>
              </a:rPr>
              <a:t/>
            </a:r>
            <a:br>
              <a:rPr lang="en-US" altLang="ja-JP" sz="5400" dirty="0" smtClean="0">
                <a:solidFill>
                  <a:srgbClr val="3366FF"/>
                </a:solidFill>
                <a:ea typeface="+mj-ea"/>
              </a:rPr>
            </a:br>
            <a:r>
              <a:rPr lang="en-US" altLang="ja-JP" dirty="0" smtClean="0">
                <a:ea typeface="+mj-ea"/>
              </a:rPr>
              <a:t/>
            </a:r>
            <a:br>
              <a:rPr lang="en-US" altLang="ja-JP" dirty="0" smtClean="0">
                <a:ea typeface="+mj-ea"/>
              </a:rPr>
            </a:br>
            <a:endParaRPr lang="ja-JP" altLang="en-US" smtClean="0">
              <a:ea typeface="+mj-ea"/>
            </a:endParaRPr>
          </a:p>
        </p:txBody>
      </p:sp>
      <p:pic>
        <p:nvPicPr>
          <p:cNvPr id="8195" name="Picture 7" descr="untitl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2571744"/>
            <a:ext cx="357190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357686" y="6488668"/>
            <a:ext cx="4506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Khongkidakorn  worasan  ID 503040764-8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/>
          </p:cNvSpPr>
          <p:nvPr>
            <p:ph sz="quarter" idx="1"/>
          </p:nvPr>
        </p:nvSpPr>
        <p:spPr>
          <a:xfrm>
            <a:off x="457200" y="1128713"/>
            <a:ext cx="8229600" cy="4525962"/>
          </a:xfrm>
        </p:spPr>
        <p:txBody>
          <a:bodyPr/>
          <a:lstStyle/>
          <a:p>
            <a:pPr eaLnBrk="1" hangingPunct="1"/>
            <a:endParaRPr lang="en-US" sz="2800" smtClean="0">
              <a:solidFill>
                <a:srgbClr val="3366FF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800" smtClean="0">
                <a:solidFill>
                  <a:srgbClr val="3366FF"/>
                </a:solidFill>
                <a:ea typeface="ＭＳ Ｐゴシック" pitchFamily="34" charset="-128"/>
              </a:rPr>
              <a:t>Linux Version 2.6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smtClean="0">
                <a:solidFill>
                  <a:srgbClr val="3366FF"/>
                </a:solidFill>
                <a:ea typeface="ＭＳ Ｐゴシック" pitchFamily="34" charset="-128"/>
              </a:rPr>
              <a:t>Security, Memory &amp; Process Management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smtClean="0">
                <a:solidFill>
                  <a:srgbClr val="3366FF"/>
                </a:solidFill>
                <a:ea typeface="ＭＳ Ｐゴシック" pitchFamily="34" charset="-128"/>
              </a:rPr>
              <a:t>Proven driver model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smtClean="0">
                <a:solidFill>
                  <a:srgbClr val="3366FF"/>
                </a:solidFill>
                <a:ea typeface="ＭＳ Ｐゴシック" pitchFamily="34" charset="-128"/>
              </a:rPr>
              <a:t>Efficient computing resource management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smtClean="0">
                <a:solidFill>
                  <a:srgbClr val="3366FF"/>
                </a:solidFill>
                <a:ea typeface="ＭＳ Ｐゴシック" pitchFamily="34" charset="-128"/>
              </a:rPr>
              <a:t>Stable and proven OS for mobile platform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93C9D71-1443-47B9-B48D-A69F494CFACB}" type="slidenum">
              <a:rPr lang="ja-JP" altLang="en-US" smtClean="0"/>
              <a:pPr/>
              <a:t>10</a:t>
            </a:fld>
            <a:endParaRPr lang="en-US" altLang="ja-JP" smtClean="0"/>
          </a:p>
        </p:txBody>
      </p:sp>
      <p:sp>
        <p:nvSpPr>
          <p:cNvPr id="6" name="TextBox 5"/>
          <p:cNvSpPr txBox="1"/>
          <p:nvPr/>
        </p:nvSpPr>
        <p:spPr>
          <a:xfrm>
            <a:off x="428625" y="571500"/>
            <a:ext cx="41433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IN" sz="3200" b="1" dirty="0">
                <a:solidFill>
                  <a:srgbClr val="0000FF"/>
                </a:solidFill>
                <a:latin typeface="+mj-lt"/>
              </a:rPr>
              <a:t>Linux Kernel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/>
          </p:cNvSpPr>
          <p:nvPr>
            <p:ph sz="quarter" idx="1"/>
          </p:nvPr>
        </p:nvSpPr>
        <p:spPr>
          <a:xfrm>
            <a:off x="557213" y="114300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>
              <a:solidFill>
                <a:srgbClr val="3366FF"/>
              </a:solidFill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en-US" smtClean="0">
                <a:solidFill>
                  <a:srgbClr val="3366FF"/>
                </a:solidFill>
              </a:rPr>
              <a:t> Includes a set of core libraries that provides most of the functionality-</a:t>
            </a:r>
            <a:r>
              <a:rPr lang="en-US" u="sng" smtClean="0">
                <a:solidFill>
                  <a:srgbClr val="3366FF"/>
                </a:solidFill>
              </a:rPr>
              <a:t>JAVA</a:t>
            </a:r>
          </a:p>
          <a:p>
            <a:pPr eaLnBrk="1" hangingPunct="1">
              <a:buFont typeface="Wingdings" pitchFamily="2" charset="2"/>
              <a:buChar char="q"/>
            </a:pPr>
            <a:endParaRPr lang="en-US" smtClean="0">
              <a:solidFill>
                <a:srgbClr val="3366FF"/>
              </a:solidFill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en-US" smtClean="0">
                <a:solidFill>
                  <a:srgbClr val="3366FF"/>
                </a:solidFill>
              </a:rPr>
              <a:t>Every Android application runs in its own process</a:t>
            </a:r>
          </a:p>
          <a:p>
            <a:pPr eaLnBrk="1" hangingPunct="1">
              <a:buFont typeface="Wingdings" pitchFamily="2" charset="2"/>
              <a:buChar char="q"/>
            </a:pPr>
            <a:endParaRPr lang="en-US" smtClean="0">
              <a:solidFill>
                <a:srgbClr val="3366FF"/>
              </a:solidFill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en-US" smtClean="0">
                <a:solidFill>
                  <a:srgbClr val="3366FF"/>
                </a:solidFill>
              </a:rPr>
              <a:t>Dalvik VM executes files in the (.dex) format</a:t>
            </a:r>
          </a:p>
          <a:p>
            <a:pPr eaLnBrk="1" hangingPunct="1">
              <a:buFont typeface="Wingdings" pitchFamily="2" charset="2"/>
              <a:buChar char="q"/>
            </a:pPr>
            <a:endParaRPr lang="en-US" smtClean="0">
              <a:solidFill>
                <a:srgbClr val="3366FF"/>
              </a:solidFill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en-US" smtClean="0">
                <a:solidFill>
                  <a:srgbClr val="3366FF"/>
                </a:solidFill>
              </a:rPr>
              <a:t>Device can run multiple VMs efficiently</a:t>
            </a:r>
          </a:p>
          <a:p>
            <a:pPr eaLnBrk="1" hangingPunct="1"/>
            <a:endParaRPr lang="en-US" sz="2800" smtClean="0">
              <a:solidFill>
                <a:srgbClr val="3366FF"/>
              </a:solidFill>
              <a:ea typeface="ＭＳ Ｐゴシック" pitchFamily="34" charset="-128"/>
            </a:endParaRP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4D8F115-D1DB-4EC0-9086-B66DE674E524}" type="slidenum">
              <a:rPr lang="ja-JP" altLang="en-US" smtClean="0"/>
              <a:pPr/>
              <a:t>11</a:t>
            </a:fld>
            <a:endParaRPr lang="en-US" altLang="ja-JP" smtClean="0"/>
          </a:p>
        </p:txBody>
      </p:sp>
      <p:sp>
        <p:nvSpPr>
          <p:cNvPr id="7" name="TextBox 6"/>
          <p:cNvSpPr txBox="1"/>
          <p:nvPr/>
        </p:nvSpPr>
        <p:spPr>
          <a:xfrm>
            <a:off x="571500" y="428625"/>
            <a:ext cx="6072188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IN" sz="3200" b="1" dirty="0">
                <a:solidFill>
                  <a:srgbClr val="0000FF"/>
                </a:solidFill>
                <a:latin typeface="+mj-lt"/>
              </a:rPr>
              <a:t>Android Runtime</a:t>
            </a:r>
          </a:p>
          <a:p>
            <a:pPr>
              <a:defRPr/>
            </a:pPr>
            <a:endParaRPr lang="en-IN" sz="3200" dirty="0">
              <a:solidFill>
                <a:srgbClr val="0000FF"/>
              </a:solidFill>
              <a:latin typeface="+mj-lt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125538"/>
            <a:ext cx="8229600" cy="5183187"/>
          </a:xfrm>
        </p:spPr>
      </p:pic>
      <p:sp>
        <p:nvSpPr>
          <p:cNvPr id="28675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F1E21A0-9ED4-43DE-A5BF-AA93DAD488B0}" type="slidenum">
              <a:rPr lang="ja-JP" altLang="en-US" smtClean="0"/>
              <a:pPr/>
              <a:t>12</a:t>
            </a:fld>
            <a:endParaRPr lang="en-US" altLang="ja-JP" smtClean="0"/>
          </a:p>
        </p:txBody>
      </p:sp>
      <p:sp>
        <p:nvSpPr>
          <p:cNvPr id="6" name="TextBox 5"/>
          <p:cNvSpPr txBox="1"/>
          <p:nvPr/>
        </p:nvSpPr>
        <p:spPr>
          <a:xfrm>
            <a:off x="500063" y="285750"/>
            <a:ext cx="55006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latin typeface="+mj-lt"/>
              </a:rPr>
              <a:t>Applications</a:t>
            </a:r>
            <a:endParaRPr lang="en-IN" sz="3200" b="1" dirty="0">
              <a:solidFill>
                <a:srgbClr val="0000FF"/>
              </a:solidFill>
              <a:latin typeface="+mj-lt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1071563"/>
            <a:ext cx="2863850" cy="475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7363" y="1071563"/>
            <a:ext cx="2862262" cy="475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13" y="1071563"/>
            <a:ext cx="2414587" cy="475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テキスト ボックス 7"/>
          <p:cNvSpPr txBox="1">
            <a:spLocks noChangeArrowheads="1"/>
          </p:cNvSpPr>
          <p:nvPr/>
        </p:nvSpPr>
        <p:spPr bwMode="auto">
          <a:xfrm>
            <a:off x="1020763" y="428625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latin typeface="Calibri" pitchFamily="34" charset="0"/>
              </a:rPr>
              <a:t>Initial screen</a:t>
            </a:r>
          </a:p>
        </p:txBody>
      </p:sp>
      <p:sp>
        <p:nvSpPr>
          <p:cNvPr id="28678" name="テキスト ボックス 8"/>
          <p:cNvSpPr txBox="1">
            <a:spLocks noChangeArrowheads="1"/>
          </p:cNvSpPr>
          <p:nvPr/>
        </p:nvSpPr>
        <p:spPr bwMode="auto">
          <a:xfrm>
            <a:off x="6473825" y="428625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latin typeface="Calibri" pitchFamily="34" charset="0"/>
              </a:rPr>
              <a:t>Browser</a:t>
            </a:r>
          </a:p>
        </p:txBody>
      </p:sp>
      <p:sp>
        <p:nvSpPr>
          <p:cNvPr id="28679" name="テキスト ボックス 9"/>
          <p:cNvSpPr txBox="1">
            <a:spLocks noChangeArrowheads="1"/>
          </p:cNvSpPr>
          <p:nvPr/>
        </p:nvSpPr>
        <p:spPr bwMode="auto">
          <a:xfrm>
            <a:off x="3929063" y="428625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latin typeface="Calibri" pitchFamily="34" charset="0"/>
              </a:rPr>
              <a:t>Map</a:t>
            </a:r>
          </a:p>
        </p:txBody>
      </p:sp>
      <p:sp>
        <p:nvSpPr>
          <p:cNvPr id="29705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C894FF8-C563-4BA8-B8D4-2CE25412E22B}" type="slidenum">
              <a:rPr lang="ja-JP" altLang="en-US" smtClean="0"/>
              <a:pPr/>
              <a:t>13</a:t>
            </a:fld>
            <a:endParaRPr lang="en-US" altLang="ja-JP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  <p:bldP spid="28678" grpId="0"/>
      <p:bldP spid="2867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/>
          </p:cNvSpPr>
          <p:nvPr>
            <p:ph type="title"/>
          </p:nvPr>
        </p:nvSpPr>
        <p:spPr>
          <a:xfrm>
            <a:off x="457200" y="357188"/>
            <a:ext cx="7467600" cy="7747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0000FF"/>
                </a:solidFill>
                <a:ea typeface="ＭＳ Ｐゴシック" pitchFamily="34" charset="-128"/>
              </a:rPr>
              <a:t>conclusion</a:t>
            </a:r>
          </a:p>
        </p:txBody>
      </p:sp>
      <p:sp>
        <p:nvSpPr>
          <p:cNvPr id="90115" name="Rectangle 3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en-US" sz="2800" dirty="0" smtClean="0">
              <a:solidFill>
                <a:srgbClr val="3366FF"/>
              </a:solidFill>
              <a:ea typeface="ＭＳ Ｐゴシック" pitchFamily="34" charset="-12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a typeface="ＭＳ Ｐゴシック" pitchFamily="34" charset="-128"/>
              </a:rPr>
              <a:t>Android is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ea typeface="ＭＳ Ｐゴシック" pitchFamily="34" charset="-128"/>
              </a:rPr>
              <a:t>open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a typeface="ＭＳ Ｐゴシック" pitchFamily="34" charset="-128"/>
              </a:rPr>
              <a:t> to all: industry, developers and users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accent5">
                  <a:lumMod val="50000"/>
                </a:schemeClr>
              </a:solidFill>
              <a:ea typeface="ＭＳ Ｐゴシック" pitchFamily="34" charset="-12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IN" dirty="0" smtClean="0">
                <a:solidFill>
                  <a:schemeClr val="accent5">
                    <a:lumMod val="50000"/>
                  </a:schemeClr>
                </a:solidFill>
                <a:ea typeface="ＭＳ Ｐゴシック" pitchFamily="34" charset="-128"/>
              </a:rPr>
              <a:t>Participating  in  many  of  the successful open  source projects</a:t>
            </a:r>
            <a:endParaRPr lang="en-US" dirty="0" smtClean="0">
              <a:solidFill>
                <a:schemeClr val="accent5">
                  <a:lumMod val="50000"/>
                </a:schemeClr>
              </a:solidFill>
              <a:ea typeface="ＭＳ Ｐゴシック" pitchFamily="34" charset="-12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accent5">
                  <a:lumMod val="50000"/>
                </a:schemeClr>
              </a:solidFill>
              <a:ea typeface="ＭＳ Ｐゴシック" pitchFamily="34" charset="-12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IN" dirty="0" smtClean="0">
                <a:solidFill>
                  <a:schemeClr val="accent5">
                    <a:lumMod val="50000"/>
                  </a:schemeClr>
                </a:solidFill>
                <a:ea typeface="ＭＳ Ｐゴシック" pitchFamily="34" charset="-128"/>
              </a:rPr>
              <a:t>Google  Android  is stepping  into  the  next  level  of Mobile  Internet</a:t>
            </a:r>
            <a:endParaRPr lang="en-US" dirty="0" smtClean="0">
              <a:solidFill>
                <a:schemeClr val="accent5">
                  <a:lumMod val="50000"/>
                </a:schemeClr>
              </a:solidFill>
              <a:ea typeface="ＭＳ Ｐゴシック" pitchFamily="34" charset="-12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solidFill>
                <a:srgbClr val="3366FF"/>
              </a:solidFill>
              <a:ea typeface="ＭＳ Ｐゴシック" pitchFamily="34" charset="-128"/>
            </a:endParaRPr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FE6D67-E74D-4BB7-914F-8E40F0502ABF}" type="slidenum">
              <a:rPr lang="ja-JP" altLang="en-US" smtClean="0"/>
              <a:pPr/>
              <a:t>14</a:t>
            </a:fld>
            <a:endParaRPr lang="en-US" altLang="ja-JP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1A29013-E983-4D41-AB54-7BF5B44E9529}" type="slidenum">
              <a:rPr lang="ja-JP" altLang="en-US" smtClean="0"/>
              <a:pPr/>
              <a:t>2</a:t>
            </a:fld>
            <a:endParaRPr lang="en-US" altLang="ja-JP" smtClean="0"/>
          </a:p>
        </p:txBody>
      </p:sp>
      <p:sp>
        <p:nvSpPr>
          <p:cNvPr id="4" name="TextBox 3"/>
          <p:cNvSpPr txBox="1"/>
          <p:nvPr/>
        </p:nvSpPr>
        <p:spPr>
          <a:xfrm>
            <a:off x="1000100" y="1285860"/>
            <a:ext cx="5429250" cy="198515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u="sng" dirty="0">
                <a:solidFill>
                  <a:srgbClr val="3366FF"/>
                </a:solidFill>
                <a:latin typeface="+mj-lt"/>
              </a:rPr>
              <a:t>OVERVIEW</a:t>
            </a:r>
          </a:p>
          <a:p>
            <a:pPr>
              <a:defRPr/>
            </a:pPr>
            <a:endParaRPr lang="en-IN" sz="1000" b="1" dirty="0">
              <a:solidFill>
                <a:srgbClr val="3366FF"/>
              </a:solidFill>
              <a:latin typeface="+mj-lt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IN" dirty="0" smtClean="0">
                <a:latin typeface="+mn-lt"/>
              </a:rPr>
              <a:t>Introduction </a:t>
            </a:r>
            <a:r>
              <a:rPr lang="en-IN" dirty="0">
                <a:latin typeface="+mn-lt"/>
              </a:rPr>
              <a:t>To Android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IN" dirty="0" smtClean="0">
                <a:latin typeface="+mn-lt"/>
              </a:rPr>
              <a:t>Android </a:t>
            </a:r>
            <a:r>
              <a:rPr lang="en-IN" dirty="0">
                <a:latin typeface="+mn-lt"/>
              </a:rPr>
              <a:t>Architecture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IN" dirty="0" smtClean="0">
                <a:latin typeface="+mn-lt"/>
              </a:rPr>
              <a:t>Conclusion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E2F8ECC-8BDE-49E2-9308-BC83FAC03537}" type="slidenum">
              <a:rPr lang="ja-JP" altLang="en-US" smtClean="0"/>
              <a:pPr/>
              <a:t>3</a:t>
            </a:fld>
            <a:endParaRPr lang="en-US" altLang="ja-JP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6000" y="2643188"/>
            <a:ext cx="4572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0000FF"/>
                </a:solidFill>
                <a:latin typeface="Palatino Linotype" pitchFamily="18" charset="0"/>
              </a:rPr>
              <a:t>INTRODUCTION</a:t>
            </a:r>
          </a:p>
          <a:p>
            <a:pPr algn="ctr"/>
            <a:r>
              <a:rPr lang="en-US" sz="3200" b="1">
                <a:solidFill>
                  <a:srgbClr val="0000FF"/>
                </a:solidFill>
                <a:latin typeface="Palatino Linotype" pitchFamily="18" charset="0"/>
              </a:rPr>
              <a:t>TO</a:t>
            </a:r>
          </a:p>
          <a:p>
            <a:pPr algn="ctr"/>
            <a:r>
              <a:rPr lang="en-US" sz="3200" b="1">
                <a:solidFill>
                  <a:srgbClr val="0000FF"/>
                </a:solidFill>
                <a:latin typeface="Palatino Linotype" pitchFamily="18" charset="0"/>
              </a:rPr>
              <a:t>ANDROID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4000" b="1" dirty="0" smtClean="0">
                <a:solidFill>
                  <a:srgbClr val="0000FF"/>
                </a:solidFill>
                <a:ea typeface="+mj-ea"/>
              </a:rPr>
              <a:t>What is Android?</a:t>
            </a:r>
            <a:r>
              <a:rPr lang="en-US" altLang="ja-JP" sz="4000" dirty="0" smtClean="0">
                <a:solidFill>
                  <a:srgbClr val="0000FF"/>
                </a:solidFill>
                <a:ea typeface="+mj-ea"/>
              </a:rPr>
              <a:t/>
            </a:r>
            <a:br>
              <a:rPr lang="en-US" altLang="ja-JP" sz="4000" dirty="0" smtClean="0">
                <a:solidFill>
                  <a:srgbClr val="0000FF"/>
                </a:solidFill>
                <a:ea typeface="+mj-ea"/>
              </a:rPr>
            </a:br>
            <a:endParaRPr lang="ja-JP" altLang="en-US" sz="4000" smtClean="0">
              <a:solidFill>
                <a:srgbClr val="0000FF"/>
              </a:solidFill>
              <a:ea typeface="+mj-ea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260475"/>
            <a:ext cx="8229600" cy="452596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altLang="ja-JP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altLang="ja-JP" sz="2800" dirty="0" smtClean="0">
                <a:solidFill>
                  <a:srgbClr val="3366FF"/>
                </a:solidFill>
                <a:ea typeface="+mn-ea"/>
              </a:rPr>
              <a:t>A complete &amp; modern embedded operating system</a:t>
            </a:r>
          </a:p>
          <a:p>
            <a:pPr marL="274320" indent="-274320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en-US" altLang="ja-JP" sz="2800" dirty="0" smtClean="0">
              <a:solidFill>
                <a:srgbClr val="3366FF"/>
              </a:solidFill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altLang="ja-JP" sz="2800" dirty="0" smtClean="0">
                <a:solidFill>
                  <a:srgbClr val="3366FF"/>
                </a:solidFill>
                <a:ea typeface="+mn-ea"/>
              </a:rPr>
              <a:t> A world-class software stack for building applications</a:t>
            </a:r>
          </a:p>
          <a:p>
            <a:pPr marL="274320" indent="-274320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en-US" altLang="ja-JP" sz="2800" dirty="0" smtClean="0">
              <a:solidFill>
                <a:srgbClr val="3366FF"/>
              </a:solidFill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altLang="ja-JP" sz="2800" dirty="0" smtClean="0">
              <a:solidFill>
                <a:srgbClr val="3366FF"/>
              </a:solidFill>
              <a:latin typeface="Arial" pitchFamily="34" charset="0"/>
              <a:ea typeface="+mn-ea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2800" dirty="0" smtClean="0">
              <a:solidFill>
                <a:srgbClr val="3366FF"/>
              </a:solidFill>
              <a:latin typeface="Arial" pitchFamily="34" charset="0"/>
              <a:ea typeface="+mn-ea"/>
            </a:endParaRPr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621F831-8EF1-422E-B06D-8A492B51AEE6}" type="slidenum">
              <a:rPr lang="ja-JP" altLang="en-US" smtClean="0"/>
              <a:pPr/>
              <a:t>4</a:t>
            </a:fld>
            <a:endParaRPr lang="en-US" altLang="ja-JP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642938" y="476250"/>
            <a:ext cx="64087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latin typeface="+mj-lt"/>
              </a:rPr>
              <a:t>Why Android Was Created?</a:t>
            </a:r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785813" y="928688"/>
            <a:ext cx="7815262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en-US" sz="1000" dirty="0"/>
          </a:p>
          <a:p>
            <a:pPr>
              <a:lnSpc>
                <a:spcPct val="150000"/>
              </a:lnSpc>
            </a:pPr>
            <a:endParaRPr lang="en-US" sz="1000" dirty="0"/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N" sz="2400" dirty="0">
                <a:solidFill>
                  <a:srgbClr val="3366FF"/>
                </a:solidFill>
              </a:rPr>
              <a:t> Full phone software stack including applications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N" sz="2400" dirty="0" smtClean="0">
                <a:solidFill>
                  <a:srgbClr val="3366FF"/>
                </a:solidFill>
              </a:rPr>
              <a:t>Android </a:t>
            </a:r>
            <a:r>
              <a:rPr lang="en-IN" sz="2400" dirty="0">
                <a:solidFill>
                  <a:srgbClr val="3366FF"/>
                </a:solidFill>
              </a:rPr>
              <a:t>is open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N" sz="2400" dirty="0">
                <a:solidFill>
                  <a:srgbClr val="3366FF"/>
                </a:solidFill>
              </a:rPr>
              <a:t> Android is free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N" sz="2400" dirty="0">
                <a:solidFill>
                  <a:srgbClr val="3366FF"/>
                </a:solidFill>
              </a:rPr>
              <a:t> Community support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N" sz="2400" dirty="0">
                <a:solidFill>
                  <a:srgbClr val="3366FF"/>
                </a:solidFill>
              </a:rPr>
              <a:t> 100% Java Phone</a:t>
            </a:r>
            <a:endParaRPr lang="en-US" sz="2400" dirty="0">
              <a:solidFill>
                <a:srgbClr val="3366FF"/>
              </a:solidFill>
            </a:endParaRP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1EB6C3C-0EC5-470E-B3D1-170C4D5E292F}" type="slidenum">
              <a:rPr lang="ja-JP" altLang="en-US" smtClean="0"/>
              <a:pPr/>
              <a:t>5</a:t>
            </a:fld>
            <a:endParaRPr lang="en-US" altLang="ja-JP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0988" cy="796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0000FF"/>
                </a:solidFill>
                <a:ea typeface="ＭＳ Ｐゴシック" pitchFamily="34" charset="-128"/>
              </a:rPr>
              <a:t>History</a:t>
            </a:r>
          </a:p>
        </p:txBody>
      </p:sp>
      <p:sp>
        <p:nvSpPr>
          <p:cNvPr id="13315" name="Rectangle 3"/>
          <p:cNvSpPr>
            <a:spLocks noGrp="1"/>
          </p:cNvSpPr>
          <p:nvPr>
            <p:ph sz="quarter" idx="1"/>
          </p:nvPr>
        </p:nvSpPr>
        <p:spPr>
          <a:xfrm>
            <a:off x="457200" y="1171575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3366FF"/>
                </a:solidFill>
                <a:latin typeface="Arial" pitchFamily="34" charset="0"/>
                <a:ea typeface="ＭＳ Ｐゴシック" pitchFamily="34" charset="-128"/>
              </a:rPr>
              <a:t>July 2005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3366FF"/>
                </a:solidFill>
                <a:latin typeface="Arial" pitchFamily="34" charset="0"/>
                <a:ea typeface="ＭＳ Ｐゴシック" pitchFamily="34" charset="-128"/>
              </a:rPr>
              <a:t>	Google acquired Android Inc.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3366FF"/>
                </a:solidFill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US" b="1" u="sng" dirty="0" smtClean="0">
                <a:solidFill>
                  <a:srgbClr val="3366FF"/>
                </a:solidFill>
                <a:latin typeface="Arial" pitchFamily="34" charset="0"/>
                <a:ea typeface="ＭＳ Ｐゴシック" pitchFamily="34" charset="-128"/>
              </a:rPr>
              <a:t>5 Nov 2007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3366FF"/>
                </a:solidFill>
                <a:latin typeface="Arial" pitchFamily="34" charset="0"/>
                <a:ea typeface="ＭＳ Ｐゴシック" pitchFamily="34" charset="-128"/>
              </a:rPr>
              <a:t>	Open </a:t>
            </a:r>
            <a:r>
              <a:rPr lang="en-US" dirty="0" err="1" smtClean="0">
                <a:solidFill>
                  <a:srgbClr val="3366FF"/>
                </a:solidFill>
                <a:latin typeface="Arial" pitchFamily="34" charset="0"/>
                <a:ea typeface="ＭＳ Ｐゴシック" pitchFamily="34" charset="-128"/>
              </a:rPr>
              <a:t>HandSet</a:t>
            </a:r>
            <a:r>
              <a:rPr lang="en-US" dirty="0" smtClean="0">
                <a:solidFill>
                  <a:srgbClr val="3366FF"/>
                </a:solidFill>
                <a:latin typeface="Arial" pitchFamily="34" charset="0"/>
                <a:ea typeface="ＭＳ Ｐゴシック" pitchFamily="34" charset="-128"/>
              </a:rPr>
              <a:t> Alliance formed-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3366FF"/>
                </a:solidFill>
                <a:latin typeface="Arial" pitchFamily="34" charset="0"/>
                <a:ea typeface="ＭＳ Ｐゴシック" pitchFamily="34" charset="-128"/>
              </a:rPr>
              <a:t>	Google, HTC, Intel, Motorola, </a:t>
            </a:r>
            <a:r>
              <a:rPr lang="en-US" dirty="0" err="1" smtClean="0">
                <a:solidFill>
                  <a:srgbClr val="3366FF"/>
                </a:solidFill>
                <a:latin typeface="Arial" pitchFamily="34" charset="0"/>
                <a:ea typeface="ＭＳ Ｐゴシック" pitchFamily="34" charset="-128"/>
              </a:rPr>
              <a:t>Qualcomm,T</a:t>
            </a:r>
            <a:r>
              <a:rPr lang="en-US" dirty="0" smtClean="0">
                <a:solidFill>
                  <a:srgbClr val="3366FF"/>
                </a:solidFill>
                <a:latin typeface="Arial" pitchFamily="34" charset="0"/>
                <a:ea typeface="ＭＳ Ｐゴシック" pitchFamily="34" charset="-128"/>
              </a:rPr>
              <a:t>-Mobile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dirty="0" smtClean="0">
                <a:solidFill>
                  <a:srgbClr val="3366FF"/>
                </a:solidFill>
                <a:latin typeface="Arial" pitchFamily="34" charset="0"/>
                <a:ea typeface="ＭＳ Ｐゴシック" pitchFamily="34" charset="-128"/>
              </a:rPr>
              <a:t>Android is the OHA first product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3366FF"/>
                </a:solidFill>
                <a:latin typeface="Arial" pitchFamily="34" charset="0"/>
                <a:ea typeface="ＭＳ Ｐゴシック" pitchFamily="34" charset="-128"/>
              </a:rPr>
              <a:t>12 Nov 2007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3366FF"/>
                </a:solidFill>
                <a:latin typeface="Arial" pitchFamily="34" charset="0"/>
                <a:ea typeface="ＭＳ Ｐゴシック" pitchFamily="34" charset="-128"/>
              </a:rPr>
              <a:t>	OHA released a preview of the Android OHA</a:t>
            </a:r>
          </a:p>
          <a:p>
            <a:pPr eaLnBrk="1" hangingPunct="1"/>
            <a:endParaRPr lang="en-US" sz="2800" dirty="0" smtClean="0">
              <a:solidFill>
                <a:srgbClr val="3366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1E1A943-725D-4A44-BA1B-37DCCA1B794F}" type="slidenum">
              <a:rPr lang="ja-JP" altLang="en-US" smtClean="0"/>
              <a:pPr/>
              <a:t>6</a:t>
            </a:fld>
            <a:endParaRPr lang="en-US" altLang="ja-JP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0000FF"/>
                </a:solidFill>
                <a:ea typeface="ＭＳ Ｐゴシック" pitchFamily="34" charset="-128"/>
              </a:rPr>
              <a:t>ANDROID ARCHITECTURE</a:t>
            </a:r>
            <a:r>
              <a:rPr lang="en-US" sz="4000" dirty="0" smtClean="0">
                <a:solidFill>
                  <a:srgbClr val="000000"/>
                </a:solidFill>
                <a:latin typeface="Times-Roman" charset="0"/>
                <a:ea typeface="ＭＳ Ｐゴシック" pitchFamily="34" charset="-128"/>
              </a:rPr>
              <a:t/>
            </a:r>
            <a:br>
              <a:rPr lang="en-US" sz="4000" dirty="0" smtClean="0">
                <a:solidFill>
                  <a:srgbClr val="000000"/>
                </a:solidFill>
                <a:latin typeface="Times-Roman" charset="0"/>
                <a:ea typeface="ＭＳ Ｐゴシック" pitchFamily="34" charset="-128"/>
              </a:rPr>
            </a:br>
            <a:endParaRPr lang="en-US" sz="4000" dirty="0" smtClean="0">
              <a:solidFill>
                <a:srgbClr val="000000"/>
              </a:solidFill>
              <a:latin typeface="Times-Roman" charset="0"/>
              <a:ea typeface="ＭＳ Ｐゴシック" pitchFamily="34" charset="-128"/>
            </a:endParaRP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1B2B758-F518-47B1-BD1F-F026E4198C25}" type="slidenum">
              <a:rPr lang="ja-JP" altLang="en-US" smtClean="0"/>
              <a:pPr/>
              <a:t>7</a:t>
            </a:fld>
            <a:endParaRPr lang="en-US" altLang="ja-JP" smtClean="0"/>
          </a:p>
        </p:txBody>
      </p:sp>
      <p:pic>
        <p:nvPicPr>
          <p:cNvPr id="16389" name="Picture 4" descr="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1052513"/>
            <a:ext cx="7488238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1462088"/>
            <a:ext cx="2346325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9"/>
          <p:cNvSpPr>
            <a:spLocks noChangeArrowheads="1"/>
          </p:cNvSpPr>
          <p:nvPr/>
        </p:nvSpPr>
        <p:spPr bwMode="auto">
          <a:xfrm>
            <a:off x="1187450" y="1916113"/>
            <a:ext cx="7488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3366FF"/>
                </a:solidFill>
              </a:rPr>
              <a:t>Enable applications  </a:t>
            </a:r>
            <a:r>
              <a:rPr lang="en-US" u="sng">
                <a:solidFill>
                  <a:srgbClr val="3366FF"/>
                </a:solidFill>
              </a:rPr>
              <a:t>access data </a:t>
            </a:r>
            <a:r>
              <a:rPr lang="en-US">
                <a:solidFill>
                  <a:srgbClr val="3366FF"/>
                </a:solidFill>
              </a:rPr>
              <a:t>from other applications ,</a:t>
            </a:r>
            <a:r>
              <a:rPr lang="en-US">
                <a:solidFill>
                  <a:srgbClr val="3366FF"/>
                </a:solidFill>
                <a:latin typeface="ComicSansMS" charset="0"/>
              </a:rPr>
              <a:t>sharing</a:t>
            </a:r>
          </a:p>
          <a:p>
            <a:endParaRPr lang="en-US">
              <a:solidFill>
                <a:srgbClr val="3366FF"/>
              </a:solidFill>
            </a:endParaRPr>
          </a:p>
        </p:txBody>
      </p:sp>
      <p:pic>
        <p:nvPicPr>
          <p:cNvPr id="17413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3925" y="2471738"/>
            <a:ext cx="2325688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11"/>
          <p:cNvSpPr>
            <a:spLocks noChangeArrowheads="1"/>
          </p:cNvSpPr>
          <p:nvPr/>
        </p:nvSpPr>
        <p:spPr bwMode="auto">
          <a:xfrm>
            <a:off x="1174750" y="2889250"/>
            <a:ext cx="424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66FF"/>
                </a:solidFill>
              </a:rPr>
              <a:t>Providing access to non-code resources</a:t>
            </a:r>
          </a:p>
        </p:txBody>
      </p:sp>
      <p:pic>
        <p:nvPicPr>
          <p:cNvPr id="17415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33450" y="3314700"/>
            <a:ext cx="242411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Rectangle 13"/>
          <p:cNvSpPr>
            <a:spLocks noChangeArrowheads="1"/>
          </p:cNvSpPr>
          <p:nvPr/>
        </p:nvSpPr>
        <p:spPr bwMode="auto">
          <a:xfrm>
            <a:off x="1143000" y="3679825"/>
            <a:ext cx="746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3366FF"/>
                </a:solidFill>
              </a:rPr>
              <a:t>Enables all applications to display  </a:t>
            </a:r>
            <a:r>
              <a:rPr lang="en-US" u="sng">
                <a:solidFill>
                  <a:srgbClr val="3366FF"/>
                </a:solidFill>
              </a:rPr>
              <a:t>alerts</a:t>
            </a:r>
            <a:r>
              <a:rPr lang="en-US">
                <a:solidFill>
                  <a:srgbClr val="3366FF"/>
                </a:solidFill>
              </a:rPr>
              <a:t> in the status bar</a:t>
            </a:r>
          </a:p>
        </p:txBody>
      </p:sp>
      <p:pic>
        <p:nvPicPr>
          <p:cNvPr id="17417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47738" y="4114800"/>
            <a:ext cx="205263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8" name="Rectangle 15"/>
          <p:cNvSpPr>
            <a:spLocks noChangeArrowheads="1"/>
          </p:cNvSpPr>
          <p:nvPr/>
        </p:nvSpPr>
        <p:spPr bwMode="auto">
          <a:xfrm>
            <a:off x="1119188" y="4475163"/>
            <a:ext cx="3905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66FF"/>
                </a:solidFill>
              </a:rPr>
              <a:t>Manages the lifecycle of applications</a:t>
            </a:r>
          </a:p>
        </p:txBody>
      </p:sp>
      <p:sp>
        <p:nvSpPr>
          <p:cNvPr id="19466" name="Slide Number Placeholder 11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68CB5C9-98D3-4FCA-87AC-1CB85C26234E}" type="slidenum">
              <a:rPr lang="ja-JP" altLang="en-US" smtClean="0"/>
              <a:pPr/>
              <a:t>8</a:t>
            </a:fld>
            <a:endParaRPr lang="en-US" altLang="ja-JP" smtClean="0"/>
          </a:p>
        </p:txBody>
      </p:sp>
      <p:sp>
        <p:nvSpPr>
          <p:cNvPr id="13" name="TextBox 12"/>
          <p:cNvSpPr txBox="1"/>
          <p:nvPr/>
        </p:nvSpPr>
        <p:spPr>
          <a:xfrm>
            <a:off x="642938" y="636588"/>
            <a:ext cx="6786562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IN" sz="3200" b="1" dirty="0">
                <a:solidFill>
                  <a:srgbClr val="0000FF"/>
                </a:solidFill>
                <a:latin typeface="+mj-lt"/>
              </a:rPr>
              <a:t>Application Framework</a:t>
            </a:r>
          </a:p>
          <a:p>
            <a:pPr>
              <a:defRPr/>
            </a:pPr>
            <a:endParaRPr lang="en-IN" sz="3200" dirty="0">
              <a:solidFill>
                <a:srgbClr val="0000FF"/>
              </a:solidFill>
              <a:latin typeface="+mj-lt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4" grpId="0"/>
      <p:bldP spid="17416" grpId="0"/>
      <p:bldP spid="174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/>
          </p:cNvSpPr>
          <p:nvPr>
            <p:ph sz="quarter" idx="1"/>
          </p:nvPr>
        </p:nvSpPr>
        <p:spPr>
          <a:xfrm>
            <a:off x="700088" y="974725"/>
            <a:ext cx="8229600" cy="5097463"/>
          </a:xfrm>
        </p:spPr>
        <p:txBody>
          <a:bodyPr/>
          <a:lstStyle/>
          <a:p>
            <a:pPr eaLnBrk="1" hangingPunct="1"/>
            <a:endParaRPr lang="en-US" dirty="0" smtClean="0">
              <a:solidFill>
                <a:srgbClr val="3366FF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solidFill>
                  <a:srgbClr val="3366FF"/>
                </a:solidFill>
                <a:ea typeface="ＭＳ Ｐゴシック" pitchFamily="34" charset="-128"/>
              </a:rPr>
              <a:t>Written in C/C++ - System C Library(</a:t>
            </a:r>
            <a:r>
              <a:rPr lang="en-US" dirty="0" err="1" smtClean="0">
                <a:solidFill>
                  <a:srgbClr val="3366FF"/>
                </a:solidFill>
                <a:ea typeface="ＭＳ Ｐゴシック" pitchFamily="34" charset="-128"/>
              </a:rPr>
              <a:t>libc</a:t>
            </a:r>
            <a:r>
              <a:rPr lang="en-US" dirty="0" smtClean="0">
                <a:solidFill>
                  <a:srgbClr val="3366FF"/>
                </a:solidFill>
                <a:ea typeface="ＭＳ Ｐゴシック" pitchFamily="34" charset="-128"/>
              </a:rPr>
              <a:t>)</a:t>
            </a:r>
          </a:p>
          <a:p>
            <a:pPr eaLnBrk="1" hangingPunct="1">
              <a:buFont typeface="Arial" pitchFamily="34" charset="0"/>
              <a:buNone/>
            </a:pPr>
            <a:endParaRPr lang="en-US" dirty="0" smtClean="0">
              <a:solidFill>
                <a:srgbClr val="3366FF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solidFill>
                  <a:srgbClr val="3366FF"/>
                </a:solidFill>
                <a:ea typeface="ＭＳ Ｐゴシック" pitchFamily="34" charset="-128"/>
              </a:rPr>
              <a:t> Display/Graphics(SGL)</a:t>
            </a:r>
          </a:p>
          <a:p>
            <a:pPr eaLnBrk="1" hangingPunct="1">
              <a:buFont typeface="Arial" pitchFamily="34" charset="0"/>
              <a:buNone/>
            </a:pPr>
            <a:endParaRPr lang="en-US" dirty="0" smtClean="0">
              <a:solidFill>
                <a:srgbClr val="3366FF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solidFill>
                  <a:srgbClr val="3366FF"/>
                </a:solidFill>
                <a:ea typeface="ＭＳ Ｐゴシック" pitchFamily="34" charset="-128"/>
              </a:rPr>
              <a:t>Media Libraries</a:t>
            </a:r>
          </a:p>
          <a:p>
            <a:pPr eaLnBrk="1" hangingPunct="1">
              <a:buFont typeface="Arial" pitchFamily="34" charset="0"/>
              <a:buNone/>
            </a:pPr>
            <a:endParaRPr lang="en-US" dirty="0" smtClean="0">
              <a:solidFill>
                <a:srgbClr val="3366FF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err="1" smtClean="0">
                <a:solidFill>
                  <a:srgbClr val="3366FF"/>
                </a:solidFill>
                <a:ea typeface="ＭＳ Ｐゴシック" pitchFamily="34" charset="-128"/>
              </a:rPr>
              <a:t>SQLite</a:t>
            </a:r>
            <a:r>
              <a:rPr lang="en-US" dirty="0" smtClean="0">
                <a:solidFill>
                  <a:srgbClr val="3366FF"/>
                </a:solidFill>
                <a:ea typeface="ＭＳ Ｐゴシック" pitchFamily="34" charset="-128"/>
              </a:rPr>
              <a:t> –RDB engine-light weight</a:t>
            </a:r>
          </a:p>
          <a:p>
            <a:pPr eaLnBrk="1" hangingPunct="1">
              <a:buFont typeface="Arial" pitchFamily="34" charset="0"/>
              <a:buNone/>
            </a:pPr>
            <a:endParaRPr lang="en-US" dirty="0" smtClean="0">
              <a:solidFill>
                <a:srgbClr val="3366FF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err="1" smtClean="0">
                <a:solidFill>
                  <a:srgbClr val="3366FF"/>
                </a:solidFill>
                <a:ea typeface="ＭＳ Ｐゴシック" pitchFamily="34" charset="-128"/>
              </a:rPr>
              <a:t>LibWebCore</a:t>
            </a:r>
            <a:r>
              <a:rPr lang="en-US" dirty="0" smtClean="0">
                <a:solidFill>
                  <a:srgbClr val="3366FF"/>
                </a:solidFill>
                <a:ea typeface="ＭＳ Ｐゴシック" pitchFamily="34" charset="-128"/>
              </a:rPr>
              <a:t>–web browser engine–embeddable web view</a:t>
            </a:r>
          </a:p>
          <a:p>
            <a:pPr eaLnBrk="1" hangingPunct="1"/>
            <a:endParaRPr lang="en-US" dirty="0" smtClean="0">
              <a:solidFill>
                <a:srgbClr val="3366FF"/>
              </a:solidFill>
              <a:ea typeface="ＭＳ Ｐゴシック" pitchFamily="34" charset="-128"/>
            </a:endParaRP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E15987D-3EFF-4730-B152-E49DB3999188}" type="slidenum">
              <a:rPr lang="ja-JP" altLang="en-US" smtClean="0"/>
              <a:pPr/>
              <a:t>9</a:t>
            </a:fld>
            <a:endParaRPr lang="en-US" altLang="ja-JP" smtClean="0"/>
          </a:p>
        </p:txBody>
      </p:sp>
      <p:sp>
        <p:nvSpPr>
          <p:cNvPr id="6" name="TextBox 5"/>
          <p:cNvSpPr txBox="1"/>
          <p:nvPr/>
        </p:nvSpPr>
        <p:spPr>
          <a:xfrm>
            <a:off x="571500" y="357188"/>
            <a:ext cx="3714750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IN" sz="3200" b="1" dirty="0">
                <a:solidFill>
                  <a:srgbClr val="0000FF"/>
                </a:solidFill>
                <a:latin typeface="+mj-lt"/>
              </a:rPr>
              <a:t>Libraries</a:t>
            </a:r>
          </a:p>
          <a:p>
            <a:pPr>
              <a:defRPr/>
            </a:pPr>
            <a:endParaRPr lang="en-IN" sz="3200" dirty="0">
              <a:solidFill>
                <a:srgbClr val="0000FF"/>
              </a:solidFill>
              <a:latin typeface="+mj-lt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1609</TotalTime>
  <Words>236</Words>
  <PresentationFormat>On-screen Show (4:3)</PresentationFormat>
  <Paragraphs>91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ANDROID  </vt:lpstr>
      <vt:lpstr>Slide 2</vt:lpstr>
      <vt:lpstr>Slide 3</vt:lpstr>
      <vt:lpstr>What is Android? </vt:lpstr>
      <vt:lpstr>Slide 5</vt:lpstr>
      <vt:lpstr>History</vt:lpstr>
      <vt:lpstr>ANDROID ARCHITECTURE </vt:lpstr>
      <vt:lpstr>Slide 8</vt:lpstr>
      <vt:lpstr>Slide 9</vt:lpstr>
      <vt:lpstr>Slide 10</vt:lpstr>
      <vt:lpstr>Slide 11</vt:lpstr>
      <vt:lpstr>Slide 12</vt:lpstr>
      <vt:lpstr>Slide 13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impression of Android</dc:title>
  <dc:creator>Avast</dc:creator>
  <cp:lastModifiedBy>Corporate Edition</cp:lastModifiedBy>
  <cp:revision>176</cp:revision>
  <dcterms:modified xsi:type="dcterms:W3CDTF">2011-09-13T16:43:14Z</dcterms:modified>
</cp:coreProperties>
</file>