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78" r:id="rId3"/>
    <p:sldId id="257" r:id="rId4"/>
    <p:sldId id="306" r:id="rId5"/>
    <p:sldId id="289" r:id="rId6"/>
    <p:sldId id="258" r:id="rId7"/>
    <p:sldId id="259" r:id="rId8"/>
    <p:sldId id="260" r:id="rId9"/>
    <p:sldId id="261" r:id="rId10"/>
    <p:sldId id="281" r:id="rId11"/>
    <p:sldId id="262" r:id="rId12"/>
    <p:sldId id="318" r:id="rId13"/>
    <p:sldId id="283" r:id="rId14"/>
    <p:sldId id="280" r:id="rId15"/>
    <p:sldId id="294" r:id="rId16"/>
    <p:sldId id="295" r:id="rId17"/>
    <p:sldId id="299" r:id="rId18"/>
    <p:sldId id="301" r:id="rId19"/>
    <p:sldId id="264" r:id="rId20"/>
    <p:sldId id="272" r:id="rId21"/>
    <p:sldId id="313" r:id="rId22"/>
    <p:sldId id="277" r:id="rId23"/>
    <p:sldId id="286" r:id="rId24"/>
    <p:sldId id="273" r:id="rId25"/>
    <p:sldId id="285" r:id="rId26"/>
    <p:sldId id="305" r:id="rId27"/>
    <p:sldId id="293" r:id="rId28"/>
    <p:sldId id="274" r:id="rId29"/>
    <p:sldId id="307" r:id="rId30"/>
    <p:sldId id="303" r:id="rId31"/>
    <p:sldId id="312" r:id="rId32"/>
    <p:sldId id="304" r:id="rId33"/>
    <p:sldId id="266" r:id="rId34"/>
    <p:sldId id="267" r:id="rId35"/>
    <p:sldId id="268" r:id="rId36"/>
    <p:sldId id="270" r:id="rId37"/>
    <p:sldId id="309" r:id="rId38"/>
    <p:sldId id="279" r:id="rId39"/>
    <p:sldId id="271" r:id="rId40"/>
    <p:sldId id="300" r:id="rId41"/>
    <p:sldId id="315" r:id="rId42"/>
    <p:sldId id="317" r:id="rId43"/>
    <p:sldId id="316" r:id="rId44"/>
    <p:sldId id="292" r:id="rId45"/>
    <p:sldId id="296" r:id="rId46"/>
    <p:sldId id="290" r:id="rId47"/>
    <p:sldId id="291" r:id="rId48"/>
    <p:sldId id="310" r:id="rId49"/>
    <p:sldId id="311" r:id="rId50"/>
    <p:sldId id="269" r:id="rId51"/>
    <p:sldId id="276" r:id="rId52"/>
    <p:sldId id="275" r:id="rId53"/>
    <p:sldId id="314" r:id="rId54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99" autoAdjust="0"/>
  </p:normalViewPr>
  <p:slideViewPr>
    <p:cSldViewPr>
      <p:cViewPr varScale="1">
        <p:scale>
          <a:sx n="101" d="100"/>
          <a:sy n="101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1E5D26-3FEA-4E06-B1E5-81C121783613}" type="datetimeFigureOut">
              <a:rPr lang="th-TH"/>
              <a:pPr>
                <a:defRPr/>
              </a:pPr>
              <a:t>15/06/63</a:t>
            </a:fld>
            <a:endParaRPr lang="th-TH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D010F9-A2A2-4FD9-9EE0-593E7F55BB0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486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81B0F9A9-3213-4EFA-AE12-7695CF222269}" type="datetimeFigureOut">
              <a:rPr lang="th-TH"/>
              <a:pPr>
                <a:defRPr/>
              </a:pPr>
              <a:t>15/06/63</a:t>
            </a:fld>
            <a:endParaRPr lang="th-TH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A779DE7F-FDB1-413B-93FE-3C3CCFE7AFF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9713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79DE7F-FDB1-413B-93FE-3C3CCFE7AFFB}" type="slidenum">
              <a:rPr lang="en-US" smtClean="0"/>
              <a:pPr>
                <a:defRPr/>
              </a:pPr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75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169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8034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6513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9DE7F-FDB1-413B-93FE-3C3CCFE7AFFB}" type="slidenum">
              <a:rPr lang="en-US" smtClean="0"/>
              <a:pPr>
                <a:defRPr/>
              </a:pPr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715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050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B76-54C5-43FE-A574-8D1272E1CA57}" type="datetimeFigureOut">
              <a:rPr lang="th-TH"/>
              <a:pPr>
                <a:defRPr/>
              </a:pPr>
              <a:t>15/06/63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46DA9-1070-4E23-BA05-B17E708B012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EC66-E7EA-48D7-B541-1DAB47AEE913}" type="datetimeFigureOut">
              <a:rPr lang="th-TH"/>
              <a:pPr>
                <a:defRPr/>
              </a:pPr>
              <a:t>15/06/63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0F60-C7DF-419D-AE1D-66128D10D62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D1397-376A-4EA1-9CD7-2F4CC6E8FC3A}" type="datetimeFigureOut">
              <a:rPr lang="th-TH"/>
              <a:pPr>
                <a:defRPr/>
              </a:pPr>
              <a:t>15/06/63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246B-80A8-4575-B2EC-72F711F5241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4700-92F4-4B62-9D0C-859CCD5E1B7E}" type="datetimeFigureOut">
              <a:rPr lang="th-TH"/>
              <a:pPr>
                <a:defRPr/>
              </a:pPr>
              <a:t>15/06/63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765E4-9335-4B5B-BAAD-25413ABF12C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485F-443D-48E4-AC10-B69E7ADA394B}" type="datetimeFigureOut">
              <a:rPr lang="th-TH"/>
              <a:pPr>
                <a:defRPr/>
              </a:pPr>
              <a:t>15/06/63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EBC9-0FF8-448E-9F51-E08EF5D530F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D436-9297-4657-9AEB-A7660CD12A39}" type="datetimeFigureOut">
              <a:rPr lang="th-TH"/>
              <a:pPr>
                <a:defRPr/>
              </a:pPr>
              <a:t>15/06/63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1B99F-2C91-4489-87EC-A5E88A2B9A7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9EAE1-2911-4CBA-975E-CA139850B413}" type="datetimeFigureOut">
              <a:rPr lang="th-TH"/>
              <a:pPr>
                <a:defRPr/>
              </a:pPr>
              <a:t>15/06/63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811D-0160-45EB-A2D9-6A3EA710997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A386-CA60-4D52-BAED-4E02C810F7F1}" type="datetimeFigureOut">
              <a:rPr lang="th-TH"/>
              <a:pPr>
                <a:defRPr/>
              </a:pPr>
              <a:t>15/06/63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E1B6-6EA3-483E-9B01-3947589DDB4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A4F2-9B5D-4DDD-873E-42F0B6F1E542}" type="datetimeFigureOut">
              <a:rPr lang="th-TH"/>
              <a:pPr>
                <a:defRPr/>
              </a:pPr>
              <a:t>15/06/63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E545-0304-4E17-8C06-8A2EECA1938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CBDC-F216-415A-B795-F36A2ECFE1DC}" type="datetimeFigureOut">
              <a:rPr lang="th-TH"/>
              <a:pPr>
                <a:defRPr/>
              </a:pPr>
              <a:t>15/06/63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B615-90D0-45AC-B1A5-0DAC5A4EC0E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E817-358B-487C-8720-BDB57F785C8B}" type="datetimeFigureOut">
              <a:rPr lang="th-TH"/>
              <a:pPr>
                <a:defRPr/>
              </a:pPr>
              <a:t>15/06/63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BC26-9EBE-45E6-BA0F-9735FF90975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358D61-1854-48E0-9587-659ABA94F562}" type="datetimeFigureOut">
              <a:rPr lang="th-TH"/>
              <a:pPr>
                <a:defRPr/>
              </a:pPr>
              <a:t>15/06/63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3F0D9F-B98F-4DC0-9875-B8BF5695F53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สี่เหลี่ยมผืนผ้า 3"/>
          <p:cNvSpPr>
            <a:spLocks noChangeArrowheads="1"/>
          </p:cNvSpPr>
          <p:nvPr/>
        </p:nvSpPr>
        <p:spPr bwMode="auto">
          <a:xfrm>
            <a:off x="1381931" y="1196975"/>
            <a:ext cx="620868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Calibri" pitchFamily="34" charset="0"/>
                <a:cs typeface="Cordia New" pitchFamily="34" charset="-34"/>
              </a:rPr>
              <a:t> </a:t>
            </a:r>
            <a:r>
              <a:rPr lang="en-US" sz="8000" b="1" dirty="0">
                <a:solidFill>
                  <a:schemeClr val="hlink"/>
                </a:solidFill>
                <a:latin typeface="Calibri" pitchFamily="34" charset="0"/>
                <a:cs typeface="Cordia New" pitchFamily="34" charset="-34"/>
              </a:rPr>
              <a:t>Immunization</a:t>
            </a:r>
          </a:p>
          <a:p>
            <a:pPr algn="ctr"/>
            <a:r>
              <a:rPr lang="en-US" sz="4000" b="1" dirty="0">
                <a:latin typeface="Calibri" pitchFamily="34" charset="0"/>
                <a:cs typeface="Cordia New" pitchFamily="34" charset="-34"/>
              </a:rPr>
              <a:t>  </a:t>
            </a:r>
          </a:p>
          <a:p>
            <a:pPr algn="ctr"/>
            <a:endParaRPr lang="en-US" sz="2400" b="1" dirty="0">
              <a:latin typeface="Calibri" pitchFamily="34" charset="0"/>
              <a:cs typeface="Cordia New" pitchFamily="34" charset="-34"/>
            </a:endParaRPr>
          </a:p>
          <a:p>
            <a:pPr algn="ctr"/>
            <a:r>
              <a:rPr lang="en-US" sz="4000" dirty="0">
                <a:latin typeface="Calibri" pitchFamily="34" charset="0"/>
                <a:cs typeface="Cordia New" pitchFamily="34" charset="-34"/>
              </a:rPr>
              <a:t>Pagakrong Lumbiganon MD.</a:t>
            </a:r>
          </a:p>
          <a:p>
            <a:pPr algn="ctr"/>
            <a:r>
              <a:rPr lang="en-US" sz="3200" dirty="0">
                <a:latin typeface="Calibri" pitchFamily="34" charset="0"/>
                <a:cs typeface="Cordia New" pitchFamily="34" charset="-34"/>
              </a:rPr>
              <a:t>Department of Pediatrics, </a:t>
            </a:r>
          </a:p>
          <a:p>
            <a:pPr algn="ctr"/>
            <a:r>
              <a:rPr lang="en-US" sz="3200" dirty="0">
                <a:latin typeface="Calibri" pitchFamily="34" charset="0"/>
                <a:cs typeface="Cordia New" pitchFamily="34" charset="-34"/>
              </a:rPr>
              <a:t>Faculty of Medicine, KKU</a:t>
            </a:r>
          </a:p>
          <a:p>
            <a:pPr algn="ctr"/>
            <a:r>
              <a:rPr lang="en-US" sz="3600" dirty="0">
                <a:latin typeface="Calibri" pitchFamily="34" charset="0"/>
                <a:cs typeface="Cordia New" pitchFamily="34" charset="-34"/>
              </a:rPr>
              <a:t>May 2020</a:t>
            </a:r>
            <a:endParaRPr lang="th-TH" sz="3600" dirty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3"/>
          <p:cNvSpPr txBox="1">
            <a:spLocks noChangeArrowheads="1"/>
          </p:cNvSpPr>
          <p:nvPr/>
        </p:nvSpPr>
        <p:spPr bwMode="auto">
          <a:xfrm>
            <a:off x="1042988" y="836613"/>
            <a:ext cx="185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395288" y="404813"/>
            <a:ext cx="820896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 dirty="0">
                <a:solidFill>
                  <a:schemeClr val="hlink"/>
                </a:solidFill>
              </a:rPr>
              <a:t>ข้อพิจารณาในการให้วัคซีน</a:t>
            </a:r>
          </a:p>
          <a:p>
            <a:r>
              <a:rPr lang="en-US" sz="3200" dirty="0" smtClean="0">
                <a:cs typeface="+mn-cs"/>
              </a:rPr>
              <a:t>1. </a:t>
            </a:r>
            <a:r>
              <a:rPr lang="th-TH" sz="3200" dirty="0" smtClean="0"/>
              <a:t>วัคซีน</a:t>
            </a:r>
            <a:r>
              <a:rPr lang="th-TH" sz="3200" dirty="0"/>
              <a:t>ทุกชนิดถ้าไม่สามารถเริ่มให้ตามกำหนดได้ ก็เริ่มให้ทันทีที่พบ</a:t>
            </a:r>
            <a:r>
              <a:rPr lang="en-US" sz="3200" dirty="0"/>
              <a:t> </a:t>
            </a:r>
          </a:p>
          <a:p>
            <a:r>
              <a:rPr lang="en-US" sz="3200" dirty="0"/>
              <a:t>     </a:t>
            </a:r>
            <a:r>
              <a:rPr lang="th-TH" sz="3200" dirty="0"/>
              <a:t>ครั้งแรก</a:t>
            </a:r>
          </a:p>
          <a:p>
            <a:pPr marL="533400" indent="-533400">
              <a:buFontTx/>
              <a:buAutoNum type="arabicPeriod"/>
            </a:pPr>
            <a:endParaRPr lang="th-TH" sz="3200" dirty="0"/>
          </a:p>
          <a:p>
            <a:pPr marL="533400" indent="-533400"/>
            <a:r>
              <a:rPr lang="en-US" sz="3200" dirty="0"/>
              <a:t>2.</a:t>
            </a:r>
            <a:r>
              <a:rPr lang="th-TH" sz="3200" dirty="0"/>
              <a:t>  วัคซีนที่ต้องให้มากกว่า 1 ครั้ง หากเด็กเคยได้รับวัคซีนมาบ้างแล้ว และไม่มารับครั้งต่อไปตามกำหนดนัด ให้วัคซีนครั้งต่อไปนั้นได้ทันทีเมื่อพบเด็กโดยไม่ต้องเริ่มต้นครั้งที่ 1 ใหม่</a:t>
            </a:r>
          </a:p>
          <a:p>
            <a:pPr marL="533400" indent="-533400"/>
            <a:endParaRPr lang="th-TH" sz="3200" dirty="0"/>
          </a:p>
          <a:p>
            <a:r>
              <a:rPr lang="en-US" sz="3200" dirty="0"/>
              <a:t>3. </a:t>
            </a:r>
            <a:r>
              <a:rPr lang="th-TH" sz="3200" dirty="0"/>
              <a:t>หากมีบันทึกหลักฐานว่าเคยได้รับ </a:t>
            </a:r>
            <a:r>
              <a:rPr lang="en-US" sz="3200" dirty="0"/>
              <a:t>BCG </a:t>
            </a:r>
            <a:r>
              <a:rPr lang="th-TH" sz="3200" dirty="0"/>
              <a:t>มาก่อน</a:t>
            </a:r>
          </a:p>
          <a:p>
            <a:pPr marL="533400" indent="-533400">
              <a:buFont typeface="Arial" charset="0"/>
              <a:buNone/>
            </a:pPr>
            <a:r>
              <a:rPr lang="th-TH" sz="3200" dirty="0"/>
              <a:t>    </a:t>
            </a:r>
            <a:r>
              <a:rPr lang="en-US" sz="3200" dirty="0"/>
              <a:t> </a:t>
            </a:r>
            <a:r>
              <a:rPr lang="th-TH" sz="3200" dirty="0"/>
              <a:t>ไม่จำเป็นต้องให้ซ้ำ แม้จะไม่มีแผลเป็นบริเวณที่ได้รับวัคซีน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pPr algn="l" eaLnBrk="1" hangingPunct="1"/>
            <a:r>
              <a:rPr lang="th-TH" sz="4000" b="1" dirty="0">
                <a:solidFill>
                  <a:schemeClr val="hlink"/>
                </a:solidFill>
                <a:cs typeface="+mn-cs"/>
              </a:rPr>
              <a:t>ข้อพิจารณาในการให้วัคซีน</a:t>
            </a:r>
            <a:r>
              <a:rPr lang="th-TH" sz="4000" b="1" dirty="0">
                <a:solidFill>
                  <a:schemeClr val="hlink"/>
                </a:solidFill>
              </a:rPr>
              <a:t/>
            </a:r>
            <a:br>
              <a:rPr lang="th-TH" sz="4000" b="1" dirty="0">
                <a:solidFill>
                  <a:schemeClr val="hlink"/>
                </a:solidFill>
              </a:rPr>
            </a:br>
            <a:r>
              <a:rPr lang="en-US" sz="4000" b="1" dirty="0">
                <a:solidFill>
                  <a:schemeClr val="hlin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en-US" sz="3600" b="1" dirty="0">
                <a:solidFill>
                  <a:schemeClr val="hlin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3600" b="1" dirty="0">
                <a:solidFill>
                  <a:schemeClr val="hlink"/>
                </a:solidFill>
                <a:cs typeface="+mn-cs"/>
              </a:rPr>
              <a:t>ไม่ควรให้ </a:t>
            </a:r>
            <a:r>
              <a:rPr lang="en-US" sz="3600" b="1" dirty="0">
                <a:solidFill>
                  <a:schemeClr val="hlink"/>
                </a:solidFill>
                <a:cs typeface="+mn-cs"/>
              </a:rPr>
              <a:t>live vaccine </a:t>
            </a:r>
            <a:r>
              <a:rPr lang="th-TH" sz="3600" b="1" dirty="0">
                <a:solidFill>
                  <a:schemeClr val="hlink"/>
                </a:solidFill>
                <a:cs typeface="+mn-cs"/>
              </a:rPr>
              <a:t>ในบุคคลเหล่านี้ได้แก่</a:t>
            </a:r>
            <a:r>
              <a:rPr lang="en-US" sz="3600" b="1" dirty="0">
                <a:cs typeface="+mn-cs"/>
              </a:rPr>
              <a:t/>
            </a:r>
            <a:br>
              <a:rPr lang="en-US" sz="3600" b="1" dirty="0">
                <a:cs typeface="+mn-cs"/>
              </a:rPr>
            </a:br>
            <a:endParaRPr lang="th-TH" sz="4000" b="1" dirty="0">
              <a:cs typeface="+mn-cs"/>
            </a:endParaRPr>
          </a:p>
        </p:txBody>
      </p:sp>
      <p:sp>
        <p:nvSpPr>
          <p:cNvPr id="31746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907704"/>
            <a:ext cx="9144000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dirty="0"/>
              <a:t>ผู้ป่วยโรคมะเร็ง</a:t>
            </a:r>
            <a:r>
              <a:rPr lang="th-TH" dirty="0" err="1"/>
              <a:t>ต่างๆ</a:t>
            </a:r>
            <a:r>
              <a:rPr lang="th-TH" dirty="0"/>
              <a:t>เช่นมะเร็งเม็ดเลือดขาว  มะเร็งต่อมน้ำเหลือง เป็นต้น</a:t>
            </a:r>
            <a:endParaRPr lang="en-US" dirty="0">
              <a:cs typeface="Cordia New" pitchFamily="34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th-TH" dirty="0"/>
              <a:t>ผู้ติดเชื้อ </a:t>
            </a:r>
            <a:r>
              <a:rPr lang="en-US" dirty="0">
                <a:cs typeface="Cordia New" pitchFamily="34" charset="-34"/>
              </a:rPr>
              <a:t>HIV </a:t>
            </a:r>
            <a:r>
              <a:rPr lang="th-TH" b="1" u="sng" dirty="0"/>
              <a:t>ที่มีอาการแล้ว</a:t>
            </a:r>
            <a:endParaRPr lang="en-US" b="1" u="sng" dirty="0">
              <a:cs typeface="Cordia New" pitchFamily="34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th-TH" dirty="0"/>
              <a:t>ผู้ที่กำลังได้รับยาเคมีบำบัดหรือฉายแสง</a:t>
            </a:r>
            <a:endParaRPr lang="en-US" dirty="0">
              <a:cs typeface="Cordia New" pitchFamily="34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th-TH" dirty="0"/>
              <a:t>ผู้ที่กำลังได้รับยาคอร์ติโค</a:t>
            </a:r>
            <a:r>
              <a:rPr lang="th-TH" dirty="0" err="1"/>
              <a:t>สเ</a:t>
            </a:r>
            <a:r>
              <a:rPr lang="th-TH" dirty="0"/>
              <a:t>ตียร</a:t>
            </a:r>
            <a:r>
              <a:rPr lang="th-TH" dirty="0" err="1"/>
              <a:t>อยด์ข</a:t>
            </a:r>
            <a:r>
              <a:rPr lang="th-TH" dirty="0"/>
              <a:t>นาดสูง</a:t>
            </a:r>
          </a:p>
          <a:p>
            <a:pPr eaLnBrk="1" hangingPunct="1">
              <a:lnSpc>
                <a:spcPct val="80000"/>
              </a:lnSpc>
            </a:pPr>
            <a:endParaRPr lang="en-US" sz="2200" dirty="0">
              <a:cs typeface="Cordia New" pitchFamily="34" charset="-34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th-TH" sz="1900" b="1" dirty="0"/>
              <a:t>     </a:t>
            </a:r>
            <a:r>
              <a:rPr lang="th-TH" sz="3500" b="1" dirty="0"/>
              <a:t>ข้อยกเว้น</a:t>
            </a:r>
            <a:r>
              <a:rPr lang="en-US" sz="3500" dirty="0">
                <a:cs typeface="Cordia New" pitchFamily="34" charset="-34"/>
              </a:rPr>
              <a:t>    </a:t>
            </a:r>
            <a:r>
              <a:rPr lang="th-TH" dirty="0"/>
              <a:t>สามารถให้ </a:t>
            </a:r>
            <a:r>
              <a:rPr lang="en-US" dirty="0">
                <a:cs typeface="Cordia New" pitchFamily="34" charset="-34"/>
              </a:rPr>
              <a:t>live vaccine </a:t>
            </a:r>
            <a:r>
              <a:rPr lang="th-TH" dirty="0"/>
              <a:t>ได้ในกรณีดังต่อไปนี้</a:t>
            </a:r>
            <a:endParaRPr lang="en-US" sz="1800" dirty="0">
              <a:cs typeface="Cordia New" pitchFamily="34" charset="-34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cs typeface="Cordia New" pitchFamily="34" charset="-34"/>
              </a:rPr>
              <a:t>   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1.    </a:t>
            </a:r>
            <a:r>
              <a:rPr lang="th-TH" sz="2800" dirty="0"/>
              <a:t>ผู้ป่วยมะเร็งเม็ดเลือดขาวที่อยู่ในระยะสงบ </a:t>
            </a:r>
            <a:r>
              <a:rPr lang="en-US" sz="2800" dirty="0">
                <a:cs typeface="Cordia New" pitchFamily="34" charset="-34"/>
              </a:rPr>
              <a:t>(in remission)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>
                <a:cs typeface="Cordia New" pitchFamily="34" charset="-34"/>
              </a:rPr>
              <a:t>    </a:t>
            </a:r>
            <a:r>
              <a:rPr lang="th-TH" sz="2800" dirty="0"/>
              <a:t>และหยุดยามานาน </a:t>
            </a:r>
            <a:r>
              <a:rPr lang="en-US" sz="2800" dirty="0"/>
              <a:t>3 </a:t>
            </a:r>
            <a:r>
              <a:rPr lang="th-TH" sz="2800" dirty="0"/>
              <a:t>เดือน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>
                <a:cs typeface="Cordia New" pitchFamily="34" charset="-34"/>
              </a:rPr>
              <a:t>   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2.   </a:t>
            </a:r>
            <a:r>
              <a:rPr lang="th-TH" sz="2800" dirty="0" smtClean="0"/>
              <a:t>ผู้ป่วย</a:t>
            </a:r>
            <a:r>
              <a:rPr lang="th-TH" sz="2800" dirty="0"/>
              <a:t>ติดเชื้อ </a:t>
            </a:r>
            <a:r>
              <a:rPr lang="en-US" sz="2800" dirty="0">
                <a:cs typeface="Cordia New" pitchFamily="34" charset="-34"/>
              </a:rPr>
              <a:t>HIV </a:t>
            </a:r>
            <a:r>
              <a:rPr lang="th-TH" sz="2800" dirty="0"/>
              <a:t>ที่ไม่มีอาการและมีอาการไม่มาก ไม่มี </a:t>
            </a:r>
            <a:r>
              <a:rPr lang="en-US" sz="2800" dirty="0">
                <a:cs typeface="Cordia New" pitchFamily="34" charset="-34"/>
              </a:rPr>
              <a:t>severe immunosuppression </a:t>
            </a:r>
            <a:r>
              <a:rPr lang="th-TH" sz="2800" dirty="0"/>
              <a:t>คือ </a:t>
            </a:r>
            <a:r>
              <a:rPr lang="en-US" sz="2800" dirty="0"/>
              <a:t>CD4 &gt;15% </a:t>
            </a:r>
            <a:endParaRPr lang="th-TH" sz="2800" dirty="0"/>
          </a:p>
          <a:p>
            <a:pPr eaLnBrk="1" hangingPunct="1">
              <a:lnSpc>
                <a:spcPct val="80000"/>
              </a:lnSpc>
            </a:pPr>
            <a:endParaRPr lang="th-TH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95536" y="404664"/>
            <a:ext cx="867577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5. </a:t>
            </a:r>
            <a:r>
              <a:rPr lang="en-US" dirty="0" smtClean="0">
                <a:cs typeface="+mn-cs"/>
              </a:rPr>
              <a:t>live vaccine</a:t>
            </a:r>
            <a:r>
              <a:rPr lang="th-TH" dirty="0" smtClean="0">
                <a:cs typeface="+mn-cs"/>
              </a:rPr>
              <a:t> </a:t>
            </a:r>
            <a:r>
              <a:rPr lang="th-TH" dirty="0">
                <a:cs typeface="+mn-cs"/>
              </a:rPr>
              <a:t>สามารถให้พร้อมกันได้หลายชนิดในวันเดียวกัน </a:t>
            </a:r>
            <a:endParaRPr lang="th-TH" dirty="0" smtClean="0">
              <a:cs typeface="+mn-cs"/>
            </a:endParaRPr>
          </a:p>
          <a:p>
            <a:r>
              <a:rPr lang="th-TH" dirty="0" smtClean="0">
                <a:cs typeface="+mn-cs"/>
              </a:rPr>
              <a:t>แต่ถ้าไม่ได้ให้พร้อมกันในวันเดียวกัน </a:t>
            </a:r>
            <a:r>
              <a:rPr lang="th-TH" dirty="0">
                <a:cs typeface="+mn-cs"/>
              </a:rPr>
              <a:t>ควร</a:t>
            </a:r>
            <a:r>
              <a:rPr lang="th-TH" dirty="0" smtClean="0">
                <a:cs typeface="+mn-cs"/>
              </a:rPr>
              <a:t>เว้นช่วงห่างกันอย่างน้อย</a:t>
            </a:r>
            <a:r>
              <a:rPr lang="th-TH" dirty="0">
                <a:cs typeface="+mn-cs"/>
              </a:rPr>
              <a:t> </a:t>
            </a:r>
            <a:r>
              <a:rPr lang="th-TH" dirty="0" smtClean="0">
                <a:cs typeface="+mn-cs"/>
              </a:rPr>
              <a:t>1 </a:t>
            </a:r>
            <a:r>
              <a:rPr lang="th-TH" dirty="0">
                <a:cs typeface="+mn-cs"/>
              </a:rPr>
              <a:t>เดือน </a:t>
            </a:r>
            <a:endParaRPr lang="th-TH" dirty="0" smtClean="0">
              <a:cs typeface="+mn-cs"/>
            </a:endParaRPr>
          </a:p>
          <a:p>
            <a:r>
              <a:rPr lang="th-TH" dirty="0" smtClean="0">
                <a:cs typeface="+mn-cs"/>
              </a:rPr>
              <a:t>มิฉะนั้น</a:t>
            </a:r>
            <a:r>
              <a:rPr lang="th-TH" dirty="0">
                <a:cs typeface="+mn-cs"/>
              </a:rPr>
              <a:t>วัคซีนที่ให้ภายหลังอาจกระตุ้นภูมิคุ้มกันได้ไม่ดี </a:t>
            </a:r>
            <a:endParaRPr lang="th-TH" dirty="0" smtClean="0">
              <a:cs typeface="+mn-cs"/>
            </a:endParaRPr>
          </a:p>
          <a:p>
            <a:r>
              <a:rPr lang="th-TH" dirty="0" smtClean="0">
                <a:cs typeface="+mn-cs"/>
              </a:rPr>
              <a:t>ยกเว้น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OPV</a:t>
            </a:r>
            <a:r>
              <a:rPr lang="en-US" dirty="0" smtClean="0">
                <a:cs typeface="+mn-cs"/>
              </a:rPr>
              <a:t> </a:t>
            </a:r>
            <a:r>
              <a:rPr lang="th-TH" dirty="0" smtClean="0">
                <a:cs typeface="+mn-cs"/>
              </a:rPr>
              <a:t>จะให้</a:t>
            </a:r>
            <a:r>
              <a:rPr lang="th-TH" dirty="0">
                <a:cs typeface="+mn-cs"/>
              </a:rPr>
              <a:t>ห่างจากวัคซีนอื่นกี่วันก็ได้ </a:t>
            </a:r>
            <a:endParaRPr lang="en-US" dirty="0" smtClean="0">
              <a:cs typeface="+mn-cs"/>
            </a:endParaRPr>
          </a:p>
          <a:p>
            <a:r>
              <a:rPr lang="th-TH" dirty="0" smtClean="0">
                <a:cs typeface="+mn-cs"/>
              </a:rPr>
              <a:t>เนื่องจาก</a:t>
            </a:r>
            <a:r>
              <a:rPr lang="th-TH" dirty="0">
                <a:cs typeface="+mn-cs"/>
              </a:rPr>
              <a:t>ไม่มีผลขัดขวางหรือถูกขัดขวางการกระตุ้นภูมิคุ้มกันกับวัคซีน</a:t>
            </a:r>
            <a:r>
              <a:rPr lang="th-TH" dirty="0" smtClean="0">
                <a:cs typeface="+mn-cs"/>
              </a:rPr>
              <a:t>อื่น</a:t>
            </a:r>
            <a:endParaRPr lang="en-US" dirty="0" smtClean="0">
              <a:cs typeface="+mn-cs"/>
            </a:endParaRPr>
          </a:p>
          <a:p>
            <a:r>
              <a:rPr lang="th-TH" dirty="0" smtClean="0">
                <a:cs typeface="+mn-cs"/>
              </a:rPr>
              <a:t>ส่วน</a:t>
            </a:r>
            <a:r>
              <a:rPr lang="th-TH" dirty="0">
                <a:cs typeface="+mn-cs"/>
              </a:rPr>
              <a:t>วัคซีนชนิดเชื้อตายสามารถให้พร้อมหรือหลังจากให้วัคซีนชนิด</a:t>
            </a:r>
            <a:r>
              <a:rPr lang="th-TH" dirty="0" err="1">
                <a:cs typeface="+mn-cs"/>
              </a:rPr>
              <a:t>อื่นๆ</a:t>
            </a:r>
            <a:r>
              <a:rPr lang="th-TH" dirty="0">
                <a:cs typeface="+mn-cs"/>
              </a:rPr>
              <a:t> กี่วันก็</a:t>
            </a:r>
            <a:r>
              <a:rPr lang="th-TH" dirty="0" smtClean="0">
                <a:cs typeface="+mn-cs"/>
              </a:rPr>
              <a:t>ได้</a:t>
            </a:r>
            <a:endParaRPr lang="en-US" dirty="0" smtClean="0">
              <a:cs typeface="+mn-cs"/>
            </a:endParaRPr>
          </a:p>
          <a:p>
            <a:endParaRPr lang="en-US" dirty="0">
              <a:cs typeface="+mn-cs"/>
            </a:endParaRPr>
          </a:p>
          <a:p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6. </a:t>
            </a:r>
            <a:r>
              <a:rPr lang="th-TH" dirty="0">
                <a:cs typeface="+mn-cs"/>
              </a:rPr>
              <a:t>ผู้ที่เจ็บป่วยเล็กน้อย เช่น เป็นหวัด ไอ หรือมี</a:t>
            </a:r>
            <a:r>
              <a:rPr lang="th-TH" dirty="0" smtClean="0">
                <a:cs typeface="+mn-cs"/>
              </a:rPr>
              <a:t>ไข้</a:t>
            </a:r>
            <a:r>
              <a:rPr lang="th-TH" dirty="0" err="1" smtClean="0">
                <a:cs typeface="+mn-cs"/>
              </a:rPr>
              <a:t>ต่ำๆ</a:t>
            </a:r>
            <a:r>
              <a:rPr lang="th-TH" dirty="0" smtClean="0">
                <a:cs typeface="+mn-cs"/>
              </a:rPr>
              <a:t> </a:t>
            </a:r>
            <a:r>
              <a:rPr lang="th-TH" dirty="0">
                <a:cs typeface="+mn-cs"/>
              </a:rPr>
              <a:t>สามารถรับวัคซีนได้ </a:t>
            </a:r>
            <a:endParaRPr lang="en-US" dirty="0" smtClean="0">
              <a:cs typeface="+mn-cs"/>
            </a:endParaRPr>
          </a:p>
          <a:p>
            <a:r>
              <a:rPr lang="th-TH" dirty="0" smtClean="0">
                <a:cs typeface="+mn-cs"/>
              </a:rPr>
              <a:t>แต่</a:t>
            </a:r>
            <a:r>
              <a:rPr lang="th-TH" dirty="0">
                <a:cs typeface="+mn-cs"/>
              </a:rPr>
              <a:t>ผู้ที่</a:t>
            </a:r>
            <a:r>
              <a:rPr lang="th-TH" dirty="0" smtClean="0">
                <a:cs typeface="+mn-cs"/>
              </a:rPr>
              <a:t>กำลัง</a:t>
            </a:r>
            <a:r>
              <a:rPr lang="th-TH" dirty="0">
                <a:cs typeface="+mn-cs"/>
              </a:rPr>
              <a:t>มีไข้</a:t>
            </a:r>
            <a:r>
              <a:rPr lang="th-TH" dirty="0" smtClean="0">
                <a:cs typeface="+mn-cs"/>
              </a:rPr>
              <a:t>สูง</a:t>
            </a:r>
            <a:r>
              <a:rPr lang="en-US" dirty="0" smtClean="0">
                <a:cs typeface="+mn-cs"/>
              </a:rPr>
              <a:t> </a:t>
            </a:r>
            <a:r>
              <a:rPr lang="th-TH" dirty="0" smtClean="0">
                <a:cs typeface="+mn-cs"/>
              </a:rPr>
              <a:t>ควรเลื</a:t>
            </a:r>
            <a:r>
              <a:rPr lang="th-TH" dirty="0">
                <a:cs typeface="+mn-cs"/>
              </a:rPr>
              <a:t>่</a:t>
            </a:r>
            <a:r>
              <a:rPr lang="th-TH" dirty="0" smtClean="0">
                <a:cs typeface="+mn-cs"/>
              </a:rPr>
              <a:t>อน</a:t>
            </a:r>
            <a:r>
              <a:rPr lang="th-TH" dirty="0">
                <a:cs typeface="+mn-cs"/>
              </a:rPr>
              <a:t>การรับวัคซีนออกไปจนกว่าจะหายไข้</a:t>
            </a:r>
            <a:r>
              <a:rPr lang="en-US" dirty="0" smtClean="0">
                <a:cs typeface="+mn-cs"/>
              </a:rPr>
              <a:t> </a:t>
            </a:r>
            <a:endParaRPr lang="th-TH" dirty="0" smtClean="0">
              <a:cs typeface="+mn-cs"/>
            </a:endParaRPr>
          </a:p>
          <a:p>
            <a:endParaRPr lang="th-TH" dirty="0">
              <a:cs typeface="+mn-cs"/>
            </a:endParaRPr>
          </a:p>
          <a:p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7. </a:t>
            </a:r>
            <a:r>
              <a:rPr lang="th-TH" dirty="0">
                <a:cs typeface="+mn-cs"/>
              </a:rPr>
              <a:t>ทารกที่คลอดก่อน</a:t>
            </a:r>
            <a:r>
              <a:rPr lang="th-TH" dirty="0" smtClean="0">
                <a:cs typeface="+mn-cs"/>
              </a:rPr>
              <a:t>กำหนด ควรให</a:t>
            </a:r>
            <a:r>
              <a:rPr lang="th-TH" dirty="0">
                <a:cs typeface="+mn-cs"/>
              </a:rPr>
              <a:t>้</a:t>
            </a:r>
            <a:r>
              <a:rPr lang="th-TH" dirty="0" smtClean="0">
                <a:cs typeface="+mn-cs"/>
              </a:rPr>
              <a:t>วัคซีนเหมือนเด็กที่</a:t>
            </a:r>
            <a:r>
              <a:rPr lang="th-TH" dirty="0">
                <a:cs typeface="+mn-cs"/>
              </a:rPr>
              <a:t>คลอด</a:t>
            </a:r>
            <a:r>
              <a:rPr lang="th-TH" dirty="0" smtClean="0">
                <a:cs typeface="+mn-cs"/>
              </a:rPr>
              <a:t>ครบกำหนด </a:t>
            </a:r>
            <a:r>
              <a:rPr lang="th-TH" dirty="0">
                <a:cs typeface="+mn-cs"/>
              </a:rPr>
              <a:t>โดย</a:t>
            </a:r>
            <a:r>
              <a:rPr lang="th-TH" dirty="0" smtClean="0">
                <a:cs typeface="+mn-cs"/>
              </a:rPr>
              <a:t>ไม่ต้อง</a:t>
            </a:r>
          </a:p>
          <a:p>
            <a:r>
              <a:rPr lang="th-TH" dirty="0" smtClean="0">
                <a:cs typeface="+mn-cs"/>
              </a:rPr>
              <a:t>คำนึงถึงอายุครรภ์ก่อน</a:t>
            </a:r>
            <a:r>
              <a:rPr lang="th-TH" dirty="0">
                <a:cs typeface="+mn-cs"/>
              </a:rPr>
              <a:t>คลอด และ</a:t>
            </a:r>
            <a:r>
              <a:rPr lang="th-TH" dirty="0" smtClean="0">
                <a:cs typeface="+mn-cs"/>
              </a:rPr>
              <a:t>ไม่จำเป็นต้อง</a:t>
            </a:r>
            <a:r>
              <a:rPr lang="th-TH" dirty="0">
                <a:cs typeface="+mn-cs"/>
              </a:rPr>
              <a:t>ลดขนาด</a:t>
            </a:r>
            <a:r>
              <a:rPr lang="th-TH" dirty="0" smtClean="0">
                <a:cs typeface="+mn-cs"/>
              </a:rPr>
              <a:t>วัคซีน </a:t>
            </a:r>
          </a:p>
          <a:p>
            <a:r>
              <a:rPr lang="th-TH" dirty="0" smtClean="0">
                <a:cs typeface="+mn-cs"/>
              </a:rPr>
              <a:t>ยกเว้นการให้วัคซีนตับอักเสบ</a:t>
            </a:r>
            <a:r>
              <a:rPr lang="th-TH" dirty="0">
                <a:cs typeface="+mn-cs"/>
              </a:rPr>
              <a:t>บีใน</a:t>
            </a:r>
            <a:r>
              <a:rPr lang="th-TH" dirty="0" smtClean="0">
                <a:cs typeface="+mn-cs"/>
              </a:rPr>
              <a:t>ทารกแรก</a:t>
            </a:r>
            <a:r>
              <a:rPr lang="th-TH" dirty="0">
                <a:cs typeface="+mn-cs"/>
              </a:rPr>
              <a:t>เกิด</a:t>
            </a:r>
            <a:r>
              <a:rPr lang="th-TH" dirty="0" smtClean="0">
                <a:cs typeface="+mn-cs"/>
              </a:rPr>
              <a:t>ที่น้ำหนักตัวน้อยกว่า 2,000 กรัม ให้รอจน</a:t>
            </a:r>
          </a:p>
          <a:p>
            <a:r>
              <a:rPr lang="th-TH" dirty="0" smtClean="0">
                <a:cs typeface="+mn-cs"/>
              </a:rPr>
              <a:t>อายุ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dirty="0" smtClean="0">
                <a:cs typeface="+mn-cs"/>
              </a:rPr>
              <a:t> </a:t>
            </a:r>
            <a:r>
              <a:rPr lang="th-TH" dirty="0" smtClean="0">
                <a:cs typeface="+mn-cs"/>
              </a:rPr>
              <a:t>เดือน หรือถ้าต้องรีบฉีด เข็มแรกนี้ไม่นับ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14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288925" y="404813"/>
            <a:ext cx="88550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/>
            <a:r>
              <a:rPr lang="th-TH" sz="3600" b="1" dirty="0">
                <a:solidFill>
                  <a:schemeClr val="hlink"/>
                </a:solidFill>
              </a:rPr>
              <a:t>อาการไม่พึงประสงค์จากวัคซีน อาจเกิดจาก</a:t>
            </a:r>
          </a:p>
          <a:p>
            <a:pPr marL="533400" indent="-533400">
              <a:buFontTx/>
              <a:buAutoNum type="arabicPeriod"/>
            </a:pPr>
            <a:r>
              <a:rPr lang="th-TH" sz="3200" b="1" dirty="0">
                <a:latin typeface="Angsana New" charset="-34"/>
              </a:rPr>
              <a:t>ตัววัคซีน</a:t>
            </a:r>
          </a:p>
          <a:p>
            <a:pPr marL="533400" indent="-533400">
              <a:buFontTx/>
              <a:buAutoNum type="arabicPeriod"/>
            </a:pPr>
            <a:r>
              <a:rPr lang="th-TH" sz="3200" b="1" dirty="0">
                <a:latin typeface="Angsana New" charset="-34"/>
              </a:rPr>
              <a:t>ส่วนประกอบของวัคซีน เช่น เจลาติน</a:t>
            </a:r>
            <a:r>
              <a:rPr lang="en-US" sz="3200" b="1" dirty="0">
                <a:latin typeface="Angsana New" charset="-34"/>
              </a:rPr>
              <a:t> </a:t>
            </a:r>
            <a:endParaRPr lang="th-TH" sz="3200" b="1" dirty="0">
              <a:latin typeface="Angsana New" charset="-34"/>
            </a:endParaRPr>
          </a:p>
          <a:p>
            <a:pPr marL="533400" indent="-533400">
              <a:buFontTx/>
              <a:buAutoNum type="arabicPeriod"/>
            </a:pPr>
            <a:r>
              <a:rPr lang="th-TH" sz="3200" b="1" dirty="0">
                <a:latin typeface="Angsana New" charset="-34"/>
              </a:rPr>
              <a:t>การบริหารที่ไม่เหมาะสม เช่น </a:t>
            </a:r>
            <a:r>
              <a:rPr lang="en-US" sz="3200" b="1" dirty="0" err="1">
                <a:latin typeface="Angsana New" charset="-34"/>
              </a:rPr>
              <a:t>DTwP</a:t>
            </a:r>
            <a:r>
              <a:rPr lang="en-US" sz="3200" b="1" dirty="0">
                <a:latin typeface="Angsana New" charset="-34"/>
              </a:rPr>
              <a:t> </a:t>
            </a:r>
            <a:r>
              <a:rPr lang="th-TH" sz="3200" b="1" dirty="0">
                <a:latin typeface="Angsana New" charset="-34"/>
              </a:rPr>
              <a:t>ฉีด </a:t>
            </a:r>
            <a:r>
              <a:rPr lang="en-US" sz="3200" b="1" dirty="0">
                <a:latin typeface="Angsana New" charset="-34"/>
              </a:rPr>
              <a:t>subcutaneous </a:t>
            </a:r>
            <a:r>
              <a:rPr lang="th-TH" sz="3200" b="1" dirty="0">
                <a:latin typeface="Angsana New" charset="-34"/>
              </a:rPr>
              <a:t>เกิด </a:t>
            </a:r>
            <a:r>
              <a:rPr lang="en-US" sz="3200" b="1" dirty="0">
                <a:latin typeface="Angsana New" charset="-34"/>
              </a:rPr>
              <a:t>sterile abscess</a:t>
            </a:r>
          </a:p>
          <a:p>
            <a:pPr marL="533400" indent="-533400">
              <a:buFontTx/>
              <a:buAutoNum type="arabicPeriod"/>
            </a:pPr>
            <a:r>
              <a:rPr lang="th-TH" sz="3200" b="1" dirty="0">
                <a:latin typeface="Angsana New" charset="-34"/>
              </a:rPr>
              <a:t>การเก็บหรือการจัดการที่ไม่ถูกต้อง เช่น การปนเปื้อนแบคทีเรียระหว่าง</a:t>
            </a:r>
          </a:p>
          <a:p>
            <a:pPr marL="533400" indent="-533400"/>
            <a:r>
              <a:rPr lang="th-TH" sz="3200" b="1" dirty="0">
                <a:latin typeface="Angsana New" charset="-34"/>
              </a:rPr>
              <a:t>การเตรียม</a:t>
            </a:r>
          </a:p>
          <a:p>
            <a:pPr marL="533400" indent="-533400"/>
            <a:endParaRPr lang="th-TH" sz="3200" b="1" dirty="0">
              <a:latin typeface="Angsana New" charset="-34"/>
            </a:endParaRPr>
          </a:p>
          <a:p>
            <a:pPr marL="533400" indent="-533400"/>
            <a:r>
              <a:rPr lang="th-TH" sz="3600" b="1" dirty="0">
                <a:solidFill>
                  <a:schemeClr val="hlink"/>
                </a:solidFill>
                <a:latin typeface="Angsana New" charset="-34"/>
              </a:rPr>
              <a:t>อาการข้างเคียงจากวัคซีน</a:t>
            </a:r>
          </a:p>
          <a:p>
            <a:pPr marL="533400" indent="-533400"/>
            <a:r>
              <a:rPr lang="en-US" sz="3600" b="1" dirty="0">
                <a:latin typeface="Angsana New" charset="-34"/>
              </a:rPr>
              <a:t>1. </a:t>
            </a:r>
            <a:r>
              <a:rPr lang="th-TH" sz="3600" b="1" dirty="0">
                <a:latin typeface="Angsana New" charset="-34"/>
              </a:rPr>
              <a:t>อาการเฉพาะที่ เช่น ปวดบวมตำแหน่งที่ฉีด</a:t>
            </a:r>
          </a:p>
          <a:p>
            <a:pPr marL="533400" indent="-533400"/>
            <a:r>
              <a:rPr lang="en-US" sz="3600" b="1" dirty="0">
                <a:latin typeface="Angsana New" charset="-34"/>
              </a:rPr>
              <a:t>2. </a:t>
            </a:r>
            <a:r>
              <a:rPr lang="th-TH" sz="3600" b="1" dirty="0">
                <a:latin typeface="Angsana New" charset="-34"/>
              </a:rPr>
              <a:t>อาการทั่วไปไม่รุนแรง เช่น ไข้ ร้องกวนอาเจียน ผื่น</a:t>
            </a:r>
          </a:p>
          <a:p>
            <a:pPr marL="533400" indent="-533400"/>
            <a:r>
              <a:rPr lang="en-US" sz="3600" b="1" dirty="0">
                <a:latin typeface="Angsana New" charset="-34"/>
              </a:rPr>
              <a:t>3.</a:t>
            </a:r>
            <a:r>
              <a:rPr lang="th-TH" sz="3600" b="1" dirty="0">
                <a:latin typeface="Angsana New" charset="-34"/>
              </a:rPr>
              <a:t> อาการทั่วไปที่รุนแรง เช่น</a:t>
            </a:r>
            <a:r>
              <a:rPr lang="th-TH" sz="3600" dirty="0">
                <a:latin typeface="Angsana New" charset="-34"/>
              </a:rPr>
              <a:t> </a:t>
            </a:r>
            <a:r>
              <a:rPr lang="th-TH" sz="3600" b="1" dirty="0">
                <a:latin typeface="Angsana New" charset="-34"/>
              </a:rPr>
              <a:t>ชัก ลมพิษ </a:t>
            </a:r>
            <a:r>
              <a:rPr lang="en-US" sz="3600" b="1" dirty="0">
                <a:latin typeface="Angsana New" charset="-34"/>
              </a:rPr>
              <a:t>anaphylaxis, shock</a:t>
            </a:r>
            <a:endParaRPr lang="th-TH" sz="3600" b="1" dirty="0">
              <a:latin typeface="Angsana New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ChangeArrowheads="1"/>
          </p:cNvSpPr>
          <p:nvPr/>
        </p:nvSpPr>
        <p:spPr bwMode="auto">
          <a:xfrm>
            <a:off x="468313" y="346075"/>
            <a:ext cx="8135937" cy="639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Adverse event following immunization (AEFI)</a:t>
            </a:r>
          </a:p>
          <a:p>
            <a:r>
              <a:rPr lang="th-TH" sz="3600" b="1" dirty="0">
                <a:solidFill>
                  <a:schemeClr val="hlink"/>
                </a:solidFill>
              </a:rPr>
              <a:t>  การเฝ้าระวังอาการไม่พึงประสงค์ภายหลังการให้วัคซีน ได้แก่</a:t>
            </a:r>
            <a:endParaRPr lang="en-US" sz="3600" b="1" dirty="0">
              <a:solidFill>
                <a:schemeClr val="hlink"/>
              </a:solidFill>
            </a:endParaRPr>
          </a:p>
          <a:p>
            <a:endParaRPr lang="th-TH" sz="3600" b="1" dirty="0">
              <a:solidFill>
                <a:schemeClr val="hlink"/>
              </a:solidFill>
            </a:endParaRPr>
          </a:p>
          <a:p>
            <a:r>
              <a:rPr lang="en-US" sz="3600" dirty="0"/>
              <a:t>1.Neurological syndrome</a:t>
            </a:r>
            <a:endParaRPr lang="th-TH" sz="3600" dirty="0"/>
          </a:p>
          <a:p>
            <a:r>
              <a:rPr lang="en-US" sz="3600" dirty="0"/>
              <a:t>2.</a:t>
            </a:r>
            <a:r>
              <a:rPr lang="th-TH" sz="3600" dirty="0"/>
              <a:t>เสียชีวิตโดยไม่ทราบสาเหตุ หรือสงสัยว่าอาจเกี่ยวกับวัคซีน</a:t>
            </a:r>
          </a:p>
          <a:p>
            <a:r>
              <a:rPr lang="en-US" sz="3600" dirty="0"/>
              <a:t>3.</a:t>
            </a:r>
            <a:r>
              <a:rPr lang="th-TH" sz="3600" dirty="0"/>
              <a:t>แพ้รุนแรง</a:t>
            </a:r>
          </a:p>
          <a:p>
            <a:r>
              <a:rPr lang="en-US" sz="3600" dirty="0"/>
              <a:t>4.</a:t>
            </a:r>
            <a:r>
              <a:rPr lang="th-TH" sz="3600" dirty="0"/>
              <a:t>ติดเชื้อเฉพาะที่ หรือติดเชื้อในกระแสโลหิต</a:t>
            </a:r>
          </a:p>
          <a:p>
            <a:r>
              <a:rPr lang="th-TH" sz="3600" dirty="0"/>
              <a:t>อาการอื่นที่เกิดภายใน </a:t>
            </a:r>
            <a:r>
              <a:rPr lang="en-US" sz="3600" dirty="0"/>
              <a:t>4 </a:t>
            </a:r>
            <a:r>
              <a:rPr lang="th-TH" sz="3600" dirty="0"/>
              <a:t>สัปดาห์หลังฉีด  หรือที่สงสัยว่าอาจเกี่ยวข้องกับการได้รับวัคซีน</a:t>
            </a:r>
          </a:p>
          <a:p>
            <a:endParaRPr lang="th-TH" sz="3600" dirty="0"/>
          </a:p>
          <a:p>
            <a:r>
              <a:rPr lang="th-TH" sz="3600" b="1" dirty="0"/>
              <a:t>ให้รายงานที่</a:t>
            </a:r>
            <a:r>
              <a:rPr lang="th-TH" dirty="0"/>
              <a:t>  </a:t>
            </a:r>
            <a:r>
              <a:rPr lang="en-US" dirty="0"/>
              <a:t>http://epid.moph.go.th</a:t>
            </a:r>
            <a:endParaRPr lang="th-TH" dirty="0"/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endParaRPr lang="th-TH" sz="1600" dirty="0">
              <a:latin typeface="Calibri" pitchFamily="34" charset="0"/>
              <a:cs typeface="Cordia New" pitchFamily="34" charset="-34"/>
            </a:endParaRP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570963" y="6237312"/>
            <a:ext cx="500062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EC8342-174B-4529-A74E-AE8BE262ECEE}"/>
              </a:ext>
            </a:extLst>
          </p:cNvPr>
          <p:cNvSpPr txBox="1"/>
          <p:nvPr/>
        </p:nvSpPr>
        <p:spPr>
          <a:xfrm>
            <a:off x="230042" y="112947"/>
            <a:ext cx="8755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ตารางการให้วัคซีนตามแผนงานสร้างเสริมภูมิค</a:t>
            </a:r>
            <a:r>
              <a:rPr lang="th-TH" b="1" dirty="0" err="1"/>
              <a:t>้มุ</a:t>
            </a:r>
            <a:r>
              <a:rPr lang="th-TH" b="1" dirty="0"/>
              <a:t> กันโรคของกระทรวงสาธารณสุข ปี 2563</a:t>
            </a:r>
            <a:endParaRPr lang="en-US" b="1" dirty="0"/>
          </a:p>
          <a:p>
            <a:r>
              <a:rPr lang="en-US" b="1" dirty="0"/>
              <a:t>EPI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223F2-7DF4-4754-AC36-2CA0C8FF1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051240"/>
            <a:ext cx="4411038" cy="242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42E57B-8BD4-40F2-A1A1-08DB9AFF50DF}"/>
              </a:ext>
            </a:extLst>
          </p:cNvPr>
          <p:cNvSpPr txBox="1"/>
          <p:nvPr/>
        </p:nvSpPr>
        <p:spPr>
          <a:xfrm flipH="1">
            <a:off x="539552" y="617236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</a:t>
            </a:r>
            <a:r>
              <a:rPr lang="th-TH" i="1" dirty="0"/>
              <a:t>กองโรคป้องกันด้วยวัคซีน กรมควบคุมโรค กระทรวงสาธารณสุข</a:t>
            </a:r>
            <a:endParaRPr lang="en-US" i="1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8C78F1A-12F5-4D89-96DA-02F3787FE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28372"/>
              </p:ext>
            </p:extLst>
          </p:nvPr>
        </p:nvGraphicFramePr>
        <p:xfrm>
          <a:off x="512823" y="1555598"/>
          <a:ext cx="831995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897">
                  <a:extLst>
                    <a:ext uri="{9D8B030D-6E8A-4147-A177-3AD203B41FA5}">
                      <a16:colId xmlns:a16="http://schemas.microsoft.com/office/drawing/2014/main" val="114273294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96244601"/>
                    </a:ext>
                  </a:extLst>
                </a:gridCol>
                <a:gridCol w="4404797">
                  <a:extLst>
                    <a:ext uri="{9D8B030D-6E8A-4147-A177-3AD203B41FA5}">
                      <a16:colId xmlns:a16="http://schemas.microsoft.com/office/drawing/2014/main" val="2910369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อายุ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วัคซีน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ข้อแนะนำ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34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แรกเกิด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ให้เร็วที่สุดภายใน</a:t>
                      </a:r>
                      <a:r>
                        <a:rPr lang="en-US" dirty="0"/>
                        <a:t>24 </a:t>
                      </a:r>
                      <a:r>
                        <a:rPr lang="th-TH" dirty="0"/>
                        <a:t>ชม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761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ฉีดก่อนออกจากรพ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01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th-TH" dirty="0">
                          <a:highlight>
                            <a:srgbClr val="FFFF00"/>
                          </a:highlight>
                        </a:rPr>
                        <a:t>เดือน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HB2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highlight>
                            <a:srgbClr val="FFFF00"/>
                          </a:highlight>
                        </a:rPr>
                        <a:t>เฉพาะรายที่มารดา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HBsAg 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28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  <a:r>
                        <a:rPr lang="th-TH" dirty="0"/>
                        <a:t>เดือน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DTP-HB-Hib1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ห้ามให้</a:t>
                      </a:r>
                      <a:r>
                        <a:rPr lang="en-US" dirty="0"/>
                        <a:t>Rota1</a:t>
                      </a:r>
                      <a:r>
                        <a:rPr lang="th-TH" dirty="0"/>
                        <a:t>ในเด็กอายุ</a:t>
                      </a:r>
                      <a:r>
                        <a:rPr lang="en-US" dirty="0"/>
                        <a:t>&gt;15 </a:t>
                      </a:r>
                      <a:r>
                        <a:rPr lang="th-TH" dirty="0"/>
                        <a:t>สัปดาห์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754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226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Rota1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4479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59791B-01E2-40F4-969F-58A207A0DFA0}"/>
              </a:ext>
            </a:extLst>
          </p:cNvPr>
          <p:cNvSpPr txBox="1"/>
          <p:nvPr/>
        </p:nvSpPr>
        <p:spPr>
          <a:xfrm>
            <a:off x="512823" y="96491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แรกเกิดถึง </a:t>
            </a:r>
            <a:r>
              <a:rPr lang="en-US" dirty="0"/>
              <a:t>4 </a:t>
            </a:r>
            <a:r>
              <a:rPr lang="th-TH" dirty="0"/>
              <a:t>ปี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10294-490F-4F0B-820A-F3A85F26B5D6}"/>
              </a:ext>
            </a:extLst>
          </p:cNvPr>
          <p:cNvSpPr txBox="1"/>
          <p:nvPr/>
        </p:nvSpPr>
        <p:spPr>
          <a:xfrm>
            <a:off x="395536" y="5419305"/>
            <a:ext cx="6731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OPV= bivalent , </a:t>
            </a:r>
            <a:r>
              <a:rPr lang="en-US" sz="2400" dirty="0" smtClean="0"/>
              <a:t>contains poliovirus type </a:t>
            </a:r>
            <a:r>
              <a:rPr lang="en-US" sz="2400" dirty="0"/>
              <a:t>1 and 3</a:t>
            </a:r>
          </a:p>
        </p:txBody>
      </p:sp>
    </p:spTree>
    <p:extLst>
      <p:ext uri="{BB962C8B-B14F-4D97-AF65-F5344CB8AC3E}">
        <p14:creationId xmlns:p14="http://schemas.microsoft.com/office/powerpoint/2010/main" val="3183640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BCD9CC3-55FB-46A9-8452-9DA14C877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479445"/>
              </p:ext>
            </p:extLst>
          </p:nvPr>
        </p:nvGraphicFramePr>
        <p:xfrm>
          <a:off x="539552" y="692696"/>
          <a:ext cx="7920879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564547814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62888402"/>
                    </a:ext>
                  </a:extLst>
                </a:gridCol>
                <a:gridCol w="2952327">
                  <a:extLst>
                    <a:ext uri="{9D8B030D-6E8A-4147-A177-3AD203B41FA5}">
                      <a16:colId xmlns:a16="http://schemas.microsoft.com/office/drawing/2014/main" val="532105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อายุ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วัคซีน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ข้อแนะนำ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56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</a:t>
                      </a:r>
                      <a:r>
                        <a:rPr lang="th-TH" dirty="0"/>
                        <a:t>เดือน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DTP-HB-Hib2</a:t>
                      </a:r>
                      <a:r>
                        <a:rPr lang="en-US" dirty="0"/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OPV2, IPV,  Rota2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ห้ามให้ </a:t>
                      </a:r>
                      <a:r>
                        <a:rPr lang="en-US" sz="2400" dirty="0"/>
                        <a:t>Rota </a:t>
                      </a:r>
                      <a:r>
                        <a:rPr lang="th-TH" sz="2400" dirty="0"/>
                        <a:t>ครั้งสุดท้ายในเด็กอายุ</a:t>
                      </a:r>
                      <a:r>
                        <a:rPr lang="en-US" sz="2400" dirty="0"/>
                        <a:t>&gt;32</a:t>
                      </a:r>
                      <a:r>
                        <a:rPr lang="th-TH" sz="2400" dirty="0"/>
                        <a:t>สัปดาห์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455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</a:t>
                      </a:r>
                      <a:r>
                        <a:rPr lang="th-TH" dirty="0"/>
                        <a:t>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DTP-HB-Hib3</a:t>
                      </a:r>
                      <a:r>
                        <a:rPr lang="en-US" dirty="0"/>
                        <a:t>, OPV3, </a:t>
                      </a:r>
                      <a:endParaRPr lang="th-TH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Rota3 (</a:t>
                      </a:r>
                      <a:r>
                        <a:rPr lang="th-TH" dirty="0"/>
                        <a:t>ยกเว้น </a:t>
                      </a:r>
                      <a:r>
                        <a:rPr lang="en-US" dirty="0"/>
                        <a:t>Rotarix)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/>
                        <a:t>ห้ามให้ </a:t>
                      </a:r>
                      <a:r>
                        <a:rPr lang="en-US" sz="2400" dirty="0"/>
                        <a:t>Rota </a:t>
                      </a:r>
                      <a:r>
                        <a:rPr lang="th-TH" sz="2400" dirty="0"/>
                        <a:t>ครั้งสุดท้ายในเด็กอายุ</a:t>
                      </a:r>
                      <a:r>
                        <a:rPr lang="en-US" sz="2400" dirty="0"/>
                        <a:t>&gt;32</a:t>
                      </a:r>
                      <a:r>
                        <a:rPr lang="th-TH" sz="2400" dirty="0"/>
                        <a:t>สัปดาห์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09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r>
                        <a:rPr lang="th-TH" dirty="0"/>
                        <a:t> เดือน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MMR1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93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th-TH" dirty="0"/>
                        <a:t>ปี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 JE1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084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th-TH" dirty="0"/>
                        <a:t>ปี</a:t>
                      </a:r>
                      <a:r>
                        <a:rPr lang="en-US" dirty="0"/>
                        <a:t>6</a:t>
                      </a:r>
                      <a:r>
                        <a:rPr lang="th-TH" dirty="0"/>
                        <a:t>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DTP4, OPV4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613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th-TH" dirty="0"/>
                        <a:t>ปี</a:t>
                      </a:r>
                      <a:r>
                        <a:rPr lang="en-US" dirty="0"/>
                        <a:t>6</a:t>
                      </a:r>
                      <a:r>
                        <a:rPr lang="th-TH" dirty="0"/>
                        <a:t>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Live JE1, MMR2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447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th-TH" dirty="0"/>
                        <a:t>ปี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DTP5, OPV5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7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88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2D7C05-4D0D-4A0E-8D1E-0945D7481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2"/>
            <a:ext cx="7056784" cy="2808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25EBE4-D315-4A53-BC79-7D4A9558DB6C}"/>
              </a:ext>
            </a:extLst>
          </p:cNvPr>
          <p:cNvSpPr txBox="1"/>
          <p:nvPr/>
        </p:nvSpPr>
        <p:spPr>
          <a:xfrm>
            <a:off x="683568" y="4365104"/>
            <a:ext cx="623439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Cordia New" pitchFamily="34" charset="-34"/>
              </a:rPr>
              <a:t>ต่อไปกระตุ้นด้วย</a:t>
            </a:r>
            <a:r>
              <a:rPr lang="en-US" b="1" dirty="0">
                <a:latin typeface="Cordia New" pitchFamily="34" charset="-34"/>
                <a:cs typeface="Cordia New" pitchFamily="34" charset="-34"/>
              </a:rPr>
              <a:t> dT </a:t>
            </a:r>
            <a:r>
              <a:rPr lang="th-TH" b="1" dirty="0">
                <a:latin typeface="Cordia New" pitchFamily="34" charset="-34"/>
              </a:rPr>
              <a:t>ทุก</a:t>
            </a:r>
            <a:r>
              <a:rPr lang="en-US" b="1" dirty="0">
                <a:latin typeface="Cordia New" pitchFamily="34" charset="-34"/>
                <a:cs typeface="Cordia New" pitchFamily="34" charset="-34"/>
              </a:rPr>
              <a:t> 10 </a:t>
            </a:r>
            <a:r>
              <a:rPr lang="th-TH" b="1" dirty="0">
                <a:latin typeface="Cordia New" pitchFamily="34" charset="-34"/>
              </a:rPr>
              <a:t>ปี</a:t>
            </a:r>
          </a:p>
          <a:p>
            <a:r>
              <a:rPr lang="en-US" sz="1800" dirty="0">
                <a:latin typeface="Cordia New" pitchFamily="34" charset="-34"/>
                <a:cs typeface="Cordia New" pitchFamily="34" charset="-34"/>
              </a:rPr>
              <a:t>    </a:t>
            </a:r>
            <a:endParaRPr lang="en-US" sz="16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b="1" dirty="0">
                <a:latin typeface="Cordia New" pitchFamily="34" charset="-34"/>
                <a:cs typeface="Cordia New" pitchFamily="34" charset="-34"/>
              </a:rPr>
              <a:t>อายุเกิน </a:t>
            </a:r>
            <a:r>
              <a:rPr lang="en-US" b="1" dirty="0">
                <a:latin typeface="Cordia New" pitchFamily="34" charset="-34"/>
                <a:cs typeface="Cordia New" pitchFamily="34" charset="-34"/>
              </a:rPr>
              <a:t>7 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ปี ไม่ให้ </a:t>
            </a:r>
            <a:r>
              <a:rPr lang="en-US" b="1" dirty="0" err="1">
                <a:latin typeface="Cordia New" pitchFamily="34" charset="-34"/>
                <a:cs typeface="Cordia New" pitchFamily="34" charset="-34"/>
              </a:rPr>
              <a:t>DwPT</a:t>
            </a:r>
            <a:r>
              <a:rPr lang="en-US" b="1" dirty="0">
                <a:latin typeface="Cordia New" pitchFamily="34" charset="-34"/>
                <a:cs typeface="Cordia New" pitchFamily="34" charset="-34"/>
              </a:rPr>
              <a:t>, </a:t>
            </a:r>
            <a:r>
              <a:rPr lang="en-US" b="1" dirty="0" err="1">
                <a:latin typeface="Cordia New" pitchFamily="34" charset="-34"/>
                <a:cs typeface="Cordia New" pitchFamily="34" charset="-34"/>
              </a:rPr>
              <a:t>DaPT</a:t>
            </a:r>
            <a:r>
              <a:rPr lang="en-US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   ใช้ </a:t>
            </a:r>
            <a:r>
              <a:rPr lang="en-US" b="1" dirty="0">
                <a:latin typeface="Cordia New" pitchFamily="34" charset="-34"/>
                <a:cs typeface="Cordia New" pitchFamily="34" charset="-34"/>
              </a:rPr>
              <a:t>dT, 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b="1" dirty="0" err="1">
                <a:latin typeface="Cordia New" pitchFamily="34" charset="-34"/>
                <a:cs typeface="Cordia New" pitchFamily="34" charset="-34"/>
              </a:rPr>
              <a:t>Tdap</a:t>
            </a:r>
            <a:r>
              <a:rPr lang="en-US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ได้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8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E0916B1-00ED-4B9F-B291-52DCD920E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37395"/>
              </p:ext>
            </p:extLst>
          </p:nvPr>
        </p:nvGraphicFramePr>
        <p:xfrm>
          <a:off x="683568" y="980728"/>
          <a:ext cx="6768752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396">
                  <a:extLst>
                    <a:ext uri="{9D8B030D-6E8A-4147-A177-3AD203B41FA5}">
                      <a16:colId xmlns:a16="http://schemas.microsoft.com/office/drawing/2014/main" val="388173254"/>
                    </a:ext>
                  </a:extLst>
                </a:gridCol>
                <a:gridCol w="1125861">
                  <a:extLst>
                    <a:ext uri="{9D8B030D-6E8A-4147-A177-3AD203B41FA5}">
                      <a16:colId xmlns:a16="http://schemas.microsoft.com/office/drawing/2014/main" val="3644754034"/>
                    </a:ext>
                  </a:extLst>
                </a:gridCol>
                <a:gridCol w="4798495">
                  <a:extLst>
                    <a:ext uri="{9D8B030D-6E8A-4147-A177-3AD203B41FA5}">
                      <a16:colId xmlns:a16="http://schemas.microsoft.com/office/drawing/2014/main" val="2440542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000" dirty="0"/>
                        <a:t>ครั้งที่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เดือนที่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วัคซีน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061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rdia New" pitchFamily="34" charset="-34"/>
                          <a:cs typeface="Cordia New" pitchFamily="34" charset="-34"/>
                        </a:rPr>
                        <a:t>BCG*  DTP-HB-Hib1,OPV1, IPV, MMR**1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90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rdia New" pitchFamily="34" charset="-34"/>
                          <a:cs typeface="Cordia New" pitchFamily="34" charset="-34"/>
                        </a:rPr>
                        <a:t>DTP-HB-Hib2,OPV2, LAJE1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rdia New" pitchFamily="34" charset="-34"/>
                          <a:cs typeface="Cordia New" pitchFamily="34" charset="-34"/>
                        </a:rPr>
                        <a:t>MMR2</a:t>
                      </a:r>
                      <a:endParaRPr lang="en-US" sz="2800" b="0" dirty="0">
                        <a:latin typeface="Cordia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92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rdia New" pitchFamily="34" charset="-34"/>
                          <a:cs typeface="Cordia New" pitchFamily="34" charset="-34"/>
                        </a:rPr>
                        <a:t>DTP-HB-Hib3,OPV3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62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rdia New" pitchFamily="34" charset="-34"/>
                          <a:cs typeface="Cordia New" pitchFamily="34" charset="-34"/>
                        </a:rPr>
                        <a:t>DTP4, OPV4, LAJE2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319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EB13BB-B58D-4405-9A51-1A2B4CA5D8AA}"/>
              </a:ext>
            </a:extLst>
          </p:cNvPr>
          <p:cNvSpPr txBox="1"/>
          <p:nvPr/>
        </p:nvSpPr>
        <p:spPr>
          <a:xfrm>
            <a:off x="467544" y="4506344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th-TH" dirty="0"/>
              <a:t>ให้ในกรณีที่ไม่มีหลักฐานว่าเคยได้รับเมื่อแรกเกิดและไม่มีแผลเป็น</a:t>
            </a:r>
          </a:p>
          <a:p>
            <a:r>
              <a:rPr lang="en-US" dirty="0"/>
              <a:t>**</a:t>
            </a:r>
            <a:r>
              <a:rPr lang="th-TH" dirty="0"/>
              <a:t>ไม่ให้ในเด็กติดเชื้อเอชไอวีที่มีอาการของโรคเอดส์</a:t>
            </a:r>
            <a:endParaRPr lang="en-US" dirty="0"/>
          </a:p>
          <a:p>
            <a:r>
              <a:rPr lang="en-US" dirty="0">
                <a:latin typeface="Cordia New" pitchFamily="34" charset="-34"/>
                <a:cs typeface="Cordia New" pitchFamily="34" charset="-34"/>
              </a:rPr>
              <a:t>   (DPT, OPV </a:t>
            </a:r>
            <a:r>
              <a:rPr lang="th-TH" dirty="0">
                <a:latin typeface="Cordia New" pitchFamily="34" charset="-34"/>
              </a:rPr>
              <a:t>ไม่ต้องให้ครั้งที่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 5 </a:t>
            </a:r>
            <a:r>
              <a:rPr lang="th-TH" dirty="0">
                <a:latin typeface="Cordia New" pitchFamily="34" charset="-34"/>
              </a:rPr>
              <a:t>ถ้าครั้งที่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 4 </a:t>
            </a:r>
            <a:r>
              <a:rPr lang="th-TH" dirty="0">
                <a:latin typeface="Cordia New" pitchFamily="34" charset="-34"/>
              </a:rPr>
              <a:t>ให้ตอนอายุ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 &gt; 4</a:t>
            </a:r>
            <a:r>
              <a:rPr lang="th-TH" dirty="0">
                <a:latin typeface="Cordia New" pitchFamily="34" charset="-34"/>
              </a:rPr>
              <a:t>ปี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)</a:t>
            </a:r>
          </a:p>
          <a:p>
            <a:r>
              <a:rPr lang="th-TH" sz="1800" b="1" dirty="0">
                <a:latin typeface="Cordia New" pitchFamily="34" charset="-34"/>
                <a:cs typeface="Cordia New" pitchFamily="34" charset="-34"/>
              </a:rPr>
              <a:t>   </a:t>
            </a:r>
            <a:r>
              <a:rPr lang="en-US" sz="1800" b="1" dirty="0">
                <a:latin typeface="Cordia New" pitchFamily="34" charset="-34"/>
                <a:cs typeface="Cordia New" pitchFamily="34" charset="-34"/>
              </a:rPr>
              <a:t>(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อายุเกิน </a:t>
            </a:r>
            <a:r>
              <a:rPr lang="en-US" b="1" dirty="0">
                <a:latin typeface="Cordia New" pitchFamily="34" charset="-34"/>
                <a:cs typeface="Cordia New" pitchFamily="34" charset="-34"/>
              </a:rPr>
              <a:t>7 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ปี ไม่ให้ </a:t>
            </a:r>
            <a:r>
              <a:rPr lang="en-US" b="1" dirty="0" err="1">
                <a:latin typeface="Cordia New" pitchFamily="34" charset="-34"/>
                <a:cs typeface="Cordia New" pitchFamily="34" charset="-34"/>
              </a:rPr>
              <a:t>DwPT</a:t>
            </a:r>
            <a:r>
              <a:rPr lang="en-US" b="1" dirty="0">
                <a:latin typeface="Cordia New" pitchFamily="34" charset="-34"/>
                <a:cs typeface="Cordia New" pitchFamily="34" charset="-34"/>
              </a:rPr>
              <a:t>, </a:t>
            </a:r>
            <a:r>
              <a:rPr lang="en-US" b="1" dirty="0" err="1">
                <a:latin typeface="Cordia New" pitchFamily="34" charset="-34"/>
                <a:cs typeface="Cordia New" pitchFamily="34" charset="-34"/>
              </a:rPr>
              <a:t>DaPT</a:t>
            </a:r>
            <a:r>
              <a:rPr lang="en-US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 ให้ใช้ </a:t>
            </a:r>
            <a:r>
              <a:rPr lang="en-US" b="1" dirty="0">
                <a:latin typeface="Cordia New" pitchFamily="34" charset="-34"/>
                <a:cs typeface="Cordia New" pitchFamily="34" charset="-34"/>
              </a:rPr>
              <a:t>dT, 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b="1" dirty="0">
                <a:latin typeface="Cordia New" pitchFamily="34" charset="-34"/>
                <a:cs typeface="Cordia New" pitchFamily="34" charset="-34"/>
              </a:rPr>
              <a:t>Tdap 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ได้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05C55-D4F2-495B-9634-B9A58AE14F94}"/>
              </a:ext>
            </a:extLst>
          </p:cNvPr>
          <p:cNvSpPr txBox="1"/>
          <p:nvPr/>
        </p:nvSpPr>
        <p:spPr>
          <a:xfrm flipH="1">
            <a:off x="467544" y="26064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hlink"/>
                </a:solidFill>
              </a:rPr>
              <a:t>การสร้างเสริมภูมิคุ้มกันใน</a:t>
            </a:r>
            <a:r>
              <a:rPr lang="th-TH" b="1" u="sng" dirty="0">
                <a:solidFill>
                  <a:schemeClr val="hlink"/>
                </a:solidFill>
              </a:rPr>
              <a:t>เด็กอายุ </a:t>
            </a:r>
            <a:r>
              <a:rPr lang="en-US" b="1" u="sng" dirty="0">
                <a:solidFill>
                  <a:schemeClr val="hlink"/>
                </a:solidFill>
              </a:rPr>
              <a:t>1-6  </a:t>
            </a:r>
            <a:r>
              <a:rPr lang="th-TH" b="1" u="sng" dirty="0">
                <a:solidFill>
                  <a:schemeClr val="hlink"/>
                </a:solidFill>
              </a:rPr>
              <a:t>ปี </a:t>
            </a:r>
            <a:r>
              <a:rPr lang="th-TH" b="1" dirty="0">
                <a:solidFill>
                  <a:schemeClr val="hlink"/>
                </a:solidFill>
              </a:rPr>
              <a:t>ที่ไม่ได้รับวัคซีนตามกำหนดในระยะแรก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30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16632"/>
            <a:ext cx="8892480" cy="5329237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Hepatitis B </a:t>
            </a:r>
            <a:endParaRPr lang="th-TH" sz="4400" dirty="0">
              <a:solidFill>
                <a:schemeClr val="hlink"/>
              </a:solidFill>
              <a:latin typeface="Angsana New" charset="-34"/>
              <a:cs typeface="Angsana New" charset="-34"/>
            </a:endParaRPr>
          </a:p>
          <a:p>
            <a:r>
              <a:rPr lang="th-TH" sz="2800" dirty="0"/>
              <a:t>การติดเชื้อในเด็ก จะมีอาการน้อยกว่าแต่จะมีโอกาสเป็นพาหะ</a:t>
            </a:r>
            <a:r>
              <a:rPr lang="th-TH" sz="2800" dirty="0" smtClean="0"/>
              <a:t>เรื้อรังมากกว่า</a:t>
            </a:r>
            <a:r>
              <a:rPr lang="th-TH" sz="2800" dirty="0"/>
              <a:t>การติดเชื้อ ในผู้ใหญ่ </a:t>
            </a:r>
          </a:p>
          <a:p>
            <a:r>
              <a:rPr lang="th-TH" sz="2800" dirty="0"/>
              <a:t>มารดาที่เป็นพาหะมี </a:t>
            </a:r>
            <a:r>
              <a:rPr lang="en-US" sz="2000" dirty="0"/>
              <a:t>HBsAg</a:t>
            </a:r>
            <a:r>
              <a:rPr lang="en-US" sz="2400" dirty="0"/>
              <a:t> </a:t>
            </a:r>
            <a:r>
              <a:rPr lang="th-TH" sz="2800" dirty="0"/>
              <a:t>และ </a:t>
            </a:r>
            <a:r>
              <a:rPr lang="en-US" sz="2000" dirty="0" err="1"/>
              <a:t>HBeAg</a:t>
            </a:r>
            <a:r>
              <a:rPr lang="th-TH" sz="2000" dirty="0"/>
              <a:t> </a:t>
            </a:r>
            <a:r>
              <a:rPr lang="th-TH" sz="2800" dirty="0"/>
              <a:t>เป็นบวก ลูกที่ติดเชื้อจะเป็นพาหะร้อยละ90</a:t>
            </a:r>
            <a:r>
              <a:rPr lang="en-US" sz="2800" dirty="0"/>
              <a:t>,</a:t>
            </a:r>
            <a:r>
              <a:rPr lang="th-TH" sz="2800" dirty="0"/>
              <a:t> ถ้า </a:t>
            </a:r>
            <a:r>
              <a:rPr lang="en-US" sz="2000" dirty="0"/>
              <a:t>HBsAg</a:t>
            </a:r>
            <a:r>
              <a:rPr lang="en-US" sz="2800" dirty="0"/>
              <a:t> </a:t>
            </a:r>
            <a:r>
              <a:rPr lang="th-TH" sz="2800" dirty="0"/>
              <a:t>บวกแต่ </a:t>
            </a:r>
            <a:r>
              <a:rPr lang="en-US" sz="2000" dirty="0" err="1"/>
              <a:t>HBeAg</a:t>
            </a:r>
            <a:r>
              <a:rPr lang="en-US" sz="2800" dirty="0"/>
              <a:t> </a:t>
            </a:r>
            <a:r>
              <a:rPr lang="th-TH" sz="2800" dirty="0"/>
              <a:t>ลบ ลูกที่ติดเชื้อจะเป็นพาหะร้อยละ 10</a:t>
            </a:r>
            <a:endParaRPr lang="en-US" sz="2800" dirty="0">
              <a:latin typeface="Angsana New" charset="-34"/>
              <a:cs typeface="Angsana New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th-TH" sz="2800" dirty="0">
                <a:latin typeface="Angsana New" charset="-34"/>
                <a:cs typeface="Angsana New" charset="-34"/>
              </a:rPr>
              <a:t>ในเด็กที่มารดาเป็นพาหะของ</a:t>
            </a:r>
            <a:r>
              <a:rPr lang="en-US" sz="2800" dirty="0">
                <a:latin typeface="Angsana New" charset="-34"/>
                <a:cs typeface="Angsana New" charset="-34"/>
              </a:rPr>
              <a:t> HBsAg  </a:t>
            </a:r>
            <a:r>
              <a:rPr lang="th-TH" sz="2800" dirty="0">
                <a:latin typeface="Angsana New" charset="-34"/>
                <a:cs typeface="Angsana New" charset="-34"/>
              </a:rPr>
              <a:t>ให้</a:t>
            </a:r>
            <a:r>
              <a:rPr lang="en-US" sz="2800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HB vaccine</a:t>
            </a:r>
            <a:r>
              <a:rPr lang="th-TH" sz="2800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 </a:t>
            </a:r>
            <a:r>
              <a:rPr lang="en-US" sz="2800" dirty="0">
                <a:latin typeface="Angsana New" charset="-34"/>
                <a:cs typeface="Angsana New" charset="-34"/>
              </a:rPr>
              <a:t> </a:t>
            </a:r>
            <a:r>
              <a:rPr lang="th-TH" sz="2800" dirty="0">
                <a:latin typeface="Angsana New" charset="-34"/>
                <a:cs typeface="Angsana New" charset="-34"/>
              </a:rPr>
              <a:t>แรกเกิดโดยควรให้ทันทีหลังคลอด</a:t>
            </a:r>
            <a:r>
              <a:rPr lang="en-US" sz="2800" dirty="0">
                <a:latin typeface="Angsana New" charset="-34"/>
                <a:cs typeface="Angsana New" charset="-34"/>
              </a:rPr>
              <a:t>(</a:t>
            </a:r>
            <a:r>
              <a:rPr lang="th-TH" sz="2800" dirty="0"/>
              <a:t>ภายใน 12 ชั่วโมงหลังคลอด</a:t>
            </a:r>
            <a:r>
              <a:rPr lang="en-US" sz="2000" dirty="0">
                <a:latin typeface="CordiaNew"/>
              </a:rPr>
              <a:t>)</a:t>
            </a:r>
            <a:r>
              <a:rPr lang="en-US" sz="2800" dirty="0">
                <a:latin typeface="Angsana New" charset="-34"/>
                <a:cs typeface="Angsana New" charset="-34"/>
              </a:rPr>
              <a:t>, </a:t>
            </a:r>
            <a:r>
              <a:rPr lang="th-TH" sz="2800" dirty="0">
                <a:latin typeface="Angsana New" charset="-34"/>
                <a:cs typeface="Angsana New" charset="-34"/>
              </a:rPr>
              <a:t>อายุ</a:t>
            </a:r>
            <a:r>
              <a:rPr lang="en-US" sz="2800" dirty="0">
                <a:latin typeface="Angsana New" charset="-34"/>
                <a:cs typeface="Angsana New" charset="-34"/>
              </a:rPr>
              <a:t> 1 </a:t>
            </a:r>
            <a:r>
              <a:rPr lang="th-TH" sz="2800" dirty="0">
                <a:latin typeface="Angsana New" charset="-34"/>
                <a:cs typeface="Angsana New" charset="-34"/>
              </a:rPr>
              <a:t>เดือน</a:t>
            </a:r>
            <a:r>
              <a:rPr lang="en-US" sz="2800" dirty="0">
                <a:latin typeface="Angsana New" charset="-34"/>
                <a:cs typeface="Angsana New" charset="-34"/>
              </a:rPr>
              <a:t>, 2 </a:t>
            </a:r>
            <a:r>
              <a:rPr lang="th-TH" sz="2800" dirty="0">
                <a:latin typeface="Angsana New" charset="-34"/>
                <a:cs typeface="Angsana New" charset="-34"/>
              </a:rPr>
              <a:t>เดือน และ</a:t>
            </a:r>
            <a:r>
              <a:rPr lang="en-US" sz="2800" dirty="0">
                <a:latin typeface="Angsana New" charset="-34"/>
                <a:cs typeface="Angsana New" charset="-34"/>
              </a:rPr>
              <a:t> 6 </a:t>
            </a:r>
            <a:r>
              <a:rPr lang="th-TH" sz="2800" dirty="0">
                <a:latin typeface="Angsana New" charset="-34"/>
                <a:cs typeface="Angsana New" charset="-34"/>
              </a:rPr>
              <a:t>เดือน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h-TH" sz="2800" dirty="0">
                <a:latin typeface="Angsana New" charset="-34"/>
                <a:cs typeface="Angsana New" charset="-34"/>
              </a:rPr>
              <a:t>       และควรให้</a:t>
            </a:r>
            <a:r>
              <a:rPr lang="en-US" sz="2800" dirty="0">
                <a:latin typeface="Angsana New" charset="-34"/>
                <a:cs typeface="Angsana New" charset="-34"/>
              </a:rPr>
              <a:t> hepatitis B immune globulin (HBIG) </a:t>
            </a:r>
            <a:r>
              <a:rPr lang="th-TH" sz="2800" dirty="0">
                <a:latin typeface="Angsana New" charset="-34"/>
                <a:cs typeface="Angsana New" charset="-34"/>
              </a:rPr>
              <a:t>ด้วย โดยเฉพาะถ้ามารดามี</a:t>
            </a:r>
            <a:r>
              <a:rPr lang="en-US" sz="2800" dirty="0">
                <a:latin typeface="Angsana New" charset="-34"/>
                <a:cs typeface="Angsana New" charset="-34"/>
              </a:rPr>
              <a:t> HBsAg </a:t>
            </a:r>
            <a:r>
              <a:rPr lang="th-TH" sz="2800" dirty="0">
                <a:latin typeface="Angsana New" charset="-34"/>
                <a:cs typeface="Angsana New" charset="-34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h-TH" sz="2800" dirty="0">
                <a:latin typeface="Angsana New" charset="-34"/>
                <a:cs typeface="Angsana New" charset="-34"/>
              </a:rPr>
              <a:t>       และ</a:t>
            </a:r>
            <a:r>
              <a:rPr lang="en-US" sz="2800" dirty="0">
                <a:latin typeface="Angsana New" charset="-34"/>
                <a:cs typeface="Angsana New" charset="-34"/>
              </a:rPr>
              <a:t> </a:t>
            </a:r>
            <a:r>
              <a:rPr lang="en-US" sz="2800" dirty="0" err="1">
                <a:latin typeface="Angsana New" charset="-34"/>
                <a:cs typeface="Angsana New" charset="-34"/>
              </a:rPr>
              <a:t>HBeAg</a:t>
            </a:r>
            <a:r>
              <a:rPr lang="en-US" sz="2800" dirty="0">
                <a:latin typeface="Angsana New" charset="-34"/>
                <a:cs typeface="Angsana New" charset="-34"/>
              </a:rPr>
              <a:t> </a:t>
            </a:r>
            <a:r>
              <a:rPr lang="th-TH" sz="2800" dirty="0">
                <a:latin typeface="Angsana New" charset="-34"/>
                <a:cs typeface="Angsana New" charset="-34"/>
              </a:rPr>
              <a:t>บวก</a:t>
            </a:r>
            <a:endParaRPr lang="en-US" sz="2800" dirty="0">
              <a:latin typeface="Angsana New" charset="-34"/>
              <a:cs typeface="Angsana New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th-TH" sz="2800" dirty="0">
                <a:latin typeface="Angsana New" charset="-34"/>
                <a:cs typeface="Angsana New" charset="-34"/>
              </a:rPr>
              <a:t>ดังนั้นเด็กจะได้ </a:t>
            </a:r>
            <a:r>
              <a:rPr lang="en-US" sz="2800" dirty="0">
                <a:latin typeface="Angsana New" charset="-34"/>
                <a:cs typeface="Angsana New" charset="-34"/>
              </a:rPr>
              <a:t>HB vaccine</a:t>
            </a:r>
            <a:r>
              <a:rPr lang="th-TH" sz="2800" dirty="0">
                <a:latin typeface="Angsana New" charset="-34"/>
                <a:cs typeface="Angsana New" charset="-34"/>
              </a:rPr>
              <a:t> รวม </a:t>
            </a:r>
            <a:r>
              <a:rPr lang="en-US" sz="2800" dirty="0">
                <a:latin typeface="Angsana New" charset="-34"/>
                <a:cs typeface="Angsana New" charset="-34"/>
              </a:rPr>
              <a:t>5 </a:t>
            </a:r>
            <a:r>
              <a:rPr lang="th-TH" sz="2800" dirty="0">
                <a:latin typeface="Angsana New" charset="-34"/>
                <a:cs typeface="Angsana New" charset="-34"/>
              </a:rPr>
              <a:t>เข็ม คือ </a:t>
            </a:r>
            <a:r>
              <a:rPr lang="en-US" sz="2800" dirty="0">
                <a:latin typeface="Angsana New" charset="-34"/>
                <a:cs typeface="Angsana New" charset="-34"/>
              </a:rPr>
              <a:t>0, 1, 2, 4, 6</a:t>
            </a:r>
            <a:r>
              <a:rPr lang="th-TH" sz="2800" dirty="0">
                <a:latin typeface="Angsana New" charset="-34"/>
                <a:cs typeface="Angsana New" charset="-34"/>
              </a:rPr>
              <a:t> เนื่องจากที่อายุ </a:t>
            </a:r>
            <a:r>
              <a:rPr lang="en-US" sz="2800" dirty="0">
                <a:latin typeface="Angsana New" charset="-34"/>
                <a:cs typeface="Angsana New" charset="-34"/>
              </a:rPr>
              <a:t>2, 4, 6 </a:t>
            </a:r>
            <a:r>
              <a:rPr lang="th-TH" sz="2800" dirty="0">
                <a:latin typeface="Angsana New" charset="-34"/>
                <a:cs typeface="Angsana New" charset="-34"/>
              </a:rPr>
              <a:t>เป็นวัคซีนรวม ซึ่งมี </a:t>
            </a:r>
            <a:r>
              <a:rPr lang="en-US" sz="2800" dirty="0">
                <a:latin typeface="Angsana New" charset="-34"/>
                <a:cs typeface="Angsana New" charset="-34"/>
              </a:rPr>
              <a:t>HB vaccine </a:t>
            </a:r>
            <a:r>
              <a:rPr lang="th-TH" sz="2800" dirty="0">
                <a:latin typeface="Angsana New" charset="-34"/>
                <a:cs typeface="Angsana New" charset="-34"/>
              </a:rPr>
              <a:t>ด้วย</a:t>
            </a:r>
            <a:endParaRPr lang="en-US" sz="2800" dirty="0">
              <a:latin typeface="Angsana New" charset="-34"/>
              <a:cs typeface="Angsana New" charset="-34"/>
            </a:endParaRPr>
          </a:p>
          <a:p>
            <a:r>
              <a:rPr lang="th-TH" sz="2400" dirty="0"/>
              <a:t>ปัจจุบันมีโครงการกำจัดการติดเชื้อจากแม่สู่ลูก ซึ่งจะมีการให้ยา </a:t>
            </a:r>
            <a:r>
              <a:rPr lang="en-US" sz="2400" dirty="0"/>
              <a:t>TDF </a:t>
            </a:r>
            <a:r>
              <a:rPr lang="th-TH" sz="2400" dirty="0"/>
              <a:t>แก่มารดาที่เป็นพาหะและมีระดับ </a:t>
            </a:r>
            <a:r>
              <a:rPr lang="en-US" sz="2000" dirty="0"/>
              <a:t>HB virus </a:t>
            </a:r>
            <a:r>
              <a:rPr lang="th-TH" sz="2400" dirty="0"/>
              <a:t>สูง หรือมี </a:t>
            </a:r>
            <a:r>
              <a:rPr lang="en-US" sz="1800" dirty="0" err="1"/>
              <a:t>HBeAg</a:t>
            </a:r>
            <a:r>
              <a:rPr lang="th-TH" sz="1800" dirty="0"/>
              <a:t> </a:t>
            </a:r>
            <a:r>
              <a:rPr lang="th-TH" sz="2400" dirty="0"/>
              <a:t>เป็นบวก ขณะตั้งครรภ์เสริมจากการให้วัคซีนในทารกเพื่อลด</a:t>
            </a:r>
          </a:p>
          <a:p>
            <a:pPr marL="0" indent="0">
              <a:buNone/>
            </a:pPr>
            <a:r>
              <a:rPr lang="th-TH" sz="2400" dirty="0"/>
              <a:t>       การถ่ายทอดเชื้อจากแม่สู่ลูกจากเดิมร้อยละ </a:t>
            </a:r>
            <a:r>
              <a:rPr lang="en-US" sz="2400" dirty="0"/>
              <a:t>2 </a:t>
            </a:r>
            <a:r>
              <a:rPr lang="th-TH" sz="2400" dirty="0"/>
              <a:t>ให้หมดไป</a:t>
            </a:r>
            <a:endParaRPr lang="en-US" sz="2400" dirty="0">
              <a:latin typeface="Angsana New" charset="-34"/>
              <a:cs typeface="Angsana New" charset="-34"/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latin typeface="Angsana New" charset="-34"/>
              <a:cs typeface="Angsana New" charset="-34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600" dirty="0">
              <a:cs typeface="Cordia New" pitchFamily="34" charset="-34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th-TH" sz="3600" dirty="0">
                <a:cs typeface="Cordia New" pitchFamily="34" charset="-34"/>
              </a:rPr>
              <a:t>  </a:t>
            </a:r>
            <a:endParaRPr lang="th-TH" dirty="0">
              <a:latin typeface="Angsana New" charset="-34"/>
              <a:cs typeface="Angsana New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755576" y="2780928"/>
            <a:ext cx="8229600" cy="4525963"/>
          </a:xfrm>
        </p:spPr>
        <p:txBody>
          <a:bodyPr/>
          <a:lstStyle/>
          <a:p>
            <a:r>
              <a:rPr lang="en-US" dirty="0">
                <a:cs typeface="Cordia New" pitchFamily="34" charset="-34"/>
              </a:rPr>
              <a:t>Type of Immunization</a:t>
            </a:r>
          </a:p>
          <a:p>
            <a:r>
              <a:rPr lang="en-US" dirty="0">
                <a:cs typeface="Cordia New" pitchFamily="34" charset="-34"/>
              </a:rPr>
              <a:t>Type of vaccine</a:t>
            </a:r>
          </a:p>
          <a:p>
            <a:r>
              <a:rPr lang="en-US" dirty="0">
                <a:cs typeface="Cordia New" pitchFamily="34" charset="-34"/>
              </a:rPr>
              <a:t>EPI, non-EPI</a:t>
            </a:r>
          </a:p>
          <a:p>
            <a:r>
              <a:rPr lang="en-US" dirty="0">
                <a:cs typeface="Cordia New" pitchFamily="34" charset="-34"/>
              </a:rPr>
              <a:t>Adverse reaction from vaccine</a:t>
            </a:r>
          </a:p>
          <a:p>
            <a:r>
              <a:rPr lang="en-US" dirty="0">
                <a:cs typeface="Cordia New" pitchFamily="34" charset="-34"/>
              </a:rPr>
              <a:t>Contraindication</a:t>
            </a:r>
          </a:p>
          <a:p>
            <a:r>
              <a:rPr lang="en-US" dirty="0"/>
              <a:t>Other vaccines for self study</a:t>
            </a:r>
          </a:p>
          <a:p>
            <a:endParaRPr lang="th-T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243C62-DB51-450B-BB4F-81FADE0C5F4A}"/>
              </a:ext>
            </a:extLst>
          </p:cNvPr>
          <p:cNvSpPr/>
          <p:nvPr/>
        </p:nvSpPr>
        <p:spPr>
          <a:xfrm>
            <a:off x="611560" y="764704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66FF"/>
                </a:solidFill>
                <a:latin typeface="+mn-lt"/>
              </a:rPr>
              <a:t>Learning objectives and Lecture outlines:</a:t>
            </a:r>
          </a:p>
          <a:p>
            <a:endParaRPr lang="en-US" b="1" dirty="0">
              <a:solidFill>
                <a:srgbClr val="0066FF"/>
              </a:solidFill>
            </a:endParaRPr>
          </a:p>
          <a:p>
            <a:r>
              <a:rPr lang="en-US" sz="2400" dirty="0"/>
              <a:t>By the end of the lecture, student should be able to know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ชื่อเรื่อง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641208" cy="1143000"/>
          </a:xfrm>
        </p:spPr>
        <p:txBody>
          <a:bodyPr/>
          <a:lstStyle/>
          <a:p>
            <a:pPr algn="l" eaLnBrk="1" hangingPunct="1"/>
            <a:r>
              <a:rPr lang="th-TH" sz="4000" b="1" dirty="0">
                <a:solidFill>
                  <a:schemeClr val="hlink"/>
                </a:solidFill>
              </a:rPr>
              <a:t>วัคซีนป้องกันวัณโรค </a:t>
            </a:r>
            <a:r>
              <a:rPr lang="en-US" sz="4000" b="1" dirty="0">
                <a:solidFill>
                  <a:schemeClr val="hlink"/>
                </a:solidFill>
                <a:cs typeface="Angsana New" charset="-34"/>
              </a:rPr>
              <a:t>(</a:t>
            </a:r>
            <a:r>
              <a:rPr lang="en-US" sz="3600" b="1" dirty="0">
                <a:solidFill>
                  <a:schemeClr val="hlink"/>
                </a:solidFill>
                <a:cs typeface="Angsana New" charset="-34"/>
              </a:rPr>
              <a:t>BCG, </a:t>
            </a:r>
            <a:r>
              <a:rPr lang="en-US" sz="2800" dirty="0" err="1">
                <a:solidFill>
                  <a:srgbClr val="0066FF"/>
                </a:solidFill>
              </a:rPr>
              <a:t>Bacille</a:t>
            </a:r>
            <a:r>
              <a:rPr lang="en-US" sz="2800" dirty="0">
                <a:solidFill>
                  <a:srgbClr val="0066FF"/>
                </a:solidFill>
              </a:rPr>
              <a:t> Calmette-</a:t>
            </a:r>
            <a:r>
              <a:rPr lang="en-US" sz="2800" dirty="0" err="1">
                <a:solidFill>
                  <a:srgbClr val="0066FF"/>
                </a:solidFill>
              </a:rPr>
              <a:t>Guérin</a:t>
            </a:r>
            <a:r>
              <a:rPr lang="en-US" b="1" dirty="0">
                <a:solidFill>
                  <a:schemeClr val="hlink"/>
                </a:solidFill>
                <a:cs typeface="Angsana New" charset="-34"/>
              </a:rPr>
              <a:t>)</a:t>
            </a:r>
            <a:endParaRPr lang="en-US" dirty="0">
              <a:solidFill>
                <a:schemeClr val="hlink"/>
              </a:solidFill>
              <a:cs typeface="Angsana New" charset="-34"/>
            </a:endParaRPr>
          </a:p>
        </p:txBody>
      </p:sp>
      <p:sp>
        <p:nvSpPr>
          <p:cNvPr id="48130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125538"/>
            <a:ext cx="7355160" cy="55165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Angsana New" charset="-34"/>
                <a:cs typeface="Angsana New" charset="-34"/>
              </a:rPr>
              <a:t>1.</a:t>
            </a:r>
            <a:r>
              <a:rPr lang="th-TH" sz="2800" dirty="0">
                <a:latin typeface="Angsana New" charset="-34"/>
                <a:cs typeface="Angsana New" charset="-34"/>
              </a:rPr>
              <a:t>หลังฉีด </a:t>
            </a:r>
            <a:r>
              <a:rPr lang="en-US" sz="2800" dirty="0">
                <a:latin typeface="Angsana New" charset="-34"/>
                <a:cs typeface="Angsana New" charset="-34"/>
              </a:rPr>
              <a:t>2-3 </a:t>
            </a:r>
            <a:r>
              <a:rPr lang="th-TH" sz="2800" dirty="0">
                <a:latin typeface="Angsana New" charset="-34"/>
                <a:cs typeface="Angsana New" charset="-34"/>
              </a:rPr>
              <a:t>สัปดาห์  จะเกิดตุ่มนูนบริเวณที่ฉีด  ต่อมาจะเป็นหนองเป็นๆ</a:t>
            </a:r>
            <a:endParaRPr lang="en-US" sz="2800" dirty="0">
              <a:latin typeface="Angsana New" charset="-34"/>
              <a:cs typeface="Angsana New" charset="-34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h-TH" sz="2800" dirty="0">
                <a:latin typeface="Angsana New" charset="-34"/>
                <a:cs typeface="Angsana New" charset="-34"/>
              </a:rPr>
              <a:t>ยุบ ๆ อยู่ </a:t>
            </a:r>
            <a:r>
              <a:rPr lang="en-US" sz="2800" dirty="0">
                <a:latin typeface="Angsana New" charset="-34"/>
                <a:cs typeface="Angsana New" charset="-34"/>
              </a:rPr>
              <a:t>3-4 </a:t>
            </a:r>
            <a:r>
              <a:rPr lang="th-TH" sz="2800" dirty="0">
                <a:latin typeface="Angsana New" charset="-34"/>
                <a:cs typeface="Angsana New" charset="-34"/>
              </a:rPr>
              <a:t>สัปดาห์ และ เป็นแผลเป็น 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>
                <a:latin typeface="Angsana New" charset="-34"/>
                <a:cs typeface="Angsana New" charset="-34"/>
              </a:rPr>
              <a:t>2.</a:t>
            </a:r>
            <a:r>
              <a:rPr lang="en-US" sz="2800" dirty="0">
                <a:cs typeface="Cordia New" pitchFamily="34" charset="-34"/>
              </a:rPr>
              <a:t> </a:t>
            </a:r>
            <a:r>
              <a:rPr lang="th-TH" sz="2800" dirty="0">
                <a:latin typeface="Angsana New" charset="-34"/>
                <a:cs typeface="Angsana New" charset="-34"/>
              </a:rPr>
              <a:t>ในบุคคลที่เคยฉีดวัคซีนนี้มาก่อนหรือได้รับเชื้อวัณโรคมาแล้ว </a:t>
            </a:r>
            <a:endParaRPr lang="en-US" sz="2800" dirty="0">
              <a:latin typeface="Angsana New" charset="-34"/>
              <a:cs typeface="Angsana New" charset="-34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th-TH" sz="2800" dirty="0">
                <a:latin typeface="Angsana New" charset="-34"/>
                <a:cs typeface="Angsana New" charset="-34"/>
              </a:rPr>
              <a:t>ตุ่มแดงนูนในเวลา </a:t>
            </a:r>
            <a:r>
              <a:rPr lang="en-US" sz="2800" dirty="0">
                <a:latin typeface="Angsana New" charset="-34"/>
                <a:cs typeface="Angsana New" charset="-34"/>
              </a:rPr>
              <a:t>24-48 </a:t>
            </a:r>
            <a:r>
              <a:rPr lang="th-TH" sz="2800" dirty="0">
                <a:latin typeface="Angsana New" charset="-34"/>
                <a:cs typeface="Angsana New" charset="-34"/>
              </a:rPr>
              <a:t>ชั่วโมงหลังฉีด  ต่อมาจะกลายเป็นหนอง</a:t>
            </a:r>
            <a:endParaRPr lang="en-US" sz="2800" dirty="0">
              <a:latin typeface="Angsana New" charset="-34"/>
              <a:cs typeface="Angsana New" charset="-34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th-TH" sz="2800" dirty="0">
                <a:latin typeface="Angsana New" charset="-34"/>
                <a:cs typeface="Angsana New" charset="-34"/>
              </a:rPr>
              <a:t>อยู่ </a:t>
            </a:r>
            <a:r>
              <a:rPr lang="en-US" sz="2800" dirty="0">
                <a:latin typeface="Angsana New" charset="-34"/>
                <a:cs typeface="Angsana New" charset="-34"/>
              </a:rPr>
              <a:t>2-3 </a:t>
            </a:r>
            <a:r>
              <a:rPr lang="th-TH" sz="2800" dirty="0">
                <a:latin typeface="Angsana New" charset="-34"/>
                <a:cs typeface="Angsana New" charset="-34"/>
              </a:rPr>
              <a:t>เดือนแล้วจะกลายเป็นแผลเป็น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>
                <a:latin typeface="Angsana New" charset="-34"/>
                <a:cs typeface="Angsana New" charset="-34"/>
              </a:rPr>
              <a:t>3.</a:t>
            </a:r>
            <a:r>
              <a:rPr lang="en-US" sz="2800" dirty="0">
                <a:cs typeface="Cordia New" pitchFamily="34" charset="-34"/>
              </a:rPr>
              <a:t> </a:t>
            </a:r>
            <a:r>
              <a:rPr lang="th-TH" sz="2800" dirty="0">
                <a:cs typeface="Angsana New" charset="-34"/>
              </a:rPr>
              <a:t>ถ้า</a:t>
            </a:r>
            <a:r>
              <a:rPr lang="th-TH" sz="2800" dirty="0">
                <a:latin typeface="Angsana New" charset="-34"/>
                <a:cs typeface="Angsana New" charset="-34"/>
              </a:rPr>
              <a:t>ตุ่มหนองโตมากหรือมีต่อมน้ำเหลืองบริเวณใกล้เคียงโตร่วมด้วย  </a:t>
            </a:r>
            <a:endParaRPr lang="en-US" sz="2800" dirty="0">
              <a:latin typeface="Angsana New" charset="-34"/>
              <a:cs typeface="Angsana New" charset="-34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th-TH" sz="2800" dirty="0">
                <a:latin typeface="Angsana New" charset="-34"/>
                <a:cs typeface="Angsana New" charset="-34"/>
              </a:rPr>
              <a:t>อาจใช้ เข็มที่ปราศจากเชื้อเจาะหรือดูดเอาหนองออกร่วมกับให้ยา </a:t>
            </a:r>
            <a:endParaRPr lang="en-US" sz="2800" dirty="0">
              <a:latin typeface="Angsana New" charset="-34"/>
              <a:cs typeface="Angsana New" charset="-34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>
                <a:latin typeface="Angsana New" charset="-34"/>
                <a:cs typeface="Angsana New" charset="-34"/>
              </a:rPr>
              <a:t>INH 10-1</a:t>
            </a:r>
            <a:r>
              <a:rPr lang="th-TH" sz="2800" dirty="0">
                <a:latin typeface="Angsana New" charset="-34"/>
                <a:cs typeface="Angsana New" charset="-34"/>
              </a:rPr>
              <a:t>มก</a:t>
            </a:r>
            <a:r>
              <a:rPr lang="en-US" sz="2800" dirty="0">
                <a:latin typeface="Angsana New" charset="-34"/>
                <a:cs typeface="Angsana New" charset="-34"/>
              </a:rPr>
              <a:t>./</a:t>
            </a:r>
            <a:r>
              <a:rPr lang="th-TH" sz="2800" dirty="0">
                <a:latin typeface="Angsana New" charset="-34"/>
                <a:cs typeface="Angsana New" charset="-34"/>
              </a:rPr>
              <a:t>กก</a:t>
            </a:r>
            <a:r>
              <a:rPr lang="en-US" sz="2800" dirty="0">
                <a:latin typeface="Angsana New" charset="-34"/>
                <a:cs typeface="Angsana New" charset="-34"/>
              </a:rPr>
              <a:t>./</a:t>
            </a:r>
            <a:r>
              <a:rPr lang="th-TH" sz="2800" dirty="0">
                <a:latin typeface="Angsana New" charset="-34"/>
                <a:cs typeface="Angsana New" charset="-34"/>
              </a:rPr>
              <a:t>วัน นาน </a:t>
            </a:r>
            <a:r>
              <a:rPr lang="en-US" sz="2800" dirty="0">
                <a:latin typeface="Angsana New" charset="-34"/>
                <a:cs typeface="Angsana New" charset="-34"/>
              </a:rPr>
              <a:t>1-4  </a:t>
            </a:r>
            <a:r>
              <a:rPr lang="th-TH" sz="2800" dirty="0">
                <a:latin typeface="Angsana New" charset="-34"/>
                <a:cs typeface="Angsana New" charset="-34"/>
              </a:rPr>
              <a:t>สัปดาห์ 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th-TH" sz="2800" dirty="0">
              <a:latin typeface="Angsana New" charset="-34"/>
              <a:cs typeface="Angsana New" charset="-34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th-TH" sz="2800" b="1" dirty="0">
                <a:latin typeface="Angsana New" charset="-34"/>
                <a:cs typeface="Angsana New" charset="-34"/>
              </a:rPr>
              <a:t>อายุที่ให้วัคซีน</a:t>
            </a:r>
            <a:r>
              <a:rPr lang="en-US" sz="2800" dirty="0">
                <a:latin typeface="Angsana New" charset="-34"/>
                <a:cs typeface="Angsana New" charset="-34"/>
              </a:rPr>
              <a:t>   </a:t>
            </a:r>
            <a:r>
              <a:rPr lang="th-TH" sz="2800" dirty="0">
                <a:latin typeface="Angsana New" charset="-34"/>
                <a:cs typeface="Angsana New" charset="-34"/>
              </a:rPr>
              <a:t>แนะนำให้ตั้งแต่แรกเกิด</a:t>
            </a:r>
            <a:endParaRPr lang="en-US" sz="2800" dirty="0">
              <a:latin typeface="Angsana New" charset="-34"/>
              <a:cs typeface="Angsana New" charset="-34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th-TH" sz="2800" b="1" dirty="0">
                <a:latin typeface="Angsana New" charset="-34"/>
                <a:cs typeface="Angsana New" charset="-34"/>
              </a:rPr>
              <a:t>ภูมิคุ้มกัน</a:t>
            </a:r>
            <a:r>
              <a:rPr lang="th-TH" sz="2800" dirty="0">
                <a:latin typeface="Angsana New" charset="-34"/>
                <a:cs typeface="Angsana New" charset="-34"/>
              </a:rPr>
              <a:t> </a:t>
            </a:r>
            <a:r>
              <a:rPr lang="en-US" sz="2800" dirty="0">
                <a:latin typeface="Angsana New" charset="-34"/>
                <a:cs typeface="Angsana New" charset="-34"/>
              </a:rPr>
              <a:t>          </a:t>
            </a:r>
            <a:r>
              <a:rPr lang="th-TH" sz="2800" dirty="0">
                <a:latin typeface="Angsana New" charset="-34"/>
                <a:cs typeface="Angsana New" charset="-34"/>
              </a:rPr>
              <a:t>ภูมิคุ้มกันจะเกิดประมาณ </a:t>
            </a:r>
            <a:r>
              <a:rPr lang="en-US" sz="2800" dirty="0">
                <a:latin typeface="Angsana New" charset="-34"/>
                <a:cs typeface="Angsana New" charset="-34"/>
              </a:rPr>
              <a:t>2 </a:t>
            </a:r>
            <a:r>
              <a:rPr lang="th-TH" sz="2800" dirty="0">
                <a:latin typeface="Angsana New" charset="-34"/>
                <a:cs typeface="Angsana New" charset="-34"/>
              </a:rPr>
              <a:t>เดือน หลังฉีด ถ้ามีแผลเป็นแล้ว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th-TH" sz="2800" dirty="0">
                <a:latin typeface="Angsana New" charset="-34"/>
                <a:cs typeface="Angsana New" charset="-34"/>
              </a:rPr>
              <a:t>แสดงว่าร่างกายมีภูมิคุ้มกันแล้ว  ไม่จำเป็นต้องทดสอบทางผิวหนังอีก</a:t>
            </a:r>
            <a:endParaRPr lang="en-US" sz="2800" dirty="0">
              <a:latin typeface="Angsana New" charset="-34"/>
              <a:cs typeface="Angsana New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D2F572-8E7E-4849-91D6-CF93E4049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844824"/>
            <a:ext cx="1728192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92E144-2864-43BB-B9E3-A4F4C427411D}"/>
              </a:ext>
            </a:extLst>
          </p:cNvPr>
          <p:cNvSpPr txBox="1"/>
          <p:nvPr/>
        </p:nvSpPr>
        <p:spPr>
          <a:xfrm>
            <a:off x="683568" y="404664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BCG lymphadenitis</a:t>
            </a:r>
            <a:endParaRPr lang="th-TH" dirty="0"/>
          </a:p>
          <a:p>
            <a:endParaRPr lang="th-T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0FC5E-B212-4C68-B4A0-F1B1593989D1}"/>
              </a:ext>
            </a:extLst>
          </p:cNvPr>
          <p:cNvSpPr txBox="1"/>
          <p:nvPr/>
        </p:nvSpPr>
        <p:spPr>
          <a:xfrm>
            <a:off x="747614" y="4514453"/>
            <a:ext cx="61831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พบได้เร็วสุดภายใน </a:t>
            </a:r>
            <a:r>
              <a:rPr lang="en-US" sz="2400" dirty="0"/>
              <a:t>2 </a:t>
            </a:r>
            <a:r>
              <a:rPr lang="th-TH" sz="2400" dirty="0"/>
              <a:t>สัปดาห์ที่ฉีด</a:t>
            </a:r>
            <a:r>
              <a:rPr lang="en-US" sz="2400" dirty="0"/>
              <a:t> BCG </a:t>
            </a:r>
            <a:r>
              <a:rPr lang="th-TH" sz="2400" dirty="0"/>
              <a:t> ส่วนใหญ่ภายใน </a:t>
            </a:r>
            <a:r>
              <a:rPr lang="en-US" sz="2400" dirty="0"/>
              <a:t>6 </a:t>
            </a:r>
            <a:r>
              <a:rPr lang="th-TH" sz="2400" dirty="0"/>
              <a:t>เดือน  </a:t>
            </a:r>
            <a:endParaRPr lang="en-US" sz="2400" dirty="0"/>
          </a:p>
          <a:p>
            <a:r>
              <a:rPr lang="th-TH" sz="2400" dirty="0"/>
              <a:t>และเกือบทุกรายพบภายใน </a:t>
            </a:r>
            <a:r>
              <a:rPr lang="en-US" sz="2400" dirty="0"/>
              <a:t>2 </a:t>
            </a:r>
            <a:r>
              <a:rPr lang="th-TH" sz="2400" dirty="0"/>
              <a:t>ปี</a:t>
            </a:r>
          </a:p>
          <a:p>
            <a:r>
              <a:rPr lang="th-TH" sz="2400" dirty="0"/>
              <a:t>มักเป็นข้างเดียวกันกับตำแหน่งที่ฉีด </a:t>
            </a:r>
            <a:r>
              <a:rPr lang="en-US" sz="2400" dirty="0"/>
              <a:t>BCG, </a:t>
            </a:r>
            <a:r>
              <a:rPr lang="th-TH" sz="2400" dirty="0"/>
              <a:t>มักเป็น </a:t>
            </a:r>
            <a:r>
              <a:rPr lang="en-US" sz="2400" dirty="0"/>
              <a:t>1-2 node, </a:t>
            </a:r>
          </a:p>
          <a:p>
            <a:r>
              <a:rPr lang="th-TH" sz="2400" dirty="0"/>
              <a:t>ส่วนใหญ่เป็นที่ </a:t>
            </a:r>
            <a:r>
              <a:rPr lang="en-US" sz="2400" dirty="0"/>
              <a:t>axillary LN</a:t>
            </a:r>
            <a:endParaRPr lang="th-TH" sz="2400" dirty="0"/>
          </a:p>
          <a:p>
            <a:r>
              <a:rPr lang="th-TH" sz="2400" dirty="0"/>
              <a:t>แต่อาจเป็นที่ </a:t>
            </a:r>
            <a:r>
              <a:rPr lang="en-US" sz="2400" dirty="0"/>
              <a:t>cervical </a:t>
            </a:r>
            <a:r>
              <a:rPr lang="th-TH" sz="2400" dirty="0"/>
              <a:t>หรือ </a:t>
            </a:r>
            <a:r>
              <a:rPr lang="en-US" sz="2400" dirty="0"/>
              <a:t>supraclavicular </a:t>
            </a:r>
            <a:r>
              <a:rPr lang="th-TH" sz="2400" dirty="0"/>
              <a:t>ก็ได้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C1523-E61C-4680-983E-83FAFD18E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092578"/>
            <a:ext cx="3024336" cy="31285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D09DF-4348-4399-8E61-77790EDFB781}"/>
              </a:ext>
            </a:extLst>
          </p:cNvPr>
          <p:cNvSpPr txBox="1"/>
          <p:nvPr/>
        </p:nvSpPr>
        <p:spPr>
          <a:xfrm>
            <a:off x="714078" y="1652137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Supraclavicular LN</a:t>
            </a:r>
          </a:p>
        </p:txBody>
      </p:sp>
    </p:spTree>
    <p:extLst>
      <p:ext uri="{BB962C8B-B14F-4D97-AF65-F5344CB8AC3E}">
        <p14:creationId xmlns:p14="http://schemas.microsoft.com/office/powerpoint/2010/main" val="2200298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ChangeArrowheads="1"/>
          </p:cNvSpPr>
          <p:nvPr/>
        </p:nvSpPr>
        <p:spPr bwMode="auto">
          <a:xfrm>
            <a:off x="467544" y="404664"/>
            <a:ext cx="84963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dirty="0">
                <a:solidFill>
                  <a:schemeClr val="hlink"/>
                </a:solidFill>
                <a:latin typeface="Angsana New" charset="-34"/>
              </a:rPr>
              <a:t>วัคซีนป้องกันโรคคอตีบ บาดทะยัก ไอกรนชนิดทั้งเซลล์</a:t>
            </a:r>
            <a:r>
              <a:rPr lang="th-TH" b="1" dirty="0">
                <a:solidFill>
                  <a:schemeClr val="hlink"/>
                </a:solidFill>
              </a:rPr>
              <a:t> </a:t>
            </a:r>
            <a:endParaRPr lang="en-US" b="1" dirty="0">
              <a:solidFill>
                <a:schemeClr val="hlink"/>
              </a:solidFill>
            </a:endParaRPr>
          </a:p>
          <a:p>
            <a:r>
              <a:rPr lang="en-US" sz="2000" b="1" dirty="0">
                <a:solidFill>
                  <a:schemeClr val="hlink"/>
                </a:solidFill>
              </a:rPr>
              <a:t> </a:t>
            </a:r>
            <a:r>
              <a:rPr lang="en-US" b="1" dirty="0">
                <a:solidFill>
                  <a:schemeClr val="hlink"/>
                </a:solidFill>
                <a:latin typeface="Angsana New" charset="-34"/>
              </a:rPr>
              <a:t>(whole cell pertussis </a:t>
            </a:r>
            <a:r>
              <a:rPr lang="en-US" b="1" dirty="0" err="1">
                <a:solidFill>
                  <a:schemeClr val="hlink"/>
                </a:solidFill>
                <a:latin typeface="Angsana New" charset="-34"/>
              </a:rPr>
              <a:t>vaccinee</a:t>
            </a:r>
            <a:r>
              <a:rPr lang="en-US" b="1" dirty="0">
                <a:solidFill>
                  <a:schemeClr val="hlink"/>
                </a:solidFill>
                <a:latin typeface="Angsana New" charset="-34"/>
              </a:rPr>
              <a:t>, </a:t>
            </a:r>
            <a:r>
              <a:rPr lang="en-US" b="1" dirty="0" err="1">
                <a:solidFill>
                  <a:schemeClr val="hlink"/>
                </a:solidFill>
                <a:latin typeface="Angsana New" charset="-34"/>
              </a:rPr>
              <a:t>DTwP</a:t>
            </a:r>
            <a:r>
              <a:rPr lang="en-US" b="1" dirty="0">
                <a:solidFill>
                  <a:schemeClr val="hlink"/>
                </a:solidFill>
                <a:latin typeface="Angsana New" charset="-34"/>
              </a:rPr>
              <a:t>)</a:t>
            </a:r>
            <a:r>
              <a:rPr lang="en-US" dirty="0">
                <a:latin typeface="Angsana New" charset="-34"/>
              </a:rPr>
              <a:t> </a:t>
            </a:r>
          </a:p>
          <a:p>
            <a:r>
              <a:rPr lang="th-TH" sz="2400" dirty="0">
                <a:latin typeface="Angsana New" charset="-34"/>
              </a:rPr>
              <a:t>วัคซีน </a:t>
            </a:r>
            <a:r>
              <a:rPr lang="en-US" sz="2400" dirty="0" err="1">
                <a:latin typeface="Angsana New" charset="-34"/>
              </a:rPr>
              <a:t>DTwP</a:t>
            </a:r>
            <a:r>
              <a:rPr lang="en-US" sz="2400" dirty="0">
                <a:latin typeface="Angsana New" charset="-34"/>
              </a:rPr>
              <a:t> </a:t>
            </a:r>
            <a:r>
              <a:rPr lang="th-TH" sz="2400" dirty="0">
                <a:latin typeface="Angsana New" charset="-34"/>
              </a:rPr>
              <a:t>เป็นชนิด </a:t>
            </a:r>
            <a:r>
              <a:rPr lang="en-US" sz="2400" dirty="0">
                <a:latin typeface="Angsana New" charset="-34"/>
              </a:rPr>
              <a:t>adsorbed </a:t>
            </a:r>
            <a:r>
              <a:rPr lang="th-TH" sz="2400" dirty="0">
                <a:latin typeface="Angsana New" charset="-34"/>
              </a:rPr>
              <a:t>โดยใช้ </a:t>
            </a:r>
            <a:r>
              <a:rPr lang="en-US" sz="2400" dirty="0">
                <a:latin typeface="Angsana New" charset="-34"/>
              </a:rPr>
              <a:t>aluminum salt </a:t>
            </a:r>
            <a:r>
              <a:rPr lang="th-TH" sz="2400" dirty="0">
                <a:latin typeface="Angsana New" charset="-34"/>
              </a:rPr>
              <a:t>เป็น </a:t>
            </a:r>
            <a:r>
              <a:rPr lang="en-US" sz="2400" dirty="0">
                <a:latin typeface="Angsana New" charset="-34"/>
              </a:rPr>
              <a:t>adjuvant </a:t>
            </a:r>
            <a:r>
              <a:rPr lang="th-TH" sz="2400" dirty="0">
                <a:latin typeface="Angsana New" charset="-34"/>
              </a:rPr>
              <a:t>ใน </a:t>
            </a:r>
            <a:r>
              <a:rPr lang="en-US" sz="2400" dirty="0">
                <a:latin typeface="Angsana New" charset="-34"/>
              </a:rPr>
              <a:t>0.5 </a:t>
            </a:r>
            <a:r>
              <a:rPr lang="th-TH" sz="2400" dirty="0">
                <a:latin typeface="Angsana New" charset="-34"/>
              </a:rPr>
              <a:t>มล</a:t>
            </a:r>
            <a:r>
              <a:rPr lang="en-US" sz="2400" dirty="0">
                <a:latin typeface="Angsana New" charset="-34"/>
              </a:rPr>
              <a:t>. </a:t>
            </a:r>
            <a:r>
              <a:rPr lang="th-TH" sz="2400" dirty="0">
                <a:latin typeface="Angsana New" charset="-34"/>
              </a:rPr>
              <a:t>ประกอบด้วย </a:t>
            </a:r>
          </a:p>
          <a:p>
            <a:r>
              <a:rPr lang="th-TH" sz="2400" dirty="0">
                <a:latin typeface="Angsana New" charset="-34"/>
              </a:rPr>
              <a:t>                             </a:t>
            </a:r>
            <a:r>
              <a:rPr lang="en-US" sz="1800" dirty="0">
                <a:solidFill>
                  <a:srgbClr val="FF0000"/>
                </a:solidFill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Angsana New" charset="-34"/>
              </a:rPr>
              <a:t>purified diphtheria toxoid   30 Lf</a:t>
            </a:r>
          </a:p>
          <a:p>
            <a:r>
              <a:rPr lang="en-US" sz="2400" dirty="0">
                <a:latin typeface="Angsana New" charset="-34"/>
              </a:rPr>
              <a:t>                             - purified tetanus toxoid 10 Lf </a:t>
            </a:r>
          </a:p>
          <a:p>
            <a:r>
              <a:rPr lang="en-US" sz="2400" dirty="0">
                <a:latin typeface="Angsana New" charset="-34"/>
              </a:rPr>
              <a:t>                             - inactivated </a:t>
            </a:r>
            <a:r>
              <a:rPr lang="en-US" sz="2400" dirty="0" err="1">
                <a:latin typeface="Angsana New" charset="-34"/>
              </a:rPr>
              <a:t>B.pertussis</a:t>
            </a:r>
            <a:r>
              <a:rPr lang="en-US" sz="2400" dirty="0">
                <a:latin typeface="Angsana New" charset="-34"/>
              </a:rPr>
              <a:t>  20,000  </a:t>
            </a:r>
            <a:r>
              <a:rPr lang="th-TH" sz="2400" dirty="0">
                <a:latin typeface="Angsana New" charset="-34"/>
              </a:rPr>
              <a:t>ล้านตัว</a:t>
            </a:r>
          </a:p>
          <a:p>
            <a:pPr>
              <a:buFontTx/>
              <a:buChar char="•"/>
            </a:pPr>
            <a:endParaRPr lang="th-TH" dirty="0">
              <a:latin typeface="Angsana New" charset="-34"/>
            </a:endParaRPr>
          </a:p>
          <a:p>
            <a:r>
              <a:rPr lang="th-TH" b="1" dirty="0">
                <a:solidFill>
                  <a:schemeClr val="hlink"/>
                </a:solidFill>
              </a:rPr>
              <a:t> วัคซีนป้องกันโรคคอตีบ บาดทะยัก มี</a:t>
            </a:r>
            <a:r>
              <a:rPr lang="en-US" b="1" dirty="0">
                <a:solidFill>
                  <a:schemeClr val="hlink"/>
                </a:solidFill>
              </a:rPr>
              <a:t> 2 </a:t>
            </a:r>
            <a:r>
              <a:rPr lang="th-TH" b="1" dirty="0">
                <a:solidFill>
                  <a:schemeClr val="hlink"/>
                </a:solidFill>
              </a:rPr>
              <a:t>ชนิด</a:t>
            </a:r>
            <a:endParaRPr lang="th-TH" sz="3600" dirty="0">
              <a:latin typeface="Angsana New" charset="-34"/>
            </a:endParaRPr>
          </a:p>
          <a:p>
            <a:r>
              <a:rPr lang="en-US" sz="2400" dirty="0">
                <a:latin typeface="Angsana New" charset="-34"/>
              </a:rPr>
              <a:t>- DT </a:t>
            </a:r>
            <a:r>
              <a:rPr lang="th-TH" sz="2400" dirty="0">
                <a:latin typeface="Angsana New" charset="-34"/>
              </a:rPr>
              <a:t>สำหรับเด็กอายุต่ำกว่า </a:t>
            </a:r>
            <a:r>
              <a:rPr lang="en-US" sz="2400" dirty="0">
                <a:latin typeface="Angsana New" charset="-34"/>
              </a:rPr>
              <a:t>7 </a:t>
            </a:r>
            <a:r>
              <a:rPr lang="th-TH" sz="2400" dirty="0">
                <a:latin typeface="Angsana New" charset="-34"/>
              </a:rPr>
              <a:t>ปีที่มีข้อห้ามในการให้ </a:t>
            </a:r>
            <a:r>
              <a:rPr lang="en-US" sz="2400" dirty="0">
                <a:latin typeface="Angsana New" charset="-34"/>
              </a:rPr>
              <a:t>pertussis vaccine</a:t>
            </a:r>
            <a:endParaRPr lang="th-TH" sz="2400" dirty="0">
              <a:latin typeface="Angsana New" charset="-34"/>
            </a:endParaRPr>
          </a:p>
          <a:p>
            <a:r>
              <a:rPr lang="en-US" sz="2400" dirty="0">
                <a:latin typeface="Angsana New" charset="-34"/>
              </a:rPr>
              <a:t>- </a:t>
            </a:r>
            <a:r>
              <a:rPr lang="en-US" sz="2400" dirty="0" err="1">
                <a:latin typeface="Angsana New" charset="-34"/>
              </a:rPr>
              <a:t>dT</a:t>
            </a:r>
            <a:r>
              <a:rPr lang="en-US" sz="2400" dirty="0">
                <a:latin typeface="Angsana New" charset="-34"/>
              </a:rPr>
              <a:t> (adult type dip/</a:t>
            </a:r>
            <a:r>
              <a:rPr lang="en-US" sz="2400" dirty="0" err="1">
                <a:latin typeface="Angsana New" charset="-34"/>
              </a:rPr>
              <a:t>tet</a:t>
            </a:r>
            <a:r>
              <a:rPr lang="en-US" sz="2400" dirty="0">
                <a:latin typeface="Angsana New" charset="-34"/>
              </a:rPr>
              <a:t>) </a:t>
            </a:r>
            <a:r>
              <a:rPr lang="th-TH" sz="2400" dirty="0">
                <a:latin typeface="Angsana New" charset="-34"/>
              </a:rPr>
              <a:t>สำหรับเด็กอายุตั้งแต่ </a:t>
            </a:r>
            <a:r>
              <a:rPr lang="en-US" sz="2400" dirty="0">
                <a:latin typeface="Angsana New" charset="-34"/>
              </a:rPr>
              <a:t>7 </a:t>
            </a:r>
            <a:r>
              <a:rPr lang="th-TH" sz="2400" dirty="0">
                <a:latin typeface="Angsana New" charset="-34"/>
              </a:rPr>
              <a:t>ปี และ ผู้ใหญ่  ไม่ให้ </a:t>
            </a:r>
            <a:r>
              <a:rPr lang="en-US" sz="2400" dirty="0" err="1">
                <a:latin typeface="Angsana New" charset="-34"/>
              </a:rPr>
              <a:t>wP</a:t>
            </a:r>
            <a:endParaRPr lang="en-US" sz="2400" dirty="0">
              <a:latin typeface="Angsana New" charset="-34"/>
            </a:endParaRPr>
          </a:p>
          <a:p>
            <a:r>
              <a:rPr lang="th-TH" sz="2400" dirty="0">
                <a:latin typeface="Angsana New" charset="-34"/>
              </a:rPr>
              <a:t>ให้เป็นวัคซีน </a:t>
            </a:r>
            <a:r>
              <a:rPr lang="en-US" sz="2400" dirty="0" err="1">
                <a:latin typeface="Angsana New" charset="-34"/>
              </a:rPr>
              <a:t>dT</a:t>
            </a:r>
            <a:r>
              <a:rPr lang="en-US" sz="2400" dirty="0">
                <a:latin typeface="Angsana New" charset="-34"/>
              </a:rPr>
              <a:t> </a:t>
            </a:r>
            <a:r>
              <a:rPr lang="th-TH" sz="2400" dirty="0">
                <a:latin typeface="Angsana New" charset="-34"/>
              </a:rPr>
              <a:t>แทน </a:t>
            </a:r>
            <a:r>
              <a:rPr lang="en-US" sz="2400" dirty="0" err="1">
                <a:latin typeface="Angsana New" charset="-34"/>
              </a:rPr>
              <a:t>tenanus</a:t>
            </a:r>
            <a:r>
              <a:rPr lang="en-US" sz="2400" dirty="0">
                <a:latin typeface="Angsana New" charset="-34"/>
              </a:rPr>
              <a:t> toxoid (TT) </a:t>
            </a:r>
            <a:r>
              <a:rPr lang="th-TH" sz="2400" dirty="0">
                <a:latin typeface="Angsana New" charset="-34"/>
              </a:rPr>
              <a:t>ในการกระตุ้นทุก </a:t>
            </a:r>
            <a:r>
              <a:rPr lang="en-US" sz="2400" dirty="0">
                <a:latin typeface="Angsana New" charset="-34"/>
              </a:rPr>
              <a:t>10 </a:t>
            </a:r>
            <a:r>
              <a:rPr lang="th-TH" sz="2400" dirty="0">
                <a:latin typeface="Angsana New" charset="-34"/>
              </a:rPr>
              <a:t>ปี    </a:t>
            </a:r>
          </a:p>
          <a:p>
            <a:r>
              <a:rPr lang="th-TH" sz="2400" dirty="0">
                <a:latin typeface="Angsana New" charset="-34"/>
              </a:rPr>
              <a:t> ใน </a:t>
            </a:r>
            <a:r>
              <a:rPr lang="en-US" sz="2400" dirty="0">
                <a:latin typeface="Angsana New" charset="-34"/>
              </a:rPr>
              <a:t>0.5 </a:t>
            </a:r>
            <a:r>
              <a:rPr lang="th-TH" sz="2400" dirty="0">
                <a:latin typeface="Angsana New" charset="-34"/>
              </a:rPr>
              <a:t>มล</a:t>
            </a:r>
            <a:r>
              <a:rPr lang="en-US" sz="2400" dirty="0">
                <a:latin typeface="Angsana New" charset="-34"/>
              </a:rPr>
              <a:t>. </a:t>
            </a:r>
            <a:r>
              <a:rPr lang="th-TH" sz="2400" dirty="0">
                <a:latin typeface="Angsana New" charset="-34"/>
              </a:rPr>
              <a:t>ประกอบด้วย </a:t>
            </a:r>
          </a:p>
          <a:p>
            <a:r>
              <a:rPr lang="th-TH" sz="2400" dirty="0">
                <a:latin typeface="Angsana New" charset="-34"/>
              </a:rPr>
              <a:t>                           </a:t>
            </a:r>
            <a:r>
              <a:rPr lang="en-US" sz="2400" dirty="0">
                <a:solidFill>
                  <a:srgbClr val="FF0000"/>
                </a:solidFill>
                <a:latin typeface="Angsana New" charset="-34"/>
              </a:rPr>
              <a:t>- Purified diphtheria toxoid    2 </a:t>
            </a:r>
            <a:r>
              <a:rPr lang="en-US" sz="2400" dirty="0" err="1">
                <a:solidFill>
                  <a:srgbClr val="FF0000"/>
                </a:solidFill>
                <a:latin typeface="Angsana New" charset="-34"/>
              </a:rPr>
              <a:t>Lf</a:t>
            </a:r>
            <a:r>
              <a:rPr lang="en-US" sz="2400" dirty="0">
                <a:solidFill>
                  <a:srgbClr val="FF0000"/>
                </a:solidFill>
                <a:latin typeface="Angsana New" charset="-34"/>
              </a:rPr>
              <a:t> </a:t>
            </a:r>
          </a:p>
          <a:p>
            <a:r>
              <a:rPr lang="en-US" sz="2400" dirty="0">
                <a:latin typeface="Angsana New" charset="-34"/>
              </a:rPr>
              <a:t>                           - Purified tetanus toxoid       10 Lf</a:t>
            </a:r>
          </a:p>
          <a:p>
            <a:r>
              <a:rPr lang="en-US" sz="2000" dirty="0"/>
              <a:t>.</a:t>
            </a:r>
            <a:endParaRPr lang="th-TH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4"/>
          <p:cNvSpPr txBox="1">
            <a:spLocks noChangeArrowheads="1"/>
          </p:cNvSpPr>
          <p:nvPr/>
        </p:nvSpPr>
        <p:spPr bwMode="auto">
          <a:xfrm>
            <a:off x="611560" y="980728"/>
            <a:ext cx="902202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400" b="1" dirty="0"/>
              <a:t>                     </a:t>
            </a:r>
            <a:r>
              <a:rPr lang="th-TH" sz="3600" b="1" dirty="0"/>
              <a:t>วัคซีนทางเลือก </a:t>
            </a:r>
          </a:p>
          <a:p>
            <a:pPr>
              <a:buFontTx/>
              <a:buChar char="•"/>
            </a:pPr>
            <a:r>
              <a:rPr lang="th-TH" dirty="0">
                <a:solidFill>
                  <a:schemeClr val="hlink"/>
                </a:solidFill>
              </a:rPr>
              <a:t>วัคซีนป้องกันโรคคอตีบ บาดทะยัก ไอกรนชนิดไร้เซลล์ </a:t>
            </a:r>
            <a:r>
              <a:rPr lang="en-US" dirty="0">
                <a:solidFill>
                  <a:schemeClr val="hlink"/>
                </a:solidFill>
              </a:rPr>
              <a:t>( </a:t>
            </a:r>
            <a:r>
              <a:rPr lang="en-US" dirty="0" err="1">
                <a:solidFill>
                  <a:schemeClr val="hlink"/>
                </a:solidFill>
              </a:rPr>
              <a:t>DTaP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r>
              <a:rPr lang="en-US" b="1" dirty="0"/>
              <a:t>    </a:t>
            </a:r>
            <a:r>
              <a:rPr lang="th-TH" b="1" dirty="0"/>
              <a:t>  </a:t>
            </a:r>
            <a:r>
              <a:rPr lang="en-US" b="1" dirty="0"/>
              <a:t>-</a:t>
            </a:r>
            <a:r>
              <a:rPr lang="th-TH" b="1" dirty="0"/>
              <a:t> </a:t>
            </a:r>
            <a:r>
              <a:rPr lang="th-TH" dirty="0"/>
              <a:t>ใช้แทน </a:t>
            </a:r>
            <a:r>
              <a:rPr lang="en-US" sz="2000" dirty="0" err="1"/>
              <a:t>DTwP</a:t>
            </a:r>
            <a:endParaRPr lang="th-TH" dirty="0"/>
          </a:p>
          <a:p>
            <a:endParaRPr lang="th-TH" dirty="0">
              <a:solidFill>
                <a:schemeClr val="hlink"/>
              </a:solidFill>
            </a:endParaRPr>
          </a:p>
          <a:p>
            <a:pPr>
              <a:buFontTx/>
              <a:buChar char="•"/>
            </a:pPr>
            <a:r>
              <a:rPr lang="th-TH" sz="2400" b="1" dirty="0">
                <a:solidFill>
                  <a:schemeClr val="hlink"/>
                </a:solidFill>
              </a:rPr>
              <a:t> </a:t>
            </a:r>
            <a:r>
              <a:rPr lang="th-TH" sz="2400" dirty="0">
                <a:solidFill>
                  <a:schemeClr val="hlink"/>
                </a:solidFill>
              </a:rPr>
              <a:t>วัคซีนป้องกันโรคคอตีบ บาดทะยัก ไอกรนชนิดไร้เซลล์สำหรับเด็กโตและผู้ใหญ่</a:t>
            </a:r>
          </a:p>
          <a:p>
            <a:r>
              <a:rPr lang="en-US" sz="2400" dirty="0">
                <a:solidFill>
                  <a:schemeClr val="hlink"/>
                </a:solidFill>
              </a:rPr>
              <a:t>( </a:t>
            </a:r>
            <a:r>
              <a:rPr lang="en-US" sz="2400" dirty="0" err="1">
                <a:solidFill>
                  <a:schemeClr val="hlink"/>
                </a:solidFill>
              </a:rPr>
              <a:t>TdaP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th-TH" sz="2400" dirty="0">
                <a:solidFill>
                  <a:schemeClr val="hlink"/>
                </a:solidFill>
              </a:rPr>
              <a:t> </a:t>
            </a:r>
          </a:p>
          <a:p>
            <a:r>
              <a:rPr lang="th-TH" sz="2400" dirty="0">
                <a:solidFill>
                  <a:schemeClr val="hlink"/>
                </a:solidFill>
              </a:rPr>
              <a:t>      </a:t>
            </a:r>
            <a:r>
              <a:rPr lang="en-US" sz="2400" dirty="0"/>
              <a:t>-</a:t>
            </a:r>
            <a:r>
              <a:rPr lang="th-TH" sz="2400" dirty="0"/>
              <a:t> ลดขนาดของแอนติเจนของเชื้อคอตีบและไอกรนลง</a:t>
            </a:r>
          </a:p>
          <a:p>
            <a:r>
              <a:rPr lang="th-TH" sz="2400" dirty="0"/>
              <a:t>     </a:t>
            </a:r>
            <a:r>
              <a:rPr lang="en-US" sz="2400" dirty="0"/>
              <a:t> -</a:t>
            </a:r>
            <a:r>
              <a:rPr lang="th-TH" sz="2400" dirty="0"/>
              <a:t> ใช้ฉีด </a:t>
            </a:r>
            <a:r>
              <a:rPr lang="en-US" sz="2400" dirty="0"/>
              <a:t>1 </a:t>
            </a:r>
            <a:r>
              <a:rPr lang="th-TH" sz="2400" dirty="0"/>
              <a:t>เข็มได้ในเด็กตั้งแต่อายุ </a:t>
            </a:r>
            <a:r>
              <a:rPr lang="en-US" sz="2400" dirty="0"/>
              <a:t>4 </a:t>
            </a:r>
            <a:r>
              <a:rPr lang="th-TH" sz="2400" dirty="0"/>
              <a:t>ปีขึ้นไป จนถึงผู้ใหญ่รวมทั้งคนท้อง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288" y="1484313"/>
            <a:ext cx="8425184" cy="266476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3000" dirty="0">
                <a:latin typeface="Angsana New" charset="-34"/>
                <a:cs typeface="Angsana New" charset="-34"/>
              </a:rPr>
              <a:t>ส่วนใหญ่เป็นจากวัคซีนไอกรน </a:t>
            </a:r>
          </a:p>
          <a:p>
            <a:pPr eaLnBrk="1" hangingPunct="1">
              <a:lnSpc>
                <a:spcPct val="80000"/>
              </a:lnSpc>
            </a:pPr>
            <a:r>
              <a:rPr lang="th-TH" sz="3000" dirty="0">
                <a:latin typeface="Angsana New" charset="-34"/>
                <a:cs typeface="Angsana New" charset="-34"/>
              </a:rPr>
              <a:t>อาการที่พบได้แก่  ไข้สูง ปวดบวมแดงบริเวณที่ฉีด  มักเกิดภายใน </a:t>
            </a:r>
            <a:r>
              <a:rPr lang="en-US" sz="3000" dirty="0">
                <a:latin typeface="Angsana New" charset="-34"/>
                <a:cs typeface="Angsana New" charset="-34"/>
              </a:rPr>
              <a:t>3-4 </a:t>
            </a:r>
            <a:r>
              <a:rPr lang="th-TH" sz="3000" dirty="0">
                <a:latin typeface="Angsana New" charset="-34"/>
                <a:cs typeface="Angsana New" charset="-34"/>
              </a:rPr>
              <a:t>ชั่วโมงหลังฉีดและเป็นอยู่นาน </a:t>
            </a:r>
            <a:r>
              <a:rPr lang="en-US" sz="3000" dirty="0">
                <a:latin typeface="Angsana New" charset="-34"/>
                <a:cs typeface="Angsana New" charset="-34"/>
              </a:rPr>
              <a:t>1-2 </a:t>
            </a:r>
            <a:r>
              <a:rPr lang="th-TH" sz="3000" dirty="0">
                <a:latin typeface="Angsana New" charset="-34"/>
                <a:cs typeface="Angsana New" charset="-34"/>
              </a:rPr>
              <a:t>วัน  </a:t>
            </a:r>
            <a:r>
              <a:rPr lang="en-US" sz="3000" dirty="0">
                <a:latin typeface="Angsana New" charset="-34"/>
                <a:cs typeface="Angsana New" charset="-34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th-TH" sz="3000" dirty="0">
              <a:latin typeface="Angsana New" charset="-34"/>
              <a:cs typeface="Angsana New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th-TH" sz="3000" b="1" dirty="0">
                <a:latin typeface="Angsana New" charset="-34"/>
                <a:cs typeface="Angsana New" charset="-34"/>
              </a:rPr>
              <a:t>เมื่อให้วัคซีน </a:t>
            </a:r>
            <a:r>
              <a:rPr lang="en-US" sz="3000" b="1" dirty="0" err="1">
                <a:latin typeface="Angsana New" charset="-34"/>
                <a:cs typeface="Angsana New" charset="-34"/>
              </a:rPr>
              <a:t>DTwP</a:t>
            </a:r>
            <a:r>
              <a:rPr lang="en-US" sz="3000" b="1" dirty="0">
                <a:latin typeface="Angsana New" charset="-34"/>
                <a:cs typeface="Angsana New" charset="-34"/>
              </a:rPr>
              <a:t>  </a:t>
            </a:r>
            <a:r>
              <a:rPr lang="th-TH" sz="3000" b="1" dirty="0">
                <a:latin typeface="Angsana New" charset="-34"/>
                <a:cs typeface="Angsana New" charset="-34"/>
              </a:rPr>
              <a:t>แล้วเกิดอาการดังต่อไปนี้ ถ้าจำเป็นต้องให้วัคซีนไอกรนครั้งต่อไป  ต้องให้ด้วยความระมัดระวัง </a:t>
            </a:r>
            <a:r>
              <a:rPr lang="en-US" sz="3000" b="1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(precautions)</a:t>
            </a:r>
            <a:r>
              <a:rPr lang="en-US" sz="3000" b="1" dirty="0">
                <a:latin typeface="Angsana New" charset="-34"/>
                <a:cs typeface="Angsana New" charset="-34"/>
              </a:rPr>
              <a:t> </a:t>
            </a:r>
            <a:r>
              <a:rPr lang="th-TH" sz="3000" b="1" dirty="0">
                <a:latin typeface="Angsana New" charset="-34"/>
                <a:cs typeface="Angsana New" charset="-34"/>
              </a:rPr>
              <a:t>ได้แก่</a:t>
            </a:r>
            <a:endParaRPr lang="en-US" sz="3000" b="1" dirty="0">
              <a:latin typeface="Angsana New" charset="-34"/>
              <a:cs typeface="Angsana New" charset="-34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>
                <a:latin typeface="Angsana New" charset="-34"/>
                <a:cs typeface="Angsana New" charset="-34"/>
              </a:rPr>
              <a:t>     1.</a:t>
            </a:r>
            <a:r>
              <a:rPr lang="th-TH" sz="2800" dirty="0">
                <a:latin typeface="Angsana New" charset="-34"/>
                <a:cs typeface="Angsana New" charset="-34"/>
              </a:rPr>
              <a:t>ไข้สูงเกิน </a:t>
            </a:r>
            <a:r>
              <a:rPr lang="en-US" sz="2800" dirty="0">
                <a:latin typeface="Angsana New" charset="-34"/>
                <a:cs typeface="Angsana New" charset="-34"/>
              </a:rPr>
              <a:t>40.5</a:t>
            </a:r>
            <a:r>
              <a:rPr lang="en-US" sz="2800" baseline="30000" dirty="0">
                <a:latin typeface="Angsana New" charset="-34"/>
                <a:cs typeface="Angsana New" charset="-34"/>
              </a:rPr>
              <a:t>o</a:t>
            </a:r>
            <a:r>
              <a:rPr lang="en-US" sz="2800" dirty="0">
                <a:latin typeface="Angsana New" charset="-34"/>
                <a:cs typeface="Angsana New" charset="-34"/>
              </a:rPr>
              <a:t> </a:t>
            </a:r>
            <a:r>
              <a:rPr lang="th-TH" sz="2800" dirty="0">
                <a:latin typeface="Angsana New" charset="-34"/>
                <a:cs typeface="Angsana New" charset="-34"/>
              </a:rPr>
              <a:t>ซ</a:t>
            </a:r>
            <a:r>
              <a:rPr lang="en-US" sz="2800" dirty="0">
                <a:latin typeface="Angsana New" charset="-34"/>
                <a:cs typeface="Angsana New" charset="-34"/>
              </a:rPr>
              <a:t>. </a:t>
            </a:r>
            <a:r>
              <a:rPr lang="th-TH" sz="2800" dirty="0">
                <a:latin typeface="Angsana New" charset="-34"/>
                <a:cs typeface="Angsana New" charset="-34"/>
              </a:rPr>
              <a:t>ภายในเวลา </a:t>
            </a:r>
            <a:r>
              <a:rPr lang="en-US" sz="2800" dirty="0">
                <a:latin typeface="Angsana New" charset="-34"/>
                <a:cs typeface="Angsana New" charset="-34"/>
              </a:rPr>
              <a:t>48 </a:t>
            </a:r>
            <a:r>
              <a:rPr lang="th-TH" sz="2800" dirty="0">
                <a:latin typeface="Angsana New" charset="-34"/>
                <a:cs typeface="Angsana New" charset="-34"/>
              </a:rPr>
              <a:t>ชั่วโมงหลังฉีด</a:t>
            </a:r>
            <a:endParaRPr lang="en-US" sz="2800" dirty="0">
              <a:latin typeface="Angsana New" charset="-34"/>
              <a:cs typeface="Angsana New" charset="-34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>
                <a:latin typeface="Angsana New" charset="-34"/>
                <a:cs typeface="Angsana New" charset="-34"/>
              </a:rPr>
              <a:t>     2. </a:t>
            </a:r>
            <a:r>
              <a:rPr lang="th-TH" sz="2800" dirty="0">
                <a:latin typeface="Angsana New" charset="-34"/>
                <a:cs typeface="Angsana New" charset="-34"/>
              </a:rPr>
              <a:t>มีอาการคล้ายช็อค ตัวอ่อน </a:t>
            </a:r>
            <a:r>
              <a:rPr lang="en-US" sz="2800" dirty="0">
                <a:latin typeface="Angsana New" charset="-34"/>
                <a:cs typeface="Angsana New" charset="-34"/>
              </a:rPr>
              <a:t>(collapse) </a:t>
            </a:r>
            <a:r>
              <a:rPr lang="th-TH" sz="2800" dirty="0">
                <a:latin typeface="Angsana New" charset="-34"/>
                <a:cs typeface="Angsana New" charset="-34"/>
              </a:rPr>
              <a:t>ภายใน </a:t>
            </a:r>
            <a:r>
              <a:rPr lang="en-US" sz="2800" dirty="0">
                <a:latin typeface="Angsana New" charset="-34"/>
                <a:cs typeface="Angsana New" charset="-34"/>
              </a:rPr>
              <a:t>48 </a:t>
            </a:r>
            <a:r>
              <a:rPr lang="th-TH" sz="2800" dirty="0">
                <a:latin typeface="Angsana New" charset="-34"/>
                <a:cs typeface="Angsana New" charset="-34"/>
              </a:rPr>
              <a:t>ชั่วโมง</a:t>
            </a:r>
            <a:endParaRPr lang="en-US" sz="2800" dirty="0">
              <a:latin typeface="Angsana New" charset="-34"/>
              <a:cs typeface="Angsana New" charset="-34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>
                <a:latin typeface="Angsana New" charset="-34"/>
                <a:cs typeface="Angsana New" charset="-34"/>
              </a:rPr>
              <a:t>     3. </a:t>
            </a:r>
            <a:r>
              <a:rPr lang="th-TH" sz="2800" dirty="0">
                <a:latin typeface="Angsana New" charset="-34"/>
                <a:cs typeface="Angsana New" charset="-34"/>
              </a:rPr>
              <a:t>ร้องไม่หยุดนานเกินกว่า </a:t>
            </a:r>
            <a:r>
              <a:rPr lang="en-US" sz="2800" dirty="0">
                <a:latin typeface="Angsana New" charset="-34"/>
                <a:cs typeface="Angsana New" charset="-34"/>
              </a:rPr>
              <a:t>3 </a:t>
            </a:r>
            <a:r>
              <a:rPr lang="th-TH" sz="2800" dirty="0">
                <a:latin typeface="Angsana New" charset="-34"/>
                <a:cs typeface="Angsana New" charset="-34"/>
              </a:rPr>
              <a:t>ชม</a:t>
            </a:r>
            <a:r>
              <a:rPr lang="en-US" sz="2800" dirty="0">
                <a:latin typeface="Angsana New" charset="-34"/>
                <a:cs typeface="Angsana New" charset="-34"/>
              </a:rPr>
              <a:t>. </a:t>
            </a:r>
            <a:r>
              <a:rPr lang="th-TH" sz="2800" dirty="0">
                <a:latin typeface="Angsana New" charset="-34"/>
                <a:cs typeface="Angsana New" charset="-34"/>
              </a:rPr>
              <a:t>หรือร้องกรี๊ดเสียงแหลมภายใน </a:t>
            </a:r>
            <a:r>
              <a:rPr lang="en-US" sz="2800" dirty="0">
                <a:latin typeface="Angsana New" charset="-34"/>
                <a:cs typeface="Angsana New" charset="-34"/>
              </a:rPr>
              <a:t>48 </a:t>
            </a:r>
            <a:r>
              <a:rPr lang="th-TH" sz="2800" dirty="0">
                <a:latin typeface="Angsana New" charset="-34"/>
                <a:cs typeface="Angsana New" charset="-34"/>
              </a:rPr>
              <a:t>ชั่วโมง</a:t>
            </a:r>
            <a:endParaRPr lang="en-US" sz="2800" dirty="0">
              <a:latin typeface="Angsana New" charset="-34"/>
              <a:cs typeface="Angsana New" charset="-34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>
                <a:latin typeface="Angsana New" charset="-34"/>
                <a:cs typeface="Angsana New" charset="-34"/>
              </a:rPr>
              <a:t>	4.  </a:t>
            </a:r>
            <a:r>
              <a:rPr lang="th-TH" sz="2800" dirty="0">
                <a:latin typeface="Angsana New" charset="-34"/>
                <a:cs typeface="Angsana New" charset="-34"/>
              </a:rPr>
              <a:t>ชักโดยไม่มีไข้หรือมีไข้ก็ตามภายใน </a:t>
            </a:r>
            <a:r>
              <a:rPr lang="en-US" sz="2800" dirty="0">
                <a:latin typeface="Angsana New" charset="-34"/>
                <a:cs typeface="Angsana New" charset="-34"/>
              </a:rPr>
              <a:t>3 </a:t>
            </a:r>
            <a:r>
              <a:rPr lang="th-TH" sz="2800" dirty="0">
                <a:latin typeface="Angsana New" charset="-34"/>
                <a:cs typeface="Angsana New" charset="-34"/>
              </a:rPr>
              <a:t>วัน</a:t>
            </a:r>
            <a:endParaRPr lang="en-US" sz="2800" dirty="0">
              <a:latin typeface="Angsana New" charset="-34"/>
              <a:cs typeface="Angsana New" charset="-34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th-TH" sz="2800" dirty="0">
                <a:latin typeface="Angsana New" charset="-34"/>
                <a:cs typeface="Angsana New" charset="-34"/>
              </a:rPr>
              <a:t>     ถ้าเป็นไปได้ ควรใช้ </a:t>
            </a:r>
            <a:r>
              <a:rPr lang="en-US" sz="2800" dirty="0" err="1">
                <a:latin typeface="Angsana New" charset="-34"/>
                <a:cs typeface="Angsana New" charset="-34"/>
              </a:rPr>
              <a:t>acellular</a:t>
            </a:r>
            <a:r>
              <a:rPr lang="en-US" sz="2800" dirty="0">
                <a:latin typeface="Angsana New" charset="-34"/>
                <a:cs typeface="Angsana New" charset="-34"/>
              </a:rPr>
              <a:t> </a:t>
            </a:r>
            <a:r>
              <a:rPr lang="en-US" sz="2800" dirty="0" err="1">
                <a:latin typeface="Angsana New" charset="-34"/>
                <a:cs typeface="Angsana New" charset="-34"/>
              </a:rPr>
              <a:t>peetussis</a:t>
            </a:r>
            <a:r>
              <a:rPr lang="en-US" sz="2800" dirty="0">
                <a:latin typeface="Angsana New" charset="-34"/>
                <a:cs typeface="Angsana New" charset="-34"/>
              </a:rPr>
              <a:t> vaccine </a:t>
            </a:r>
            <a:r>
              <a:rPr lang="th-TH" sz="2800" dirty="0">
                <a:latin typeface="Angsana New" charset="-34"/>
                <a:cs typeface="Angsana New" charset="-34"/>
              </a:rPr>
              <a:t>แทน เนื่องจากมี</a:t>
            </a:r>
            <a:r>
              <a:rPr lang="th-TH" sz="2800" dirty="0" err="1">
                <a:latin typeface="Angsana New" charset="-34"/>
                <a:cs typeface="Angsana New" charset="-34"/>
              </a:rPr>
              <a:t>ปฎิกิริ</a:t>
            </a:r>
            <a:r>
              <a:rPr lang="th-TH" sz="2800" dirty="0">
                <a:latin typeface="Angsana New" charset="-34"/>
                <a:cs typeface="Angsana New" charset="-34"/>
              </a:rPr>
              <a:t>ยาน้อยกว่า</a:t>
            </a:r>
            <a:endParaRPr lang="en-US" sz="2800" dirty="0">
              <a:latin typeface="Angsana New" charset="-34"/>
              <a:cs typeface="Angsana New" charset="-34"/>
            </a:endParaRPr>
          </a:p>
        </p:txBody>
      </p:sp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323850" y="404813"/>
            <a:ext cx="984091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solidFill>
                  <a:schemeClr val="hlink"/>
                </a:solidFill>
              </a:rPr>
              <a:t>ปฏิกิริยาจากวัคซีนวัคซีนป้องกันโรคคอตีบ บาดทะยัก ไอกรนชนิดทั้งเซลล์ </a:t>
            </a:r>
            <a:endParaRPr lang="en-US" sz="3200" b="1">
              <a:solidFill>
                <a:schemeClr val="hlink"/>
              </a:solidFill>
            </a:endParaRPr>
          </a:p>
          <a:p>
            <a:r>
              <a:rPr lang="en-US" sz="2000" b="1">
                <a:solidFill>
                  <a:schemeClr val="hlink"/>
                </a:solidFill>
              </a:rPr>
              <a:t>(whole cell) </a:t>
            </a:r>
            <a:r>
              <a:rPr lang="th-TH" sz="2000" b="1">
                <a:solidFill>
                  <a:schemeClr val="hlink"/>
                </a:solidFill>
                <a:cs typeface="Cordia New" pitchFamily="34" charset="-34"/>
              </a:rPr>
              <a:t> </a:t>
            </a:r>
            <a:r>
              <a:rPr lang="en-US" sz="2000" b="1">
                <a:solidFill>
                  <a:schemeClr val="hlink"/>
                </a:solidFill>
              </a:rPr>
              <a:t>(DTwP)</a:t>
            </a:r>
            <a:endParaRPr lang="th-TH" sz="20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4"/>
          <p:cNvSpPr txBox="1">
            <a:spLocks noChangeArrowheads="1"/>
          </p:cNvSpPr>
          <p:nvPr/>
        </p:nvSpPr>
        <p:spPr bwMode="auto">
          <a:xfrm>
            <a:off x="683568" y="1340768"/>
            <a:ext cx="79208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4000" dirty="0">
                <a:solidFill>
                  <a:schemeClr val="hlink"/>
                </a:solidFill>
                <a:latin typeface="Angsana New" charset="-34"/>
              </a:rPr>
              <a:t>Anaphylaxis-</a:t>
            </a:r>
            <a:r>
              <a:rPr lang="th-TH" sz="3600" dirty="0">
                <a:solidFill>
                  <a:schemeClr val="hlink"/>
                </a:solidFill>
                <a:latin typeface="Angsana New" charset="-34"/>
              </a:rPr>
              <a:t>ห้ามให้วัคซีนทุกชนิดที่มีส่วนประกอบของ</a:t>
            </a:r>
          </a:p>
          <a:p>
            <a:r>
              <a:rPr lang="th-TH" sz="3600" dirty="0">
                <a:solidFill>
                  <a:schemeClr val="hlink"/>
                </a:solidFill>
                <a:latin typeface="Angsana New" charset="-34"/>
              </a:rPr>
              <a:t>คอตีบ ไอกรน หรือบาดทะยัก</a:t>
            </a:r>
            <a:endParaRPr lang="th-TH" sz="3600" dirty="0">
              <a:solidFill>
                <a:srgbClr val="376092"/>
              </a:solidFill>
              <a:latin typeface="Angsana New" charset="-34"/>
            </a:endParaRPr>
          </a:p>
          <a:p>
            <a:r>
              <a:rPr lang="th-TH" sz="3600" dirty="0">
                <a:solidFill>
                  <a:srgbClr val="FF0000"/>
                </a:solidFill>
                <a:latin typeface="Angsana New" charset="-34"/>
              </a:rPr>
              <a:t>ห้ามให้ ทั้ง </a:t>
            </a:r>
            <a:r>
              <a:rPr lang="en-US" sz="3600" dirty="0" err="1">
                <a:solidFill>
                  <a:srgbClr val="FF0000"/>
                </a:solidFill>
                <a:latin typeface="Angsana New" charset="-34"/>
              </a:rPr>
              <a:t>DTwP</a:t>
            </a:r>
            <a:r>
              <a:rPr lang="en-US" sz="3600" dirty="0">
                <a:solidFill>
                  <a:srgbClr val="FF0000"/>
                </a:solidFill>
                <a:latin typeface="Angsana New" charset="-34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ngsana New" charset="-34"/>
              </a:rPr>
              <a:t>DTaP</a:t>
            </a:r>
            <a:r>
              <a:rPr lang="en-US" sz="3600" dirty="0">
                <a:solidFill>
                  <a:srgbClr val="FF0000"/>
                </a:solidFill>
                <a:latin typeface="Angsana New" charset="-34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ngsana New" charset="-34"/>
              </a:rPr>
              <a:t>Tdap</a:t>
            </a:r>
            <a:r>
              <a:rPr lang="en-US" sz="3600" dirty="0">
                <a:solidFill>
                  <a:srgbClr val="FF0000"/>
                </a:solidFill>
                <a:latin typeface="Angsana New" charset="-34"/>
              </a:rPr>
              <a:t>, DT/</a:t>
            </a:r>
            <a:r>
              <a:rPr lang="en-US" sz="3600" dirty="0" err="1">
                <a:solidFill>
                  <a:srgbClr val="FF0000"/>
                </a:solidFill>
                <a:latin typeface="Angsana New" charset="-34"/>
              </a:rPr>
              <a:t>dT</a:t>
            </a:r>
            <a:endParaRPr lang="en-US" sz="3600" dirty="0">
              <a:solidFill>
                <a:srgbClr val="FF0000"/>
              </a:solidFill>
              <a:latin typeface="Angsana New" charset="-34"/>
            </a:endParaRPr>
          </a:p>
          <a:p>
            <a:endParaRPr lang="th-TH" sz="4000" dirty="0">
              <a:latin typeface="Angsana New" charset="-34"/>
            </a:endParaRPr>
          </a:p>
          <a:p>
            <a:pPr>
              <a:buFontTx/>
              <a:buChar char="•"/>
            </a:pPr>
            <a:r>
              <a:rPr lang="th-TH" sz="3600" dirty="0">
                <a:latin typeface="Angsana New" charset="-34"/>
              </a:rPr>
              <a:t> </a:t>
            </a:r>
            <a:r>
              <a:rPr lang="th-TH" dirty="0">
                <a:latin typeface="Angsana New" charset="-34"/>
              </a:rPr>
              <a:t>ผู้ป่วยที่มีอาการของ </a:t>
            </a:r>
            <a:r>
              <a:rPr lang="en-US" sz="3200" dirty="0">
                <a:solidFill>
                  <a:schemeClr val="tx2"/>
                </a:solidFill>
                <a:latin typeface="Angsana New" charset="-34"/>
              </a:rPr>
              <a:t>encephalopathy</a:t>
            </a:r>
            <a:r>
              <a:rPr lang="en-US" dirty="0">
                <a:solidFill>
                  <a:schemeClr val="tx2"/>
                </a:solidFill>
                <a:latin typeface="Angsana New" charset="-34"/>
              </a:rPr>
              <a:t> </a:t>
            </a:r>
            <a:r>
              <a:rPr lang="th-TH" dirty="0">
                <a:solidFill>
                  <a:srgbClr val="376092"/>
                </a:solidFill>
                <a:latin typeface="Angsana New" charset="-34"/>
              </a:rPr>
              <a:t>เ</a:t>
            </a:r>
            <a:r>
              <a:rPr lang="th-TH" dirty="0">
                <a:latin typeface="Angsana New" charset="-34"/>
              </a:rPr>
              <a:t>ช่น ซึม </a:t>
            </a:r>
          </a:p>
          <a:p>
            <a:r>
              <a:rPr lang="th-TH" dirty="0">
                <a:latin typeface="Angsana New" charset="-34"/>
              </a:rPr>
              <a:t>มี </a:t>
            </a:r>
            <a:r>
              <a:rPr lang="en-US" dirty="0">
                <a:latin typeface="Angsana New" charset="-34"/>
              </a:rPr>
              <a:t>abnormal neurological signs </a:t>
            </a:r>
            <a:r>
              <a:rPr lang="th-TH" dirty="0">
                <a:latin typeface="Angsana New" charset="-34"/>
              </a:rPr>
              <a:t>ภายใน </a:t>
            </a:r>
            <a:r>
              <a:rPr lang="en-US" dirty="0">
                <a:latin typeface="Angsana New" charset="-34"/>
              </a:rPr>
              <a:t>7 </a:t>
            </a:r>
            <a:r>
              <a:rPr lang="th-TH" dirty="0">
                <a:latin typeface="Angsana New" charset="-34"/>
              </a:rPr>
              <a:t>วัน หลังจากได้วัคซีน </a:t>
            </a:r>
            <a:r>
              <a:rPr lang="en-US" dirty="0" err="1">
                <a:latin typeface="Angsana New" charset="-34"/>
              </a:rPr>
              <a:t>DTwP</a:t>
            </a:r>
            <a:r>
              <a:rPr lang="en-US" dirty="0">
                <a:latin typeface="Angsana New" charset="-34"/>
              </a:rPr>
              <a:t> </a:t>
            </a:r>
            <a:endParaRPr lang="th-TH" dirty="0">
              <a:latin typeface="Angsana New" charset="-34"/>
            </a:endParaRPr>
          </a:p>
          <a:p>
            <a:r>
              <a:rPr lang="th-TH" u="sng" dirty="0">
                <a:latin typeface="Angsana New" charset="-34"/>
              </a:rPr>
              <a:t>ถือเป็นข้อห้ามในการให้วัคซีนที่มีส่วนประกอบของวัคซีนไอกรน</a:t>
            </a:r>
          </a:p>
          <a:p>
            <a:r>
              <a:rPr lang="th-TH" dirty="0">
                <a:latin typeface="Angsana New" charset="-34"/>
              </a:rPr>
              <a:t>รวมทั้งไม่ให้ </a:t>
            </a:r>
            <a:r>
              <a:rPr lang="en-US" dirty="0" err="1">
                <a:latin typeface="Angsana New" charset="-34"/>
              </a:rPr>
              <a:t>acellular</a:t>
            </a:r>
            <a:r>
              <a:rPr lang="en-US" dirty="0">
                <a:latin typeface="Angsana New" charset="-34"/>
              </a:rPr>
              <a:t> pertussis vaccine </a:t>
            </a:r>
            <a:r>
              <a:rPr lang="th-TH" dirty="0">
                <a:latin typeface="Angsana New" charset="-34"/>
              </a:rPr>
              <a:t>ด้วย</a:t>
            </a:r>
            <a:r>
              <a:rPr lang="en-US" dirty="0">
                <a:latin typeface="Angsana New" charset="-34"/>
              </a:rPr>
              <a:t>	</a:t>
            </a:r>
          </a:p>
          <a:p>
            <a:r>
              <a:rPr lang="th-TH" b="1" dirty="0">
                <a:solidFill>
                  <a:srgbClr val="FF0000"/>
                </a:solidFill>
                <a:latin typeface="Angsana New" charset="-34"/>
              </a:rPr>
              <a:t>ใช้ </a:t>
            </a:r>
            <a:r>
              <a:rPr lang="en-US" b="1" dirty="0">
                <a:solidFill>
                  <a:srgbClr val="FF0000"/>
                </a:solidFill>
                <a:latin typeface="Angsana New" charset="-34"/>
              </a:rPr>
              <a:t>DT </a:t>
            </a:r>
            <a:r>
              <a:rPr lang="th-TH" b="1" dirty="0">
                <a:solidFill>
                  <a:srgbClr val="FF0000"/>
                </a:solidFill>
                <a:latin typeface="Angsana New" charset="-34"/>
              </a:rPr>
              <a:t>หรือ </a:t>
            </a:r>
            <a:r>
              <a:rPr lang="en-US" b="1" dirty="0" err="1">
                <a:solidFill>
                  <a:srgbClr val="FF0000"/>
                </a:solidFill>
                <a:latin typeface="Angsana New" charset="-34"/>
              </a:rPr>
              <a:t>dT</a:t>
            </a:r>
            <a:r>
              <a:rPr lang="en-US" b="1" dirty="0">
                <a:solidFill>
                  <a:srgbClr val="FF0000"/>
                </a:solidFill>
                <a:latin typeface="Angsana New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Angsana New" charset="-34"/>
              </a:rPr>
              <a:t>ได้</a:t>
            </a:r>
          </a:p>
        </p:txBody>
      </p:sp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519113" y="352425"/>
            <a:ext cx="82057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800" b="1">
                <a:solidFill>
                  <a:schemeClr val="hlink"/>
                </a:solidFill>
                <a:latin typeface="Angsana New" charset="-34"/>
              </a:rPr>
              <a:t>ข้อห้าม </a:t>
            </a:r>
            <a:r>
              <a:rPr lang="en-US" sz="4800" b="1">
                <a:solidFill>
                  <a:schemeClr val="hlink"/>
                </a:solidFill>
                <a:latin typeface="Angsana New" charset="-34"/>
              </a:rPr>
              <a:t>(Contraindication</a:t>
            </a:r>
            <a:r>
              <a:rPr lang="en-US" sz="4000" b="1">
                <a:solidFill>
                  <a:schemeClr val="hlink"/>
                </a:solidFill>
                <a:latin typeface="Angsana New" charset="-34"/>
              </a:rPr>
              <a:t>) </a:t>
            </a:r>
            <a:r>
              <a:rPr lang="th-TH" sz="4000" b="1">
                <a:solidFill>
                  <a:schemeClr val="hlink"/>
                </a:solidFill>
                <a:latin typeface="Angsana New" charset="-34"/>
              </a:rPr>
              <a:t>ในการให้ </a:t>
            </a:r>
            <a:r>
              <a:rPr lang="en-US"/>
              <a:t>DTwP, DTaP</a:t>
            </a:r>
            <a:r>
              <a:rPr lang="en-US" sz="4000" b="1">
                <a:solidFill>
                  <a:schemeClr val="hlink"/>
                </a:solidFill>
                <a:latin typeface="Angsana New" charset="-34"/>
              </a:rPr>
              <a:t> </a:t>
            </a:r>
            <a:endParaRPr lang="th-TH" sz="4000" b="1">
              <a:solidFill>
                <a:schemeClr val="hlink"/>
              </a:solidFill>
              <a:latin typeface="Angsana New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858009-13DE-4C16-8E66-E50B82F1ABB8}"/>
              </a:ext>
            </a:extLst>
          </p:cNvPr>
          <p:cNvSpPr/>
          <p:nvPr/>
        </p:nvSpPr>
        <p:spPr>
          <a:xfrm>
            <a:off x="395536" y="836712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CordiaNew"/>
              </a:rPr>
              <a:t>Poliovirus:  3 serotypes (1, 2, 3)</a:t>
            </a:r>
            <a:endParaRPr lang="th-TH" sz="4000" dirty="0">
              <a:solidFill>
                <a:srgbClr val="0000FF"/>
              </a:solidFill>
              <a:latin typeface="CordiaNew"/>
            </a:endParaRPr>
          </a:p>
          <a:p>
            <a:endParaRPr lang="en-US" sz="4000" dirty="0">
              <a:solidFill>
                <a:srgbClr val="0000FF"/>
              </a:solidFill>
              <a:latin typeface="CordiaNew"/>
            </a:endParaRPr>
          </a:p>
          <a:p>
            <a:r>
              <a:rPr lang="th-TH" sz="4000" dirty="0">
                <a:latin typeface="CordiaNew"/>
              </a:rPr>
              <a:t>วัคซีนป้องกันโรคโปลิโอ มี </a:t>
            </a:r>
            <a:r>
              <a:rPr lang="en-US" sz="4000" dirty="0">
                <a:latin typeface="CordiaNew"/>
              </a:rPr>
              <a:t>2 </a:t>
            </a:r>
            <a:r>
              <a:rPr lang="th-TH" sz="4000" dirty="0">
                <a:latin typeface="CordiaNew"/>
              </a:rPr>
              <a:t>ชนิด</a:t>
            </a:r>
          </a:p>
          <a:p>
            <a:r>
              <a:rPr lang="en-US" sz="2400" dirty="0">
                <a:latin typeface="CordiaNew"/>
              </a:rPr>
              <a:t>1. </a:t>
            </a:r>
            <a:r>
              <a:rPr lang="th-TH" sz="2400" dirty="0">
                <a:latin typeface="CordiaNew"/>
              </a:rPr>
              <a:t>ชนิดรับประทาน (</a:t>
            </a:r>
            <a:r>
              <a:rPr lang="en-US" sz="2400" dirty="0">
                <a:latin typeface="CordiaNew"/>
              </a:rPr>
              <a:t>OPV, Sabin): attenuated live oral poliomyelitis vaccine</a:t>
            </a:r>
            <a:endParaRPr lang="en-US" sz="3200" dirty="0">
              <a:latin typeface="CordiaNew"/>
            </a:endParaRPr>
          </a:p>
          <a:p>
            <a:r>
              <a:rPr lang="en-US" dirty="0">
                <a:latin typeface="CordiaNew"/>
              </a:rPr>
              <a:t>2. </a:t>
            </a:r>
            <a:r>
              <a:rPr lang="th-TH" dirty="0">
                <a:latin typeface="CordiaNew"/>
              </a:rPr>
              <a:t>ชนิดฉีด (</a:t>
            </a:r>
            <a:r>
              <a:rPr lang="en-US" dirty="0">
                <a:latin typeface="CordiaNew"/>
              </a:rPr>
              <a:t>IPV, Salk) : inactivated poliomyelitis vaccine</a:t>
            </a:r>
          </a:p>
          <a:p>
            <a:endParaRPr lang="en-US" dirty="0">
              <a:latin typeface="CordiaNew"/>
            </a:endParaRPr>
          </a:p>
          <a:p>
            <a:r>
              <a:rPr lang="th-TH" dirty="0">
                <a:latin typeface="CordiaNew"/>
              </a:rPr>
              <a:t>ประเทศไทย เดิมใช้ </a:t>
            </a:r>
            <a:r>
              <a:rPr lang="en-US" dirty="0">
                <a:latin typeface="CordiaNew"/>
              </a:rPr>
              <a:t>OPV ( serotype 1, 2, 3)</a:t>
            </a:r>
          </a:p>
          <a:p>
            <a:r>
              <a:rPr lang="th-TH" dirty="0">
                <a:latin typeface="CordiaNew"/>
              </a:rPr>
              <a:t>หยอดทางปาก </a:t>
            </a:r>
            <a:r>
              <a:rPr lang="en-US" dirty="0">
                <a:latin typeface="CordiaNew"/>
              </a:rPr>
              <a:t>5 </a:t>
            </a:r>
            <a:r>
              <a:rPr lang="th-TH" dirty="0">
                <a:latin typeface="CordiaNew"/>
              </a:rPr>
              <a:t>ครั้ง </a:t>
            </a:r>
          </a:p>
          <a:p>
            <a:r>
              <a:rPr lang="th-TH" dirty="0">
                <a:latin typeface="CordiaNew"/>
              </a:rPr>
              <a:t>ที่ อายุ </a:t>
            </a:r>
            <a:r>
              <a:rPr lang="en-US" dirty="0">
                <a:latin typeface="CordiaNew"/>
              </a:rPr>
              <a:t>2, 4, 6 </a:t>
            </a:r>
            <a:r>
              <a:rPr lang="th-TH" dirty="0">
                <a:latin typeface="CordiaNew"/>
              </a:rPr>
              <a:t>เดือน</a:t>
            </a:r>
            <a:r>
              <a:rPr lang="en-US" dirty="0">
                <a:latin typeface="CordiaNew"/>
              </a:rPr>
              <a:t>, 18</a:t>
            </a:r>
            <a:r>
              <a:rPr lang="th-TH" dirty="0">
                <a:latin typeface="CordiaNew"/>
              </a:rPr>
              <a:t> เดือน</a:t>
            </a:r>
            <a:r>
              <a:rPr lang="en-US" dirty="0">
                <a:latin typeface="CordiaNew"/>
              </a:rPr>
              <a:t> </a:t>
            </a:r>
            <a:r>
              <a:rPr lang="th-TH" dirty="0">
                <a:latin typeface="CordiaNew"/>
              </a:rPr>
              <a:t>และ  </a:t>
            </a:r>
            <a:r>
              <a:rPr lang="en-US" dirty="0">
                <a:latin typeface="CordiaNew"/>
              </a:rPr>
              <a:t>4-6 </a:t>
            </a:r>
            <a:r>
              <a:rPr lang="th-TH" dirty="0" smtClean="0">
                <a:latin typeface="CordiaNew"/>
              </a:rPr>
              <a:t>ปี</a:t>
            </a:r>
            <a:endParaRPr lang="en-US" dirty="0" smtClean="0">
              <a:latin typeface="CordiaNew"/>
            </a:endParaRPr>
          </a:p>
          <a:p>
            <a:endParaRPr lang="en-US" dirty="0" smtClean="0">
              <a:latin typeface="CordiaNew"/>
            </a:endParaRPr>
          </a:p>
          <a:p>
            <a:r>
              <a:rPr lang="th-TH" b="1" dirty="0" smtClean="0">
                <a:solidFill>
                  <a:srgbClr val="0000FF"/>
                </a:solidFill>
                <a:latin typeface="CordiaNew"/>
              </a:rPr>
              <a:t>ปัจจุบันใช้ </a:t>
            </a:r>
            <a:r>
              <a:rPr lang="en-US" b="1" dirty="0" smtClean="0">
                <a:solidFill>
                  <a:srgbClr val="0000FF"/>
                </a:solidFill>
                <a:latin typeface="CordiaNew"/>
              </a:rPr>
              <a:t>bivalent OPV (type 1 and 3)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21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45650" y="908720"/>
            <a:ext cx="869834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OPV are effective against the wild virus, but can lead to paralysis in 2 ways 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Vaccine Associated Paralytic Poliomyelitis (VAPP)  ~40% : OPV’s type2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Circulate vaccine-relating Vaccine Derived Poliovirus (</a:t>
            </a:r>
            <a:r>
              <a:rPr lang="en-US" sz="1800" dirty="0" err="1"/>
              <a:t>cVDPV</a:t>
            </a:r>
            <a:r>
              <a:rPr lang="en-US" sz="1800" dirty="0"/>
              <a:t>)</a:t>
            </a:r>
          </a:p>
          <a:p>
            <a:r>
              <a:rPr lang="en-US" sz="1800" dirty="0"/>
              <a:t>- virus is passed from person-to-person, mutating and acquiring wild virus </a:t>
            </a:r>
            <a:r>
              <a:rPr lang="en-US" sz="1800" dirty="0" err="1"/>
              <a:t>neurovirulence</a:t>
            </a:r>
            <a:r>
              <a:rPr lang="en-US" sz="1800" dirty="0"/>
              <a:t> characteristics</a:t>
            </a:r>
            <a:endParaRPr lang="th-TH" sz="1800" dirty="0"/>
          </a:p>
          <a:p>
            <a:r>
              <a:rPr lang="en-US" sz="1800" dirty="0"/>
              <a:t> - almost all </a:t>
            </a:r>
            <a:r>
              <a:rPr lang="en-US" sz="1800" dirty="0" err="1"/>
              <a:t>cVDPV</a:t>
            </a:r>
            <a:r>
              <a:rPr lang="en-US" sz="1800" dirty="0"/>
              <a:t> outbreaks : type 2 vaccine-derived virus </a:t>
            </a:r>
          </a:p>
          <a:p>
            <a:endParaRPr lang="th-TH" sz="18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WHO also recommends that all countries currently using only </a:t>
            </a:r>
            <a:r>
              <a:rPr lang="en-US" sz="2000" dirty="0" smtClean="0"/>
              <a:t>OPV</a:t>
            </a:r>
            <a:endParaRPr lang="en-US" sz="1800" dirty="0"/>
          </a:p>
          <a:p>
            <a:r>
              <a:rPr lang="en-US" sz="2400" dirty="0">
                <a:solidFill>
                  <a:srgbClr val="FF0000"/>
                </a:solidFill>
              </a:rPr>
              <a:t>Switch from trivalent OPV to bivalent OPV </a:t>
            </a:r>
            <a:endParaRPr lang="th-TH" sz="24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r>
              <a:rPr lang="en-US" sz="2000" dirty="0" smtClean="0"/>
              <a:t>And add </a:t>
            </a:r>
            <a:r>
              <a:rPr lang="en-US" sz="2000" dirty="0"/>
              <a:t>at least 1 dose of IPV to the schedule </a:t>
            </a:r>
            <a:endParaRPr lang="th-TH" sz="2000" dirty="0"/>
          </a:p>
          <a:p>
            <a:endParaRPr lang="th-TH" sz="2000" dirty="0"/>
          </a:p>
          <a:p>
            <a:r>
              <a:rPr lang="en-US" sz="2400" dirty="0"/>
              <a:t>If only 1 dose of IPV is used in the schedule, it should be given at ≥ 14 weeks of age (</a:t>
            </a:r>
            <a:r>
              <a:rPr lang="th-TH" sz="2400" dirty="0">
                <a:latin typeface="+mn-lt"/>
                <a:cs typeface="+mj-cs"/>
              </a:rPr>
              <a:t>ไทยจึงเลือกให้ </a:t>
            </a:r>
            <a:r>
              <a:rPr lang="en-US" sz="2400" dirty="0">
                <a:latin typeface="+mn-lt"/>
                <a:cs typeface="+mj-cs"/>
              </a:rPr>
              <a:t>IPV </a:t>
            </a:r>
            <a:r>
              <a:rPr lang="th-TH" sz="2400" dirty="0">
                <a:latin typeface="+mn-lt"/>
                <a:cs typeface="+mj-cs"/>
              </a:rPr>
              <a:t>ฉีด </a:t>
            </a:r>
            <a:r>
              <a:rPr lang="en-US" sz="2400" dirty="0">
                <a:latin typeface="+mn-lt"/>
                <a:cs typeface="+mj-cs"/>
              </a:rPr>
              <a:t>1 </a:t>
            </a:r>
            <a:r>
              <a:rPr lang="th-TH" sz="2400" dirty="0">
                <a:latin typeface="+mn-lt"/>
                <a:cs typeface="+mj-cs"/>
              </a:rPr>
              <a:t>ครั้งที่อายุ </a:t>
            </a:r>
            <a:r>
              <a:rPr lang="en-US" sz="2400" dirty="0">
                <a:latin typeface="+mn-lt"/>
                <a:cs typeface="+mj-cs"/>
              </a:rPr>
              <a:t>4 </a:t>
            </a:r>
            <a:r>
              <a:rPr lang="th-TH" sz="2400" dirty="0">
                <a:latin typeface="+mn-lt"/>
                <a:cs typeface="+mj-cs"/>
              </a:rPr>
              <a:t>เดือน</a:t>
            </a:r>
            <a:r>
              <a:rPr lang="en-US" sz="2400" dirty="0">
                <a:latin typeface="+mn-lt"/>
                <a:cs typeface="+mj-cs"/>
              </a:rPr>
              <a:t>)</a:t>
            </a:r>
            <a:endParaRPr lang="en-US" sz="1200" dirty="0">
              <a:latin typeface="+mn-lt"/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2606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Inactivated Polio Vaccine (IPV)/Bivalent OPV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6298C-0138-4CFB-9E1E-4E825E54F461}"/>
              </a:ext>
            </a:extLst>
          </p:cNvPr>
          <p:cNvSpPr txBox="1"/>
          <p:nvPr/>
        </p:nvSpPr>
        <p:spPr>
          <a:xfrm flipH="1">
            <a:off x="359532" y="346411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The Polio Endgame Strategy 2019-2023</a:t>
            </a:r>
          </a:p>
        </p:txBody>
      </p:sp>
    </p:spTree>
    <p:extLst>
      <p:ext uri="{BB962C8B-B14F-4D97-AF65-F5344CB8AC3E}">
        <p14:creationId xmlns:p14="http://schemas.microsoft.com/office/powerpoint/2010/main" val="3905685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57188" y="1357313"/>
            <a:ext cx="264318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837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h-TH" sz="3600" dirty="0"/>
              <a:t>  </a:t>
            </a:r>
            <a:r>
              <a:rPr lang="th-TH" sz="3200" b="1" dirty="0">
                <a:solidFill>
                  <a:schemeClr val="hlink"/>
                </a:solidFill>
              </a:rPr>
              <a:t>การปฏิบัติเพื่อป้องกันบาดทะยักในบุคคลที่ได้รับบาดแผล</a:t>
            </a:r>
            <a:r>
              <a:rPr lang="en-US" sz="2800" dirty="0">
                <a:cs typeface="Angsana New" charset="-34"/>
              </a:rPr>
              <a:t/>
            </a:r>
            <a:br>
              <a:rPr lang="en-US" sz="2800" dirty="0">
                <a:cs typeface="Angsana New" charset="-34"/>
              </a:rPr>
            </a:br>
            <a:endParaRPr lang="th-TH" sz="2800" dirty="0"/>
          </a:p>
        </p:txBody>
      </p:sp>
      <p:sp>
        <p:nvSpPr>
          <p:cNvPr id="56322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5179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>
                <a:cs typeface="Cordia New" pitchFamily="34" charset="-34"/>
              </a:rPr>
              <a:t/>
            </a:r>
            <a:br>
              <a:rPr lang="en-US" sz="2400" dirty="0">
                <a:cs typeface="Cordia New" pitchFamily="34" charset="-34"/>
              </a:rPr>
            </a:br>
            <a:r>
              <a:rPr lang="th-TH" sz="2400" b="1" dirty="0"/>
              <a:t>จำนวนครั้งที่เคยฉีด</a:t>
            </a:r>
            <a:r>
              <a:rPr lang="en-US" sz="2400" b="1" dirty="0">
                <a:cs typeface="Cordia New" pitchFamily="34" charset="-34"/>
              </a:rPr>
              <a:t>     </a:t>
            </a:r>
            <a:r>
              <a:rPr lang="th-TH" sz="2400" b="1" dirty="0"/>
              <a:t>บาดแผลธรรมดาและสะอาด</a:t>
            </a:r>
            <a:r>
              <a:rPr lang="en-US" sz="2400" b="1" dirty="0">
                <a:cs typeface="Cordia New" pitchFamily="34" charset="-34"/>
              </a:rPr>
              <a:t>                    </a:t>
            </a:r>
            <a:r>
              <a:rPr lang="th-TH" sz="2400" b="1" dirty="0"/>
              <a:t>บาดแผลอื่นๆ</a:t>
            </a:r>
            <a:r>
              <a:rPr lang="en-US" sz="2400" b="1" dirty="0">
                <a:cs typeface="Cordia New" pitchFamily="34" charset="-34"/>
              </a:rPr>
              <a:t/>
            </a:r>
            <a:br>
              <a:rPr lang="en-US" sz="2400" b="1" dirty="0">
                <a:cs typeface="Cordia New" pitchFamily="34" charset="-34"/>
              </a:rPr>
            </a:br>
            <a:r>
              <a:rPr lang="th-TH" sz="2400" b="1" dirty="0"/>
              <a:t>วัคซีนป้องกันบาดทะยัก</a:t>
            </a:r>
            <a:r>
              <a:rPr lang="en-US" sz="2400" dirty="0">
                <a:cs typeface="Cordia New" pitchFamily="34" charset="-34"/>
              </a:rPr>
              <a:t>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>
                <a:cs typeface="Cordia New" pitchFamily="34" charset="-34"/>
              </a:rPr>
              <a:t>               </a:t>
            </a:r>
            <a:r>
              <a:rPr lang="en-US" sz="2000" dirty="0">
                <a:cs typeface="Cordia New" pitchFamily="34" charset="-34"/>
              </a:rPr>
              <a:t/>
            </a:r>
            <a:br>
              <a:rPr lang="en-US" sz="2000" dirty="0">
                <a:cs typeface="Cordia New" pitchFamily="34" charset="-34"/>
              </a:rPr>
            </a:br>
            <a:r>
              <a:rPr lang="en-US" sz="2000" dirty="0">
                <a:cs typeface="Cordia New" pitchFamily="34" charset="-34"/>
              </a:rPr>
              <a:t>           </a:t>
            </a:r>
            <a:r>
              <a:rPr lang="th-TH" sz="2000" dirty="0"/>
              <a:t>          </a:t>
            </a:r>
            <a:r>
              <a:rPr lang="th-TH" sz="2000" b="1" dirty="0"/>
              <a:t>วัคซีนป้องกันบาดทะยัก</a:t>
            </a:r>
            <a:r>
              <a:rPr lang="en-US" sz="2000" b="1" dirty="0">
                <a:cs typeface="Cordia New" pitchFamily="34" charset="-34"/>
              </a:rPr>
              <a:t>         </a:t>
            </a:r>
            <a:r>
              <a:rPr lang="th-TH" sz="2000" b="1" dirty="0"/>
              <a:t>แอนตีทอกซิน</a:t>
            </a:r>
            <a:r>
              <a:rPr lang="en-US" sz="2000" b="1" dirty="0">
                <a:cs typeface="Cordia New" pitchFamily="34" charset="-34"/>
              </a:rPr>
              <a:t>        </a:t>
            </a:r>
            <a:r>
              <a:rPr lang="th-TH" sz="2000" b="1" dirty="0"/>
              <a:t>วัคซีนป้องกันบาดทะยัก</a:t>
            </a:r>
            <a:r>
              <a:rPr lang="th-TH" sz="2000" b="1" baseline="30000" dirty="0"/>
              <a:t> </a:t>
            </a:r>
            <a:r>
              <a:rPr lang="th-TH" sz="2000" b="1" dirty="0"/>
              <a:t> </a:t>
            </a:r>
            <a:r>
              <a:rPr lang="en-US" sz="2000" b="1" dirty="0"/>
              <a:t>     </a:t>
            </a:r>
            <a:r>
              <a:rPr lang="th-TH" sz="2000" b="1" dirty="0"/>
              <a:t>แอนตีทอกซิน</a:t>
            </a:r>
            <a:r>
              <a:rPr lang="en-US" sz="2000" b="1" dirty="0">
                <a:cs typeface="Cordia New" pitchFamily="34" charset="-34"/>
              </a:rPr>
              <a:t/>
            </a:r>
            <a:br>
              <a:rPr lang="en-US" sz="2000" b="1" dirty="0">
                <a:cs typeface="Cordia New" pitchFamily="34" charset="-34"/>
              </a:rPr>
            </a:br>
            <a:r>
              <a:rPr lang="th-TH" sz="2000" dirty="0"/>
              <a:t>ไม่ทราบหรือ</a:t>
            </a:r>
            <a:r>
              <a:rPr lang="en-US" sz="2000" dirty="0">
                <a:cs typeface="Cordia New" pitchFamily="34" charset="-34"/>
              </a:rPr>
              <a:t> &lt;3      +                               -                                          +                          +</a:t>
            </a:r>
            <a:br>
              <a:rPr lang="en-US" sz="2000" dirty="0">
                <a:cs typeface="Cordia New" pitchFamily="34" charset="-34"/>
              </a:rPr>
            </a:br>
            <a:endParaRPr lang="en-US" sz="2000" dirty="0">
              <a:cs typeface="Cordia New" pitchFamily="34" charset="-34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>
                <a:cs typeface="Cordia New" pitchFamily="34" charset="-34"/>
              </a:rPr>
              <a:t>       </a:t>
            </a:r>
            <a:r>
              <a:rPr lang="en-US" sz="2000" u="sng" dirty="0">
                <a:cs typeface="Cordia New" pitchFamily="34" charset="-34"/>
              </a:rPr>
              <a:t>&gt;</a:t>
            </a:r>
            <a:r>
              <a:rPr lang="en-US" sz="2000" dirty="0">
                <a:cs typeface="Cordia New" pitchFamily="34" charset="-34"/>
              </a:rPr>
              <a:t>3                     -*                              -                                          -**                       -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>
                <a:cs typeface="Cordia New" pitchFamily="34" charset="-34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>
                <a:cs typeface="Cordia New" pitchFamily="34" charset="-34"/>
              </a:rPr>
              <a:t>     </a:t>
            </a:r>
            <a:r>
              <a:rPr lang="en-US" sz="2000" dirty="0">
                <a:cs typeface="+mj-cs"/>
              </a:rPr>
              <a:t>*    </a:t>
            </a:r>
            <a:r>
              <a:rPr lang="th-TH" sz="2000" dirty="0">
                <a:cs typeface="+mj-cs"/>
              </a:rPr>
              <a:t>  </a:t>
            </a:r>
            <a:r>
              <a:rPr lang="th-TH" sz="2400" b="1" dirty="0">
                <a:cs typeface="+mj-cs"/>
              </a:rPr>
              <a:t>ยกเว้นได้วัคซีนเข็มสุดท้ายนานเกิน</a:t>
            </a:r>
            <a:r>
              <a:rPr lang="en-US" sz="2400" b="1" dirty="0">
                <a:cs typeface="+mj-cs"/>
              </a:rPr>
              <a:t> 10 </a:t>
            </a:r>
            <a:r>
              <a:rPr lang="th-TH" sz="2400" b="1" dirty="0">
                <a:cs typeface="+mj-cs"/>
              </a:rPr>
              <a:t>ปี</a:t>
            </a:r>
            <a:r>
              <a:rPr lang="en-US" sz="2400" b="1" dirty="0">
                <a:cs typeface="+mj-cs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cs typeface="+mj-cs"/>
              </a:rPr>
              <a:t>    **  </a:t>
            </a:r>
            <a:r>
              <a:rPr lang="th-TH" sz="2400" b="1" dirty="0">
                <a:cs typeface="+mj-cs"/>
              </a:rPr>
              <a:t>ยกเว้นได้วัคซีนเข็มสุดท้ายนานเกิน</a:t>
            </a:r>
            <a:r>
              <a:rPr lang="en-US" sz="2400" b="1" dirty="0">
                <a:cs typeface="+mj-cs"/>
              </a:rPr>
              <a:t>  5 </a:t>
            </a:r>
            <a:r>
              <a:rPr lang="th-TH" sz="2400" b="1" dirty="0">
                <a:cs typeface="+mj-cs"/>
              </a:rPr>
              <a:t>ปี</a:t>
            </a:r>
            <a:r>
              <a:rPr lang="en-US" sz="2000" dirty="0">
                <a:cs typeface="Cordia New" pitchFamily="34" charset="-34"/>
              </a:rPr>
              <a:t/>
            </a:r>
            <a:br>
              <a:rPr lang="en-US" sz="2000" dirty="0">
                <a:cs typeface="Cordia New" pitchFamily="34" charset="-34"/>
              </a:rPr>
            </a:br>
            <a:r>
              <a:rPr lang="en-US" sz="2400" dirty="0">
                <a:cs typeface="Cordia New" pitchFamily="34" charset="-34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h-TH" sz="1400" dirty="0"/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 rot="5400000">
            <a:off x="6965950" y="2035175"/>
            <a:ext cx="64293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6143625" y="2357438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rot="5400000">
            <a:off x="6072981" y="2428082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 rot="5400000">
            <a:off x="8216106" y="2428082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 rot="5400000">
            <a:off x="3535363" y="2035175"/>
            <a:ext cx="64293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2571750" y="2357438"/>
            <a:ext cx="2286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 rot="5400000">
            <a:off x="2499519" y="2428082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 rot="5400000">
            <a:off x="4787106" y="2428082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 rot="5400000">
            <a:off x="651495" y="2303463"/>
            <a:ext cx="78581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สี่เหลี่ยมผืนผ้า 29"/>
          <p:cNvSpPr/>
          <p:nvPr/>
        </p:nvSpPr>
        <p:spPr>
          <a:xfrm>
            <a:off x="214312" y="4783192"/>
            <a:ext cx="8715375" cy="151426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400" dirty="0">
                <a:solidFill>
                  <a:prstClr val="black"/>
                </a:solidFill>
                <a:latin typeface="Angsana New" charset="-34"/>
              </a:rPr>
              <a:t>สรุป</a:t>
            </a:r>
            <a:r>
              <a:rPr lang="en-US" sz="2400" dirty="0">
                <a:solidFill>
                  <a:prstClr val="black"/>
                </a:solidFill>
                <a:latin typeface="Angsana New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Angsana New" charset="-34"/>
              </a:rPr>
              <a:t>ถ้าได้รับ </a:t>
            </a:r>
            <a:r>
              <a:rPr lang="en-US" sz="2400" dirty="0">
                <a:solidFill>
                  <a:prstClr val="black"/>
                </a:solidFill>
                <a:latin typeface="Angsana New" charset="-34"/>
              </a:rPr>
              <a:t>TT </a:t>
            </a:r>
            <a:r>
              <a:rPr lang="th-TH" sz="2400" dirty="0">
                <a:solidFill>
                  <a:prstClr val="black"/>
                </a:solidFill>
                <a:latin typeface="Angsana New" charset="-34"/>
              </a:rPr>
              <a:t>อย่างน้อย</a:t>
            </a:r>
            <a:r>
              <a:rPr lang="en-US" sz="2400" dirty="0">
                <a:solidFill>
                  <a:prstClr val="black"/>
                </a:solidFill>
                <a:latin typeface="Angsana New" charset="-34"/>
              </a:rPr>
              <a:t> 3 </a:t>
            </a:r>
            <a:r>
              <a:rPr lang="th-TH" sz="2400" dirty="0">
                <a:solidFill>
                  <a:prstClr val="black"/>
                </a:solidFill>
                <a:latin typeface="Angsana New" charset="-34"/>
              </a:rPr>
              <a:t>ครั้ง เมื่อฉีดวัคซีนกระตุ้นระดับแอนตีบอดีจะขึ้นสูงมาก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th-TH" sz="2400" dirty="0">
                <a:solidFill>
                  <a:prstClr val="black"/>
                </a:solidFill>
                <a:latin typeface="Angsana New" charset="-34"/>
              </a:rPr>
              <a:t>และเร็วเพียงพอที่จะป้องกันบาดทะยักได้โดยไม่ต้องให้แอน</a:t>
            </a:r>
            <a:r>
              <a:rPr lang="th-TH" sz="2400" dirty="0" err="1">
                <a:solidFill>
                  <a:prstClr val="black"/>
                </a:solidFill>
                <a:latin typeface="Angsana New" charset="-34"/>
              </a:rPr>
              <a:t>ตีท๊</a:t>
            </a:r>
            <a:r>
              <a:rPr lang="th-TH" sz="2400" dirty="0">
                <a:solidFill>
                  <a:prstClr val="black"/>
                </a:solidFill>
                <a:latin typeface="Angsana New" charset="-34"/>
              </a:rPr>
              <a:t>อก</a:t>
            </a:r>
            <a:r>
              <a:rPr lang="th-TH" sz="2400" dirty="0" err="1">
                <a:solidFill>
                  <a:prstClr val="black"/>
                </a:solidFill>
                <a:latin typeface="Angsana New" charset="-34"/>
              </a:rPr>
              <a:t>ซิน</a:t>
            </a:r>
            <a:endParaRPr lang="en-US" sz="2400" dirty="0">
              <a:solidFill>
                <a:prstClr val="black"/>
              </a:solidFill>
              <a:latin typeface="Angsana New" charset="-34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400" dirty="0">
                <a:solidFill>
                  <a:prstClr val="black"/>
                </a:solidFill>
                <a:latin typeface="Angsana New" charset="-34"/>
              </a:rPr>
              <a:t>เด็กอายุต่ำกว่า</a:t>
            </a:r>
            <a:r>
              <a:rPr lang="en-US" sz="2400" dirty="0">
                <a:solidFill>
                  <a:prstClr val="black"/>
                </a:solidFill>
                <a:latin typeface="Angsana New" charset="-34"/>
              </a:rPr>
              <a:t> 7 </a:t>
            </a:r>
            <a:r>
              <a:rPr lang="th-TH" sz="2400" dirty="0">
                <a:solidFill>
                  <a:prstClr val="black"/>
                </a:solidFill>
                <a:latin typeface="Angsana New" charset="-34"/>
              </a:rPr>
              <a:t>ปี</a:t>
            </a:r>
            <a:r>
              <a:rPr lang="en-US" sz="2400" dirty="0">
                <a:solidFill>
                  <a:prstClr val="black"/>
                </a:solidFill>
                <a:latin typeface="Angsana New" charset="-34"/>
              </a:rPr>
              <a:t>  </a:t>
            </a:r>
            <a:r>
              <a:rPr lang="th-TH" sz="2400" dirty="0">
                <a:solidFill>
                  <a:prstClr val="black"/>
                </a:solidFill>
                <a:latin typeface="Angsana New" charset="-34"/>
              </a:rPr>
              <a:t>ควรใช้</a:t>
            </a:r>
            <a:r>
              <a:rPr lang="en-US" sz="2400" dirty="0">
                <a:solidFill>
                  <a:prstClr val="black"/>
                </a:solidFill>
                <a:latin typeface="Angsana New" charset="-34"/>
              </a:rPr>
              <a:t>  DTP </a:t>
            </a:r>
            <a:r>
              <a:rPr lang="th-TH" sz="2400" dirty="0">
                <a:solidFill>
                  <a:prstClr val="black"/>
                </a:solidFill>
                <a:latin typeface="Angsana New" charset="-34"/>
              </a:rPr>
              <a:t>แทน ถ้าไม่มี</a:t>
            </a:r>
            <a:r>
              <a:rPr lang="en-US" sz="2400" dirty="0">
                <a:solidFill>
                  <a:prstClr val="black"/>
                </a:solidFill>
                <a:latin typeface="Angsana New" charset="-34"/>
              </a:rPr>
              <a:t> contraindication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400" dirty="0">
                <a:solidFill>
                  <a:prstClr val="black"/>
                </a:solidFill>
                <a:latin typeface="Angsana New" charset="-34"/>
              </a:rPr>
              <a:t>อายุ </a:t>
            </a:r>
            <a:r>
              <a:rPr lang="en-US" sz="2400" u="sng" dirty="0">
                <a:solidFill>
                  <a:prstClr val="black"/>
                </a:solidFill>
                <a:latin typeface="Angsana New" charset="-34"/>
              </a:rPr>
              <a:t>&gt;</a:t>
            </a:r>
            <a:r>
              <a:rPr lang="en-US" sz="2400" dirty="0">
                <a:solidFill>
                  <a:prstClr val="black"/>
                </a:solidFill>
                <a:latin typeface="Angsana New" charset="-34"/>
              </a:rPr>
              <a:t> 7 </a:t>
            </a:r>
            <a:r>
              <a:rPr lang="th-TH" sz="2400" dirty="0">
                <a:solidFill>
                  <a:prstClr val="black"/>
                </a:solidFill>
                <a:latin typeface="Angsana New" charset="-34"/>
              </a:rPr>
              <a:t>ปี จนถึงผู้ใหญ่ ควรใช้</a:t>
            </a:r>
            <a:r>
              <a:rPr lang="en-US" sz="2400" dirty="0">
                <a:solidFill>
                  <a:prstClr val="black"/>
                </a:solidFill>
                <a:latin typeface="Angsana New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Angsana New" charset="-34"/>
              </a:rPr>
              <a:t>dT</a:t>
            </a:r>
            <a:r>
              <a:rPr lang="th-TH" sz="2400" dirty="0">
                <a:solidFill>
                  <a:prstClr val="black"/>
                </a:solidFill>
                <a:latin typeface="Angsana New" charset="-34"/>
              </a:rPr>
              <a:t> แทน </a:t>
            </a:r>
            <a:r>
              <a:rPr lang="en-US" sz="2400" dirty="0">
                <a:solidFill>
                  <a:prstClr val="black"/>
                </a:solidFill>
                <a:latin typeface="Angsana New" charset="-34"/>
              </a:rPr>
              <a:t>TT </a:t>
            </a:r>
            <a:r>
              <a:rPr lang="th-TH" sz="2400" dirty="0">
                <a:solidFill>
                  <a:prstClr val="black"/>
                </a:solidFill>
                <a:latin typeface="Angsana New" charset="-34"/>
              </a:rPr>
              <a:t>เพื่อกระตุ้นภูมิต้านทานต่อโรคคอตีบด้วย</a:t>
            </a:r>
            <a:endParaRPr lang="th-TH" sz="1200" dirty="0">
              <a:solidFill>
                <a:prstClr val="black"/>
              </a:solidFill>
              <a:latin typeface="Calibri"/>
              <a:cs typeface="Cord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E7C301-D644-490E-9710-BA66EE02844B}"/>
              </a:ext>
            </a:extLst>
          </p:cNvPr>
          <p:cNvSpPr/>
          <p:nvPr/>
        </p:nvSpPr>
        <p:spPr>
          <a:xfrm>
            <a:off x="899592" y="1124744"/>
            <a:ext cx="7632848" cy="188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th-TH" dirty="0">
                <a:latin typeface="Angsana New" charset="-34"/>
              </a:rPr>
              <a:t>เพื่อป้องกันบาดทะยักในทารกแรกเกิด ควรฉีด</a:t>
            </a:r>
            <a:r>
              <a:rPr lang="en-US" dirty="0">
                <a:latin typeface="Angsana New" charset="-34"/>
              </a:rPr>
              <a:t> Tetanus toxoid (TT) </a:t>
            </a:r>
            <a:r>
              <a:rPr lang="th-TH" dirty="0">
                <a:latin typeface="Angsana New" charset="-34"/>
              </a:rPr>
              <a:t>ในหญิงที่มาฝากครรภ์</a:t>
            </a:r>
            <a:endParaRPr lang="en-US" dirty="0">
              <a:latin typeface="Angsana New" charset="-34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dirty="0">
              <a:latin typeface="Angsana New" charset="-34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th-TH" dirty="0">
                <a:solidFill>
                  <a:schemeClr val="hlink"/>
                </a:solidFill>
                <a:latin typeface="Angsana New" charset="-34"/>
              </a:rPr>
              <a:t>ควรใช้ </a:t>
            </a:r>
            <a:r>
              <a:rPr lang="en-US" dirty="0">
                <a:solidFill>
                  <a:schemeClr val="hlink"/>
                </a:solidFill>
                <a:latin typeface="Angsana New" charset="-34"/>
              </a:rPr>
              <a:t>dT</a:t>
            </a:r>
            <a:r>
              <a:rPr lang="th-TH" dirty="0">
                <a:solidFill>
                  <a:schemeClr val="hlink"/>
                </a:solidFill>
                <a:latin typeface="Angsana New" charset="-34"/>
              </a:rPr>
              <a:t> หรือ </a:t>
            </a:r>
            <a:r>
              <a:rPr lang="en-US" dirty="0">
                <a:solidFill>
                  <a:schemeClr val="hlink"/>
                </a:solidFill>
                <a:latin typeface="Angsana New" charset="-34"/>
              </a:rPr>
              <a:t>Tdap</a:t>
            </a:r>
            <a:r>
              <a:rPr lang="th-TH" dirty="0">
                <a:solidFill>
                  <a:schemeClr val="hlink"/>
                </a:solidFill>
                <a:latin typeface="Angsana New" charset="-34"/>
              </a:rPr>
              <a:t> แทนเพื่อกระตุ้นภูมิต้านทานต่อคอตีบและไอกรนในแม่เพื่อให้ภูมิต้านทานผ่านรกมายังทารกด้วย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3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323850" y="1268413"/>
            <a:ext cx="84248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cs typeface="Cordia New" pitchFamily="34" charset="-34"/>
              </a:rPr>
              <a:t> 1. </a:t>
            </a:r>
            <a:r>
              <a:rPr lang="en-US" b="1">
                <a:cs typeface="Arial" charset="0"/>
              </a:rPr>
              <a:t>Active  immunization:</a:t>
            </a:r>
            <a:r>
              <a:rPr lang="en-US" sz="3200" b="1">
                <a:latin typeface="Calibri" pitchFamily="34" charset="0"/>
                <a:cs typeface="Cordia New" pitchFamily="34" charset="-34"/>
              </a:rPr>
              <a:t> </a:t>
            </a:r>
            <a:r>
              <a:rPr lang="th-TH" b="1">
                <a:latin typeface="Calibri" pitchFamily="34" charset="0"/>
                <a:cs typeface="Cordia New" pitchFamily="34" charset="-34"/>
              </a:rPr>
              <a:t>ร่างกายใช้เวลาหลายสัปดาห์หรือเป็นเดือนในการสร้างภูมิคุ้มกันได้เพียงพอสำหรับป้องกันโรค</a:t>
            </a:r>
            <a:endParaRPr lang="en-US" b="1">
              <a:latin typeface="Calibri" pitchFamily="34" charset="0"/>
              <a:cs typeface="Cordia New" pitchFamily="34" charset="-34"/>
            </a:endParaRPr>
          </a:p>
          <a:p>
            <a:r>
              <a:rPr lang="en-US">
                <a:latin typeface="Calibri" pitchFamily="34" charset="0"/>
                <a:cs typeface="Cordia New" pitchFamily="34" charset="-34"/>
              </a:rPr>
              <a:t>     - vaccine, toxoid,  etc</a:t>
            </a:r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838200" y="406400"/>
            <a:ext cx="75152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800" b="1">
                <a:solidFill>
                  <a:schemeClr val="hlink"/>
                </a:solidFill>
              </a:rPr>
              <a:t>การสร้างเสริมภูมิคุ้มกันแบ่งออกเป็น </a:t>
            </a:r>
            <a:r>
              <a:rPr lang="en-US" sz="4800" b="1">
                <a:solidFill>
                  <a:schemeClr val="hlink"/>
                </a:solidFill>
              </a:rPr>
              <a:t>2 </a:t>
            </a:r>
            <a:r>
              <a:rPr lang="th-TH" sz="4800" b="1">
                <a:solidFill>
                  <a:schemeClr val="hlink"/>
                </a:solidFill>
              </a:rPr>
              <a:t>แบบ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95288" y="2922588"/>
            <a:ext cx="856932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2. Passive  immunization : </a:t>
            </a:r>
            <a:r>
              <a:rPr lang="th-TH" dirty="0"/>
              <a:t>มีผลป้องกันโรคทันทีที่ให้แต่คงอยู่ในร่างกายไม่นาน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1" dirty="0"/>
              <a:t>Human </a:t>
            </a:r>
            <a:r>
              <a:rPr lang="en-US" b="1" dirty="0" err="1"/>
              <a:t>eg.</a:t>
            </a:r>
            <a:endParaRPr lang="en-US" b="1" dirty="0"/>
          </a:p>
          <a:p>
            <a:r>
              <a:rPr lang="en-US" dirty="0"/>
              <a:t>     </a:t>
            </a:r>
            <a:r>
              <a:rPr lang="en-US" sz="2400" dirty="0"/>
              <a:t>-Transplacental</a:t>
            </a:r>
            <a:r>
              <a:rPr lang="en-US" sz="2400" b="1" dirty="0"/>
              <a:t> </a:t>
            </a:r>
            <a:r>
              <a:rPr lang="en-US" sz="2400" dirty="0"/>
              <a:t>maternal antibody </a:t>
            </a:r>
          </a:p>
          <a:p>
            <a:r>
              <a:rPr lang="en-US" sz="2400" dirty="0"/>
              <a:t>      -Varicella-zoster immune globulin (VZIG)</a:t>
            </a:r>
          </a:p>
          <a:p>
            <a:r>
              <a:rPr lang="en-US" sz="2400" dirty="0"/>
              <a:t>      -Hepatitis B immune globulin (HBIG)</a:t>
            </a:r>
          </a:p>
          <a:p>
            <a:r>
              <a:rPr lang="en-US" sz="2400" dirty="0"/>
              <a:t>      -Tetanus immune globulin (TIG)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1" dirty="0"/>
              <a:t>Non-human </a:t>
            </a:r>
            <a:r>
              <a:rPr lang="en-US" b="1" dirty="0" err="1"/>
              <a:t>eg.</a:t>
            </a:r>
            <a:endParaRPr lang="en-US" b="1" dirty="0"/>
          </a:p>
          <a:p>
            <a:r>
              <a:rPr lang="en-US" dirty="0"/>
              <a:t>     </a:t>
            </a:r>
            <a:r>
              <a:rPr lang="en-US" sz="2400" dirty="0"/>
              <a:t>- Tetanus antitoxin, diphtheria antitoxin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40EDCC-EFAF-4E01-929C-29B99BE09C32}"/>
              </a:ext>
            </a:extLst>
          </p:cNvPr>
          <p:cNvSpPr txBox="1"/>
          <p:nvPr/>
        </p:nvSpPr>
        <p:spPr>
          <a:xfrm>
            <a:off x="611560" y="329355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Angsana New" charset="-34"/>
              </a:rPr>
              <a:t>H. influenzae type b (Hib) </a:t>
            </a:r>
            <a:r>
              <a:rPr lang="th-TH" dirty="0">
                <a:latin typeface="Angsana New" charset="-34"/>
              </a:rPr>
              <a:t>ก่อโรคสำคัญคือเยื่อหุ้มสมองอักเสบ </a:t>
            </a:r>
          </a:p>
          <a:p>
            <a:r>
              <a:rPr lang="th-TH" dirty="0">
                <a:latin typeface="Angsana New" charset="-34"/>
              </a:rPr>
              <a:t>โดยเฉพาะเด็กอายุต่ำกว่า </a:t>
            </a:r>
            <a:r>
              <a:rPr lang="en-US" dirty="0">
                <a:latin typeface="Angsana New" charset="-34"/>
              </a:rPr>
              <a:t>2 </a:t>
            </a:r>
            <a:r>
              <a:rPr lang="th-TH" dirty="0">
                <a:latin typeface="Angsana New" charset="-34"/>
              </a:rPr>
              <a:t>ปี</a:t>
            </a:r>
            <a:endParaRPr lang="en-US" dirty="0">
              <a:latin typeface="Angsana New" charset="-34"/>
            </a:endParaRPr>
          </a:p>
          <a:p>
            <a:r>
              <a:rPr lang="en-US" dirty="0">
                <a:latin typeface="Angsana New" charset="-34"/>
              </a:rPr>
              <a:t>Hib vaccine </a:t>
            </a:r>
            <a:r>
              <a:rPr lang="th-TH" dirty="0">
                <a:latin typeface="Angsana New" charset="-34"/>
              </a:rPr>
              <a:t>เป็น </a:t>
            </a:r>
            <a:r>
              <a:rPr lang="en-US" dirty="0">
                <a:latin typeface="Angsana New" charset="-34"/>
              </a:rPr>
              <a:t>conjugated polysaccharide </a:t>
            </a:r>
            <a:r>
              <a:rPr lang="th-TH" dirty="0">
                <a:latin typeface="Angsana New" charset="-34"/>
              </a:rPr>
              <a:t>ของเชื้อ</a:t>
            </a:r>
            <a:r>
              <a:rPr lang="th-TH" dirty="0" err="1">
                <a:latin typeface="Angsana New" charset="-34"/>
              </a:rPr>
              <a:t>ฮิบเชื่</a:t>
            </a:r>
            <a:r>
              <a:rPr lang="th-TH" dirty="0">
                <a:latin typeface="Angsana New" charset="-34"/>
              </a:rPr>
              <a:t>อมกับโปรตีนพาหะ</a:t>
            </a:r>
          </a:p>
          <a:p>
            <a:r>
              <a:rPr lang="th-TH" dirty="0">
                <a:latin typeface="Angsana New" charset="-34"/>
              </a:rPr>
              <a:t>เช่น </a:t>
            </a:r>
            <a:r>
              <a:rPr lang="en-US" dirty="0">
                <a:latin typeface="Angsana New" charset="-34"/>
              </a:rPr>
              <a:t>non toxic mutant of diphtheria toxin(CRM197) </a:t>
            </a:r>
            <a:r>
              <a:rPr lang="th-TH" dirty="0">
                <a:latin typeface="Angsana New" charset="-34"/>
              </a:rPr>
              <a:t>หรือ </a:t>
            </a:r>
            <a:r>
              <a:rPr lang="en-US" dirty="0">
                <a:latin typeface="Angsana New" charset="-34"/>
              </a:rPr>
              <a:t>tetanus toxoid (PRP-T, </a:t>
            </a:r>
            <a:r>
              <a:rPr lang="en-US" dirty="0" err="1">
                <a:latin typeface="Angsana New" charset="-34"/>
              </a:rPr>
              <a:t>polyribosylribitol</a:t>
            </a:r>
            <a:r>
              <a:rPr lang="en-US" dirty="0">
                <a:latin typeface="Angsana New" charset="-34"/>
              </a:rPr>
              <a:t> phosphate conjugated to tetanus toxoid)</a:t>
            </a:r>
            <a:endParaRPr lang="th-TH" dirty="0">
              <a:latin typeface="Angsana New" charset="-34"/>
            </a:endParaRPr>
          </a:p>
          <a:p>
            <a:r>
              <a:rPr lang="th-TH" dirty="0">
                <a:latin typeface="Angsana New" charset="-34"/>
              </a:rPr>
              <a:t>เพื่อกระตุ้นให้สร้างภูมิต้านทานได้ดีโดยเฉพาะเด็กเล็กอายุต่ำกว่า </a:t>
            </a:r>
            <a:r>
              <a:rPr lang="en-US" dirty="0">
                <a:latin typeface="Angsana New" charset="-34"/>
              </a:rPr>
              <a:t>2 </a:t>
            </a:r>
            <a:r>
              <a:rPr lang="th-TH" dirty="0">
                <a:latin typeface="Angsana New" charset="-34"/>
              </a:rPr>
              <a:t>ปี</a:t>
            </a:r>
            <a:endParaRPr lang="th-TH" sz="3200" dirty="0">
              <a:latin typeface="Angsana New" charset="-34"/>
            </a:endParaRPr>
          </a:p>
          <a:p>
            <a:endParaRPr lang="th-TH" sz="3200" dirty="0">
              <a:latin typeface="Angsana New" charset="-34"/>
            </a:endParaRPr>
          </a:p>
          <a:p>
            <a:r>
              <a:rPr lang="th-TH" sz="3200" dirty="0">
                <a:latin typeface="Angsana New" charset="-34"/>
              </a:rPr>
              <a:t>กระทรวงสาธารณสุขไทย</a:t>
            </a:r>
            <a:r>
              <a:rPr lang="th-TH" dirty="0">
                <a:latin typeface="Angsana New" charset="-34"/>
              </a:rPr>
              <a:t>เริ่มให้ปี </a:t>
            </a:r>
            <a:r>
              <a:rPr lang="en-US" dirty="0">
                <a:latin typeface="Angsana New" charset="-34"/>
              </a:rPr>
              <a:t>2019 </a:t>
            </a:r>
            <a:r>
              <a:rPr lang="th-TH" dirty="0">
                <a:latin typeface="Angsana New" charset="-34"/>
              </a:rPr>
              <a:t>เป็นวัคซีนรวม </a:t>
            </a:r>
            <a:r>
              <a:rPr lang="en-US" dirty="0" err="1">
                <a:latin typeface="Angsana New" charset="-34"/>
              </a:rPr>
              <a:t>DTwP</a:t>
            </a:r>
            <a:r>
              <a:rPr lang="en-US" dirty="0">
                <a:latin typeface="Angsana New" charset="-34"/>
              </a:rPr>
              <a:t>-HB-Hib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57773-C717-4305-B878-2D7660159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31133"/>
            <a:ext cx="6480720" cy="2342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DB1C97-AFED-4188-905A-AC3A083EBEB2}"/>
              </a:ext>
            </a:extLst>
          </p:cNvPr>
          <p:cNvSpPr txBox="1"/>
          <p:nvPr/>
        </p:nvSpPr>
        <p:spPr>
          <a:xfrm>
            <a:off x="3923928" y="6021288"/>
            <a:ext cx="310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 </a:t>
            </a:r>
            <a:r>
              <a:rPr lang="th-TH" sz="2000" dirty="0"/>
              <a:t>เช่น ภูมิคุ้มกันบกพร่อง ม้ามทำงานผิดปกติ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2350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776CB-3DE8-4ACC-BB45-F778AFD95327}"/>
              </a:ext>
            </a:extLst>
          </p:cNvPr>
          <p:cNvSpPr txBox="1"/>
          <p:nvPr/>
        </p:nvSpPr>
        <p:spPr>
          <a:xfrm>
            <a:off x="971600" y="1988840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/>
              <a:t>เด็กอายุ น้อยกว่า </a:t>
            </a:r>
            <a:r>
              <a:rPr lang="en-US" dirty="0"/>
              <a:t>2 </a:t>
            </a:r>
            <a:r>
              <a:rPr lang="th-TH" dirty="0"/>
              <a:t>ปี แม้จะเป็นโรคจาก</a:t>
            </a:r>
            <a:r>
              <a:rPr lang="th-TH" dirty="0" err="1"/>
              <a:t>ฮิบช</a:t>
            </a:r>
            <a:r>
              <a:rPr lang="th-TH" dirty="0"/>
              <a:t>นิดรุนแรงแล้ว ยังต้องได้วัคซีนเพราะการติดเชื้อโดยธรรมชาติ กระตุ้นภูมิคุ้มกันได้ไม่ดี </a:t>
            </a:r>
          </a:p>
          <a:p>
            <a:endParaRPr lang="th-T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/>
              <a:t>ฉีดหลังจากเป็นโรคแล้วประมาณ  </a:t>
            </a:r>
            <a:r>
              <a:rPr lang="en-US" dirty="0"/>
              <a:t>1 </a:t>
            </a:r>
            <a:r>
              <a:rPr lang="th-TH" dirty="0"/>
              <a:t>เดือน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201F3-8AC0-4D36-B705-78AB976F6E7E}"/>
              </a:ext>
            </a:extLst>
          </p:cNvPr>
          <p:cNvSpPr txBox="1"/>
          <p:nvPr/>
        </p:nvSpPr>
        <p:spPr>
          <a:xfrm>
            <a:off x="899592" y="836712"/>
            <a:ext cx="213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ngsana New" charset="-34"/>
              </a:rPr>
              <a:t>Hib vaccine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02176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6862F5-120B-4EB9-828C-AC5DD95FA119}"/>
              </a:ext>
            </a:extLst>
          </p:cNvPr>
          <p:cNvSpPr txBox="1"/>
          <p:nvPr/>
        </p:nvSpPr>
        <p:spPr>
          <a:xfrm>
            <a:off x="405357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ngsana New" charset="-34"/>
              </a:rPr>
              <a:t>Rotavirus vaccine </a:t>
            </a:r>
            <a:r>
              <a:rPr lang="th-TH" dirty="0"/>
              <a:t>เป็นวัคซีนที่มีชีวิตที่ทำให้อ่อนฤทธิ์  มี </a:t>
            </a:r>
            <a:r>
              <a:rPr lang="en-US" dirty="0"/>
              <a:t>3 </a:t>
            </a:r>
            <a:r>
              <a:rPr lang="th-TH" dirty="0"/>
              <a:t>ชนิด </a:t>
            </a:r>
            <a:r>
              <a:rPr lang="th-TH" dirty="0">
                <a:solidFill>
                  <a:srgbClr val="FF0000"/>
                </a:solidFill>
              </a:rPr>
              <a:t>หยอดทางปาก</a:t>
            </a:r>
            <a:endParaRPr lang="en-US" dirty="0">
              <a:solidFill>
                <a:srgbClr val="FF0000"/>
              </a:solidFill>
              <a:latin typeface="Angsana New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5B3D0-7C04-4478-A8A6-C7622BE8A899}"/>
              </a:ext>
            </a:extLst>
          </p:cNvPr>
          <p:cNvSpPr txBox="1"/>
          <p:nvPr/>
        </p:nvSpPr>
        <p:spPr>
          <a:xfrm>
            <a:off x="251520" y="5085184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ข้อห้ามใช้</a:t>
            </a:r>
          </a:p>
          <a:p>
            <a:r>
              <a:rPr lang="th-TH" dirty="0"/>
              <a:t>1. </a:t>
            </a:r>
            <a:r>
              <a:rPr lang="th-TH" sz="2400" dirty="0"/>
              <a:t>ห้ามให้ในเด็กที่อายุนอกเหนือกว่าที่แนะนำ </a:t>
            </a:r>
            <a:r>
              <a:rPr lang="en-US" sz="2400" dirty="0"/>
              <a:t>(</a:t>
            </a:r>
            <a:r>
              <a:rPr lang="th-TH" sz="2400" dirty="0"/>
              <a:t>ปัจจุบัน </a:t>
            </a:r>
            <a:r>
              <a:rPr lang="en-US" sz="2000" dirty="0"/>
              <a:t>WHO</a:t>
            </a:r>
            <a:r>
              <a:rPr lang="th-TH" sz="2000" dirty="0"/>
              <a:t> </a:t>
            </a:r>
            <a:r>
              <a:rPr lang="th-TH" sz="2400" dirty="0"/>
              <a:t>แนะนำให้ได้ถ้าจำเป็นในเด็กต่ำกว่า </a:t>
            </a:r>
            <a:r>
              <a:rPr lang="en-US" sz="2400" dirty="0"/>
              <a:t>2</a:t>
            </a:r>
            <a:r>
              <a:rPr lang="th-TH" sz="2400" dirty="0"/>
              <a:t> ปี</a:t>
            </a:r>
            <a:r>
              <a:rPr lang="en-US" sz="2400" dirty="0"/>
              <a:t> </a:t>
            </a:r>
          </a:p>
          <a:p>
            <a:r>
              <a:rPr lang="th-TH" sz="2400" dirty="0"/>
              <a:t>2. ผู้ป่วยที่มีภูมคุ้มกันบกพร่องชนิด </a:t>
            </a:r>
            <a:r>
              <a:rPr lang="en-US" sz="1800" dirty="0"/>
              <a:t>severe combined immunodeficiency syndrome (SCID)</a:t>
            </a:r>
          </a:p>
          <a:p>
            <a:r>
              <a:rPr lang="th-TH" sz="2400" dirty="0"/>
              <a:t>3. ผู้ที่เคยเกิดภาวะลำไส้กลืนกัน </a:t>
            </a:r>
            <a:r>
              <a:rPr lang="en-US" sz="2400" dirty="0"/>
              <a:t>( intussusception) </a:t>
            </a:r>
            <a:r>
              <a:rPr lang="th-TH" sz="2400" dirty="0"/>
              <a:t>มาก่อน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3160A-3DFC-4DD0-9C3C-44593307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7488832" cy="2736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D8BC0-0FD9-4A89-9502-89AFCFE996F9}"/>
              </a:ext>
            </a:extLst>
          </p:cNvPr>
          <p:cNvSpPr txBox="1"/>
          <p:nvPr/>
        </p:nvSpPr>
        <p:spPr>
          <a:xfrm>
            <a:off x="378152" y="4017258"/>
            <a:ext cx="8730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ปี </a:t>
            </a:r>
            <a:r>
              <a:rPr lang="en-US" sz="2000" dirty="0"/>
              <a:t>2020</a:t>
            </a:r>
            <a:r>
              <a:rPr lang="en-US" dirty="0"/>
              <a:t> </a:t>
            </a:r>
            <a:r>
              <a:rPr lang="th-TH" dirty="0"/>
              <a:t>ประเทศไทยใช้ </a:t>
            </a:r>
            <a:r>
              <a:rPr lang="en-US" sz="2000" dirty="0"/>
              <a:t>Rotarix</a:t>
            </a:r>
            <a:r>
              <a:rPr lang="en-US" dirty="0"/>
              <a:t> </a:t>
            </a:r>
          </a:p>
          <a:p>
            <a:r>
              <a:rPr lang="th-TH" dirty="0"/>
              <a:t>การศึกษาการใช้ </a:t>
            </a:r>
            <a:r>
              <a:rPr lang="en-US" sz="2000" dirty="0"/>
              <a:t>Rotarix </a:t>
            </a:r>
            <a:r>
              <a:rPr lang="th-TH" dirty="0"/>
              <a:t>ในไทยพบว่าป้องกันการติดเชื้อ</a:t>
            </a:r>
            <a:r>
              <a:rPr lang="th-TH" dirty="0" err="1"/>
              <a:t>โร</a:t>
            </a:r>
            <a:r>
              <a:rPr lang="th-TH" dirty="0"/>
              <a:t>ต้าที่ต้องนอน รพ ร้อยละ </a:t>
            </a:r>
            <a:r>
              <a:rPr lang="en-US" sz="2400" dirty="0"/>
              <a:t>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48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ชื่อเรื่อง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th-TH" sz="4000" b="1">
                <a:solidFill>
                  <a:schemeClr val="hlink"/>
                </a:solidFill>
              </a:rPr>
              <a:t>วัคซีนป้องกันโรคหัด หัดเยอรมัน คางทูม</a:t>
            </a:r>
            <a:r>
              <a:rPr lang="en-US" sz="4000" b="1">
                <a:solidFill>
                  <a:schemeClr val="hlink"/>
                </a:solidFill>
                <a:cs typeface="Angsana New" charset="-34"/>
              </a:rPr>
              <a:t> (MMR)</a:t>
            </a:r>
            <a:r>
              <a:rPr lang="en-US" sz="4000">
                <a:solidFill>
                  <a:schemeClr val="hlink"/>
                </a:solidFill>
                <a:cs typeface="Angsana New" charset="-34"/>
              </a:rPr>
              <a:t/>
            </a:r>
            <a:br>
              <a:rPr lang="en-US" sz="4000">
                <a:solidFill>
                  <a:schemeClr val="hlink"/>
                </a:solidFill>
                <a:cs typeface="Angsana New" charset="-34"/>
              </a:rPr>
            </a:br>
            <a:endParaRPr lang="th-TH" sz="4000">
              <a:solidFill>
                <a:schemeClr val="hlink"/>
              </a:solidFill>
            </a:endParaRPr>
          </a:p>
        </p:txBody>
      </p:sp>
      <p:sp>
        <p:nvSpPr>
          <p:cNvPr id="60418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b="1" dirty="0"/>
              <a:t>ปฏิกิริยาจากวัคซีน</a:t>
            </a:r>
            <a:r>
              <a:rPr lang="en-US" dirty="0">
                <a:cs typeface="Cordia New" pitchFamily="34" charset="-34"/>
              </a:rPr>
              <a:t>   </a:t>
            </a:r>
            <a:endParaRPr lang="th-TH" dirty="0"/>
          </a:p>
          <a:p>
            <a:pPr eaLnBrk="1" hangingPunct="1"/>
            <a:r>
              <a:rPr lang="th-TH" dirty="0"/>
              <a:t>ประมาณร้อยละ </a:t>
            </a:r>
            <a:r>
              <a:rPr lang="en-US" dirty="0">
                <a:cs typeface="Cordia New" pitchFamily="34" charset="-34"/>
              </a:rPr>
              <a:t>5-15 </a:t>
            </a:r>
            <a:r>
              <a:rPr lang="th-TH" dirty="0"/>
              <a:t>ของผู้ป่วยมีไข้สูง มักเริ่มวันที่ </a:t>
            </a:r>
            <a:r>
              <a:rPr lang="en-US" dirty="0">
                <a:cs typeface="Cordia New" pitchFamily="34" charset="-34"/>
              </a:rPr>
              <a:t>6-14 </a:t>
            </a:r>
            <a:r>
              <a:rPr lang="th-TH" dirty="0"/>
              <a:t>หลังจากได้รับวัคซีน  ไข้อยู่นาน </a:t>
            </a:r>
            <a:r>
              <a:rPr lang="en-US" dirty="0">
                <a:cs typeface="Cordia New" pitchFamily="34" charset="-34"/>
              </a:rPr>
              <a:t>1-2 </a:t>
            </a:r>
            <a:r>
              <a:rPr lang="th-TH" dirty="0"/>
              <a:t>วัน </a:t>
            </a:r>
            <a:r>
              <a:rPr lang="en-US" dirty="0">
                <a:cs typeface="Cordia New" pitchFamily="34" charset="-34"/>
              </a:rPr>
              <a:t>(</a:t>
            </a:r>
            <a:r>
              <a:rPr lang="th-TH" dirty="0"/>
              <a:t>บางรายนาน </a:t>
            </a:r>
            <a:r>
              <a:rPr lang="en-US" dirty="0">
                <a:cs typeface="Cordia New" pitchFamily="34" charset="-34"/>
              </a:rPr>
              <a:t>5 </a:t>
            </a:r>
            <a:r>
              <a:rPr lang="th-TH" dirty="0"/>
              <a:t>วัน</a:t>
            </a:r>
            <a:r>
              <a:rPr lang="en-US" dirty="0">
                <a:cs typeface="Cordia New" pitchFamily="34" charset="-34"/>
              </a:rPr>
              <a:t>)  </a:t>
            </a:r>
            <a:endParaRPr lang="th-TH" dirty="0"/>
          </a:p>
          <a:p>
            <a:pPr eaLnBrk="1" hangingPunct="1"/>
            <a:r>
              <a:rPr lang="th-TH" dirty="0"/>
              <a:t>ร้อยละ </a:t>
            </a:r>
            <a:r>
              <a:rPr lang="en-US" dirty="0">
                <a:cs typeface="Cordia New" pitchFamily="34" charset="-34"/>
              </a:rPr>
              <a:t>5 </a:t>
            </a:r>
            <a:r>
              <a:rPr lang="th-TH" dirty="0"/>
              <a:t>มีผื่นขึ้นตามตัวเป็นอยู่  </a:t>
            </a:r>
            <a:r>
              <a:rPr lang="en-US" dirty="0">
                <a:cs typeface="Cordia New" pitchFamily="34" charset="-34"/>
              </a:rPr>
              <a:t>2-3 </a:t>
            </a:r>
            <a:r>
              <a:rPr lang="th-TH" dirty="0"/>
              <a:t>วัน </a:t>
            </a:r>
          </a:p>
          <a:p>
            <a:pPr eaLnBrk="1" hangingPunct="1"/>
            <a:r>
              <a:rPr lang="en-US" dirty="0">
                <a:cs typeface="Cordia New" pitchFamily="34" charset="-34"/>
              </a:rPr>
              <a:t>Thrombocytopenia </a:t>
            </a:r>
            <a:r>
              <a:rPr lang="th-TH" dirty="0"/>
              <a:t>ภายใน </a:t>
            </a:r>
            <a:r>
              <a:rPr lang="en-US" dirty="0">
                <a:cs typeface="Cordia New" pitchFamily="34" charset="-34"/>
              </a:rPr>
              <a:t>2 </a:t>
            </a:r>
            <a:r>
              <a:rPr lang="th-TH" dirty="0"/>
              <a:t>เดือนหลังฉีด </a:t>
            </a:r>
            <a:r>
              <a:rPr lang="en-US" dirty="0">
                <a:cs typeface="Cordia New" pitchFamily="34" charset="-34"/>
              </a:rPr>
              <a:t>(</a:t>
            </a:r>
            <a:r>
              <a:rPr lang="en-US" sz="2000" dirty="0">
                <a:cs typeface="Cordia New" pitchFamily="34" charset="-34"/>
              </a:rPr>
              <a:t>1/30,000-100,000)</a:t>
            </a:r>
            <a:endParaRPr lang="th-TH" sz="2000" dirty="0"/>
          </a:p>
          <a:p>
            <a:pPr eaLnBrk="1" hangingPunct="1"/>
            <a:r>
              <a:rPr lang="th-TH" dirty="0"/>
              <a:t>อาการทางสมองเกิดได้ </a:t>
            </a:r>
            <a:r>
              <a:rPr lang="en-US" dirty="0">
                <a:cs typeface="Cordia New" pitchFamily="34" charset="-34"/>
              </a:rPr>
              <a:t>1 </a:t>
            </a:r>
            <a:r>
              <a:rPr lang="th-TH" dirty="0"/>
              <a:t>ใน </a:t>
            </a:r>
            <a:r>
              <a:rPr lang="en-US" dirty="0">
                <a:cs typeface="Cordia New" pitchFamily="34" charset="-34"/>
              </a:rPr>
              <a:t>2 </a:t>
            </a:r>
            <a:r>
              <a:rPr lang="th-TH" dirty="0"/>
              <a:t>ล้านโดสของวัคซีน </a:t>
            </a:r>
          </a:p>
          <a:p>
            <a:pPr eaLnBrk="1" hangingPunct="1"/>
            <a:r>
              <a:rPr lang="en-US" dirty="0">
                <a:cs typeface="Cordia New" pitchFamily="34" charset="-34"/>
              </a:rPr>
              <a:t>Subacute sclerosing panencephalitis (SSPE)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cs typeface="Cordia New" pitchFamily="34" charset="-34"/>
              </a:rPr>
              <a:t> </a:t>
            </a:r>
            <a:r>
              <a:rPr lang="th-TH" dirty="0"/>
              <a:t>ไม่พบว่าเกิดจากวัคซีนนี้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576263"/>
          </a:xfrm>
        </p:spPr>
        <p:txBody>
          <a:bodyPr/>
          <a:lstStyle/>
          <a:p>
            <a:pPr algn="l" eaLnBrk="1" hangingPunct="1"/>
            <a:r>
              <a:rPr lang="th-TH" sz="4000" b="1" dirty="0">
                <a:solidFill>
                  <a:schemeClr val="hlink"/>
                </a:solidFill>
              </a:rPr>
              <a:t>วัคซีนป้องกันโรคหัดเยอรมัน </a:t>
            </a:r>
            <a:endParaRPr lang="th-TH" sz="4000" dirty="0">
              <a:solidFill>
                <a:schemeClr val="hlink"/>
              </a:solidFill>
            </a:endParaRPr>
          </a:p>
        </p:txBody>
      </p:sp>
      <p:sp>
        <p:nvSpPr>
          <p:cNvPr id="62466" name="ตัวยึดเนื้อหา 2"/>
          <p:cNvSpPr>
            <a:spLocks noGrp="1"/>
          </p:cNvSpPr>
          <p:nvPr>
            <p:ph idx="1"/>
          </p:nvPr>
        </p:nvSpPr>
        <p:spPr>
          <a:xfrm>
            <a:off x="488410" y="1054941"/>
            <a:ext cx="8655589" cy="3816350"/>
          </a:xfrm>
        </p:spPr>
        <p:txBody>
          <a:bodyPr/>
          <a:lstStyle/>
          <a:p>
            <a:pPr eaLnBrk="1" hangingPunct="1"/>
            <a:r>
              <a:rPr lang="th-TH" b="1" dirty="0">
                <a:latin typeface="Angsana New" charset="-34"/>
                <a:cs typeface="Angsana New" charset="-34"/>
              </a:rPr>
              <a:t>ปฏิกิริยาจากวัคซีน</a:t>
            </a:r>
            <a:endParaRPr lang="en-US" dirty="0">
              <a:latin typeface="Angsana New" charset="-34"/>
              <a:cs typeface="Angsana New" charset="-34"/>
            </a:endParaRPr>
          </a:p>
          <a:p>
            <a:pPr eaLnBrk="1" hangingPunct="1"/>
            <a:r>
              <a:rPr lang="th-TH" dirty="0">
                <a:latin typeface="Angsana New" charset="-34"/>
                <a:cs typeface="Angsana New" charset="-34"/>
              </a:rPr>
              <a:t>อาจทำให้อาการปวดข้อ</a:t>
            </a:r>
            <a:r>
              <a:rPr lang="th-TH" dirty="0" err="1">
                <a:latin typeface="Angsana New" charset="-34"/>
                <a:cs typeface="Angsana New" charset="-34"/>
              </a:rPr>
              <a:t>เล็กๆ</a:t>
            </a:r>
            <a:r>
              <a:rPr lang="th-TH" dirty="0">
                <a:latin typeface="Angsana New" charset="-34"/>
                <a:cs typeface="Angsana New" charset="-34"/>
              </a:rPr>
              <a:t> </a:t>
            </a:r>
          </a:p>
          <a:p>
            <a:pPr eaLnBrk="1" hangingPunct="1"/>
            <a:r>
              <a:rPr lang="th-TH" dirty="0">
                <a:latin typeface="Angsana New" charset="-34"/>
                <a:cs typeface="Angsana New" charset="-34"/>
              </a:rPr>
              <a:t>ต่อมน้ำเหลืองโต  โดยมากพบในผู้ใหญ่หรือเด็กโตมักเกิดประมาณวันที่ </a:t>
            </a:r>
            <a:r>
              <a:rPr lang="en-US" dirty="0">
                <a:latin typeface="Angsana New" charset="-34"/>
                <a:cs typeface="Angsana New" charset="-34"/>
              </a:rPr>
              <a:t>7-21 </a:t>
            </a:r>
            <a:r>
              <a:rPr lang="th-TH" dirty="0">
                <a:latin typeface="Angsana New" charset="-34"/>
                <a:cs typeface="Angsana New" charset="-34"/>
              </a:rPr>
              <a:t>หลังจากได้รับวัคซีน</a:t>
            </a:r>
            <a:endParaRPr lang="en-US" dirty="0">
              <a:latin typeface="Angsana New" charset="-34"/>
              <a:cs typeface="Angsana New" charset="-34"/>
            </a:endParaRPr>
          </a:p>
          <a:p>
            <a:pPr eaLnBrk="1" hangingPunct="1"/>
            <a:r>
              <a:rPr lang="th-TH" b="1" dirty="0">
                <a:latin typeface="Angsana New" charset="-34"/>
                <a:cs typeface="Angsana New" charset="-34"/>
              </a:rPr>
              <a:t>ข้อห้าม</a:t>
            </a:r>
            <a:r>
              <a:rPr lang="en-US" dirty="0">
                <a:latin typeface="Angsana New" charset="-34"/>
                <a:cs typeface="Angsana New" charset="-34"/>
              </a:rPr>
              <a:t>   </a:t>
            </a:r>
            <a:r>
              <a:rPr lang="th-TH" dirty="0">
                <a:latin typeface="Angsana New" charset="-34"/>
                <a:cs typeface="Angsana New" charset="-34"/>
              </a:rPr>
              <a:t>ไม่ให้วัคซีนในหญิงตั้งครรภ์  แต่มีหญิงตั้งครรภ์ที่บังเอิญได้รับวัคซีนนี้  พบว่าทารกคลอดมาปกติทุกรายไม่มีอาการของ </a:t>
            </a:r>
            <a:r>
              <a:rPr lang="en-US" dirty="0">
                <a:latin typeface="Angsana New" charset="-34"/>
                <a:cs typeface="Angsana New" charset="-34"/>
              </a:rPr>
              <a:t>congenital rubella</a:t>
            </a:r>
            <a:endParaRPr lang="th-TH" dirty="0">
              <a:latin typeface="Angsana New" charset="-34"/>
              <a:cs typeface="Angsana New" charset="-34"/>
            </a:endParaRP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541104" y="4868863"/>
            <a:ext cx="842338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hlink"/>
                </a:solidFill>
                <a:latin typeface="Angsana New" charset="-34"/>
              </a:rPr>
              <a:t>วัคซีนป้องกันโรคคางทูม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dirty="0">
                <a:latin typeface="Angsana New" charset="-34"/>
              </a:rPr>
              <a:t>มีรายงาน   </a:t>
            </a:r>
            <a:r>
              <a:rPr lang="en-US" sz="3600" dirty="0">
                <a:latin typeface="Angsana New" charset="-34"/>
              </a:rPr>
              <a:t>Aseptic meningitis  </a:t>
            </a:r>
            <a:r>
              <a:rPr lang="th-TH" sz="3600" dirty="0">
                <a:latin typeface="Angsana New" charset="-34"/>
              </a:rPr>
              <a:t>ต่อมน้ำลายและอัณฑะอักเสบ</a:t>
            </a:r>
          </a:p>
          <a:p>
            <a:endParaRPr lang="th-TH" sz="3600" dirty="0">
              <a:latin typeface="Angsana New" charset="-3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ชื่อเรื่อง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719138"/>
          </a:xfrm>
        </p:spPr>
        <p:txBody>
          <a:bodyPr/>
          <a:lstStyle/>
          <a:p>
            <a:pPr algn="l" eaLnBrk="1" hangingPunct="1"/>
            <a:r>
              <a:rPr lang="th-TH" b="1" dirty="0">
                <a:solidFill>
                  <a:schemeClr val="hlink"/>
                </a:solidFill>
              </a:rPr>
              <a:t>วัคซีนป้องกันโรคไข้สมองอักเสบเจอี</a:t>
            </a:r>
            <a:endParaRPr lang="th-TH" sz="4000" dirty="0"/>
          </a:p>
        </p:txBody>
      </p:sp>
      <p:sp>
        <p:nvSpPr>
          <p:cNvPr id="64514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3212976"/>
            <a:ext cx="8820150" cy="374441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>
                <a:solidFill>
                  <a:schemeClr val="hlink"/>
                </a:solidFill>
                <a:latin typeface="Angsana New" charset="-34"/>
              </a:rPr>
              <a:t>Killed JE vaccine </a:t>
            </a:r>
            <a:r>
              <a:rPr lang="en-US" dirty="0" smtClean="0">
                <a:solidFill>
                  <a:schemeClr val="hlink"/>
                </a:solidFill>
                <a:latin typeface="Angsana New" charset="-34"/>
              </a:rPr>
              <a:t>(subcutaneous </a:t>
            </a:r>
            <a:r>
              <a:rPr lang="en-US" dirty="0">
                <a:solidFill>
                  <a:schemeClr val="hlink"/>
                </a:solidFill>
                <a:latin typeface="Angsana New" charset="-34"/>
              </a:rPr>
              <a:t>or IM)</a:t>
            </a:r>
            <a:endParaRPr lang="th-TH" dirty="0">
              <a:solidFill>
                <a:schemeClr val="hlink"/>
              </a:solidFill>
              <a:latin typeface="Angsana New" charset="-34"/>
            </a:endParaRPr>
          </a:p>
          <a:p>
            <a:pPr marL="0" indent="0" eaLnBrk="1" hangingPunct="1">
              <a:buNone/>
            </a:pPr>
            <a:r>
              <a:rPr lang="th-TH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ใช้เชื้อ </a:t>
            </a:r>
            <a:r>
              <a:rPr lang="en-US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JE </a:t>
            </a:r>
            <a:r>
              <a:rPr lang="th-TH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เพาะเลี้ยงใน </a:t>
            </a:r>
            <a:r>
              <a:rPr lang="en-US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Vero cell </a:t>
            </a:r>
            <a:r>
              <a:rPr lang="th-TH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และฆ่าเชื้อ ทำให้บริสุทธิ์ </a:t>
            </a:r>
            <a:r>
              <a:rPr lang="en-US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: JEVAC</a:t>
            </a:r>
            <a:r>
              <a:rPr lang="en-US" baseline="30000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TM</a:t>
            </a:r>
            <a:endParaRPr lang="en-US" baseline="30000" dirty="0">
              <a:latin typeface="Angsana New" charset="-34"/>
              <a:cs typeface="Angsana New" charset="-34"/>
            </a:endParaRPr>
          </a:p>
          <a:p>
            <a:pPr eaLnBrk="1" hangingPunct="1"/>
            <a:r>
              <a:rPr lang="th-TH" dirty="0">
                <a:latin typeface="Angsana New" charset="-34"/>
                <a:cs typeface="Angsana New" charset="-34"/>
              </a:rPr>
              <a:t>ฉีด ได้ตั้งแต่อายุ</a:t>
            </a:r>
            <a:r>
              <a:rPr lang="en-US" dirty="0">
                <a:latin typeface="Angsana New" charset="-34"/>
                <a:cs typeface="Angsana New" charset="-34"/>
              </a:rPr>
              <a:t> 6 </a:t>
            </a:r>
            <a:r>
              <a:rPr lang="th-TH" dirty="0">
                <a:latin typeface="Angsana New" charset="-34"/>
                <a:cs typeface="Angsana New" charset="-34"/>
              </a:rPr>
              <a:t>เดือน </a:t>
            </a:r>
            <a:r>
              <a:rPr lang="en-US" dirty="0">
                <a:latin typeface="Angsana New" charset="-34"/>
                <a:cs typeface="Angsana New" charset="-34"/>
              </a:rPr>
              <a:t>2 </a:t>
            </a:r>
            <a:r>
              <a:rPr lang="th-TH" dirty="0">
                <a:latin typeface="Angsana New" charset="-34"/>
                <a:cs typeface="Angsana New" charset="-34"/>
              </a:rPr>
              <a:t>เข็มแรก ห่างกัน </a:t>
            </a:r>
            <a:r>
              <a:rPr lang="en-US" dirty="0">
                <a:latin typeface="Angsana New" charset="-34"/>
                <a:cs typeface="Angsana New" charset="-34"/>
              </a:rPr>
              <a:t>1-4</a:t>
            </a:r>
            <a:r>
              <a:rPr lang="th-TH" dirty="0">
                <a:latin typeface="Angsana New" charset="-34"/>
                <a:cs typeface="Angsana New" charset="-34"/>
              </a:rPr>
              <a:t> สัปดาห์  เข็มที่ </a:t>
            </a:r>
            <a:r>
              <a:rPr lang="en-US" dirty="0">
                <a:latin typeface="Angsana New" charset="-34"/>
                <a:cs typeface="Angsana New" charset="-34"/>
              </a:rPr>
              <a:t>3  1 </a:t>
            </a:r>
            <a:r>
              <a:rPr lang="th-TH" dirty="0">
                <a:latin typeface="Angsana New" charset="-34"/>
                <a:cs typeface="Angsana New" charset="-34"/>
              </a:rPr>
              <a:t>ปีต่อมา</a:t>
            </a:r>
          </a:p>
          <a:p>
            <a:pPr eaLnBrk="1" hangingPunct="1"/>
            <a:r>
              <a:rPr lang="th-TH" dirty="0">
                <a:latin typeface="Angsana New" charset="-34"/>
                <a:cs typeface="Angsana New" charset="-34"/>
              </a:rPr>
              <a:t>ใช้ในคนที่มีข้อห้ามในการให้ </a:t>
            </a:r>
            <a:r>
              <a:rPr lang="en-US" dirty="0">
                <a:solidFill>
                  <a:schemeClr val="hlink"/>
                </a:solidFill>
                <a:latin typeface="Angsana New" charset="-34"/>
              </a:rPr>
              <a:t>Live-attenuated vaccine</a:t>
            </a:r>
            <a:endParaRPr lang="en-US" dirty="0">
              <a:latin typeface="Angsana New" charset="-34"/>
              <a:cs typeface="Angsana New" charset="-34"/>
            </a:endParaRPr>
          </a:p>
        </p:txBody>
      </p:sp>
      <p:sp>
        <p:nvSpPr>
          <p:cNvPr id="64515" name="TextBox 1"/>
          <p:cNvSpPr txBox="1">
            <a:spLocks noChangeArrowheads="1"/>
          </p:cNvSpPr>
          <p:nvPr/>
        </p:nvSpPr>
        <p:spPr bwMode="auto">
          <a:xfrm>
            <a:off x="539750" y="980728"/>
            <a:ext cx="699903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dirty="0"/>
              <a:t>1. </a:t>
            </a:r>
            <a:r>
              <a:rPr lang="en-US" sz="4400" dirty="0">
                <a:solidFill>
                  <a:schemeClr val="hlink"/>
                </a:solidFill>
                <a:latin typeface="Angsana New" charset="-34"/>
              </a:rPr>
              <a:t>Live-attenuated JE vaccine</a:t>
            </a:r>
            <a:r>
              <a:rPr lang="th-TH" sz="4400" dirty="0">
                <a:solidFill>
                  <a:schemeClr val="hlink"/>
                </a:solidFill>
                <a:latin typeface="Angsana New" charset="-34"/>
              </a:rPr>
              <a:t> </a:t>
            </a:r>
            <a:r>
              <a:rPr lang="en-US" sz="4400" dirty="0" smtClean="0">
                <a:solidFill>
                  <a:schemeClr val="hlink"/>
                </a:solidFill>
                <a:latin typeface="Angsana New" charset="-34"/>
              </a:rPr>
              <a:t>(subcutaneous)</a:t>
            </a:r>
            <a:endParaRPr lang="en-US" sz="4400" dirty="0">
              <a:solidFill>
                <a:schemeClr val="hlink"/>
              </a:solidFill>
              <a:latin typeface="Angsana New" charset="-34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latin typeface="Angsana New" charset="-34"/>
              </a:rPr>
              <a:t>CD.JEVAX</a:t>
            </a:r>
            <a:r>
              <a:rPr lang="en-US" sz="3600" baseline="30000" dirty="0">
                <a:latin typeface="Angsana New" charset="-34"/>
              </a:rPr>
              <a:t>TM </a:t>
            </a:r>
            <a:r>
              <a:rPr lang="en-US" sz="3600" dirty="0">
                <a:latin typeface="Angsana New" charset="-34"/>
              </a:rPr>
              <a:t> 2 </a:t>
            </a:r>
            <a:r>
              <a:rPr lang="th-TH" sz="3600" dirty="0">
                <a:latin typeface="Angsana New" charset="-34"/>
              </a:rPr>
              <a:t>เข็ม อายุ </a:t>
            </a:r>
            <a:r>
              <a:rPr lang="en-US" sz="3600" dirty="0">
                <a:latin typeface="Angsana New" charset="-34"/>
              </a:rPr>
              <a:t>9-12 </a:t>
            </a:r>
            <a:r>
              <a:rPr lang="th-TH" sz="3600" dirty="0">
                <a:latin typeface="Angsana New" charset="-34"/>
              </a:rPr>
              <a:t>ด</a:t>
            </a:r>
            <a:r>
              <a:rPr lang="en-US" sz="3600" dirty="0">
                <a:latin typeface="Angsana New" charset="-34"/>
              </a:rPr>
              <a:t>, 3-12 </a:t>
            </a:r>
            <a:r>
              <a:rPr lang="th-TH" sz="3600" dirty="0">
                <a:latin typeface="Angsana New" charset="-34"/>
              </a:rPr>
              <a:t>เดือน ถัดมา</a:t>
            </a:r>
            <a:endParaRPr lang="en-US" sz="3600" baseline="30000" dirty="0">
              <a:latin typeface="Angsana New" charset="-34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latin typeface="Angsana New" charset="-34"/>
              </a:rPr>
              <a:t>IMOJEV</a:t>
            </a:r>
            <a:r>
              <a:rPr lang="en-US" sz="3600" baseline="30000" dirty="0">
                <a:latin typeface="Angsana New" charset="-34"/>
              </a:rPr>
              <a:t>TM  </a:t>
            </a:r>
            <a:r>
              <a:rPr lang="en-US" sz="3600" dirty="0">
                <a:latin typeface="Angsana New" charset="-34"/>
              </a:rPr>
              <a:t>2 </a:t>
            </a:r>
            <a:r>
              <a:rPr lang="th-TH" sz="3600" dirty="0">
                <a:latin typeface="Angsana New" charset="-34"/>
              </a:rPr>
              <a:t>เข็ม อายุ </a:t>
            </a:r>
            <a:r>
              <a:rPr lang="en-US" sz="3600" dirty="0">
                <a:latin typeface="Angsana New" charset="-34"/>
              </a:rPr>
              <a:t>9-12 </a:t>
            </a:r>
            <a:r>
              <a:rPr lang="th-TH" sz="3600" dirty="0">
                <a:latin typeface="Angsana New" charset="-34"/>
              </a:rPr>
              <a:t>ด</a:t>
            </a:r>
            <a:r>
              <a:rPr lang="en-US" sz="3600" dirty="0">
                <a:latin typeface="Angsana New" charset="-34"/>
              </a:rPr>
              <a:t>, 12-24 </a:t>
            </a:r>
            <a:r>
              <a:rPr lang="th-TH" sz="3600" dirty="0">
                <a:latin typeface="Angsana New" charset="-34"/>
              </a:rPr>
              <a:t>เดือนถัดมา</a:t>
            </a:r>
            <a:endParaRPr lang="en-US" sz="4000" baseline="30000" dirty="0">
              <a:latin typeface="Angsana New" charset="-3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4514" y="2636912"/>
            <a:ext cx="914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2800" dirty="0">
                <a:latin typeface="Angsana New" charset="-34"/>
                <a:cs typeface="Angsana New" charset="-34"/>
              </a:rPr>
              <a:t>ถ้าไม่แน่ใจว่าสัตว์เป็นโรคพิษสุนัขบ้าหรือไม่  ให้ฉีดวัคซีนและซีรั่มไปก่อน</a:t>
            </a:r>
            <a:endParaRPr lang="en-US" sz="2800" dirty="0">
              <a:latin typeface="Angsana New" charset="-34"/>
              <a:cs typeface="Angsana New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  <a:latin typeface="Angsana New" charset="-34"/>
              </a:rPr>
              <a:t>Rabies vaccine </a:t>
            </a:r>
            <a:r>
              <a:rPr lang="th-TH" sz="2800" b="1" dirty="0">
                <a:solidFill>
                  <a:srgbClr val="0000FF"/>
                </a:solidFill>
                <a:latin typeface="Angsana New" charset="-34"/>
              </a:rPr>
              <a:t>มีหลายชนิด เช่น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h-TH" sz="2800" dirty="0">
                <a:latin typeface="Angsana New" charset="-34"/>
              </a:rPr>
              <a:t>   </a:t>
            </a:r>
            <a:r>
              <a:rPr lang="en-US" sz="2800" dirty="0">
                <a:latin typeface="Angsana New" charset="-34"/>
              </a:rPr>
              <a:t>   - PCEC (purified chick embryo cell rabies vaccine)</a:t>
            </a:r>
            <a:r>
              <a:rPr lang="th-TH" sz="2800" dirty="0">
                <a:latin typeface="Angsana New" charset="-34"/>
              </a:rPr>
              <a:t>ใช้</a:t>
            </a:r>
            <a:r>
              <a:rPr lang="en-US" sz="2800" dirty="0">
                <a:latin typeface="Angsana New" charset="-34"/>
              </a:rPr>
              <a:t> 1 </a:t>
            </a:r>
            <a:r>
              <a:rPr lang="th-TH" sz="2800" dirty="0">
                <a:latin typeface="Angsana New" charset="-34"/>
              </a:rPr>
              <a:t>มล</a:t>
            </a:r>
            <a:r>
              <a:rPr lang="en-US" sz="2800" dirty="0">
                <a:latin typeface="Angsana New" charset="-34"/>
              </a:rPr>
              <a:t>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dirty="0">
                <a:latin typeface="Angsana New" charset="-34"/>
              </a:rPr>
              <a:t>      - PVRC (purified </a:t>
            </a:r>
            <a:r>
              <a:rPr lang="en-US" sz="2800" dirty="0" err="1">
                <a:latin typeface="Angsana New" charset="-34"/>
              </a:rPr>
              <a:t>vero</a:t>
            </a:r>
            <a:r>
              <a:rPr lang="en-US" sz="2800" dirty="0">
                <a:latin typeface="Angsana New" charset="-34"/>
              </a:rPr>
              <a:t> cell rabies vaccine)</a:t>
            </a:r>
            <a:r>
              <a:rPr lang="th-TH" sz="2800" dirty="0">
                <a:latin typeface="Angsana New" charset="-34"/>
              </a:rPr>
              <a:t>ใช้</a:t>
            </a:r>
            <a:r>
              <a:rPr lang="en-US" sz="2800" dirty="0">
                <a:latin typeface="Angsana New" charset="-34"/>
              </a:rPr>
              <a:t> 0.5 </a:t>
            </a:r>
            <a:r>
              <a:rPr lang="th-TH" sz="2800" dirty="0">
                <a:latin typeface="Angsana New" charset="-34"/>
              </a:rPr>
              <a:t>มล</a:t>
            </a:r>
            <a:r>
              <a:rPr lang="en-US" sz="2800" dirty="0">
                <a:latin typeface="Angsana New" charset="-34"/>
              </a:rPr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dirty="0">
                <a:latin typeface="Angsana New" charset="-34"/>
              </a:rPr>
              <a:t>       - </a:t>
            </a:r>
            <a:r>
              <a:rPr lang="en-US" sz="2800" dirty="0" err="1">
                <a:latin typeface="Angsana New" charset="-34"/>
              </a:rPr>
              <a:t>Speeda</a:t>
            </a:r>
            <a:r>
              <a:rPr lang="en-US" sz="2800" dirty="0">
                <a:latin typeface="Angsana New" charset="-34"/>
              </a:rPr>
              <a:t> (chromatography purified </a:t>
            </a:r>
            <a:r>
              <a:rPr lang="en-US" sz="2800" dirty="0" err="1">
                <a:latin typeface="Angsana New" charset="-34"/>
              </a:rPr>
              <a:t>vero</a:t>
            </a:r>
            <a:r>
              <a:rPr lang="en-US" sz="2800" dirty="0">
                <a:latin typeface="Angsana New" charset="-34"/>
              </a:rPr>
              <a:t> cell rabies vaccine) 0.5ml</a:t>
            </a:r>
            <a:endParaRPr lang="th-TH" sz="2800" dirty="0">
              <a:latin typeface="Angsana New" charset="-34"/>
            </a:endParaRPr>
          </a:p>
          <a:p>
            <a:pPr eaLnBrk="1" hangingPunct="1">
              <a:lnSpc>
                <a:spcPct val="80000"/>
              </a:lnSpc>
            </a:pPr>
            <a:endParaRPr lang="th-TH" sz="2800" dirty="0">
              <a:latin typeface="Angsana New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th-TH" sz="2800" dirty="0">
                <a:latin typeface="Angsana New" charset="-34"/>
              </a:rPr>
              <a:t>ฉีดเข้ากล้ามเนื้อบริเวณ</a:t>
            </a:r>
            <a:r>
              <a:rPr lang="en-US" sz="2800" dirty="0">
                <a:latin typeface="Angsana New" charset="-34"/>
              </a:rPr>
              <a:t> deltoid </a:t>
            </a:r>
            <a:r>
              <a:rPr lang="th-TH" sz="2800" dirty="0">
                <a:latin typeface="Angsana New" charset="-34"/>
              </a:rPr>
              <a:t>โดยฉีดวันที่</a:t>
            </a:r>
            <a:r>
              <a:rPr lang="en-US" sz="2800" dirty="0">
                <a:latin typeface="Angsana New" charset="-34"/>
              </a:rPr>
              <a:t> 0,3,7,14,30 </a:t>
            </a:r>
            <a:r>
              <a:rPr lang="th-TH" sz="2800" dirty="0">
                <a:latin typeface="Angsana New" charset="-34"/>
              </a:rPr>
              <a:t>รวม</a:t>
            </a:r>
            <a:r>
              <a:rPr lang="en-US" sz="2800" dirty="0">
                <a:latin typeface="Angsana New" charset="-34"/>
              </a:rPr>
              <a:t> 5 </a:t>
            </a:r>
            <a:r>
              <a:rPr lang="th-TH" sz="2800" dirty="0">
                <a:latin typeface="Angsana New" charset="-34"/>
              </a:rPr>
              <a:t>เข็ม </a:t>
            </a:r>
          </a:p>
          <a:p>
            <a:pPr eaLnBrk="1" hangingPunct="1">
              <a:lnSpc>
                <a:spcPct val="80000"/>
              </a:lnSpc>
            </a:pPr>
            <a:r>
              <a:rPr lang="th-TH" sz="2800" dirty="0">
                <a:latin typeface="Angsana New" charset="-34"/>
              </a:rPr>
              <a:t>เข็มที่</a:t>
            </a:r>
            <a:r>
              <a:rPr lang="en-US" sz="2800" dirty="0">
                <a:latin typeface="Angsana New" charset="-34"/>
              </a:rPr>
              <a:t> 6 </a:t>
            </a:r>
            <a:r>
              <a:rPr lang="th-TH" sz="2800" dirty="0">
                <a:latin typeface="Angsana New" charset="-34"/>
              </a:rPr>
              <a:t>ในวันที่</a:t>
            </a:r>
            <a:r>
              <a:rPr lang="en-US" sz="2800" dirty="0">
                <a:latin typeface="Angsana New" charset="-34"/>
              </a:rPr>
              <a:t> 90 </a:t>
            </a:r>
            <a:r>
              <a:rPr lang="th-TH" sz="2800" dirty="0">
                <a:latin typeface="Angsana New" charset="-34"/>
              </a:rPr>
              <a:t>จะฉีดหรือไม่ก็ได้</a:t>
            </a:r>
            <a:endParaRPr lang="en-US" sz="2800" dirty="0">
              <a:latin typeface="Angsana New" charset="-34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h-TH" sz="2800" dirty="0">
                <a:latin typeface="Angsana New" charset="-34"/>
                <a:cs typeface="Angsana New" charset="-34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th-TH" sz="2800" dirty="0">
              <a:latin typeface="Angsana New" charset="-34"/>
              <a:cs typeface="Angsana New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F5AF2-BADF-4B40-BD0C-FD267547D99F}"/>
              </a:ext>
            </a:extLst>
          </p:cNvPr>
          <p:cNvSpPr/>
          <p:nvPr/>
        </p:nvSpPr>
        <p:spPr>
          <a:xfrm>
            <a:off x="467544" y="260648"/>
            <a:ext cx="81217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hlink"/>
                </a:solidFill>
                <a:latin typeface="Angsana New" charset="-34"/>
              </a:rPr>
              <a:t>Rabies vaccine </a:t>
            </a:r>
            <a:r>
              <a:rPr lang="th-TH" sz="3200" b="1" dirty="0">
                <a:solidFill>
                  <a:schemeClr val="hlink"/>
                </a:solidFill>
                <a:latin typeface="Angsana New" charset="-34"/>
              </a:rPr>
              <a:t/>
            </a:r>
            <a:br>
              <a:rPr lang="th-TH" sz="3200" b="1" dirty="0">
                <a:solidFill>
                  <a:schemeClr val="hlink"/>
                </a:solidFill>
                <a:latin typeface="Angsana New" charset="-34"/>
              </a:rPr>
            </a:br>
            <a:r>
              <a:rPr lang="en-US" sz="3200" b="1" dirty="0">
                <a:solidFill>
                  <a:schemeClr val="hlink"/>
                </a:solidFill>
                <a:latin typeface="Angsana New" charset="-34"/>
              </a:rPr>
              <a:t>* </a:t>
            </a:r>
            <a:r>
              <a:rPr lang="th-TH" sz="3200" dirty="0" err="1">
                <a:latin typeface="Angsana New" charset="-34"/>
              </a:rPr>
              <a:t>มื่อ</a:t>
            </a:r>
            <a:r>
              <a:rPr lang="th-TH" sz="3200" dirty="0">
                <a:latin typeface="Angsana New" charset="-34"/>
              </a:rPr>
              <a:t>ถูกสุนัขกัดต้องรีบล้างแผลให้สะอาดด้วยน้ำสบู่ไม่ควรเย็บแผลทันที</a:t>
            </a:r>
            <a:r>
              <a:rPr lang="en-US" sz="3200" b="1" dirty="0">
                <a:solidFill>
                  <a:schemeClr val="hlink"/>
                </a:solidFill>
                <a:latin typeface="Angsana New" charset="-34"/>
              </a:rPr>
              <a:t/>
            </a:r>
            <a:br>
              <a:rPr lang="en-US" sz="3200" b="1" dirty="0">
                <a:solidFill>
                  <a:schemeClr val="hlink"/>
                </a:solidFill>
                <a:latin typeface="Angsana New" charset="-34"/>
              </a:rPr>
            </a:br>
            <a:r>
              <a:rPr lang="en-US" b="1" dirty="0">
                <a:solidFill>
                  <a:schemeClr val="hlink"/>
                </a:solidFill>
                <a:latin typeface="Angsana New" charset="-34"/>
              </a:rPr>
              <a:t>1.</a:t>
            </a:r>
            <a:r>
              <a:rPr lang="en-GB" b="1" dirty="0">
                <a:solidFill>
                  <a:schemeClr val="hlink"/>
                </a:solidFill>
                <a:latin typeface="Angsana New" charset="-34"/>
              </a:rPr>
              <a:t>1</a:t>
            </a:r>
            <a:r>
              <a:rPr lang="th-TH" b="1" dirty="0">
                <a:solidFill>
                  <a:schemeClr val="hlink"/>
                </a:solidFill>
                <a:latin typeface="Angsana New" charset="-34"/>
              </a:rPr>
              <a:t> </a:t>
            </a:r>
            <a:r>
              <a:rPr lang="th-TH" sz="3200" b="1" dirty="0">
                <a:solidFill>
                  <a:schemeClr val="hlink"/>
                </a:solidFill>
                <a:latin typeface="Angsana New" charset="-34"/>
              </a:rPr>
              <a:t>การฉีดป้องกันหลังจากได้รับเชื้อ</a:t>
            </a:r>
            <a:r>
              <a:rPr lang="en-US" sz="3200" b="1" dirty="0">
                <a:solidFill>
                  <a:schemeClr val="hlink"/>
                </a:solidFill>
                <a:latin typeface="Angsana New" charset="-34"/>
              </a:rPr>
              <a:t> (postexposure prophylaxis)</a:t>
            </a:r>
            <a:r>
              <a:rPr lang="en-US" dirty="0"/>
              <a:t> </a:t>
            </a:r>
            <a:r>
              <a:rPr lang="th-TH" dirty="0"/>
              <a:t/>
            </a:r>
            <a:br>
              <a:rPr lang="th-TH" dirty="0"/>
            </a:br>
            <a:r>
              <a:rPr lang="th-TH" sz="3200" b="1" u="sng" dirty="0">
                <a:solidFill>
                  <a:schemeClr val="hlink"/>
                </a:solidFill>
                <a:latin typeface="Angsana New" charset="-34"/>
              </a:rPr>
              <a:t>ในคนที่ไม่</a:t>
            </a:r>
            <a:r>
              <a:rPr lang="th-TH" sz="3200" b="1" u="sng" dirty="0" err="1">
                <a:solidFill>
                  <a:schemeClr val="hlink"/>
                </a:solidFill>
                <a:latin typeface="Angsana New" charset="-34"/>
              </a:rPr>
              <a:t>คย</a:t>
            </a:r>
            <a:r>
              <a:rPr lang="th-TH" sz="3200" b="1" u="sng" dirty="0">
                <a:solidFill>
                  <a:schemeClr val="hlink"/>
                </a:solidFill>
                <a:latin typeface="Angsana New" charset="-34"/>
              </a:rPr>
              <a:t>ฉีดวัคซีนป้องกันโรคพิษสุนัขบ้ามาก่อน</a:t>
            </a:r>
            <a:r>
              <a:rPr lang="th-TH" sz="3600" u="sn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94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F3D096-C150-44E9-A242-9A664EFF2F72}"/>
              </a:ext>
            </a:extLst>
          </p:cNvPr>
          <p:cNvSpPr/>
          <p:nvPr/>
        </p:nvSpPr>
        <p:spPr>
          <a:xfrm>
            <a:off x="683568" y="764704"/>
            <a:ext cx="8064896" cy="538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th-TH" sz="3600" b="1" dirty="0">
                <a:solidFill>
                  <a:srgbClr val="0000FF"/>
                </a:solidFill>
                <a:latin typeface="Angsana New" charset="-34"/>
              </a:rPr>
              <a:t>ซีรั่มป้องกันโรคพิษสุนัขบ้ามี </a:t>
            </a:r>
            <a:r>
              <a:rPr lang="en-US" sz="3600" b="1" dirty="0">
                <a:solidFill>
                  <a:srgbClr val="0000FF"/>
                </a:solidFill>
                <a:latin typeface="Angsana New" charset="-34"/>
              </a:rPr>
              <a:t>2 </a:t>
            </a:r>
            <a:r>
              <a:rPr lang="th-TH" sz="3600" b="1" dirty="0">
                <a:solidFill>
                  <a:srgbClr val="0000FF"/>
                </a:solidFill>
                <a:latin typeface="Angsana New" charset="-34"/>
              </a:rPr>
              <a:t>ชนิด</a:t>
            </a:r>
            <a:endParaRPr lang="en-US" sz="3600" b="1" dirty="0">
              <a:solidFill>
                <a:srgbClr val="0000FF"/>
              </a:solidFill>
              <a:latin typeface="Angsana New" charset="-34"/>
            </a:endParaRPr>
          </a:p>
          <a:p>
            <a:pPr eaLnBrk="1" hangingPunct="1">
              <a:lnSpc>
                <a:spcPct val="80000"/>
              </a:lnSpc>
            </a:pPr>
            <a:endParaRPr lang="en-US" b="1" dirty="0">
              <a:solidFill>
                <a:srgbClr val="0066FF"/>
              </a:solidFill>
              <a:latin typeface="Angsana New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ngsana New" charset="-34"/>
              </a:rPr>
              <a:t>1. </a:t>
            </a:r>
            <a:r>
              <a:rPr lang="en-US" dirty="0" err="1">
                <a:latin typeface="Angsana New" charset="-34"/>
              </a:rPr>
              <a:t>Antirabies</a:t>
            </a:r>
            <a:r>
              <a:rPr lang="en-US" dirty="0">
                <a:latin typeface="Angsana New" charset="-34"/>
              </a:rPr>
              <a:t> immune serum </a:t>
            </a:r>
            <a:r>
              <a:rPr lang="th-TH" dirty="0">
                <a:latin typeface="Angsana New" charset="-34"/>
              </a:rPr>
              <a:t>ทำจากม้า</a:t>
            </a:r>
            <a:r>
              <a:rPr lang="en-US" dirty="0">
                <a:latin typeface="Angsana New" charset="-34"/>
              </a:rPr>
              <a:t>(ERIG) :</a:t>
            </a:r>
            <a:r>
              <a:rPr lang="th-TH" dirty="0">
                <a:latin typeface="Angsana New" charset="-34"/>
              </a:rPr>
              <a:t>  </a:t>
            </a:r>
            <a:r>
              <a:rPr lang="en-US" dirty="0">
                <a:latin typeface="Angsana New" charset="-34"/>
              </a:rPr>
              <a:t>40 IU/</a:t>
            </a:r>
            <a:r>
              <a:rPr lang="th-TH" dirty="0">
                <a:latin typeface="Angsana New" charset="-34"/>
              </a:rPr>
              <a:t>กก</a:t>
            </a:r>
            <a:r>
              <a:rPr lang="en-US" dirty="0">
                <a:latin typeface="Angsana New" charset="-34"/>
              </a:rPr>
              <a:t>. </a:t>
            </a:r>
            <a:r>
              <a:rPr lang="th-TH" dirty="0">
                <a:latin typeface="Angsana New" charset="-34"/>
              </a:rPr>
              <a:t>ต้องทดสอบว่าแพ้หรือไม่ก่อน</a:t>
            </a:r>
            <a:endParaRPr lang="en-US" dirty="0">
              <a:latin typeface="Angsana New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ngsana New" charset="-34"/>
              </a:rPr>
              <a:t>(</a:t>
            </a:r>
            <a:r>
              <a:rPr lang="th-TH" dirty="0">
                <a:latin typeface="Angsana New" charset="-34"/>
              </a:rPr>
              <a:t>ปัจจุบันมีข้อมูลจากสภากาดชาติไทยว่าอาจไม่จำเป็นต้องทดสอบว่าแพ้หรือไม่แล้ว</a:t>
            </a:r>
            <a:endParaRPr lang="en-US" dirty="0">
              <a:latin typeface="Angsana New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th-TH" dirty="0">
                <a:latin typeface="Angsana New" charset="-34"/>
              </a:rPr>
              <a:t>แต่ควรให้ผู้ป่วยอยู่รอสังเกตอาการอย่างน้อย </a:t>
            </a:r>
            <a:r>
              <a:rPr lang="en-US" dirty="0">
                <a:latin typeface="Angsana New" charset="-34"/>
              </a:rPr>
              <a:t>1</a:t>
            </a:r>
            <a:r>
              <a:rPr lang="th-TH" dirty="0">
                <a:latin typeface="Angsana New" charset="-34"/>
              </a:rPr>
              <a:t> ชั่วโมง</a:t>
            </a:r>
            <a:r>
              <a:rPr lang="en-US" dirty="0">
                <a:latin typeface="Angsana New" charset="-34"/>
              </a:rPr>
              <a:t>)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AutoNum type="arabicPeriod"/>
            </a:pPr>
            <a:endParaRPr lang="en-US" dirty="0">
              <a:latin typeface="Angsana New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ngsana New" charset="-34"/>
              </a:rPr>
              <a:t>2.Human </a:t>
            </a:r>
            <a:r>
              <a:rPr lang="en-US" dirty="0" err="1">
                <a:latin typeface="Angsana New" charset="-34"/>
              </a:rPr>
              <a:t>antirabies</a:t>
            </a:r>
            <a:r>
              <a:rPr lang="en-US" dirty="0">
                <a:latin typeface="Angsana New" charset="-34"/>
              </a:rPr>
              <a:t> immune globulin (HRIG): 20 IU/</a:t>
            </a:r>
            <a:r>
              <a:rPr lang="th-TH" dirty="0">
                <a:latin typeface="Angsana New" charset="-34"/>
              </a:rPr>
              <a:t>กก</a:t>
            </a:r>
            <a:r>
              <a:rPr lang="en-US" dirty="0">
                <a:latin typeface="Angsana New" charset="-34"/>
              </a:rPr>
              <a:t>. </a:t>
            </a:r>
            <a:r>
              <a:rPr lang="th-TH" dirty="0">
                <a:latin typeface="Angsana New" charset="-34"/>
              </a:rPr>
              <a:t>ฉีดโดยไม่ต้องทดสอบ</a:t>
            </a:r>
            <a:endParaRPr lang="en-US" dirty="0">
              <a:latin typeface="Angsana New" charset="-34"/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latin typeface="Angsana New" charset="-34"/>
            </a:endParaRPr>
          </a:p>
          <a:p>
            <a:pPr>
              <a:lnSpc>
                <a:spcPct val="80000"/>
              </a:lnSpc>
            </a:pPr>
            <a:r>
              <a:rPr lang="th-TH" sz="3200" b="1" dirty="0">
                <a:solidFill>
                  <a:srgbClr val="FF0000"/>
                </a:solidFill>
                <a:latin typeface="Angsana New" charset="-34"/>
              </a:rPr>
              <a:t>แบ่งฉีด</a:t>
            </a:r>
            <a:r>
              <a:rPr lang="th-TH" sz="3200" b="1" dirty="0" err="1">
                <a:solidFill>
                  <a:srgbClr val="FF0000"/>
                </a:solidFill>
                <a:latin typeface="Angsana New" charset="-34"/>
              </a:rPr>
              <a:t>รอบๆ</a:t>
            </a:r>
            <a:r>
              <a:rPr lang="th-TH" sz="3200" b="1" dirty="0">
                <a:solidFill>
                  <a:srgbClr val="FF0000"/>
                </a:solidFill>
                <a:latin typeface="Angsana New" charset="-34"/>
              </a:rPr>
              <a:t> แผลทุกแผล </a:t>
            </a:r>
            <a:r>
              <a:rPr lang="th-TH" sz="3200" dirty="0">
                <a:solidFill>
                  <a:srgbClr val="FF0000"/>
                </a:solidFill>
                <a:latin typeface="Angsana New" charset="-34"/>
              </a:rPr>
              <a:t>โดยควรให้เร็วที่สุดหลังจากถูกกัด  </a:t>
            </a:r>
          </a:p>
          <a:p>
            <a:pPr eaLnBrk="1" hangingPunct="1">
              <a:lnSpc>
                <a:spcPct val="80000"/>
              </a:lnSpc>
            </a:pPr>
            <a:r>
              <a:rPr lang="th-TH" b="1" dirty="0">
                <a:latin typeface="Angsana New" charset="-34"/>
              </a:rPr>
              <a:t>และถ้ามีเหลือ จึงฉีดเข้ากล้ามเนื้อ</a:t>
            </a:r>
            <a:r>
              <a:rPr lang="th-TH" dirty="0">
                <a:latin typeface="Angsana New" charset="-34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dirty="0">
              <a:latin typeface="Angsana New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th-TH" dirty="0">
                <a:latin typeface="Angsana New" charset="-34"/>
              </a:rPr>
              <a:t>ถ้าปริมาตรที่คำนวณได้ไม่พอฉีดทุกแผล ให้เจือจางด้วย </a:t>
            </a:r>
            <a:r>
              <a:rPr lang="en-US" dirty="0">
                <a:latin typeface="Angsana New" charset="-34"/>
              </a:rPr>
              <a:t>normal saline</a:t>
            </a:r>
            <a:r>
              <a:rPr lang="th-TH" dirty="0">
                <a:latin typeface="Angsana New" charset="-34"/>
              </a:rPr>
              <a:t> </a:t>
            </a:r>
            <a:r>
              <a:rPr lang="en-US" dirty="0">
                <a:latin typeface="Angsana New" charset="-34"/>
              </a:rPr>
              <a:t>2-3 </a:t>
            </a:r>
            <a:r>
              <a:rPr lang="th-TH" dirty="0">
                <a:latin typeface="Angsana New" charset="-34"/>
              </a:rPr>
              <a:t>เท่า</a:t>
            </a:r>
          </a:p>
          <a:p>
            <a:pPr eaLnBrk="1" hangingPunct="1">
              <a:lnSpc>
                <a:spcPct val="80000"/>
              </a:lnSpc>
            </a:pPr>
            <a:endParaRPr lang="th-TH" dirty="0">
              <a:latin typeface="Angsana New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th-TH" dirty="0">
                <a:latin typeface="Angsana New" charset="-34"/>
              </a:rPr>
              <a:t>ถ้าได้เริ่มฉีดวัคซีนมาแล้วเกิน </a:t>
            </a:r>
            <a:r>
              <a:rPr lang="en-US" dirty="0">
                <a:latin typeface="Angsana New" charset="-34"/>
              </a:rPr>
              <a:t>7 </a:t>
            </a:r>
            <a:r>
              <a:rPr lang="th-TH" dirty="0">
                <a:latin typeface="Angsana New" charset="-34"/>
              </a:rPr>
              <a:t>วันไม่ต้องให้ซีรั่มเพราะภูมิคุ้มกันมักเริ่มเกิดขึ้นแล้ว</a:t>
            </a:r>
            <a:endParaRPr lang="en-US" dirty="0">
              <a:latin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5669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ChangeArrowheads="1"/>
          </p:cNvSpPr>
          <p:nvPr/>
        </p:nvSpPr>
        <p:spPr bwMode="auto">
          <a:xfrm>
            <a:off x="323850" y="831463"/>
            <a:ext cx="882015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80975" algn="l"/>
                <a:tab pos="3781425" algn="l"/>
              </a:tabLst>
            </a:pPr>
            <a:r>
              <a:rPr lang="en-GB" sz="3200" b="1" dirty="0">
                <a:solidFill>
                  <a:schemeClr val="hlink"/>
                </a:solidFill>
                <a:latin typeface="Angsana New" charset="-34"/>
              </a:rPr>
              <a:t>1.2</a:t>
            </a:r>
            <a:r>
              <a:rPr lang="th-TH" sz="3200" b="1" dirty="0">
                <a:solidFill>
                  <a:schemeClr val="hlink"/>
                </a:solidFill>
                <a:latin typeface="Angsana New" charset="-34"/>
              </a:rPr>
              <a:t> การฉีดป้องกันหลังจากได้รับเชื้อ</a:t>
            </a:r>
            <a:r>
              <a:rPr lang="en-US" sz="3200" b="1" dirty="0">
                <a:solidFill>
                  <a:schemeClr val="hlink"/>
                </a:solidFill>
                <a:latin typeface="Angsana New" charset="-34"/>
              </a:rPr>
              <a:t> (postexposure prophylaxis)</a:t>
            </a:r>
            <a:r>
              <a:rPr lang="th-TH" sz="3200" b="1" dirty="0">
                <a:solidFill>
                  <a:schemeClr val="hlink"/>
                </a:solidFill>
                <a:latin typeface="Angsana New" charset="-34"/>
              </a:rPr>
              <a:t> </a:t>
            </a:r>
          </a:p>
          <a:p>
            <a:pPr>
              <a:tabLst>
                <a:tab pos="180975" algn="l"/>
                <a:tab pos="3781425" algn="l"/>
              </a:tabLst>
            </a:pPr>
            <a:r>
              <a:rPr lang="th-TH" sz="3200" b="1" u="sng" dirty="0">
                <a:solidFill>
                  <a:schemeClr val="hlink"/>
                </a:solidFill>
                <a:latin typeface="Angsana New" charset="-34"/>
              </a:rPr>
              <a:t>ในคนที่เคยฉีดวัคซีนป้องกันโรคพิษสุนัขบ้ามาก่อน</a:t>
            </a:r>
            <a:r>
              <a:rPr lang="th-TH" sz="3600" u="sng" dirty="0"/>
              <a:t> </a:t>
            </a:r>
          </a:p>
          <a:p>
            <a:pPr>
              <a:buFontTx/>
              <a:buChar char="•"/>
              <a:tabLst>
                <a:tab pos="180975" algn="l"/>
                <a:tab pos="3781425" algn="l"/>
              </a:tabLst>
            </a:pPr>
            <a:r>
              <a:rPr lang="th-TH" sz="3600" dirty="0"/>
              <a:t> </a:t>
            </a:r>
            <a:r>
              <a:rPr lang="th-TH" sz="3200" dirty="0">
                <a:latin typeface="Angsana New" charset="-34"/>
              </a:rPr>
              <a:t>ถ้าเคยได้วัคซีนผลิตจากเซลล์เพาะเลี้ยงครบ </a:t>
            </a:r>
            <a:r>
              <a:rPr lang="en-US" sz="3200" dirty="0">
                <a:latin typeface="Angsana New" charset="-34"/>
              </a:rPr>
              <a:t>5 </a:t>
            </a:r>
            <a:r>
              <a:rPr lang="th-TH" sz="3200" dirty="0">
                <a:latin typeface="Angsana New" charset="-34"/>
              </a:rPr>
              <a:t>เข็มหรืออย่างน้อย </a:t>
            </a:r>
            <a:r>
              <a:rPr lang="en-US" sz="3200" dirty="0">
                <a:latin typeface="Angsana New" charset="-34"/>
              </a:rPr>
              <a:t>3 </a:t>
            </a:r>
            <a:r>
              <a:rPr lang="th-TH" sz="3200" dirty="0">
                <a:latin typeface="Angsana New" charset="-34"/>
              </a:rPr>
              <a:t>เข็ม คือวันที่ </a:t>
            </a:r>
            <a:r>
              <a:rPr lang="en-US" sz="3200" dirty="0">
                <a:latin typeface="Angsana New" charset="-34"/>
              </a:rPr>
              <a:t>0, 3, 7 </a:t>
            </a:r>
            <a:r>
              <a:rPr lang="th-TH" sz="3200" dirty="0">
                <a:latin typeface="Angsana New" charset="-34"/>
              </a:rPr>
              <a:t>หรือได้แบบป้องกันล่วงหน้าคือวันที่ 0</a:t>
            </a:r>
            <a:r>
              <a:rPr lang="en-US" sz="3200" dirty="0">
                <a:latin typeface="Angsana New" charset="-34"/>
              </a:rPr>
              <a:t>, 7, 21 </a:t>
            </a:r>
            <a:r>
              <a:rPr lang="th-TH" sz="3200" dirty="0">
                <a:latin typeface="Angsana New" charset="-34"/>
              </a:rPr>
              <a:t>หรือ </a:t>
            </a:r>
            <a:r>
              <a:rPr lang="en-US" sz="3200" dirty="0">
                <a:latin typeface="Angsana New" charset="-34"/>
              </a:rPr>
              <a:t>28</a:t>
            </a:r>
            <a:r>
              <a:rPr lang="th-TH" sz="3200" dirty="0">
                <a:latin typeface="Angsana New" charset="-34"/>
              </a:rPr>
              <a:t>  พิจารณาดังนี้ </a:t>
            </a:r>
          </a:p>
          <a:p>
            <a:pPr>
              <a:tabLst>
                <a:tab pos="180975" algn="l"/>
                <a:tab pos="3781425" algn="l"/>
              </a:tabLst>
            </a:pPr>
            <a:r>
              <a:rPr lang="en-US" sz="3600" dirty="0"/>
              <a:t>- </a:t>
            </a:r>
            <a:r>
              <a:rPr lang="th-TH" sz="3200" dirty="0">
                <a:latin typeface="Angsana New" charset="-34"/>
              </a:rPr>
              <a:t>ถ้าสัมผัสโรคภายใน </a:t>
            </a:r>
            <a:r>
              <a:rPr lang="en-US" sz="3200" dirty="0">
                <a:latin typeface="Angsana New" charset="-34"/>
              </a:rPr>
              <a:t>6</a:t>
            </a:r>
            <a:r>
              <a:rPr lang="th-TH" sz="3200" dirty="0">
                <a:latin typeface="Angsana New" charset="-34"/>
              </a:rPr>
              <a:t> เดือนหลังเข็มสุดท้าย ให้วัคซีนอีก </a:t>
            </a:r>
            <a:r>
              <a:rPr lang="en-US" sz="3200" dirty="0">
                <a:latin typeface="Angsana New" charset="-34"/>
              </a:rPr>
              <a:t>1 </a:t>
            </a:r>
            <a:r>
              <a:rPr lang="th-TH" sz="3200" dirty="0">
                <a:latin typeface="Angsana New" charset="-34"/>
              </a:rPr>
              <a:t>เข็ม   </a:t>
            </a:r>
          </a:p>
          <a:p>
            <a:pPr>
              <a:tabLst>
                <a:tab pos="180975" algn="l"/>
                <a:tab pos="3781425" algn="l"/>
              </a:tabLst>
            </a:pPr>
            <a:r>
              <a:rPr lang="en-US" sz="3200" dirty="0"/>
              <a:t>- </a:t>
            </a:r>
            <a:r>
              <a:rPr lang="th-TH" sz="3200" dirty="0">
                <a:latin typeface="Angsana New" charset="-34"/>
              </a:rPr>
              <a:t>ถ้าสัมผัสโรคเกิน </a:t>
            </a:r>
            <a:r>
              <a:rPr lang="en-US" sz="3200" dirty="0">
                <a:latin typeface="Angsana New" charset="-34"/>
              </a:rPr>
              <a:t>6 </a:t>
            </a:r>
            <a:r>
              <a:rPr lang="th-TH" sz="3200" dirty="0">
                <a:latin typeface="Angsana New" charset="-34"/>
              </a:rPr>
              <a:t>เดือนหลังเข็มสุดท้าย ให้วัคซีนอีก </a:t>
            </a:r>
            <a:r>
              <a:rPr lang="en-US" sz="3200" dirty="0">
                <a:latin typeface="Angsana New" charset="-34"/>
              </a:rPr>
              <a:t>2 </a:t>
            </a:r>
            <a:r>
              <a:rPr lang="th-TH" sz="3200" dirty="0">
                <a:latin typeface="Angsana New" charset="-34"/>
              </a:rPr>
              <a:t>เข็มคือ วันที่ </a:t>
            </a:r>
            <a:r>
              <a:rPr lang="en-US" sz="3200" dirty="0">
                <a:latin typeface="Angsana New" charset="-34"/>
              </a:rPr>
              <a:t>0 </a:t>
            </a:r>
            <a:r>
              <a:rPr lang="th-TH" sz="3200" dirty="0">
                <a:latin typeface="Angsana New" charset="-34"/>
              </a:rPr>
              <a:t>และ </a:t>
            </a:r>
            <a:r>
              <a:rPr lang="en-US" sz="3200" dirty="0">
                <a:latin typeface="Angsana New" charset="-34"/>
              </a:rPr>
              <a:t>3 </a:t>
            </a:r>
            <a:endParaRPr lang="th-TH" sz="3200" dirty="0">
              <a:latin typeface="Angsana New" charset="-34"/>
            </a:endParaRPr>
          </a:p>
          <a:p>
            <a:pPr>
              <a:tabLst>
                <a:tab pos="180975" algn="l"/>
                <a:tab pos="3781425" algn="l"/>
              </a:tabLst>
            </a:pPr>
            <a:endParaRPr lang="th-TH" sz="3200" dirty="0">
              <a:latin typeface="Angsana New" charset="-34"/>
            </a:endParaRPr>
          </a:p>
          <a:p>
            <a:pPr>
              <a:buFontTx/>
              <a:buChar char="•"/>
              <a:tabLst>
                <a:tab pos="180975" algn="l"/>
                <a:tab pos="3781425" algn="l"/>
              </a:tabLst>
            </a:pPr>
            <a:r>
              <a:rPr lang="th-TH" sz="3200" dirty="0">
                <a:latin typeface="Angsana New" charset="-34"/>
              </a:rPr>
              <a:t>โดยไม่ต้องให้ซีรั่มป้องกันโรคพิษสุนัขบ้า </a:t>
            </a:r>
          </a:p>
          <a:p>
            <a:pPr>
              <a:buFontTx/>
              <a:buChar char="•"/>
              <a:tabLst>
                <a:tab pos="180975" algn="l"/>
                <a:tab pos="3781425" algn="l"/>
              </a:tabLst>
            </a:pPr>
            <a:r>
              <a:rPr lang="th-TH" sz="3200" dirty="0">
                <a:latin typeface="Angsana New" charset="-34"/>
              </a:rPr>
              <a:t> เนื่องจากการฉีดวัคซีนกระตุ้นในกรณีนี้ แอนติบอดีจะขึ้นสูงมากอย่างรวดเร็ว สามารถป้องกันโรคได้</a:t>
            </a:r>
          </a:p>
        </p:txBody>
      </p:sp>
    </p:spTree>
    <p:extLst>
      <p:ext uri="{BB962C8B-B14F-4D97-AF65-F5344CB8AC3E}">
        <p14:creationId xmlns:p14="http://schemas.microsoft.com/office/powerpoint/2010/main" val="4208535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ชื่อเรื่อง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800" b="1">
                <a:solidFill>
                  <a:schemeClr val="hlink"/>
                </a:solidFill>
                <a:latin typeface="Angsana New" charset="-34"/>
                <a:cs typeface="Angsana New" charset="-34"/>
              </a:rPr>
              <a:t>2. </a:t>
            </a:r>
            <a:r>
              <a:rPr lang="th-TH" sz="4800" b="1">
                <a:solidFill>
                  <a:schemeClr val="hlink"/>
                </a:solidFill>
                <a:latin typeface="Angsana New" charset="-34"/>
              </a:rPr>
              <a:t>การฉีดแบบป้องกันล่วงหน้า</a:t>
            </a:r>
            <a:r>
              <a:rPr lang="en-US" sz="4800" b="1">
                <a:solidFill>
                  <a:schemeClr val="hlink"/>
                </a:solidFill>
                <a:latin typeface="Angsana New" charset="-34"/>
                <a:cs typeface="Angsana New" charset="-34"/>
              </a:rPr>
              <a:t> </a:t>
            </a:r>
            <a:br>
              <a:rPr lang="en-US" sz="4800" b="1">
                <a:solidFill>
                  <a:schemeClr val="hlink"/>
                </a:solidFill>
                <a:latin typeface="Angsana New" charset="-34"/>
                <a:cs typeface="Angsana New" charset="-34"/>
              </a:rPr>
            </a:br>
            <a:r>
              <a:rPr lang="en-US" sz="4800" b="1">
                <a:solidFill>
                  <a:schemeClr val="hlink"/>
                </a:solidFill>
                <a:latin typeface="Angsana New" charset="-34"/>
                <a:cs typeface="Angsana New" charset="-34"/>
              </a:rPr>
              <a:t>(pre-exposure prophylaxis)</a:t>
            </a:r>
            <a:r>
              <a:rPr lang="en-US" sz="4000">
                <a:cs typeface="Angsana New" charset="-34"/>
              </a:rPr>
              <a:t> </a:t>
            </a:r>
            <a:endParaRPr lang="th-TH" sz="4000"/>
          </a:p>
        </p:txBody>
      </p:sp>
      <p:sp>
        <p:nvSpPr>
          <p:cNvPr id="70658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8313" y="1844675"/>
            <a:ext cx="8496300" cy="4525963"/>
          </a:xfrm>
        </p:spPr>
        <p:txBody>
          <a:bodyPr/>
          <a:lstStyle/>
          <a:p>
            <a:pPr eaLnBrk="1" hangingPunct="1"/>
            <a:r>
              <a:rPr lang="th-TH" dirty="0">
                <a:latin typeface="Angsana New" charset="-34"/>
                <a:cs typeface="Angsana New" charset="-34"/>
              </a:rPr>
              <a:t>บุคคลที่ควรฉีดได้แก่สัตวแพทย์ แพทย์ พยาบาลในหน่วยปัจจุบันพยาบาล</a:t>
            </a:r>
            <a:r>
              <a:rPr lang="en-US" dirty="0">
                <a:latin typeface="Angsana New" charset="-34"/>
                <a:cs typeface="Angsana New" charset="-34"/>
              </a:rPr>
              <a:t>  </a:t>
            </a:r>
            <a:r>
              <a:rPr lang="th-TH" dirty="0">
                <a:latin typeface="Angsana New" charset="-34"/>
                <a:cs typeface="Angsana New" charset="-34"/>
              </a:rPr>
              <a:t>คนที่คลุกคลีกับสุนัขเป็นต้น</a:t>
            </a:r>
            <a:endParaRPr lang="en-US" dirty="0">
              <a:latin typeface="Angsana New" charset="-34"/>
              <a:cs typeface="Angsana New" charset="-34"/>
            </a:endParaRPr>
          </a:p>
          <a:p>
            <a:pPr eaLnBrk="1" hangingPunct="1"/>
            <a:r>
              <a:rPr lang="th-TH" sz="3600" dirty="0">
                <a:latin typeface="Angsana New" charset="-34"/>
                <a:cs typeface="Angsana New" charset="-34"/>
              </a:rPr>
              <a:t>ใช้</a:t>
            </a:r>
            <a:r>
              <a:rPr lang="en-US" sz="3600" dirty="0">
                <a:latin typeface="Angsana New" charset="-34"/>
                <a:cs typeface="Angsana New" charset="-34"/>
              </a:rPr>
              <a:t>  PCEC (purified chick embryo cell)1 </a:t>
            </a:r>
            <a:r>
              <a:rPr lang="th-TH" sz="3600" dirty="0">
                <a:latin typeface="Angsana New" charset="-34"/>
                <a:cs typeface="Angsana New" charset="-34"/>
              </a:rPr>
              <a:t>มล</a:t>
            </a:r>
            <a:r>
              <a:rPr lang="en-US" sz="3600" dirty="0">
                <a:latin typeface="Angsana New" charset="-34"/>
                <a:cs typeface="Angsana New" charset="-34"/>
              </a:rPr>
              <a:t>. </a:t>
            </a:r>
            <a:endParaRPr lang="th-TH" sz="3600" dirty="0">
              <a:latin typeface="Angsana New" charset="-34"/>
              <a:cs typeface="Angsana New" charset="-34"/>
            </a:endParaRPr>
          </a:p>
          <a:p>
            <a:pPr eaLnBrk="1" hangingPunct="1"/>
            <a:r>
              <a:rPr lang="th-TH" sz="3600" dirty="0">
                <a:latin typeface="Angsana New" charset="-34"/>
                <a:cs typeface="Angsana New" charset="-34"/>
              </a:rPr>
              <a:t>ถ้าเป็น</a:t>
            </a:r>
            <a:r>
              <a:rPr lang="en-US" sz="3600" dirty="0">
                <a:latin typeface="Angsana New" charset="-34"/>
                <a:cs typeface="Angsana New" charset="-34"/>
              </a:rPr>
              <a:t> PVRV (purified </a:t>
            </a:r>
            <a:r>
              <a:rPr lang="en-US" sz="3600" dirty="0" err="1">
                <a:latin typeface="Angsana New" charset="-34"/>
                <a:cs typeface="Angsana New" charset="-34"/>
              </a:rPr>
              <a:t>vero</a:t>
            </a:r>
            <a:r>
              <a:rPr lang="en-US" sz="3600" dirty="0">
                <a:latin typeface="Angsana New" charset="-34"/>
                <a:cs typeface="Angsana New" charset="-34"/>
              </a:rPr>
              <a:t> cell rabies vaccine)  </a:t>
            </a:r>
            <a:r>
              <a:rPr lang="th-TH" sz="3600" dirty="0">
                <a:latin typeface="Angsana New" charset="-34"/>
                <a:cs typeface="Angsana New" charset="-34"/>
              </a:rPr>
              <a:t>ใช้</a:t>
            </a:r>
            <a:r>
              <a:rPr lang="en-US" sz="3600" dirty="0">
                <a:latin typeface="Angsana New" charset="-34"/>
                <a:cs typeface="Angsana New" charset="-34"/>
              </a:rPr>
              <a:t> 0.5 </a:t>
            </a:r>
            <a:r>
              <a:rPr lang="th-TH" sz="3600" dirty="0">
                <a:latin typeface="Angsana New" charset="-34"/>
                <a:cs typeface="Angsana New" charset="-34"/>
              </a:rPr>
              <a:t>มล</a:t>
            </a:r>
            <a:r>
              <a:rPr lang="en-US" sz="3600" dirty="0">
                <a:latin typeface="Angsana New" charset="-34"/>
                <a:cs typeface="Angsana New" charset="-34"/>
              </a:rPr>
              <a:t>.</a:t>
            </a:r>
            <a:endParaRPr lang="th-TH" sz="3600" dirty="0">
              <a:latin typeface="Angsana New" charset="-34"/>
              <a:cs typeface="Angsana New" charset="-34"/>
            </a:endParaRPr>
          </a:p>
          <a:p>
            <a:pPr eaLnBrk="1" hangingPunct="1"/>
            <a:r>
              <a:rPr lang="th-TH" b="1" dirty="0">
                <a:latin typeface="Angsana New" charset="-34"/>
                <a:cs typeface="Angsana New" charset="-34"/>
              </a:rPr>
              <a:t>ฉีดเข้ากล้าม</a:t>
            </a:r>
            <a:r>
              <a:rPr lang="en-US" b="1" dirty="0">
                <a:latin typeface="Angsana New" charset="-34"/>
                <a:cs typeface="Angsana New" charset="-34"/>
              </a:rPr>
              <a:t> 3 </a:t>
            </a:r>
            <a:r>
              <a:rPr lang="th-TH" b="1" dirty="0">
                <a:latin typeface="Angsana New" charset="-34"/>
                <a:cs typeface="Angsana New" charset="-34"/>
              </a:rPr>
              <a:t>เข็ม ในวันที่</a:t>
            </a:r>
            <a:r>
              <a:rPr lang="en-US" b="1" dirty="0">
                <a:latin typeface="Angsana New" charset="-34"/>
                <a:cs typeface="Angsana New" charset="-34"/>
              </a:rPr>
              <a:t> 0, 7, 21 </a:t>
            </a:r>
            <a:r>
              <a:rPr lang="th-TH" b="1" dirty="0">
                <a:latin typeface="Angsana New" charset="-34"/>
                <a:cs typeface="Angsana New" charset="-34"/>
              </a:rPr>
              <a:t>หรือ</a:t>
            </a:r>
            <a:r>
              <a:rPr lang="en-US" b="1" dirty="0">
                <a:latin typeface="Angsana New" charset="-34"/>
                <a:cs typeface="Angsana New" charset="-34"/>
              </a:rPr>
              <a:t> 28 </a:t>
            </a:r>
            <a:r>
              <a:rPr lang="th-TH" b="1" dirty="0">
                <a:latin typeface="Angsana New" charset="-34"/>
                <a:cs typeface="Angsana New" charset="-34"/>
              </a:rPr>
              <a:t>ก็ได้ </a:t>
            </a:r>
          </a:p>
          <a:p>
            <a:pPr eaLnBrk="1" hangingPunct="1"/>
            <a:r>
              <a:rPr lang="en-US" b="1" dirty="0">
                <a:latin typeface="Angsana New" charset="-34"/>
                <a:cs typeface="Angsana New" charset="-34"/>
              </a:rPr>
              <a:t>(</a:t>
            </a:r>
            <a:r>
              <a:rPr lang="th-TH" b="1" dirty="0">
                <a:latin typeface="Angsana New" charset="-34"/>
                <a:cs typeface="Angsana New" charset="-34"/>
              </a:rPr>
              <a:t>ปัจจุบันให้ </a:t>
            </a:r>
            <a:r>
              <a:rPr lang="en-US" b="1" dirty="0">
                <a:latin typeface="Angsana New" charset="-34"/>
                <a:cs typeface="Angsana New" charset="-34"/>
              </a:rPr>
              <a:t>2 </a:t>
            </a:r>
            <a:r>
              <a:rPr lang="th-TH" b="1" dirty="0">
                <a:latin typeface="Angsana New" charset="-34"/>
                <a:cs typeface="Angsana New" charset="-34"/>
              </a:rPr>
              <a:t>เข็มคือ</a:t>
            </a:r>
            <a:r>
              <a:rPr lang="en-US" b="1" dirty="0">
                <a:latin typeface="Angsana New" charset="-34"/>
                <a:cs typeface="Angsana New" charset="-34"/>
              </a:rPr>
              <a:t> 0,7 </a:t>
            </a:r>
            <a:r>
              <a:rPr lang="th-TH" b="1" dirty="0">
                <a:latin typeface="Angsana New" charset="-34"/>
                <a:cs typeface="Angsana New" charset="-34"/>
              </a:rPr>
              <a:t>หรือ</a:t>
            </a:r>
            <a:r>
              <a:rPr lang="en-US" b="1" dirty="0">
                <a:latin typeface="Angsana New" charset="-34"/>
                <a:cs typeface="Angsana New" charset="-34"/>
              </a:rPr>
              <a:t> 0, 21)</a:t>
            </a:r>
            <a:endParaRPr lang="th-TH" b="1" dirty="0">
              <a:latin typeface="Angsana New" charset="-34"/>
              <a:cs typeface="Angsana New" charset="-34"/>
            </a:endParaRPr>
          </a:p>
          <a:p>
            <a:pPr eaLnBrk="1" hangingPunct="1"/>
            <a:r>
              <a:rPr lang="th-TH" dirty="0">
                <a:latin typeface="Angsana New" charset="-34"/>
                <a:cs typeface="Angsana New" charset="-34"/>
              </a:rPr>
              <a:t>ถ้าต้องการประหยัดและแบ่งกันฉีดหลายๆ คน อาจใช้</a:t>
            </a:r>
            <a:r>
              <a:rPr lang="en-US" dirty="0">
                <a:latin typeface="Angsana New" charset="-34"/>
                <a:cs typeface="Angsana New" charset="-34"/>
              </a:rPr>
              <a:t> HDCV ( human diploid cell rabies vaccine) </a:t>
            </a:r>
            <a:r>
              <a:rPr lang="th-TH" dirty="0">
                <a:latin typeface="Angsana New" charset="-34"/>
                <a:cs typeface="Angsana New" charset="-34"/>
              </a:rPr>
              <a:t>หรือ</a:t>
            </a:r>
            <a:r>
              <a:rPr lang="en-US" dirty="0">
                <a:latin typeface="Angsana New" charset="-34"/>
                <a:cs typeface="Angsana New" charset="-34"/>
              </a:rPr>
              <a:t> PCEC 0.1 </a:t>
            </a:r>
            <a:r>
              <a:rPr lang="th-TH" dirty="0">
                <a:latin typeface="Angsana New" charset="-34"/>
                <a:cs typeface="Angsana New" charset="-34"/>
              </a:rPr>
              <a:t>มล</a:t>
            </a:r>
            <a:r>
              <a:rPr lang="en-US" dirty="0">
                <a:latin typeface="Angsana New" charset="-34"/>
                <a:cs typeface="Angsana New" charset="-34"/>
              </a:rPr>
              <a:t>.</a:t>
            </a:r>
            <a:r>
              <a:rPr lang="th-TH" dirty="0">
                <a:latin typeface="Angsana New" charset="-34"/>
                <a:cs typeface="Angsana New" charset="-34"/>
              </a:rPr>
              <a:t>ฉีดเข้าชั้นผิวหนังแทนได้</a:t>
            </a:r>
            <a:endParaRPr lang="en-US" dirty="0">
              <a:latin typeface="Angsana New" charset="-34"/>
              <a:cs typeface="Angsana New" charset="-34"/>
            </a:endParaRPr>
          </a:p>
          <a:p>
            <a:pPr eaLnBrk="1" hangingPunct="1"/>
            <a:endParaRPr lang="th-TH" dirty="0">
              <a:latin typeface="Angsana New" charset="-34"/>
              <a:cs typeface="Angsana New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EDE85-4366-46A9-B5BB-9C98F83B6141}"/>
              </a:ext>
            </a:extLst>
          </p:cNvPr>
          <p:cNvSpPr txBox="1"/>
          <p:nvPr/>
        </p:nvSpPr>
        <p:spPr>
          <a:xfrm flipH="1">
            <a:off x="1691680" y="2276872"/>
            <a:ext cx="557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/>
              <a:t>โรคที่ป้องกันได้ด้วยวัคซีน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49166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B7A65D-556C-41BB-B6B5-E2D466CB5FB4}"/>
              </a:ext>
            </a:extLst>
          </p:cNvPr>
          <p:cNvSpPr/>
          <p:nvPr/>
        </p:nvSpPr>
        <p:spPr>
          <a:xfrm>
            <a:off x="755576" y="1276361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References:</a:t>
            </a:r>
            <a:endParaRPr lang="th-TH" sz="2000" dirty="0"/>
          </a:p>
          <a:p>
            <a:endParaRPr lang="en-US" sz="2000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ตำราวัคซีนและการสร้างเสริมภูมิคุ้มกันโรคปี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2562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กองโรคป้องกันด้วยวัคซีน กรมควบคุมโรค กระทรวงสาธารณสุข</a:t>
            </a:r>
          </a:p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1800" dirty="0"/>
              <a:t>-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Red Book 2018-2021 Report of the Committee on Infectious Diseases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31</a:t>
            </a:r>
            <a:r>
              <a:rPr lang="en-US" baseline="30000" dirty="0">
                <a:latin typeface="Angsana New" panose="02020603050405020304" pitchFamily="18" charset="-34"/>
                <a:cs typeface="Angsana New" panose="02020603050405020304" pitchFamily="18" charset="-34"/>
              </a:rPr>
              <a:t>st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Edition, American Academy of Pediatrics</a:t>
            </a:r>
          </a:p>
        </p:txBody>
      </p:sp>
    </p:spTree>
    <p:extLst>
      <p:ext uri="{BB962C8B-B14F-4D97-AF65-F5344CB8AC3E}">
        <p14:creationId xmlns:p14="http://schemas.microsoft.com/office/powerpoint/2010/main" val="4179376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>
              <a:buFont typeface="Arial" charset="0"/>
              <a:buNone/>
            </a:pPr>
            <a:r>
              <a:rPr lang="en-US" sz="4000" dirty="0">
                <a:solidFill>
                  <a:schemeClr val="hlink"/>
                </a:solidFill>
                <a:cs typeface="Cordia New" pitchFamily="34" charset="-34"/>
              </a:rPr>
              <a:t>    </a:t>
            </a:r>
            <a:endParaRPr lang="en-US" sz="4800" b="1" dirty="0">
              <a:solidFill>
                <a:schemeClr val="hlink"/>
              </a:solidFill>
              <a:cs typeface="Cordia New" pitchFamily="34" charset="-34"/>
            </a:endParaRPr>
          </a:p>
          <a:p>
            <a:pPr lvl="4">
              <a:buFont typeface="Arial" charset="0"/>
              <a:buNone/>
            </a:pPr>
            <a:endParaRPr lang="th-TH" sz="4800" b="1" dirty="0">
              <a:solidFill>
                <a:schemeClr val="hlink"/>
              </a:solidFill>
            </a:endParaRP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611188" y="476250"/>
            <a:ext cx="8026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en-US" b="1" dirty="0">
                <a:solidFill>
                  <a:schemeClr val="hlink"/>
                </a:solidFill>
              </a:rPr>
              <a:t>Take home message</a:t>
            </a:r>
            <a:endParaRPr lang="th-TH" b="1" dirty="0">
              <a:solidFill>
                <a:schemeClr val="hlink"/>
              </a:solidFill>
            </a:endParaRPr>
          </a:p>
          <a:p>
            <a:pPr marL="533400" indent="-533400"/>
            <a:endParaRPr lang="en-US" b="1" dirty="0">
              <a:solidFill>
                <a:schemeClr val="hlink"/>
              </a:solidFill>
            </a:endParaRPr>
          </a:p>
          <a:p>
            <a:pPr marL="533400" indent="-533400">
              <a:buFontTx/>
              <a:buChar char="•"/>
            </a:pPr>
            <a:r>
              <a:rPr lang="th-TH" dirty="0"/>
              <a:t>ต้องซักประวัติการได้รับวัคซีนเสมอ</a:t>
            </a:r>
          </a:p>
          <a:p>
            <a:pPr marL="533400" indent="-533400">
              <a:buFontTx/>
              <a:buChar char="•"/>
            </a:pPr>
            <a:r>
              <a:rPr lang="th-TH" dirty="0"/>
              <a:t>ต้องทราบว่าวัคซีนแต่ละชนิดมีชีวิตหรือไม่</a:t>
            </a:r>
          </a:p>
          <a:p>
            <a:pPr marL="533400" indent="-533400">
              <a:buFontTx/>
              <a:buChar char="•"/>
            </a:pPr>
            <a:r>
              <a:rPr lang="th-TH" dirty="0"/>
              <a:t>ต้องทราบตารางการให้วัคซีนของประเทศไทย </a:t>
            </a:r>
          </a:p>
          <a:p>
            <a:pPr marL="533400" indent="-533400">
              <a:buFontTx/>
              <a:buChar char="•"/>
            </a:pPr>
            <a:r>
              <a:rPr lang="th-TH" dirty="0"/>
              <a:t>วัคซีนทุกชนิด ถ้าไม่สามารถเริ่มให้ตามกำหนดได้ ก็เริ่มให้ทันทีที่พบครั้งแรก</a:t>
            </a:r>
          </a:p>
          <a:p>
            <a:pPr marL="533400" indent="-533400">
              <a:buFontTx/>
              <a:buChar char="•"/>
            </a:pPr>
            <a:r>
              <a:rPr lang="th-TH" dirty="0"/>
              <a:t>วัคซีนที่ต้องให้มากกว่า 1 ครั้ง หากเด็กเคยได้รับวัคซีนมาบ้างแล้ว และไม่มารับครั้งต่อไปตามกำหนดนัด ให้วัคซีนครั้งต่อไปนั้นได้ทันทีเมื่อพบเด็กโดยไม่ต้องเริ่มต้นครั้งที่ 1 ใหม่</a:t>
            </a:r>
          </a:p>
          <a:p>
            <a:pPr marL="533400" indent="-533400">
              <a:buFontTx/>
              <a:buChar char="•"/>
            </a:pPr>
            <a:r>
              <a:rPr lang="th-TH" dirty="0"/>
              <a:t>ต้องพิจารณาว่าเด็กมีภาวะที่เป็นข้อห้ามการให้วัคซีนหรือไม่ </a:t>
            </a:r>
          </a:p>
          <a:p>
            <a:pPr marL="533400" indent="-533400">
              <a:buFontTx/>
              <a:buChar char="•"/>
            </a:pPr>
            <a:endParaRPr lang="en-US" dirty="0"/>
          </a:p>
          <a:p>
            <a:pPr marL="533400" indent="-533400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th-TH" b="1" dirty="0">
                <a:solidFill>
                  <a:srgbClr val="FF0000"/>
                </a:solidFill>
              </a:rPr>
              <a:t>การใช้วัคซีนมีความก้าวหน้าและการเปลี่ยนแปลงตลอดเวลา</a:t>
            </a:r>
          </a:p>
          <a:p>
            <a:pPr marL="533400" indent="-533400">
              <a:buFont typeface="Wingdings" panose="05000000000000000000" pitchFamily="2" charset="2"/>
              <a:buChar char="v"/>
            </a:pPr>
            <a:r>
              <a:rPr lang="th-TH" b="1" dirty="0">
                <a:solidFill>
                  <a:srgbClr val="FF0000"/>
                </a:solidFill>
              </a:rPr>
              <a:t> ควรต้องติดตามข้อมูลใหม่ๆอย่างสม่ำเสมอ</a:t>
            </a:r>
          </a:p>
        </p:txBody>
      </p:sp>
    </p:spTree>
    <p:extLst>
      <p:ext uri="{BB962C8B-B14F-4D97-AF65-F5344CB8AC3E}">
        <p14:creationId xmlns:p14="http://schemas.microsoft.com/office/powerpoint/2010/main" val="2099137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9FA729-588B-43C2-85D1-1697E84DB46C}"/>
              </a:ext>
            </a:extLst>
          </p:cNvPr>
          <p:cNvSpPr txBox="1"/>
          <p:nvPr/>
        </p:nvSpPr>
        <p:spPr>
          <a:xfrm>
            <a:off x="2699792" y="2060848"/>
            <a:ext cx="2821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79665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B7D42-50FA-47FE-9540-515BAADFA94D}"/>
              </a:ext>
            </a:extLst>
          </p:cNvPr>
          <p:cNvSpPr txBox="1"/>
          <p:nvPr/>
        </p:nvSpPr>
        <p:spPr>
          <a:xfrm>
            <a:off x="1403648" y="1844824"/>
            <a:ext cx="600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Other vaccines for self study</a:t>
            </a:r>
          </a:p>
        </p:txBody>
      </p:sp>
    </p:spTree>
    <p:extLst>
      <p:ext uri="{BB962C8B-B14F-4D97-AF65-F5344CB8AC3E}">
        <p14:creationId xmlns:p14="http://schemas.microsoft.com/office/powerpoint/2010/main" val="2946529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7544" y="225252"/>
            <a:ext cx="835292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Human Papillomavirus vaccine (HPV vaccine)  </a:t>
            </a:r>
          </a:p>
          <a:p>
            <a:r>
              <a:rPr lang="th-TH" sz="2400" dirty="0">
                <a:solidFill>
                  <a:srgbClr val="000000"/>
                </a:solidFill>
                <a:latin typeface="Calibri" panose="020F0502020204030204" pitchFamily="34" charset="0"/>
              </a:rPr>
              <a:t>ประกอบด้วยโปรตีนที่เปลือกหุ้ม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(capsid protein)</a:t>
            </a:r>
            <a:r>
              <a:rPr lang="th-TH" sz="2400" dirty="0">
                <a:solidFill>
                  <a:srgbClr val="000000"/>
                </a:solidFill>
                <a:latin typeface="Calibri" panose="020F0502020204030204" pitchFamily="34" charset="0"/>
              </a:rPr>
              <a:t> ของ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HPV </a:t>
            </a:r>
            <a:r>
              <a:rPr lang="th-TH" sz="2400" dirty="0">
                <a:solidFill>
                  <a:srgbClr val="000000"/>
                </a:solidFill>
                <a:latin typeface="Calibri" panose="020F0502020204030204" pitchFamily="34" charset="0"/>
              </a:rPr>
              <a:t>ผลิตวิธี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genetic engineering </a:t>
            </a:r>
            <a:r>
              <a:rPr lang="th-TH" sz="2400" dirty="0">
                <a:solidFill>
                  <a:srgbClr val="000000"/>
                </a:solidFill>
                <a:latin typeface="Calibri" panose="020F0502020204030204" pitchFamily="34" charset="0"/>
              </a:rPr>
              <a:t>ได้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virus-like particles </a:t>
            </a:r>
            <a:r>
              <a:rPr lang="th-TH" sz="2400" dirty="0">
                <a:solidFill>
                  <a:srgbClr val="000000"/>
                </a:solidFill>
                <a:latin typeface="Calibri" panose="020F0502020204030204" pitchFamily="34" charset="0"/>
              </a:rPr>
              <a:t>  ป้องกันมะเร็งปากมดลูก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HPV vaccine recommendation in Thailand </a:t>
            </a:r>
            <a:r>
              <a:rPr lang="th-TH" b="1" dirty="0"/>
              <a:t>มี 2 ชนิด</a:t>
            </a:r>
            <a:r>
              <a:rPr lang="th-TH" b="1" dirty="0" smtClean="0"/>
              <a:t>คือ </a:t>
            </a:r>
            <a:endParaRPr lang="th-T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/>
              <a:t>2 สายพันธุ์</a:t>
            </a:r>
            <a:r>
              <a:rPr lang="en-US" b="1" dirty="0"/>
              <a:t> </a:t>
            </a:r>
            <a:r>
              <a:rPr lang="th-TH" dirty="0"/>
              <a:t>(</a:t>
            </a:r>
            <a:r>
              <a:rPr lang="en-US" dirty="0"/>
              <a:t>bivalent)</a:t>
            </a:r>
            <a:r>
              <a:rPr lang="th-TH" dirty="0"/>
              <a:t> มีสายพันธุ์ 16,18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/>
              <a:t>4</a:t>
            </a:r>
            <a:r>
              <a:rPr lang="en-US" b="1" dirty="0"/>
              <a:t> </a:t>
            </a:r>
            <a:r>
              <a:rPr lang="th-TH" b="1" dirty="0"/>
              <a:t>สายพันธุ์ </a:t>
            </a:r>
            <a:r>
              <a:rPr lang="th-TH" dirty="0"/>
              <a:t>(</a:t>
            </a:r>
            <a:r>
              <a:rPr lang="en-US" dirty="0"/>
              <a:t>quadrivalent)</a:t>
            </a:r>
            <a:r>
              <a:rPr lang="th-TH" dirty="0"/>
              <a:t> </a:t>
            </a:r>
            <a:r>
              <a:rPr lang="th-TH" b="1" dirty="0"/>
              <a:t>มีสายพันธุ์ 6,11,16,18</a:t>
            </a:r>
            <a:endParaRPr lang="th-TH" dirty="0"/>
          </a:p>
          <a:p>
            <a:r>
              <a:rPr lang="th-TH" sz="2400" dirty="0"/>
              <a:t>หากต้องการให้ป้องกันหูดหงอนไก่ด้วยต้อง ใช้วัคซีนชนิด 4 สายพันธุ์ </a:t>
            </a:r>
          </a:p>
          <a:p>
            <a:r>
              <a:rPr lang="th-TH" sz="2400" dirty="0"/>
              <a:t>แนะนำให้ฉีดในหญิงและชาย อายุ 9-26 ปี เน้นให้ฉีดในช่วงอายุ 11-12 ปี </a:t>
            </a:r>
          </a:p>
          <a:p>
            <a:endParaRPr lang="th-TH" sz="2400" dirty="0"/>
          </a:p>
          <a:p>
            <a:r>
              <a:rPr lang="th-TH" dirty="0"/>
              <a:t>โดยฉีด 3 เข็ม ในเดือนที่ 0, 1-2, และ 6 </a:t>
            </a:r>
          </a:p>
          <a:p>
            <a:r>
              <a:rPr lang="en-US" dirty="0"/>
              <a:t>(</a:t>
            </a:r>
            <a:r>
              <a:rPr lang="th-TH" dirty="0"/>
              <a:t>ปัจจุบัน มีชนิด </a:t>
            </a:r>
            <a:r>
              <a:rPr lang="en-US" dirty="0"/>
              <a:t>9 </a:t>
            </a:r>
            <a:r>
              <a:rPr lang="th-TH" dirty="0"/>
              <a:t>สายพันธุ์แล้ว</a:t>
            </a:r>
            <a:r>
              <a:rPr lang="en-US" dirty="0"/>
              <a:t>)</a:t>
            </a:r>
            <a:endParaRPr lang="th-TH" dirty="0"/>
          </a:p>
          <a:p>
            <a:r>
              <a:rPr lang="th-TH" dirty="0"/>
              <a:t>•</a:t>
            </a:r>
            <a:r>
              <a:rPr lang="th-TH" b="1" dirty="0"/>
              <a:t>ในวัยรุ่นที่แข็งแรงดี หากฉีดเข็มแรกก่อนอายุ 15 ปี ให้ฉีด 2 เข็มได้ ที่ 0, 6-12 เดือน</a:t>
            </a:r>
            <a:endParaRPr lang="en-US" b="1" dirty="0"/>
          </a:p>
          <a:p>
            <a:r>
              <a:rPr lang="th-TH" b="1" dirty="0"/>
              <a:t> </a:t>
            </a:r>
            <a:endParaRPr lang="th-TH" dirty="0"/>
          </a:p>
          <a:p>
            <a:r>
              <a:rPr lang="th-TH" dirty="0"/>
              <a:t>ตามแผน</a:t>
            </a:r>
            <a:r>
              <a:rPr lang="th-TH" dirty="0" err="1"/>
              <a:t>ฯข</a:t>
            </a:r>
            <a:r>
              <a:rPr lang="th-TH" dirty="0"/>
              <a:t>องกระทรวงสาธารณสุขให้ฉีดในเด็กหญิงชั้นประถมปีที่ 5 ให้ 2เข็ม</a:t>
            </a:r>
          </a:p>
          <a:p>
            <a:r>
              <a:rPr lang="th-TH" dirty="0"/>
              <a:t>ประสิทธิภาพของวัคซีนจะสูงหากฉีดในผู้ไม่เคยมีเพศสัมพันธ์มาก่อน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76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B0B4C8-FBAC-4385-B82D-B84059A6C654}"/>
              </a:ext>
            </a:extLst>
          </p:cNvPr>
          <p:cNvSpPr txBox="1"/>
          <p:nvPr/>
        </p:nvSpPr>
        <p:spPr>
          <a:xfrm>
            <a:off x="338404" y="1902316"/>
            <a:ext cx="84671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/>
              <a:t>เด็กอายุต่ำกว่า 9 ปี ที่ไม่เคยได้รับ วัคซีนป้องกันไข้หวัดใหญ่มาก่อน ให้ฉีด 2 ครั้ง</a:t>
            </a:r>
          </a:p>
          <a:p>
            <a:r>
              <a:rPr lang="th-TH" dirty="0"/>
              <a:t>ในปีแรกที่ฉีด ห่างกันอย่างน้อย 4 สัปดาห์ หลังจากนั้นฉีดปีละ 1 เข็ม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/>
              <a:t>ภูมิคุ้มกันจะเกิดขึ้นหลังฉีดวัคซีนในเวลา 7–14 วัน</a:t>
            </a:r>
          </a:p>
          <a:p>
            <a:endParaRPr lang="th-TH" dirty="0"/>
          </a:p>
          <a:p>
            <a:r>
              <a:rPr lang="th-TH" dirty="0"/>
              <a:t>ข้อควรระวัง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/>
              <a:t>ห้ามฉีดวัคซีนไข้หวัดใหญ่ในผู้ที่แพ้ส่วนประกอบ</a:t>
            </a:r>
            <a:r>
              <a:rPr lang="th-TH" sz="2400" dirty="0" err="1"/>
              <a:t>ใดๆ</a:t>
            </a:r>
            <a:r>
              <a:rPr lang="th-TH" sz="2400" dirty="0"/>
              <a:t>ในวัคซีนอย่างรุนแรง หรือ มีประวัตแพ้</a:t>
            </a:r>
          </a:p>
          <a:p>
            <a:r>
              <a:rPr lang="th-TH" sz="2400" dirty="0"/>
              <a:t>อย่างรุนแรงหลังได้รับวัคซีนไข้หวัดใหญ่ก่อนหน้านี้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/>
              <a:t>ผู้ที่แพ้ไข่ทุกระดับความรุนแรง สามารถฉีดวัคซีนไข้หวัดใหญ่ได้ทุกชนิดเหมือนคนทั่วไป</a:t>
            </a:r>
          </a:p>
          <a:p>
            <a:r>
              <a:rPr lang="th-TH" sz="2400" dirty="0"/>
              <a:t>ส่วนการแพ้ไก่ ขนไก่ ไม่มีความเกี่ยวข้อง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/>
              <a:t>ไม่ควรฉีดวัคซีนในผู้ที่มีประวัตเป็น </a:t>
            </a:r>
            <a:r>
              <a:rPr lang="en-US" sz="2000" dirty="0"/>
              <a:t>Guillain-Barré syndrome </a:t>
            </a:r>
            <a:r>
              <a:rPr lang="th-TH" sz="2400" dirty="0"/>
              <a:t>ภายใน 6 สัปดาห์หลังจาก</a:t>
            </a:r>
          </a:p>
          <a:p>
            <a:r>
              <a:rPr lang="th-TH" sz="2400" dirty="0"/>
              <a:t>การฉีดวัคซีนครั้งก่อน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5B10F-BEFA-433F-A7F0-4162AD852654}"/>
              </a:ext>
            </a:extLst>
          </p:cNvPr>
          <p:cNvSpPr txBox="1"/>
          <p:nvPr/>
        </p:nvSpPr>
        <p:spPr>
          <a:xfrm>
            <a:off x="338404" y="332656"/>
            <a:ext cx="8857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ngsana New" charset="-34"/>
              </a:rPr>
              <a:t>Influenza vaccine </a:t>
            </a:r>
            <a:endParaRPr lang="th-TH" sz="4000" b="1" dirty="0">
              <a:latin typeface="Angsana New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charset="-34"/>
              </a:rPr>
              <a:t>ใช้แอนติเจนผิวนอกซึ่งเป็นโปรตีน </a:t>
            </a:r>
            <a:r>
              <a:rPr lang="en-US" dirty="0">
                <a:latin typeface="Angsana New" charset="-34"/>
              </a:rPr>
              <a:t>hemagglutinin </a:t>
            </a:r>
            <a:r>
              <a:rPr lang="th-TH" dirty="0">
                <a:latin typeface="Angsana New" charset="-34"/>
              </a:rPr>
              <a:t>และ </a:t>
            </a:r>
            <a:r>
              <a:rPr lang="en-US" dirty="0">
                <a:latin typeface="Angsana New" charset="-34"/>
              </a:rPr>
              <a:t>neuraminidase</a:t>
            </a:r>
          </a:p>
          <a:p>
            <a:r>
              <a:rPr lang="th-TH" dirty="0">
                <a:latin typeface="Angsana New" charset="-34"/>
              </a:rPr>
              <a:t>เดิมประกอบด้วย </a:t>
            </a:r>
            <a:r>
              <a:rPr lang="en-US" dirty="0">
                <a:latin typeface="Angsana New" charset="-34"/>
              </a:rPr>
              <a:t>3 </a:t>
            </a:r>
            <a:r>
              <a:rPr lang="th-TH" dirty="0">
                <a:latin typeface="Angsana New" charset="-34"/>
              </a:rPr>
              <a:t>สายพันธุ์ ปัจจุบันมี </a:t>
            </a:r>
            <a:r>
              <a:rPr lang="en-US" dirty="0">
                <a:latin typeface="Angsana New" charset="-34"/>
              </a:rPr>
              <a:t>4 </a:t>
            </a:r>
            <a:r>
              <a:rPr lang="th-TH" dirty="0">
                <a:latin typeface="Angsana New" charset="-34"/>
              </a:rPr>
              <a:t>สายพันธุ์เพื่อให้ครอบคลุมเชื้อได้มากขึ้น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1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67544" y="476672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Influenza vaccine : Indication for vaccine in Thailand 2019</a:t>
            </a:r>
            <a:r>
              <a:rPr lang="th-TH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</a:p>
          <a:p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8"/>
            <a:ext cx="3384376" cy="5177956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979323" y="153787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-หญิงตั้งครรภ์อายุ 4 เดือนขึ้นไป</a:t>
            </a:r>
            <a:r>
              <a:rPr lang="th-TH" sz="2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</a:p>
          <a:p>
            <a:r>
              <a:rPr lang="th-TH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-เด็กอายุ 6 เดือนถึง 2 ปีทุกคน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-ผู้มีโรคเรื้อรัง ได้แก่ปอดอุดกั้นเรื้อรัง หอบหืด หัวใจ หลอดเลือดสมอง ไตวาย ผู้ป่วยมะเร็งที่อยู่ระหว่างการได้รับเคมีบำบัด และเบาหวาน</a:t>
            </a:r>
            <a:r>
              <a:rPr lang="th-TH" sz="2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</a:p>
          <a:p>
            <a:r>
              <a:rPr lang="th-TH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-บุคคลที่มีอายุ 65 ปีขึ้นไปทุกคน</a:t>
            </a:r>
            <a:r>
              <a:rPr lang="th-TH" sz="2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</a:p>
          <a:p>
            <a:r>
              <a:rPr lang="th-TH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-ผู้พิการทางสมองที่ช่วยเหลือตนเองไม่ได้</a:t>
            </a:r>
            <a:r>
              <a:rPr lang="th-TH" sz="2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</a:p>
          <a:p>
            <a:r>
              <a:rPr lang="th-TH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-</a:t>
            </a:r>
            <a:r>
              <a:rPr lang="th-TH" sz="2000" b="1" dirty="0" err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ธาลัสซี</a:t>
            </a:r>
            <a:r>
              <a:rPr lang="th-TH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เมียและผู้ที่มีภูมิคุ้มกันบกพร่อง(รวมผู้ติดเชื้อ </a:t>
            </a:r>
            <a:r>
              <a:rPr lang="en-US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HIV </a:t>
            </a:r>
            <a:r>
              <a:rPr lang="th-TH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ที่มีอาการ)</a:t>
            </a:r>
            <a:r>
              <a:rPr lang="th-TH" sz="2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</a:p>
          <a:p>
            <a:r>
              <a:rPr lang="th-TH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-โรคอ้วน (</a:t>
            </a:r>
            <a:r>
              <a:rPr lang="th-TH" sz="2000" b="1" dirty="0" err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นํ้า</a:t>
            </a:r>
            <a:r>
              <a:rPr lang="th-TH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หนักมากกว่า 100 </a:t>
            </a:r>
            <a:r>
              <a:rPr lang="en-US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kg </a:t>
            </a:r>
            <a:r>
              <a:rPr lang="th-TH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 </a:t>
            </a:r>
            <a:r>
              <a:rPr lang="en-US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BMI &gt; 35 kg/m</a:t>
            </a:r>
            <a:r>
              <a:rPr lang="en-US" sz="14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</a:p>
          <a:p>
            <a:r>
              <a:rPr lang="th-TH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-บุคลากรที่มีความเสี่ยงต่อการสัมผัสโรคไข้หวัดใหญ่ตามฤดูกาล ได้แก่ แพทย์ พยาบาล และบุคลากร</a:t>
            </a:r>
            <a:r>
              <a:rPr lang="th-TH" sz="2000" b="1" dirty="0" err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อื่นๆ</a:t>
            </a:r>
            <a:r>
              <a:rPr lang="th-TH" sz="2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ในโรงพยาบาลทั้งที่ทำงานในหอผู้ป่วย และตึกผู้ป่วยนอก นักศึกษาฝึกงาน เจ้าหน้าที่สาธารณสุข เจ้าหน้าที่ห้องปฏิบัติการ</a:t>
            </a:r>
          </a:p>
        </p:txBody>
      </p:sp>
    </p:spTree>
    <p:extLst>
      <p:ext uri="{BB962C8B-B14F-4D97-AF65-F5344CB8AC3E}">
        <p14:creationId xmlns:p14="http://schemas.microsoft.com/office/powerpoint/2010/main" val="2372021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7544" y="47667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New guideline: Flu vaccine safe for  persons with Egg Allergy</a:t>
            </a:r>
            <a:endParaRPr lang="th-TH" b="1" dirty="0">
              <a:latin typeface="Calibri" panose="020F0502020204030204" pitchFamily="34" charset="0"/>
            </a:endParaRP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rate of anaphylaxis after vaccine administration is no greater in egg-allergic than in non-egg-allergic recipients</a:t>
            </a:r>
            <a:endParaRPr lang="th-T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h-T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need to ask question about egg allergy anymore</a:t>
            </a:r>
            <a:endParaRPr lang="th-T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period of post vaccination observation period is recommended specifically for egg-allergic persons</a:t>
            </a:r>
            <a:endParaRPr lang="th-T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Skin testing with the vaccine are </a:t>
            </a:r>
            <a:r>
              <a:rPr lang="en-US" sz="2000" dirty="0" smtClean="0"/>
              <a:t>unnecessary</a:t>
            </a:r>
            <a:endParaRPr lang="th-T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vaccination providers have procedures in place for anaphylaxis management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23728" y="5373216"/>
            <a:ext cx="6552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i="1" dirty="0">
                <a:latin typeface="Calibri" panose="020F0502020204030204" pitchFamily="34" charset="0"/>
              </a:rPr>
              <a:t>M. </a:t>
            </a:r>
            <a:r>
              <a:rPr lang="en-US" sz="1800" i="1" dirty="0" err="1">
                <a:latin typeface="Calibri" panose="020F0502020204030204" pitchFamily="34" charset="0"/>
              </a:rPr>
              <a:t>Greenhawtet</a:t>
            </a:r>
            <a:r>
              <a:rPr lang="en-US" sz="1800" i="1" dirty="0">
                <a:latin typeface="Calibri" panose="020F0502020204030204" pitchFamily="34" charset="0"/>
              </a:rPr>
              <a:t> al./Ann Allergy Asthma Immunol2018: 120; 49-52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438337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E4BBB6-9D07-4C8B-91C9-BA394059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6984776" cy="5040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1567DD-47D8-4021-844C-1318F3E605F3}"/>
              </a:ext>
            </a:extLst>
          </p:cNvPr>
          <p:cNvSpPr txBox="1"/>
          <p:nvPr/>
        </p:nvSpPr>
        <p:spPr>
          <a:xfrm>
            <a:off x="1115616" y="554970"/>
            <a:ext cx="6720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การพิจารณาความเสี่ยงในการติดโรคพิษสุนัขบ้าตามระดับการสัมผัส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61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309741-71F1-4564-8212-DE5A0E18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36712"/>
            <a:ext cx="7344816" cy="399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6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EB36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644900"/>
            <a:ext cx="30972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7" descr="Untitled-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644900"/>
            <a:ext cx="29527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509298" y="5156994"/>
            <a:ext cx="2663825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3708400" y="4581525"/>
            <a:ext cx="2376488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19461" name="Picture 4" descr="scan0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4275" y="4292600"/>
            <a:ext cx="28797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620713"/>
            <a:ext cx="31496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549275"/>
            <a:ext cx="25304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620713"/>
            <a:ext cx="3059112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611188" y="188913"/>
            <a:ext cx="8074025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>
                <a:latin typeface="Angsana New" charset="-34"/>
              </a:rPr>
              <a:t>คอตีบ</a:t>
            </a:r>
            <a:r>
              <a:rPr lang="en-US" sz="3600">
                <a:latin typeface="Angsana New" charset="-34"/>
              </a:rPr>
              <a:t>(diphtheria)</a:t>
            </a:r>
            <a:r>
              <a:rPr lang="th-TH" sz="3600">
                <a:latin typeface="Angsana New" charset="-34"/>
              </a:rPr>
              <a:t>       ไอกรน</a:t>
            </a:r>
            <a:r>
              <a:rPr lang="en-US" sz="3600">
                <a:latin typeface="Angsana New" charset="-34"/>
              </a:rPr>
              <a:t>(pertussis)</a:t>
            </a:r>
            <a:r>
              <a:rPr lang="th-TH" sz="3600">
                <a:latin typeface="Angsana New" charset="-34"/>
              </a:rPr>
              <a:t>          บาดทะยัก</a:t>
            </a:r>
            <a:r>
              <a:rPr lang="en-US" sz="3600">
                <a:latin typeface="Angsana New" charset="-34"/>
              </a:rPr>
              <a:t>(tetanus)</a:t>
            </a:r>
            <a:endParaRPr lang="th-TH" sz="3600">
              <a:latin typeface="Angsana New" charset="-34"/>
            </a:endParaRP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372225" y="3644900"/>
            <a:ext cx="1611313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>
                <a:latin typeface="Angsana New" charset="-34"/>
              </a:rPr>
              <a:t>หัด </a:t>
            </a:r>
            <a:r>
              <a:rPr lang="en-US" sz="3600">
                <a:latin typeface="Angsana New" charset="-34"/>
              </a:rPr>
              <a:t>measles</a:t>
            </a:r>
            <a:endParaRPr lang="th-TH" sz="3600">
              <a:latin typeface="Angsana New" charset="-3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568952" cy="1143000"/>
          </a:xfrm>
        </p:spPr>
        <p:txBody>
          <a:bodyPr/>
          <a:lstStyle/>
          <a:p>
            <a:pPr algn="l" eaLnBrk="1" hangingPunct="1"/>
            <a:r>
              <a:rPr lang="th-TH" sz="3600" b="1" dirty="0">
                <a:solidFill>
                  <a:schemeClr val="hlink"/>
                </a:solidFill>
                <a:latin typeface="Angsana New" charset="-34"/>
              </a:rPr>
              <a:t>วัคซีน</a:t>
            </a:r>
            <a:r>
              <a:rPr lang="th-TH" sz="3600" b="1" dirty="0" err="1">
                <a:solidFill>
                  <a:schemeClr val="hlink"/>
                </a:solidFill>
                <a:latin typeface="Angsana New" charset="-34"/>
              </a:rPr>
              <a:t>อื่นๆ</a:t>
            </a:r>
            <a:r>
              <a:rPr lang="th-TH" sz="3600" b="1" dirty="0">
                <a:solidFill>
                  <a:schemeClr val="hlink"/>
                </a:solidFill>
                <a:latin typeface="Angsana New" charset="-34"/>
              </a:rPr>
              <a:t>ที่มีใช้ในประเทศไทย</a:t>
            </a:r>
            <a:br>
              <a:rPr lang="th-TH" sz="3600" b="1" dirty="0">
                <a:solidFill>
                  <a:schemeClr val="hlink"/>
                </a:solidFill>
                <a:latin typeface="Angsana New" charset="-34"/>
              </a:rPr>
            </a:br>
            <a:r>
              <a:rPr lang="th-TH" sz="3600" b="1" dirty="0">
                <a:solidFill>
                  <a:schemeClr val="hlink"/>
                </a:solidFill>
                <a:latin typeface="Angsana New" charset="-34"/>
              </a:rPr>
              <a:t>แต่อยู่นอกแผนการสร้างเสริมภูมิคุ้มกันโรคของกระทรวงสาธารณสุข</a:t>
            </a:r>
            <a:r>
              <a:rPr lang="th-TH" sz="4000" b="1" dirty="0">
                <a:solidFill>
                  <a:schemeClr val="hlink"/>
                </a:solidFill>
                <a:latin typeface="Angsana New" charset="-34"/>
              </a:rPr>
              <a:t> </a:t>
            </a:r>
            <a:r>
              <a:rPr lang="th-TH" sz="3200" b="1" dirty="0">
                <a:solidFill>
                  <a:schemeClr val="hlink"/>
                </a:solidFill>
                <a:latin typeface="Angsana New" charset="-34"/>
              </a:rPr>
              <a:t/>
            </a:r>
            <a:br>
              <a:rPr lang="th-TH" sz="3200" b="1" dirty="0">
                <a:solidFill>
                  <a:schemeClr val="hlink"/>
                </a:solidFill>
                <a:latin typeface="Angsana New" charset="-34"/>
              </a:rPr>
            </a:br>
            <a:r>
              <a:rPr lang="en-US" sz="2800" b="1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(</a:t>
            </a:r>
            <a:r>
              <a:rPr lang="th-TH" sz="2800" b="1" dirty="0">
                <a:solidFill>
                  <a:schemeClr val="hlink"/>
                </a:solidFill>
                <a:latin typeface="Angsana New" charset="-34"/>
              </a:rPr>
              <a:t>วัคซีนทางเลือก</a:t>
            </a:r>
            <a:r>
              <a:rPr lang="en-US" sz="2800" b="1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, non-EPI vaccines</a:t>
            </a:r>
            <a:r>
              <a:rPr lang="en-US" sz="3600" b="1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)</a:t>
            </a:r>
            <a:r>
              <a:rPr lang="th-TH" sz="2800" b="1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> เช่น</a:t>
            </a:r>
            <a:r>
              <a:rPr lang="en-US" sz="3200" b="1" dirty="0">
                <a:solidFill>
                  <a:schemeClr val="hlink"/>
                </a:solidFill>
                <a:latin typeface="Angsana New" charset="-34"/>
                <a:cs typeface="Angsana New" charset="-34"/>
              </a:rPr>
              <a:t/>
            </a:r>
            <a:br>
              <a:rPr lang="en-US" sz="3200" b="1" dirty="0">
                <a:solidFill>
                  <a:schemeClr val="hlink"/>
                </a:solidFill>
                <a:latin typeface="Angsana New" charset="-34"/>
                <a:cs typeface="Angsana New" charset="-34"/>
              </a:rPr>
            </a:br>
            <a:endParaRPr lang="th-TH" sz="4000" dirty="0"/>
          </a:p>
        </p:txBody>
      </p:sp>
      <p:sp>
        <p:nvSpPr>
          <p:cNvPr id="72706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3329211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Angsana New" charset="-34"/>
                <a:cs typeface="Angsana New" charset="-34"/>
              </a:rPr>
              <a:t>Hepatitis A vaccine, </a:t>
            </a:r>
            <a:endParaRPr lang="th-TH" sz="3000" dirty="0">
              <a:latin typeface="Angsana New" charset="-34"/>
              <a:cs typeface="Angsana New" charset="-34"/>
            </a:endParaRPr>
          </a:p>
          <a:p>
            <a:pPr eaLnBrk="1" hangingPunct="1"/>
            <a:r>
              <a:rPr lang="en-US" sz="3000" dirty="0" err="1">
                <a:latin typeface="Angsana New" charset="-34"/>
                <a:cs typeface="Angsana New" charset="-34"/>
              </a:rPr>
              <a:t>Variella</a:t>
            </a:r>
            <a:r>
              <a:rPr lang="en-US" sz="3000" dirty="0">
                <a:latin typeface="Angsana New" charset="-34"/>
                <a:cs typeface="Angsana New" charset="-34"/>
              </a:rPr>
              <a:t> vaccine </a:t>
            </a:r>
          </a:p>
          <a:p>
            <a:pPr eaLnBrk="1" hangingPunct="1"/>
            <a:r>
              <a:rPr lang="en-US" sz="3000" dirty="0">
                <a:latin typeface="Angsana New" charset="-34"/>
                <a:cs typeface="Angsana New" charset="-34"/>
              </a:rPr>
              <a:t>Acellular pertussis vaccine</a:t>
            </a:r>
            <a:endParaRPr lang="th-TH" sz="3000" dirty="0">
              <a:latin typeface="Angsana New" charset="-34"/>
              <a:cs typeface="Angsana New" charset="-34"/>
            </a:endParaRPr>
          </a:p>
          <a:p>
            <a:pPr eaLnBrk="1" hangingPunct="1"/>
            <a:r>
              <a:rPr lang="en-US" sz="3000" dirty="0">
                <a:latin typeface="Angsana New" charset="-34"/>
                <a:cs typeface="Angsana New" charset="-34"/>
              </a:rPr>
              <a:t>Pneumococcal conjugate vaccine (PCV7, 10, 11, 13)</a:t>
            </a:r>
          </a:p>
          <a:p>
            <a:pPr eaLnBrk="1" hangingPunct="1"/>
            <a:r>
              <a:rPr lang="th-TH" sz="3000" dirty="0">
                <a:latin typeface="Angsana New" charset="-34"/>
                <a:cs typeface="Angsana New" charset="-34"/>
              </a:rPr>
              <a:t>วัคซีนรวมชนิด</a:t>
            </a:r>
            <a:r>
              <a:rPr lang="th-TH" sz="3000" dirty="0" err="1">
                <a:latin typeface="Angsana New" charset="-34"/>
                <a:cs typeface="Angsana New" charset="-34"/>
              </a:rPr>
              <a:t>อื่นๆ</a:t>
            </a:r>
            <a:r>
              <a:rPr lang="th-TH" sz="3000" dirty="0">
                <a:latin typeface="Angsana New" charset="-34"/>
                <a:cs typeface="Angsana New" charset="-34"/>
              </a:rPr>
              <a:t> ซึ่งทำให้ลดจำนวนเข็มลงเช่น </a:t>
            </a:r>
            <a:r>
              <a:rPr lang="en-US" sz="3000" dirty="0" err="1">
                <a:latin typeface="Angsana New" charset="-34"/>
                <a:cs typeface="Angsana New" charset="-34"/>
              </a:rPr>
              <a:t>DTaP+IPV+HB+Hib</a:t>
            </a:r>
            <a:endParaRPr lang="th-TH" sz="3000" dirty="0">
              <a:latin typeface="Angsana New" charset="-34"/>
              <a:cs typeface="Angsana New" charset="-34"/>
            </a:endParaRPr>
          </a:p>
          <a:p>
            <a:pPr eaLnBrk="1" hangingPunct="1"/>
            <a:r>
              <a:rPr lang="en-US" sz="3000" dirty="0">
                <a:latin typeface="Angsana New" charset="-34"/>
                <a:cs typeface="Angsana New" charset="-34"/>
              </a:rPr>
              <a:t>Dengue vaccine </a:t>
            </a:r>
            <a:r>
              <a:rPr lang="th-TH" sz="3000" dirty="0">
                <a:latin typeface="Angsana New" charset="-34"/>
                <a:cs typeface="Angsana New" charset="-34"/>
              </a:rPr>
              <a:t>รอผลการศึกษาต่อไป</a:t>
            </a:r>
          </a:p>
          <a:p>
            <a:pPr marL="533400" indent="-533400"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th-TH" sz="2800" b="1" dirty="0">
                <a:solidFill>
                  <a:srgbClr val="FF0000"/>
                </a:solidFill>
              </a:rPr>
              <a:t>การใช้วัคซีนมีความก้าวหน้าและการเปลี่ยนแปลงตลอดเวลา</a:t>
            </a:r>
          </a:p>
          <a:p>
            <a:pPr marL="533400" indent="-533400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rgbClr val="FF0000"/>
                </a:solidFill>
              </a:rPr>
              <a:t> ควรต้องติดตามข้อมูลใหม่ๆอย่างสม่ำเสมอ</a:t>
            </a:r>
          </a:p>
          <a:p>
            <a:pPr eaLnBrk="1" hangingPunct="1"/>
            <a:endParaRPr lang="th-TH" sz="3000" dirty="0">
              <a:latin typeface="Angsana New" charset="-34"/>
              <a:cs typeface="Angsana New" charset="-34"/>
            </a:endParaRPr>
          </a:p>
          <a:p>
            <a:pPr eaLnBrk="1" hangingPunct="1">
              <a:buNone/>
            </a:pPr>
            <a:r>
              <a:rPr lang="en-US" sz="3000" dirty="0">
                <a:latin typeface="Angsana New" charset="-34"/>
                <a:cs typeface="Angsana New" charset="-34"/>
              </a:rPr>
              <a:t>   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>
              <a:buFont typeface="Arial" charset="0"/>
              <a:buNone/>
            </a:pPr>
            <a:r>
              <a:rPr lang="en-US" sz="4000" dirty="0">
                <a:solidFill>
                  <a:schemeClr val="hlink"/>
                </a:solidFill>
                <a:cs typeface="Cordia New" pitchFamily="34" charset="-34"/>
              </a:rPr>
              <a:t>    </a:t>
            </a:r>
            <a:endParaRPr lang="en-US" sz="4800" b="1" dirty="0">
              <a:solidFill>
                <a:schemeClr val="hlink"/>
              </a:solidFill>
              <a:cs typeface="Cordia New" pitchFamily="34" charset="-34"/>
            </a:endParaRPr>
          </a:p>
          <a:p>
            <a:pPr lvl="4">
              <a:buFont typeface="Arial" charset="0"/>
              <a:buNone/>
            </a:pPr>
            <a:endParaRPr lang="th-TH" sz="4800" b="1" dirty="0">
              <a:solidFill>
                <a:schemeClr val="hlink"/>
              </a:solidFill>
            </a:endParaRP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611188" y="476250"/>
            <a:ext cx="8026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en-US" b="1" dirty="0">
                <a:solidFill>
                  <a:schemeClr val="hlink"/>
                </a:solidFill>
              </a:rPr>
              <a:t>Take home message</a:t>
            </a:r>
            <a:endParaRPr lang="th-TH" b="1" dirty="0">
              <a:solidFill>
                <a:schemeClr val="hlink"/>
              </a:solidFill>
            </a:endParaRPr>
          </a:p>
          <a:p>
            <a:pPr marL="533400" indent="-533400"/>
            <a:endParaRPr lang="en-US" b="1" dirty="0">
              <a:solidFill>
                <a:schemeClr val="hlink"/>
              </a:solidFill>
            </a:endParaRPr>
          </a:p>
          <a:p>
            <a:pPr marL="533400" indent="-533400">
              <a:buFontTx/>
              <a:buChar char="•"/>
            </a:pPr>
            <a:r>
              <a:rPr lang="th-TH" dirty="0"/>
              <a:t>ต้องซักประวัติการได้รับวัคซีนเสมอ</a:t>
            </a:r>
          </a:p>
          <a:p>
            <a:pPr marL="533400" indent="-533400">
              <a:buFontTx/>
              <a:buChar char="•"/>
            </a:pPr>
            <a:r>
              <a:rPr lang="th-TH" dirty="0"/>
              <a:t>ต้องทราบว่าวัคซีนแต่ละชนิดมีชีวิตหรือไม่</a:t>
            </a:r>
          </a:p>
          <a:p>
            <a:pPr marL="533400" indent="-533400">
              <a:buFontTx/>
              <a:buChar char="•"/>
            </a:pPr>
            <a:r>
              <a:rPr lang="th-TH" dirty="0"/>
              <a:t>ต้องทราบตารางการให้วัคซีนของประเทศไทย </a:t>
            </a:r>
          </a:p>
          <a:p>
            <a:pPr marL="533400" indent="-533400">
              <a:buFontTx/>
              <a:buChar char="•"/>
            </a:pPr>
            <a:r>
              <a:rPr lang="th-TH" dirty="0"/>
              <a:t>วัคซีนทุกชนิด ถ้าไม่สามารถเริ่มให้ตามกำหนดได้ ก็เริ่มให้ทันทีที่พบครั้งแรก</a:t>
            </a:r>
          </a:p>
          <a:p>
            <a:pPr marL="533400" indent="-533400">
              <a:buFontTx/>
              <a:buChar char="•"/>
            </a:pPr>
            <a:r>
              <a:rPr lang="th-TH" dirty="0"/>
              <a:t>วัคซีนที่ต้องให้มากกว่า 1 ครั้ง หากเด็กเคยได้รับวัคซีนมาบ้างแล้ว และไม่มารับครั้งต่อไปตามกำหนดนัด ให้วัคซีนครั้งต่อไปนั้นได้ทันทีเมื่อพบเด็กโดยไม่ต้องเริ่มต้นครั้งที่ 1 ใหม่</a:t>
            </a:r>
          </a:p>
          <a:p>
            <a:pPr marL="533400" indent="-533400">
              <a:buFontTx/>
              <a:buChar char="•"/>
            </a:pPr>
            <a:r>
              <a:rPr lang="th-TH" dirty="0"/>
              <a:t>ต้องพิจารณาว่าเด็กมีภาวะที่เป็นข้อห้ามการให้วัคซีนหรือไม่ </a:t>
            </a:r>
          </a:p>
          <a:p>
            <a:pPr marL="533400" indent="-533400">
              <a:buFontTx/>
              <a:buChar char="•"/>
            </a:pPr>
            <a:endParaRPr lang="en-US" dirty="0"/>
          </a:p>
          <a:p>
            <a:pPr marL="533400" indent="-533400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th-TH" b="1" dirty="0">
                <a:solidFill>
                  <a:srgbClr val="FF0000"/>
                </a:solidFill>
              </a:rPr>
              <a:t>การใช้วัคซีนมีความก้าวหน้าและการเปลี่ยนแปลงตลอดเวลา</a:t>
            </a:r>
          </a:p>
          <a:p>
            <a:pPr marL="533400" indent="-533400">
              <a:buFont typeface="Wingdings" panose="05000000000000000000" pitchFamily="2" charset="2"/>
              <a:buChar char="v"/>
            </a:pPr>
            <a:r>
              <a:rPr lang="th-TH" b="1" dirty="0">
                <a:solidFill>
                  <a:srgbClr val="FF0000"/>
                </a:solidFill>
              </a:rPr>
              <a:t> ควรต้องติดตามข้อมูลใหม่ๆอย่างสม่ำเสมอ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652621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800" b="1" dirty="0">
                <a:latin typeface="Angsana New" charset="-34"/>
              </a:rPr>
              <a:t>คำถาม</a:t>
            </a:r>
          </a:p>
          <a:p>
            <a:r>
              <a:rPr lang="en-US" sz="4000" dirty="0">
                <a:latin typeface="Angsana New" charset="-34"/>
              </a:rPr>
              <a:t>1.</a:t>
            </a:r>
            <a:r>
              <a:rPr lang="th-TH" sz="4000" dirty="0">
                <a:latin typeface="Angsana New" charset="-34"/>
              </a:rPr>
              <a:t>เด็กอายุ </a:t>
            </a:r>
            <a:r>
              <a:rPr lang="en-US" sz="4000" dirty="0">
                <a:latin typeface="Angsana New" charset="-34"/>
              </a:rPr>
              <a:t>2 </a:t>
            </a:r>
            <a:r>
              <a:rPr lang="th-TH" sz="4000" dirty="0">
                <a:latin typeface="Angsana New" charset="-34"/>
              </a:rPr>
              <a:t>ปี ฉีดวัคซีนครั้งสุดท้ายอายุ </a:t>
            </a:r>
            <a:r>
              <a:rPr lang="en-US" sz="4000" dirty="0">
                <a:latin typeface="Angsana New" charset="-34"/>
              </a:rPr>
              <a:t>6 </a:t>
            </a:r>
            <a:r>
              <a:rPr lang="th-TH" sz="4000" dirty="0">
                <a:latin typeface="Angsana New" charset="-34"/>
              </a:rPr>
              <a:t>เดือน </a:t>
            </a:r>
          </a:p>
          <a:p>
            <a:r>
              <a:rPr lang="th-TH" sz="4000" dirty="0">
                <a:latin typeface="Angsana New" charset="-34"/>
              </a:rPr>
              <a:t>มารดาลืมพาเด็กไปฉีดอีก จะแนะนำอย่างไร</a:t>
            </a:r>
          </a:p>
        </p:txBody>
      </p:sp>
      <p:sp>
        <p:nvSpPr>
          <p:cNvPr id="78850" name="Text Box 7"/>
          <p:cNvSpPr txBox="1">
            <a:spLocks noChangeArrowheads="1"/>
          </p:cNvSpPr>
          <p:nvPr/>
        </p:nvSpPr>
        <p:spPr bwMode="auto">
          <a:xfrm>
            <a:off x="571500" y="3143250"/>
            <a:ext cx="268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Angsana New" charset="-34"/>
              </a:rPr>
              <a:t> </a:t>
            </a:r>
            <a:endParaRPr lang="th-TH" sz="4000">
              <a:latin typeface="Angsana New" charset="-3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4"/>
          <p:cNvSpPr txBox="1">
            <a:spLocks noChangeArrowheads="1"/>
          </p:cNvSpPr>
          <p:nvPr/>
        </p:nvSpPr>
        <p:spPr bwMode="auto">
          <a:xfrm>
            <a:off x="839788" y="548680"/>
            <a:ext cx="652621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800" b="1" dirty="0">
                <a:latin typeface="Angsana New" charset="-34"/>
              </a:rPr>
              <a:t>คำถาม</a:t>
            </a:r>
            <a:r>
              <a:rPr lang="en-US" sz="4800" b="1" dirty="0">
                <a:latin typeface="Angsana New" charset="-34"/>
              </a:rPr>
              <a:t> </a:t>
            </a:r>
            <a:r>
              <a:rPr lang="th-TH" sz="4800" b="1" dirty="0">
                <a:latin typeface="Angsana New" charset="-34"/>
              </a:rPr>
              <a:t>และคำตอบ</a:t>
            </a:r>
          </a:p>
          <a:p>
            <a:r>
              <a:rPr lang="en-US" sz="4000" dirty="0">
                <a:latin typeface="Angsana New" charset="-34"/>
              </a:rPr>
              <a:t>1.</a:t>
            </a:r>
            <a:r>
              <a:rPr lang="th-TH" sz="4000" dirty="0">
                <a:latin typeface="Angsana New" charset="-34"/>
              </a:rPr>
              <a:t>เด็กอายุ </a:t>
            </a:r>
            <a:r>
              <a:rPr lang="en-US" sz="4000" dirty="0">
                <a:latin typeface="Angsana New" charset="-34"/>
              </a:rPr>
              <a:t>2 </a:t>
            </a:r>
            <a:r>
              <a:rPr lang="th-TH" sz="4000" dirty="0">
                <a:latin typeface="Angsana New" charset="-34"/>
              </a:rPr>
              <a:t>ปี ฉีดวัคซีนครั้งสุดท้ายอายุ </a:t>
            </a:r>
            <a:r>
              <a:rPr lang="en-US" sz="4000" dirty="0">
                <a:latin typeface="Angsana New" charset="-34"/>
              </a:rPr>
              <a:t>6 </a:t>
            </a:r>
            <a:r>
              <a:rPr lang="th-TH" sz="4000" dirty="0">
                <a:latin typeface="Angsana New" charset="-34"/>
              </a:rPr>
              <a:t>เดือน </a:t>
            </a:r>
          </a:p>
          <a:p>
            <a:r>
              <a:rPr lang="th-TH" sz="4000" dirty="0">
                <a:latin typeface="Angsana New" charset="-34"/>
              </a:rPr>
              <a:t>มารดาลืมพาเด็กไปฉีดอีก จะแนะนำอย่างไร</a:t>
            </a:r>
          </a:p>
        </p:txBody>
      </p:sp>
      <p:sp>
        <p:nvSpPr>
          <p:cNvPr id="78850" name="Text Box 7"/>
          <p:cNvSpPr txBox="1">
            <a:spLocks noChangeArrowheads="1"/>
          </p:cNvSpPr>
          <p:nvPr/>
        </p:nvSpPr>
        <p:spPr bwMode="auto">
          <a:xfrm>
            <a:off x="571500" y="3143250"/>
            <a:ext cx="268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Angsana New" charset="-34"/>
              </a:rPr>
              <a:t> </a:t>
            </a:r>
            <a:endParaRPr lang="th-TH" sz="4000">
              <a:latin typeface="Angsana New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466" y="3153943"/>
            <a:ext cx="8193269" cy="31085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dirty="0">
                <a:cs typeface="+mj-cs"/>
              </a:rPr>
              <a:t>ควรขอดูสมุดประจำตัวของเด็ก ถ้าไม่มี จากประวัติได้วัคซีนครั้งสุดท้ายอายุ </a:t>
            </a:r>
            <a:r>
              <a:rPr lang="en-US" dirty="0">
                <a:cs typeface="+mj-cs"/>
              </a:rPr>
              <a:t>6 </a:t>
            </a:r>
            <a:r>
              <a:rPr lang="th-TH" dirty="0">
                <a:cs typeface="+mj-cs"/>
              </a:rPr>
              <a:t>เดือน </a:t>
            </a:r>
          </a:p>
          <a:p>
            <a:pPr>
              <a:defRPr/>
            </a:pPr>
            <a:r>
              <a:rPr lang="th-TH" dirty="0">
                <a:cs typeface="+mj-cs"/>
              </a:rPr>
              <a:t>แสดงว่าได้ </a:t>
            </a:r>
            <a:r>
              <a:rPr lang="en-US" dirty="0">
                <a:cs typeface="+mj-cs"/>
              </a:rPr>
              <a:t>DTP3, OPV3 </a:t>
            </a:r>
            <a:r>
              <a:rPr lang="th-TH" dirty="0">
                <a:cs typeface="+mj-cs"/>
              </a:rPr>
              <a:t>และ </a:t>
            </a:r>
            <a:r>
              <a:rPr lang="en-US" dirty="0">
                <a:cs typeface="+mj-cs"/>
              </a:rPr>
              <a:t>HB3 </a:t>
            </a:r>
            <a:r>
              <a:rPr lang="th-TH" dirty="0">
                <a:cs typeface="+mj-cs"/>
              </a:rPr>
              <a:t>แล้ว ดังนั้นเด็กควรได้รับ </a:t>
            </a:r>
            <a:endParaRPr lang="en-US" dirty="0">
              <a:cs typeface="+mj-cs"/>
            </a:endParaRPr>
          </a:p>
          <a:p>
            <a:pPr>
              <a:defRPr/>
            </a:pPr>
            <a:r>
              <a:rPr lang="en-US" dirty="0">
                <a:cs typeface="+mj-cs"/>
              </a:rPr>
              <a:t>MMR1(9</a:t>
            </a:r>
            <a:r>
              <a:rPr lang="th-TH" dirty="0">
                <a:cs typeface="+mj-cs"/>
              </a:rPr>
              <a:t>เดือน</a:t>
            </a:r>
            <a:r>
              <a:rPr lang="en-US" dirty="0">
                <a:cs typeface="+mj-cs"/>
              </a:rPr>
              <a:t>),  DPT, OPV4 (1 ½ </a:t>
            </a:r>
            <a:r>
              <a:rPr lang="th-TH" dirty="0">
                <a:cs typeface="+mj-cs"/>
              </a:rPr>
              <a:t>ปี</a:t>
            </a:r>
            <a:r>
              <a:rPr lang="en-US" dirty="0">
                <a:cs typeface="+mj-cs"/>
              </a:rPr>
              <a:t>) </a:t>
            </a:r>
            <a:r>
              <a:rPr lang="th-TH" dirty="0">
                <a:cs typeface="+mj-cs"/>
              </a:rPr>
              <a:t>และ </a:t>
            </a:r>
            <a:r>
              <a:rPr lang="en-US" dirty="0">
                <a:cs typeface="+mj-cs"/>
              </a:rPr>
              <a:t>JE (1- 1 ½ </a:t>
            </a:r>
            <a:r>
              <a:rPr lang="th-TH" dirty="0">
                <a:cs typeface="+mj-cs"/>
              </a:rPr>
              <a:t>ปี</a:t>
            </a:r>
            <a:r>
              <a:rPr lang="en-US" dirty="0">
                <a:cs typeface="+mj-cs"/>
              </a:rPr>
              <a:t>)</a:t>
            </a:r>
            <a:endParaRPr lang="th-TH" dirty="0">
              <a:cs typeface="+mj-cs"/>
            </a:endParaRPr>
          </a:p>
          <a:p>
            <a:pPr>
              <a:defRPr/>
            </a:pPr>
            <a:endParaRPr lang="en-US" dirty="0">
              <a:cs typeface="+mj-cs"/>
            </a:endParaRPr>
          </a:p>
          <a:p>
            <a:pPr>
              <a:defRPr/>
            </a:pPr>
            <a:r>
              <a:rPr lang="th-TH" dirty="0">
                <a:cs typeface="+mj-cs"/>
              </a:rPr>
              <a:t>วัคซีนหลายชนิดให้ในวันเดียวกันได้ ต้องถามความต้องการของผู้ปกครองก่อน</a:t>
            </a:r>
          </a:p>
          <a:p>
            <a:pPr>
              <a:defRPr/>
            </a:pPr>
            <a:r>
              <a:rPr lang="th-TH" dirty="0">
                <a:cs typeface="+mj-cs"/>
              </a:rPr>
              <a:t>ถ้าจะให้ห่างกัน วัคซีนชนิดมีชีวิต </a:t>
            </a:r>
            <a:r>
              <a:rPr lang="en-US" dirty="0">
                <a:cs typeface="+mj-cs"/>
              </a:rPr>
              <a:t>2 </a:t>
            </a:r>
            <a:r>
              <a:rPr lang="th-TH" dirty="0">
                <a:cs typeface="+mj-cs"/>
              </a:rPr>
              <a:t>ชนิดต้องให้ห่างกันอย่างน้อย </a:t>
            </a:r>
            <a:r>
              <a:rPr lang="en-US" dirty="0">
                <a:cs typeface="+mj-cs"/>
              </a:rPr>
              <a:t>1 </a:t>
            </a:r>
            <a:r>
              <a:rPr lang="th-TH" dirty="0">
                <a:cs typeface="+mj-cs"/>
              </a:rPr>
              <a:t>เดือน</a:t>
            </a:r>
          </a:p>
          <a:p>
            <a:pPr>
              <a:defRPr/>
            </a:pP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570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539552" y="476672"/>
            <a:ext cx="87487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400" b="1" dirty="0">
                <a:solidFill>
                  <a:schemeClr val="hlink"/>
                </a:solidFill>
                <a:latin typeface="Calibri" pitchFamily="34" charset="0"/>
              </a:rPr>
              <a:t>วัคซีน</a:t>
            </a:r>
            <a:r>
              <a:rPr lang="th-TH" sz="4400" b="1" dirty="0">
                <a:solidFill>
                  <a:schemeClr val="hlink"/>
                </a:solidFill>
                <a:latin typeface="Calibri" pitchFamily="34" charset="0"/>
                <a:cs typeface="Cordia New" pitchFamily="34" charset="-34"/>
              </a:rPr>
              <a:t> คือ </a:t>
            </a:r>
            <a:r>
              <a:rPr lang="en-US" sz="3200" dirty="0" err="1">
                <a:latin typeface="Angsana New" charset="-34"/>
              </a:rPr>
              <a:t>ชีววัตถุที่ผลิตขึ้นเพื่อใช้กระตุ้นร่างกายให้สร้างภูมิคุ้มกันโรค</a:t>
            </a:r>
            <a:r>
              <a:rPr lang="en-US" sz="3200" dirty="0">
                <a:latin typeface="Angsana New" charset="-34"/>
              </a:rPr>
              <a:t> </a:t>
            </a:r>
            <a:r>
              <a:rPr lang="en-US" sz="3200" dirty="0" err="1">
                <a:latin typeface="Angsana New" charset="-34"/>
              </a:rPr>
              <a:t>แบ่งเป็น</a:t>
            </a:r>
            <a:r>
              <a:rPr lang="en-US" sz="3200" dirty="0">
                <a:latin typeface="Angsana New" charset="-34"/>
              </a:rPr>
              <a:t> 3 </a:t>
            </a:r>
            <a:r>
              <a:rPr lang="en-US" sz="3200" dirty="0" err="1">
                <a:latin typeface="Angsana New" charset="-34"/>
              </a:rPr>
              <a:t>กลุ่ม</a:t>
            </a:r>
            <a:endParaRPr lang="en-US" sz="3200" dirty="0">
              <a:latin typeface="Angsana New" charset="-34"/>
            </a:endParaRPr>
          </a:p>
          <a:p>
            <a:r>
              <a:rPr lang="en-US" sz="3200" b="1" dirty="0">
                <a:solidFill>
                  <a:schemeClr val="hlink"/>
                </a:solidFill>
                <a:latin typeface="Angsana New" charset="-34"/>
              </a:rPr>
              <a:t>1.</a:t>
            </a:r>
            <a:r>
              <a:rPr lang="en-US" sz="4000" b="1" dirty="0">
                <a:solidFill>
                  <a:schemeClr val="hlink"/>
                </a:solidFill>
                <a:latin typeface="Angsana New" charset="-34"/>
              </a:rPr>
              <a:t>Toxoid</a:t>
            </a:r>
            <a:r>
              <a:rPr lang="en-US" sz="4000" dirty="0">
                <a:solidFill>
                  <a:schemeClr val="hlink"/>
                </a:solidFill>
                <a:latin typeface="Angsana New" charset="-34"/>
              </a:rPr>
              <a:t> </a:t>
            </a:r>
            <a:r>
              <a:rPr lang="en-US" dirty="0" err="1">
                <a:latin typeface="Angsana New" charset="-34"/>
              </a:rPr>
              <a:t>ใช้ป้องกันโรคที่เกิดจากพิษ</a:t>
            </a:r>
            <a:r>
              <a:rPr lang="en-US" dirty="0">
                <a:latin typeface="Angsana New" charset="-34"/>
              </a:rPr>
              <a:t> (toxin) </a:t>
            </a:r>
            <a:r>
              <a:rPr lang="en-US" dirty="0" err="1">
                <a:latin typeface="Angsana New" charset="-34"/>
              </a:rPr>
              <a:t>ของเชื้อแบคทีเรีย</a:t>
            </a:r>
            <a:r>
              <a:rPr lang="en-US" dirty="0">
                <a:latin typeface="Angsana New" charset="-34"/>
              </a:rPr>
              <a:t> </a:t>
            </a:r>
          </a:p>
          <a:p>
            <a:r>
              <a:rPr lang="en-US" dirty="0" err="1">
                <a:latin typeface="Angsana New" charset="-34"/>
              </a:rPr>
              <a:t>ไม่ได้ป้องกันการติดเชื้อจากตัวแบคทีเรียโดยตรง</a:t>
            </a:r>
            <a:r>
              <a:rPr lang="th-TH" dirty="0">
                <a:latin typeface="Angsana New" charset="-34"/>
              </a:rPr>
              <a:t> เช่น</a:t>
            </a:r>
            <a:endParaRPr lang="en-US" dirty="0">
              <a:latin typeface="Angsana New" charset="-34"/>
            </a:endParaRPr>
          </a:p>
          <a:p>
            <a:r>
              <a:rPr lang="en-US" dirty="0">
                <a:latin typeface="Angsana New" charset="-34"/>
              </a:rPr>
              <a:t> </a:t>
            </a:r>
            <a:r>
              <a:rPr lang="en-US" sz="3200" dirty="0">
                <a:latin typeface="Angsana New" charset="-34"/>
              </a:rPr>
              <a:t>- diphtheria toxoid     </a:t>
            </a:r>
          </a:p>
          <a:p>
            <a:r>
              <a:rPr lang="en-US" sz="3200" dirty="0">
                <a:latin typeface="Angsana New" charset="-34"/>
              </a:rPr>
              <a:t> - tetanus toxoid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9552" y="3717032"/>
            <a:ext cx="82804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chemeClr val="hlink"/>
                </a:solidFill>
                <a:latin typeface="Angsana New" charset="-34"/>
              </a:rPr>
              <a:t>2. Live attenuated vaccine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sz="3200" b="1" dirty="0">
                <a:solidFill>
                  <a:schemeClr val="hlink"/>
                </a:solidFill>
                <a:latin typeface="Angsana New" charset="-34"/>
              </a:rPr>
              <a:t>( </a:t>
            </a:r>
            <a:r>
              <a:rPr lang="th-TH" sz="3200" b="1" dirty="0">
                <a:solidFill>
                  <a:schemeClr val="hlink"/>
                </a:solidFill>
                <a:latin typeface="Angsana New" charset="-34"/>
              </a:rPr>
              <a:t>วัคซีนเชื้อที่มีชีวิต</a:t>
            </a:r>
            <a:r>
              <a:rPr lang="en-US" sz="3200" b="1" dirty="0">
                <a:solidFill>
                  <a:schemeClr val="hlink"/>
                </a:solidFill>
                <a:latin typeface="Angsana New" charset="-34"/>
              </a:rPr>
              <a:t> )</a:t>
            </a:r>
            <a:r>
              <a:rPr lang="th-TH" sz="3200" b="1" dirty="0">
                <a:solidFill>
                  <a:schemeClr val="hlink"/>
                </a:solidFill>
                <a:latin typeface="Angsana New" charset="-34"/>
              </a:rPr>
              <a:t> เช่น</a:t>
            </a:r>
            <a:endParaRPr lang="en-US" sz="3200" b="1" dirty="0">
              <a:solidFill>
                <a:schemeClr val="hlink"/>
              </a:solidFill>
              <a:latin typeface="Angsana New" charset="-34"/>
            </a:endParaRPr>
          </a:p>
          <a:p>
            <a:r>
              <a:rPr lang="en-US" dirty="0"/>
              <a:t> </a:t>
            </a:r>
            <a:r>
              <a:rPr lang="en-US" dirty="0">
                <a:latin typeface="Angsana New" charset="-34"/>
              </a:rPr>
              <a:t>- </a:t>
            </a:r>
            <a:r>
              <a:rPr lang="en-US" sz="3200" dirty="0">
                <a:latin typeface="Angsana New" charset="-34"/>
              </a:rPr>
              <a:t>BCG, oral poliovirus vaccine (OPV) </a:t>
            </a:r>
          </a:p>
          <a:p>
            <a:r>
              <a:rPr lang="en-US" sz="3200" dirty="0">
                <a:latin typeface="Angsana New" charset="-34"/>
              </a:rPr>
              <a:t> - measles mumps rubella vaccine (MMR)</a:t>
            </a:r>
          </a:p>
          <a:p>
            <a:r>
              <a:rPr lang="en-US" sz="3200" dirty="0">
                <a:latin typeface="Angsana New" charset="-34"/>
              </a:rPr>
              <a:t> - live JE vaccine       </a:t>
            </a:r>
          </a:p>
          <a:p>
            <a:r>
              <a:rPr lang="en-US" sz="3200" dirty="0">
                <a:latin typeface="Angsana New" charset="-34"/>
              </a:rPr>
              <a:t> - oral typhoid vaccine,  yellow fever vaccine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467545" y="345569"/>
            <a:ext cx="8928992" cy="312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hlink"/>
                </a:solidFill>
                <a:latin typeface="Angsana New" charset="-34"/>
              </a:rPr>
              <a:t> 3.</a:t>
            </a:r>
            <a:r>
              <a:rPr lang="en-US" dirty="0">
                <a:latin typeface="Angsana New" charset="-34"/>
              </a:rPr>
              <a:t>  </a:t>
            </a:r>
            <a:r>
              <a:rPr lang="en-US" sz="4400" b="1" dirty="0">
                <a:solidFill>
                  <a:schemeClr val="hlink"/>
                </a:solidFill>
                <a:latin typeface="Angsana New" charset="-34"/>
              </a:rPr>
              <a:t>Killed or inactivated vaccine</a:t>
            </a:r>
            <a:r>
              <a:rPr lang="en-US" sz="4400" dirty="0">
                <a:latin typeface="Angsana New" charset="-34"/>
              </a:rPr>
              <a:t> </a:t>
            </a:r>
            <a:r>
              <a:rPr lang="en-US" sz="4400" b="1" dirty="0">
                <a:solidFill>
                  <a:schemeClr val="hlink"/>
                </a:solidFill>
                <a:latin typeface="Angsana New" charset="-34"/>
              </a:rPr>
              <a:t>(</a:t>
            </a:r>
            <a:r>
              <a:rPr lang="th-TH" sz="4400" b="1" dirty="0">
                <a:solidFill>
                  <a:schemeClr val="hlink"/>
                </a:solidFill>
                <a:latin typeface="Angsana New" charset="-34"/>
              </a:rPr>
              <a:t>วัคซีนที่ไม่มีชีวิต </a:t>
            </a:r>
            <a:r>
              <a:rPr lang="en-US" sz="4400" b="1" dirty="0">
                <a:solidFill>
                  <a:schemeClr val="hlink"/>
                </a:solidFill>
                <a:latin typeface="Angsana New" charset="-34"/>
              </a:rPr>
              <a:t>)</a:t>
            </a:r>
            <a:r>
              <a:rPr lang="en-US" sz="3600" dirty="0">
                <a:latin typeface="Angsana New" charset="-34"/>
              </a:rPr>
              <a:t>           </a:t>
            </a:r>
          </a:p>
          <a:p>
            <a:r>
              <a:rPr lang="en-US" sz="4000" dirty="0">
                <a:solidFill>
                  <a:srgbClr val="558ED5"/>
                </a:solidFill>
                <a:latin typeface="Angsana New" charset="-34"/>
              </a:rPr>
              <a:t> </a:t>
            </a:r>
            <a:r>
              <a:rPr lang="en-US" b="1" dirty="0">
                <a:solidFill>
                  <a:schemeClr val="hlink"/>
                </a:solidFill>
                <a:latin typeface="Angsana New" charset="-34"/>
              </a:rPr>
              <a:t>3.1 </a:t>
            </a:r>
            <a:r>
              <a:rPr lang="en-US" sz="3600" b="1" dirty="0">
                <a:solidFill>
                  <a:schemeClr val="hlink"/>
                </a:solidFill>
                <a:latin typeface="Angsana New" charset="-34"/>
              </a:rPr>
              <a:t>Whole cell vaccine </a:t>
            </a:r>
            <a:r>
              <a:rPr lang="en-US" sz="3600" b="1" dirty="0" err="1">
                <a:solidFill>
                  <a:schemeClr val="hlink"/>
                </a:solidFill>
                <a:latin typeface="Angsana New" charset="-34"/>
              </a:rPr>
              <a:t>หรือ</a:t>
            </a:r>
            <a:r>
              <a:rPr lang="en-US" sz="3600" b="1" dirty="0">
                <a:solidFill>
                  <a:schemeClr val="hlink"/>
                </a:solidFill>
                <a:latin typeface="Angsana New" charset="-34"/>
              </a:rPr>
              <a:t> whole virion vaccine</a:t>
            </a:r>
            <a:r>
              <a:rPr lang="en-US" sz="3600" dirty="0">
                <a:solidFill>
                  <a:srgbClr val="558ED5"/>
                </a:solidFill>
                <a:latin typeface="Angsana New" charset="-34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Angsana New" charset="-34"/>
              </a:rPr>
              <a:t>e.g.</a:t>
            </a:r>
          </a:p>
          <a:p>
            <a:r>
              <a:rPr lang="en-US" dirty="0">
                <a:latin typeface="Angsana New" charset="-34"/>
              </a:rPr>
              <a:t>      - whole cell pertussis vaccine (</a:t>
            </a:r>
            <a:r>
              <a:rPr lang="en-US" dirty="0" err="1">
                <a:latin typeface="Angsana New" charset="-34"/>
              </a:rPr>
              <a:t>wP</a:t>
            </a:r>
            <a:r>
              <a:rPr lang="en-US" dirty="0">
                <a:latin typeface="Angsana New" charset="-34"/>
              </a:rPr>
              <a:t>) </a:t>
            </a:r>
            <a:r>
              <a:rPr lang="th-TH" dirty="0">
                <a:latin typeface="Angsana New" charset="-34"/>
              </a:rPr>
              <a:t>วัคซีนป้องกันโรคไอกรนทั้งเซลล์</a:t>
            </a:r>
            <a:endParaRPr lang="en-US" dirty="0">
              <a:latin typeface="Angsana New" charset="-34"/>
            </a:endParaRPr>
          </a:p>
          <a:p>
            <a:r>
              <a:rPr lang="en-US" dirty="0">
                <a:latin typeface="Angsana New" charset="-34"/>
              </a:rPr>
              <a:t>       - inactivated poliovirus vaccine (IPV)</a:t>
            </a:r>
          </a:p>
          <a:p>
            <a:r>
              <a:rPr lang="en-US" dirty="0">
                <a:latin typeface="Angsana New" charset="-34"/>
              </a:rPr>
              <a:t>       - rabies vaccine</a:t>
            </a:r>
            <a:endParaRPr lang="th-TH" dirty="0">
              <a:latin typeface="Angsana New" charset="-34"/>
            </a:endParaRPr>
          </a:p>
          <a:p>
            <a:r>
              <a:rPr lang="th-TH" dirty="0">
                <a:latin typeface="Angsana New" charset="-34"/>
              </a:rPr>
              <a:t>       </a:t>
            </a:r>
            <a:r>
              <a:rPr lang="en-US" dirty="0">
                <a:latin typeface="Angsana New" charset="-34"/>
              </a:rPr>
              <a:t>- killed JE vaccine</a:t>
            </a:r>
            <a:endParaRPr lang="th-TH" dirty="0">
              <a:latin typeface="Angsana New" charset="-34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01650" y="3511519"/>
            <a:ext cx="864235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  <a:latin typeface="Angsana New" charset="-34"/>
              </a:rPr>
              <a:t>3.2 </a:t>
            </a:r>
            <a:r>
              <a:rPr lang="en-US" sz="3600" b="1" dirty="0">
                <a:solidFill>
                  <a:schemeClr val="hlink"/>
                </a:solidFill>
                <a:latin typeface="Angsana New" charset="-34"/>
              </a:rPr>
              <a:t>Subunit vaccine</a:t>
            </a:r>
            <a:r>
              <a:rPr lang="th-TH" sz="3600" dirty="0">
                <a:solidFill>
                  <a:srgbClr val="558ED5"/>
                </a:solidFill>
                <a:latin typeface="Angsana New" charset="-34"/>
              </a:rPr>
              <a:t> </a:t>
            </a:r>
            <a:endParaRPr lang="en-US" sz="3600" dirty="0">
              <a:solidFill>
                <a:srgbClr val="558ED5"/>
              </a:solidFill>
              <a:latin typeface="Angsana New" charset="-34"/>
            </a:endParaRPr>
          </a:p>
          <a:p>
            <a:r>
              <a:rPr lang="th-TH" dirty="0">
                <a:latin typeface="Angsana New" charset="-34"/>
              </a:rPr>
              <a:t>วัคซีนที่ทำจาก</a:t>
            </a:r>
            <a:r>
              <a:rPr lang="th-TH" u="sng" dirty="0">
                <a:latin typeface="Angsana New" charset="-34"/>
              </a:rPr>
              <a:t>บางส่วน</a:t>
            </a:r>
            <a:r>
              <a:rPr lang="th-TH" dirty="0">
                <a:latin typeface="Angsana New" charset="-34"/>
              </a:rPr>
              <a:t>ของแบคทีเรียหรือไวรัส</a:t>
            </a:r>
            <a:r>
              <a:rPr lang="en-US" dirty="0">
                <a:latin typeface="Angsana New" charset="-34"/>
              </a:rPr>
              <a:t> </a:t>
            </a:r>
            <a:r>
              <a:rPr lang="th-TH" dirty="0">
                <a:latin typeface="Angsana New" charset="-34"/>
              </a:rPr>
              <a:t>โดยใช้ส่วนที่เกี่ยวกับการสร้างภูมิคุ้มกัน </a:t>
            </a:r>
            <a:r>
              <a:rPr lang="en-US" dirty="0">
                <a:latin typeface="Angsana New" charset="-34"/>
              </a:rPr>
              <a:t>e.g.</a:t>
            </a:r>
          </a:p>
          <a:p>
            <a:r>
              <a:rPr lang="en-US" sz="2000" dirty="0"/>
              <a:t>    </a:t>
            </a:r>
            <a:r>
              <a:rPr lang="en-US" sz="2400" dirty="0">
                <a:latin typeface="Angsana New" charset="-34"/>
              </a:rPr>
              <a:t>- </a:t>
            </a:r>
            <a:r>
              <a:rPr lang="en-US" sz="2400" dirty="0" err="1">
                <a:latin typeface="Angsana New" charset="-34"/>
              </a:rPr>
              <a:t>acellular</a:t>
            </a:r>
            <a:r>
              <a:rPr lang="en-US" sz="2400" dirty="0">
                <a:latin typeface="Angsana New" charset="-34"/>
              </a:rPr>
              <a:t> pertussis vaccine (</a:t>
            </a:r>
            <a:r>
              <a:rPr lang="en-US" sz="2400" dirty="0" err="1">
                <a:latin typeface="Angsana New" charset="-34"/>
              </a:rPr>
              <a:t>aP</a:t>
            </a:r>
            <a:r>
              <a:rPr lang="en-US" sz="2400" dirty="0">
                <a:latin typeface="Angsana New" charset="-34"/>
              </a:rPr>
              <a:t>) </a:t>
            </a:r>
            <a:r>
              <a:rPr lang="th-TH" sz="2400" dirty="0">
                <a:latin typeface="Angsana New" charset="-34"/>
              </a:rPr>
              <a:t>ไอกรนไร้เซลล์ เช่นใช้ </a:t>
            </a:r>
            <a:r>
              <a:rPr lang="en-US" sz="2400" dirty="0">
                <a:latin typeface="Angsana New" charset="-34"/>
              </a:rPr>
              <a:t>pertussis toxoid,  pertactin, fimbria </a:t>
            </a:r>
            <a:r>
              <a:rPr lang="th-TH" sz="2400" dirty="0">
                <a:latin typeface="Angsana New" charset="-34"/>
              </a:rPr>
              <a:t>ของเชื้อ</a:t>
            </a:r>
            <a:endParaRPr lang="en-US" sz="2400" dirty="0">
              <a:latin typeface="Angsana New" charset="-34"/>
            </a:endParaRPr>
          </a:p>
          <a:p>
            <a:r>
              <a:rPr lang="en-US" sz="2400" dirty="0">
                <a:latin typeface="Angsana New" charset="-34"/>
              </a:rPr>
              <a:t>      - hepatitis B vaccine</a:t>
            </a:r>
            <a:r>
              <a:rPr lang="th-TH" sz="2400" dirty="0">
                <a:latin typeface="Angsana New" charset="-34"/>
              </a:rPr>
              <a:t> เป็น</a:t>
            </a:r>
            <a:r>
              <a:rPr lang="en-US" sz="2400" dirty="0">
                <a:latin typeface="Angsana New" charset="-34"/>
              </a:rPr>
              <a:t> HBsAg </a:t>
            </a:r>
          </a:p>
          <a:p>
            <a:r>
              <a:rPr lang="en-US" sz="2400" dirty="0">
                <a:latin typeface="Angsana New" charset="-34"/>
              </a:rPr>
              <a:t>      - pneumococcal, H. influenzae type b  </a:t>
            </a:r>
            <a:r>
              <a:rPr lang="th-TH" sz="2400" dirty="0">
                <a:latin typeface="Angsana New" charset="-34"/>
              </a:rPr>
              <a:t>เป็น</a:t>
            </a:r>
            <a:r>
              <a:rPr lang="en-US" sz="2400" dirty="0">
                <a:latin typeface="Angsana New" charset="-34"/>
              </a:rPr>
              <a:t>  polysaccharide capsular Ag conjugate </a:t>
            </a:r>
            <a:r>
              <a:rPr lang="th-TH" sz="2400" dirty="0">
                <a:latin typeface="Angsana New" charset="-34"/>
              </a:rPr>
              <a:t>กับ </a:t>
            </a:r>
            <a:r>
              <a:rPr lang="en-US" sz="2400" dirty="0">
                <a:latin typeface="Angsana New" charset="-34"/>
              </a:rPr>
              <a:t>protein carrier</a:t>
            </a:r>
          </a:p>
          <a:p>
            <a:r>
              <a:rPr lang="en-US" sz="2400" dirty="0">
                <a:latin typeface="Angsana New" charset="-34"/>
              </a:rPr>
              <a:t>      - influenza vaccine </a:t>
            </a:r>
            <a:r>
              <a:rPr lang="th-TH" sz="2400" dirty="0">
                <a:latin typeface="Angsana New" charset="-34"/>
              </a:rPr>
              <a:t>ใช้แอนติเจนผิวนอกซึ่งเป็นโปรตีน </a:t>
            </a:r>
            <a:r>
              <a:rPr lang="en-US" sz="2400" dirty="0">
                <a:latin typeface="Angsana New" charset="-34"/>
              </a:rPr>
              <a:t>hemagglutinin </a:t>
            </a:r>
            <a:r>
              <a:rPr lang="th-TH" sz="2400" dirty="0">
                <a:latin typeface="Angsana New" charset="-34"/>
              </a:rPr>
              <a:t>และ </a:t>
            </a:r>
            <a:r>
              <a:rPr lang="en-US" sz="2400" dirty="0">
                <a:latin typeface="Angsana New" charset="-34"/>
              </a:rPr>
              <a:t>neuraminidase</a:t>
            </a:r>
            <a:endParaRPr lang="th-TH" sz="2400" dirty="0">
              <a:latin typeface="Angsana New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395288" y="333375"/>
            <a:ext cx="874871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800" b="1" dirty="0">
                <a:latin typeface="Angsana New" charset="-34"/>
              </a:rPr>
              <a:t>วิธีการให้วัคซีน</a:t>
            </a:r>
          </a:p>
          <a:p>
            <a:pPr>
              <a:buFontTx/>
              <a:buAutoNum type="arabicPeriod"/>
            </a:pPr>
            <a:r>
              <a:rPr lang="th-TH" sz="3200" b="1" dirty="0">
                <a:solidFill>
                  <a:schemeClr val="hlink"/>
                </a:solidFill>
                <a:latin typeface="Angsana New" charset="-34"/>
              </a:rPr>
              <a:t> รับประทาน</a:t>
            </a:r>
            <a:r>
              <a:rPr lang="en-US" sz="3200" b="1" dirty="0">
                <a:solidFill>
                  <a:schemeClr val="hlink"/>
                </a:solidFill>
                <a:latin typeface="Angsana New" charset="-34"/>
              </a:rPr>
              <a:t> (oral  route) </a:t>
            </a:r>
          </a:p>
          <a:p>
            <a:r>
              <a:rPr lang="en-US" sz="3200" b="1" dirty="0">
                <a:latin typeface="Angsana New" charset="-34"/>
              </a:rPr>
              <a:t>    </a:t>
            </a:r>
            <a:r>
              <a:rPr lang="en-US" sz="3200" dirty="0">
                <a:latin typeface="Angsana New" charset="-34"/>
              </a:rPr>
              <a:t>- OPV </a:t>
            </a:r>
            <a:endParaRPr lang="th-TH" sz="3200" dirty="0">
              <a:latin typeface="Angsana New" charset="-34"/>
            </a:endParaRPr>
          </a:p>
          <a:p>
            <a:r>
              <a:rPr lang="en-US" sz="3200" b="1" dirty="0">
                <a:latin typeface="Angsana New" charset="-34"/>
              </a:rPr>
              <a:t>2. </a:t>
            </a:r>
            <a:r>
              <a:rPr lang="th-TH" sz="3200" b="1" dirty="0">
                <a:solidFill>
                  <a:schemeClr val="hlink"/>
                </a:solidFill>
                <a:latin typeface="Angsana New" charset="-34"/>
              </a:rPr>
              <a:t>ฉีดเข้าชั้นผิวหนัง</a:t>
            </a:r>
            <a:r>
              <a:rPr lang="en-US" sz="3200" b="1" dirty="0">
                <a:solidFill>
                  <a:schemeClr val="hlink"/>
                </a:solidFill>
                <a:latin typeface="Angsana New" charset="-34"/>
              </a:rPr>
              <a:t> (intradermal route)</a:t>
            </a:r>
            <a:r>
              <a:rPr lang="en-US" sz="3200" b="1" dirty="0">
                <a:latin typeface="Angsana New" charset="-34"/>
              </a:rPr>
              <a:t> </a:t>
            </a:r>
          </a:p>
          <a:p>
            <a:r>
              <a:rPr lang="en-US" sz="3200" dirty="0">
                <a:latin typeface="Angsana New" charset="-34"/>
              </a:rPr>
              <a:t>    - BCG </a:t>
            </a:r>
          </a:p>
          <a:p>
            <a:r>
              <a:rPr lang="en-US" sz="3200" b="1" dirty="0">
                <a:latin typeface="Angsana New" charset="-34"/>
              </a:rPr>
              <a:t>3. </a:t>
            </a:r>
            <a:r>
              <a:rPr lang="th-TH" sz="3200" b="1" dirty="0">
                <a:solidFill>
                  <a:schemeClr val="hlink"/>
                </a:solidFill>
                <a:latin typeface="Angsana New" charset="-34"/>
              </a:rPr>
              <a:t>ฉีดเข้าใต้ผิวหนัง</a:t>
            </a:r>
            <a:r>
              <a:rPr lang="en-US" sz="3200" b="1" dirty="0">
                <a:solidFill>
                  <a:schemeClr val="hlink"/>
                </a:solidFill>
                <a:latin typeface="Angsana New" charset="-34"/>
              </a:rPr>
              <a:t> (subcutaneous route)</a:t>
            </a:r>
          </a:p>
          <a:p>
            <a:r>
              <a:rPr lang="th-TH" sz="3200" b="1" dirty="0">
                <a:latin typeface="Angsana New" charset="-34"/>
              </a:rPr>
              <a:t>    </a:t>
            </a:r>
            <a:r>
              <a:rPr lang="en-US" sz="3200" dirty="0">
                <a:latin typeface="Angsana New" charset="-34"/>
              </a:rPr>
              <a:t>-</a:t>
            </a:r>
            <a:r>
              <a:rPr lang="th-TH" sz="3200" dirty="0">
                <a:latin typeface="Angsana New" charset="-34"/>
              </a:rPr>
              <a:t>วัคซีนโรคหัด หัดเยอรมัน คางทูม วัคซีนไข้สมองอักเสบ</a:t>
            </a:r>
            <a:endParaRPr lang="en-US" sz="3200" dirty="0">
              <a:latin typeface="Angsana New" charset="-34"/>
            </a:endParaRPr>
          </a:p>
          <a:p>
            <a:r>
              <a:rPr lang="en-US" sz="3200" b="1" dirty="0">
                <a:latin typeface="Angsana New" charset="-34"/>
              </a:rPr>
              <a:t>4. </a:t>
            </a:r>
            <a:r>
              <a:rPr lang="th-TH" sz="3200" b="1" dirty="0">
                <a:solidFill>
                  <a:schemeClr val="hlink"/>
                </a:solidFill>
                <a:latin typeface="Angsana New" charset="-34"/>
              </a:rPr>
              <a:t>ฉีดเข้ากล้ามเนื้อ </a:t>
            </a:r>
            <a:r>
              <a:rPr lang="en-US" sz="3200" b="1" dirty="0">
                <a:solidFill>
                  <a:schemeClr val="hlink"/>
                </a:solidFill>
                <a:latin typeface="Angsana New" charset="-34"/>
              </a:rPr>
              <a:t>(intramuscular route)</a:t>
            </a:r>
            <a:r>
              <a:rPr lang="en-US" sz="3200" b="1" dirty="0">
                <a:latin typeface="Angsana New" charset="-34"/>
              </a:rPr>
              <a:t>  </a:t>
            </a:r>
          </a:p>
          <a:p>
            <a:r>
              <a:rPr lang="th-TH" sz="3200" b="1" dirty="0">
                <a:latin typeface="Angsana New" charset="-34"/>
              </a:rPr>
              <a:t>    </a:t>
            </a:r>
            <a:r>
              <a:rPr lang="en-US" sz="3200" dirty="0">
                <a:latin typeface="Angsana New" charset="-34"/>
              </a:rPr>
              <a:t>-</a:t>
            </a:r>
            <a:r>
              <a:rPr lang="th-TH" sz="3200" dirty="0">
                <a:latin typeface="Angsana New" charset="-34"/>
              </a:rPr>
              <a:t> วัคซีนป้องกันโรคคอตีบ</a:t>
            </a:r>
            <a:r>
              <a:rPr lang="en-US" sz="3200" dirty="0">
                <a:latin typeface="Angsana New" charset="-34"/>
              </a:rPr>
              <a:t>  </a:t>
            </a:r>
            <a:r>
              <a:rPr lang="th-TH" sz="3200" dirty="0">
                <a:latin typeface="Angsana New" charset="-34"/>
              </a:rPr>
              <a:t>ไอกรน บาดทะยัก </a:t>
            </a:r>
          </a:p>
          <a:p>
            <a:r>
              <a:rPr lang="th-TH" sz="3200" dirty="0">
                <a:latin typeface="Angsana New" charset="-34"/>
              </a:rPr>
              <a:t>    </a:t>
            </a:r>
            <a:r>
              <a:rPr lang="en-US" sz="3200" dirty="0">
                <a:latin typeface="Angsana New" charset="-34"/>
              </a:rPr>
              <a:t>-</a:t>
            </a:r>
            <a:r>
              <a:rPr lang="th-TH" sz="3200" dirty="0">
                <a:latin typeface="Angsana New" charset="-34"/>
              </a:rPr>
              <a:t> วัคซีนป้องกันตับอักเสบบี </a:t>
            </a:r>
            <a:r>
              <a:rPr lang="th-TH" sz="3200" dirty="0"/>
              <a:t>วัคซีนป้องกัน</a:t>
            </a:r>
            <a:r>
              <a:rPr lang="th-TH" sz="3200" dirty="0">
                <a:latin typeface="Angsana New" charset="-34"/>
              </a:rPr>
              <a:t>โรคพิษสุนัขบ้า</a:t>
            </a:r>
            <a:r>
              <a:rPr lang="en-US" sz="3200" dirty="0">
                <a:latin typeface="Angsana New" charset="-34"/>
              </a:rPr>
              <a:t> </a:t>
            </a:r>
          </a:p>
          <a:p>
            <a:r>
              <a:rPr lang="th-TH" sz="3200" b="1" dirty="0">
                <a:latin typeface="Angsana New" charset="-34"/>
              </a:rPr>
              <a:t>5. </a:t>
            </a:r>
            <a:r>
              <a:rPr lang="th-TH" sz="3200" b="1" dirty="0">
                <a:solidFill>
                  <a:schemeClr val="hlink"/>
                </a:solidFill>
                <a:latin typeface="Angsana New" charset="-34"/>
              </a:rPr>
              <a:t>การพ่นทางจมูก (</a:t>
            </a:r>
            <a:r>
              <a:rPr lang="en-US" sz="3200" b="1" dirty="0">
                <a:solidFill>
                  <a:schemeClr val="hlink"/>
                </a:solidFill>
                <a:latin typeface="Angsana New" charset="-34"/>
              </a:rPr>
              <a:t>intranasal route)</a:t>
            </a:r>
            <a:r>
              <a:rPr lang="en-US" sz="3200" b="1" dirty="0">
                <a:solidFill>
                  <a:schemeClr val="tx2"/>
                </a:solidFill>
                <a:latin typeface="Angsana New" charset="-34"/>
              </a:rPr>
              <a:t> </a:t>
            </a:r>
          </a:p>
          <a:p>
            <a:r>
              <a:rPr lang="en-US" sz="3200" b="1" dirty="0">
                <a:solidFill>
                  <a:schemeClr val="tx2"/>
                </a:solidFill>
                <a:latin typeface="Angsana New" charset="-34"/>
              </a:rPr>
              <a:t>    </a:t>
            </a:r>
            <a:r>
              <a:rPr lang="en-US" sz="3200" dirty="0">
                <a:latin typeface="Angsana New" charset="-34"/>
              </a:rPr>
              <a:t>– </a:t>
            </a:r>
            <a:r>
              <a:rPr lang="th-TH" sz="3200" dirty="0">
                <a:latin typeface="Angsana New" charset="-34"/>
              </a:rPr>
              <a:t>ไข้หวัดใหญ่ชนิดพ่นจมูก</a:t>
            </a:r>
            <a:r>
              <a:rPr lang="en-US" sz="3200" dirty="0" smtClean="0">
                <a:latin typeface="Angsana New" charset="-34"/>
              </a:rPr>
              <a:t>- </a:t>
            </a:r>
            <a:r>
              <a:rPr lang="th-TH" dirty="0" smtClean="0">
                <a:latin typeface="Angsana New" charset="-34"/>
              </a:rPr>
              <a:t>ยัง</a:t>
            </a:r>
            <a:r>
              <a:rPr lang="th-TH" dirty="0">
                <a:latin typeface="Angsana New" charset="-34"/>
              </a:rPr>
              <a:t>ไม่มี</a:t>
            </a:r>
            <a:r>
              <a:rPr lang="th-TH" dirty="0" smtClean="0">
                <a:latin typeface="Angsana New" charset="-34"/>
              </a:rPr>
              <a:t>ในประเทศไทย</a:t>
            </a:r>
            <a:endParaRPr lang="th-TH" sz="3200" dirty="0">
              <a:latin typeface="Angsana New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1628800"/>
            <a:ext cx="89296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h-TH" b="1" dirty="0">
                <a:solidFill>
                  <a:schemeClr val="hlink"/>
                </a:solidFill>
              </a:rPr>
              <a:t>มักจะให้ในเด็กเล็กก่อนที่จะได้รับเชื้อโรคเข้าไปในร่างกาย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h-TH" b="1" dirty="0">
                <a:solidFill>
                  <a:schemeClr val="hlink"/>
                </a:solidFill>
              </a:rPr>
              <a:t>แต่ก็มีข้อที่ควรพิจารณาดังนี้</a:t>
            </a:r>
            <a:r>
              <a:rPr lang="en-US" b="1" dirty="0">
                <a:solidFill>
                  <a:schemeClr val="hlink"/>
                </a:solidFill>
                <a:cs typeface="Cordia New" pitchFamily="34" charset="-34"/>
              </a:rPr>
              <a:t>.-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b="1" dirty="0"/>
              <a:t>อายุที่เสี่ยงต่อการติดเชื้อโรคนั้นๆ</a:t>
            </a:r>
            <a:r>
              <a:rPr lang="en-US" sz="2800" b="1" dirty="0">
                <a:cs typeface="Cordia New" pitchFamily="34" charset="-34"/>
              </a:rPr>
              <a:t> </a:t>
            </a:r>
            <a:r>
              <a:rPr lang="th-TH" sz="2800" b="1" dirty="0"/>
              <a:t>เช่น</a:t>
            </a:r>
            <a:r>
              <a:rPr lang="th-TH" sz="2800" dirty="0"/>
              <a:t>ประเทศไทยยังมีผู้ป่วยวัณโรคจำนวนมาก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h-TH" sz="2800" dirty="0"/>
              <a:t>ทารกเสี่ยงที่จะติดเชื้อได้ตั้งแต่แรกเกิด จึงมีการให้ </a:t>
            </a:r>
            <a:r>
              <a:rPr lang="en-US" sz="2800" dirty="0">
                <a:cs typeface="Cordia New" pitchFamily="34" charset="-34"/>
              </a:rPr>
              <a:t>BCG </a:t>
            </a:r>
            <a:r>
              <a:rPr lang="th-TH" sz="2800" dirty="0"/>
              <a:t>แก่ทารกแรกเกิด</a:t>
            </a:r>
            <a:r>
              <a:rPr lang="en-US" sz="2800" dirty="0">
                <a:cs typeface="Cordia New" pitchFamily="34" charset="-34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b="1" dirty="0"/>
              <a:t>อายุที่เสี่ยงต่อการเกิดอาการแทรกซ้อนจากการฉีดวัคซีน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h-TH" sz="2400" dirty="0"/>
              <a:t>เด็กอายุเกิน </a:t>
            </a:r>
            <a:r>
              <a:rPr lang="en-US" sz="2400" dirty="0">
                <a:cs typeface="Cordia New" pitchFamily="34" charset="-34"/>
              </a:rPr>
              <a:t>7 </a:t>
            </a:r>
            <a:r>
              <a:rPr lang="th-TH" sz="2400" dirty="0"/>
              <a:t>ปี มีโอกาสเกิดอาการแทรกซ้อนสูงจากวัคซีนป้องกันโรคไอกรนชนิดทั้งเซลล์ จึงไม่ไห้</a:t>
            </a:r>
            <a:endParaRPr lang="en-US" sz="2400" dirty="0">
              <a:cs typeface="Cordia New" pitchFamily="34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h-TH" sz="2800" b="1" dirty="0"/>
              <a:t>อายุที่สามารถตอบสนองต่อวัคซีน</a:t>
            </a:r>
            <a:endParaRPr lang="en-US" sz="2800" b="1" dirty="0">
              <a:cs typeface="Cordia New" pitchFamily="34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h-TH" sz="2800" b="1" dirty="0"/>
              <a:t>อายุที่ระดับภูมิคุ้มกันจากมารดาไม่รบกวนการตอบสนองของวัคซีน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h-TH" sz="2400" dirty="0"/>
              <a:t>เด็กไทยภูมิต้านทานต่อโรคหัดจากมารดาหมดไปที่อายุ </a:t>
            </a:r>
            <a:r>
              <a:rPr lang="en-US" sz="2400" dirty="0">
                <a:cs typeface="Cordia New" pitchFamily="34" charset="-34"/>
              </a:rPr>
              <a:t>9 </a:t>
            </a:r>
            <a:r>
              <a:rPr lang="th-TH" sz="2400" dirty="0"/>
              <a:t>เดือน จึงเริ่มฉีดวัคซีนป้องกันโรคหัดที่อายุนี้</a:t>
            </a:r>
            <a:endParaRPr lang="en-US" sz="2400" dirty="0">
              <a:cs typeface="Cordia New" pitchFamily="34" charset="-34"/>
            </a:endParaRPr>
          </a:p>
          <a:p>
            <a:pPr eaLnBrk="1" hangingPunct="1">
              <a:lnSpc>
                <a:spcPct val="90000"/>
              </a:lnSpc>
            </a:pPr>
            <a:endParaRPr lang="th-TH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3D1CDA-0AE7-4A0E-88DC-4DC194555838}"/>
              </a:ext>
            </a:extLst>
          </p:cNvPr>
          <p:cNvSpPr/>
          <p:nvPr/>
        </p:nvSpPr>
        <p:spPr>
          <a:xfrm>
            <a:off x="346836" y="548680"/>
            <a:ext cx="64091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hlink"/>
                </a:solidFill>
              </a:rPr>
              <a:t>อายุเท่าไรจึงจะให้การสร้างเสริมภูมิคุ้มกัน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4501</Words>
  <Application>Microsoft Office PowerPoint</Application>
  <PresentationFormat>นำเสนอทางหน้าจอ (4:3)</PresentationFormat>
  <Paragraphs>507</Paragraphs>
  <Slides>53</Slides>
  <Notes>32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53</vt:i4>
      </vt:variant>
    </vt:vector>
  </HeadingPairs>
  <TitlesOfParts>
    <vt:vector size="60" baseType="lpstr">
      <vt:lpstr>Angsana New</vt:lpstr>
      <vt:lpstr>Arial</vt:lpstr>
      <vt:lpstr>Calibri</vt:lpstr>
      <vt:lpstr>Cordia New</vt:lpstr>
      <vt:lpstr>CordiaNew</vt:lpstr>
      <vt:lpstr>Wingdings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ข้อพิจารณาในการให้วัคซีน 4. ไม่ควรให้ live vaccine ในบุคคลเหล่านี้ได้แก่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วัคซีนป้องกันวัณโรค (BCG, Bacille Calmette-Guérin)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การปฏิบัติเพื่อป้องกันบาดทะยักในบุคคลที่ได้รับบาดแผล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วัคซีนป้องกันโรคหัด หัดเยอรมัน คางทูม (MMR) </vt:lpstr>
      <vt:lpstr>วัคซีนป้องกันโรคหัดเยอรมัน </vt:lpstr>
      <vt:lpstr>วัคซีนป้องกันโรคไข้สมองอักเสบเจอี</vt:lpstr>
      <vt:lpstr>งานนำเสนอ PowerPoint</vt:lpstr>
      <vt:lpstr>งานนำเสนอ PowerPoint</vt:lpstr>
      <vt:lpstr>งานนำเสนอ PowerPoint</vt:lpstr>
      <vt:lpstr>2. การฉีดแบบป้องกันล่วงหน้า  (pre-exposure prophylaxis)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วัคซีนอื่นๆที่มีใช้ในประเทศไทย แต่อยู่นอกแผนการสร้างเสริมภูมิคุ้มกันโรคของกระทรวงสาธารณสุข  (วัคซีนทางเลือก, non-EPI vaccines) เช่น 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Pagakrong Lumbiganon</dc:creator>
  <cp:lastModifiedBy>Hospital</cp:lastModifiedBy>
  <cp:revision>36</cp:revision>
  <dcterms:created xsi:type="dcterms:W3CDTF">2020-05-28T09:52:58Z</dcterms:created>
  <dcterms:modified xsi:type="dcterms:W3CDTF">2020-06-15T07:20:24Z</dcterms:modified>
</cp:coreProperties>
</file>