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8" r:id="rId4"/>
    <p:sldId id="257" r:id="rId5"/>
    <p:sldId id="259" r:id="rId6"/>
    <p:sldId id="260" r:id="rId7"/>
    <p:sldId id="263" r:id="rId8"/>
    <p:sldId id="267" r:id="rId9"/>
    <p:sldId id="265" r:id="rId10"/>
    <p:sldId id="264" r:id="rId11"/>
    <p:sldId id="268" r:id="rId12"/>
    <p:sldId id="269" r:id="rId13"/>
    <p:sldId id="270" r:id="rId14"/>
    <p:sldId id="271" r:id="rId15"/>
    <p:sldId id="272" r:id="rId16"/>
    <p:sldId id="26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0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8/2/2020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8/2/2020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8/2/2020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8/2/2020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8/2/2020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8/2/2020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8/2/2020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8/2/2020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8/2/2020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8/2/2020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8/2/2020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8/2/2020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8/2/2020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8/2/2020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8/2/2020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8/2/2020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8/2/2020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8/2/2020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wordreference.com/gramatica/Como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ordreference.com/sinonimos/Peregrina" TargetMode="External"/><Relationship Id="rId2" Type="http://schemas.openxmlformats.org/officeDocument/2006/relationships/hyperlink" Target="http://roble.pntic.mec.es/~msanto1/lengua/1anamorf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lp.lsi.upc.edu/freeling/demo/demo.php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Español VI</a:t>
            </a:r>
            <a:endParaRPr lang="es-E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Tema introductorio </a:t>
            </a:r>
            <a:r>
              <a:rPr lang="es-ES" dirty="0"/>
              <a:t>(gramática y otras cosas</a:t>
            </a:r>
            <a:r>
              <a:rPr lang="es-ES" dirty="0" smtClean="0"/>
              <a:t>)</a:t>
            </a:r>
          </a:p>
          <a:p>
            <a:r>
              <a:rPr lang="es-ES" dirty="0" smtClean="0"/>
              <a:t>Prof. Daniel Izquierdo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59152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Gramatica</a:t>
            </a:r>
            <a:r>
              <a:rPr lang="en-US" dirty="0" smtClean="0"/>
              <a:t>: </a:t>
            </a:r>
            <a:r>
              <a:rPr lang="en-US" dirty="0" err="1" smtClean="0"/>
              <a:t>Sintaxis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La </a:t>
            </a:r>
            <a:r>
              <a:rPr lang="en-US" b="1" dirty="0" err="1" smtClean="0"/>
              <a:t>sintaxis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la parte </a:t>
            </a:r>
            <a:r>
              <a:rPr lang="en-US" dirty="0" err="1" smtClean="0"/>
              <a:t>favorita</a:t>
            </a:r>
            <a:r>
              <a:rPr lang="en-US" dirty="0" smtClean="0"/>
              <a:t> de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estudiantes</a:t>
            </a:r>
            <a:r>
              <a:rPr lang="en-US" dirty="0" smtClean="0"/>
              <a:t>. La </a:t>
            </a:r>
            <a:r>
              <a:rPr lang="en-US" dirty="0" err="1" smtClean="0"/>
              <a:t>sintaxis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la parte de la gram</a:t>
            </a:r>
            <a:r>
              <a:rPr lang="es-ES" dirty="0" smtClean="0"/>
              <a:t>á</a:t>
            </a:r>
            <a:r>
              <a:rPr lang="en-US" dirty="0" err="1" smtClean="0"/>
              <a:t>tica</a:t>
            </a:r>
            <a:r>
              <a:rPr lang="en-US" dirty="0" smtClean="0"/>
              <a:t> que </a:t>
            </a:r>
            <a:r>
              <a:rPr lang="en-US" dirty="0" err="1" smtClean="0"/>
              <a:t>habla</a:t>
            </a:r>
            <a:r>
              <a:rPr lang="en-US" dirty="0" smtClean="0"/>
              <a:t> de la </a:t>
            </a:r>
            <a:r>
              <a:rPr lang="en-US" dirty="0" err="1" smtClean="0"/>
              <a:t>combinacion</a:t>
            </a:r>
            <a:r>
              <a:rPr lang="en-US" dirty="0" smtClean="0"/>
              <a:t> de palabras para </a:t>
            </a:r>
            <a:r>
              <a:rPr lang="en-US" dirty="0" err="1" smtClean="0"/>
              <a:t>formar</a:t>
            </a:r>
            <a:r>
              <a:rPr lang="en-US" dirty="0" smtClean="0"/>
              <a:t> </a:t>
            </a:r>
            <a:r>
              <a:rPr lang="en-US" dirty="0" err="1" smtClean="0"/>
              <a:t>frases</a:t>
            </a:r>
            <a:r>
              <a:rPr lang="en-US" dirty="0"/>
              <a:t> </a:t>
            </a:r>
            <a:r>
              <a:rPr lang="en-US" dirty="0" err="1" smtClean="0"/>
              <a:t>correctas</a:t>
            </a:r>
            <a:r>
              <a:rPr lang="en-US" dirty="0" smtClean="0"/>
              <a:t>. </a:t>
            </a:r>
            <a:r>
              <a:rPr lang="en-US" dirty="0" err="1" smtClean="0"/>
              <a:t>Esta</a:t>
            </a:r>
            <a:r>
              <a:rPr lang="en-US" dirty="0" smtClean="0"/>
              <a:t> parte,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ejemplo</a:t>
            </a:r>
            <a:r>
              <a:rPr lang="en-US" dirty="0" smtClean="0"/>
              <a:t>,  </a:t>
            </a:r>
            <a:r>
              <a:rPr lang="en-US" dirty="0" err="1" smtClean="0"/>
              <a:t>incluye</a:t>
            </a:r>
            <a:r>
              <a:rPr lang="en-US" dirty="0" smtClean="0"/>
              <a:t> las </a:t>
            </a:r>
            <a:r>
              <a:rPr lang="en-US" dirty="0" err="1" smtClean="0"/>
              <a:t>reglas</a:t>
            </a:r>
            <a:r>
              <a:rPr lang="en-US" dirty="0" smtClean="0"/>
              <a:t> para </a:t>
            </a:r>
            <a:r>
              <a:rPr lang="en-US" dirty="0" err="1" smtClean="0"/>
              <a:t>combinar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verbos</a:t>
            </a:r>
            <a:r>
              <a:rPr lang="en-US" dirty="0" smtClean="0"/>
              <a:t> con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pronombres</a:t>
            </a:r>
            <a:r>
              <a:rPr lang="en-US" dirty="0" smtClean="0"/>
              <a:t>: </a:t>
            </a:r>
            <a:r>
              <a:rPr lang="en-US" b="1" i="1" dirty="0" err="1" smtClean="0"/>
              <a:t>Yo</a:t>
            </a:r>
            <a:r>
              <a:rPr lang="en-US" b="1" i="1" dirty="0" smtClean="0"/>
              <a:t> cant</a:t>
            </a:r>
            <a:r>
              <a:rPr lang="en-US" b="1" i="1" u="sng" dirty="0" smtClean="0"/>
              <a:t>o</a:t>
            </a:r>
            <a:r>
              <a:rPr lang="en-US" dirty="0" smtClean="0"/>
              <a:t> / </a:t>
            </a:r>
            <a:r>
              <a:rPr lang="en-US" b="1" i="1" dirty="0" err="1" smtClean="0"/>
              <a:t>tu</a:t>
            </a:r>
            <a:r>
              <a:rPr lang="en-US" b="1" i="1" dirty="0" smtClean="0"/>
              <a:t> </a:t>
            </a:r>
            <a:r>
              <a:rPr lang="en-US" b="1" i="1" dirty="0" err="1" smtClean="0"/>
              <a:t>cant</a:t>
            </a:r>
            <a:r>
              <a:rPr lang="en-US" b="1" i="1" u="sng" dirty="0" err="1" smtClean="0"/>
              <a:t>as</a:t>
            </a:r>
            <a:r>
              <a:rPr lang="en-US" dirty="0"/>
              <a:t> </a:t>
            </a:r>
            <a:r>
              <a:rPr lang="en-US" dirty="0" smtClean="0"/>
              <a:t>… </a:t>
            </a:r>
            <a:r>
              <a:rPr lang="en-US" dirty="0" err="1" smtClean="0"/>
              <a:t>pero</a:t>
            </a:r>
            <a:r>
              <a:rPr lang="en-US" dirty="0" smtClean="0"/>
              <a:t> </a:t>
            </a:r>
            <a:r>
              <a:rPr lang="en-US" dirty="0" err="1" smtClean="0"/>
              <a:t>también</a:t>
            </a:r>
            <a:r>
              <a:rPr lang="en-US" dirty="0" smtClean="0"/>
              <a:t> </a:t>
            </a:r>
            <a:r>
              <a:rPr lang="en-US" dirty="0" err="1" smtClean="0"/>
              <a:t>reglas</a:t>
            </a:r>
            <a:r>
              <a:rPr lang="en-US" dirty="0" smtClean="0"/>
              <a:t> </a:t>
            </a:r>
            <a:r>
              <a:rPr lang="en-US" dirty="0" err="1" smtClean="0"/>
              <a:t>m’a’as</a:t>
            </a:r>
            <a:r>
              <a:rPr lang="en-US" dirty="0" smtClean="0"/>
              <a:t> </a:t>
            </a:r>
            <a:r>
              <a:rPr lang="en-US" dirty="0" err="1" smtClean="0"/>
              <a:t>dificíles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las del </a:t>
            </a:r>
            <a:r>
              <a:rPr lang="en-US" dirty="0" err="1" smtClean="0"/>
              <a:t>subjuntivo</a:t>
            </a:r>
            <a:r>
              <a:rPr lang="en-US" dirty="0"/>
              <a:t>:</a:t>
            </a:r>
            <a:r>
              <a:rPr lang="en-US" dirty="0" smtClean="0"/>
              <a:t>  </a:t>
            </a:r>
            <a:r>
              <a:rPr lang="en-US" strike="sngStrike" dirty="0" err="1" smtClean="0"/>
              <a:t>quiero</a:t>
            </a:r>
            <a:r>
              <a:rPr lang="en-US" strike="sngStrike" dirty="0" smtClean="0"/>
              <a:t> que </a:t>
            </a:r>
            <a:r>
              <a:rPr lang="en-US" strike="sngStrike" dirty="0" err="1" smtClean="0"/>
              <a:t>vienes</a:t>
            </a:r>
            <a:r>
              <a:rPr lang="en-US" dirty="0" smtClean="0"/>
              <a:t>.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b="1" i="1" u="sng" dirty="0" err="1" smtClean="0">
                <a:sym typeface="Wingdings" panose="05000000000000000000" pitchFamily="2" charset="2"/>
              </a:rPr>
              <a:t>quiero</a:t>
            </a:r>
            <a:r>
              <a:rPr lang="en-US" b="1" i="1" dirty="0" smtClean="0">
                <a:sym typeface="Wingdings" panose="05000000000000000000" pitchFamily="2" charset="2"/>
              </a:rPr>
              <a:t> que </a:t>
            </a:r>
            <a:r>
              <a:rPr lang="en-US" b="1" i="1" u="sng" dirty="0" err="1" smtClean="0">
                <a:sym typeface="Wingdings" panose="05000000000000000000" pitchFamily="2" charset="2"/>
              </a:rPr>
              <a:t>vengas</a:t>
            </a:r>
            <a:endParaRPr lang="en-US" b="1" i="1" u="sng" dirty="0" smtClean="0"/>
          </a:p>
          <a:p>
            <a:r>
              <a:rPr lang="en-US" dirty="0" err="1" smtClean="0"/>
              <a:t>Cuando</a:t>
            </a:r>
            <a:r>
              <a:rPr lang="en-US" dirty="0" smtClean="0"/>
              <a:t> </a:t>
            </a:r>
            <a:r>
              <a:rPr lang="en-US" dirty="0" err="1" smtClean="0"/>
              <a:t>pensamos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la </a:t>
            </a:r>
            <a:r>
              <a:rPr lang="en-US" dirty="0" err="1" smtClean="0"/>
              <a:t>gramática</a:t>
            </a:r>
            <a:r>
              <a:rPr lang="en-US" dirty="0" smtClean="0"/>
              <a:t> </a:t>
            </a:r>
            <a:r>
              <a:rPr lang="en-US" dirty="0" err="1" smtClean="0"/>
              <a:t>normalmente</a:t>
            </a:r>
            <a:r>
              <a:rPr lang="en-US" dirty="0" smtClean="0"/>
              <a:t> </a:t>
            </a:r>
            <a:r>
              <a:rPr lang="en-US" dirty="0" err="1" smtClean="0"/>
              <a:t>pensamos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la </a:t>
            </a:r>
            <a:r>
              <a:rPr lang="en-US" dirty="0" err="1" smtClean="0"/>
              <a:t>sintaxis</a:t>
            </a:r>
            <a:r>
              <a:rPr lang="en-US" dirty="0" smtClean="0"/>
              <a:t> </a:t>
            </a:r>
            <a:r>
              <a:rPr lang="en-US" dirty="0" err="1" smtClean="0"/>
              <a:t>porque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temas</a:t>
            </a:r>
            <a:r>
              <a:rPr lang="en-US" dirty="0" smtClean="0"/>
              <a:t> mas </a:t>
            </a:r>
            <a:r>
              <a:rPr lang="en-US" dirty="0" err="1" smtClean="0"/>
              <a:t>difíciles</a:t>
            </a:r>
            <a:r>
              <a:rPr lang="en-US" dirty="0" smtClean="0"/>
              <a:t> de la </a:t>
            </a:r>
            <a:r>
              <a:rPr lang="en-US" dirty="0" err="1" smtClean="0"/>
              <a:t>gramática</a:t>
            </a:r>
            <a:r>
              <a:rPr lang="en-US" dirty="0" smtClean="0"/>
              <a:t> </a:t>
            </a:r>
            <a:r>
              <a:rPr lang="en-US" dirty="0" err="1" smtClean="0"/>
              <a:t>espanola</a:t>
            </a:r>
            <a:r>
              <a:rPr lang="en-US" dirty="0" smtClean="0"/>
              <a:t> son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temas</a:t>
            </a:r>
            <a:r>
              <a:rPr lang="en-US" dirty="0" smtClean="0"/>
              <a:t> de </a:t>
            </a:r>
            <a:r>
              <a:rPr lang="en-US" dirty="0" err="1" smtClean="0"/>
              <a:t>sintaxis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Sintaxis</a:t>
            </a:r>
            <a:r>
              <a:rPr lang="en-US" dirty="0" smtClean="0"/>
              <a:t>: parte de la </a:t>
            </a:r>
            <a:r>
              <a:rPr lang="en-US" dirty="0" err="1" smtClean="0"/>
              <a:t>gramática</a:t>
            </a:r>
            <a:endParaRPr lang="en-US" dirty="0" smtClean="0"/>
          </a:p>
          <a:p>
            <a:r>
              <a:rPr lang="en-US" dirty="0" err="1" smtClean="0"/>
              <a:t>Sintaxis</a:t>
            </a:r>
            <a:r>
              <a:rPr lang="en-US" dirty="0" smtClean="0"/>
              <a:t>: </a:t>
            </a:r>
            <a:r>
              <a:rPr lang="en-US" dirty="0" err="1" smtClean="0"/>
              <a:t>combinación</a:t>
            </a:r>
            <a:r>
              <a:rPr lang="en-US" dirty="0" smtClean="0"/>
              <a:t> de palabras para </a:t>
            </a:r>
            <a:r>
              <a:rPr lang="en-US" dirty="0" err="1" smtClean="0"/>
              <a:t>formar</a:t>
            </a:r>
            <a:r>
              <a:rPr lang="en-US" dirty="0" smtClean="0"/>
              <a:t> </a:t>
            </a:r>
            <a:r>
              <a:rPr lang="en-US" dirty="0" err="1" smtClean="0"/>
              <a:t>frases</a:t>
            </a:r>
            <a:r>
              <a:rPr lang="en-US" dirty="0"/>
              <a:t> </a:t>
            </a:r>
            <a:r>
              <a:rPr lang="en-US" dirty="0" err="1" smtClean="0"/>
              <a:t>correctas</a:t>
            </a:r>
            <a:r>
              <a:rPr lang="en-US" dirty="0" smtClean="0"/>
              <a:t>.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33105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Gramatica</a:t>
            </a:r>
            <a:r>
              <a:rPr lang="en-US" dirty="0" smtClean="0"/>
              <a:t>: </a:t>
            </a:r>
            <a:r>
              <a:rPr lang="en-US" dirty="0" err="1" smtClean="0"/>
              <a:t>Sintaxis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En</a:t>
            </a:r>
            <a:r>
              <a:rPr lang="en-US" dirty="0" smtClean="0"/>
              <a:t> la </a:t>
            </a:r>
            <a:r>
              <a:rPr lang="en-US" dirty="0" err="1" smtClean="0"/>
              <a:t>sintaxis</a:t>
            </a:r>
            <a:r>
              <a:rPr lang="en-US" dirty="0" smtClean="0"/>
              <a:t> </a:t>
            </a:r>
            <a:r>
              <a:rPr lang="en-US" dirty="0" err="1" smtClean="0"/>
              <a:t>también</a:t>
            </a:r>
            <a:r>
              <a:rPr lang="en-US" dirty="0" smtClean="0"/>
              <a:t> se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analizar</a:t>
            </a:r>
            <a:r>
              <a:rPr lang="en-US" dirty="0" smtClean="0"/>
              <a:t> la </a:t>
            </a:r>
            <a:r>
              <a:rPr lang="en-US" dirty="0" err="1" smtClean="0"/>
              <a:t>frase</a:t>
            </a:r>
            <a:r>
              <a:rPr lang="en-US" dirty="0" smtClean="0"/>
              <a:t> para </a:t>
            </a:r>
            <a:r>
              <a:rPr lang="en-US" dirty="0" err="1" smtClean="0"/>
              <a:t>ver</a:t>
            </a:r>
            <a:r>
              <a:rPr lang="en-US" dirty="0" smtClean="0"/>
              <a:t> </a:t>
            </a:r>
            <a:r>
              <a:rPr lang="en-US" dirty="0" err="1" smtClean="0"/>
              <a:t>cómo</a:t>
            </a:r>
            <a:r>
              <a:rPr lang="en-US" dirty="0" smtClean="0"/>
              <a:t> hay </a:t>
            </a:r>
            <a:r>
              <a:rPr lang="en-US" dirty="0" err="1" smtClean="0"/>
              <a:t>relacion</a:t>
            </a:r>
            <a:r>
              <a:rPr lang="en-US" dirty="0" smtClean="0"/>
              <a:t> entre las palabras. </a:t>
            </a:r>
            <a:r>
              <a:rPr lang="en-US" dirty="0" err="1" smtClean="0"/>
              <a:t>En</a:t>
            </a:r>
            <a:r>
              <a:rPr lang="en-US" dirty="0" smtClean="0"/>
              <a:t> la </a:t>
            </a:r>
            <a:r>
              <a:rPr lang="en-US" dirty="0" err="1" smtClean="0"/>
              <a:t>frases</a:t>
            </a:r>
            <a:r>
              <a:rPr lang="en-US" dirty="0"/>
              <a:t> </a:t>
            </a:r>
            <a:r>
              <a:rPr lang="en-US" dirty="0" err="1" smtClean="0"/>
              <a:t>tenemos</a:t>
            </a:r>
            <a:r>
              <a:rPr lang="en-US" dirty="0" smtClean="0"/>
              <a:t> la </a:t>
            </a:r>
            <a:r>
              <a:rPr lang="en-US" dirty="0" err="1" smtClean="0"/>
              <a:t>misma</a:t>
            </a:r>
            <a:r>
              <a:rPr lang="en-US" dirty="0" smtClean="0"/>
              <a:t> palabra  </a:t>
            </a:r>
          </a:p>
          <a:p>
            <a:r>
              <a:rPr lang="en-US" b="1" i="1" dirty="0" err="1" smtClean="0"/>
              <a:t>Yo</a:t>
            </a:r>
            <a:r>
              <a:rPr lang="en-US" b="1" i="1" dirty="0" smtClean="0"/>
              <a:t> </a:t>
            </a:r>
            <a:r>
              <a:rPr lang="en-US" b="1" i="1" dirty="0" err="1" smtClean="0"/>
              <a:t>nunca</a:t>
            </a:r>
            <a:r>
              <a:rPr lang="en-US" b="1" i="1" dirty="0" smtClean="0"/>
              <a:t> </a:t>
            </a:r>
            <a:r>
              <a:rPr lang="en-US" b="1" i="1" dirty="0" err="1" smtClean="0"/>
              <a:t>como</a:t>
            </a:r>
            <a:r>
              <a:rPr lang="en-US" b="1" i="1" dirty="0" smtClean="0"/>
              <a:t> </a:t>
            </a:r>
            <a:r>
              <a:rPr lang="en-US" b="1" i="1" dirty="0" err="1" smtClean="0"/>
              <a:t>somtam</a:t>
            </a:r>
            <a:r>
              <a:rPr lang="en-US" b="1" i="1" dirty="0" smtClean="0"/>
              <a:t>.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Claudia </a:t>
            </a:r>
            <a:r>
              <a:rPr lang="en-US" b="1" dirty="0" err="1" smtClean="0"/>
              <a:t>baila</a:t>
            </a:r>
            <a:r>
              <a:rPr lang="en-US" b="1" dirty="0" smtClean="0"/>
              <a:t> </a:t>
            </a:r>
            <a:r>
              <a:rPr lang="en-US" b="1" dirty="0" err="1" smtClean="0"/>
              <a:t>como</a:t>
            </a:r>
            <a:r>
              <a:rPr lang="en-US" b="1" dirty="0" smtClean="0"/>
              <a:t> un angel.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Parece</a:t>
            </a:r>
            <a:r>
              <a:rPr lang="en-US" dirty="0" smtClean="0"/>
              <a:t> que </a:t>
            </a:r>
            <a:r>
              <a:rPr lang="en-US" dirty="0" err="1" smtClean="0"/>
              <a:t>tenemos</a:t>
            </a:r>
            <a:r>
              <a:rPr lang="en-US" dirty="0" smtClean="0"/>
              <a:t> la </a:t>
            </a:r>
            <a:r>
              <a:rPr lang="en-US" dirty="0" err="1" smtClean="0"/>
              <a:t>misma</a:t>
            </a:r>
            <a:r>
              <a:rPr lang="en-US" dirty="0" smtClean="0"/>
              <a:t> palabra </a:t>
            </a:r>
            <a:r>
              <a:rPr lang="en-US" dirty="0" err="1" smtClean="0"/>
              <a:t>peero</a:t>
            </a:r>
            <a:r>
              <a:rPr lang="en-US" dirty="0" smtClean="0"/>
              <a:t> …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2084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Gramatica</a:t>
            </a:r>
            <a:r>
              <a:rPr lang="en-US" dirty="0" smtClean="0"/>
              <a:t>: </a:t>
            </a:r>
            <a:r>
              <a:rPr lang="en-US" dirty="0" err="1" smtClean="0"/>
              <a:t>Sintaxis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4589755"/>
            <a:ext cx="8825659" cy="1890284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err="1" smtClean="0"/>
              <a:t>En</a:t>
            </a:r>
            <a:r>
              <a:rPr lang="en-US" b="1" i="1" dirty="0" smtClean="0"/>
              <a:t> la </a:t>
            </a:r>
            <a:r>
              <a:rPr lang="en-US" b="1" i="1" dirty="0" err="1" smtClean="0"/>
              <a:t>pagina</a:t>
            </a:r>
            <a:r>
              <a:rPr lang="en-US" b="1" i="1" dirty="0" smtClean="0"/>
              <a:t> </a:t>
            </a:r>
            <a:r>
              <a:rPr lang="en-US" b="1" i="1" dirty="0" err="1" smtClean="0"/>
              <a:t>freeling</a:t>
            </a:r>
            <a:r>
              <a:rPr lang="en-US" b="1" i="1" dirty="0" smtClean="0"/>
              <a:t> de </a:t>
            </a:r>
            <a:r>
              <a:rPr lang="en-US" b="1" i="1" dirty="0" err="1" smtClean="0"/>
              <a:t>analisis</a:t>
            </a:r>
            <a:r>
              <a:rPr lang="en-US" b="1" i="1" dirty="0" smtClean="0"/>
              <a:t> </a:t>
            </a:r>
            <a:r>
              <a:rPr lang="en-US" b="1" i="1" dirty="0" err="1" smtClean="0"/>
              <a:t>sintactico</a:t>
            </a:r>
            <a:r>
              <a:rPr lang="en-US" b="1" i="1" dirty="0" smtClean="0"/>
              <a:t> </a:t>
            </a:r>
            <a:r>
              <a:rPr lang="en-US" b="1" i="1" dirty="0" err="1" smtClean="0"/>
              <a:t>podemos</a:t>
            </a:r>
            <a:r>
              <a:rPr lang="en-US" b="1" i="1" dirty="0" smtClean="0"/>
              <a:t> </a:t>
            </a:r>
            <a:r>
              <a:rPr lang="en-US" b="1" i="1" dirty="0" err="1" smtClean="0"/>
              <a:t>ver</a:t>
            </a:r>
            <a:r>
              <a:rPr lang="en-US" b="1" i="1" dirty="0"/>
              <a:t> </a:t>
            </a:r>
            <a:r>
              <a:rPr lang="en-US" b="1" i="1" dirty="0" smtClean="0"/>
              <a:t>la </a:t>
            </a:r>
            <a:r>
              <a:rPr lang="en-US" b="1" i="1" dirty="0" err="1" smtClean="0"/>
              <a:t>diferencia</a:t>
            </a:r>
            <a:r>
              <a:rPr lang="en-US" b="1" i="1" dirty="0" smtClean="0"/>
              <a:t>.</a:t>
            </a:r>
          </a:p>
          <a:p>
            <a:pPr marL="0" indent="0">
              <a:buNone/>
            </a:pPr>
            <a:r>
              <a:rPr lang="en-US" b="1" i="1" dirty="0" err="1" smtClean="0"/>
              <a:t>En</a:t>
            </a:r>
            <a:r>
              <a:rPr lang="en-US" b="1" i="1" dirty="0" smtClean="0"/>
              <a:t> la </a:t>
            </a:r>
            <a:r>
              <a:rPr lang="en-US" b="1" i="1" dirty="0" err="1" smtClean="0"/>
              <a:t>primera</a:t>
            </a:r>
            <a:r>
              <a:rPr lang="en-US" b="1" i="1" dirty="0" smtClean="0"/>
              <a:t> </a:t>
            </a:r>
            <a:r>
              <a:rPr lang="en-US" b="1" i="1" dirty="0" err="1" smtClean="0"/>
              <a:t>frase</a:t>
            </a:r>
            <a:r>
              <a:rPr lang="en-US" b="1" i="1" dirty="0" smtClean="0"/>
              <a:t> </a:t>
            </a:r>
            <a:r>
              <a:rPr lang="en-US" b="1" i="1" dirty="0" err="1" smtClean="0"/>
              <a:t>como</a:t>
            </a:r>
            <a:r>
              <a:rPr lang="en-US" b="1" i="1" dirty="0" smtClean="0"/>
              <a:t>  </a:t>
            </a:r>
            <a:r>
              <a:rPr lang="en-US" b="1" i="1" dirty="0" err="1" smtClean="0"/>
              <a:t>es</a:t>
            </a:r>
            <a:r>
              <a:rPr lang="en-US" b="1" i="1" dirty="0" smtClean="0"/>
              <a:t> un </a:t>
            </a:r>
            <a:r>
              <a:rPr lang="en-US" b="1" i="1" dirty="0" err="1" smtClean="0"/>
              <a:t>verbo</a:t>
            </a:r>
            <a:r>
              <a:rPr lang="en-US" b="1" i="1" dirty="0" smtClean="0"/>
              <a:t> ( comer ), </a:t>
            </a:r>
            <a:r>
              <a:rPr lang="en-US" b="1" i="1" dirty="0" err="1" smtClean="0"/>
              <a:t>pero</a:t>
            </a:r>
            <a:r>
              <a:rPr lang="en-US" b="1" i="1" dirty="0" smtClean="0"/>
              <a:t> </a:t>
            </a:r>
            <a:r>
              <a:rPr lang="en-US" b="1" i="1" dirty="0" err="1" smtClean="0"/>
              <a:t>en</a:t>
            </a:r>
            <a:r>
              <a:rPr lang="en-US" b="1" i="1" dirty="0" smtClean="0"/>
              <a:t> la </a:t>
            </a:r>
            <a:r>
              <a:rPr lang="en-US" b="1" i="1" dirty="0" err="1" smtClean="0"/>
              <a:t>segunda</a:t>
            </a:r>
            <a:r>
              <a:rPr lang="en-US" b="1" i="1" dirty="0" smtClean="0"/>
              <a:t> </a:t>
            </a:r>
            <a:r>
              <a:rPr lang="en-US" b="1" i="1" dirty="0" err="1" smtClean="0"/>
              <a:t>frase</a:t>
            </a:r>
            <a:r>
              <a:rPr lang="en-US" b="1" i="1" dirty="0" smtClean="0"/>
              <a:t> </a:t>
            </a:r>
            <a:r>
              <a:rPr lang="en-US" b="1" i="1" dirty="0" err="1" smtClean="0"/>
              <a:t>es</a:t>
            </a:r>
            <a:r>
              <a:rPr lang="en-US" b="1" i="1" dirty="0" smtClean="0"/>
              <a:t> </a:t>
            </a:r>
            <a:r>
              <a:rPr lang="en-US" b="1" i="1" dirty="0" err="1" smtClean="0"/>
              <a:t>una</a:t>
            </a:r>
            <a:r>
              <a:rPr lang="en-US" b="1" i="1" dirty="0" smtClean="0"/>
              <a:t> palabra que </a:t>
            </a:r>
            <a:r>
              <a:rPr lang="en-US" b="1" i="1" dirty="0" err="1" smtClean="0"/>
              <a:t>sirve</a:t>
            </a:r>
            <a:r>
              <a:rPr lang="en-US" b="1" i="1" dirty="0" smtClean="0"/>
              <a:t> para </a:t>
            </a:r>
            <a:r>
              <a:rPr lang="en-US" b="1" i="1" dirty="0" err="1" smtClean="0"/>
              <a:t>hacer</a:t>
            </a:r>
            <a:r>
              <a:rPr lang="en-US" b="1" i="1" dirty="0" smtClean="0"/>
              <a:t> </a:t>
            </a:r>
            <a:r>
              <a:rPr lang="en-US" b="1" i="1" dirty="0" err="1" smtClean="0"/>
              <a:t>comparaciones</a:t>
            </a:r>
            <a:r>
              <a:rPr lang="en-US" b="1" i="1" dirty="0" smtClean="0"/>
              <a:t>, o </a:t>
            </a:r>
            <a:r>
              <a:rPr lang="en-US" b="1" i="1" dirty="0" err="1" smtClean="0"/>
              <a:t>decir</a:t>
            </a:r>
            <a:r>
              <a:rPr lang="en-US" b="1" i="1" dirty="0" smtClean="0"/>
              <a:t> la </a:t>
            </a:r>
            <a:r>
              <a:rPr lang="en-US" b="1" i="1" dirty="0" err="1" smtClean="0"/>
              <a:t>manera</a:t>
            </a:r>
            <a:r>
              <a:rPr lang="en-US" b="1" i="1" dirty="0" smtClean="0"/>
              <a:t> de </a:t>
            </a:r>
            <a:r>
              <a:rPr lang="en-US" b="1" i="1" dirty="0" err="1" smtClean="0"/>
              <a:t>hacer</a:t>
            </a:r>
            <a:r>
              <a:rPr lang="en-US" b="1" i="1" dirty="0" smtClean="0"/>
              <a:t> </a:t>
            </a:r>
            <a:r>
              <a:rPr lang="en-US" b="1" i="1" dirty="0" err="1" smtClean="0"/>
              <a:t>algo</a:t>
            </a:r>
            <a:r>
              <a:rPr lang="en-US" b="1" i="1" dirty="0"/>
              <a:t>. </a:t>
            </a:r>
            <a:r>
              <a:rPr lang="en-US" b="1" i="1" dirty="0" smtClean="0"/>
              <a:t> </a:t>
            </a:r>
          </a:p>
          <a:p>
            <a:pPr marL="0" indent="0">
              <a:buNone/>
            </a:pPr>
            <a:r>
              <a:rPr lang="en-US" b="1" i="1" dirty="0" smtClean="0">
                <a:hlinkClick r:id="rId2"/>
              </a:rPr>
              <a:t>https</a:t>
            </a:r>
            <a:r>
              <a:rPr lang="en-US" b="1" i="1" dirty="0">
                <a:hlinkClick r:id="rId2"/>
              </a:rPr>
              <a:t>://</a:t>
            </a:r>
            <a:r>
              <a:rPr lang="en-US" b="1" i="1" dirty="0" smtClean="0">
                <a:hlinkClick r:id="rId2"/>
              </a:rPr>
              <a:t>www.wordreference.com/gramatica/Como</a:t>
            </a:r>
            <a:endParaRPr lang="en-US" b="1" i="1" dirty="0" smtClean="0"/>
          </a:p>
          <a:p>
            <a:pPr marL="0" indent="0">
              <a:buNone/>
            </a:pPr>
            <a:endParaRPr lang="es-ES" b="1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0825" y="2354102"/>
            <a:ext cx="3848433" cy="218713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954" y="2386162"/>
            <a:ext cx="3711262" cy="217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6422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Gramatica</a:t>
            </a:r>
            <a:r>
              <a:rPr lang="en-US" dirty="0" smtClean="0"/>
              <a:t>: </a:t>
            </a:r>
            <a:r>
              <a:rPr lang="en-US" dirty="0" err="1" smtClean="0"/>
              <a:t>Sintaxis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373" y="2329769"/>
            <a:ext cx="8825659" cy="1753959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smtClean="0"/>
              <a:t>A </a:t>
            </a:r>
            <a:r>
              <a:rPr lang="en-US" b="1" i="1" dirty="0" err="1" smtClean="0"/>
              <a:t>veces</a:t>
            </a:r>
            <a:r>
              <a:rPr lang="en-US" b="1" i="1" dirty="0" smtClean="0"/>
              <a:t> la </a:t>
            </a:r>
            <a:r>
              <a:rPr lang="en-US" b="1" i="1" dirty="0" err="1" smtClean="0"/>
              <a:t>misma</a:t>
            </a:r>
            <a:r>
              <a:rPr lang="en-US" b="1" i="1" dirty="0" smtClean="0"/>
              <a:t> palabra </a:t>
            </a:r>
            <a:r>
              <a:rPr lang="en-US" b="1" i="1" dirty="0" err="1" smtClean="0"/>
              <a:t>puede</a:t>
            </a:r>
            <a:r>
              <a:rPr lang="en-US" b="1" i="1" dirty="0" smtClean="0"/>
              <a:t> </a:t>
            </a:r>
            <a:r>
              <a:rPr lang="en-US" b="1" i="1" dirty="0" err="1" smtClean="0"/>
              <a:t>ser</a:t>
            </a:r>
            <a:r>
              <a:rPr lang="en-US" b="1" i="1" dirty="0" smtClean="0"/>
              <a:t> de </a:t>
            </a:r>
            <a:r>
              <a:rPr lang="en-US" b="1" i="1" dirty="0" err="1" smtClean="0"/>
              <a:t>tipos</a:t>
            </a:r>
            <a:r>
              <a:rPr lang="en-US" b="1" i="1" dirty="0" smtClean="0"/>
              <a:t> </a:t>
            </a:r>
            <a:r>
              <a:rPr lang="en-US" b="1" i="1" dirty="0" err="1" smtClean="0"/>
              <a:t>diferentes</a:t>
            </a:r>
            <a:r>
              <a:rPr lang="en-US" b="1" i="1" dirty="0" smtClean="0"/>
              <a:t>. </a:t>
            </a:r>
          </a:p>
          <a:p>
            <a:pPr marL="0" indent="0">
              <a:buNone/>
            </a:pPr>
            <a:r>
              <a:rPr lang="en-US" b="1" i="1" dirty="0" smtClean="0"/>
              <a:t>- Martha </a:t>
            </a:r>
            <a:r>
              <a:rPr lang="en-US" b="1" i="1" dirty="0" err="1" smtClean="0"/>
              <a:t>es</a:t>
            </a:r>
            <a:r>
              <a:rPr lang="en-US" b="1" i="1" dirty="0" smtClean="0"/>
              <a:t> </a:t>
            </a:r>
            <a:r>
              <a:rPr lang="en-US" b="1" i="1" dirty="0" err="1" smtClean="0"/>
              <a:t>una</a:t>
            </a:r>
            <a:r>
              <a:rPr lang="en-US" b="1" i="1" dirty="0" smtClean="0"/>
              <a:t> </a:t>
            </a:r>
            <a:r>
              <a:rPr lang="en-US" b="1" i="1" dirty="0" err="1" smtClean="0"/>
              <a:t>peregrina</a:t>
            </a:r>
            <a:r>
              <a:rPr lang="en-US" b="1" i="1" dirty="0" smtClean="0"/>
              <a:t> </a:t>
            </a:r>
            <a:r>
              <a:rPr lang="en-US" b="1" i="1" dirty="0" err="1" smtClean="0"/>
              <a:t>inglesa</a:t>
            </a:r>
            <a:r>
              <a:rPr lang="en-US" b="1" i="1" dirty="0" smtClean="0"/>
              <a:t>.                                         _______</a:t>
            </a:r>
          </a:p>
          <a:p>
            <a:pPr marL="0" indent="0">
              <a:buNone/>
            </a:pPr>
            <a:r>
              <a:rPr lang="en-US" b="1" i="1" dirty="0" smtClean="0"/>
              <a:t>- Marta </a:t>
            </a:r>
            <a:r>
              <a:rPr lang="en-US" b="1" i="1" dirty="0" err="1" smtClean="0"/>
              <a:t>peregrina</a:t>
            </a:r>
            <a:r>
              <a:rPr lang="en-US" b="1" i="1" dirty="0" smtClean="0"/>
              <a:t> a Santiago de </a:t>
            </a:r>
            <a:r>
              <a:rPr lang="en-US" b="1" i="1" dirty="0" err="1" smtClean="0"/>
              <a:t>Compostela</a:t>
            </a:r>
            <a:r>
              <a:rPr lang="en-US" b="1" i="1" dirty="0" smtClean="0"/>
              <a:t>.                      _______</a:t>
            </a:r>
          </a:p>
          <a:p>
            <a:pPr marL="0" indent="0">
              <a:buNone/>
            </a:pPr>
            <a:r>
              <a:rPr lang="en-US" b="1" i="1" dirty="0" smtClean="0"/>
              <a:t>- Martha </a:t>
            </a:r>
            <a:r>
              <a:rPr lang="en-US" b="1" i="1" dirty="0" err="1" smtClean="0"/>
              <a:t>tiene</a:t>
            </a:r>
            <a:r>
              <a:rPr lang="en-US" b="1" i="1" dirty="0" smtClean="0"/>
              <a:t> ideas </a:t>
            </a:r>
            <a:r>
              <a:rPr lang="en-US" b="1" i="1" dirty="0" err="1" smtClean="0"/>
              <a:t>peregrinas</a:t>
            </a:r>
            <a:r>
              <a:rPr lang="en-US" b="1" i="1" dirty="0" smtClean="0"/>
              <a:t>.                                              _______</a:t>
            </a:r>
          </a:p>
          <a:p>
            <a:pPr marL="0" indent="0">
              <a:buNone/>
            </a:pPr>
            <a:endParaRPr lang="es-ES" b="1" i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223" y="4220053"/>
            <a:ext cx="3848433" cy="21642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4742" y="4345618"/>
            <a:ext cx="3476249" cy="203870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0991" y="4220053"/>
            <a:ext cx="3848433" cy="216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7466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Gramatica</a:t>
            </a:r>
            <a:r>
              <a:rPr lang="en-US" dirty="0" smtClean="0"/>
              <a:t>: </a:t>
            </a:r>
            <a:r>
              <a:rPr lang="en-US" dirty="0" err="1" smtClean="0"/>
              <a:t>Sintaxis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969" y="2631610"/>
            <a:ext cx="8825659" cy="990480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smtClean="0"/>
              <a:t>Para </a:t>
            </a:r>
            <a:r>
              <a:rPr lang="en-US" b="1" i="1" dirty="0" err="1" smtClean="0"/>
              <a:t>pensar</a:t>
            </a:r>
            <a:r>
              <a:rPr lang="en-US" b="1" i="1" dirty="0"/>
              <a:t> </a:t>
            </a:r>
            <a:r>
              <a:rPr lang="en-US" b="1" i="1" dirty="0" smtClean="0"/>
              <a:t>un </a:t>
            </a:r>
            <a:r>
              <a:rPr lang="en-US" b="1" i="1" dirty="0" err="1" smtClean="0"/>
              <a:t>poquito</a:t>
            </a:r>
            <a:r>
              <a:rPr lang="en-US" b="1" i="1" dirty="0" smtClean="0"/>
              <a:t>… </a:t>
            </a:r>
          </a:p>
          <a:p>
            <a:pPr marL="0" indent="0">
              <a:buNone/>
            </a:pPr>
            <a:r>
              <a:rPr lang="en-US" i="1" dirty="0" smtClean="0"/>
              <a:t>¿</a:t>
            </a:r>
            <a:r>
              <a:rPr lang="en-US" i="1" dirty="0" err="1" smtClean="0"/>
              <a:t>Cómo</a:t>
            </a:r>
            <a:r>
              <a:rPr lang="en-US" i="1" dirty="0" smtClean="0"/>
              <a:t> </a:t>
            </a:r>
            <a:r>
              <a:rPr lang="en-US" i="1" dirty="0" err="1" smtClean="0"/>
              <a:t>sabemos</a:t>
            </a:r>
            <a:r>
              <a:rPr lang="en-US" i="1" dirty="0" smtClean="0"/>
              <a:t> </a:t>
            </a:r>
            <a:r>
              <a:rPr lang="en-US" i="1" dirty="0" err="1" smtClean="0"/>
              <a:t>qué</a:t>
            </a:r>
            <a:r>
              <a:rPr lang="en-US" i="1" dirty="0" smtClean="0"/>
              <a:t> </a:t>
            </a:r>
            <a:r>
              <a:rPr lang="en-US" i="1" dirty="0" err="1" smtClean="0"/>
              <a:t>tipo</a:t>
            </a:r>
            <a:r>
              <a:rPr lang="en-US" i="1" dirty="0" smtClean="0"/>
              <a:t> de palabra </a:t>
            </a:r>
            <a:r>
              <a:rPr lang="en-US" i="1" dirty="0" err="1" smtClean="0"/>
              <a:t>es</a:t>
            </a:r>
            <a:r>
              <a:rPr lang="en-US" i="1" dirty="0" smtClean="0"/>
              <a:t> </a:t>
            </a:r>
            <a:r>
              <a:rPr lang="en-US" b="1" i="1" dirty="0" err="1" smtClean="0"/>
              <a:t>peregrina</a:t>
            </a:r>
            <a:r>
              <a:rPr lang="en-US" b="1" i="1" dirty="0" smtClean="0"/>
              <a:t> </a:t>
            </a:r>
            <a:r>
              <a:rPr lang="en-US" i="1" dirty="0" err="1" smtClean="0"/>
              <a:t>en</a:t>
            </a:r>
            <a:r>
              <a:rPr lang="en-US" i="1" dirty="0" smtClean="0"/>
              <a:t> </a:t>
            </a:r>
            <a:r>
              <a:rPr lang="en-US" i="1" dirty="0" err="1" smtClean="0"/>
              <a:t>estas</a:t>
            </a:r>
            <a:r>
              <a:rPr lang="en-US" i="1" dirty="0" smtClean="0"/>
              <a:t> </a:t>
            </a:r>
            <a:r>
              <a:rPr lang="en-US" i="1" dirty="0" err="1" smtClean="0"/>
              <a:t>frases</a:t>
            </a:r>
            <a:r>
              <a:rPr lang="en-US" i="1" dirty="0" smtClean="0"/>
              <a:t>?</a:t>
            </a:r>
            <a:r>
              <a:rPr lang="en-US" b="1" i="1" dirty="0" smtClean="0"/>
              <a:t> </a:t>
            </a:r>
            <a:endParaRPr lang="es-ES" b="1" i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223" y="4220053"/>
            <a:ext cx="3848433" cy="21642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4742" y="4345618"/>
            <a:ext cx="3476249" cy="203870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0991" y="4220053"/>
            <a:ext cx="3848433" cy="216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8470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Preguntas de repaso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Relaciona</a:t>
            </a:r>
            <a:r>
              <a:rPr lang="en-US" b="1" dirty="0" smtClean="0"/>
              <a:t> con la </a:t>
            </a:r>
            <a:r>
              <a:rPr lang="en-US" b="1" dirty="0" err="1" smtClean="0"/>
              <a:t>respuesta</a:t>
            </a:r>
            <a:r>
              <a:rPr lang="en-US" b="1" dirty="0" smtClean="0"/>
              <a:t> </a:t>
            </a:r>
            <a:r>
              <a:rPr lang="en-US" b="1" dirty="0" err="1" smtClean="0"/>
              <a:t>adecuada</a:t>
            </a:r>
            <a:endParaRPr lang="es-ES" b="1" dirty="0" smtClean="0"/>
          </a:p>
          <a:p>
            <a:r>
              <a:rPr lang="es-ES" dirty="0" smtClean="0"/>
              <a:t>¿Qué es la gramática?</a:t>
            </a:r>
          </a:p>
          <a:p>
            <a:r>
              <a:rPr lang="es-ES" dirty="0" smtClean="0"/>
              <a:t>Para </a:t>
            </a:r>
            <a:r>
              <a:rPr lang="es-ES" dirty="0" err="1" smtClean="0"/>
              <a:t>qu</a:t>
            </a:r>
            <a:r>
              <a:rPr lang="en-US" dirty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sirve</a:t>
            </a:r>
            <a:r>
              <a:rPr lang="en-US" dirty="0" smtClean="0"/>
              <a:t> la </a:t>
            </a:r>
            <a:r>
              <a:rPr lang="en-US" dirty="0" err="1" smtClean="0"/>
              <a:t>gramatica</a:t>
            </a:r>
            <a:endParaRPr lang="en-US" dirty="0" smtClean="0"/>
          </a:p>
          <a:p>
            <a:r>
              <a:rPr lang="en-US" dirty="0" err="1" smtClean="0"/>
              <a:t>Qu’e</a:t>
            </a:r>
            <a:r>
              <a:rPr lang="en-US" dirty="0" smtClean="0"/>
              <a:t> </a:t>
            </a:r>
            <a:r>
              <a:rPr lang="en-US" dirty="0" err="1" smtClean="0"/>
              <a:t>partes</a:t>
            </a:r>
            <a:r>
              <a:rPr lang="en-US" dirty="0" smtClean="0"/>
              <a:t> </a:t>
            </a:r>
            <a:r>
              <a:rPr lang="en-US" dirty="0" err="1" smtClean="0"/>
              <a:t>tiene</a:t>
            </a:r>
            <a:r>
              <a:rPr lang="en-US" dirty="0" smtClean="0"/>
              <a:t> la </a:t>
            </a:r>
            <a:r>
              <a:rPr lang="en-US" dirty="0" err="1" smtClean="0"/>
              <a:t>gramatica</a:t>
            </a:r>
            <a:endParaRPr lang="en-US" dirty="0" smtClean="0"/>
          </a:p>
          <a:p>
            <a:r>
              <a:rPr lang="en-US" dirty="0" smtClean="0"/>
              <a:t>Como se llama la parte que </a:t>
            </a:r>
            <a:r>
              <a:rPr lang="en-US" dirty="0" err="1" smtClean="0"/>
              <a:t>estudia</a:t>
            </a:r>
            <a:r>
              <a:rPr lang="en-US" dirty="0" smtClean="0"/>
              <a:t> las </a:t>
            </a:r>
            <a:r>
              <a:rPr lang="en-US" dirty="0" err="1" smtClean="0"/>
              <a:t>combinaciones</a:t>
            </a:r>
            <a:r>
              <a:rPr lang="en-US" dirty="0" smtClean="0"/>
              <a:t> de palabras para </a:t>
            </a:r>
            <a:r>
              <a:rPr lang="en-US" dirty="0" err="1" smtClean="0"/>
              <a:t>formar</a:t>
            </a:r>
            <a:r>
              <a:rPr lang="en-US" dirty="0" smtClean="0"/>
              <a:t> </a:t>
            </a:r>
            <a:r>
              <a:rPr lang="en-US" dirty="0" err="1" smtClean="0"/>
              <a:t>frases</a:t>
            </a:r>
            <a:r>
              <a:rPr lang="en-US" dirty="0" smtClean="0"/>
              <a:t>?</a:t>
            </a:r>
            <a:endParaRPr lang="es-ES" dirty="0" smtClean="0"/>
          </a:p>
          <a:p>
            <a:r>
              <a:rPr lang="en-US" dirty="0" smtClean="0"/>
              <a:t>Como se llama la parte que </a:t>
            </a:r>
            <a:r>
              <a:rPr lang="en-US" dirty="0" err="1" smtClean="0"/>
              <a:t>explica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se </a:t>
            </a:r>
            <a:r>
              <a:rPr lang="en-US" dirty="0" err="1" smtClean="0"/>
              <a:t>forman</a:t>
            </a:r>
            <a:r>
              <a:rPr lang="en-US" dirty="0" smtClean="0"/>
              <a:t> las palabras</a:t>
            </a:r>
          </a:p>
          <a:p>
            <a:r>
              <a:rPr lang="en-US" b="1" dirty="0" err="1" smtClean="0"/>
              <a:t>Verdadero</a:t>
            </a:r>
            <a:r>
              <a:rPr lang="en-US" b="1" dirty="0" smtClean="0"/>
              <a:t> o </a:t>
            </a:r>
            <a:r>
              <a:rPr lang="en-US" b="1" dirty="0" err="1" smtClean="0"/>
              <a:t>falso</a:t>
            </a:r>
            <a:endParaRPr lang="en-US" b="1" dirty="0" smtClean="0"/>
          </a:p>
          <a:p>
            <a:r>
              <a:rPr lang="en-US" dirty="0" err="1" smtClean="0"/>
              <a:t>Cada</a:t>
            </a:r>
            <a:r>
              <a:rPr lang="en-US" dirty="0" smtClean="0"/>
              <a:t> palabra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siempre</a:t>
            </a:r>
            <a:r>
              <a:rPr lang="en-US" dirty="0" smtClean="0"/>
              <a:t> de un </a:t>
            </a:r>
            <a:r>
              <a:rPr lang="en-US" dirty="0" err="1" smtClean="0"/>
              <a:t>tipo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err="1" smtClean="0"/>
              <a:t>Podemos</a:t>
            </a:r>
            <a:r>
              <a:rPr lang="en-US" dirty="0" smtClean="0"/>
              <a:t> saber de que </a:t>
            </a:r>
            <a:r>
              <a:rPr lang="en-US" dirty="0" err="1" smtClean="0"/>
              <a:t>tipo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palabra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miramos</a:t>
            </a:r>
            <a:r>
              <a:rPr lang="en-US" dirty="0" smtClean="0"/>
              <a:t> el </a:t>
            </a:r>
            <a:r>
              <a:rPr lang="en-US" dirty="0" err="1" smtClean="0"/>
              <a:t>diccionario</a:t>
            </a:r>
            <a:r>
              <a:rPr lang="en-US" dirty="0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851012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Recursos</a:t>
            </a:r>
            <a:r>
              <a:rPr lang="en-US" dirty="0" smtClean="0"/>
              <a:t> online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endParaRPr lang="es-ES" dirty="0" smtClean="0">
              <a:hlinkClick r:id="rId2"/>
            </a:endParaRPr>
          </a:p>
          <a:p>
            <a:endParaRPr lang="es-ES" dirty="0" smtClean="0">
              <a:hlinkClick r:id="rId2"/>
            </a:endParaRPr>
          </a:p>
          <a:p>
            <a:r>
              <a:rPr lang="es-ES" dirty="0" smtClean="0">
                <a:hlinkClick r:id="rId2"/>
              </a:rPr>
              <a:t>http</a:t>
            </a:r>
            <a:r>
              <a:rPr lang="es-ES" dirty="0">
                <a:hlinkClick r:id="rId2"/>
              </a:rPr>
              <a:t>://roble.pntic.mec.es/~</a:t>
            </a:r>
            <a:r>
              <a:rPr lang="es-ES" dirty="0" smtClean="0">
                <a:hlinkClick r:id="rId2"/>
              </a:rPr>
              <a:t>msanto1/lengua/1anamorf.htm</a:t>
            </a:r>
            <a:endParaRPr lang="es-ES" dirty="0" smtClean="0"/>
          </a:p>
          <a:p>
            <a:r>
              <a:rPr lang="es-ES" dirty="0">
                <a:hlinkClick r:id="rId3"/>
              </a:rPr>
              <a:t>https://</a:t>
            </a:r>
            <a:r>
              <a:rPr lang="es-ES" dirty="0" smtClean="0">
                <a:hlinkClick r:id="rId3"/>
              </a:rPr>
              <a:t>www.wordreference.com/sinonimos/Peregrina</a:t>
            </a:r>
            <a:endParaRPr lang="es-ES" dirty="0" smtClean="0"/>
          </a:p>
          <a:p>
            <a:r>
              <a:rPr lang="es-ES" dirty="0">
                <a:hlinkClick r:id="rId4"/>
              </a:rPr>
              <a:t>http://</a:t>
            </a:r>
            <a:r>
              <a:rPr lang="es-ES" dirty="0" smtClean="0">
                <a:hlinkClick r:id="rId4"/>
              </a:rPr>
              <a:t>nlp.lsi.upc.edu/freeling/demo/demo.php</a:t>
            </a: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49194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Indice</a:t>
            </a:r>
            <a:r>
              <a:rPr lang="en-US" dirty="0" smtClean="0"/>
              <a:t>: 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AutoNum type="arabicParenR"/>
            </a:pPr>
            <a:r>
              <a:rPr lang="en-US" b="1" dirty="0" err="1" smtClean="0"/>
              <a:t>Encuesta</a:t>
            </a:r>
            <a:r>
              <a:rPr lang="en-US" b="1" dirty="0" smtClean="0"/>
              <a:t> </a:t>
            </a:r>
          </a:p>
          <a:p>
            <a:pPr>
              <a:buAutoNum type="arabicParenR"/>
            </a:pPr>
            <a:r>
              <a:rPr lang="en-US" b="1" dirty="0" err="1" smtClean="0"/>
              <a:t>Metas</a:t>
            </a:r>
            <a:r>
              <a:rPr lang="en-US" b="1" dirty="0" smtClean="0"/>
              <a:t> </a:t>
            </a:r>
            <a:r>
              <a:rPr lang="en-US" b="1" dirty="0" err="1" smtClean="0"/>
              <a:t>en</a:t>
            </a:r>
            <a:r>
              <a:rPr lang="en-US" b="1" dirty="0" smtClean="0"/>
              <a:t> </a:t>
            </a:r>
            <a:r>
              <a:rPr lang="en-US" b="1" dirty="0" err="1" smtClean="0"/>
              <a:t>este</a:t>
            </a:r>
            <a:r>
              <a:rPr lang="en-US" b="1" dirty="0" smtClean="0"/>
              <a:t> </a:t>
            </a:r>
            <a:r>
              <a:rPr lang="en-US" b="1" dirty="0" err="1" smtClean="0"/>
              <a:t>curso</a:t>
            </a:r>
            <a:r>
              <a:rPr lang="en-US" b="1" dirty="0" smtClean="0"/>
              <a:t>.</a:t>
            </a:r>
          </a:p>
          <a:p>
            <a:pPr>
              <a:buAutoNum type="arabicParenR"/>
            </a:pPr>
            <a:r>
              <a:rPr lang="en-US" b="1" dirty="0" err="1" smtClean="0"/>
              <a:t>Qu’e</a:t>
            </a:r>
            <a:r>
              <a:rPr lang="en-US" b="1" dirty="0" smtClean="0"/>
              <a:t> </a:t>
            </a:r>
            <a:r>
              <a:rPr lang="en-US" b="1" dirty="0" err="1" smtClean="0"/>
              <a:t>es</a:t>
            </a:r>
            <a:r>
              <a:rPr lang="en-US" b="1" dirty="0" smtClean="0"/>
              <a:t> </a:t>
            </a:r>
            <a:r>
              <a:rPr lang="en-US" b="1" dirty="0" err="1" smtClean="0"/>
              <a:t>gramatica</a:t>
            </a:r>
            <a:endParaRPr lang="en-US" b="1" dirty="0" smtClean="0"/>
          </a:p>
          <a:p>
            <a:pPr>
              <a:buAutoNum type="arabicParenR"/>
            </a:pPr>
            <a:r>
              <a:rPr lang="en-US" b="1" dirty="0" err="1" smtClean="0"/>
              <a:t>Morfologia</a:t>
            </a:r>
            <a:endParaRPr lang="en-US" b="1" dirty="0" smtClean="0"/>
          </a:p>
          <a:p>
            <a:pPr>
              <a:buAutoNum type="arabicParenR"/>
            </a:pPr>
            <a:r>
              <a:rPr lang="en-US" b="1" dirty="0" err="1" smtClean="0"/>
              <a:t>Sintaxis</a:t>
            </a:r>
            <a:endParaRPr lang="en-US" b="1" dirty="0" smtClean="0"/>
          </a:p>
          <a:p>
            <a:pPr>
              <a:buAutoNum type="arabicParenR"/>
            </a:pPr>
            <a:endParaRPr lang="en-US" b="1" dirty="0" smtClean="0"/>
          </a:p>
          <a:p>
            <a:pPr>
              <a:buAutoNum type="arabicParenR"/>
            </a:pPr>
            <a:endParaRPr lang="en-US" b="1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38631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es la gramática?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2961277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      ---                  ( </a:t>
            </a:r>
            <a:r>
              <a:rPr lang="es-ES" dirty="0" err="1" smtClean="0"/>
              <a:t>Poll</a:t>
            </a:r>
            <a:r>
              <a:rPr lang="es-ES" dirty="0" smtClean="0"/>
              <a:t> )</a:t>
            </a:r>
          </a:p>
          <a:p>
            <a:pPr>
              <a:buFontTx/>
              <a:buChar char="-"/>
            </a:pPr>
            <a:r>
              <a:rPr lang="es-ES" dirty="0" smtClean="0"/>
              <a:t>Reglas para conjugar verbos, usar los tiempos del pasado, el subjuntivo, </a:t>
            </a:r>
            <a:r>
              <a:rPr lang="es-ES" dirty="0" err="1" smtClean="0"/>
              <a:t>etc</a:t>
            </a:r>
            <a:endParaRPr lang="es-ES" dirty="0" smtClean="0"/>
          </a:p>
          <a:p>
            <a:pPr>
              <a:buFontTx/>
              <a:buChar char="-"/>
            </a:pPr>
            <a:r>
              <a:rPr lang="es-ES" dirty="0" smtClean="0"/>
              <a:t>Reglas para escribir las palabras correctamente</a:t>
            </a:r>
          </a:p>
          <a:p>
            <a:pPr>
              <a:buFontTx/>
              <a:buChar char="-"/>
            </a:pPr>
            <a:r>
              <a:rPr lang="es-ES" dirty="0" smtClean="0"/>
              <a:t>Reglas para escribir las palabras en una frase</a:t>
            </a:r>
          </a:p>
          <a:p>
            <a:pPr>
              <a:buFontTx/>
              <a:buChar char="-"/>
            </a:pPr>
            <a:r>
              <a:rPr lang="es-ES" dirty="0" smtClean="0"/>
              <a:t>Reglas para escribir correctamente en general</a:t>
            </a:r>
          </a:p>
          <a:p>
            <a:pPr>
              <a:buFontTx/>
              <a:buChar char="-"/>
            </a:pPr>
            <a:r>
              <a:rPr lang="es-ES" dirty="0" smtClean="0"/>
              <a:t>Morfología y Sintaxis</a:t>
            </a:r>
          </a:p>
          <a:p>
            <a:pPr>
              <a:buFontTx/>
              <a:buChar char="-"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4028638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Español avanzado y corrección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b="1" dirty="0" smtClean="0"/>
              <a:t>Texto 1: Nuestro</a:t>
            </a:r>
          </a:p>
          <a:p>
            <a:pPr marL="0" indent="0" algn="just">
              <a:buNone/>
            </a:pPr>
            <a:r>
              <a:rPr lang="es-ES" dirty="0" smtClean="0"/>
              <a:t>La meta de este curso es que el estudiante pueda comprender y comunicarse en español con un nivel de corrección y variedad de vocabulario medio alto. Aunque en este curso veremos diferentes temas que incluyen vocabulario el vocabulario es solo una de las dos partes del curso y se estudiará como parte de la morfología. Este curso se llama español avanzado y los contenidos son principalmente</a:t>
            </a:r>
            <a:r>
              <a:rPr lang="en-US" dirty="0"/>
              <a:t> </a:t>
            </a:r>
            <a:r>
              <a:rPr lang="en-US" dirty="0" smtClean="0"/>
              <a:t>gram</a:t>
            </a:r>
            <a:r>
              <a:rPr lang="es-ES" dirty="0" smtClean="0"/>
              <a:t>a</a:t>
            </a:r>
            <a:r>
              <a:rPr lang="en-US" dirty="0" err="1" smtClean="0"/>
              <a:t>ticales</a:t>
            </a:r>
            <a:r>
              <a:rPr lang="en-US" dirty="0" smtClean="0"/>
              <a:t>.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</a:t>
            </a:r>
            <a:r>
              <a:rPr lang="en-US" dirty="0" err="1" smtClean="0"/>
              <a:t>incluirá</a:t>
            </a:r>
            <a:r>
              <a:rPr lang="en-US" dirty="0" smtClean="0"/>
              <a:t> </a:t>
            </a:r>
            <a:r>
              <a:rPr lang="en-US" dirty="0" err="1" smtClean="0"/>
              <a:t>textos</a:t>
            </a:r>
            <a:r>
              <a:rPr lang="en-US" dirty="0" smtClean="0"/>
              <a:t> y </a:t>
            </a:r>
            <a:r>
              <a:rPr lang="en-US" dirty="0" err="1" smtClean="0"/>
              <a:t>ejercicios</a:t>
            </a:r>
            <a:r>
              <a:rPr lang="en-US" dirty="0" smtClean="0"/>
              <a:t> que </a:t>
            </a:r>
            <a:r>
              <a:rPr lang="en-US" dirty="0" err="1" smtClean="0"/>
              <a:t>ayudarán</a:t>
            </a:r>
            <a:r>
              <a:rPr lang="en-US" dirty="0" smtClean="0"/>
              <a:t> a la </a:t>
            </a:r>
            <a:r>
              <a:rPr lang="en-US" dirty="0" err="1" smtClean="0"/>
              <a:t>comprender</a:t>
            </a:r>
            <a:r>
              <a:rPr lang="en-US" dirty="0" smtClean="0"/>
              <a:t> y </a:t>
            </a:r>
            <a:r>
              <a:rPr lang="en-US" dirty="0" err="1" smtClean="0"/>
              <a:t>aprender</a:t>
            </a:r>
            <a:r>
              <a:rPr lang="en-US" dirty="0" smtClean="0"/>
              <a:t> la </a:t>
            </a:r>
            <a:r>
              <a:rPr lang="en-US" dirty="0" err="1" smtClean="0"/>
              <a:t>gramática</a:t>
            </a:r>
            <a:r>
              <a:rPr lang="en-US" dirty="0" smtClean="0"/>
              <a:t> y el </a:t>
            </a:r>
            <a:r>
              <a:rPr lang="en-US" dirty="0" err="1" smtClean="0"/>
              <a:t>vocabulario</a:t>
            </a:r>
            <a:r>
              <a:rPr lang="en-US" dirty="0" smtClean="0"/>
              <a:t>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5205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es la </a:t>
            </a:r>
            <a:r>
              <a:rPr lang="es-ES" dirty="0" err="1" smtClean="0"/>
              <a:t>gram</a:t>
            </a:r>
            <a:r>
              <a:rPr lang="es-ES" dirty="0" err="1"/>
              <a:t>á</a:t>
            </a:r>
            <a:r>
              <a:rPr lang="en-US" dirty="0" err="1" smtClean="0"/>
              <a:t>tica</a:t>
            </a:r>
            <a:r>
              <a:rPr lang="en-US" dirty="0" smtClean="0"/>
              <a:t>?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75083"/>
          </a:xfrm>
        </p:spPr>
        <p:txBody>
          <a:bodyPr>
            <a:normAutofit/>
          </a:bodyPr>
          <a:lstStyle/>
          <a:p>
            <a:pPr algn="just"/>
            <a:r>
              <a:rPr lang="es-ES" b="1" dirty="0" smtClean="0"/>
              <a:t>La gramática </a:t>
            </a:r>
            <a:r>
              <a:rPr lang="es-ES" dirty="0" smtClean="0"/>
              <a:t>es una ciencia que describe las reglas para formar (escribir, componer) correctamente palabras y frases. Aunque puede parecer fácil no lo es. Hay muchas reglas para escribir palabras y hay muchas reglas para escribir frases. Por esta razón hablamos de dos partes en la gramática: la morfología y la sintaxis. </a:t>
            </a:r>
          </a:p>
          <a:p>
            <a:pPr algn="just"/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Gra</a:t>
            </a:r>
            <a:r>
              <a:rPr lang="es-ES" dirty="0" err="1"/>
              <a:t>má</a:t>
            </a:r>
            <a:r>
              <a:rPr lang="en-US" dirty="0" err="1"/>
              <a:t>tica</a:t>
            </a:r>
            <a:r>
              <a:rPr lang="en-US" dirty="0" smtClean="0"/>
              <a:t> = </a:t>
            </a:r>
            <a:r>
              <a:rPr lang="en-US" dirty="0" err="1" smtClean="0"/>
              <a:t>Ciencia</a:t>
            </a:r>
            <a:r>
              <a:rPr lang="en-US" dirty="0" smtClean="0"/>
              <a:t> </a:t>
            </a:r>
            <a:r>
              <a:rPr lang="en-US" dirty="0" err="1" smtClean="0"/>
              <a:t>descriptiva</a:t>
            </a:r>
            <a:endParaRPr lang="en-US" dirty="0"/>
          </a:p>
          <a:p>
            <a:pPr marL="0" indent="0" algn="just">
              <a:buNone/>
            </a:pPr>
            <a:r>
              <a:rPr lang="en-US" dirty="0" err="1" smtClean="0"/>
              <a:t>Gra</a:t>
            </a:r>
            <a:r>
              <a:rPr lang="es-ES" dirty="0" err="1"/>
              <a:t>má</a:t>
            </a:r>
            <a:r>
              <a:rPr lang="en-US" dirty="0" err="1"/>
              <a:t>tica</a:t>
            </a:r>
            <a:r>
              <a:rPr lang="en-US" dirty="0" smtClean="0"/>
              <a:t> =  REGLAS</a:t>
            </a:r>
          </a:p>
          <a:p>
            <a:pPr marL="0" indent="0" algn="just">
              <a:buNone/>
            </a:pPr>
            <a:r>
              <a:rPr lang="en-US" dirty="0" err="1" smtClean="0"/>
              <a:t>Gra</a:t>
            </a:r>
            <a:r>
              <a:rPr lang="es-ES" dirty="0" err="1"/>
              <a:t>má</a:t>
            </a:r>
            <a:r>
              <a:rPr lang="en-US" dirty="0" err="1"/>
              <a:t>tica</a:t>
            </a:r>
            <a:r>
              <a:rPr lang="en-US" dirty="0" smtClean="0"/>
              <a:t>  = </a:t>
            </a:r>
            <a:r>
              <a:rPr lang="en-US" dirty="0" err="1" smtClean="0"/>
              <a:t>Morfologia</a:t>
            </a:r>
            <a:r>
              <a:rPr lang="en-US" dirty="0" smtClean="0"/>
              <a:t> + </a:t>
            </a:r>
            <a:r>
              <a:rPr lang="en-US" dirty="0" err="1" smtClean="0"/>
              <a:t>Sintaxis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4169761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Gramatica</a:t>
            </a:r>
            <a:r>
              <a:rPr lang="en-US" dirty="0" smtClean="0"/>
              <a:t>: </a:t>
            </a:r>
            <a:r>
              <a:rPr lang="en-US" dirty="0" err="1" smtClean="0"/>
              <a:t>morfologia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b="1" dirty="0" smtClean="0"/>
          </a:p>
          <a:p>
            <a:r>
              <a:rPr lang="es-ES" b="1" dirty="0" smtClean="0"/>
              <a:t>La </a:t>
            </a:r>
            <a:r>
              <a:rPr lang="es-ES" b="1" dirty="0"/>
              <a:t>morfología</a:t>
            </a:r>
            <a:r>
              <a:rPr lang="es-ES" dirty="0"/>
              <a:t> es la parte de la gramática que describe como se forman las palabras, es decir, qué partes tienen las palabras y cómo combinar las partes de las palabras para formar palabras. 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ejemplo</a:t>
            </a:r>
            <a:r>
              <a:rPr lang="en-US" dirty="0" smtClean="0"/>
              <a:t>,  la palabra </a:t>
            </a:r>
            <a:r>
              <a:rPr lang="en-US" b="1" i="1" dirty="0" err="1" smtClean="0"/>
              <a:t>comemos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palabra que se </a:t>
            </a:r>
            <a:r>
              <a:rPr lang="en-US" dirty="0" err="1" smtClean="0"/>
              <a:t>puede</a:t>
            </a:r>
            <a:r>
              <a:rPr lang="en-US" dirty="0" smtClean="0"/>
              <a:t> divider </a:t>
            </a:r>
            <a:r>
              <a:rPr lang="en-US" dirty="0" err="1" smtClean="0"/>
              <a:t>en</a:t>
            </a:r>
            <a:r>
              <a:rPr lang="en-US" dirty="0" smtClean="0"/>
              <a:t> dos </a:t>
            </a:r>
            <a:r>
              <a:rPr lang="en-US" dirty="0" err="1" smtClean="0"/>
              <a:t>partes</a:t>
            </a:r>
            <a:r>
              <a:rPr lang="en-US" dirty="0" smtClean="0"/>
              <a:t>:  </a:t>
            </a:r>
            <a:r>
              <a:rPr lang="en-US" b="1" i="1" dirty="0" smtClean="0"/>
              <a:t>com </a:t>
            </a:r>
            <a:r>
              <a:rPr lang="en-US" dirty="0" smtClean="0"/>
              <a:t>- </a:t>
            </a:r>
            <a:r>
              <a:rPr lang="en-US" b="1" i="1" dirty="0" err="1" smtClean="0"/>
              <a:t>emos</a:t>
            </a:r>
            <a:r>
              <a:rPr lang="en-US" dirty="0" smtClean="0"/>
              <a:t>.  </a:t>
            </a:r>
            <a:r>
              <a:rPr lang="en-US" dirty="0" err="1" smtClean="0"/>
              <a:t>Otro</a:t>
            </a:r>
            <a:r>
              <a:rPr lang="en-US" dirty="0" smtClean="0"/>
              <a:t> </a:t>
            </a:r>
            <a:r>
              <a:rPr lang="en-US" dirty="0" err="1" smtClean="0"/>
              <a:t>ejemplo</a:t>
            </a:r>
            <a:r>
              <a:rPr lang="es-ES" dirty="0" smtClean="0"/>
              <a:t>, </a:t>
            </a:r>
            <a:r>
              <a:rPr lang="es-ES" dirty="0"/>
              <a:t>la palabra </a:t>
            </a:r>
            <a:r>
              <a:rPr lang="en-US" b="1" dirty="0" err="1" smtClean="0"/>
              <a:t>guitarrista</a:t>
            </a:r>
            <a:r>
              <a:rPr lang="en-US" dirty="0" smtClean="0"/>
              <a:t>, </a:t>
            </a:r>
            <a:r>
              <a:rPr lang="en-US" dirty="0" err="1"/>
              <a:t>es</a:t>
            </a:r>
            <a:r>
              <a:rPr lang="en-US" dirty="0"/>
              <a:t> un </a:t>
            </a:r>
            <a:r>
              <a:rPr lang="en-US" dirty="0" err="1"/>
              <a:t>nombre</a:t>
            </a:r>
            <a:r>
              <a:rPr lang="en-US" dirty="0"/>
              <a:t> </a:t>
            </a:r>
            <a:r>
              <a:rPr lang="en-US" dirty="0" err="1"/>
              <a:t>formado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dos </a:t>
            </a:r>
            <a:r>
              <a:rPr lang="en-US" dirty="0" err="1"/>
              <a:t>partes</a:t>
            </a:r>
            <a:r>
              <a:rPr lang="en-US" dirty="0"/>
              <a:t> </a:t>
            </a:r>
            <a:r>
              <a:rPr lang="en-US" b="1" i="1" dirty="0" smtClean="0"/>
              <a:t>guitar(</a:t>
            </a:r>
            <a:r>
              <a:rPr lang="en-US" b="1" i="1" dirty="0" err="1" smtClean="0"/>
              <a:t>ra</a:t>
            </a:r>
            <a:r>
              <a:rPr lang="en-US" b="1" i="1" dirty="0" smtClean="0"/>
              <a:t>)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b="1" i="1" dirty="0" err="1" smtClean="0"/>
              <a:t>ista</a:t>
            </a:r>
            <a:r>
              <a:rPr lang="en-US" dirty="0" smtClean="0"/>
              <a:t>, </a:t>
            </a:r>
            <a:r>
              <a:rPr lang="en-US" dirty="0"/>
              <a:t>o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ejemplo</a:t>
            </a:r>
            <a:r>
              <a:rPr lang="en-US" dirty="0"/>
              <a:t> la palabra ‘</a:t>
            </a:r>
            <a:r>
              <a:rPr lang="en-US" dirty="0" err="1"/>
              <a:t>descansar</a:t>
            </a:r>
            <a:r>
              <a:rPr lang="en-US" dirty="0"/>
              <a:t>’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palabra </a:t>
            </a:r>
            <a:r>
              <a:rPr lang="en-US" dirty="0" err="1"/>
              <a:t>formada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 dos </a:t>
            </a:r>
            <a:r>
              <a:rPr lang="en-US" dirty="0" err="1"/>
              <a:t>partes</a:t>
            </a:r>
            <a:r>
              <a:rPr lang="en-US" dirty="0"/>
              <a:t> ‘des’-’</a:t>
            </a:r>
            <a:r>
              <a:rPr lang="en-US" dirty="0" err="1"/>
              <a:t>cansar</a:t>
            </a:r>
            <a:r>
              <a:rPr lang="en-US" dirty="0" smtClean="0"/>
              <a:t>’.  </a:t>
            </a:r>
          </a:p>
          <a:p>
            <a:r>
              <a:rPr lang="en-US" b="1" dirty="0" err="1" smtClean="0"/>
              <a:t>Morfologia</a:t>
            </a:r>
            <a:r>
              <a:rPr lang="en-US" b="1" dirty="0" smtClean="0"/>
              <a:t>  </a:t>
            </a:r>
            <a:r>
              <a:rPr lang="en-US" b="1" dirty="0"/>
              <a:t>= parte de la </a:t>
            </a:r>
            <a:r>
              <a:rPr lang="en-US" b="1" dirty="0" err="1"/>
              <a:t>gramatica</a:t>
            </a:r>
            <a:endParaRPr lang="en-US" b="1" dirty="0" smtClean="0"/>
          </a:p>
          <a:p>
            <a:r>
              <a:rPr lang="en-US" b="1" dirty="0" err="1" smtClean="0"/>
              <a:t>Morfologia</a:t>
            </a:r>
            <a:r>
              <a:rPr lang="en-US" b="1" dirty="0" smtClean="0"/>
              <a:t> = </a:t>
            </a:r>
            <a:r>
              <a:rPr lang="en-US" b="1" dirty="0" err="1"/>
              <a:t>A</a:t>
            </a:r>
            <a:r>
              <a:rPr lang="en-US" b="1" dirty="0" err="1" smtClean="0"/>
              <a:t>nalisis</a:t>
            </a:r>
            <a:r>
              <a:rPr lang="en-US" b="1" dirty="0" smtClean="0"/>
              <a:t> de las </a:t>
            </a:r>
            <a:r>
              <a:rPr lang="en-US" b="1" dirty="0" err="1" smtClean="0"/>
              <a:t>partes</a:t>
            </a:r>
            <a:r>
              <a:rPr lang="en-US" b="1" dirty="0" smtClean="0"/>
              <a:t> de las palabras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20911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Gramatica</a:t>
            </a:r>
            <a:r>
              <a:rPr lang="en-US" dirty="0" smtClean="0"/>
              <a:t>: </a:t>
            </a:r>
            <a:r>
              <a:rPr lang="en-US" dirty="0" err="1" smtClean="0"/>
              <a:t>morfologia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387997"/>
          </a:xfrm>
        </p:spPr>
        <p:txBody>
          <a:bodyPr/>
          <a:lstStyle/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* 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/>
              <a:t>parte de la palabra da </a:t>
            </a:r>
            <a:r>
              <a:rPr lang="en-US" dirty="0" err="1"/>
              <a:t>una</a:t>
            </a:r>
            <a:r>
              <a:rPr lang="en-US" dirty="0"/>
              <a:t> parte del  </a:t>
            </a:r>
            <a:r>
              <a:rPr lang="en-US" dirty="0" err="1"/>
              <a:t>significado</a:t>
            </a:r>
            <a:r>
              <a:rPr lang="en-US" dirty="0"/>
              <a:t>. El </a:t>
            </a:r>
            <a:r>
              <a:rPr lang="en-US" dirty="0" err="1"/>
              <a:t>significado</a:t>
            </a:r>
            <a:r>
              <a:rPr lang="en-US" dirty="0"/>
              <a:t> de la palabra </a:t>
            </a:r>
            <a:r>
              <a:rPr lang="en-US" dirty="0" err="1"/>
              <a:t>completa</a:t>
            </a:r>
            <a:r>
              <a:rPr lang="en-US" dirty="0"/>
              <a:t> </a:t>
            </a:r>
            <a:r>
              <a:rPr lang="en-US" dirty="0" err="1"/>
              <a:t>depende</a:t>
            </a:r>
            <a:r>
              <a:rPr lang="en-US" dirty="0"/>
              <a:t> del </a:t>
            </a:r>
            <a:r>
              <a:rPr lang="en-US" dirty="0" err="1"/>
              <a:t>significado</a:t>
            </a:r>
            <a:r>
              <a:rPr lang="en-US" dirty="0"/>
              <a:t> de las </a:t>
            </a:r>
            <a:r>
              <a:rPr lang="en-US" dirty="0" err="1"/>
              <a:t>partes</a:t>
            </a:r>
            <a:r>
              <a:rPr lang="en-US" dirty="0"/>
              <a:t>. </a:t>
            </a:r>
            <a:r>
              <a:rPr lang="en-US" dirty="0" err="1"/>
              <a:t>Normalmente</a:t>
            </a:r>
            <a:r>
              <a:rPr lang="en-US" dirty="0"/>
              <a:t> la </a:t>
            </a:r>
            <a:r>
              <a:rPr lang="en-US" dirty="0" err="1"/>
              <a:t>morfologia</a:t>
            </a:r>
            <a:r>
              <a:rPr lang="en-US" dirty="0"/>
              <a:t> </a:t>
            </a:r>
            <a:r>
              <a:rPr lang="en-US" dirty="0" err="1"/>
              <a:t>ayuda</a:t>
            </a:r>
            <a:r>
              <a:rPr lang="en-US" dirty="0"/>
              <a:t> a </a:t>
            </a:r>
            <a:r>
              <a:rPr lang="en-US" dirty="0" err="1"/>
              <a:t>entender</a:t>
            </a:r>
            <a:r>
              <a:rPr lang="en-US" dirty="0"/>
              <a:t> el </a:t>
            </a:r>
            <a:r>
              <a:rPr lang="en-US" dirty="0" err="1" smtClean="0"/>
              <a:t>significado</a:t>
            </a:r>
            <a:r>
              <a:rPr lang="en-US" dirty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una</a:t>
            </a:r>
            <a:r>
              <a:rPr lang="en-US" dirty="0" smtClean="0"/>
              <a:t> palabra y saber de </a:t>
            </a:r>
            <a:r>
              <a:rPr lang="en-US" dirty="0" err="1" smtClean="0"/>
              <a:t>qu</a:t>
            </a:r>
            <a:r>
              <a:rPr lang="es-ES" dirty="0" smtClean="0"/>
              <a:t>é</a:t>
            </a:r>
            <a:r>
              <a:rPr lang="en-US" dirty="0" smtClean="0"/>
              <a:t> </a:t>
            </a:r>
            <a:r>
              <a:rPr lang="en-US" dirty="0" err="1" smtClean="0"/>
              <a:t>tipo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r>
              <a:rPr lang="en-US" dirty="0" smtClean="0"/>
              <a:t> palabra. </a:t>
            </a:r>
            <a:endParaRPr lang="en-US" dirty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* </a:t>
            </a:r>
            <a:r>
              <a:rPr lang="en-US" dirty="0" err="1" smtClean="0"/>
              <a:t>Cuando</a:t>
            </a:r>
            <a:r>
              <a:rPr lang="en-US" dirty="0" smtClean="0"/>
              <a:t> </a:t>
            </a:r>
            <a:r>
              <a:rPr lang="en-US" dirty="0" err="1"/>
              <a:t>dividimos</a:t>
            </a:r>
            <a:r>
              <a:rPr lang="en-US" dirty="0"/>
              <a:t> las </a:t>
            </a:r>
            <a:r>
              <a:rPr lang="en-US" dirty="0" err="1"/>
              <a:t>partes</a:t>
            </a:r>
            <a:r>
              <a:rPr lang="en-US" dirty="0"/>
              <a:t> de las palabras </a:t>
            </a:r>
            <a:r>
              <a:rPr lang="en-US" dirty="0" err="1"/>
              <a:t>hacemos</a:t>
            </a:r>
            <a:r>
              <a:rPr lang="en-US" dirty="0"/>
              <a:t> un </a:t>
            </a:r>
            <a:r>
              <a:rPr lang="en-US" dirty="0" err="1"/>
              <a:t>análisis</a:t>
            </a:r>
            <a:r>
              <a:rPr lang="en-US" dirty="0"/>
              <a:t> </a:t>
            </a:r>
            <a:r>
              <a:rPr lang="en-US" dirty="0" err="1"/>
              <a:t>morfológico</a:t>
            </a:r>
            <a:r>
              <a:rPr lang="en-US" dirty="0"/>
              <a:t>. </a:t>
            </a:r>
            <a:r>
              <a:rPr lang="en-US" dirty="0" err="1"/>
              <a:t>Analizar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dividir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cosa</a:t>
            </a:r>
            <a:r>
              <a:rPr lang="en-US" dirty="0"/>
              <a:t> para </a:t>
            </a:r>
            <a:r>
              <a:rPr lang="en-US" dirty="0" err="1"/>
              <a:t>ver</a:t>
            </a:r>
            <a:r>
              <a:rPr lang="en-US" dirty="0"/>
              <a:t> 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partes</a:t>
            </a:r>
            <a:r>
              <a:rPr lang="en-US" dirty="0"/>
              <a:t> </a:t>
            </a:r>
            <a:r>
              <a:rPr lang="en-US" dirty="0" err="1"/>
              <a:t>tiene</a:t>
            </a:r>
            <a:r>
              <a:rPr lang="en-US" dirty="0"/>
              <a:t>.  </a:t>
            </a:r>
            <a:r>
              <a:rPr lang="en-US" dirty="0" err="1" smtClean="0"/>
              <a:t>Haremos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morfológicos</a:t>
            </a:r>
            <a:r>
              <a:rPr lang="en-US" dirty="0" smtClean="0"/>
              <a:t> </a:t>
            </a:r>
            <a:r>
              <a:rPr lang="en-US" dirty="0" err="1" smtClean="0"/>
              <a:t>durante</a:t>
            </a:r>
            <a:r>
              <a:rPr lang="en-US" dirty="0" smtClean="0"/>
              <a:t> el </a:t>
            </a:r>
            <a:r>
              <a:rPr lang="en-US" dirty="0" err="1" smtClean="0"/>
              <a:t>curso</a:t>
            </a:r>
            <a:r>
              <a:rPr lang="en-US" dirty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diferentes</a:t>
            </a:r>
            <a:r>
              <a:rPr lang="en-US" dirty="0" smtClean="0"/>
              <a:t> </a:t>
            </a:r>
            <a:r>
              <a:rPr lang="en-US" dirty="0" err="1" smtClean="0"/>
              <a:t>temas</a:t>
            </a:r>
            <a:r>
              <a:rPr lang="en-US" dirty="0" smtClean="0"/>
              <a:t>. </a:t>
            </a:r>
            <a:endParaRPr lang="en-US" dirty="0"/>
          </a:p>
          <a:p>
            <a:pPr algn="just">
              <a:buFont typeface="Arial" panose="020B0604020202020204" pitchFamily="34" charset="0"/>
              <a:buChar char="•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54541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Gramatica</a:t>
            </a:r>
            <a:r>
              <a:rPr lang="en-US" dirty="0" smtClean="0"/>
              <a:t>: </a:t>
            </a:r>
            <a:r>
              <a:rPr lang="en-US" dirty="0" err="1" smtClean="0"/>
              <a:t>morfologia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En</a:t>
            </a:r>
            <a:r>
              <a:rPr lang="en-US" b="1" dirty="0" smtClean="0"/>
              <a:t> </a:t>
            </a:r>
            <a:r>
              <a:rPr lang="en-US" b="1" dirty="0" err="1" smtClean="0"/>
              <a:t>esta</a:t>
            </a:r>
            <a:r>
              <a:rPr lang="en-US" b="1" dirty="0" smtClean="0"/>
              <a:t> </a:t>
            </a:r>
            <a:r>
              <a:rPr lang="en-US" b="1" dirty="0" err="1" smtClean="0"/>
              <a:t>pagina</a:t>
            </a:r>
            <a:r>
              <a:rPr lang="en-US" b="1" dirty="0" smtClean="0"/>
              <a:t> </a:t>
            </a:r>
            <a:r>
              <a:rPr lang="en-US" b="1" dirty="0" err="1" smtClean="0"/>
              <a:t>podemos</a:t>
            </a:r>
            <a:r>
              <a:rPr lang="en-US" b="1" dirty="0" smtClean="0"/>
              <a:t> </a:t>
            </a:r>
            <a:r>
              <a:rPr lang="en-US" b="1" dirty="0" err="1" smtClean="0"/>
              <a:t>ver</a:t>
            </a:r>
            <a:r>
              <a:rPr lang="en-US" b="1" dirty="0" smtClean="0"/>
              <a:t> un </a:t>
            </a:r>
            <a:r>
              <a:rPr lang="en-US" b="1" dirty="0" err="1" smtClean="0"/>
              <a:t>analisis</a:t>
            </a:r>
            <a:r>
              <a:rPr lang="en-US" b="1" dirty="0" smtClean="0"/>
              <a:t> </a:t>
            </a:r>
            <a:r>
              <a:rPr lang="en-US" b="1" dirty="0" err="1" smtClean="0"/>
              <a:t>morfologico</a:t>
            </a:r>
            <a:r>
              <a:rPr lang="en-US" b="1" dirty="0" smtClean="0"/>
              <a:t> de las palabras de </a:t>
            </a:r>
            <a:r>
              <a:rPr lang="en-US" b="1" dirty="0" err="1" smtClean="0"/>
              <a:t>una</a:t>
            </a:r>
            <a:r>
              <a:rPr lang="en-US" b="1" dirty="0" smtClean="0"/>
              <a:t> </a:t>
            </a:r>
            <a:r>
              <a:rPr lang="en-US" b="1" dirty="0" err="1" smtClean="0"/>
              <a:t>oracion</a:t>
            </a:r>
            <a:r>
              <a:rPr lang="en-US" b="1" dirty="0" smtClean="0"/>
              <a:t>… </a:t>
            </a:r>
            <a:endParaRPr lang="es-ES" b="1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8411" y="3710865"/>
            <a:ext cx="7924082" cy="2112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632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Gramatica</a:t>
            </a:r>
            <a:r>
              <a:rPr lang="en-US" dirty="0" smtClean="0"/>
              <a:t>: </a:t>
            </a:r>
            <a:r>
              <a:rPr lang="en-US" dirty="0" err="1" smtClean="0"/>
              <a:t>morfologia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5" y="2603500"/>
            <a:ext cx="3800270" cy="34163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Podemos</a:t>
            </a:r>
            <a:r>
              <a:rPr lang="en-US" dirty="0" smtClean="0"/>
              <a:t> </a:t>
            </a:r>
            <a:r>
              <a:rPr lang="en-US" dirty="0" err="1" smtClean="0"/>
              <a:t>encontrar</a:t>
            </a:r>
            <a:r>
              <a:rPr lang="en-US" dirty="0" smtClean="0"/>
              <a:t> la </a:t>
            </a:r>
            <a:r>
              <a:rPr lang="en-US" dirty="0" err="1" smtClean="0"/>
              <a:t>informacion</a:t>
            </a:r>
            <a:r>
              <a:rPr lang="en-US" dirty="0" smtClean="0"/>
              <a:t> </a:t>
            </a:r>
            <a:r>
              <a:rPr lang="en-US" dirty="0" err="1"/>
              <a:t>sobre</a:t>
            </a:r>
            <a:r>
              <a:rPr lang="en-US" dirty="0"/>
              <a:t> la </a:t>
            </a:r>
            <a:r>
              <a:rPr lang="en-US" dirty="0" err="1"/>
              <a:t>morfologia</a:t>
            </a:r>
            <a:r>
              <a:rPr lang="en-US" dirty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algunos</a:t>
            </a:r>
            <a:r>
              <a:rPr lang="en-US" dirty="0" smtClean="0"/>
              <a:t> </a:t>
            </a:r>
            <a:r>
              <a:rPr lang="en-US" dirty="0" err="1" smtClean="0"/>
              <a:t>diccionarios</a:t>
            </a:r>
            <a:r>
              <a:rPr lang="en-US" dirty="0" smtClean="0"/>
              <a:t>. 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ejemplo</a:t>
            </a:r>
            <a:r>
              <a:rPr lang="en-US" dirty="0" smtClean="0"/>
              <a:t>, </a:t>
            </a:r>
            <a:r>
              <a:rPr lang="en-US" dirty="0" err="1"/>
              <a:t>e</a:t>
            </a:r>
            <a:r>
              <a:rPr lang="en-US" dirty="0" err="1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wordreference</a:t>
            </a:r>
            <a:r>
              <a:rPr lang="en-US" dirty="0" smtClean="0"/>
              <a:t> </a:t>
            </a:r>
            <a:r>
              <a:rPr lang="en-US" dirty="0" err="1" smtClean="0"/>
              <a:t>podemos</a:t>
            </a:r>
            <a:r>
              <a:rPr lang="en-US" dirty="0" smtClean="0"/>
              <a:t> </a:t>
            </a:r>
            <a:r>
              <a:rPr lang="en-US" dirty="0" err="1" smtClean="0"/>
              <a:t>ver</a:t>
            </a:r>
            <a:r>
              <a:rPr lang="en-US" dirty="0"/>
              <a:t> </a:t>
            </a:r>
            <a:r>
              <a:rPr lang="en-US" dirty="0" smtClean="0"/>
              <a:t>junto a la palabra :   </a:t>
            </a:r>
            <a:r>
              <a:rPr lang="en-US" dirty="0" err="1" smtClean="0"/>
              <a:t>nf</a:t>
            </a:r>
            <a:r>
              <a:rPr lang="en-US" dirty="0" smtClean="0"/>
              <a:t>, </a:t>
            </a:r>
            <a:r>
              <a:rPr lang="en-US" dirty="0" err="1" smtClean="0"/>
              <a:t>mpl</a:t>
            </a:r>
            <a:r>
              <a:rPr lang="en-US" dirty="0" smtClean="0"/>
              <a:t>, </a:t>
            </a:r>
            <a:r>
              <a:rPr lang="en-US" dirty="0" err="1" smtClean="0"/>
              <a:t>fpl</a:t>
            </a:r>
            <a:r>
              <a:rPr lang="en-US" dirty="0" smtClean="0"/>
              <a:t>.  </a:t>
            </a:r>
            <a:r>
              <a:rPr lang="en-US" dirty="0" err="1" smtClean="0"/>
              <a:t>Nombre</a:t>
            </a:r>
            <a:r>
              <a:rPr lang="en-US" dirty="0" smtClean="0"/>
              <a:t> </a:t>
            </a:r>
            <a:r>
              <a:rPr lang="en-US" dirty="0" err="1" smtClean="0"/>
              <a:t>femenino</a:t>
            </a:r>
            <a:r>
              <a:rPr lang="en-US" dirty="0" smtClean="0"/>
              <a:t>, masculine plural, </a:t>
            </a:r>
            <a:r>
              <a:rPr lang="en-US" dirty="0" err="1" smtClean="0"/>
              <a:t>femenino</a:t>
            </a:r>
            <a:r>
              <a:rPr lang="en-US" dirty="0" smtClean="0"/>
              <a:t> plural. Etc…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Pero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miramos</a:t>
            </a:r>
            <a:r>
              <a:rPr lang="en-US" dirty="0" smtClean="0"/>
              <a:t> </a:t>
            </a:r>
            <a:r>
              <a:rPr lang="en-US" dirty="0" err="1" smtClean="0"/>
              <a:t>bien</a:t>
            </a:r>
            <a:r>
              <a:rPr lang="en-US" dirty="0" smtClean="0"/>
              <a:t>, </a:t>
            </a:r>
            <a:r>
              <a:rPr lang="en-US" dirty="0" err="1" smtClean="0"/>
              <a:t>podemos</a:t>
            </a:r>
            <a:r>
              <a:rPr lang="en-US" dirty="0" smtClean="0"/>
              <a:t> </a:t>
            </a:r>
            <a:r>
              <a:rPr lang="en-US" dirty="0" err="1" smtClean="0"/>
              <a:t>ver</a:t>
            </a:r>
            <a:r>
              <a:rPr lang="en-US" dirty="0" smtClean="0"/>
              <a:t> que  </a:t>
            </a:r>
            <a:r>
              <a:rPr lang="en-US" dirty="0" err="1" smtClean="0"/>
              <a:t>peregrina</a:t>
            </a:r>
            <a:r>
              <a:rPr lang="en-US" dirty="0" smtClean="0"/>
              <a:t>  (que </a:t>
            </a:r>
            <a:r>
              <a:rPr lang="en-US" dirty="0" err="1" smtClean="0"/>
              <a:t>significa</a:t>
            </a:r>
            <a:r>
              <a:rPr lang="en-US" dirty="0" smtClean="0"/>
              <a:t> </a:t>
            </a:r>
            <a:r>
              <a:rPr lang="en-US" dirty="0" err="1" smtClean="0"/>
              <a:t>caminante</a:t>
            </a:r>
            <a:r>
              <a:rPr lang="en-US" dirty="0" smtClean="0"/>
              <a:t>)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nombre</a:t>
            </a:r>
            <a:r>
              <a:rPr lang="en-US" dirty="0" smtClean="0"/>
              <a:t> o </a:t>
            </a:r>
            <a:r>
              <a:rPr lang="en-US" dirty="0" err="1" smtClean="0"/>
              <a:t>adjetivo</a:t>
            </a:r>
            <a:r>
              <a:rPr lang="en-US" dirty="0" smtClean="0"/>
              <a:t> …   ¿</a:t>
            </a:r>
            <a:r>
              <a:rPr lang="en-US" dirty="0" err="1" smtClean="0"/>
              <a:t>Cómo</a:t>
            </a:r>
            <a:r>
              <a:rPr lang="en-US" dirty="0" smtClean="0"/>
              <a:t> lo </a:t>
            </a:r>
            <a:r>
              <a:rPr lang="en-US" dirty="0" err="1" smtClean="0"/>
              <a:t>sabemos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59" y="2603500"/>
            <a:ext cx="4540495" cy="2539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7608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TM02900722[[fn=Ion Boardroom]]</Template>
  <TotalTime>180</TotalTime>
  <Words>905</Words>
  <Application>Microsoft Office PowerPoint</Application>
  <PresentationFormat>Widescreen</PresentationFormat>
  <Paragraphs>84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Century Gothic</vt:lpstr>
      <vt:lpstr>Wingdings</vt:lpstr>
      <vt:lpstr>Wingdings 3</vt:lpstr>
      <vt:lpstr>Ion Boardroom</vt:lpstr>
      <vt:lpstr>Español VI</vt:lpstr>
      <vt:lpstr>Indice: </vt:lpstr>
      <vt:lpstr>¿Qué es la gramática?</vt:lpstr>
      <vt:lpstr>Español avanzado y corrección</vt:lpstr>
      <vt:lpstr>¿Qué es la gramática?</vt:lpstr>
      <vt:lpstr>Gramatica: morfologia</vt:lpstr>
      <vt:lpstr>Gramatica: morfologia</vt:lpstr>
      <vt:lpstr>Gramatica: morfologia</vt:lpstr>
      <vt:lpstr>Gramatica: morfologia</vt:lpstr>
      <vt:lpstr>Gramatica: Sintaxis</vt:lpstr>
      <vt:lpstr>Gramatica: Sintaxis</vt:lpstr>
      <vt:lpstr>Gramatica: Sintaxis</vt:lpstr>
      <vt:lpstr>Gramatica: Sintaxis</vt:lpstr>
      <vt:lpstr>Gramatica: Sintaxis</vt:lpstr>
      <vt:lpstr>Preguntas de repaso</vt:lpstr>
      <vt:lpstr>Recursos online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Espanol VI (gramática y otras cosas)</dc:title>
  <dc:creator>HS</dc:creator>
  <cp:lastModifiedBy>HS</cp:lastModifiedBy>
  <cp:revision>14</cp:revision>
  <dcterms:created xsi:type="dcterms:W3CDTF">2020-08-02T10:50:43Z</dcterms:created>
  <dcterms:modified xsi:type="dcterms:W3CDTF">2020-08-02T13:51:42Z</dcterms:modified>
</cp:coreProperties>
</file>