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9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DFDAC-02D4-48A6-A331-55293BF995C0}" type="datetimeFigureOut">
              <a:rPr lang="th-TH" smtClean="0"/>
              <a:pPr/>
              <a:t>21/05/63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AE860-E566-4E43-AA20-D74C90A33B8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028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AE860-E566-4E43-AA20-D74C90A33B8D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888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สี่เหลี่ยมผืนผ้า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สี่เหลี่ยมผืนผ้า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สี่เหลี่ยมผืนผ้า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สี่เหลี่ยมผืนผ้ามุมมน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สี่เหลี่ยมผืนผ้ามุมมน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69C0817-5AD9-4FF3-BE62-8FC4D87690C1}" type="datetimeFigureOut">
              <a:rPr lang="th-TH" smtClean="0"/>
              <a:pPr/>
              <a:t>21/05/63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21/05/63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21/05/63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21/05/63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21/05/63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21/05/63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แทน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9C0817-5AD9-4FF3-BE62-8FC4D87690C1}" type="datetimeFigureOut">
              <a:rPr lang="th-TH" smtClean="0"/>
              <a:pPr/>
              <a:t>21/05/63</a:t>
            </a:fld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69C0817-5AD9-4FF3-BE62-8FC4D87690C1}" type="datetimeFigureOut">
              <a:rPr lang="th-TH" smtClean="0"/>
              <a:pPr/>
              <a:t>21/05/63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21/05/63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21/05/63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21/05/63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สี่เหลี่ยมผืนผ้ามุมมน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สี่เหลี่ยมผืนผ้ามุมมน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69C0817-5AD9-4FF3-BE62-8FC4D87690C1}" type="datetimeFigureOut">
              <a:rPr lang="th-TH" smtClean="0"/>
              <a:pPr/>
              <a:t>21/05/63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ose_(biochemistry)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Systemic_circul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7200" y="2060848"/>
            <a:ext cx="8458200" cy="1470025"/>
          </a:xfrm>
        </p:spPr>
        <p:txBody>
          <a:bodyPr/>
          <a:lstStyle/>
          <a:p>
            <a:r>
              <a:rPr lang="en-US" dirty="0" smtClean="0"/>
              <a:t>Basic behind antibiotic use</a:t>
            </a:r>
            <a:endParaRPr lang="th-TH" dirty="0"/>
          </a:p>
        </p:txBody>
      </p:sp>
      <p:sp>
        <p:nvSpPr>
          <p:cNvPr id="4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57200" y="4052664"/>
            <a:ext cx="4953000" cy="17526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Assoc.Prof.Pope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Kosalaraksa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260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092170"/>
              </p:ext>
            </p:extLst>
          </p:nvPr>
        </p:nvGraphicFramePr>
        <p:xfrm>
          <a:off x="457200" y="160020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Antibiotics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Bioavailability (%)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Ampicillin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30-55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Amoxicillin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74-92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Dicloxacillin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35-76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Cephalexin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90-100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Azithromycin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Clarithromycin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65209" y="6093296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MacGregor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RR. CID 1997</a:t>
            </a:r>
            <a:endParaRPr lang="th-TH" sz="18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Antibiotics with high bioavailability</a:t>
            </a:r>
            <a:endParaRPr lang="th-TH" sz="3600" dirty="0">
              <a:latin typeface="Arial" pitchFamily="34" charset="0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08730"/>
              </p:ext>
            </p:extLst>
          </p:nvPr>
        </p:nvGraphicFramePr>
        <p:xfrm>
          <a:off x="457200" y="1962120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Antibiotics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Bioavailability (%)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Doxycycline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&gt;90 with food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Ciprofloxacin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65-85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Ofloxacin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Clindamycin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Metronidazole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Cotrimoxazole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70-90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Cephalexin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90-100</a:t>
                      </a:r>
                      <a:endParaRPr lang="th-TH" sz="2800" dirty="0"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65209" y="6334780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MacGregor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RR. CID 1997</a:t>
            </a:r>
            <a:endParaRPr lang="th-TH" sz="18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9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Switch therapy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IV to oral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: cost effective (less expensive, indirect cost)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: discharge early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Step down therapy: use same drug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Sequential therapy: use different drug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th-TH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Clinical implication- bioavailability</a:t>
            </a:r>
            <a:endParaRPr lang="th-TH" sz="3600" dirty="0">
              <a:latin typeface="Arial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Switch or step down therapy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Select drug with good bioavailability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MSSA: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cotrimoxazole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clindamycin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dicloxacillin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Gram negative: ciprofloxacin,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ofloxacin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Anaerobe: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metronidazole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clindamycin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MSSA infection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Pneumonia, </a:t>
            </a:r>
            <a:r>
              <a:rPr lang="en-US" dirty="0" err="1" smtClean="0"/>
              <a:t>osteomyelitis</a:t>
            </a:r>
            <a:r>
              <a:rPr lang="en-US" dirty="0" smtClean="0"/>
              <a:t>, septic arthritis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: </a:t>
            </a:r>
            <a:r>
              <a:rPr lang="en-US" dirty="0" err="1" smtClean="0"/>
              <a:t>cotrimoxazole</a:t>
            </a:r>
            <a:r>
              <a:rPr lang="en-US" dirty="0" smtClean="0"/>
              <a:t>, clindamycin, cephalexin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: </a:t>
            </a:r>
            <a:r>
              <a:rPr lang="en-US" dirty="0" err="1" smtClean="0"/>
              <a:t>dicloxacillin</a:t>
            </a:r>
            <a:r>
              <a:rPr lang="en-US" dirty="0" smtClean="0"/>
              <a:t> – high dose</a:t>
            </a:r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Skin infection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: </a:t>
            </a:r>
            <a:r>
              <a:rPr lang="en-US" dirty="0" err="1" smtClean="0"/>
              <a:t>dicloxacillin</a:t>
            </a:r>
            <a:r>
              <a:rPr lang="en-US" dirty="0" smtClean="0"/>
              <a:t>, cephalexin, </a:t>
            </a:r>
            <a:r>
              <a:rPr lang="en-US" dirty="0" err="1" smtClean="0"/>
              <a:t>cotrimoxazole</a:t>
            </a:r>
            <a:r>
              <a:rPr lang="en-US" dirty="0"/>
              <a:t>, clindamycin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75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2234283"/>
            <a:ext cx="8136904" cy="926976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Need to cover MSSA and gram -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ve</a:t>
            </a:r>
            <a:endParaRPr lang="th-TH" sz="3200" dirty="0">
              <a:latin typeface="Arial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3242395"/>
            <a:ext cx="8229600" cy="1770781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Cotrimoxazole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Cotrimoxazole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+ ciprofloxacin/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ofloxacin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th-TH" sz="2400" dirty="0">
              <a:latin typeface="Arial" pitchFamily="34" charset="0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539552" y="529208"/>
            <a:ext cx="8229600" cy="9269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Need to cover MSSA and anaerobe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7" name="ตัวยึดเนื้อหา 2"/>
          <p:cNvSpPr txBox="1">
            <a:spLocks/>
          </p:cNvSpPr>
          <p:nvPr/>
        </p:nvSpPr>
        <p:spPr>
          <a:xfrm>
            <a:off x="590872" y="1528192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Clindamycin</a:t>
            </a:r>
            <a:endParaRPr kumimoji="0" lang="th-TH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590872" y="4365104"/>
            <a:ext cx="8229600" cy="9269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Need to cover anaerobe and gram -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ve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9" name="ตัวยึดเนื้อหา 2"/>
          <p:cNvSpPr txBox="1">
            <a:spLocks/>
          </p:cNvSpPr>
          <p:nvPr/>
        </p:nvSpPr>
        <p:spPr>
          <a:xfrm>
            <a:off x="590872" y="5445224"/>
            <a:ext cx="8229600" cy="11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Amoxi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clav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Cipro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Oflox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metronidazole</a:t>
            </a:r>
            <a:endParaRPr kumimoji="0" lang="th-TH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668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Prophylaxis/ Pre-emptive/ Empiric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treatment</a:t>
            </a:r>
            <a:endParaRPr lang="th-TH" sz="3200" dirty="0">
              <a:latin typeface="Arial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Prophylaxis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: has infectious risk, no symptom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Pre-emptive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: have marker of infection, no symptom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Empiric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: have symptom, no marker or organism not yet identified</a:t>
            </a:r>
            <a:endParaRPr lang="th-TH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Scenario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th-TH" dirty="0" smtClean="0">
                <a:latin typeface="Arial" pitchFamily="34" charset="0"/>
                <a:cs typeface="+mj-cs"/>
              </a:rPr>
              <a:t>การให้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cotrimoxazole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h-TH" dirty="0" smtClean="0">
                <a:latin typeface="Arial" pitchFamily="34" charset="0"/>
                <a:cs typeface="+mj-cs"/>
              </a:rPr>
              <a:t>ในทารกที่คลอดจากมารดาที่ติดเชื้อ</a:t>
            </a:r>
            <a:r>
              <a:rPr lang="th-TH" dirty="0" err="1" smtClean="0">
                <a:latin typeface="Arial" pitchFamily="34" charset="0"/>
                <a:cs typeface="+mj-cs"/>
              </a:rPr>
              <a:t>เอช</a:t>
            </a:r>
            <a:r>
              <a:rPr lang="th-TH" dirty="0" smtClean="0">
                <a:latin typeface="Arial" pitchFamily="34" charset="0"/>
                <a:cs typeface="+mj-cs"/>
              </a:rPr>
              <a:t>ไอวี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h-TH" dirty="0" smtClean="0">
                <a:latin typeface="Arial" pitchFamily="34" charset="0"/>
                <a:cs typeface="+mj-cs"/>
              </a:rPr>
              <a:t>การให้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amphotericin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h-TH" dirty="0" smtClean="0">
                <a:latin typeface="Arial" pitchFamily="34" charset="0"/>
                <a:cs typeface="+mj-cs"/>
              </a:rPr>
              <a:t>ใน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febrile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neutropenia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h-TH" dirty="0" smtClean="0">
                <a:latin typeface="Arial" pitchFamily="34" charset="0"/>
                <a:cs typeface="+mj-cs"/>
              </a:rPr>
              <a:t>ที่ไข้ไม่ลงและหาสาเหตุไม่พบหลังไข้เกิน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th-TH" dirty="0" smtClean="0">
                <a:latin typeface="Arial" pitchFamily="34" charset="0"/>
                <a:cs typeface="+mj-cs"/>
              </a:rPr>
              <a:t>วัน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h-TH" dirty="0" smtClean="0">
                <a:latin typeface="Arial" pitchFamily="34" charset="0"/>
                <a:cs typeface="+mj-cs"/>
              </a:rPr>
              <a:t>การให้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ampicillin + gentamicin </a:t>
            </a:r>
            <a:r>
              <a:rPr lang="th-TH" dirty="0" smtClean="0">
                <a:latin typeface="Arial" pitchFamily="34" charset="0"/>
                <a:cs typeface="+mj-cs"/>
              </a:rPr>
              <a:t>ในทารกที่มีอาการหอบและมี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pulmonary infiltration </a:t>
            </a:r>
            <a:r>
              <a:rPr lang="th-TH" dirty="0" smtClean="0">
                <a:latin typeface="Arial" pitchFamily="34" charset="0"/>
                <a:cs typeface="+mj-cs"/>
              </a:rPr>
              <a:t>หลังคลอด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h-TH" dirty="0" smtClean="0">
                <a:latin typeface="Arial" pitchFamily="34" charset="0"/>
                <a:cs typeface="+mj-cs"/>
              </a:rPr>
              <a:t>การให้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ganciclovir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h-TH" dirty="0" smtClean="0">
                <a:latin typeface="Arial" pitchFamily="34" charset="0"/>
                <a:cs typeface="+mj-cs"/>
              </a:rPr>
              <a:t>หลัง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organ transplantation </a:t>
            </a:r>
            <a:r>
              <a:rPr lang="th-TH" dirty="0" smtClean="0">
                <a:latin typeface="Arial" pitchFamily="34" charset="0"/>
                <a:cs typeface="+mj-cs"/>
              </a:rPr>
              <a:t>ในช่วงเวลาที่มักมี </a:t>
            </a:r>
            <a:r>
              <a:rPr lang="en-US" dirty="0" smtClean="0">
                <a:latin typeface="Arial" pitchFamily="34" charset="0"/>
                <a:cs typeface="+mj-cs"/>
              </a:rPr>
              <a:t>infection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h-TH" dirty="0" smtClean="0">
                <a:latin typeface="Arial" pitchFamily="34" charset="0"/>
                <a:cs typeface="+mj-cs"/>
              </a:rPr>
              <a:t>การให้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amphotericinB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h-TH" dirty="0" smtClean="0">
                <a:latin typeface="Arial" pitchFamily="34" charset="0"/>
                <a:cs typeface="+mj-cs"/>
              </a:rPr>
              <a:t>ในผู้ติดเชื้อ</a:t>
            </a:r>
            <a:r>
              <a:rPr lang="th-TH" dirty="0" err="1" smtClean="0">
                <a:latin typeface="Arial" pitchFamily="34" charset="0"/>
                <a:cs typeface="+mj-cs"/>
              </a:rPr>
              <a:t>เอช</a:t>
            </a:r>
            <a:r>
              <a:rPr lang="th-TH" dirty="0" smtClean="0">
                <a:latin typeface="Arial" pitchFamily="34" charset="0"/>
                <a:cs typeface="+mj-cs"/>
              </a:rPr>
              <a:t>ไอวีที่ตรวจพบ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cryptococcal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antigen </a:t>
            </a:r>
            <a:r>
              <a:rPr lang="th-TH" dirty="0" smtClean="0">
                <a:latin typeface="Arial" pitchFamily="34" charset="0"/>
                <a:cs typeface="+mj-cs"/>
              </a:rPr>
              <a:t>ในเลือด แต่ไม่มีอาการ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th-TH" dirty="0" smtClean="0">
                <a:latin typeface="Arial" pitchFamily="34" charset="0"/>
                <a:cs typeface="+mj-cs"/>
              </a:rPr>
              <a:t>การให้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ampicillin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h-TH" dirty="0" smtClean="0">
                <a:latin typeface="Arial" pitchFamily="34" charset="0"/>
                <a:cs typeface="+mj-cs"/>
              </a:rPr>
              <a:t>ในทารกที่คลอดจากมารดาที่เคยมีลูกติดเชื้อ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Steptococcal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infection</a:t>
            </a:r>
            <a:endParaRPr lang="th-TH" dirty="0" smtClean="0">
              <a:latin typeface="Arial" pitchFamily="34" charset="0"/>
              <a:cs typeface="+mj-cs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endParaRPr lang="th-TH" dirty="0" smtClean="0">
              <a:latin typeface="Arial" pitchFamily="34" charset="0"/>
              <a:cs typeface="+mj-cs"/>
            </a:endParaRPr>
          </a:p>
          <a:p>
            <a:pPr>
              <a:lnSpc>
                <a:spcPct val="150000"/>
              </a:lnSpc>
              <a:buNone/>
            </a:pPr>
            <a:endParaRPr lang="th-TH" dirty="0" smtClean="0">
              <a:latin typeface="Arial" pitchFamily="34" charset="0"/>
              <a:cs typeface="+mj-cs"/>
            </a:endParaRPr>
          </a:p>
          <a:p>
            <a:pPr>
              <a:lnSpc>
                <a:spcPct val="150000"/>
              </a:lnSpc>
              <a:buNone/>
            </a:pPr>
            <a:endParaRPr lang="th-TH" dirty="0" smtClean="0">
              <a:latin typeface="Arial" pitchFamily="34" charset="0"/>
              <a:cs typeface="+mj-cs"/>
            </a:endParaRPr>
          </a:p>
          <a:p>
            <a:pPr>
              <a:lnSpc>
                <a:spcPct val="150000"/>
              </a:lnSpc>
              <a:buNone/>
            </a:pPr>
            <a:endParaRPr lang="th-TH" dirty="0" smtClean="0">
              <a:latin typeface="Arial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0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Escalation/De-escalation therapy</a:t>
            </a:r>
            <a:endParaRPr lang="th-TH" sz="3600" dirty="0">
              <a:latin typeface="Arial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De-escalation therapy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: broad spectrum &gt;&gt; narrow down or stop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: critical case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: to reduce unnecessary exposure to broad spectrum antibiotic  &gt;&gt; drug resistant organism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Escalation therapy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: not too broad &gt;&gt; broader if not response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: non-critical case</a:t>
            </a:r>
            <a:endParaRPr lang="th-TH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0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Content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Common term and meaning of the basic knowledge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Apply this knowledge with clinical care (choose appropriate antibiotic)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Case discussion</a:t>
            </a:r>
          </a:p>
          <a:p>
            <a:pPr>
              <a:lnSpc>
                <a:spcPct val="150000"/>
              </a:lnSpc>
            </a:pPr>
            <a:endParaRPr lang="th-TH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0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ehind decision in antibiotic use</a:t>
            </a:r>
            <a:endParaRPr lang="th-TH" sz="3600" dirty="0">
              <a:latin typeface="Arial" pitchFamily="34" charset="0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63688" y="1916832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Clinical syndrome</a:t>
            </a:r>
            <a:endParaRPr lang="th-TH" sz="2400" dirty="0">
              <a:latin typeface="Arial" pitchFamily="34" charset="0"/>
            </a:endParaRPr>
          </a:p>
        </p:txBody>
      </p:sp>
      <p:sp>
        <p:nvSpPr>
          <p:cNvPr id="5" name="ลูกศรลง 4"/>
          <p:cNvSpPr/>
          <p:nvPr/>
        </p:nvSpPr>
        <p:spPr>
          <a:xfrm>
            <a:off x="3347864" y="2996952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63688" y="3738736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Most likely        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causative organism</a:t>
            </a:r>
            <a:endParaRPr lang="th-TH" sz="2400" dirty="0">
              <a:latin typeface="Arial" pitchFamily="34" charset="0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3347864" y="486916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63688" y="5610944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</a:rPr>
              <a:t>Appropriate antibiotic</a:t>
            </a:r>
            <a:endParaRPr lang="th-TH" sz="2400" dirty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2160" y="5652645"/>
            <a:ext cx="1379993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ype</a:t>
            </a:r>
          </a:p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ose, route</a:t>
            </a:r>
          </a:p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ost effective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95936" y="2996952"/>
            <a:ext cx="144016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epidemiology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lab</a:t>
            </a:r>
          </a:p>
        </p:txBody>
      </p:sp>
      <p:cxnSp>
        <p:nvCxnSpPr>
          <p:cNvPr id="14" name="ตัวเชื่อมต่อตรง 13"/>
          <p:cNvCxnSpPr>
            <a:stCxn id="9" idx="3"/>
            <a:endCxn id="11" idx="1"/>
          </p:cNvCxnSpPr>
          <p:nvPr/>
        </p:nvCxnSpPr>
        <p:spPr>
          <a:xfrm>
            <a:off x="5436096" y="606814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63688" y="2996952"/>
            <a:ext cx="144016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PE, 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initial lab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63688" y="4860449"/>
            <a:ext cx="144016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Minor, major infection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95936" y="4869160"/>
            <a:ext cx="144016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Severity</a:t>
            </a:r>
          </a:p>
          <a:p>
            <a:pPr algn="ctr"/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10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6016"/>
            <a:ext cx="8229600" cy="10668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Common terms and meaning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263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Minimal inhibitory/effective concentration (MIC, MEC)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Maximal therapeutic concentration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Time dependent, concentration dependent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Post antibiotic effect (PAE)</a:t>
            </a:r>
            <a:endParaRPr lang="th-TH" sz="2400" dirty="0" smtClean="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Bioavailability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Prophylactic/Pre-emptive/Empiric treatment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Step down, switch therapy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Escalation, De-escalation therapy</a:t>
            </a:r>
          </a:p>
        </p:txBody>
      </p:sp>
    </p:spTree>
    <p:extLst>
      <p:ext uri="{BB962C8B-B14F-4D97-AF65-F5344CB8AC3E}">
        <p14:creationId xmlns:p14="http://schemas.microsoft.com/office/powerpoint/2010/main" val="3434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Minimal inhibitory/effective concentration (MIC, MEC)</a:t>
            </a:r>
            <a:endParaRPr lang="th-TH" sz="3200" dirty="0">
              <a:latin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25472" t="32130" r="25472" b="23456"/>
          <a:stretch>
            <a:fillRect/>
          </a:stretch>
        </p:blipFill>
        <p:spPr bwMode="auto">
          <a:xfrm>
            <a:off x="1979712" y="2185477"/>
            <a:ext cx="5040560" cy="4555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7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Antibiotics</a:t>
            </a:r>
            <a:endParaRPr lang="th-TH" dirty="0">
              <a:latin typeface="Arial" pitchFamily="34" charset="0"/>
            </a:endParaRPr>
          </a:p>
        </p:txBody>
      </p:sp>
      <p:pic>
        <p:nvPicPr>
          <p:cNvPr id="47108" name="Picture 4" descr="http://www.omicsonline.org/0975-0851/images/JBB-S2-002-g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628800"/>
            <a:ext cx="8775529" cy="4536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3278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4034" name="Picture 2" descr="http://image.slidesharecdn.com/pharmacolgicaltermsandantibiotics-150307051013-conversion-gate01/95/pharmacolgical-terms-and-antibiotics-12-638.jpg?cb=14257051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4004"/>
            <a:ext cx="8581392" cy="59345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8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668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Clinical implications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Aminoglycoside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quinolone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amphotericinB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: concentration dependent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: high dose, long interval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Beta-lactams, clindamycin, macrolide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: time dependent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: optimal duration of exposure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h-TH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0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Bioavailability</a:t>
            </a:r>
            <a:endParaRPr lang="th-TH" sz="3600" dirty="0">
              <a:latin typeface="Arial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412776"/>
            <a:ext cx="8507288" cy="4525963"/>
          </a:xfrm>
        </p:spPr>
        <p:txBody>
          <a:bodyPr/>
          <a:lstStyle/>
          <a:p>
            <a:endParaRPr lang="en-US" dirty="0" smtClean="0"/>
          </a:p>
          <a:p>
            <a:endParaRPr lang="th-TH" dirty="0"/>
          </a:p>
        </p:txBody>
      </p:sp>
      <p:pic>
        <p:nvPicPr>
          <p:cNvPr id="1028" name="Picture 4" descr="http://www.thetruthaboutforensicscience.com/wp-content/uploads/2011/04/Bioavailability-IV-versus-or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774247"/>
            <a:ext cx="5328592" cy="3895113"/>
          </a:xfrm>
          <a:prstGeom prst="rect">
            <a:avLst/>
          </a:prstGeom>
          <a:noFill/>
        </p:spPr>
      </p:pic>
      <p:sp>
        <p:nvSpPr>
          <p:cNvPr id="4" name="สี่เหลี่ยมผืนผ้า 3"/>
          <p:cNvSpPr/>
          <p:nvPr/>
        </p:nvSpPr>
        <p:spPr>
          <a:xfrm>
            <a:off x="323528" y="1610797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fraction of an administered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 tooltip="Dose (biochemistry)"/>
              </a:rPr>
              <a:t>dose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unchanged drug that reaches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4" tooltip="Systemic circulation"/>
              </a:rPr>
              <a:t>systemic circulation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5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ในเมือง">
  <a:themeElements>
    <a:clrScheme name="ในเมือง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ในเมือง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ในเมือง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1461</TotalTime>
  <Words>370</Words>
  <Application>Microsoft Office PowerPoint</Application>
  <PresentationFormat>นำเสนอทางหน้าจอ (4:3)</PresentationFormat>
  <Paragraphs>128</Paragraphs>
  <Slides>18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18</vt:i4>
      </vt:variant>
    </vt:vector>
  </HeadingPairs>
  <TitlesOfParts>
    <vt:vector size="26" baseType="lpstr">
      <vt:lpstr>Angsana New</vt:lpstr>
      <vt:lpstr>Arial</vt:lpstr>
      <vt:lpstr>Calibri</vt:lpstr>
      <vt:lpstr>Cordia New</vt:lpstr>
      <vt:lpstr>Georgia</vt:lpstr>
      <vt:lpstr>Trebuchet MS</vt:lpstr>
      <vt:lpstr>Wingdings 2</vt:lpstr>
      <vt:lpstr>ในเมือง</vt:lpstr>
      <vt:lpstr>Basic behind antibiotic use</vt:lpstr>
      <vt:lpstr>Content</vt:lpstr>
      <vt:lpstr>Behind decision in antibiotic use</vt:lpstr>
      <vt:lpstr>Common terms and meaning</vt:lpstr>
      <vt:lpstr>Minimal inhibitory/effective concentration (MIC, MEC)</vt:lpstr>
      <vt:lpstr>Antibiotics</vt:lpstr>
      <vt:lpstr>งานนำเสนอ PowerPoint</vt:lpstr>
      <vt:lpstr>Clinical implications</vt:lpstr>
      <vt:lpstr>Bioavailability</vt:lpstr>
      <vt:lpstr>งานนำเสนอ PowerPoint</vt:lpstr>
      <vt:lpstr>Antibiotics with high bioavailability</vt:lpstr>
      <vt:lpstr>Switch therapy</vt:lpstr>
      <vt:lpstr>Clinical implication- bioavailability</vt:lpstr>
      <vt:lpstr>MSSA infection</vt:lpstr>
      <vt:lpstr>Need to cover MSSA and gram -ve</vt:lpstr>
      <vt:lpstr>Prophylaxis/ Pre-emptive/ Empiric treatment</vt:lpstr>
      <vt:lpstr>Scenario</vt:lpstr>
      <vt:lpstr>Escalation/De-escalation therapy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 decision in antibiotic use</dc:title>
  <dc:creator>user1</dc:creator>
  <cp:lastModifiedBy>Hospital</cp:lastModifiedBy>
  <cp:revision>17</cp:revision>
  <dcterms:created xsi:type="dcterms:W3CDTF">2016-01-27T00:49:47Z</dcterms:created>
  <dcterms:modified xsi:type="dcterms:W3CDTF">2020-05-21T08:38:28Z</dcterms:modified>
</cp:coreProperties>
</file>