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sorterViewPr>
    <p:cViewPr>
      <p:scale>
        <a:sx n="168" d="100"/>
        <a:sy n="168" d="100"/>
      </p:scale>
      <p:origin x="0" y="-105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ภาพนิ่งชื่อเรื่อง">
    <p:spTree>
      <p:nvGrpSpPr>
        <p:cNvPr id="1" name=""/>
        <p:cNvGrpSpPr/>
        <p:nvPr/>
      </p:nvGrpSpPr>
      <p:grpSpPr>
        <a:xfrm>
          <a:off x="0" y="0"/>
          <a:ext cx="0" cy="0"/>
          <a:chOff x="0" y="0"/>
          <a:chExt cx="0" cy="0"/>
        </a:xfrm>
      </p:grpSpPr>
      <p:sp>
        <p:nvSpPr>
          <p:cNvPr id="14" name="ชื่อเรื่อง 13"/>
          <p:cNvSpPr>
            <a:spLocks noGrp="1"/>
          </p:cNvSpPr>
          <p:nvPr>
            <p:ph type="ctrTitle"/>
          </p:nvPr>
        </p:nvSpPr>
        <p:spPr>
          <a:xfrm>
            <a:off x="1432560" y="359898"/>
            <a:ext cx="7406640" cy="1472184"/>
          </a:xfrm>
        </p:spPr>
        <p:txBody>
          <a:bodyPr anchor="b"/>
          <a:lstStyle>
            <a:lvl1pPr algn="l">
              <a:defRPr/>
            </a:lvl1pPr>
            <a:extLst/>
          </a:lstStyle>
          <a:p>
            <a:r>
              <a:rPr kumimoji="0" lang="th-TH" smtClean="0"/>
              <a:t>คลิกเพื่อแก้ไขลักษณะชื่อเรื่องต้นแบบ</a:t>
            </a:r>
            <a:endParaRPr kumimoji="0" lang="en-US"/>
          </a:p>
        </p:txBody>
      </p:sp>
      <p:sp>
        <p:nvSpPr>
          <p:cNvPr id="22" name="ชื่อเรื่องรอง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h-TH" smtClean="0"/>
              <a:t>คลิกเพื่อแก้ไขลักษณะชื่อเรื่องรองต้นแบบ</a:t>
            </a:r>
            <a:endParaRPr kumimoji="0" lang="en-US"/>
          </a:p>
        </p:txBody>
      </p:sp>
      <p:sp>
        <p:nvSpPr>
          <p:cNvPr id="7" name="ตัวยึดวันที่ 6"/>
          <p:cNvSpPr>
            <a:spLocks noGrp="1"/>
          </p:cNvSpPr>
          <p:nvPr>
            <p:ph type="dt" sz="half" idx="10"/>
          </p:nvPr>
        </p:nvSpPr>
        <p:spPr/>
        <p:txBody>
          <a:bodyPr/>
          <a:lstStyle>
            <a:extLst/>
          </a:lstStyle>
          <a:p>
            <a:fld id="{D2045C12-C659-466B-87A7-48E6E184E1D2}" type="datetimeFigureOut">
              <a:rPr lang="th-TH" smtClean="0"/>
              <a:pPr/>
              <a:t>25/11/56</a:t>
            </a:fld>
            <a:endParaRPr lang="th-TH"/>
          </a:p>
        </p:txBody>
      </p:sp>
      <p:sp>
        <p:nvSpPr>
          <p:cNvPr id="20" name="ตัวยึดท้ายกระดาษ 19"/>
          <p:cNvSpPr>
            <a:spLocks noGrp="1"/>
          </p:cNvSpPr>
          <p:nvPr>
            <p:ph type="ftr" sz="quarter" idx="11"/>
          </p:nvPr>
        </p:nvSpPr>
        <p:spPr/>
        <p:txBody>
          <a:bodyPr/>
          <a:lstStyle>
            <a:extLst/>
          </a:lstStyle>
          <a:p>
            <a:endParaRPr lang="th-TH"/>
          </a:p>
        </p:txBody>
      </p:sp>
      <p:sp>
        <p:nvSpPr>
          <p:cNvPr id="10" name="ตัวยึดหมายเลขภาพนิ่ง 9"/>
          <p:cNvSpPr>
            <a:spLocks noGrp="1"/>
          </p:cNvSpPr>
          <p:nvPr>
            <p:ph type="sldNum" sz="quarter" idx="12"/>
          </p:nvPr>
        </p:nvSpPr>
        <p:spPr/>
        <p:txBody>
          <a:bodyPr/>
          <a:lstStyle>
            <a:extLst/>
          </a:lstStyle>
          <a:p>
            <a:fld id="{9250F40C-24D3-4F9A-8D6F-81DD1D41C5DA}" type="slidenum">
              <a:rPr lang="th-TH" smtClean="0"/>
              <a:pPr/>
              <a:t>‹#›</a:t>
            </a:fld>
            <a:endParaRPr lang="th-TH"/>
          </a:p>
        </p:txBody>
      </p:sp>
      <p:sp>
        <p:nvSpPr>
          <p:cNvPr id="8" name="วงรี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วงรี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ชื่อเรื่องและข้อความแนวตั้ง">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extLst/>
          </a:lstStyle>
          <a:p>
            <a:r>
              <a:rPr kumimoji="0" lang="th-TH" smtClean="0"/>
              <a:t>คลิกเพื่อแก้ไขลักษณะชื่อเรื่องต้นแบบ</a:t>
            </a:r>
            <a:endParaRPr kumimoji="0" lang="en-US"/>
          </a:p>
        </p:txBody>
      </p:sp>
      <p:sp>
        <p:nvSpPr>
          <p:cNvPr id="3" name="ตัวยึดข้อความแนวตั้ง 2"/>
          <p:cNvSpPr>
            <a:spLocks noGrp="1"/>
          </p:cNvSpPr>
          <p:nvPr>
            <p:ph type="body" orient="vert" idx="1"/>
          </p:nvPr>
        </p:nvSpPr>
        <p:spPr/>
        <p:txBody>
          <a:bodyPr vert="eaVert"/>
          <a:lstStyle>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extLst/>
          </a:lstStyle>
          <a:p>
            <a:fld id="{D2045C12-C659-466B-87A7-48E6E184E1D2}" type="datetimeFigureOut">
              <a:rPr lang="th-TH" smtClean="0"/>
              <a:pPr/>
              <a:t>25/11/56</a:t>
            </a:fld>
            <a:endParaRPr lang="th-TH"/>
          </a:p>
        </p:txBody>
      </p:sp>
      <p:sp>
        <p:nvSpPr>
          <p:cNvPr id="5" name="ตัวยึดท้ายกระดาษ 4"/>
          <p:cNvSpPr>
            <a:spLocks noGrp="1"/>
          </p:cNvSpPr>
          <p:nvPr>
            <p:ph type="ftr" sz="quarter" idx="11"/>
          </p:nvPr>
        </p:nvSpPr>
        <p:spPr/>
        <p:txBody>
          <a:bodyPr/>
          <a:lstStyle>
            <a:extLst/>
          </a:lstStyle>
          <a:p>
            <a:endParaRPr lang="th-TH"/>
          </a:p>
        </p:txBody>
      </p:sp>
      <p:sp>
        <p:nvSpPr>
          <p:cNvPr id="6" name="ตัวยึดหมายเลขภาพนิ่ง 5"/>
          <p:cNvSpPr>
            <a:spLocks noGrp="1"/>
          </p:cNvSpPr>
          <p:nvPr>
            <p:ph type="sldNum" sz="quarter" idx="12"/>
          </p:nvPr>
        </p:nvSpPr>
        <p:spPr/>
        <p:txBody>
          <a:bodyPr/>
          <a:lstStyle>
            <a:extLst/>
          </a:lstStyle>
          <a:p>
            <a:fld id="{9250F40C-24D3-4F9A-8D6F-81DD1D41C5DA}" type="slidenum">
              <a:rPr lang="th-TH" smtClean="0"/>
              <a:pPr/>
              <a:t>‹#›</a:t>
            </a:fld>
            <a:endParaRPr lang="th-T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ข้อความและชื่อเรื่องแนวตั้ง">
    <p:spTree>
      <p:nvGrpSpPr>
        <p:cNvPr id="1" name=""/>
        <p:cNvGrpSpPr/>
        <p:nvPr/>
      </p:nvGrpSpPr>
      <p:grpSpPr>
        <a:xfrm>
          <a:off x="0" y="0"/>
          <a:ext cx="0" cy="0"/>
          <a:chOff x="0" y="0"/>
          <a:chExt cx="0" cy="0"/>
        </a:xfrm>
      </p:grpSpPr>
      <p:sp>
        <p:nvSpPr>
          <p:cNvPr id="2" name="ชื่อเรื่องแนวตั้ง 1"/>
          <p:cNvSpPr>
            <a:spLocks noGrp="1"/>
          </p:cNvSpPr>
          <p:nvPr>
            <p:ph type="title" orient="vert"/>
          </p:nvPr>
        </p:nvSpPr>
        <p:spPr>
          <a:xfrm>
            <a:off x="6858000" y="274639"/>
            <a:ext cx="1828800" cy="5851525"/>
          </a:xfrm>
        </p:spPr>
        <p:txBody>
          <a:bodyPr vert="eaVert"/>
          <a:lstStyle>
            <a:extLst/>
          </a:lstStyle>
          <a:p>
            <a:r>
              <a:rPr kumimoji="0" lang="th-TH" smtClean="0"/>
              <a:t>คลิกเพื่อแก้ไขลักษณะชื่อเรื่องต้นแบบ</a:t>
            </a:r>
            <a:endParaRPr kumimoji="0" lang="en-US"/>
          </a:p>
        </p:txBody>
      </p:sp>
      <p:sp>
        <p:nvSpPr>
          <p:cNvPr id="3" name="ตัวยึดข้อความแนวตั้ง 2"/>
          <p:cNvSpPr>
            <a:spLocks noGrp="1"/>
          </p:cNvSpPr>
          <p:nvPr>
            <p:ph type="body" orient="vert" idx="1"/>
          </p:nvPr>
        </p:nvSpPr>
        <p:spPr>
          <a:xfrm>
            <a:off x="1143000" y="274640"/>
            <a:ext cx="5562600" cy="5851525"/>
          </a:xfrm>
        </p:spPr>
        <p:txBody>
          <a:bodyPr vert="eaVert"/>
          <a:lstStyle>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extLst/>
          </a:lstStyle>
          <a:p>
            <a:fld id="{D2045C12-C659-466B-87A7-48E6E184E1D2}" type="datetimeFigureOut">
              <a:rPr lang="th-TH" smtClean="0"/>
              <a:pPr/>
              <a:t>25/11/56</a:t>
            </a:fld>
            <a:endParaRPr lang="th-TH"/>
          </a:p>
        </p:txBody>
      </p:sp>
      <p:sp>
        <p:nvSpPr>
          <p:cNvPr id="5" name="ตัวยึดท้ายกระดาษ 4"/>
          <p:cNvSpPr>
            <a:spLocks noGrp="1"/>
          </p:cNvSpPr>
          <p:nvPr>
            <p:ph type="ftr" sz="quarter" idx="11"/>
          </p:nvPr>
        </p:nvSpPr>
        <p:spPr/>
        <p:txBody>
          <a:bodyPr/>
          <a:lstStyle>
            <a:extLst/>
          </a:lstStyle>
          <a:p>
            <a:endParaRPr lang="th-TH"/>
          </a:p>
        </p:txBody>
      </p:sp>
      <p:sp>
        <p:nvSpPr>
          <p:cNvPr id="6" name="ตัวยึดหมายเลขภาพนิ่ง 5"/>
          <p:cNvSpPr>
            <a:spLocks noGrp="1"/>
          </p:cNvSpPr>
          <p:nvPr>
            <p:ph type="sldNum" sz="quarter" idx="12"/>
          </p:nvPr>
        </p:nvSpPr>
        <p:spPr/>
        <p:txBody>
          <a:bodyPr/>
          <a:lstStyle>
            <a:extLst/>
          </a:lstStyle>
          <a:p>
            <a:fld id="{9250F40C-24D3-4F9A-8D6F-81DD1D41C5DA}" type="slidenum">
              <a:rPr lang="th-TH" smtClean="0"/>
              <a:pPr/>
              <a:t>‹#›</a:t>
            </a:fld>
            <a:endParaRPr lang="th-TH"/>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ชื่อเรื่องและเนื้อหา">
    <p:spTree>
      <p:nvGrpSpPr>
        <p:cNvPr id="1" name=""/>
        <p:cNvGrpSpPr/>
        <p:nvPr/>
      </p:nvGrpSpPr>
      <p:grpSpPr>
        <a:xfrm>
          <a:off x="0" y="0"/>
          <a:ext cx="0" cy="0"/>
          <a:chOff x="0" y="0"/>
          <a:chExt cx="0" cy="0"/>
        </a:xfrm>
      </p:grpSpPr>
      <p:sp>
        <p:nvSpPr>
          <p:cNvPr id="2" name="ชื่อเรื่อง 1"/>
          <p:cNvSpPr>
            <a:spLocks noGrp="1"/>
          </p:cNvSpPr>
          <p:nvPr>
            <p:ph type="title"/>
          </p:nvPr>
        </p:nvSpPr>
        <p:spPr/>
        <p:txBody>
          <a:bodyPr/>
          <a:lstStyle>
            <a:extLst/>
          </a:lstStyle>
          <a:p>
            <a:r>
              <a:rPr kumimoji="0" lang="th-TH" smtClean="0"/>
              <a:t>คลิกเพื่อแก้ไขลักษณะชื่อเรื่องต้นแบบ</a:t>
            </a:r>
            <a:endParaRPr kumimoji="0" lang="en-US"/>
          </a:p>
        </p:txBody>
      </p:sp>
      <p:sp>
        <p:nvSpPr>
          <p:cNvPr id="3" name="ตัวยึดเนื้อหา 2"/>
          <p:cNvSpPr>
            <a:spLocks noGrp="1"/>
          </p:cNvSpPr>
          <p:nvPr>
            <p:ph idx="1"/>
          </p:nvPr>
        </p:nvSpPr>
        <p:spPr/>
        <p:txBody>
          <a:bodyPr/>
          <a:lstStyle>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วันที่ 3"/>
          <p:cNvSpPr>
            <a:spLocks noGrp="1"/>
          </p:cNvSpPr>
          <p:nvPr>
            <p:ph type="dt" sz="half" idx="10"/>
          </p:nvPr>
        </p:nvSpPr>
        <p:spPr/>
        <p:txBody>
          <a:bodyPr/>
          <a:lstStyle>
            <a:extLst/>
          </a:lstStyle>
          <a:p>
            <a:fld id="{D2045C12-C659-466B-87A7-48E6E184E1D2}" type="datetimeFigureOut">
              <a:rPr lang="th-TH" smtClean="0"/>
              <a:pPr/>
              <a:t>25/11/56</a:t>
            </a:fld>
            <a:endParaRPr lang="th-TH"/>
          </a:p>
        </p:txBody>
      </p:sp>
      <p:sp>
        <p:nvSpPr>
          <p:cNvPr id="5" name="ตัวยึดท้ายกระดาษ 4"/>
          <p:cNvSpPr>
            <a:spLocks noGrp="1"/>
          </p:cNvSpPr>
          <p:nvPr>
            <p:ph type="ftr" sz="quarter" idx="11"/>
          </p:nvPr>
        </p:nvSpPr>
        <p:spPr/>
        <p:txBody>
          <a:bodyPr/>
          <a:lstStyle>
            <a:extLst/>
          </a:lstStyle>
          <a:p>
            <a:endParaRPr lang="th-TH"/>
          </a:p>
        </p:txBody>
      </p:sp>
      <p:sp>
        <p:nvSpPr>
          <p:cNvPr id="6" name="ตัวยึดหมายเลขภาพนิ่ง 5"/>
          <p:cNvSpPr>
            <a:spLocks noGrp="1"/>
          </p:cNvSpPr>
          <p:nvPr>
            <p:ph type="sldNum" sz="quarter" idx="12"/>
          </p:nvPr>
        </p:nvSpPr>
        <p:spPr/>
        <p:txBody>
          <a:bodyPr/>
          <a:lstStyle>
            <a:extLst/>
          </a:lstStyle>
          <a:p>
            <a:fld id="{9250F40C-24D3-4F9A-8D6F-81DD1D41C5DA}" type="slidenum">
              <a:rPr lang="th-TH" smtClean="0"/>
              <a:pPr/>
              <a:t>‹#›</a:t>
            </a:fld>
            <a:endParaRPr lang="th-T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ส่วนหัวของส่วน">
    <p:spTree>
      <p:nvGrpSpPr>
        <p:cNvPr id="1" name=""/>
        <p:cNvGrpSpPr/>
        <p:nvPr/>
      </p:nvGrpSpPr>
      <p:grpSpPr>
        <a:xfrm>
          <a:off x="0" y="0"/>
          <a:ext cx="0" cy="0"/>
          <a:chOff x="0" y="0"/>
          <a:chExt cx="0" cy="0"/>
        </a:xfrm>
      </p:grpSpPr>
      <p:sp>
        <p:nvSpPr>
          <p:cNvPr id="7" name="สี่เหลี่ยมผืนผ้า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ชื่อเรื่อง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th-TH" smtClean="0"/>
              <a:t>คลิกเพื่อแก้ไขลักษณะชื่อเรื่องต้นแบบ</a:t>
            </a:r>
            <a:endParaRPr kumimoji="0" lang="en-US"/>
          </a:p>
        </p:txBody>
      </p:sp>
      <p:sp>
        <p:nvSpPr>
          <p:cNvPr id="3" name="ตัวยึดข้อความ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h-TH" smtClean="0"/>
              <a:t>คลิกเพื่อแก้ไขลักษณะของข้อความต้นแบบ</a:t>
            </a:r>
          </a:p>
        </p:txBody>
      </p:sp>
      <p:sp>
        <p:nvSpPr>
          <p:cNvPr id="4" name="ตัวยึดวันที่ 3"/>
          <p:cNvSpPr>
            <a:spLocks noGrp="1"/>
          </p:cNvSpPr>
          <p:nvPr>
            <p:ph type="dt" sz="half" idx="10"/>
          </p:nvPr>
        </p:nvSpPr>
        <p:spPr/>
        <p:txBody>
          <a:bodyPr/>
          <a:lstStyle>
            <a:extLst/>
          </a:lstStyle>
          <a:p>
            <a:fld id="{D2045C12-C659-466B-87A7-48E6E184E1D2}" type="datetimeFigureOut">
              <a:rPr lang="th-TH" smtClean="0"/>
              <a:pPr/>
              <a:t>25/11/56</a:t>
            </a:fld>
            <a:endParaRPr lang="th-TH"/>
          </a:p>
        </p:txBody>
      </p:sp>
      <p:sp>
        <p:nvSpPr>
          <p:cNvPr id="5" name="ตัวยึดท้ายกระดาษ 4"/>
          <p:cNvSpPr>
            <a:spLocks noGrp="1"/>
          </p:cNvSpPr>
          <p:nvPr>
            <p:ph type="ftr" sz="quarter" idx="11"/>
          </p:nvPr>
        </p:nvSpPr>
        <p:spPr/>
        <p:txBody>
          <a:bodyPr/>
          <a:lstStyle>
            <a:extLst/>
          </a:lstStyle>
          <a:p>
            <a:endParaRPr lang="th-TH"/>
          </a:p>
        </p:txBody>
      </p:sp>
      <p:sp>
        <p:nvSpPr>
          <p:cNvPr id="6" name="ตัวยึดหมายเลขภาพนิ่ง 5"/>
          <p:cNvSpPr>
            <a:spLocks noGrp="1"/>
          </p:cNvSpPr>
          <p:nvPr>
            <p:ph type="sldNum" sz="quarter" idx="12"/>
          </p:nvPr>
        </p:nvSpPr>
        <p:spPr/>
        <p:txBody>
          <a:bodyPr/>
          <a:lstStyle>
            <a:extLst/>
          </a:lstStyle>
          <a:p>
            <a:fld id="{9250F40C-24D3-4F9A-8D6F-81DD1D41C5DA}" type="slidenum">
              <a:rPr lang="th-TH" smtClean="0"/>
              <a:pPr/>
              <a:t>‹#›</a:t>
            </a:fld>
            <a:endParaRPr lang="th-TH"/>
          </a:p>
        </p:txBody>
      </p:sp>
      <p:sp>
        <p:nvSpPr>
          <p:cNvPr id="10" name="สี่เหลี่ยมผืนผ้า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วงรี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วงรี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เนื้อหา 2 ส่วน">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1435608" y="274320"/>
            <a:ext cx="7498080" cy="1143000"/>
          </a:xfrm>
        </p:spPr>
        <p:txBody>
          <a:bodyPr/>
          <a:lstStyle>
            <a:extLst/>
          </a:lstStyle>
          <a:p>
            <a:r>
              <a:rPr kumimoji="0" lang="th-TH" smtClean="0"/>
              <a:t>คลิกเพื่อแก้ไขลักษณะชื่อเรื่องต้นแบบ</a:t>
            </a:r>
            <a:endParaRPr kumimoji="0" lang="en-US"/>
          </a:p>
        </p:txBody>
      </p:sp>
      <p:sp>
        <p:nvSpPr>
          <p:cNvPr id="3" name="ตัวยึดเนื้อหา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4" name="ตัวยึดเนื้อหา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5" name="ตัวยึดวันที่ 4"/>
          <p:cNvSpPr>
            <a:spLocks noGrp="1"/>
          </p:cNvSpPr>
          <p:nvPr>
            <p:ph type="dt" sz="half" idx="10"/>
          </p:nvPr>
        </p:nvSpPr>
        <p:spPr/>
        <p:txBody>
          <a:bodyPr/>
          <a:lstStyle>
            <a:extLst/>
          </a:lstStyle>
          <a:p>
            <a:fld id="{D2045C12-C659-466B-87A7-48E6E184E1D2}" type="datetimeFigureOut">
              <a:rPr lang="th-TH" smtClean="0"/>
              <a:pPr/>
              <a:t>25/11/56</a:t>
            </a:fld>
            <a:endParaRPr lang="th-TH"/>
          </a:p>
        </p:txBody>
      </p:sp>
      <p:sp>
        <p:nvSpPr>
          <p:cNvPr id="6" name="ตัวยึดท้ายกระดาษ 5"/>
          <p:cNvSpPr>
            <a:spLocks noGrp="1"/>
          </p:cNvSpPr>
          <p:nvPr>
            <p:ph type="ftr" sz="quarter" idx="11"/>
          </p:nvPr>
        </p:nvSpPr>
        <p:spPr/>
        <p:txBody>
          <a:bodyPr/>
          <a:lstStyle>
            <a:extLst/>
          </a:lstStyle>
          <a:p>
            <a:endParaRPr lang="th-TH"/>
          </a:p>
        </p:txBody>
      </p:sp>
      <p:sp>
        <p:nvSpPr>
          <p:cNvPr id="7" name="ตัวยึดหมายเลขภาพนิ่ง 6"/>
          <p:cNvSpPr>
            <a:spLocks noGrp="1"/>
          </p:cNvSpPr>
          <p:nvPr>
            <p:ph type="sldNum" sz="quarter" idx="12"/>
          </p:nvPr>
        </p:nvSpPr>
        <p:spPr/>
        <p:txBody>
          <a:bodyPr/>
          <a:lstStyle>
            <a:extLst/>
          </a:lstStyle>
          <a:p>
            <a:fld id="{9250F40C-24D3-4F9A-8D6F-81DD1D41C5DA}" type="slidenum">
              <a:rPr lang="th-TH" smtClean="0"/>
              <a:pPr/>
              <a:t>‹#›</a:t>
            </a:fld>
            <a:endParaRPr lang="th-T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การเปรียบเทียบ">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th-TH" smtClean="0"/>
              <a:t>คลิกเพื่อแก้ไขลักษณะชื่อเรื่องต้นแบบ</a:t>
            </a:r>
            <a:endParaRPr kumimoji="0" lang="en-US"/>
          </a:p>
        </p:txBody>
      </p:sp>
      <p:sp>
        <p:nvSpPr>
          <p:cNvPr id="3" name="ตัวยึดข้อความ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h-TH" smtClean="0"/>
              <a:t>คลิกเพื่อแก้ไขลักษณะของข้อความต้นแบบ</a:t>
            </a:r>
          </a:p>
        </p:txBody>
      </p:sp>
      <p:sp>
        <p:nvSpPr>
          <p:cNvPr id="4" name="ตัวยึดข้อความ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h-TH" smtClean="0"/>
              <a:t>คลิกเพื่อแก้ไขลักษณะของข้อความต้นแบบ</a:t>
            </a:r>
          </a:p>
        </p:txBody>
      </p:sp>
      <p:sp>
        <p:nvSpPr>
          <p:cNvPr id="5" name="ตัวยึดเนื้อหา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6" name="ตัวยึดเนื้อหา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7" name="ตัวยึดวันที่ 6"/>
          <p:cNvSpPr>
            <a:spLocks noGrp="1"/>
          </p:cNvSpPr>
          <p:nvPr>
            <p:ph type="dt" sz="half" idx="10"/>
          </p:nvPr>
        </p:nvSpPr>
        <p:spPr/>
        <p:txBody>
          <a:bodyPr/>
          <a:lstStyle>
            <a:extLst/>
          </a:lstStyle>
          <a:p>
            <a:fld id="{D2045C12-C659-466B-87A7-48E6E184E1D2}" type="datetimeFigureOut">
              <a:rPr lang="th-TH" smtClean="0"/>
              <a:pPr/>
              <a:t>25/11/56</a:t>
            </a:fld>
            <a:endParaRPr lang="th-TH"/>
          </a:p>
        </p:txBody>
      </p:sp>
      <p:sp>
        <p:nvSpPr>
          <p:cNvPr id="8" name="ตัวยึดท้ายกระดาษ 7"/>
          <p:cNvSpPr>
            <a:spLocks noGrp="1"/>
          </p:cNvSpPr>
          <p:nvPr>
            <p:ph type="ftr" sz="quarter" idx="11"/>
          </p:nvPr>
        </p:nvSpPr>
        <p:spPr/>
        <p:txBody>
          <a:bodyPr/>
          <a:lstStyle>
            <a:extLst/>
          </a:lstStyle>
          <a:p>
            <a:endParaRPr lang="th-TH"/>
          </a:p>
        </p:txBody>
      </p:sp>
      <p:sp>
        <p:nvSpPr>
          <p:cNvPr id="9" name="ตัวยึดหมายเลขภาพนิ่ง 8"/>
          <p:cNvSpPr>
            <a:spLocks noGrp="1"/>
          </p:cNvSpPr>
          <p:nvPr>
            <p:ph type="sldNum" sz="quarter" idx="12"/>
          </p:nvPr>
        </p:nvSpPr>
        <p:spPr/>
        <p:txBody>
          <a:bodyPr/>
          <a:lstStyle>
            <a:extLst/>
          </a:lstStyle>
          <a:p>
            <a:fld id="{9250F40C-24D3-4F9A-8D6F-81DD1D41C5DA}" type="slidenum">
              <a:rPr lang="th-TH" smtClean="0"/>
              <a:pPr/>
              <a:t>‹#›</a:t>
            </a:fld>
            <a:endParaRPr lang="th-T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เฉพาะชื่อเรื่อง">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1435608" y="274320"/>
            <a:ext cx="7498080" cy="1143000"/>
          </a:xfrm>
        </p:spPr>
        <p:txBody>
          <a:bodyPr anchor="ctr"/>
          <a:lstStyle>
            <a:extLst/>
          </a:lstStyle>
          <a:p>
            <a:r>
              <a:rPr kumimoji="0" lang="th-TH" smtClean="0"/>
              <a:t>คลิกเพื่อแก้ไขลักษณะชื่อเรื่องต้นแบบ</a:t>
            </a:r>
            <a:endParaRPr kumimoji="0" lang="en-US"/>
          </a:p>
        </p:txBody>
      </p:sp>
      <p:sp>
        <p:nvSpPr>
          <p:cNvPr id="3" name="ตัวยึดวันที่ 2"/>
          <p:cNvSpPr>
            <a:spLocks noGrp="1"/>
          </p:cNvSpPr>
          <p:nvPr>
            <p:ph type="dt" sz="half" idx="10"/>
          </p:nvPr>
        </p:nvSpPr>
        <p:spPr/>
        <p:txBody>
          <a:bodyPr/>
          <a:lstStyle>
            <a:extLst/>
          </a:lstStyle>
          <a:p>
            <a:fld id="{D2045C12-C659-466B-87A7-48E6E184E1D2}" type="datetimeFigureOut">
              <a:rPr lang="th-TH" smtClean="0"/>
              <a:pPr/>
              <a:t>25/11/56</a:t>
            </a:fld>
            <a:endParaRPr lang="th-TH"/>
          </a:p>
        </p:txBody>
      </p:sp>
      <p:sp>
        <p:nvSpPr>
          <p:cNvPr id="4" name="ตัวยึดท้ายกระดาษ 3"/>
          <p:cNvSpPr>
            <a:spLocks noGrp="1"/>
          </p:cNvSpPr>
          <p:nvPr>
            <p:ph type="ftr" sz="quarter" idx="11"/>
          </p:nvPr>
        </p:nvSpPr>
        <p:spPr/>
        <p:txBody>
          <a:bodyPr/>
          <a:lstStyle>
            <a:extLst/>
          </a:lstStyle>
          <a:p>
            <a:endParaRPr lang="th-TH"/>
          </a:p>
        </p:txBody>
      </p:sp>
      <p:sp>
        <p:nvSpPr>
          <p:cNvPr id="5" name="ตัวยึดหมายเลขภาพนิ่ง 4"/>
          <p:cNvSpPr>
            <a:spLocks noGrp="1"/>
          </p:cNvSpPr>
          <p:nvPr>
            <p:ph type="sldNum" sz="quarter" idx="12"/>
          </p:nvPr>
        </p:nvSpPr>
        <p:spPr/>
        <p:txBody>
          <a:bodyPr/>
          <a:lstStyle>
            <a:extLst/>
          </a:lstStyle>
          <a:p>
            <a:fld id="{9250F40C-24D3-4F9A-8D6F-81DD1D41C5DA}" type="slidenum">
              <a:rPr lang="th-TH" smtClean="0"/>
              <a:pPr/>
              <a:t>‹#›</a:t>
            </a:fld>
            <a:endParaRPr lang="th-T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ว่างเปล่า">
    <p:spTree>
      <p:nvGrpSpPr>
        <p:cNvPr id="1" name=""/>
        <p:cNvGrpSpPr/>
        <p:nvPr/>
      </p:nvGrpSpPr>
      <p:grpSpPr>
        <a:xfrm>
          <a:off x="0" y="0"/>
          <a:ext cx="0" cy="0"/>
          <a:chOff x="0" y="0"/>
          <a:chExt cx="0" cy="0"/>
        </a:xfrm>
      </p:grpSpPr>
      <p:sp>
        <p:nvSpPr>
          <p:cNvPr id="5" name="สี่เหลี่ยมผืนผ้า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ตัวยึดวันที่ 1"/>
          <p:cNvSpPr>
            <a:spLocks noGrp="1"/>
          </p:cNvSpPr>
          <p:nvPr>
            <p:ph type="dt" sz="half" idx="10"/>
          </p:nvPr>
        </p:nvSpPr>
        <p:spPr/>
        <p:txBody>
          <a:bodyPr/>
          <a:lstStyle>
            <a:extLst/>
          </a:lstStyle>
          <a:p>
            <a:fld id="{D2045C12-C659-466B-87A7-48E6E184E1D2}" type="datetimeFigureOut">
              <a:rPr lang="th-TH" smtClean="0"/>
              <a:pPr/>
              <a:t>25/11/56</a:t>
            </a:fld>
            <a:endParaRPr lang="th-TH"/>
          </a:p>
        </p:txBody>
      </p:sp>
      <p:sp>
        <p:nvSpPr>
          <p:cNvPr id="3" name="ตัวยึดท้ายกระดาษ 2"/>
          <p:cNvSpPr>
            <a:spLocks noGrp="1"/>
          </p:cNvSpPr>
          <p:nvPr>
            <p:ph type="ftr" sz="quarter" idx="11"/>
          </p:nvPr>
        </p:nvSpPr>
        <p:spPr/>
        <p:txBody>
          <a:bodyPr/>
          <a:lstStyle>
            <a:extLst/>
          </a:lstStyle>
          <a:p>
            <a:endParaRPr lang="th-TH"/>
          </a:p>
        </p:txBody>
      </p:sp>
      <p:sp>
        <p:nvSpPr>
          <p:cNvPr id="4" name="ตัวยึดหมายเลขภาพนิ่ง 3"/>
          <p:cNvSpPr>
            <a:spLocks noGrp="1"/>
          </p:cNvSpPr>
          <p:nvPr>
            <p:ph type="sldNum" sz="quarter" idx="12"/>
          </p:nvPr>
        </p:nvSpPr>
        <p:spPr/>
        <p:txBody>
          <a:bodyPr/>
          <a:lstStyle>
            <a:extLst/>
          </a:lstStyle>
          <a:p>
            <a:fld id="{9250F40C-24D3-4F9A-8D6F-81DD1D41C5DA}" type="slidenum">
              <a:rPr lang="th-TH" smtClean="0"/>
              <a:pPr/>
              <a:t>‹#›</a:t>
            </a:fld>
            <a:endParaRPr lang="th-TH"/>
          </a:p>
        </p:txBody>
      </p:sp>
      <p:sp>
        <p:nvSpPr>
          <p:cNvPr id="6" name="สี่เหลี่ยมผืนผ้า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เนื้อหา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th-TH" smtClean="0"/>
              <a:t>คลิกเพื่อแก้ไขลักษณะชื่อเรื่องต้นแบบ</a:t>
            </a:r>
            <a:endParaRPr kumimoji="0" lang="en-US"/>
          </a:p>
        </p:txBody>
      </p:sp>
      <p:sp>
        <p:nvSpPr>
          <p:cNvPr id="3" name="ตัวยึดข้อความ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h-TH" smtClean="0"/>
              <a:t>คลิกเพื่อแก้ไขลักษณะของข้อความต้นแบบ</a:t>
            </a:r>
          </a:p>
        </p:txBody>
      </p:sp>
      <p:sp>
        <p:nvSpPr>
          <p:cNvPr id="4" name="ตัวยึดเนื้อหา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h-TH" smtClean="0"/>
              <a:t>คลิกเพื่อแก้ไขลักษณะของข้อความต้นแบบ</a:t>
            </a:r>
          </a:p>
          <a:p>
            <a:pPr lvl="1" eaLnBrk="1" latinLnBrk="0" hangingPunct="1"/>
            <a:r>
              <a:rPr lang="th-TH" smtClean="0"/>
              <a:t>ระดับที่สอง</a:t>
            </a:r>
          </a:p>
          <a:p>
            <a:pPr lvl="2" eaLnBrk="1" latinLnBrk="0" hangingPunct="1"/>
            <a:r>
              <a:rPr lang="th-TH" smtClean="0"/>
              <a:t>ระดับที่สาม</a:t>
            </a:r>
          </a:p>
          <a:p>
            <a:pPr lvl="3" eaLnBrk="1" latinLnBrk="0" hangingPunct="1"/>
            <a:r>
              <a:rPr lang="th-TH" smtClean="0"/>
              <a:t>ระดับที่สี่</a:t>
            </a:r>
          </a:p>
          <a:p>
            <a:pPr lvl="4" eaLnBrk="1" latinLnBrk="0" hangingPunct="1"/>
            <a:r>
              <a:rPr lang="th-TH" smtClean="0"/>
              <a:t>ระดับที่ห้า</a:t>
            </a:r>
            <a:endParaRPr kumimoji="0" lang="en-US"/>
          </a:p>
        </p:txBody>
      </p:sp>
      <p:sp>
        <p:nvSpPr>
          <p:cNvPr id="5" name="ตัวยึดวันที่ 4"/>
          <p:cNvSpPr>
            <a:spLocks noGrp="1"/>
          </p:cNvSpPr>
          <p:nvPr>
            <p:ph type="dt" sz="half" idx="10"/>
          </p:nvPr>
        </p:nvSpPr>
        <p:spPr/>
        <p:txBody>
          <a:bodyPr/>
          <a:lstStyle>
            <a:extLst/>
          </a:lstStyle>
          <a:p>
            <a:fld id="{D2045C12-C659-466B-87A7-48E6E184E1D2}" type="datetimeFigureOut">
              <a:rPr lang="th-TH" smtClean="0"/>
              <a:pPr/>
              <a:t>25/11/56</a:t>
            </a:fld>
            <a:endParaRPr lang="th-TH"/>
          </a:p>
        </p:txBody>
      </p:sp>
      <p:sp>
        <p:nvSpPr>
          <p:cNvPr id="6" name="ตัวยึดท้ายกระดาษ 5"/>
          <p:cNvSpPr>
            <a:spLocks noGrp="1"/>
          </p:cNvSpPr>
          <p:nvPr>
            <p:ph type="ftr" sz="quarter" idx="11"/>
          </p:nvPr>
        </p:nvSpPr>
        <p:spPr/>
        <p:txBody>
          <a:bodyPr/>
          <a:lstStyle>
            <a:extLst/>
          </a:lstStyle>
          <a:p>
            <a:endParaRPr lang="th-TH"/>
          </a:p>
        </p:txBody>
      </p:sp>
      <p:sp>
        <p:nvSpPr>
          <p:cNvPr id="7" name="ตัวยึดหมายเลขภาพนิ่ง 6"/>
          <p:cNvSpPr>
            <a:spLocks noGrp="1"/>
          </p:cNvSpPr>
          <p:nvPr>
            <p:ph type="sldNum" sz="quarter" idx="12"/>
          </p:nvPr>
        </p:nvSpPr>
        <p:spPr/>
        <p:txBody>
          <a:bodyPr/>
          <a:lstStyle>
            <a:extLst/>
          </a:lstStyle>
          <a:p>
            <a:fld id="{9250F40C-24D3-4F9A-8D6F-81DD1D41C5DA}" type="slidenum">
              <a:rPr lang="th-TH" smtClean="0"/>
              <a:pPr/>
              <a:t>‹#›</a:t>
            </a:fld>
            <a:endParaRPr lang="th-T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รูปภาพพร้อมคำอธิบายภาพ">
    <p:spTree>
      <p:nvGrpSpPr>
        <p:cNvPr id="1" name=""/>
        <p:cNvGrpSpPr/>
        <p:nvPr/>
      </p:nvGrpSpPr>
      <p:grpSpPr>
        <a:xfrm>
          <a:off x="0" y="0"/>
          <a:ext cx="0" cy="0"/>
          <a:chOff x="0" y="0"/>
          <a:chExt cx="0" cy="0"/>
        </a:xfrm>
      </p:grpSpPr>
      <p:sp>
        <p:nvSpPr>
          <p:cNvPr id="2" name="ชื่อเรื่อง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th-TH" smtClean="0"/>
              <a:t>คลิกเพื่อแก้ไขลักษณะชื่อเรื่องต้นแบบ</a:t>
            </a:r>
            <a:endParaRPr kumimoji="0" lang="en-US"/>
          </a:p>
        </p:txBody>
      </p:sp>
      <p:sp>
        <p:nvSpPr>
          <p:cNvPr id="5" name="ตัวยึดวันที่ 4"/>
          <p:cNvSpPr>
            <a:spLocks noGrp="1"/>
          </p:cNvSpPr>
          <p:nvPr>
            <p:ph type="dt" sz="half" idx="10"/>
          </p:nvPr>
        </p:nvSpPr>
        <p:spPr/>
        <p:txBody>
          <a:bodyPr/>
          <a:lstStyle>
            <a:extLst/>
          </a:lstStyle>
          <a:p>
            <a:fld id="{D2045C12-C659-466B-87A7-48E6E184E1D2}" type="datetimeFigureOut">
              <a:rPr lang="th-TH" smtClean="0"/>
              <a:pPr/>
              <a:t>25/11/56</a:t>
            </a:fld>
            <a:endParaRPr lang="th-TH"/>
          </a:p>
        </p:txBody>
      </p:sp>
      <p:sp>
        <p:nvSpPr>
          <p:cNvPr id="6" name="ตัวยึดท้ายกระดาษ 5"/>
          <p:cNvSpPr>
            <a:spLocks noGrp="1"/>
          </p:cNvSpPr>
          <p:nvPr>
            <p:ph type="ftr" sz="quarter" idx="11"/>
          </p:nvPr>
        </p:nvSpPr>
        <p:spPr/>
        <p:txBody>
          <a:bodyPr/>
          <a:lstStyle>
            <a:extLst/>
          </a:lstStyle>
          <a:p>
            <a:endParaRPr lang="th-TH"/>
          </a:p>
        </p:txBody>
      </p:sp>
      <p:sp>
        <p:nvSpPr>
          <p:cNvPr id="7" name="ตัวยึดหมายเลขภาพนิ่ง 6"/>
          <p:cNvSpPr>
            <a:spLocks noGrp="1"/>
          </p:cNvSpPr>
          <p:nvPr>
            <p:ph type="sldNum" sz="quarter" idx="12"/>
          </p:nvPr>
        </p:nvSpPr>
        <p:spPr/>
        <p:txBody>
          <a:bodyPr/>
          <a:lstStyle>
            <a:extLst/>
          </a:lstStyle>
          <a:p>
            <a:fld id="{9250F40C-24D3-4F9A-8D6F-81DD1D41C5DA}" type="slidenum">
              <a:rPr lang="th-TH" smtClean="0"/>
              <a:pPr/>
              <a:t>‹#›</a:t>
            </a:fld>
            <a:endParaRPr lang="th-TH"/>
          </a:p>
        </p:txBody>
      </p:sp>
      <p:sp>
        <p:nvSpPr>
          <p:cNvPr id="8" name="สี่เหลี่ยมผืนผ้า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ตัวยึดรูปภาพ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h-TH" smtClean="0"/>
              <a:t>คลิกไอคอนเพื่อเพิ่มรูปภาพ</a:t>
            </a:r>
            <a:endParaRPr kumimoji="0" lang="en-US" dirty="0"/>
          </a:p>
        </p:txBody>
      </p:sp>
      <p:sp>
        <p:nvSpPr>
          <p:cNvPr id="9" name="แผนผังลำดับงาน: กระบวนการ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แผนผังลำดับงาน: กระบวนการ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ตัวยึดข้อความ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h-TH" smtClean="0"/>
              <a:t>คลิกเพื่อแก้ไขลักษณะของข้อความต้นแบบ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วงกลม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วงรี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โดนัท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สี่เหลี่ยมผืนผ้า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ตัวยึดชื่อเรื่อง 4"/>
          <p:cNvSpPr>
            <a:spLocks noGrp="1"/>
          </p:cNvSpPr>
          <p:nvPr>
            <p:ph type="title"/>
          </p:nvPr>
        </p:nvSpPr>
        <p:spPr>
          <a:xfrm>
            <a:off x="1435608" y="274638"/>
            <a:ext cx="7498080" cy="1143000"/>
          </a:xfrm>
          <a:prstGeom prst="rect">
            <a:avLst/>
          </a:prstGeom>
        </p:spPr>
        <p:txBody>
          <a:bodyPr anchor="ctr">
            <a:normAutofit/>
          </a:bodyPr>
          <a:lstStyle>
            <a:extLst/>
          </a:lstStyle>
          <a:p>
            <a:r>
              <a:rPr kumimoji="0" lang="th-TH" smtClean="0"/>
              <a:t>คลิกเพื่อแก้ไขลักษณะชื่อเรื่องต้นแบบ</a:t>
            </a:r>
            <a:endParaRPr kumimoji="0" lang="en-US"/>
          </a:p>
        </p:txBody>
      </p:sp>
      <p:sp>
        <p:nvSpPr>
          <p:cNvPr id="9" name="ตัวยึดข้อความ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th-TH" smtClean="0"/>
              <a:t>คลิกเพื่อแก้ไขลักษณะของข้อความต้นแบบ</a:t>
            </a:r>
          </a:p>
          <a:p>
            <a:pPr lvl="1" eaLnBrk="1" latinLnBrk="0" hangingPunct="1"/>
            <a:r>
              <a:rPr kumimoji="0" lang="th-TH" smtClean="0"/>
              <a:t>ระดับที่สอง</a:t>
            </a:r>
          </a:p>
          <a:p>
            <a:pPr lvl="2" eaLnBrk="1" latinLnBrk="0" hangingPunct="1"/>
            <a:r>
              <a:rPr kumimoji="0" lang="th-TH" smtClean="0"/>
              <a:t>ระดับที่สาม</a:t>
            </a:r>
          </a:p>
          <a:p>
            <a:pPr lvl="3" eaLnBrk="1" latinLnBrk="0" hangingPunct="1"/>
            <a:r>
              <a:rPr kumimoji="0" lang="th-TH" smtClean="0"/>
              <a:t>ระดับที่สี่</a:t>
            </a:r>
          </a:p>
          <a:p>
            <a:pPr lvl="4" eaLnBrk="1" latinLnBrk="0" hangingPunct="1"/>
            <a:r>
              <a:rPr kumimoji="0" lang="th-TH" smtClean="0"/>
              <a:t>ระดับที่ห้า</a:t>
            </a:r>
            <a:endParaRPr kumimoji="0" lang="en-US"/>
          </a:p>
        </p:txBody>
      </p:sp>
      <p:sp>
        <p:nvSpPr>
          <p:cNvPr id="24" name="ตัวยึดวันที่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2045C12-C659-466B-87A7-48E6E184E1D2}" type="datetimeFigureOut">
              <a:rPr lang="th-TH" smtClean="0"/>
              <a:pPr/>
              <a:t>25/11/56</a:t>
            </a:fld>
            <a:endParaRPr lang="th-TH"/>
          </a:p>
        </p:txBody>
      </p:sp>
      <p:sp>
        <p:nvSpPr>
          <p:cNvPr id="10" name="ตัวยึดท้ายกระดาษ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th-TH"/>
          </a:p>
        </p:txBody>
      </p:sp>
      <p:sp>
        <p:nvSpPr>
          <p:cNvPr id="22" name="ตัวยึดหมายเลขภาพนิ่ง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250F40C-24D3-4F9A-8D6F-81DD1D41C5DA}" type="slidenum">
              <a:rPr lang="th-TH" smtClean="0"/>
              <a:pPr/>
              <a:t>‹#›</a:t>
            </a:fld>
            <a:endParaRPr lang="th-TH"/>
          </a:p>
        </p:txBody>
      </p:sp>
      <p:sp>
        <p:nvSpPr>
          <p:cNvPr id="15" name="สี่เหลี่ยมผืนผ้า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ชื่อเรื่อง 1"/>
          <p:cNvSpPr>
            <a:spLocks noGrp="1"/>
          </p:cNvSpPr>
          <p:nvPr>
            <p:ph type="ctrTitle"/>
          </p:nvPr>
        </p:nvSpPr>
        <p:spPr>
          <a:xfrm>
            <a:off x="1380202" y="214290"/>
            <a:ext cx="7406640" cy="2140408"/>
          </a:xfrm>
        </p:spPr>
        <p:txBody>
          <a:bodyPr>
            <a:normAutofit/>
          </a:bodyPr>
          <a:lstStyle/>
          <a:p>
            <a:r>
              <a:rPr lang="en-US" dirty="0" smtClean="0"/>
              <a:t>Chapter 5 </a:t>
            </a:r>
            <a:br>
              <a:rPr lang="en-US" dirty="0" smtClean="0"/>
            </a:br>
            <a:r>
              <a:rPr lang="en-US" dirty="0" smtClean="0"/>
              <a:t>Human Resource Development : Training</a:t>
            </a:r>
            <a:endParaRPr lang="th-TH" dirty="0"/>
          </a:p>
        </p:txBody>
      </p:sp>
      <p:sp>
        <p:nvSpPr>
          <p:cNvPr id="4" name="ชื่อเรื่อง 1"/>
          <p:cNvSpPr txBox="1">
            <a:spLocks/>
          </p:cNvSpPr>
          <p:nvPr/>
        </p:nvSpPr>
        <p:spPr>
          <a:xfrm>
            <a:off x="1285852" y="2143116"/>
            <a:ext cx="7406640" cy="1472184"/>
          </a:xfrm>
          <a:prstGeom prst="rect">
            <a:avLst/>
          </a:prstGeom>
        </p:spPr>
        <p:txBody>
          <a:bodyPr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th-TH"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5" name="ชื่อเรื่อง 1"/>
          <p:cNvSpPr txBox="1">
            <a:spLocks/>
          </p:cNvSpPr>
          <p:nvPr/>
        </p:nvSpPr>
        <p:spPr>
          <a:xfrm>
            <a:off x="1523078" y="2143116"/>
            <a:ext cx="7406640" cy="1472184"/>
          </a:xfrm>
          <a:prstGeom prst="rect">
            <a:avLst/>
          </a:prstGeom>
        </p:spPr>
        <p:txBody>
          <a:bodyPr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th-TH" sz="4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p:txBody>
      </p:sp>
      <p:sp>
        <p:nvSpPr>
          <p:cNvPr id="6" name="ชื่อเรื่อง 1"/>
          <p:cNvSpPr txBox="1">
            <a:spLocks/>
          </p:cNvSpPr>
          <p:nvPr/>
        </p:nvSpPr>
        <p:spPr>
          <a:xfrm>
            <a:off x="952909" y="3140968"/>
            <a:ext cx="8072526" cy="4000528"/>
          </a:xfrm>
          <a:prstGeom prst="rect">
            <a:avLst/>
          </a:prstGeom>
        </p:spPr>
        <p:txBody>
          <a:bodyPr anchor="b">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5</a:t>
            </a:r>
            <a:r>
              <a:rPr kumimoji="0" lang="en-US" sz="40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.1 On-the-job-Training</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5</a:t>
            </a:r>
            <a:r>
              <a:rPr lang="en-US" sz="40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.2 Cost and Benefit</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5</a:t>
            </a:r>
            <a:r>
              <a:rPr kumimoji="0" lang="en-US" sz="40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.3 Type of Training</a:t>
            </a:r>
            <a:endParaRPr kumimoji="0" lang="en-US" sz="4000" b="0" i="0" u="none" strike="noStrike" kern="1200" cap="none" spc="0" normalizeH="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r>
              <a:rPr lang="en-US"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5</a:t>
            </a:r>
            <a:r>
              <a:rPr lang="en-US" sz="4000" baseline="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.4</a:t>
            </a:r>
            <a:r>
              <a:rPr lang="en-US" sz="40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Training investment</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40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5.5 General Training</a:t>
            </a:r>
          </a:p>
          <a:p>
            <a:pPr marL="0" marR="0" lvl="0" indent="0" algn="l" defTabSz="914400" rtl="0" eaLnBrk="1" fontAlgn="auto" latinLnBrk="0" hangingPunct="1">
              <a:lnSpc>
                <a:spcPct val="100000"/>
              </a:lnSpc>
              <a:spcBef>
                <a:spcPct val="0"/>
              </a:spcBef>
              <a:spcAft>
                <a:spcPts val="0"/>
              </a:spcAft>
              <a:buClrTx/>
              <a:buSzTx/>
              <a:buFontTx/>
              <a:buNone/>
              <a:tabLst/>
              <a:defRPr/>
            </a:pPr>
            <a:r>
              <a:rPr lang="en-US" sz="4000" dirty="0">
                <a:solidFill>
                  <a:schemeClr val="tx2">
                    <a:satMod val="130000"/>
                  </a:schemeClr>
                </a:solidFill>
                <a:effectLst>
                  <a:outerShdw blurRad="50000" dist="30000" dir="5400000" algn="tl" rotWithShape="0">
                    <a:srgbClr val="000000">
                      <a:alpha val="30000"/>
                    </a:srgbClr>
                  </a:outerShdw>
                </a:effectLst>
                <a:latin typeface="+mj-lt"/>
                <a:ea typeface="+mj-ea"/>
                <a:cs typeface="+mj-cs"/>
              </a:rPr>
              <a:t>5</a:t>
            </a:r>
            <a:r>
              <a:rPr lang="en-US" sz="4000" dirty="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.6 Specific Training </a:t>
            </a:r>
          </a:p>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40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mj-lt"/>
                <a:ea typeface="+mj-ea"/>
                <a:cs typeface="+mj-cs"/>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1"/>
          <p:cNvSpPr>
            <a:spLocks noGrp="1"/>
          </p:cNvSpPr>
          <p:nvPr>
            <p:ph type="title"/>
          </p:nvPr>
        </p:nvSpPr>
        <p:spPr>
          <a:xfrm>
            <a:off x="1071538" y="274638"/>
            <a:ext cx="8072462" cy="1143000"/>
          </a:xfrm>
        </p:spPr>
        <p:txBody>
          <a:bodyPr>
            <a:normAutofit/>
          </a:bodyPr>
          <a:lstStyle/>
          <a:p>
            <a:r>
              <a:rPr lang="en-US" sz="3200" dirty="0" smtClean="0">
                <a:latin typeface="Gill Sans MT" pitchFamily="34" charset="0"/>
              </a:rPr>
              <a:t>5.4 Training investment (Investment in Training)</a:t>
            </a:r>
            <a:endParaRPr lang="th-TH" sz="3200" dirty="0">
              <a:latin typeface="Gill Sans MT" pitchFamily="34" charset="0"/>
            </a:endParaRPr>
          </a:p>
        </p:txBody>
      </p:sp>
      <p:sp>
        <p:nvSpPr>
          <p:cNvPr id="5" name="TextBox 4"/>
          <p:cNvSpPr txBox="1"/>
          <p:nvPr/>
        </p:nvSpPr>
        <p:spPr>
          <a:xfrm>
            <a:off x="1071538" y="1154275"/>
            <a:ext cx="8072462" cy="5170646"/>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Assumptions</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1. Perfect competition market both commodities and input market.</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2. Firm seek maximize profit, MR=MC</a:t>
            </a:r>
          </a:p>
          <a:p>
            <a:r>
              <a:rPr lang="en-US" sz="3000" dirty="0" smtClean="0">
                <a:solidFill>
                  <a:schemeClr val="accent5">
                    <a:lumMod val="50000"/>
                  </a:schemeClr>
                </a:solidFill>
                <a:effectLst>
                  <a:outerShdw blurRad="38100" dist="38100" dir="2700000" algn="tl">
                    <a:srgbClr val="000000">
                      <a:alpha val="43137"/>
                    </a:srgbClr>
                  </a:outerShdw>
                </a:effectLst>
              </a:rPr>
              <a:t>Maximize profit</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at	MR=MC</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or		MP=W</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other thing being equal</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a:t>
            </a:r>
            <a:r>
              <a:rPr lang="en-US" sz="3000" dirty="0" err="1" smtClean="0">
                <a:solidFill>
                  <a:schemeClr val="accent5">
                    <a:lumMod val="50000"/>
                  </a:schemeClr>
                </a:solidFill>
                <a:effectLst>
                  <a:outerShdw blurRad="38100" dist="38100" dir="2700000" algn="tl">
                    <a:srgbClr val="000000">
                      <a:alpha val="43137"/>
                    </a:srgbClr>
                  </a:outerShdw>
                </a:effectLst>
              </a:rPr>
              <a:t>MP</a:t>
            </a:r>
            <a:r>
              <a:rPr lang="en-US" sz="3000" baseline="-25000" dirty="0" err="1" smtClean="0">
                <a:solidFill>
                  <a:schemeClr val="accent5">
                    <a:lumMod val="50000"/>
                  </a:schemeClr>
                </a:solidFill>
                <a:effectLst>
                  <a:outerShdw blurRad="38100" dist="38100" dir="2700000" algn="tl">
                    <a:srgbClr val="000000">
                      <a:alpha val="43137"/>
                    </a:srgbClr>
                  </a:outerShdw>
                </a:effectLst>
              </a:rPr>
              <a:t>t</a:t>
            </a:r>
            <a:r>
              <a:rPr lang="en-US" sz="3000" dirty="0" smtClean="0">
                <a:solidFill>
                  <a:schemeClr val="accent5">
                    <a:lumMod val="50000"/>
                  </a:schemeClr>
                </a:solidFill>
                <a:effectLst>
                  <a:outerShdw blurRad="38100" dist="38100" dir="2700000" algn="tl">
                    <a:srgbClr val="000000">
                      <a:alpha val="43137"/>
                    </a:srgbClr>
                  </a:outerShdw>
                </a:effectLst>
              </a:rPr>
              <a:t> = W</a:t>
            </a:r>
            <a:r>
              <a:rPr lang="en-US" sz="3000" baseline="-25000" dirty="0" smtClean="0">
                <a:solidFill>
                  <a:schemeClr val="accent5">
                    <a:lumMod val="50000"/>
                  </a:schemeClr>
                </a:solidFill>
                <a:effectLst>
                  <a:outerShdw blurRad="38100" dist="38100" dir="2700000" algn="tl">
                    <a:srgbClr val="000000">
                      <a:alpha val="43137"/>
                    </a:srgbClr>
                  </a:outerShdw>
                </a:effectLst>
              </a:rPr>
              <a:t>t</a:t>
            </a:r>
            <a:r>
              <a:rPr lang="en-US" sz="3000" dirty="0" smtClean="0">
                <a:solidFill>
                  <a:schemeClr val="accent5">
                    <a:lumMod val="50000"/>
                  </a:schemeClr>
                </a:solidFill>
                <a:effectLst>
                  <a:outerShdw blurRad="38100" dist="38100" dir="2700000" algn="tl">
                    <a:srgbClr val="000000">
                      <a:alpha val="43137"/>
                    </a:srgbClr>
                  </a:outerShdw>
                </a:effectLst>
              </a:rPr>
              <a:t> </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After firm invest in training	TR </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training	 TC</a:t>
            </a:r>
          </a:p>
        </p:txBody>
      </p:sp>
      <p:sp>
        <p:nvSpPr>
          <p:cNvPr id="6" name="ลูกศรขวา 5"/>
          <p:cNvSpPr/>
          <p:nvPr/>
        </p:nvSpPr>
        <p:spPr>
          <a:xfrm>
            <a:off x="6286512" y="5500702"/>
            <a:ext cx="28575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7" name="ลูกศรขวา 6"/>
          <p:cNvSpPr/>
          <p:nvPr/>
        </p:nvSpPr>
        <p:spPr>
          <a:xfrm>
            <a:off x="6286512" y="5929330"/>
            <a:ext cx="28575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8" name="ชื่อเรื่อง 1"/>
          <p:cNvSpPr txBox="1">
            <a:spLocks/>
          </p:cNvSpPr>
          <p:nvPr/>
        </p:nvSpPr>
        <p:spPr>
          <a:xfrm>
            <a:off x="6000760" y="5000636"/>
            <a:ext cx="1357322" cy="500066"/>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300" b="0" i="0" u="none" strike="noStrike" kern="1200" cap="none" spc="0" normalizeH="0" baseline="0" noProof="0" dirty="0" smtClean="0">
                <a:ln>
                  <a:noFill/>
                </a:ln>
                <a:solidFill>
                  <a:srgbClr val="FF0000"/>
                </a:solidFill>
                <a:effectLst>
                  <a:outerShdw blurRad="50000" dist="30000" dir="5400000" algn="tl" rotWithShape="0">
                    <a:srgbClr val="000000">
                      <a:alpha val="30000"/>
                    </a:srgbClr>
                  </a:outerShdw>
                </a:effectLst>
                <a:uLnTx/>
                <a:uFillTx/>
                <a:latin typeface="Gill Sans MT" pitchFamily="34" charset="0"/>
                <a:ea typeface="+mj-ea"/>
                <a:cs typeface="+mj-cs"/>
              </a:rPr>
              <a:t>Affect</a:t>
            </a:r>
            <a:endParaRPr kumimoji="0" lang="th-TH" sz="2300" b="0" i="0" u="none" strike="noStrike" kern="1200" cap="none" spc="0" normalizeH="0" baseline="0" noProof="0" dirty="0">
              <a:ln>
                <a:noFill/>
              </a:ln>
              <a:solidFill>
                <a:srgbClr val="FF0000"/>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ox(in)">
                                      <p:cBhvr>
                                        <p:cTn id="15" dur="500"/>
                                        <p:tgtEl>
                                          <p:spTgt spid="6"/>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ox(in)">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ox(in)">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694" y="428604"/>
            <a:ext cx="8072462" cy="1015663"/>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Assume that revenue equal to cost, explain by present value in (1)</a:t>
            </a:r>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h-TH"/>
          </a:p>
        </p:txBody>
      </p:sp>
      <p:pic>
        <p:nvPicPr>
          <p:cNvPr id="1843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500298" y="1697369"/>
            <a:ext cx="3500462" cy="838821"/>
          </a:xfrm>
          <a:prstGeom prst="rect">
            <a:avLst/>
          </a:prstGeom>
          <a:noFill/>
        </p:spPr>
      </p:pic>
      <p:sp>
        <p:nvSpPr>
          <p:cNvPr id="7" name="TextBox 6"/>
          <p:cNvSpPr txBox="1"/>
          <p:nvPr/>
        </p:nvSpPr>
        <p:spPr>
          <a:xfrm>
            <a:off x="7000892" y="1785926"/>
            <a:ext cx="714380" cy="55399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(1)</a:t>
            </a:r>
          </a:p>
        </p:txBody>
      </p:sp>
      <p:sp>
        <p:nvSpPr>
          <p:cNvPr id="9" name="TextBox 8"/>
          <p:cNvSpPr txBox="1"/>
          <p:nvPr/>
        </p:nvSpPr>
        <p:spPr>
          <a:xfrm>
            <a:off x="928662" y="2841965"/>
            <a:ext cx="8215338" cy="1938992"/>
          </a:xfrm>
          <a:prstGeom prst="rect">
            <a:avLst/>
          </a:prstGeom>
          <a:noFill/>
        </p:spPr>
        <p:txBody>
          <a:bodyPr wrap="square" rtlCol="0">
            <a:spAutoFit/>
          </a:bodyPr>
          <a:lstStyle/>
          <a:p>
            <a:r>
              <a:rPr lang="en-US" sz="3000" dirty="0">
                <a:solidFill>
                  <a:schemeClr val="accent5">
                    <a:lumMod val="50000"/>
                  </a:schemeClr>
                </a:solidFill>
                <a:effectLst>
                  <a:outerShdw blurRad="38100" dist="38100" dir="2700000" algn="tl">
                    <a:srgbClr val="000000">
                      <a:alpha val="43137"/>
                    </a:srgbClr>
                  </a:outerShdw>
                </a:effectLst>
              </a:rPr>
              <a:t>w</a:t>
            </a:r>
            <a:r>
              <a:rPr lang="en-US" sz="3000" dirty="0" smtClean="0">
                <a:solidFill>
                  <a:schemeClr val="accent5">
                    <a:lumMod val="50000"/>
                  </a:schemeClr>
                </a:solidFill>
                <a:effectLst>
                  <a:outerShdw blurRad="38100" dist="38100" dir="2700000" algn="tl">
                    <a:srgbClr val="000000">
                      <a:alpha val="43137"/>
                    </a:srgbClr>
                  </a:outerShdw>
                </a:effectLst>
              </a:rPr>
              <a:t>here,	E</a:t>
            </a:r>
            <a:r>
              <a:rPr lang="en-US" sz="3000" baseline="-25000" dirty="0" smtClean="0">
                <a:solidFill>
                  <a:schemeClr val="accent5">
                    <a:lumMod val="50000"/>
                  </a:schemeClr>
                </a:solidFill>
                <a:effectLst>
                  <a:outerShdw blurRad="38100" dist="38100" dir="2700000" algn="tl">
                    <a:srgbClr val="000000">
                      <a:alpha val="43137"/>
                    </a:srgbClr>
                  </a:outerShdw>
                </a:effectLst>
              </a:rPr>
              <a:t>t</a:t>
            </a:r>
            <a:r>
              <a:rPr lang="en-US" sz="3000" dirty="0" smtClean="0">
                <a:solidFill>
                  <a:schemeClr val="accent5">
                    <a:lumMod val="50000"/>
                  </a:schemeClr>
                </a:solidFill>
                <a:effectLst>
                  <a:outerShdw blurRad="38100" dist="38100" dir="2700000" algn="tl">
                    <a:srgbClr val="000000">
                      <a:alpha val="43137"/>
                    </a:srgbClr>
                  </a:outerShdw>
                </a:effectLst>
              </a:rPr>
              <a:t>  = cost of training in period “t”</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a:t>
            </a:r>
            <a:r>
              <a:rPr lang="en-US" sz="3000" dirty="0" err="1" smtClean="0">
                <a:solidFill>
                  <a:schemeClr val="accent5">
                    <a:lumMod val="50000"/>
                  </a:schemeClr>
                </a:solidFill>
                <a:effectLst>
                  <a:outerShdw blurRad="38100" dist="38100" dir="2700000" algn="tl">
                    <a:srgbClr val="000000">
                      <a:alpha val="43137"/>
                    </a:srgbClr>
                  </a:outerShdw>
                </a:effectLst>
              </a:rPr>
              <a:t>R</a:t>
            </a:r>
            <a:r>
              <a:rPr lang="en-US" sz="3000" baseline="-25000" dirty="0" err="1" smtClean="0">
                <a:solidFill>
                  <a:schemeClr val="accent5">
                    <a:lumMod val="50000"/>
                  </a:schemeClr>
                </a:solidFill>
                <a:effectLst>
                  <a:outerShdw blurRad="38100" dist="38100" dir="2700000" algn="tl">
                    <a:srgbClr val="000000">
                      <a:alpha val="43137"/>
                    </a:srgbClr>
                  </a:outerShdw>
                </a:effectLst>
              </a:rPr>
              <a:t>t</a:t>
            </a:r>
            <a:r>
              <a:rPr lang="en-US" sz="3000" dirty="0" smtClean="0">
                <a:solidFill>
                  <a:schemeClr val="accent5">
                    <a:lumMod val="50000"/>
                  </a:schemeClr>
                </a:solidFill>
                <a:effectLst>
                  <a:outerShdw blurRad="38100" dist="38100" dir="2700000" algn="tl">
                    <a:srgbClr val="000000">
                      <a:alpha val="43137"/>
                    </a:srgbClr>
                  </a:outerShdw>
                </a:effectLst>
              </a:rPr>
              <a:t>  = revenue from training in period “t”</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r   = interest rate</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n   = number of period (or t=0,1,2,…)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nodeType="withEffect">
                                  <p:stCondLst>
                                    <p:cond delay="0"/>
                                  </p:stCondLst>
                                  <p:childTnLst>
                                    <p:set>
                                      <p:cBhvr>
                                        <p:cTn id="9" dur="1" fill="hold">
                                          <p:stCondLst>
                                            <p:cond delay="0"/>
                                          </p:stCondLst>
                                        </p:cTn>
                                        <p:tgtEl>
                                          <p:spTgt spid="18433"/>
                                        </p:tgtEl>
                                        <p:attrNameLst>
                                          <p:attrName>style.visibility</p:attrName>
                                        </p:attrNameLst>
                                      </p:cBhvr>
                                      <p:to>
                                        <p:strVal val="visible"/>
                                      </p:to>
                                    </p:set>
                                    <p:animEffect transition="in" filter="box(in)">
                                      <p:cBhvr>
                                        <p:cTn id="10" dur="500"/>
                                        <p:tgtEl>
                                          <p:spTgt spid="18433"/>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ox(in)">
                                      <p:cBhvr>
                                        <p:cTn id="13" dur="500"/>
                                        <p:tgtEl>
                                          <p:spTgt spid="7"/>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box(in)">
                                      <p:cBhvr>
                                        <p:cTn id="16"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694" y="428604"/>
            <a:ext cx="8072462" cy="147732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If MP and wage are equal in the same time then.</a:t>
            </a:r>
          </a:p>
          <a:p>
            <a:r>
              <a:rPr lang="en-US" sz="3000" dirty="0" smtClean="0">
                <a:solidFill>
                  <a:schemeClr val="accent5">
                    <a:lumMod val="50000"/>
                  </a:schemeClr>
                </a:solidFill>
                <a:effectLst>
                  <a:outerShdw blurRad="38100" dist="38100" dir="2700000" algn="tl">
                    <a:srgbClr val="000000">
                      <a:alpha val="43137"/>
                    </a:srgbClr>
                  </a:outerShdw>
                </a:effectLst>
              </a:rPr>
              <a:t>Summation of PV </a:t>
            </a:r>
            <a:r>
              <a:rPr lang="en-US" sz="3000" dirty="0">
                <a:solidFill>
                  <a:schemeClr val="accent5">
                    <a:lumMod val="50000"/>
                  </a:schemeClr>
                </a:solidFill>
                <a:effectLst>
                  <a:outerShdw blurRad="38100" dist="38100" dir="2700000" algn="tl">
                    <a:srgbClr val="000000">
                      <a:alpha val="43137"/>
                    </a:srgbClr>
                  </a:outerShdw>
                </a:effectLst>
              </a:rPr>
              <a:t>o</a:t>
            </a:r>
            <a:r>
              <a:rPr lang="en-US" sz="3000" dirty="0" smtClean="0">
                <a:solidFill>
                  <a:schemeClr val="accent5">
                    <a:lumMod val="50000"/>
                  </a:schemeClr>
                </a:solidFill>
                <a:effectLst>
                  <a:outerShdw blurRad="38100" dist="38100" dir="2700000" algn="tl">
                    <a:srgbClr val="000000">
                      <a:alpha val="43137"/>
                    </a:srgbClr>
                  </a:outerShdw>
                </a:effectLst>
              </a:rPr>
              <a:t>f MP should equal to summation of PV of wage.</a:t>
            </a:r>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h-TH"/>
          </a:p>
        </p:txBody>
      </p:sp>
      <p:pic>
        <p:nvPicPr>
          <p:cNvPr id="2457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500298" y="2000240"/>
            <a:ext cx="3132280" cy="857256"/>
          </a:xfrm>
          <a:prstGeom prst="rect">
            <a:avLst/>
          </a:prstGeom>
          <a:noFill/>
        </p:spPr>
      </p:pic>
      <p:sp>
        <p:nvSpPr>
          <p:cNvPr id="8" name="TextBox 7"/>
          <p:cNvSpPr txBox="1"/>
          <p:nvPr/>
        </p:nvSpPr>
        <p:spPr>
          <a:xfrm>
            <a:off x="7000892" y="2089184"/>
            <a:ext cx="714380" cy="55399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(2)</a:t>
            </a:r>
          </a:p>
        </p:txBody>
      </p:sp>
      <p:sp>
        <p:nvSpPr>
          <p:cNvPr id="9" name="TextBox 8"/>
          <p:cNvSpPr txBox="1"/>
          <p:nvPr/>
        </p:nvSpPr>
        <p:spPr>
          <a:xfrm>
            <a:off x="928662" y="3023242"/>
            <a:ext cx="8072462" cy="2400657"/>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Firm provide training course with cost “K”.</a:t>
            </a:r>
          </a:p>
          <a:p>
            <a:r>
              <a:rPr lang="en-US" sz="3000" dirty="0" smtClean="0">
                <a:solidFill>
                  <a:schemeClr val="accent5">
                    <a:lumMod val="50000"/>
                  </a:schemeClr>
                </a:solidFill>
                <a:effectLst>
                  <a:outerShdw blurRad="38100" dist="38100" dir="2700000" algn="tl">
                    <a:srgbClr val="000000">
                      <a:alpha val="43137"/>
                    </a:srgbClr>
                  </a:outerShdw>
                </a:effectLst>
              </a:rPr>
              <a:t>Firm still pay for wage while training.</a:t>
            </a:r>
          </a:p>
          <a:p>
            <a:r>
              <a:rPr lang="en-US" sz="3000" dirty="0" smtClean="0">
                <a:solidFill>
                  <a:schemeClr val="accent5">
                    <a:lumMod val="50000"/>
                  </a:schemeClr>
                </a:solidFill>
                <a:effectLst>
                  <a:outerShdw blurRad="38100" dist="38100" dir="2700000" algn="tl">
                    <a:srgbClr val="000000">
                      <a:alpha val="43137"/>
                    </a:srgbClr>
                  </a:outerShdw>
                </a:effectLst>
              </a:rPr>
              <a:t>So total cost that firm taking into account that show</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W</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+K</a:t>
            </a:r>
          </a:p>
        </p:txBody>
      </p:sp>
      <p:sp>
        <p:nvSpPr>
          <p:cNvPr id="10" name="TextBox 9"/>
          <p:cNvSpPr txBox="1"/>
          <p:nvPr/>
        </p:nvSpPr>
        <p:spPr>
          <a:xfrm>
            <a:off x="5000628" y="4857760"/>
            <a:ext cx="2786082" cy="553998"/>
          </a:xfrm>
          <a:prstGeom prst="rect">
            <a:avLst/>
          </a:prstGeom>
          <a:noFill/>
        </p:spPr>
        <p:txBody>
          <a:bodyPr wrap="square" rtlCol="0">
            <a:spAutoFit/>
          </a:bodyPr>
          <a:lstStyle/>
          <a:p>
            <a:r>
              <a:rPr lang="en-US" sz="3000" dirty="0">
                <a:solidFill>
                  <a:schemeClr val="accent5">
                    <a:lumMod val="50000"/>
                  </a:schemeClr>
                </a:solidFill>
                <a:effectLst>
                  <a:outerShdw blurRad="38100" dist="38100" dir="2700000" algn="tl">
                    <a:srgbClr val="000000">
                      <a:alpha val="43137"/>
                    </a:srgbClr>
                  </a:outerShdw>
                </a:effectLst>
              </a:rPr>
              <a:t>c</a:t>
            </a:r>
            <a:r>
              <a:rPr lang="en-US" sz="3000" dirty="0" smtClean="0">
                <a:solidFill>
                  <a:schemeClr val="accent5">
                    <a:lumMod val="50000"/>
                  </a:schemeClr>
                </a:solidFill>
                <a:effectLst>
                  <a:outerShdw blurRad="38100" dist="38100" dir="2700000" algn="tl">
                    <a:srgbClr val="000000">
                      <a:alpha val="43137"/>
                    </a:srgbClr>
                  </a:outerShdw>
                </a:effectLst>
              </a:rPr>
              <a:t>ost of training </a:t>
            </a:r>
          </a:p>
        </p:txBody>
      </p:sp>
      <p:sp>
        <p:nvSpPr>
          <p:cNvPr id="11" name="TextBox 10"/>
          <p:cNvSpPr txBox="1"/>
          <p:nvPr/>
        </p:nvSpPr>
        <p:spPr>
          <a:xfrm>
            <a:off x="1428728" y="5946836"/>
            <a:ext cx="3357586" cy="55399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wage before training</a:t>
            </a:r>
          </a:p>
        </p:txBody>
      </p:sp>
      <p:sp>
        <p:nvSpPr>
          <p:cNvPr id="12" name="ลูกศรลง 11"/>
          <p:cNvSpPr/>
          <p:nvPr/>
        </p:nvSpPr>
        <p:spPr>
          <a:xfrm>
            <a:off x="2928926" y="5357826"/>
            <a:ext cx="214314" cy="7143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3" name="ลูกศรขวา 12"/>
          <p:cNvSpPr/>
          <p:nvPr/>
        </p:nvSpPr>
        <p:spPr>
          <a:xfrm>
            <a:off x="4071934" y="5072074"/>
            <a:ext cx="857256"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nodeType="withEffect">
                                  <p:stCondLst>
                                    <p:cond delay="0"/>
                                  </p:stCondLst>
                                  <p:childTnLst>
                                    <p:set>
                                      <p:cBhvr>
                                        <p:cTn id="9" dur="1" fill="hold">
                                          <p:stCondLst>
                                            <p:cond delay="0"/>
                                          </p:stCondLst>
                                        </p:cTn>
                                        <p:tgtEl>
                                          <p:spTgt spid="24577"/>
                                        </p:tgtEl>
                                        <p:attrNameLst>
                                          <p:attrName>style.visibility</p:attrName>
                                        </p:attrNameLst>
                                      </p:cBhvr>
                                      <p:to>
                                        <p:strVal val="visible"/>
                                      </p:to>
                                    </p:set>
                                    <p:animEffect transition="in" filter="box(in)">
                                      <p:cBhvr>
                                        <p:cTn id="10" dur="500"/>
                                        <p:tgtEl>
                                          <p:spTgt spid="24577"/>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ox(in)">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ox(in)">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ox(in)">
                                      <p:cBhvr>
                                        <p:cTn id="23" dur="500"/>
                                        <p:tgtEl>
                                          <p:spTgt spid="12"/>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box(in)">
                                      <p:cBhvr>
                                        <p:cTn id="26" dur="500"/>
                                        <p:tgtEl>
                                          <p:spTgt spid="13"/>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animEffect transition="in" filter="box(in)">
                                      <p:cBhvr>
                                        <p:cTn id="29" dur="500"/>
                                        <p:tgtEl>
                                          <p:spTgt spid="11"/>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ox(in)">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P spid="9" grpId="0"/>
      <p:bldP spid="10" grpId="0"/>
      <p:bldP spid="11" grpId="0"/>
      <p:bldP spid="12"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694" y="428604"/>
            <a:ext cx="8072462" cy="55399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consider (2) after training </a:t>
            </a:r>
          </a:p>
        </p:txBody>
      </p:sp>
      <p:sp>
        <p:nvSpPr>
          <p:cNvPr id="256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h-TH"/>
          </a:p>
        </p:txBody>
      </p:sp>
      <p:sp>
        <p:nvSpPr>
          <p:cNvPr id="2560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h-TH"/>
          </a:p>
        </p:txBody>
      </p:sp>
      <p:pic>
        <p:nvPicPr>
          <p:cNvPr id="25603"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563493" y="1285860"/>
            <a:ext cx="4080209" cy="785818"/>
          </a:xfrm>
          <a:prstGeom prst="rect">
            <a:avLst/>
          </a:prstGeom>
          <a:noFill/>
        </p:spPr>
      </p:pic>
      <p:sp>
        <p:nvSpPr>
          <p:cNvPr id="9" name="TextBox 8"/>
          <p:cNvSpPr txBox="1"/>
          <p:nvPr/>
        </p:nvSpPr>
        <p:spPr>
          <a:xfrm>
            <a:off x="642910" y="2571744"/>
            <a:ext cx="1643074" cy="492443"/>
          </a:xfrm>
          <a:prstGeom prst="rect">
            <a:avLst/>
          </a:prstGeom>
          <a:noFill/>
        </p:spPr>
        <p:txBody>
          <a:bodyPr wrap="square" rtlCol="0">
            <a:spAutoFit/>
          </a:bodyPr>
          <a:lstStyle/>
          <a:p>
            <a:r>
              <a:rPr lang="en-US" sz="2600" dirty="0">
                <a:solidFill>
                  <a:schemeClr val="accent5">
                    <a:lumMod val="50000"/>
                  </a:schemeClr>
                </a:solidFill>
                <a:effectLst>
                  <a:outerShdw blurRad="38100" dist="38100" dir="2700000" algn="tl">
                    <a:srgbClr val="000000">
                      <a:alpha val="43137"/>
                    </a:srgbClr>
                  </a:outerShdw>
                </a:effectLst>
              </a:rPr>
              <a:t>i</a:t>
            </a:r>
            <a:r>
              <a:rPr lang="en-US" sz="2600" dirty="0" smtClean="0">
                <a:solidFill>
                  <a:schemeClr val="accent5">
                    <a:lumMod val="50000"/>
                  </a:schemeClr>
                </a:solidFill>
                <a:effectLst>
                  <a:outerShdw blurRad="38100" dist="38100" dir="2700000" algn="tl">
                    <a:srgbClr val="000000">
                      <a:alpha val="43137"/>
                    </a:srgbClr>
                  </a:outerShdw>
                </a:effectLst>
              </a:rPr>
              <a:t>nitial MP</a:t>
            </a:r>
          </a:p>
        </p:txBody>
      </p:sp>
      <p:sp>
        <p:nvSpPr>
          <p:cNvPr id="10" name="TextBox 9"/>
          <p:cNvSpPr txBox="1"/>
          <p:nvPr/>
        </p:nvSpPr>
        <p:spPr>
          <a:xfrm>
            <a:off x="2143108" y="2571744"/>
            <a:ext cx="2571768" cy="892552"/>
          </a:xfrm>
          <a:prstGeom prst="rect">
            <a:avLst/>
          </a:prstGeom>
          <a:noFill/>
        </p:spPr>
        <p:txBody>
          <a:bodyPr wrap="square" rtlCol="0">
            <a:spAutoFit/>
          </a:bodyPr>
          <a:lstStyle/>
          <a:p>
            <a:r>
              <a:rPr lang="en-US" sz="2600" dirty="0">
                <a:solidFill>
                  <a:schemeClr val="accent5">
                    <a:lumMod val="50000"/>
                  </a:schemeClr>
                </a:solidFill>
                <a:effectLst>
                  <a:outerShdw blurRad="38100" dist="38100" dir="2700000" algn="tl">
                    <a:srgbClr val="000000">
                      <a:alpha val="43137"/>
                    </a:srgbClr>
                  </a:outerShdw>
                </a:effectLst>
              </a:rPr>
              <a:t>m</a:t>
            </a:r>
            <a:r>
              <a:rPr lang="en-US" sz="2600" dirty="0" smtClean="0">
                <a:solidFill>
                  <a:schemeClr val="accent5">
                    <a:lumMod val="50000"/>
                  </a:schemeClr>
                </a:solidFill>
                <a:effectLst>
                  <a:outerShdw blurRad="38100" dist="38100" dir="2700000" algn="tl">
                    <a:srgbClr val="000000">
                      <a:alpha val="43137"/>
                    </a:srgbClr>
                  </a:outerShdw>
                </a:effectLst>
              </a:rPr>
              <a:t>arginal product after training</a:t>
            </a:r>
          </a:p>
        </p:txBody>
      </p:sp>
      <p:sp>
        <p:nvSpPr>
          <p:cNvPr id="11" name="TextBox 10"/>
          <p:cNvSpPr txBox="1"/>
          <p:nvPr/>
        </p:nvSpPr>
        <p:spPr>
          <a:xfrm>
            <a:off x="5000628" y="2571744"/>
            <a:ext cx="1714512" cy="492443"/>
          </a:xfrm>
          <a:prstGeom prst="rect">
            <a:avLst/>
          </a:prstGeom>
          <a:noFill/>
        </p:spPr>
        <p:txBody>
          <a:bodyPr wrap="square" rtlCol="0">
            <a:spAutoFit/>
          </a:bodyPr>
          <a:lstStyle/>
          <a:p>
            <a:r>
              <a:rPr lang="en-US" sz="2600" dirty="0">
                <a:solidFill>
                  <a:schemeClr val="accent5">
                    <a:lumMod val="50000"/>
                  </a:schemeClr>
                </a:solidFill>
                <a:effectLst>
                  <a:outerShdw blurRad="38100" dist="38100" dir="2700000" algn="tl">
                    <a:srgbClr val="000000">
                      <a:alpha val="43137"/>
                    </a:srgbClr>
                  </a:outerShdw>
                </a:effectLst>
              </a:rPr>
              <a:t>i</a:t>
            </a:r>
            <a:r>
              <a:rPr lang="en-US" sz="2600" dirty="0" smtClean="0">
                <a:solidFill>
                  <a:schemeClr val="accent5">
                    <a:lumMod val="50000"/>
                  </a:schemeClr>
                </a:solidFill>
                <a:effectLst>
                  <a:outerShdw blurRad="38100" dist="38100" dir="2700000" algn="tl">
                    <a:srgbClr val="000000">
                      <a:alpha val="43137"/>
                    </a:srgbClr>
                  </a:outerShdw>
                </a:effectLst>
              </a:rPr>
              <a:t>nitial wage</a:t>
            </a:r>
          </a:p>
        </p:txBody>
      </p:sp>
      <p:sp>
        <p:nvSpPr>
          <p:cNvPr id="12" name="TextBox 11"/>
          <p:cNvSpPr txBox="1"/>
          <p:nvPr/>
        </p:nvSpPr>
        <p:spPr>
          <a:xfrm>
            <a:off x="7215174" y="2579367"/>
            <a:ext cx="2500362" cy="892552"/>
          </a:xfrm>
          <a:prstGeom prst="rect">
            <a:avLst/>
          </a:prstGeom>
          <a:noFill/>
        </p:spPr>
        <p:txBody>
          <a:bodyPr wrap="square" rtlCol="0">
            <a:spAutoFit/>
          </a:bodyPr>
          <a:lstStyle/>
          <a:p>
            <a:r>
              <a:rPr lang="en-US" sz="2600" dirty="0">
                <a:solidFill>
                  <a:schemeClr val="accent5">
                    <a:lumMod val="50000"/>
                  </a:schemeClr>
                </a:solidFill>
                <a:effectLst>
                  <a:outerShdw blurRad="38100" dist="38100" dir="2700000" algn="tl">
                    <a:srgbClr val="000000">
                      <a:alpha val="43137"/>
                    </a:srgbClr>
                  </a:outerShdw>
                </a:effectLst>
              </a:rPr>
              <a:t>w</a:t>
            </a:r>
            <a:r>
              <a:rPr lang="en-US" sz="2600" dirty="0" smtClean="0">
                <a:solidFill>
                  <a:schemeClr val="accent5">
                    <a:lumMod val="50000"/>
                  </a:schemeClr>
                </a:solidFill>
                <a:effectLst>
                  <a:outerShdw blurRad="38100" dist="38100" dir="2700000" algn="tl">
                    <a:srgbClr val="000000">
                      <a:alpha val="43137"/>
                    </a:srgbClr>
                  </a:outerShdw>
                </a:effectLst>
              </a:rPr>
              <a:t>age after training</a:t>
            </a:r>
          </a:p>
        </p:txBody>
      </p:sp>
      <p:cxnSp>
        <p:nvCxnSpPr>
          <p:cNvPr id="14" name="ลูกศรเชื่อมต่อแบบตรง 13"/>
          <p:cNvCxnSpPr/>
          <p:nvPr/>
        </p:nvCxnSpPr>
        <p:spPr>
          <a:xfrm rot="10800000" flipV="1">
            <a:off x="1714480" y="1928802"/>
            <a:ext cx="714380" cy="57150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6" name="ลูกศรเชื่อมต่อแบบตรง 15"/>
          <p:cNvCxnSpPr/>
          <p:nvPr/>
        </p:nvCxnSpPr>
        <p:spPr>
          <a:xfrm rot="5400000">
            <a:off x="3393273" y="2321711"/>
            <a:ext cx="500066" cy="15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8" name="ลูกศรเชื่อมต่อแบบตรง 17"/>
          <p:cNvCxnSpPr/>
          <p:nvPr/>
        </p:nvCxnSpPr>
        <p:spPr>
          <a:xfrm rot="16200000" flipH="1">
            <a:off x="4822033" y="2107397"/>
            <a:ext cx="642942" cy="28575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0" name="ลูกศรเชื่อมต่อแบบตรง 19"/>
          <p:cNvCxnSpPr/>
          <p:nvPr/>
        </p:nvCxnSpPr>
        <p:spPr>
          <a:xfrm>
            <a:off x="6572264" y="2071678"/>
            <a:ext cx="642942" cy="57150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1" name="วงเล็บปีกกาซ้าย 20"/>
          <p:cNvSpPr/>
          <p:nvPr/>
        </p:nvSpPr>
        <p:spPr>
          <a:xfrm rot="16200000">
            <a:off x="1928794" y="2500306"/>
            <a:ext cx="500066" cy="2643206"/>
          </a:xfrm>
          <a:prstGeom prst="leftBrace">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th-TH"/>
          </a:p>
        </p:txBody>
      </p:sp>
      <p:sp>
        <p:nvSpPr>
          <p:cNvPr id="22" name="วงเล็บปีกกาซ้าย 21"/>
          <p:cNvSpPr/>
          <p:nvPr/>
        </p:nvSpPr>
        <p:spPr>
          <a:xfrm rot="16200000">
            <a:off x="6572264" y="2500306"/>
            <a:ext cx="500066" cy="2643206"/>
          </a:xfrm>
          <a:prstGeom prst="leftBrace">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th-TH"/>
          </a:p>
        </p:txBody>
      </p:sp>
      <p:sp>
        <p:nvSpPr>
          <p:cNvPr id="23" name="TextBox 22"/>
          <p:cNvSpPr txBox="1"/>
          <p:nvPr/>
        </p:nvSpPr>
        <p:spPr>
          <a:xfrm>
            <a:off x="1500166" y="4143380"/>
            <a:ext cx="1571636" cy="492443"/>
          </a:xfrm>
          <a:prstGeom prst="rect">
            <a:avLst/>
          </a:prstGeom>
          <a:noFill/>
        </p:spPr>
        <p:txBody>
          <a:bodyPr wrap="square" rtlCol="0">
            <a:spAutoFit/>
          </a:bodyPr>
          <a:lstStyle/>
          <a:p>
            <a:r>
              <a:rPr lang="en-US" sz="2600" dirty="0">
                <a:solidFill>
                  <a:schemeClr val="accent5">
                    <a:lumMod val="50000"/>
                  </a:schemeClr>
                </a:solidFill>
                <a:effectLst>
                  <a:outerShdw blurRad="38100" dist="38100" dir="2700000" algn="tl">
                    <a:srgbClr val="000000">
                      <a:alpha val="43137"/>
                    </a:srgbClr>
                  </a:outerShdw>
                </a:effectLst>
              </a:rPr>
              <a:t>f</a:t>
            </a:r>
            <a:r>
              <a:rPr lang="en-US" sz="2600" dirty="0" smtClean="0">
                <a:solidFill>
                  <a:schemeClr val="accent5">
                    <a:lumMod val="50000"/>
                  </a:schemeClr>
                </a:solidFill>
                <a:effectLst>
                  <a:outerShdw blurRad="38100" dist="38100" dir="2700000" algn="tl">
                    <a:srgbClr val="000000">
                      <a:alpha val="43137"/>
                    </a:srgbClr>
                  </a:outerShdw>
                </a:effectLst>
              </a:rPr>
              <a:t>irm gain</a:t>
            </a:r>
          </a:p>
        </p:txBody>
      </p:sp>
      <p:sp>
        <p:nvSpPr>
          <p:cNvPr id="24" name="TextBox 23"/>
          <p:cNvSpPr txBox="1"/>
          <p:nvPr/>
        </p:nvSpPr>
        <p:spPr>
          <a:xfrm>
            <a:off x="6215074" y="4143380"/>
            <a:ext cx="1571636" cy="492443"/>
          </a:xfrm>
          <a:prstGeom prst="rect">
            <a:avLst/>
          </a:prstGeom>
          <a:noFill/>
        </p:spPr>
        <p:txBody>
          <a:bodyPr wrap="square" rtlCol="0">
            <a:spAutoFit/>
          </a:bodyPr>
          <a:lstStyle/>
          <a:p>
            <a:r>
              <a:rPr lang="en-US" sz="2600" dirty="0">
                <a:solidFill>
                  <a:schemeClr val="accent5">
                    <a:lumMod val="50000"/>
                  </a:schemeClr>
                </a:solidFill>
                <a:effectLst>
                  <a:outerShdw blurRad="38100" dist="38100" dir="2700000" algn="tl">
                    <a:srgbClr val="000000">
                      <a:alpha val="43137"/>
                    </a:srgbClr>
                  </a:outerShdw>
                </a:effectLst>
              </a:rPr>
              <a:t>f</a:t>
            </a:r>
            <a:r>
              <a:rPr lang="en-US" sz="2600" dirty="0" smtClean="0">
                <a:solidFill>
                  <a:schemeClr val="accent5">
                    <a:lumMod val="50000"/>
                  </a:schemeClr>
                </a:solidFill>
                <a:effectLst>
                  <a:outerShdw blurRad="38100" dist="38100" dir="2700000" algn="tl">
                    <a:srgbClr val="000000">
                      <a:alpha val="43137"/>
                    </a:srgbClr>
                  </a:outerShdw>
                </a:effectLst>
              </a:rPr>
              <a:t>irm pay</a:t>
            </a:r>
          </a:p>
        </p:txBody>
      </p:sp>
      <p:sp>
        <p:nvSpPr>
          <p:cNvPr id="2560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h-TH"/>
          </a:p>
        </p:txBody>
      </p:sp>
      <p:sp>
        <p:nvSpPr>
          <p:cNvPr id="27" name="TextBox 26"/>
          <p:cNvSpPr txBox="1"/>
          <p:nvPr/>
        </p:nvSpPr>
        <p:spPr>
          <a:xfrm>
            <a:off x="7500958" y="1285860"/>
            <a:ext cx="714380" cy="55399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nodeType="withEffect">
                                  <p:stCondLst>
                                    <p:cond delay="0"/>
                                  </p:stCondLst>
                                  <p:childTnLst>
                                    <p:set>
                                      <p:cBhvr>
                                        <p:cTn id="9" dur="1" fill="hold">
                                          <p:stCondLst>
                                            <p:cond delay="0"/>
                                          </p:stCondLst>
                                        </p:cTn>
                                        <p:tgtEl>
                                          <p:spTgt spid="25603"/>
                                        </p:tgtEl>
                                        <p:attrNameLst>
                                          <p:attrName>style.visibility</p:attrName>
                                        </p:attrNameLst>
                                      </p:cBhvr>
                                      <p:to>
                                        <p:strVal val="visible"/>
                                      </p:to>
                                    </p:set>
                                    <p:animEffect transition="in" filter="box(in)">
                                      <p:cBhvr>
                                        <p:cTn id="10" dur="500"/>
                                        <p:tgtEl>
                                          <p:spTgt spid="25603"/>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27"/>
                                        </p:tgtEl>
                                        <p:attrNameLst>
                                          <p:attrName>style.visibility</p:attrName>
                                        </p:attrNameLst>
                                      </p:cBhvr>
                                      <p:to>
                                        <p:strVal val="visible"/>
                                      </p:to>
                                    </p:set>
                                    <p:animEffect transition="in" filter="box(in)">
                                      <p:cBhvr>
                                        <p:cTn id="13" dur="500"/>
                                        <p:tgtEl>
                                          <p:spTgt spid="27"/>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box(in)">
                                      <p:cBhvr>
                                        <p:cTn id="18" dur="500"/>
                                        <p:tgtEl>
                                          <p:spTgt spid="14"/>
                                        </p:tgtEl>
                                      </p:cBhvr>
                                    </p:animEffect>
                                  </p:childTnLst>
                                </p:cTn>
                              </p:par>
                              <p:par>
                                <p:cTn id="19" presetID="4" presetClass="entr" presetSubtype="16" fill="hold" nodeType="withEffect">
                                  <p:stCondLst>
                                    <p:cond delay="0"/>
                                  </p:stCondLst>
                                  <p:childTnLst>
                                    <p:set>
                                      <p:cBhvr>
                                        <p:cTn id="20" dur="1" fill="hold">
                                          <p:stCondLst>
                                            <p:cond delay="0"/>
                                          </p:stCondLst>
                                        </p:cTn>
                                        <p:tgtEl>
                                          <p:spTgt spid="16"/>
                                        </p:tgtEl>
                                        <p:attrNameLst>
                                          <p:attrName>style.visibility</p:attrName>
                                        </p:attrNameLst>
                                      </p:cBhvr>
                                      <p:to>
                                        <p:strVal val="visible"/>
                                      </p:to>
                                    </p:set>
                                    <p:animEffect transition="in" filter="box(in)">
                                      <p:cBhvr>
                                        <p:cTn id="21" dur="500"/>
                                        <p:tgtEl>
                                          <p:spTgt spid="16"/>
                                        </p:tgtEl>
                                      </p:cBhvr>
                                    </p:animEffect>
                                  </p:childTnLst>
                                </p:cTn>
                              </p:par>
                              <p:par>
                                <p:cTn id="22" presetID="4" presetClass="entr" presetSubtype="16" fill="hold" nodeType="with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box(in)">
                                      <p:cBhvr>
                                        <p:cTn id="24" dur="500"/>
                                        <p:tgtEl>
                                          <p:spTgt spid="18"/>
                                        </p:tgtEl>
                                      </p:cBhvr>
                                    </p:animEffect>
                                  </p:childTnLst>
                                </p:cTn>
                              </p:par>
                              <p:par>
                                <p:cTn id="25" presetID="4" presetClass="entr" presetSubtype="16" fill="hold" nodeType="with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box(in)">
                                      <p:cBhvr>
                                        <p:cTn id="27" dur="500"/>
                                        <p:tgtEl>
                                          <p:spTgt spid="20"/>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ox(in)">
                                      <p:cBhvr>
                                        <p:cTn id="30" dur="500"/>
                                        <p:tgtEl>
                                          <p:spTgt spid="9"/>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box(in)">
                                      <p:cBhvr>
                                        <p:cTn id="33" dur="500"/>
                                        <p:tgtEl>
                                          <p:spTgt spid="10"/>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box(in)">
                                      <p:cBhvr>
                                        <p:cTn id="36" dur="500"/>
                                        <p:tgtEl>
                                          <p:spTgt spid="11"/>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Effect transition="in" filter="box(in)">
                                      <p:cBhvr>
                                        <p:cTn id="39" dur="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grpId="0"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box(in)">
                                      <p:cBhvr>
                                        <p:cTn id="44" dur="500"/>
                                        <p:tgtEl>
                                          <p:spTgt spid="21"/>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box(in)">
                                      <p:cBhvr>
                                        <p:cTn id="47" dur="500"/>
                                        <p:tgtEl>
                                          <p:spTgt spid="23"/>
                                        </p:tgtEl>
                                      </p:cBhvr>
                                    </p:animEffect>
                                  </p:childTnLst>
                                </p:cTn>
                              </p:par>
                              <p:par>
                                <p:cTn id="48" presetID="4" presetClass="entr" presetSubtype="16" fill="hold" grpId="0" nodeType="withEffect">
                                  <p:stCondLst>
                                    <p:cond delay="0"/>
                                  </p:stCondLst>
                                  <p:childTnLst>
                                    <p:set>
                                      <p:cBhvr>
                                        <p:cTn id="49" dur="1" fill="hold">
                                          <p:stCondLst>
                                            <p:cond delay="0"/>
                                          </p:stCondLst>
                                        </p:cTn>
                                        <p:tgtEl>
                                          <p:spTgt spid="22"/>
                                        </p:tgtEl>
                                        <p:attrNameLst>
                                          <p:attrName>style.visibility</p:attrName>
                                        </p:attrNameLst>
                                      </p:cBhvr>
                                      <p:to>
                                        <p:strVal val="visible"/>
                                      </p:to>
                                    </p:set>
                                    <p:animEffect transition="in" filter="box(in)">
                                      <p:cBhvr>
                                        <p:cTn id="50" dur="500"/>
                                        <p:tgtEl>
                                          <p:spTgt spid="22"/>
                                        </p:tgtEl>
                                      </p:cBhvr>
                                    </p:animEffect>
                                  </p:childTnLst>
                                </p:cTn>
                              </p:par>
                              <p:par>
                                <p:cTn id="51" presetID="4" presetClass="entr" presetSubtype="16" fill="hold" grpId="0" nodeType="with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box(in)">
                                      <p:cBhvr>
                                        <p:cTn id="53"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P spid="11" grpId="0"/>
      <p:bldP spid="12" grpId="0"/>
      <p:bldP spid="21" grpId="0" animBg="1"/>
      <p:bldP spid="22" grpId="0" animBg="1"/>
      <p:bldP spid="23" grpId="0"/>
      <p:bldP spid="24" grpId="0"/>
      <p:bldP spid="2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694" y="428604"/>
            <a:ext cx="8072462" cy="55399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If cost of training = K then plus K into (3)</a:t>
            </a:r>
          </a:p>
        </p:txBody>
      </p:sp>
      <p:pic>
        <p:nvPicPr>
          <p:cNvPr id="5" name="Picture 5"/>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928794" y="1447171"/>
            <a:ext cx="5000661" cy="838821"/>
          </a:xfrm>
          <a:prstGeom prst="rect">
            <a:avLst/>
          </a:prstGeom>
          <a:noFill/>
        </p:spPr>
      </p:pic>
      <p:sp>
        <p:nvSpPr>
          <p:cNvPr id="6" name="TextBox 5"/>
          <p:cNvSpPr txBox="1"/>
          <p:nvPr/>
        </p:nvSpPr>
        <p:spPr>
          <a:xfrm>
            <a:off x="7572396" y="1500174"/>
            <a:ext cx="714380" cy="55399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(4)</a:t>
            </a:r>
          </a:p>
        </p:txBody>
      </p:sp>
      <p:cxnSp>
        <p:nvCxnSpPr>
          <p:cNvPr id="8" name="ลูกศรเชื่อมต่อแบบตรง 7"/>
          <p:cNvCxnSpPr/>
          <p:nvPr/>
        </p:nvCxnSpPr>
        <p:spPr>
          <a:xfrm rot="10800000" flipV="1">
            <a:off x="5214942" y="1000108"/>
            <a:ext cx="714380" cy="57150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9" name="TextBox 8"/>
          <p:cNvSpPr txBox="1"/>
          <p:nvPr/>
        </p:nvSpPr>
        <p:spPr>
          <a:xfrm>
            <a:off x="928662" y="2589250"/>
            <a:ext cx="8072462" cy="553998"/>
          </a:xfrm>
          <a:prstGeom prst="rect">
            <a:avLst/>
          </a:prstGeom>
          <a:noFill/>
        </p:spPr>
        <p:txBody>
          <a:bodyPr wrap="square" rtlCol="0">
            <a:spAutoFit/>
          </a:bodyPr>
          <a:lstStyle/>
          <a:p>
            <a:r>
              <a:rPr lang="en-US" sz="3000" dirty="0">
                <a:solidFill>
                  <a:schemeClr val="accent5">
                    <a:lumMod val="50000"/>
                  </a:schemeClr>
                </a:solidFill>
                <a:effectLst>
                  <a:outerShdw blurRad="38100" dist="38100" dir="2700000" algn="tl">
                    <a:srgbClr val="000000">
                      <a:alpha val="43137"/>
                    </a:srgbClr>
                  </a:outerShdw>
                </a:effectLst>
              </a:rPr>
              <a:t>r</a:t>
            </a:r>
            <a:r>
              <a:rPr lang="en-US" sz="3000" dirty="0" smtClean="0">
                <a:solidFill>
                  <a:schemeClr val="accent5">
                    <a:lumMod val="50000"/>
                  </a:schemeClr>
                </a:solidFill>
                <a:effectLst>
                  <a:outerShdw blurRad="38100" dist="38100" dir="2700000" algn="tl">
                    <a:srgbClr val="000000">
                      <a:alpha val="43137"/>
                    </a:srgbClr>
                  </a:outerShdw>
                </a:effectLst>
              </a:rPr>
              <a:t>earrange (4),</a:t>
            </a:r>
          </a:p>
        </p:txBody>
      </p:sp>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h-TH"/>
          </a:p>
        </p:txBody>
      </p:sp>
      <p:sp>
        <p:nvSpPr>
          <p:cNvPr id="266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h-TH"/>
          </a:p>
        </p:txBody>
      </p:sp>
      <p:sp>
        <p:nvSpPr>
          <p:cNvPr id="14" name="TextBox 13"/>
          <p:cNvSpPr txBox="1"/>
          <p:nvPr/>
        </p:nvSpPr>
        <p:spPr>
          <a:xfrm>
            <a:off x="7572396" y="4660952"/>
            <a:ext cx="714380" cy="55399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(5)</a:t>
            </a:r>
          </a:p>
        </p:txBody>
      </p:sp>
      <p:sp>
        <p:nvSpPr>
          <p:cNvPr id="2663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h-TH"/>
          </a:p>
        </p:txBody>
      </p:sp>
      <p:pic>
        <p:nvPicPr>
          <p:cNvPr id="26629" name="Picture 5"/>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857356" y="3500438"/>
            <a:ext cx="5107817" cy="891296"/>
          </a:xfrm>
          <a:prstGeom prst="rect">
            <a:avLst/>
          </a:prstGeom>
          <a:noFill/>
        </p:spPr>
      </p:pic>
      <p:sp>
        <p:nvSpPr>
          <p:cNvPr id="2663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h-TH"/>
          </a:p>
        </p:txBody>
      </p:sp>
      <p:pic>
        <p:nvPicPr>
          <p:cNvPr id="26631" name="Picture 7"/>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3571868" y="4643446"/>
            <a:ext cx="3396053" cy="85725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500"/>
                                        <p:tgtEl>
                                          <p:spTgt spid="5"/>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ox(in)">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ox(in)">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box(in)">
                                      <p:cBhvr>
                                        <p:cTn id="23" dur="500"/>
                                        <p:tgtEl>
                                          <p:spTgt spid="9"/>
                                        </p:tgtEl>
                                      </p:cBhvr>
                                    </p:animEffect>
                                  </p:childTnLst>
                                </p:cTn>
                              </p:par>
                              <p:par>
                                <p:cTn id="24" presetID="4" presetClass="entr" presetSubtype="16" fill="hold" nodeType="withEffect">
                                  <p:stCondLst>
                                    <p:cond delay="0"/>
                                  </p:stCondLst>
                                  <p:childTnLst>
                                    <p:set>
                                      <p:cBhvr>
                                        <p:cTn id="25" dur="1" fill="hold">
                                          <p:stCondLst>
                                            <p:cond delay="0"/>
                                          </p:stCondLst>
                                        </p:cTn>
                                        <p:tgtEl>
                                          <p:spTgt spid="26629"/>
                                        </p:tgtEl>
                                        <p:attrNameLst>
                                          <p:attrName>style.visibility</p:attrName>
                                        </p:attrNameLst>
                                      </p:cBhvr>
                                      <p:to>
                                        <p:strVal val="visible"/>
                                      </p:to>
                                    </p:set>
                                    <p:animEffect transition="in" filter="box(in)">
                                      <p:cBhvr>
                                        <p:cTn id="26" dur="500"/>
                                        <p:tgtEl>
                                          <p:spTgt spid="26629"/>
                                        </p:tgtEl>
                                      </p:cBhvr>
                                    </p:animEffect>
                                  </p:childTnLst>
                                </p:cTn>
                              </p:par>
                              <p:par>
                                <p:cTn id="27" presetID="4" presetClass="entr" presetSubtype="16" fill="hold" nodeType="withEffect">
                                  <p:stCondLst>
                                    <p:cond delay="0"/>
                                  </p:stCondLst>
                                  <p:childTnLst>
                                    <p:set>
                                      <p:cBhvr>
                                        <p:cTn id="28" dur="1" fill="hold">
                                          <p:stCondLst>
                                            <p:cond delay="0"/>
                                          </p:stCondLst>
                                        </p:cTn>
                                        <p:tgtEl>
                                          <p:spTgt spid="26631"/>
                                        </p:tgtEl>
                                        <p:attrNameLst>
                                          <p:attrName>style.visibility</p:attrName>
                                        </p:attrNameLst>
                                      </p:cBhvr>
                                      <p:to>
                                        <p:strVal val="visible"/>
                                      </p:to>
                                    </p:set>
                                    <p:animEffect transition="in" filter="box(in)">
                                      <p:cBhvr>
                                        <p:cTn id="29" dur="500"/>
                                        <p:tgtEl>
                                          <p:spTgt spid="26631"/>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Effect transition="in" filter="box(in)">
                                      <p:cBhvr>
                                        <p:cTn id="3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9" grpId="0"/>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694" y="428604"/>
            <a:ext cx="1214414" cy="55399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define</a:t>
            </a:r>
          </a:p>
        </p:txBody>
      </p:sp>
      <p:sp>
        <p:nvSpPr>
          <p:cNvPr id="276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h-TH"/>
          </a:p>
        </p:txBody>
      </p:sp>
      <p:pic>
        <p:nvPicPr>
          <p:cNvPr id="276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2813526" y="357166"/>
            <a:ext cx="2044226" cy="857256"/>
          </a:xfrm>
          <a:prstGeom prst="rect">
            <a:avLst/>
          </a:prstGeom>
          <a:noFill/>
        </p:spPr>
      </p:pic>
      <p:sp>
        <p:nvSpPr>
          <p:cNvPr id="7" name="TextBox 6"/>
          <p:cNvSpPr txBox="1"/>
          <p:nvPr/>
        </p:nvSpPr>
        <p:spPr>
          <a:xfrm>
            <a:off x="7500958" y="428604"/>
            <a:ext cx="714380" cy="55399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(6)</a:t>
            </a:r>
          </a:p>
        </p:txBody>
      </p:sp>
      <p:sp>
        <p:nvSpPr>
          <p:cNvPr id="8" name="TextBox 7"/>
          <p:cNvSpPr txBox="1"/>
          <p:nvPr/>
        </p:nvSpPr>
        <p:spPr>
          <a:xfrm>
            <a:off x="1571604" y="1428736"/>
            <a:ext cx="7358114" cy="523220"/>
          </a:xfrm>
          <a:prstGeom prst="rect">
            <a:avLst/>
          </a:prstGeom>
          <a:noFill/>
        </p:spPr>
        <p:txBody>
          <a:bodyPr wrap="square" rtlCol="0">
            <a:spAutoFit/>
          </a:bodyPr>
          <a:lstStyle/>
          <a:p>
            <a:r>
              <a:rPr lang="en-US" dirty="0" smtClean="0">
                <a:solidFill>
                  <a:schemeClr val="accent5">
                    <a:lumMod val="50000"/>
                  </a:schemeClr>
                </a:solidFill>
                <a:effectLst>
                  <a:outerShdw blurRad="38100" dist="38100" dir="2700000" algn="tl">
                    <a:srgbClr val="000000">
                      <a:alpha val="43137"/>
                    </a:srgbClr>
                  </a:outerShdw>
                </a:effectLst>
              </a:rPr>
              <a:t>G is net present value from training that firm gain</a:t>
            </a:r>
          </a:p>
        </p:txBody>
      </p:sp>
      <p:cxnSp>
        <p:nvCxnSpPr>
          <p:cNvPr id="10" name="ลูกศรเชื่อมต่อแบบตรง 9"/>
          <p:cNvCxnSpPr/>
          <p:nvPr/>
        </p:nvCxnSpPr>
        <p:spPr>
          <a:xfrm flipV="1">
            <a:off x="1928794" y="928670"/>
            <a:ext cx="714380" cy="57150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1" name="TextBox 10"/>
          <p:cNvSpPr txBox="1"/>
          <p:nvPr/>
        </p:nvSpPr>
        <p:spPr>
          <a:xfrm>
            <a:off x="928662" y="2000240"/>
            <a:ext cx="8001056" cy="3785652"/>
          </a:xfrm>
          <a:prstGeom prst="rect">
            <a:avLst/>
          </a:prstGeom>
          <a:noFill/>
        </p:spPr>
        <p:txBody>
          <a:bodyPr wrap="square" rtlCol="0">
            <a:spAutoFit/>
          </a:bodyPr>
          <a:lstStyle/>
          <a:p>
            <a:r>
              <a:rPr lang="en-US" sz="3000" dirty="0">
                <a:solidFill>
                  <a:schemeClr val="accent5">
                    <a:lumMod val="50000"/>
                  </a:schemeClr>
                </a:solidFill>
                <a:effectLst>
                  <a:outerShdw blurRad="38100" dist="38100" dir="2700000" algn="tl">
                    <a:srgbClr val="000000">
                      <a:alpha val="43137"/>
                    </a:srgbClr>
                  </a:outerShdw>
                </a:effectLst>
              </a:rPr>
              <a:t>s</a:t>
            </a:r>
            <a:r>
              <a:rPr lang="en-US" sz="3000" dirty="0" smtClean="0">
                <a:solidFill>
                  <a:schemeClr val="accent5">
                    <a:lumMod val="50000"/>
                  </a:schemeClr>
                </a:solidFill>
                <a:effectLst>
                  <a:outerShdw blurRad="38100" dist="38100" dir="2700000" algn="tl">
                    <a:srgbClr val="000000">
                      <a:alpha val="43137"/>
                    </a:srgbClr>
                  </a:outerShdw>
                </a:effectLst>
              </a:rPr>
              <a:t>o from (5) we obtain,</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MP</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 G = W</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 K	   (7)</a:t>
            </a:r>
          </a:p>
          <a:p>
            <a:r>
              <a:rPr lang="en-US" sz="3000" dirty="0" smtClean="0">
                <a:solidFill>
                  <a:schemeClr val="accent5">
                    <a:lumMod val="50000"/>
                  </a:schemeClr>
                </a:solidFill>
                <a:effectLst>
                  <a:outerShdw blurRad="38100" dist="38100" dir="2700000" algn="tl">
                    <a:srgbClr val="000000">
                      <a:alpha val="43137"/>
                    </a:srgbClr>
                  </a:outerShdw>
                </a:effectLst>
              </a:rPr>
              <a:t>when,	MP</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is MP without training and</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MP</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is MP while training</a:t>
            </a:r>
          </a:p>
          <a:p>
            <a:r>
              <a:rPr lang="en-US" sz="3000" dirty="0">
                <a:solidFill>
                  <a:schemeClr val="accent5">
                    <a:lumMod val="50000"/>
                  </a:schemeClr>
                </a:solidFill>
                <a:effectLst>
                  <a:outerShdw blurRad="38100" dist="38100" dir="2700000" algn="tl">
                    <a:srgbClr val="000000">
                      <a:alpha val="43137"/>
                    </a:srgbClr>
                  </a:outerShdw>
                </a:effectLst>
              </a:rPr>
              <a:t>t</a:t>
            </a:r>
            <a:r>
              <a:rPr lang="en-US" sz="3000" dirty="0" smtClean="0">
                <a:solidFill>
                  <a:schemeClr val="accent5">
                    <a:lumMod val="50000"/>
                  </a:schemeClr>
                </a:solidFill>
                <a:effectLst>
                  <a:outerShdw blurRad="38100" dist="38100" dir="2700000" algn="tl">
                    <a:srgbClr val="000000">
                      <a:alpha val="43137"/>
                    </a:srgbClr>
                  </a:outerShdw>
                </a:effectLst>
              </a:rPr>
              <a:t>herefore,   MP</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–MP</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is an opportunity cost of </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training		   (7’)</a:t>
            </a:r>
          </a:p>
          <a:p>
            <a:r>
              <a:rPr lang="en-US" sz="3000" dirty="0" smtClean="0">
                <a:solidFill>
                  <a:schemeClr val="accent5">
                    <a:lumMod val="50000"/>
                  </a:schemeClr>
                </a:solidFill>
                <a:effectLst>
                  <a:outerShdw blurRad="38100" dist="38100" dir="2700000" algn="tl">
                    <a:srgbClr val="000000">
                      <a:alpha val="43137"/>
                    </a:srgbClr>
                  </a:outerShdw>
                </a:effectLst>
              </a:rPr>
              <a:t>from (7’)</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MP</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 G = W</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+(K+(MP</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–MP</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a:t>
            </a:r>
          </a:p>
        </p:txBody>
      </p:sp>
      <p:sp>
        <p:nvSpPr>
          <p:cNvPr id="276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h-TH"/>
          </a:p>
        </p:txBody>
      </p:sp>
      <p:cxnSp>
        <p:nvCxnSpPr>
          <p:cNvPr id="15" name="ตัวเชื่อมต่อตรง 14"/>
          <p:cNvCxnSpPr/>
          <p:nvPr/>
        </p:nvCxnSpPr>
        <p:spPr>
          <a:xfrm>
            <a:off x="2857488" y="3000372"/>
            <a:ext cx="428628" cy="1588"/>
          </a:xfrm>
          <a:prstGeom prst="line">
            <a:avLst/>
          </a:prstGeom>
        </p:spPr>
        <p:style>
          <a:lnRef idx="3">
            <a:schemeClr val="accent5"/>
          </a:lnRef>
          <a:fillRef idx="0">
            <a:schemeClr val="accent5"/>
          </a:fillRef>
          <a:effectRef idx="2">
            <a:schemeClr val="accent5"/>
          </a:effectRef>
          <a:fontRef idx="minor">
            <a:schemeClr val="tx1"/>
          </a:fontRef>
        </p:style>
      </p:cxnSp>
      <p:cxnSp>
        <p:nvCxnSpPr>
          <p:cNvPr id="16" name="ตัวเชื่อมต่อตรง 15"/>
          <p:cNvCxnSpPr/>
          <p:nvPr/>
        </p:nvCxnSpPr>
        <p:spPr>
          <a:xfrm>
            <a:off x="3786182" y="3929066"/>
            <a:ext cx="428628" cy="1588"/>
          </a:xfrm>
          <a:prstGeom prst="line">
            <a:avLst/>
          </a:prstGeom>
        </p:spPr>
        <p:style>
          <a:lnRef idx="3">
            <a:schemeClr val="accent5"/>
          </a:lnRef>
          <a:fillRef idx="0">
            <a:schemeClr val="accent5"/>
          </a:fillRef>
          <a:effectRef idx="2">
            <a:schemeClr val="accent5"/>
          </a:effectRef>
          <a:fontRef idx="minor">
            <a:schemeClr val="tx1"/>
          </a:fontRef>
        </p:style>
      </p:cxnSp>
      <p:cxnSp>
        <p:nvCxnSpPr>
          <p:cNvPr id="17" name="ตัวเชื่อมต่อตรง 16"/>
          <p:cNvCxnSpPr/>
          <p:nvPr/>
        </p:nvCxnSpPr>
        <p:spPr>
          <a:xfrm>
            <a:off x="7072330" y="5286388"/>
            <a:ext cx="428628" cy="1588"/>
          </a:xfrm>
          <a:prstGeom prst="line">
            <a:avLst/>
          </a:prstGeom>
        </p:spPr>
        <p:style>
          <a:lnRef idx="3">
            <a:schemeClr val="accent5"/>
          </a:lnRef>
          <a:fillRef idx="0">
            <a:schemeClr val="accent5"/>
          </a:fillRef>
          <a:effectRef idx="2">
            <a:schemeClr val="accent5"/>
          </a:effectRef>
          <a:fontRef idx="minor">
            <a:schemeClr val="tx1"/>
          </a:fontRef>
        </p:style>
      </p:cxnSp>
      <p:sp>
        <p:nvSpPr>
          <p:cNvPr id="18" name="TextBox 17"/>
          <p:cNvSpPr txBox="1"/>
          <p:nvPr/>
        </p:nvSpPr>
        <p:spPr>
          <a:xfrm>
            <a:off x="4071934" y="6072206"/>
            <a:ext cx="1785950" cy="523220"/>
          </a:xfrm>
          <a:prstGeom prst="rect">
            <a:avLst/>
          </a:prstGeom>
          <a:noFill/>
        </p:spPr>
        <p:txBody>
          <a:bodyPr wrap="square" rtlCol="0">
            <a:spAutoFit/>
          </a:bodyPr>
          <a:lstStyle/>
          <a:p>
            <a:r>
              <a:rPr lang="en-US" dirty="0">
                <a:solidFill>
                  <a:schemeClr val="accent5">
                    <a:lumMod val="50000"/>
                  </a:schemeClr>
                </a:solidFill>
                <a:effectLst>
                  <a:outerShdw blurRad="38100" dist="38100" dir="2700000" algn="tl">
                    <a:srgbClr val="000000">
                      <a:alpha val="43137"/>
                    </a:srgbClr>
                  </a:outerShdw>
                </a:effectLst>
              </a:rPr>
              <a:t>d</a:t>
            </a:r>
            <a:r>
              <a:rPr lang="en-US" dirty="0" smtClean="0">
                <a:solidFill>
                  <a:schemeClr val="accent5">
                    <a:lumMod val="50000"/>
                  </a:schemeClr>
                </a:solidFill>
                <a:effectLst>
                  <a:outerShdw blurRad="38100" dist="38100" dir="2700000" algn="tl">
                    <a:srgbClr val="000000">
                      <a:alpha val="43137"/>
                    </a:srgbClr>
                  </a:outerShdw>
                </a:effectLst>
              </a:rPr>
              <a:t>irect cost</a:t>
            </a:r>
          </a:p>
        </p:txBody>
      </p:sp>
      <p:sp>
        <p:nvSpPr>
          <p:cNvPr id="19" name="TextBox 18"/>
          <p:cNvSpPr txBox="1"/>
          <p:nvPr/>
        </p:nvSpPr>
        <p:spPr>
          <a:xfrm>
            <a:off x="5929322" y="6072206"/>
            <a:ext cx="2286016" cy="523220"/>
          </a:xfrm>
          <a:prstGeom prst="rect">
            <a:avLst/>
          </a:prstGeom>
          <a:noFill/>
        </p:spPr>
        <p:txBody>
          <a:bodyPr wrap="square" rtlCol="0">
            <a:spAutoFit/>
          </a:bodyPr>
          <a:lstStyle/>
          <a:p>
            <a:r>
              <a:rPr lang="en-US" dirty="0" smtClean="0">
                <a:solidFill>
                  <a:schemeClr val="accent5">
                    <a:lumMod val="50000"/>
                  </a:schemeClr>
                </a:solidFill>
                <a:effectLst>
                  <a:outerShdw blurRad="38100" dist="38100" dir="2700000" algn="tl">
                    <a:srgbClr val="000000">
                      <a:alpha val="43137"/>
                    </a:srgbClr>
                  </a:outerShdw>
                </a:effectLst>
              </a:rPr>
              <a:t>indirect cost</a:t>
            </a:r>
          </a:p>
        </p:txBody>
      </p:sp>
      <p:cxnSp>
        <p:nvCxnSpPr>
          <p:cNvPr id="21" name="ลูกศรเชื่อมต่อแบบตรง 20"/>
          <p:cNvCxnSpPr/>
          <p:nvPr/>
        </p:nvCxnSpPr>
        <p:spPr>
          <a:xfrm rot="5400000">
            <a:off x="5286380" y="5786454"/>
            <a:ext cx="285752" cy="28575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2" name="วงเล็บปีกกาซ้าย 21"/>
          <p:cNvSpPr/>
          <p:nvPr/>
        </p:nvSpPr>
        <p:spPr>
          <a:xfrm rot="16200000">
            <a:off x="6786577" y="5286388"/>
            <a:ext cx="214313" cy="1357324"/>
          </a:xfrm>
          <a:prstGeom prst="leftBrace">
            <a:avLst/>
          </a:pr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h-T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nodeType="withEffect">
                                  <p:stCondLst>
                                    <p:cond delay="0"/>
                                  </p:stCondLst>
                                  <p:childTnLst>
                                    <p:set>
                                      <p:cBhvr>
                                        <p:cTn id="9" dur="1" fill="hold">
                                          <p:stCondLst>
                                            <p:cond delay="0"/>
                                          </p:stCondLst>
                                        </p:cTn>
                                        <p:tgtEl>
                                          <p:spTgt spid="27649"/>
                                        </p:tgtEl>
                                        <p:attrNameLst>
                                          <p:attrName>style.visibility</p:attrName>
                                        </p:attrNameLst>
                                      </p:cBhvr>
                                      <p:to>
                                        <p:strVal val="visible"/>
                                      </p:to>
                                    </p:set>
                                    <p:animEffect transition="in" filter="box(in)">
                                      <p:cBhvr>
                                        <p:cTn id="10" dur="500"/>
                                        <p:tgtEl>
                                          <p:spTgt spid="27649"/>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ox(in)">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ox(in)">
                                      <p:cBhvr>
                                        <p:cTn id="18" dur="500"/>
                                        <p:tgtEl>
                                          <p:spTgt spid="10"/>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box(in)">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box(in)">
                                      <p:cBhvr>
                                        <p:cTn id="26" dur="500"/>
                                        <p:tgtEl>
                                          <p:spTgt spid="11"/>
                                        </p:tgtEl>
                                      </p:cBhvr>
                                    </p:animEffect>
                                  </p:childTnLst>
                                </p:cTn>
                              </p:par>
                              <p:par>
                                <p:cTn id="27" presetID="4" presetClass="entr" presetSubtype="16" fill="hold"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box(in)">
                                      <p:cBhvr>
                                        <p:cTn id="29" dur="500"/>
                                        <p:tgtEl>
                                          <p:spTgt spid="15"/>
                                        </p:tgtEl>
                                      </p:cBhvr>
                                    </p:animEffect>
                                  </p:childTnLst>
                                </p:cTn>
                              </p:par>
                              <p:par>
                                <p:cTn id="30" presetID="4" presetClass="entr" presetSubtype="16" fill="hold" nodeType="with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box(in)">
                                      <p:cBhvr>
                                        <p:cTn id="32" dur="500"/>
                                        <p:tgtEl>
                                          <p:spTgt spid="16"/>
                                        </p:tgtEl>
                                      </p:cBhvr>
                                    </p:animEffect>
                                  </p:childTnLst>
                                </p:cTn>
                              </p:par>
                              <p:par>
                                <p:cTn id="33" presetID="4" presetClass="entr" presetSubtype="16" fill="hold" nodeType="withEffect">
                                  <p:stCondLst>
                                    <p:cond delay="0"/>
                                  </p:stCondLst>
                                  <p:childTnLst>
                                    <p:set>
                                      <p:cBhvr>
                                        <p:cTn id="34" dur="1" fill="hold">
                                          <p:stCondLst>
                                            <p:cond delay="0"/>
                                          </p:stCondLst>
                                        </p:cTn>
                                        <p:tgtEl>
                                          <p:spTgt spid="17"/>
                                        </p:tgtEl>
                                        <p:attrNameLst>
                                          <p:attrName>style.visibility</p:attrName>
                                        </p:attrNameLst>
                                      </p:cBhvr>
                                      <p:to>
                                        <p:strVal val="visible"/>
                                      </p:to>
                                    </p:set>
                                    <p:animEffect transition="in" filter="box(in)">
                                      <p:cBhvr>
                                        <p:cTn id="35" dur="500"/>
                                        <p:tgtEl>
                                          <p:spTgt spid="17"/>
                                        </p:tgtEl>
                                      </p:cBhvr>
                                    </p:animEffect>
                                  </p:childTnLst>
                                </p:cTn>
                              </p:par>
                            </p:childTnLst>
                          </p:cTn>
                        </p:par>
                      </p:childTnLst>
                    </p:cTn>
                  </p:par>
                  <p:par>
                    <p:cTn id="36" fill="hold">
                      <p:stCondLst>
                        <p:cond delay="indefinite"/>
                      </p:stCondLst>
                      <p:childTnLst>
                        <p:par>
                          <p:cTn id="37" fill="hold">
                            <p:stCondLst>
                              <p:cond delay="0"/>
                            </p:stCondLst>
                            <p:childTnLst>
                              <p:par>
                                <p:cTn id="38" presetID="4" presetClass="entr" presetSubtype="16" fill="hold"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box(in)">
                                      <p:cBhvr>
                                        <p:cTn id="40" dur="500"/>
                                        <p:tgtEl>
                                          <p:spTgt spid="21"/>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box(in)">
                                      <p:cBhvr>
                                        <p:cTn id="43" dur="500"/>
                                        <p:tgtEl>
                                          <p:spTgt spid="18"/>
                                        </p:tgtEl>
                                      </p:cBhvr>
                                    </p:animEffect>
                                  </p:childTnLst>
                                </p:cTn>
                              </p:par>
                              <p:par>
                                <p:cTn id="44" presetID="4" presetClass="entr" presetSubtype="16" fill="hold" grpId="0" nodeType="withEffect">
                                  <p:stCondLst>
                                    <p:cond delay="0"/>
                                  </p:stCondLst>
                                  <p:childTnLst>
                                    <p:set>
                                      <p:cBhvr>
                                        <p:cTn id="45" dur="1" fill="hold">
                                          <p:stCondLst>
                                            <p:cond delay="0"/>
                                          </p:stCondLst>
                                        </p:cTn>
                                        <p:tgtEl>
                                          <p:spTgt spid="22"/>
                                        </p:tgtEl>
                                        <p:attrNameLst>
                                          <p:attrName>style.visibility</p:attrName>
                                        </p:attrNameLst>
                                      </p:cBhvr>
                                      <p:to>
                                        <p:strVal val="visible"/>
                                      </p:to>
                                    </p:set>
                                    <p:animEffect transition="in" filter="box(in)">
                                      <p:cBhvr>
                                        <p:cTn id="46" dur="500"/>
                                        <p:tgtEl>
                                          <p:spTgt spid="22"/>
                                        </p:tgtEl>
                                      </p:cBhvr>
                                    </p:animEffect>
                                  </p:childTnLst>
                                </p:cTn>
                              </p:par>
                              <p:par>
                                <p:cTn id="47" presetID="4" presetClass="entr" presetSubtype="16" fill="hold" grpId="0" nodeType="withEffect">
                                  <p:stCondLst>
                                    <p:cond delay="0"/>
                                  </p:stCondLst>
                                  <p:childTnLst>
                                    <p:set>
                                      <p:cBhvr>
                                        <p:cTn id="48" dur="1" fill="hold">
                                          <p:stCondLst>
                                            <p:cond delay="0"/>
                                          </p:stCondLst>
                                        </p:cTn>
                                        <p:tgtEl>
                                          <p:spTgt spid="19"/>
                                        </p:tgtEl>
                                        <p:attrNameLst>
                                          <p:attrName>style.visibility</p:attrName>
                                        </p:attrNameLst>
                                      </p:cBhvr>
                                      <p:to>
                                        <p:strVal val="visible"/>
                                      </p:to>
                                    </p:set>
                                    <p:animEffect transition="in" filter="box(in)">
                                      <p:cBhvr>
                                        <p:cTn id="49"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11" grpId="0"/>
      <p:bldP spid="18" grpId="0"/>
      <p:bldP spid="19" grpId="0"/>
      <p:bldP spid="2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694" y="428604"/>
            <a:ext cx="7715272" cy="553998"/>
          </a:xfrm>
          <a:prstGeom prst="rect">
            <a:avLst/>
          </a:prstGeom>
          <a:noFill/>
        </p:spPr>
        <p:txBody>
          <a:bodyPr wrap="square" rtlCol="0">
            <a:spAutoFit/>
          </a:bodyPr>
          <a:lstStyle/>
          <a:p>
            <a:r>
              <a:rPr lang="en-US" sz="3000" dirty="0">
                <a:solidFill>
                  <a:schemeClr val="accent5">
                    <a:lumMod val="50000"/>
                  </a:schemeClr>
                </a:solidFill>
                <a:effectLst>
                  <a:outerShdw blurRad="38100" dist="38100" dir="2700000" algn="tl">
                    <a:srgbClr val="000000">
                      <a:alpha val="43137"/>
                    </a:srgbClr>
                  </a:outerShdw>
                </a:effectLst>
              </a:rPr>
              <a:t>d</a:t>
            </a:r>
            <a:r>
              <a:rPr lang="en-US" sz="3000" dirty="0" smtClean="0">
                <a:solidFill>
                  <a:schemeClr val="accent5">
                    <a:lumMod val="50000"/>
                  </a:schemeClr>
                </a:solidFill>
                <a:effectLst>
                  <a:outerShdw blurRad="38100" dist="38100" dir="2700000" algn="tl">
                    <a:srgbClr val="000000">
                      <a:alpha val="43137"/>
                    </a:srgbClr>
                  </a:outerShdw>
                </a:effectLst>
              </a:rPr>
              <a:t>efine	K+(MP</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–MP</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 = C</a:t>
            </a:r>
          </a:p>
        </p:txBody>
      </p:sp>
      <p:cxnSp>
        <p:nvCxnSpPr>
          <p:cNvPr id="5" name="ตัวเชื่อมต่อตรง 4"/>
          <p:cNvCxnSpPr/>
          <p:nvPr/>
        </p:nvCxnSpPr>
        <p:spPr>
          <a:xfrm>
            <a:off x="4429124" y="500042"/>
            <a:ext cx="428628" cy="1588"/>
          </a:xfrm>
          <a:prstGeom prst="line">
            <a:avLst/>
          </a:prstGeom>
        </p:spPr>
        <p:style>
          <a:lnRef idx="3">
            <a:schemeClr val="accent5"/>
          </a:lnRef>
          <a:fillRef idx="0">
            <a:schemeClr val="accent5"/>
          </a:fillRef>
          <a:effectRef idx="2">
            <a:schemeClr val="accent5"/>
          </a:effectRef>
          <a:fontRef idx="minor">
            <a:schemeClr val="tx1"/>
          </a:fontRef>
        </p:style>
      </p:cxnSp>
      <p:sp>
        <p:nvSpPr>
          <p:cNvPr id="6" name="TextBox 5"/>
          <p:cNvSpPr txBox="1"/>
          <p:nvPr/>
        </p:nvSpPr>
        <p:spPr>
          <a:xfrm>
            <a:off x="1643042" y="1071546"/>
            <a:ext cx="7358114" cy="954107"/>
          </a:xfrm>
          <a:prstGeom prst="rect">
            <a:avLst/>
          </a:prstGeom>
          <a:noFill/>
        </p:spPr>
        <p:txBody>
          <a:bodyPr wrap="square" rtlCol="0">
            <a:spAutoFit/>
          </a:bodyPr>
          <a:lstStyle/>
          <a:p>
            <a:r>
              <a:rPr lang="en-US" dirty="0" smtClean="0">
                <a:solidFill>
                  <a:schemeClr val="accent5">
                    <a:lumMod val="50000"/>
                  </a:schemeClr>
                </a:solidFill>
                <a:effectLst>
                  <a:outerShdw blurRad="38100" dist="38100" dir="2700000" algn="tl">
                    <a:srgbClr val="000000">
                      <a:alpha val="43137"/>
                    </a:srgbClr>
                  </a:outerShdw>
                </a:effectLst>
              </a:rPr>
              <a:t>C = cost of training + opportunity cost of training so, C is total economic cost of training</a:t>
            </a:r>
          </a:p>
        </p:txBody>
      </p:sp>
      <p:sp>
        <p:nvSpPr>
          <p:cNvPr id="7" name="TextBox 6"/>
          <p:cNvSpPr txBox="1"/>
          <p:nvPr/>
        </p:nvSpPr>
        <p:spPr>
          <a:xfrm>
            <a:off x="928662" y="2143116"/>
            <a:ext cx="7715272" cy="1015663"/>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then</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MP</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 G = W</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 C		(8)</a:t>
            </a:r>
          </a:p>
        </p:txBody>
      </p:sp>
      <p:sp>
        <p:nvSpPr>
          <p:cNvPr id="8" name="TextBox 7"/>
          <p:cNvSpPr txBox="1"/>
          <p:nvPr/>
        </p:nvSpPr>
        <p:spPr>
          <a:xfrm>
            <a:off x="2357422" y="4446638"/>
            <a:ext cx="2428892" cy="553998"/>
          </a:xfrm>
          <a:prstGeom prst="rect">
            <a:avLst/>
          </a:prstGeom>
          <a:noFill/>
        </p:spPr>
        <p:txBody>
          <a:bodyPr wrap="square" rtlCol="0">
            <a:spAutoFit/>
          </a:bodyPr>
          <a:lstStyle/>
          <a:p>
            <a:r>
              <a:rPr lang="en-US" sz="3000" dirty="0">
                <a:solidFill>
                  <a:schemeClr val="accent5">
                    <a:lumMod val="50000"/>
                  </a:schemeClr>
                </a:solidFill>
                <a:effectLst>
                  <a:outerShdw blurRad="38100" dist="38100" dir="2700000" algn="tl">
                    <a:srgbClr val="000000">
                      <a:alpha val="43137"/>
                    </a:srgbClr>
                  </a:outerShdw>
                </a:effectLst>
              </a:rPr>
              <a:t>g</a:t>
            </a:r>
            <a:r>
              <a:rPr lang="en-US" sz="3000" dirty="0" smtClean="0">
                <a:solidFill>
                  <a:schemeClr val="accent5">
                    <a:lumMod val="50000"/>
                  </a:schemeClr>
                </a:solidFill>
                <a:effectLst>
                  <a:outerShdw blurRad="38100" dist="38100" dir="2700000" algn="tl">
                    <a:srgbClr val="000000">
                      <a:alpha val="43137"/>
                    </a:srgbClr>
                  </a:outerShdw>
                </a:effectLst>
              </a:rPr>
              <a:t>ain from OJT</a:t>
            </a:r>
          </a:p>
        </p:txBody>
      </p:sp>
      <p:sp>
        <p:nvSpPr>
          <p:cNvPr id="9" name="TextBox 8"/>
          <p:cNvSpPr txBox="1"/>
          <p:nvPr/>
        </p:nvSpPr>
        <p:spPr>
          <a:xfrm>
            <a:off x="5072066" y="4429132"/>
            <a:ext cx="2428892" cy="55399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loss from OJT</a:t>
            </a:r>
          </a:p>
        </p:txBody>
      </p:sp>
      <p:sp>
        <p:nvSpPr>
          <p:cNvPr id="10" name="ลูกศรลง 9"/>
          <p:cNvSpPr/>
          <p:nvPr/>
        </p:nvSpPr>
        <p:spPr>
          <a:xfrm>
            <a:off x="4000496" y="3429000"/>
            <a:ext cx="214314"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1" name="ลูกศรลง 10"/>
          <p:cNvSpPr/>
          <p:nvPr/>
        </p:nvSpPr>
        <p:spPr>
          <a:xfrm>
            <a:off x="5715008" y="3429000"/>
            <a:ext cx="214314"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ox(in)">
                                      <p:cBhvr>
                                        <p:cTn id="10" dur="500"/>
                                        <p:tgtEl>
                                          <p:spTgt spid="4"/>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ox(in)">
                                      <p:cBhvr>
                                        <p:cTn id="13" dur="500"/>
                                        <p:tgtEl>
                                          <p:spTgt spid="6"/>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ox(in)">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ox(in)">
                                      <p:cBhvr>
                                        <p:cTn id="21" dur="500"/>
                                        <p:tgtEl>
                                          <p:spTgt spid="10"/>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ox(in)">
                                      <p:cBhvr>
                                        <p:cTn id="24" dur="500"/>
                                        <p:tgtEl>
                                          <p:spTgt spid="8"/>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box(in)">
                                      <p:cBhvr>
                                        <p:cTn id="27" dur="500"/>
                                        <p:tgtEl>
                                          <p:spTgt spid="11"/>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ox(in)">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8" grpId="0"/>
      <p:bldP spid="9" grpId="0"/>
      <p:bldP spid="10" grpId="0" animBg="1"/>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สี่เหลี่ยมผืนผ้า 9"/>
          <p:cNvSpPr/>
          <p:nvPr/>
        </p:nvSpPr>
        <p:spPr>
          <a:xfrm>
            <a:off x="2714612" y="4786322"/>
            <a:ext cx="5715040" cy="500066"/>
          </a:xfrm>
          <a:prstGeom prst="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th-TH"/>
          </a:p>
        </p:txBody>
      </p:sp>
      <p:sp>
        <p:nvSpPr>
          <p:cNvPr id="4" name="ชื่อเรื่อง 1"/>
          <p:cNvSpPr>
            <a:spLocks noGrp="1"/>
          </p:cNvSpPr>
          <p:nvPr>
            <p:ph type="title"/>
          </p:nvPr>
        </p:nvSpPr>
        <p:spPr>
          <a:xfrm>
            <a:off x="1071538" y="274638"/>
            <a:ext cx="8072462" cy="1143000"/>
          </a:xfrm>
        </p:spPr>
        <p:txBody>
          <a:bodyPr>
            <a:normAutofit/>
          </a:bodyPr>
          <a:lstStyle/>
          <a:p>
            <a:r>
              <a:rPr lang="en-US" sz="3200" dirty="0" smtClean="0">
                <a:latin typeface="Gill Sans MT" pitchFamily="34" charset="0"/>
              </a:rPr>
              <a:t>5.5 General Training</a:t>
            </a:r>
            <a:endParaRPr lang="th-TH" sz="3200" dirty="0">
              <a:latin typeface="Gill Sans MT" pitchFamily="34" charset="0"/>
            </a:endParaRPr>
          </a:p>
        </p:txBody>
      </p:sp>
      <p:sp>
        <p:nvSpPr>
          <p:cNvPr id="5" name="TextBox 4"/>
          <p:cNvSpPr txBox="1"/>
          <p:nvPr/>
        </p:nvSpPr>
        <p:spPr>
          <a:xfrm>
            <a:off x="1071570" y="1160490"/>
            <a:ext cx="7715272" cy="553998"/>
          </a:xfrm>
          <a:prstGeom prst="rect">
            <a:avLst/>
          </a:prstGeom>
          <a:noFill/>
        </p:spPr>
        <p:txBody>
          <a:bodyPr wrap="square" rtlCol="0">
            <a:spAutoFit/>
          </a:bodyPr>
          <a:lstStyle/>
          <a:p>
            <a:r>
              <a:rPr lang="en-US" sz="3000" dirty="0">
                <a:solidFill>
                  <a:schemeClr val="accent5">
                    <a:lumMod val="50000"/>
                  </a:schemeClr>
                </a:solidFill>
                <a:effectLst>
                  <a:outerShdw blurRad="38100" dist="38100" dir="2700000" algn="tl">
                    <a:srgbClr val="000000">
                      <a:alpha val="43137"/>
                    </a:srgbClr>
                  </a:outerShdw>
                </a:effectLst>
              </a:rPr>
              <a:t>f</a:t>
            </a:r>
            <a:r>
              <a:rPr lang="en-US" sz="3000" dirty="0" smtClean="0">
                <a:solidFill>
                  <a:schemeClr val="accent5">
                    <a:lumMod val="50000"/>
                  </a:schemeClr>
                </a:solidFill>
                <a:effectLst>
                  <a:outerShdw blurRad="38100" dist="38100" dir="2700000" algn="tl">
                    <a:srgbClr val="000000">
                      <a:alpha val="43137"/>
                    </a:srgbClr>
                  </a:outerShdw>
                </a:effectLst>
              </a:rPr>
              <a:t>rom (6) When </a:t>
            </a:r>
            <a:r>
              <a:rPr lang="en-US" sz="3000" dirty="0" err="1" smtClean="0">
                <a:solidFill>
                  <a:schemeClr val="accent5">
                    <a:lumMod val="50000"/>
                  </a:schemeClr>
                </a:solidFill>
                <a:effectLst>
                  <a:outerShdw blurRad="38100" dist="38100" dir="2700000" algn="tl">
                    <a:srgbClr val="000000">
                      <a:alpha val="43137"/>
                    </a:srgbClr>
                  </a:outerShdw>
                </a:effectLst>
              </a:rPr>
              <a:t>MP</a:t>
            </a:r>
            <a:r>
              <a:rPr lang="en-US" sz="3000" baseline="-25000" dirty="0" err="1" smtClean="0">
                <a:solidFill>
                  <a:schemeClr val="accent5">
                    <a:lumMod val="50000"/>
                  </a:schemeClr>
                </a:solidFill>
                <a:effectLst>
                  <a:outerShdw blurRad="38100" dist="38100" dir="2700000" algn="tl">
                    <a:srgbClr val="000000">
                      <a:alpha val="43137"/>
                    </a:srgbClr>
                  </a:outerShdw>
                </a:effectLst>
              </a:rPr>
              <a:t>t</a:t>
            </a:r>
            <a:r>
              <a:rPr lang="en-US" sz="3000" dirty="0" smtClean="0">
                <a:solidFill>
                  <a:schemeClr val="accent5">
                    <a:lumMod val="50000"/>
                  </a:schemeClr>
                </a:solidFill>
                <a:effectLst>
                  <a:outerShdw blurRad="38100" dist="38100" dir="2700000" algn="tl">
                    <a:srgbClr val="000000">
                      <a:alpha val="43137"/>
                    </a:srgbClr>
                  </a:outerShdw>
                </a:effectLst>
              </a:rPr>
              <a:t> equal to W</a:t>
            </a:r>
            <a:r>
              <a:rPr lang="en-US" sz="3000" baseline="-25000" dirty="0" smtClean="0">
                <a:solidFill>
                  <a:schemeClr val="accent5">
                    <a:lumMod val="50000"/>
                  </a:schemeClr>
                </a:solidFill>
                <a:effectLst>
                  <a:outerShdw blurRad="38100" dist="38100" dir="2700000" algn="tl">
                    <a:srgbClr val="000000">
                      <a:alpha val="43137"/>
                    </a:srgbClr>
                  </a:outerShdw>
                </a:effectLst>
              </a:rPr>
              <a:t>t</a:t>
            </a:r>
            <a:r>
              <a:rPr lang="en-US" sz="3000" dirty="0" smtClean="0">
                <a:solidFill>
                  <a:schemeClr val="accent5">
                    <a:lumMod val="50000"/>
                  </a:schemeClr>
                </a:solidFill>
                <a:effectLst>
                  <a:outerShdw blurRad="38100" dist="38100" dir="2700000" algn="tl">
                    <a:srgbClr val="000000">
                      <a:alpha val="43137"/>
                    </a:srgbClr>
                  </a:outerShdw>
                </a:effectLst>
              </a:rPr>
              <a:t> due to training,</a:t>
            </a:r>
          </a:p>
        </p:txBody>
      </p:sp>
      <p:sp>
        <p:nvSpPr>
          <p:cNvPr id="286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h-TH"/>
          </a:p>
        </p:txBody>
      </p:sp>
      <p:pic>
        <p:nvPicPr>
          <p:cNvPr id="28673"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286116" y="1928802"/>
            <a:ext cx="2357454" cy="811838"/>
          </a:xfrm>
          <a:prstGeom prst="rect">
            <a:avLst/>
          </a:prstGeom>
          <a:noFill/>
        </p:spPr>
      </p:pic>
      <p:sp>
        <p:nvSpPr>
          <p:cNvPr id="8" name="TextBox 7"/>
          <p:cNvSpPr txBox="1"/>
          <p:nvPr/>
        </p:nvSpPr>
        <p:spPr>
          <a:xfrm>
            <a:off x="7500958" y="2000240"/>
            <a:ext cx="714380" cy="55399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(9)</a:t>
            </a:r>
          </a:p>
        </p:txBody>
      </p:sp>
      <p:sp>
        <p:nvSpPr>
          <p:cNvPr id="9" name="TextBox 8"/>
          <p:cNvSpPr txBox="1"/>
          <p:nvPr/>
        </p:nvSpPr>
        <p:spPr>
          <a:xfrm>
            <a:off x="1071538" y="2875002"/>
            <a:ext cx="7715272" cy="2400657"/>
          </a:xfrm>
          <a:prstGeom prst="rect">
            <a:avLst/>
          </a:prstGeom>
          <a:noFill/>
        </p:spPr>
        <p:txBody>
          <a:bodyPr wrap="square" rtlCol="0">
            <a:spAutoFit/>
          </a:bodyPr>
          <a:lstStyle/>
          <a:p>
            <a:r>
              <a:rPr lang="en-US" sz="3000" dirty="0">
                <a:solidFill>
                  <a:schemeClr val="accent5">
                    <a:lumMod val="50000"/>
                  </a:schemeClr>
                </a:solidFill>
                <a:effectLst>
                  <a:outerShdw blurRad="38100" dist="38100" dir="2700000" algn="tl">
                    <a:srgbClr val="000000">
                      <a:alpha val="43137"/>
                    </a:srgbClr>
                  </a:outerShdw>
                </a:effectLst>
              </a:rPr>
              <a:t>t</a:t>
            </a:r>
            <a:r>
              <a:rPr lang="en-US" sz="3000" dirty="0" smtClean="0">
                <a:solidFill>
                  <a:schemeClr val="accent5">
                    <a:lumMod val="50000"/>
                  </a:schemeClr>
                </a:solidFill>
                <a:effectLst>
                  <a:outerShdw blurRad="38100" dist="38100" dir="2700000" algn="tl">
                    <a:srgbClr val="000000">
                      <a:alpha val="43137"/>
                    </a:srgbClr>
                  </a:outerShdw>
                </a:effectLst>
              </a:rPr>
              <a:t>hen (8) obtain,</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MP</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 W</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 C	(G=0)	(10)</a:t>
            </a:r>
          </a:p>
          <a:p>
            <a:r>
              <a:rPr lang="en-US" sz="3000" dirty="0">
                <a:solidFill>
                  <a:schemeClr val="accent5">
                    <a:lumMod val="50000"/>
                  </a:schemeClr>
                </a:solidFill>
                <a:effectLst>
                  <a:outerShdw blurRad="38100" dist="38100" dir="2700000" algn="tl">
                    <a:srgbClr val="000000">
                      <a:alpha val="43137"/>
                    </a:srgbClr>
                  </a:outerShdw>
                </a:effectLst>
              </a:rPr>
              <a:t>o</a:t>
            </a:r>
            <a:r>
              <a:rPr lang="en-US" sz="3000" dirty="0" smtClean="0">
                <a:solidFill>
                  <a:schemeClr val="accent5">
                    <a:lumMod val="50000"/>
                  </a:schemeClr>
                </a:solidFill>
                <a:effectLst>
                  <a:outerShdw blurRad="38100" dist="38100" dir="2700000" algn="tl">
                    <a:srgbClr val="000000">
                      <a:alpha val="43137"/>
                    </a:srgbClr>
                  </a:outerShdw>
                </a:effectLst>
              </a:rPr>
              <a:t>r		 W</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 MP</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 C			(11)</a:t>
            </a:r>
          </a:p>
          <a:p>
            <a:r>
              <a:rPr lang="en-US" sz="3000" dirty="0">
                <a:solidFill>
                  <a:schemeClr val="accent5">
                    <a:lumMod val="50000"/>
                  </a:schemeClr>
                </a:solidFill>
                <a:effectLst>
                  <a:outerShdw blurRad="38100" dist="38100" dir="2700000" algn="tl">
                    <a:srgbClr val="000000">
                      <a:alpha val="43137"/>
                    </a:srgbClr>
                  </a:outerShdw>
                </a:effectLst>
              </a:rPr>
              <a:t>f</a:t>
            </a:r>
            <a:r>
              <a:rPr lang="en-US" sz="3000" dirty="0" smtClean="0">
                <a:solidFill>
                  <a:schemeClr val="accent5">
                    <a:lumMod val="50000"/>
                  </a:schemeClr>
                </a:solidFill>
                <a:effectLst>
                  <a:outerShdw blurRad="38100" dist="38100" dir="2700000" algn="tl">
                    <a:srgbClr val="000000">
                      <a:alpha val="43137"/>
                    </a:srgbClr>
                  </a:outerShdw>
                </a:effectLst>
              </a:rPr>
              <a:t>rom (7)	 MP</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 W</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 K	(G=0)	(12)</a:t>
            </a:r>
          </a:p>
          <a:p>
            <a:r>
              <a:rPr lang="en-US" sz="3000" dirty="0" smtClean="0">
                <a:solidFill>
                  <a:schemeClr val="accent5">
                    <a:lumMod val="50000"/>
                  </a:schemeClr>
                </a:solidFill>
                <a:effectLst>
                  <a:outerShdw blurRad="38100" dist="38100" dir="2700000" algn="tl">
                    <a:srgbClr val="000000">
                      <a:alpha val="43137"/>
                    </a:srgbClr>
                  </a:outerShdw>
                </a:effectLst>
              </a:rPr>
              <a:t>or		 W</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 MP</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 K			(13)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par>
                                <p:cTn id="13" presetID="4" presetClass="entr" presetSubtype="16" fill="hold" nodeType="withEffect">
                                  <p:stCondLst>
                                    <p:cond delay="0"/>
                                  </p:stCondLst>
                                  <p:childTnLst>
                                    <p:set>
                                      <p:cBhvr>
                                        <p:cTn id="14" dur="1" fill="hold">
                                          <p:stCondLst>
                                            <p:cond delay="0"/>
                                          </p:stCondLst>
                                        </p:cTn>
                                        <p:tgtEl>
                                          <p:spTgt spid="28673"/>
                                        </p:tgtEl>
                                        <p:attrNameLst>
                                          <p:attrName>style.visibility</p:attrName>
                                        </p:attrNameLst>
                                      </p:cBhvr>
                                      <p:to>
                                        <p:strVal val="visible"/>
                                      </p:to>
                                    </p:set>
                                    <p:animEffect transition="in" filter="box(in)">
                                      <p:cBhvr>
                                        <p:cTn id="15" dur="500"/>
                                        <p:tgtEl>
                                          <p:spTgt spid="28673"/>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ox(in)">
                                      <p:cBhvr>
                                        <p:cTn id="18" dur="500"/>
                                        <p:tgtEl>
                                          <p:spTgt spid="8"/>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ox(in)">
                                      <p:cBhvr>
                                        <p:cTn id="21" dur="500"/>
                                        <p:tgtEl>
                                          <p:spTgt spid="9"/>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box(in)">
                                      <p:cBhvr>
                                        <p:cTn id="2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4" grpId="0"/>
      <p:bldP spid="5" grpId="0"/>
      <p:bldP spid="8"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1538" y="428604"/>
            <a:ext cx="7715272" cy="5632311"/>
          </a:xfrm>
          <a:prstGeom prst="rect">
            <a:avLst/>
          </a:prstGeom>
          <a:noFill/>
        </p:spPr>
        <p:txBody>
          <a:bodyPr wrap="square" rtlCol="0">
            <a:spAutoFit/>
          </a:bodyPr>
          <a:lstStyle/>
          <a:p>
            <a:r>
              <a:rPr lang="en-US" sz="4000" dirty="0" smtClean="0">
                <a:solidFill>
                  <a:schemeClr val="accent5">
                    <a:lumMod val="50000"/>
                  </a:schemeClr>
                </a:solidFill>
                <a:effectLst>
                  <a:outerShdw blurRad="38100" dist="38100" dir="2700000" algn="tl">
                    <a:srgbClr val="000000">
                      <a:alpha val="43137"/>
                    </a:srgbClr>
                  </a:outerShdw>
                </a:effectLst>
              </a:rPr>
              <a:t>	Wage after training less than marginal product due to worker have to pay for general training.</a:t>
            </a:r>
            <a:r>
              <a:rPr lang="en-US" sz="4000" dirty="0">
                <a:solidFill>
                  <a:schemeClr val="accent5">
                    <a:lumMod val="50000"/>
                  </a:schemeClr>
                </a:solidFill>
                <a:effectLst>
                  <a:outerShdw blurRad="38100" dist="38100" dir="2700000" algn="tl">
                    <a:srgbClr val="000000">
                      <a:alpha val="43137"/>
                    </a:srgbClr>
                  </a:outerShdw>
                </a:effectLst>
              </a:rPr>
              <a:t> </a:t>
            </a:r>
            <a:r>
              <a:rPr lang="en-US" sz="4000" dirty="0" smtClean="0">
                <a:solidFill>
                  <a:schemeClr val="accent5">
                    <a:lumMod val="50000"/>
                  </a:schemeClr>
                </a:solidFill>
                <a:effectLst>
                  <a:outerShdw blurRad="38100" dist="38100" dir="2700000" algn="tl">
                    <a:srgbClr val="000000">
                      <a:alpha val="43137"/>
                    </a:srgbClr>
                  </a:outerShdw>
                </a:effectLst>
              </a:rPr>
              <a:t>Firm will not pay for this training because general training will provide benefit to worker directly not benefit to firm. Worker can employ their skill (general skill) to any firm. Worker have to pay by themselves.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1"/>
          <p:cNvSpPr>
            <a:spLocks noGrp="1"/>
          </p:cNvSpPr>
          <p:nvPr>
            <p:ph type="title"/>
          </p:nvPr>
        </p:nvSpPr>
        <p:spPr>
          <a:xfrm>
            <a:off x="1071538" y="274638"/>
            <a:ext cx="8072462" cy="1143000"/>
          </a:xfrm>
        </p:spPr>
        <p:txBody>
          <a:bodyPr>
            <a:normAutofit/>
          </a:bodyPr>
          <a:lstStyle/>
          <a:p>
            <a:r>
              <a:rPr lang="en-US" sz="3200" dirty="0" smtClean="0">
                <a:latin typeface="Gill Sans MT" pitchFamily="34" charset="0"/>
              </a:rPr>
              <a:t>5.6 Specific Training</a:t>
            </a:r>
            <a:endParaRPr lang="th-TH" sz="3200" dirty="0">
              <a:latin typeface="Gill Sans MT" pitchFamily="34" charset="0"/>
            </a:endParaRPr>
          </a:p>
        </p:txBody>
      </p:sp>
      <p:sp>
        <p:nvSpPr>
          <p:cNvPr id="5" name="TextBox 4"/>
          <p:cNvSpPr txBox="1"/>
          <p:nvPr/>
        </p:nvSpPr>
        <p:spPr>
          <a:xfrm>
            <a:off x="928662" y="1214422"/>
            <a:ext cx="7715272" cy="2862322"/>
          </a:xfrm>
          <a:prstGeom prst="rect">
            <a:avLst/>
          </a:prstGeom>
          <a:noFill/>
        </p:spPr>
        <p:txBody>
          <a:bodyPr wrap="square" rtlCol="0">
            <a:spAutoFit/>
          </a:bodyPr>
          <a:lstStyle/>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MP</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baseline="30000" dirty="0" smtClean="0">
                <a:solidFill>
                  <a:schemeClr val="accent5">
                    <a:lumMod val="50000"/>
                  </a:schemeClr>
                </a:solidFill>
                <a:effectLst>
                  <a:outerShdw blurRad="38100" dist="38100" dir="2700000" algn="tl">
                    <a:srgbClr val="000000">
                      <a:alpha val="43137"/>
                    </a:srgbClr>
                  </a:outerShdw>
                </a:effectLst>
              </a:rPr>
              <a:t>’</a:t>
            </a:r>
            <a:r>
              <a:rPr lang="en-US" sz="3000" dirty="0" smtClean="0">
                <a:solidFill>
                  <a:schemeClr val="accent5">
                    <a:lumMod val="50000"/>
                  </a:schemeClr>
                </a:solidFill>
                <a:effectLst>
                  <a:outerShdw blurRad="38100" dist="38100" dir="2700000" algn="tl">
                    <a:srgbClr val="000000">
                      <a:alpha val="43137"/>
                    </a:srgbClr>
                  </a:outerShdw>
                </a:effectLst>
              </a:rPr>
              <a:t>  + G = W</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 C		(14)</a:t>
            </a:r>
          </a:p>
          <a:p>
            <a:r>
              <a:rPr lang="en-US" sz="3000" dirty="0">
                <a:solidFill>
                  <a:schemeClr val="accent5">
                    <a:lumMod val="50000"/>
                  </a:schemeClr>
                </a:solidFill>
                <a:effectLst>
                  <a:outerShdw blurRad="38100" dist="38100" dir="2700000" algn="tl">
                    <a:srgbClr val="000000">
                      <a:alpha val="43137"/>
                    </a:srgbClr>
                  </a:outerShdw>
                </a:effectLst>
              </a:rPr>
              <a:t>w</a:t>
            </a:r>
            <a:r>
              <a:rPr lang="en-US" sz="3000" dirty="0" smtClean="0">
                <a:solidFill>
                  <a:schemeClr val="accent5">
                    <a:lumMod val="50000"/>
                  </a:schemeClr>
                </a:solidFill>
                <a:effectLst>
                  <a:outerShdw blurRad="38100" dist="38100" dir="2700000" algn="tl">
                    <a:srgbClr val="000000">
                      <a:alpha val="43137"/>
                    </a:srgbClr>
                  </a:outerShdw>
                </a:effectLst>
              </a:rPr>
              <a:t>here, MP</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baseline="30000" dirty="0" smtClean="0">
                <a:solidFill>
                  <a:schemeClr val="accent5">
                    <a:lumMod val="50000"/>
                  </a:schemeClr>
                </a:solidFill>
                <a:effectLst>
                  <a:outerShdw blurRad="38100" dist="38100" dir="2700000" algn="tl">
                    <a:srgbClr val="000000">
                      <a:alpha val="43137"/>
                    </a:srgbClr>
                  </a:outerShdw>
                </a:effectLst>
              </a:rPr>
              <a:t>’</a:t>
            </a:r>
            <a:r>
              <a:rPr lang="en-US" sz="3000" dirty="0" smtClean="0">
                <a:solidFill>
                  <a:schemeClr val="accent5">
                    <a:lumMod val="50000"/>
                  </a:schemeClr>
                </a:solidFill>
                <a:effectLst>
                  <a:outerShdw blurRad="38100" dist="38100" dir="2700000" algn="tl">
                    <a:srgbClr val="000000">
                      <a:alpha val="43137"/>
                    </a:srgbClr>
                  </a:outerShdw>
                </a:effectLst>
              </a:rPr>
              <a:t> is opportunity cost of marginal product while training</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W</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is wage</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C   is cost of specific training at</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initial period (then C = G)</a:t>
            </a:r>
          </a:p>
        </p:txBody>
      </p:sp>
      <p:pic>
        <p:nvPicPr>
          <p:cNvPr id="6"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027840" y="4071942"/>
            <a:ext cx="2384930" cy="1000132"/>
          </a:xfrm>
          <a:prstGeom prst="rect">
            <a:avLst/>
          </a:prstGeom>
          <a:noFill/>
        </p:spPr>
      </p:pic>
      <p:sp>
        <p:nvSpPr>
          <p:cNvPr id="7" name="TextBox 6"/>
          <p:cNvSpPr txBox="1"/>
          <p:nvPr/>
        </p:nvSpPr>
        <p:spPr>
          <a:xfrm>
            <a:off x="928662" y="5067272"/>
            <a:ext cx="7715272" cy="1477328"/>
          </a:xfrm>
          <a:prstGeom prst="rect">
            <a:avLst/>
          </a:prstGeom>
          <a:noFill/>
        </p:spPr>
        <p:txBody>
          <a:bodyPr wrap="square" rtlCol="0">
            <a:spAutoFit/>
          </a:bodyPr>
          <a:lstStyle/>
          <a:p>
            <a:r>
              <a:rPr lang="en-US" sz="3000" dirty="0">
                <a:solidFill>
                  <a:schemeClr val="accent5">
                    <a:lumMod val="50000"/>
                  </a:schemeClr>
                </a:solidFill>
                <a:effectLst>
                  <a:outerShdw blurRad="38100" dist="38100" dir="2700000" algn="tl">
                    <a:srgbClr val="000000">
                      <a:alpha val="43137"/>
                    </a:srgbClr>
                  </a:outerShdw>
                </a:effectLst>
              </a:rPr>
              <a:t>s</a:t>
            </a:r>
            <a:r>
              <a:rPr lang="en-US" sz="3000" dirty="0" smtClean="0">
                <a:solidFill>
                  <a:schemeClr val="accent5">
                    <a:lumMod val="50000"/>
                  </a:schemeClr>
                </a:solidFill>
                <a:effectLst>
                  <a:outerShdw blurRad="38100" dist="38100" dir="2700000" algn="tl">
                    <a:srgbClr val="000000">
                      <a:alpha val="43137"/>
                    </a:srgbClr>
                  </a:outerShdw>
                </a:effectLst>
              </a:rPr>
              <a:t>o,</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a:t>
            </a:r>
            <a:r>
              <a:rPr lang="en-US" sz="3000" dirty="0" err="1" smtClean="0">
                <a:solidFill>
                  <a:schemeClr val="accent5">
                    <a:lumMod val="50000"/>
                  </a:schemeClr>
                </a:solidFill>
                <a:effectLst>
                  <a:outerShdw blurRad="38100" dist="38100" dir="2700000" algn="tl">
                    <a:srgbClr val="000000">
                      <a:alpha val="43137"/>
                    </a:srgbClr>
                  </a:outerShdw>
                </a:effectLst>
              </a:rPr>
              <a:t>MP</a:t>
            </a:r>
            <a:r>
              <a:rPr lang="en-US" sz="3000" baseline="-25000" dirty="0" err="1" smtClean="0">
                <a:solidFill>
                  <a:schemeClr val="accent5">
                    <a:lumMod val="50000"/>
                  </a:schemeClr>
                </a:solidFill>
                <a:effectLst>
                  <a:outerShdw blurRad="38100" dist="38100" dir="2700000" algn="tl">
                    <a:srgbClr val="000000">
                      <a:alpha val="43137"/>
                    </a:srgbClr>
                  </a:outerShdw>
                </a:effectLst>
              </a:rPr>
              <a:t>t</a:t>
            </a:r>
            <a:r>
              <a:rPr lang="en-US" sz="3000" baseline="-25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W</a:t>
            </a:r>
            <a:r>
              <a:rPr lang="en-US" sz="3000" baseline="-25000" dirty="0" smtClean="0">
                <a:solidFill>
                  <a:schemeClr val="accent5">
                    <a:lumMod val="50000"/>
                  </a:schemeClr>
                </a:solidFill>
                <a:effectLst>
                  <a:outerShdw blurRad="38100" dist="38100" dir="2700000" algn="tl">
                    <a:srgbClr val="000000">
                      <a:alpha val="43137"/>
                    </a:srgbClr>
                  </a:outerShdw>
                </a:effectLst>
              </a:rPr>
              <a:t>t</a:t>
            </a:r>
            <a:r>
              <a:rPr lang="en-US" sz="3000" dirty="0" smtClean="0">
                <a:solidFill>
                  <a:schemeClr val="accent5">
                    <a:lumMod val="50000"/>
                  </a:schemeClr>
                </a:solidFill>
                <a:effectLst>
                  <a:outerShdw blurRad="38100" dist="38100" dir="2700000" algn="tl">
                    <a:srgbClr val="000000">
                      <a:alpha val="43137"/>
                    </a:srgbClr>
                  </a:outerShdw>
                </a:effectLst>
              </a:rPr>
              <a:t> ) is a net present value of net return on specific training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par>
                                <p:cTn id="13" presetID="4" presetClass="entr" presetSubtype="16"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ox(i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ox(in)">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1"/>
          <p:cNvSpPr>
            <a:spLocks noGrp="1"/>
          </p:cNvSpPr>
          <p:nvPr>
            <p:ph type="title"/>
          </p:nvPr>
        </p:nvSpPr>
        <p:spPr>
          <a:xfrm>
            <a:off x="1071538" y="274638"/>
            <a:ext cx="7862150" cy="1143000"/>
          </a:xfrm>
        </p:spPr>
        <p:txBody>
          <a:bodyPr>
            <a:normAutofit/>
          </a:bodyPr>
          <a:lstStyle/>
          <a:p>
            <a:r>
              <a:rPr lang="en-US" sz="3200" dirty="0" smtClean="0">
                <a:latin typeface="Gill Sans MT" pitchFamily="34" charset="0"/>
              </a:rPr>
              <a:t>5.1 On-the-job-Training</a:t>
            </a:r>
            <a:endParaRPr lang="th-TH" sz="3200" dirty="0">
              <a:latin typeface="Gill Sans MT" pitchFamily="34" charset="0"/>
            </a:endParaRPr>
          </a:p>
        </p:txBody>
      </p:sp>
      <p:cxnSp>
        <p:nvCxnSpPr>
          <p:cNvPr id="5" name="ตัวเชื่อมต่อตรง 4"/>
          <p:cNvCxnSpPr/>
          <p:nvPr/>
        </p:nvCxnSpPr>
        <p:spPr>
          <a:xfrm rot="5400000">
            <a:off x="427801" y="4356900"/>
            <a:ext cx="2857520" cy="1588"/>
          </a:xfrm>
          <a:prstGeom prst="line">
            <a:avLst/>
          </a:prstGeom>
        </p:spPr>
        <p:style>
          <a:lnRef idx="3">
            <a:schemeClr val="dk1"/>
          </a:lnRef>
          <a:fillRef idx="0">
            <a:schemeClr val="dk1"/>
          </a:fillRef>
          <a:effectRef idx="2">
            <a:schemeClr val="dk1"/>
          </a:effectRef>
          <a:fontRef idx="minor">
            <a:schemeClr val="tx1"/>
          </a:fontRef>
        </p:style>
      </p:cxnSp>
      <p:cxnSp>
        <p:nvCxnSpPr>
          <p:cNvPr id="6" name="ตัวเชื่อมต่อตรง 5"/>
          <p:cNvCxnSpPr/>
          <p:nvPr/>
        </p:nvCxnSpPr>
        <p:spPr>
          <a:xfrm rot="10800000" flipV="1">
            <a:off x="1866880" y="5786454"/>
            <a:ext cx="3490938" cy="9524"/>
          </a:xfrm>
          <a:prstGeom prst="line">
            <a:avLst/>
          </a:prstGeom>
        </p:spPr>
        <p:style>
          <a:lnRef idx="3">
            <a:schemeClr val="dk1"/>
          </a:lnRef>
          <a:fillRef idx="0">
            <a:schemeClr val="dk1"/>
          </a:fillRef>
          <a:effectRef idx="2">
            <a:schemeClr val="dk1"/>
          </a:effectRef>
          <a:fontRef idx="minor">
            <a:schemeClr val="tx1"/>
          </a:fontRef>
        </p:style>
      </p:cxnSp>
      <p:sp>
        <p:nvSpPr>
          <p:cNvPr id="7" name="ชื่อเรื่อง 1"/>
          <p:cNvSpPr txBox="1">
            <a:spLocks/>
          </p:cNvSpPr>
          <p:nvPr/>
        </p:nvSpPr>
        <p:spPr>
          <a:xfrm>
            <a:off x="1500166" y="5429264"/>
            <a:ext cx="428628"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4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0</a:t>
            </a:r>
            <a:endParaRPr kumimoji="0" lang="th-TH"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8" name="TextBox 7"/>
          <p:cNvSpPr txBox="1"/>
          <p:nvPr/>
        </p:nvSpPr>
        <p:spPr>
          <a:xfrm>
            <a:off x="2214546" y="1214422"/>
            <a:ext cx="2357422" cy="954107"/>
          </a:xfrm>
          <a:prstGeom prst="rect">
            <a:avLst/>
          </a:prstGeom>
          <a:noFill/>
        </p:spPr>
        <p:txBody>
          <a:bodyPr wrap="square" rtlCol="0">
            <a:spAutoFit/>
          </a:bodyPr>
          <a:lstStyle/>
          <a:p>
            <a:r>
              <a:rPr lang="en-US" dirty="0" smtClean="0">
                <a:solidFill>
                  <a:schemeClr val="accent5">
                    <a:lumMod val="50000"/>
                  </a:schemeClr>
                </a:solidFill>
                <a:effectLst>
                  <a:outerShdw blurRad="38100" dist="38100" dir="2700000" algn="tl">
                    <a:srgbClr val="000000">
                      <a:alpha val="43137"/>
                    </a:srgbClr>
                  </a:outerShdw>
                </a:effectLst>
              </a:rPr>
              <a:t>General Skills</a:t>
            </a:r>
          </a:p>
          <a:p>
            <a:r>
              <a:rPr lang="en-US" dirty="0" smtClean="0">
                <a:solidFill>
                  <a:schemeClr val="accent5">
                    <a:lumMod val="50000"/>
                  </a:schemeClr>
                </a:solidFill>
                <a:effectLst>
                  <a:outerShdw blurRad="38100" dist="38100" dir="2700000" algn="tl">
                    <a:srgbClr val="000000">
                      <a:alpha val="43137"/>
                    </a:srgbClr>
                  </a:outerShdw>
                </a:effectLst>
              </a:rPr>
              <a:t>Specific Skills</a:t>
            </a:r>
          </a:p>
        </p:txBody>
      </p:sp>
      <p:sp>
        <p:nvSpPr>
          <p:cNvPr id="9" name="ลูกศรขวา 8"/>
          <p:cNvSpPr/>
          <p:nvPr/>
        </p:nvSpPr>
        <p:spPr>
          <a:xfrm>
            <a:off x="2000232" y="1428736"/>
            <a:ext cx="21431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0" name="ลูกศรขวา 9"/>
          <p:cNvSpPr/>
          <p:nvPr/>
        </p:nvSpPr>
        <p:spPr>
          <a:xfrm>
            <a:off x="2000232" y="1785926"/>
            <a:ext cx="214314"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1" name="ชื่อเรื่อง 1"/>
          <p:cNvSpPr txBox="1">
            <a:spLocks/>
          </p:cNvSpPr>
          <p:nvPr/>
        </p:nvSpPr>
        <p:spPr>
          <a:xfrm>
            <a:off x="1285852" y="2285992"/>
            <a:ext cx="1357322" cy="785818"/>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Earning</a:t>
            </a:r>
            <a:endParaRPr kumimoji="0" lang="th-TH" sz="2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2" name="ชื่อเรื่อง 1"/>
          <p:cNvSpPr txBox="1">
            <a:spLocks/>
          </p:cNvSpPr>
          <p:nvPr/>
        </p:nvSpPr>
        <p:spPr>
          <a:xfrm>
            <a:off x="5286380" y="5357826"/>
            <a:ext cx="714380" cy="785818"/>
          </a:xfrm>
          <a:prstGeom prst="rect">
            <a:avLst/>
          </a:prstGeom>
        </p:spPr>
        <p:txBody>
          <a:bodyPr anchor="ctr">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3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Age</a:t>
            </a:r>
            <a:endParaRPr kumimoji="0" lang="th-TH" sz="23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19" name="ชื่อเรื่อง 1"/>
          <p:cNvSpPr txBox="1">
            <a:spLocks/>
          </p:cNvSpPr>
          <p:nvPr/>
        </p:nvSpPr>
        <p:spPr>
          <a:xfrm>
            <a:off x="1500166" y="5000636"/>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T</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3" name="รูปแบบอิสระ 22"/>
          <p:cNvSpPr/>
          <p:nvPr/>
        </p:nvSpPr>
        <p:spPr>
          <a:xfrm>
            <a:off x="1857356" y="2863983"/>
            <a:ext cx="3234520" cy="2779595"/>
          </a:xfrm>
          <a:custGeom>
            <a:avLst/>
            <a:gdLst>
              <a:gd name="connsiteX0" fmla="*/ 0 w 3234520"/>
              <a:gd name="connsiteY0" fmla="*/ 2463421 h 2779595"/>
              <a:gd name="connsiteX1" fmla="*/ 1337481 w 3234520"/>
              <a:gd name="connsiteY1" fmla="*/ 2436126 h 2779595"/>
              <a:gd name="connsiteX2" fmla="*/ 2224585 w 3234520"/>
              <a:gd name="connsiteY2" fmla="*/ 402609 h 2779595"/>
              <a:gd name="connsiteX3" fmla="*/ 3234520 w 3234520"/>
              <a:gd name="connsiteY3" fmla="*/ 20472 h 2779595"/>
            </a:gdLst>
            <a:ahLst/>
            <a:cxnLst>
              <a:cxn ang="0">
                <a:pos x="connsiteX0" y="connsiteY0"/>
              </a:cxn>
              <a:cxn ang="0">
                <a:pos x="connsiteX1" y="connsiteY1"/>
              </a:cxn>
              <a:cxn ang="0">
                <a:pos x="connsiteX2" y="connsiteY2"/>
              </a:cxn>
              <a:cxn ang="0">
                <a:pos x="connsiteX3" y="connsiteY3"/>
              </a:cxn>
            </a:cxnLst>
            <a:rect l="l" t="t" r="r" b="b"/>
            <a:pathLst>
              <a:path w="3234520" h="2779595">
                <a:moveTo>
                  <a:pt x="0" y="2463421"/>
                </a:moveTo>
                <a:cubicBezTo>
                  <a:pt x="483358" y="2621508"/>
                  <a:pt x="966717" y="2779595"/>
                  <a:pt x="1337481" y="2436126"/>
                </a:cubicBezTo>
                <a:cubicBezTo>
                  <a:pt x="1708245" y="2092657"/>
                  <a:pt x="1908412" y="805218"/>
                  <a:pt x="2224585" y="402609"/>
                </a:cubicBezTo>
                <a:cubicBezTo>
                  <a:pt x="2540758" y="0"/>
                  <a:pt x="2887639" y="10236"/>
                  <a:pt x="3234520" y="20472"/>
                </a:cubicBezTo>
              </a:path>
            </a:pathLst>
          </a:custGeom>
        </p:spPr>
        <p:style>
          <a:lnRef idx="3">
            <a:schemeClr val="accent1"/>
          </a:lnRef>
          <a:fillRef idx="0">
            <a:schemeClr val="accent1"/>
          </a:fillRef>
          <a:effectRef idx="2">
            <a:schemeClr val="accent1"/>
          </a:effectRef>
          <a:fontRef idx="minor">
            <a:schemeClr val="tx1"/>
          </a:fontRef>
        </p:style>
        <p:txBody>
          <a:bodyPr rtlCol="0" anchor="ctr"/>
          <a:lstStyle/>
          <a:p>
            <a:pPr algn="ctr"/>
            <a:endParaRPr lang="th-TH"/>
          </a:p>
        </p:txBody>
      </p:sp>
      <p:cxnSp>
        <p:nvCxnSpPr>
          <p:cNvPr id="25" name="ตัวเชื่อมต่อตรง 24"/>
          <p:cNvCxnSpPr/>
          <p:nvPr/>
        </p:nvCxnSpPr>
        <p:spPr>
          <a:xfrm>
            <a:off x="1857356" y="4500570"/>
            <a:ext cx="3143272" cy="1588"/>
          </a:xfrm>
          <a:prstGeom prst="line">
            <a:avLst/>
          </a:prstGeom>
        </p:spPr>
        <p:style>
          <a:lnRef idx="3">
            <a:schemeClr val="accent1"/>
          </a:lnRef>
          <a:fillRef idx="0">
            <a:schemeClr val="accent1"/>
          </a:fillRef>
          <a:effectRef idx="2">
            <a:schemeClr val="accent1"/>
          </a:effectRef>
          <a:fontRef idx="minor">
            <a:schemeClr val="tx1"/>
          </a:fontRef>
        </p:style>
      </p:cxnSp>
      <p:sp>
        <p:nvSpPr>
          <p:cNvPr id="26" name="ชื่อเรื่อง 1"/>
          <p:cNvSpPr txBox="1">
            <a:spLocks/>
          </p:cNvSpPr>
          <p:nvPr/>
        </p:nvSpPr>
        <p:spPr>
          <a:xfrm>
            <a:off x="1500166" y="4143380"/>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U</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7" name="ชื่อเรื่อง 1"/>
          <p:cNvSpPr txBox="1">
            <a:spLocks/>
          </p:cNvSpPr>
          <p:nvPr/>
        </p:nvSpPr>
        <p:spPr>
          <a:xfrm>
            <a:off x="5000628" y="4143380"/>
            <a:ext cx="1500198"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U (</a:t>
            </a:r>
            <a:r>
              <a:rPr lang="en-US" sz="1800" dirty="0" err="1"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untrain</a:t>
            </a:r>
            <a:r>
              <a:rPr lang="en-US" sz="1800" dirty="0" smtClean="0">
                <a:solidFill>
                  <a:schemeClr val="tx2">
                    <a:satMod val="130000"/>
                  </a:schemeClr>
                </a:solidFill>
                <a:effectLst>
                  <a:outerShdw blurRad="50000" dist="30000" dir="5400000" algn="tl" rotWithShape="0">
                    <a:srgbClr val="000000">
                      <a:alpha val="30000"/>
                    </a:srgbClr>
                  </a:outerShdw>
                </a:effectLst>
                <a:latin typeface="Gill Sans MT" pitchFamily="34" charset="0"/>
                <a:ea typeface="+mj-ea"/>
                <a:cs typeface="+mj-cs"/>
              </a:rPr>
              <a:t>)</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28" name="ชื่อเรื่อง 1"/>
          <p:cNvSpPr txBox="1">
            <a:spLocks/>
          </p:cNvSpPr>
          <p:nvPr/>
        </p:nvSpPr>
        <p:spPr>
          <a:xfrm>
            <a:off x="5072066" y="2500306"/>
            <a:ext cx="1143008"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T (total)</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cxnSp>
        <p:nvCxnSpPr>
          <p:cNvPr id="29" name="ตัวเชื่อมต่อตรง 28"/>
          <p:cNvCxnSpPr/>
          <p:nvPr/>
        </p:nvCxnSpPr>
        <p:spPr>
          <a:xfrm>
            <a:off x="1857356" y="4857760"/>
            <a:ext cx="1571636"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31" name="ตัวเชื่อมต่อตรง 30"/>
          <p:cNvCxnSpPr/>
          <p:nvPr/>
        </p:nvCxnSpPr>
        <p:spPr>
          <a:xfrm rot="5400000">
            <a:off x="2744775" y="4184655"/>
            <a:ext cx="1368434"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cxnSp>
        <p:nvCxnSpPr>
          <p:cNvPr id="34" name="ตัวเชื่อมต่อตรง 33"/>
          <p:cNvCxnSpPr/>
          <p:nvPr/>
        </p:nvCxnSpPr>
        <p:spPr>
          <a:xfrm>
            <a:off x="3428992" y="3498850"/>
            <a:ext cx="1571636" cy="1588"/>
          </a:xfrm>
          <a:prstGeom prst="line">
            <a:avLst/>
          </a:prstGeom>
          <a:ln w="38100">
            <a:solidFill>
              <a:schemeClr val="accent3"/>
            </a:solidFill>
            <a:prstDash val="dash"/>
          </a:ln>
        </p:spPr>
        <p:style>
          <a:lnRef idx="1">
            <a:schemeClr val="accent1"/>
          </a:lnRef>
          <a:fillRef idx="0">
            <a:schemeClr val="accent1"/>
          </a:fillRef>
          <a:effectRef idx="0">
            <a:schemeClr val="accent1"/>
          </a:effectRef>
          <a:fontRef idx="minor">
            <a:schemeClr val="tx1"/>
          </a:fontRef>
        </p:style>
      </p:cxnSp>
      <p:sp>
        <p:nvSpPr>
          <p:cNvPr id="35" name="ชื่อเรื่อง 1"/>
          <p:cNvSpPr txBox="1">
            <a:spLocks/>
          </p:cNvSpPr>
          <p:nvPr/>
        </p:nvSpPr>
        <p:spPr>
          <a:xfrm>
            <a:off x="1500166" y="4500570"/>
            <a:ext cx="500066"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T’</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
        <p:nvSpPr>
          <p:cNvPr id="36" name="ชื่อเรื่อง 1"/>
          <p:cNvSpPr txBox="1">
            <a:spLocks/>
          </p:cNvSpPr>
          <p:nvPr/>
        </p:nvSpPr>
        <p:spPr>
          <a:xfrm>
            <a:off x="5000628" y="3143248"/>
            <a:ext cx="1143008" cy="785818"/>
          </a:xfrm>
          <a:prstGeom prst="rect">
            <a:avLst/>
          </a:prstGeom>
        </p:spPr>
        <p:txBody>
          <a:bodyPr anchor="ctr">
            <a:normAutofit fontScale="97500"/>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1800" b="0" i="0" u="none" strike="noStrike" kern="1200" cap="none" spc="0" normalizeH="0" baseline="0" noProof="0" dirty="0" smtClean="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rPr>
              <a:t>T’ (train)</a:t>
            </a:r>
            <a:endParaRPr kumimoji="0" lang="th-TH" sz="2400" b="0" i="0" u="none" strike="noStrike" kern="1200" cap="none" spc="0" normalizeH="0" baseline="0" noProof="0" dirty="0">
              <a:ln>
                <a:noFill/>
              </a:ln>
              <a:solidFill>
                <a:schemeClr val="tx2">
                  <a:satMod val="130000"/>
                </a:schemeClr>
              </a:solidFill>
              <a:effectLst>
                <a:outerShdw blurRad="50000" dist="30000" dir="5400000" algn="tl" rotWithShape="0">
                  <a:srgbClr val="000000">
                    <a:alpha val="30000"/>
                  </a:srgbClr>
                </a:outerShdw>
              </a:effectLst>
              <a:uLnTx/>
              <a:uFillTx/>
              <a:latin typeface="Gill Sans MT" pitchFamily="34" charset="0"/>
              <a:ea typeface="+mj-ea"/>
              <a:cs typeface="+mj-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ox(in)">
                                      <p:cBhvr>
                                        <p:cTn id="15" dur="500"/>
                                        <p:tgtEl>
                                          <p:spTgt spid="9"/>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ox(in)">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box(in)">
                                      <p:cBhvr>
                                        <p:cTn id="23" dur="500"/>
                                        <p:tgtEl>
                                          <p:spTgt spid="11"/>
                                        </p:tgtEl>
                                      </p:cBhvr>
                                    </p:animEffect>
                                  </p:childTnLst>
                                </p:cTn>
                              </p:par>
                              <p:par>
                                <p:cTn id="24" presetID="4" presetClass="entr" presetSubtype="16" fill="hold" nodeType="with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ox(in)">
                                      <p:cBhvr>
                                        <p:cTn id="26" dur="500"/>
                                        <p:tgtEl>
                                          <p:spTgt spid="5"/>
                                        </p:tgtEl>
                                      </p:cBhvr>
                                    </p:animEffect>
                                  </p:childTnLst>
                                </p:cTn>
                              </p:par>
                              <p:par>
                                <p:cTn id="27" presetID="4" presetClass="entr" presetSubtype="16" fill="hold"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box(in)">
                                      <p:cBhvr>
                                        <p:cTn id="29" dur="500"/>
                                        <p:tgtEl>
                                          <p:spTgt spid="6"/>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ox(in)">
                                      <p:cBhvr>
                                        <p:cTn id="32" dur="500"/>
                                        <p:tgtEl>
                                          <p:spTgt spid="12"/>
                                        </p:tgtEl>
                                      </p:cBhvr>
                                    </p:animEffect>
                                  </p:childTnLst>
                                </p:cTn>
                              </p:par>
                              <p:par>
                                <p:cTn id="33" presetID="4" presetClass="entr" presetSubtype="16" fill="hold" grpId="0" nodeType="with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box(in)">
                                      <p:cBhvr>
                                        <p:cTn id="35" dur="500"/>
                                        <p:tgtEl>
                                          <p:spTgt spid="19"/>
                                        </p:tgtEl>
                                      </p:cBhvr>
                                    </p:animEffect>
                                  </p:childTnLst>
                                </p:cTn>
                              </p:par>
                              <p:par>
                                <p:cTn id="36" presetID="4" presetClass="entr" presetSubtype="16" fill="hold" grpId="0" nodeType="with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box(in)">
                                      <p:cBhvr>
                                        <p:cTn id="38" dur="500"/>
                                        <p:tgtEl>
                                          <p:spTgt spid="7"/>
                                        </p:tgtEl>
                                      </p:cBhvr>
                                    </p:animEffect>
                                  </p:childTnLst>
                                </p:cTn>
                              </p:par>
                              <p:par>
                                <p:cTn id="39" presetID="4" presetClass="entr" presetSubtype="16" fill="hold" grpId="0" nodeType="withEffect">
                                  <p:stCondLst>
                                    <p:cond delay="0"/>
                                  </p:stCondLst>
                                  <p:childTnLst>
                                    <p:set>
                                      <p:cBhvr>
                                        <p:cTn id="40" dur="1" fill="hold">
                                          <p:stCondLst>
                                            <p:cond delay="0"/>
                                          </p:stCondLst>
                                        </p:cTn>
                                        <p:tgtEl>
                                          <p:spTgt spid="26"/>
                                        </p:tgtEl>
                                        <p:attrNameLst>
                                          <p:attrName>style.visibility</p:attrName>
                                        </p:attrNameLst>
                                      </p:cBhvr>
                                      <p:to>
                                        <p:strVal val="visible"/>
                                      </p:to>
                                    </p:set>
                                    <p:animEffect transition="in" filter="box(in)">
                                      <p:cBhvr>
                                        <p:cTn id="41" dur="500"/>
                                        <p:tgtEl>
                                          <p:spTgt spid="26"/>
                                        </p:tgtEl>
                                      </p:cBhvr>
                                    </p:animEffect>
                                  </p:childTnLst>
                                </p:cTn>
                              </p:par>
                              <p:par>
                                <p:cTn id="42" presetID="4" presetClass="entr" presetSubtype="16" fill="hold" grpId="0" nodeType="with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box(in)">
                                      <p:cBhvr>
                                        <p:cTn id="44" dur="500"/>
                                        <p:tgtEl>
                                          <p:spTgt spid="28"/>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27"/>
                                        </p:tgtEl>
                                        <p:attrNameLst>
                                          <p:attrName>style.visibility</p:attrName>
                                        </p:attrNameLst>
                                      </p:cBhvr>
                                      <p:to>
                                        <p:strVal val="visible"/>
                                      </p:to>
                                    </p:set>
                                    <p:animEffect transition="in" filter="box(in)">
                                      <p:cBhvr>
                                        <p:cTn id="47" dur="500"/>
                                        <p:tgtEl>
                                          <p:spTgt spid="27"/>
                                        </p:tgtEl>
                                      </p:cBhvr>
                                    </p:animEffect>
                                  </p:childTnLst>
                                </p:cTn>
                              </p:par>
                              <p:par>
                                <p:cTn id="48" presetID="4" presetClass="entr" presetSubtype="16" fill="hold" nodeType="withEffect">
                                  <p:stCondLst>
                                    <p:cond delay="0"/>
                                  </p:stCondLst>
                                  <p:childTnLst>
                                    <p:set>
                                      <p:cBhvr>
                                        <p:cTn id="49" dur="1" fill="hold">
                                          <p:stCondLst>
                                            <p:cond delay="0"/>
                                          </p:stCondLst>
                                        </p:cTn>
                                        <p:tgtEl>
                                          <p:spTgt spid="25"/>
                                        </p:tgtEl>
                                        <p:attrNameLst>
                                          <p:attrName>style.visibility</p:attrName>
                                        </p:attrNameLst>
                                      </p:cBhvr>
                                      <p:to>
                                        <p:strVal val="visible"/>
                                      </p:to>
                                    </p:set>
                                    <p:animEffect transition="in" filter="box(in)">
                                      <p:cBhvr>
                                        <p:cTn id="50" dur="500"/>
                                        <p:tgtEl>
                                          <p:spTgt spid="25"/>
                                        </p:tgtEl>
                                      </p:cBhvr>
                                    </p:animEffect>
                                  </p:childTnLst>
                                </p:cTn>
                              </p:par>
                              <p:par>
                                <p:cTn id="51" presetID="4" presetClass="entr" presetSubtype="16" fill="hold" grpId="0" nodeType="with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box(in)">
                                      <p:cBhvr>
                                        <p:cTn id="53" dur="500"/>
                                        <p:tgtEl>
                                          <p:spTgt spid="23"/>
                                        </p:tgtEl>
                                      </p:cBhvr>
                                    </p:animEffect>
                                  </p:childTnLst>
                                </p:cTn>
                              </p:par>
                            </p:childTnLst>
                          </p:cTn>
                        </p:par>
                      </p:childTnLst>
                    </p:cTn>
                  </p:par>
                  <p:par>
                    <p:cTn id="54" fill="hold">
                      <p:stCondLst>
                        <p:cond delay="indefinite"/>
                      </p:stCondLst>
                      <p:childTnLst>
                        <p:par>
                          <p:cTn id="55" fill="hold">
                            <p:stCondLst>
                              <p:cond delay="0"/>
                            </p:stCondLst>
                            <p:childTnLst>
                              <p:par>
                                <p:cTn id="56" presetID="4" presetClass="entr" presetSubtype="16" fill="hold" grpId="0" nodeType="clickEffect">
                                  <p:stCondLst>
                                    <p:cond delay="0"/>
                                  </p:stCondLst>
                                  <p:childTnLst>
                                    <p:set>
                                      <p:cBhvr>
                                        <p:cTn id="57" dur="1" fill="hold">
                                          <p:stCondLst>
                                            <p:cond delay="0"/>
                                          </p:stCondLst>
                                        </p:cTn>
                                        <p:tgtEl>
                                          <p:spTgt spid="35"/>
                                        </p:tgtEl>
                                        <p:attrNameLst>
                                          <p:attrName>style.visibility</p:attrName>
                                        </p:attrNameLst>
                                      </p:cBhvr>
                                      <p:to>
                                        <p:strVal val="visible"/>
                                      </p:to>
                                    </p:set>
                                    <p:animEffect transition="in" filter="box(in)">
                                      <p:cBhvr>
                                        <p:cTn id="58" dur="500"/>
                                        <p:tgtEl>
                                          <p:spTgt spid="35"/>
                                        </p:tgtEl>
                                      </p:cBhvr>
                                    </p:animEffect>
                                  </p:childTnLst>
                                </p:cTn>
                              </p:par>
                              <p:par>
                                <p:cTn id="59" presetID="4" presetClass="entr" presetSubtype="16" fill="hold" nodeType="withEffect">
                                  <p:stCondLst>
                                    <p:cond delay="0"/>
                                  </p:stCondLst>
                                  <p:childTnLst>
                                    <p:set>
                                      <p:cBhvr>
                                        <p:cTn id="60" dur="1" fill="hold">
                                          <p:stCondLst>
                                            <p:cond delay="0"/>
                                          </p:stCondLst>
                                        </p:cTn>
                                        <p:tgtEl>
                                          <p:spTgt spid="29"/>
                                        </p:tgtEl>
                                        <p:attrNameLst>
                                          <p:attrName>style.visibility</p:attrName>
                                        </p:attrNameLst>
                                      </p:cBhvr>
                                      <p:to>
                                        <p:strVal val="visible"/>
                                      </p:to>
                                    </p:set>
                                    <p:animEffect transition="in" filter="box(in)">
                                      <p:cBhvr>
                                        <p:cTn id="61" dur="500"/>
                                        <p:tgtEl>
                                          <p:spTgt spid="29"/>
                                        </p:tgtEl>
                                      </p:cBhvr>
                                    </p:animEffect>
                                  </p:childTnLst>
                                </p:cTn>
                              </p:par>
                              <p:par>
                                <p:cTn id="62" presetID="4" presetClass="entr" presetSubtype="16" fill="hold" nodeType="withEffect">
                                  <p:stCondLst>
                                    <p:cond delay="0"/>
                                  </p:stCondLst>
                                  <p:childTnLst>
                                    <p:set>
                                      <p:cBhvr>
                                        <p:cTn id="63" dur="1" fill="hold">
                                          <p:stCondLst>
                                            <p:cond delay="0"/>
                                          </p:stCondLst>
                                        </p:cTn>
                                        <p:tgtEl>
                                          <p:spTgt spid="31"/>
                                        </p:tgtEl>
                                        <p:attrNameLst>
                                          <p:attrName>style.visibility</p:attrName>
                                        </p:attrNameLst>
                                      </p:cBhvr>
                                      <p:to>
                                        <p:strVal val="visible"/>
                                      </p:to>
                                    </p:set>
                                    <p:animEffect transition="in" filter="box(in)">
                                      <p:cBhvr>
                                        <p:cTn id="64" dur="500"/>
                                        <p:tgtEl>
                                          <p:spTgt spid="31"/>
                                        </p:tgtEl>
                                      </p:cBhvr>
                                    </p:animEffect>
                                  </p:childTnLst>
                                </p:cTn>
                              </p:par>
                              <p:par>
                                <p:cTn id="65" presetID="4" presetClass="entr" presetSubtype="16" fill="hold" nodeType="with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box(in)">
                                      <p:cBhvr>
                                        <p:cTn id="67" dur="500"/>
                                        <p:tgtEl>
                                          <p:spTgt spid="34"/>
                                        </p:tgtEl>
                                      </p:cBhvr>
                                    </p:animEffect>
                                  </p:childTnLst>
                                </p:cTn>
                              </p:par>
                              <p:par>
                                <p:cTn id="68" presetID="4" presetClass="entr" presetSubtype="16" fill="hold" grpId="0" nodeType="withEffect">
                                  <p:stCondLst>
                                    <p:cond delay="0"/>
                                  </p:stCondLst>
                                  <p:childTnLst>
                                    <p:set>
                                      <p:cBhvr>
                                        <p:cTn id="69" dur="1" fill="hold">
                                          <p:stCondLst>
                                            <p:cond delay="0"/>
                                          </p:stCondLst>
                                        </p:cTn>
                                        <p:tgtEl>
                                          <p:spTgt spid="36"/>
                                        </p:tgtEl>
                                        <p:attrNameLst>
                                          <p:attrName>style.visibility</p:attrName>
                                        </p:attrNameLst>
                                      </p:cBhvr>
                                      <p:to>
                                        <p:strVal val="visible"/>
                                      </p:to>
                                    </p:set>
                                    <p:animEffect transition="in" filter="box(in)">
                                      <p:cBhvr>
                                        <p:cTn id="70"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P spid="9" grpId="0" animBg="1"/>
      <p:bldP spid="10" grpId="0" animBg="1"/>
      <p:bldP spid="11" grpId="0"/>
      <p:bldP spid="12" grpId="0"/>
      <p:bldP spid="19" grpId="0"/>
      <p:bldP spid="23" grpId="0" animBg="1"/>
      <p:bldP spid="26" grpId="0"/>
      <p:bldP spid="27" grpId="0"/>
      <p:bldP spid="28" grpId="0"/>
      <p:bldP spid="35" grpId="0"/>
      <p:bldP spid="3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1538" y="428604"/>
            <a:ext cx="7715272" cy="5632311"/>
          </a:xfrm>
          <a:prstGeom prst="rect">
            <a:avLst/>
          </a:prstGeom>
          <a:noFill/>
        </p:spPr>
        <p:txBody>
          <a:bodyPr wrap="square" rtlCol="0">
            <a:spAutoFit/>
          </a:bodyPr>
          <a:lstStyle/>
          <a:p>
            <a:r>
              <a:rPr lang="en-US" sz="3000" dirty="0">
                <a:solidFill>
                  <a:schemeClr val="accent5">
                    <a:lumMod val="50000"/>
                  </a:schemeClr>
                </a:solidFill>
                <a:effectLst>
                  <a:outerShdw blurRad="38100" dist="38100" dir="2700000" algn="tl">
                    <a:srgbClr val="000000">
                      <a:alpha val="43137"/>
                    </a:srgbClr>
                  </a:outerShdw>
                </a:effectLst>
              </a:rPr>
              <a:t>f</a:t>
            </a:r>
            <a:r>
              <a:rPr lang="en-US" sz="3000" dirty="0" smtClean="0">
                <a:solidFill>
                  <a:schemeClr val="accent5">
                    <a:lumMod val="50000"/>
                  </a:schemeClr>
                </a:solidFill>
                <a:effectLst>
                  <a:outerShdw blurRad="38100" dist="38100" dir="2700000" algn="tl">
                    <a:srgbClr val="000000">
                      <a:alpha val="43137"/>
                    </a:srgbClr>
                  </a:outerShdw>
                </a:effectLst>
              </a:rPr>
              <a:t>rom (14) at initial period of training, G = C </a:t>
            </a:r>
          </a:p>
          <a:p>
            <a:r>
              <a:rPr lang="en-US" sz="3000" dirty="0" smtClean="0">
                <a:solidFill>
                  <a:schemeClr val="accent5">
                    <a:lumMod val="50000"/>
                  </a:schemeClr>
                </a:solidFill>
                <a:effectLst>
                  <a:outerShdw blurRad="38100" dist="38100" dir="2700000" algn="tl">
                    <a:srgbClr val="000000">
                      <a:alpha val="43137"/>
                    </a:srgbClr>
                  </a:outerShdw>
                </a:effectLst>
              </a:rPr>
              <a:t>Later, firm will obtain benefit from specific training. Specific means fit to this firm (only). To reduce risk from labor turnover, firm have to pay higher wage.</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Specific Training      MP</a:t>
            </a:r>
            <a:r>
              <a:rPr lang="en-US" sz="3000" baseline="-25000" dirty="0" smtClean="0">
                <a:solidFill>
                  <a:schemeClr val="accent5">
                    <a:lumMod val="50000"/>
                  </a:schemeClr>
                </a:solidFill>
                <a:effectLst>
                  <a:outerShdw blurRad="38100" dist="38100" dir="2700000" algn="tl">
                    <a:srgbClr val="000000">
                      <a:alpha val="43137"/>
                    </a:srgbClr>
                  </a:outerShdw>
                </a:effectLst>
              </a:rPr>
              <a:t>L</a:t>
            </a:r>
            <a:r>
              <a:rPr lang="en-US" sz="3000" dirty="0" smtClean="0">
                <a:solidFill>
                  <a:schemeClr val="accent5">
                    <a:lumMod val="50000"/>
                  </a:schemeClr>
                </a:solidFill>
                <a:effectLst>
                  <a:outerShdw blurRad="38100" dist="38100" dir="2700000" algn="tl">
                    <a:srgbClr val="000000">
                      <a:alpha val="43137"/>
                    </a:srgbClr>
                  </a:outerShdw>
                </a:effectLst>
              </a:rPr>
              <a:t>     Wage</a:t>
            </a:r>
          </a:p>
          <a:p>
            <a:r>
              <a:rPr lang="en-US" sz="3000" dirty="0" smtClean="0">
                <a:solidFill>
                  <a:schemeClr val="accent5">
                    <a:lumMod val="50000"/>
                  </a:schemeClr>
                </a:solidFill>
                <a:effectLst>
                  <a:outerShdw blurRad="38100" dist="38100" dir="2700000" algn="tl">
                    <a:srgbClr val="000000">
                      <a:alpha val="43137"/>
                    </a:srgbClr>
                  </a:outerShdw>
                </a:effectLst>
              </a:rPr>
              <a:t>From (14) define</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G  is net present value from training, </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received by firm</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G</a:t>
            </a:r>
            <a:r>
              <a:rPr lang="en-US" sz="3000" baseline="-25000" dirty="0" smtClean="0">
                <a:solidFill>
                  <a:schemeClr val="accent5">
                    <a:lumMod val="50000"/>
                  </a:schemeClr>
                </a:solidFill>
                <a:effectLst>
                  <a:outerShdw blurRad="38100" dist="38100" dir="2700000" algn="tl">
                    <a:srgbClr val="000000">
                      <a:alpha val="43137"/>
                    </a:srgbClr>
                  </a:outerShdw>
                </a:effectLst>
              </a:rPr>
              <a:t>1</a:t>
            </a:r>
            <a:r>
              <a:rPr lang="en-US" sz="3000" dirty="0" smtClean="0">
                <a:solidFill>
                  <a:schemeClr val="accent5">
                    <a:lumMod val="50000"/>
                  </a:schemeClr>
                </a:solidFill>
                <a:effectLst>
                  <a:outerShdw blurRad="38100" dist="38100" dir="2700000" algn="tl">
                    <a:srgbClr val="000000">
                      <a:alpha val="43137"/>
                    </a:srgbClr>
                  </a:outerShdw>
                </a:effectLst>
              </a:rPr>
              <a:t> is net present value from training,</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received by worker</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G</a:t>
            </a:r>
            <a:r>
              <a:rPr lang="en-US" sz="3000" baseline="-25000" dirty="0" smtClean="0">
                <a:solidFill>
                  <a:schemeClr val="accent5">
                    <a:lumMod val="50000"/>
                  </a:schemeClr>
                </a:solidFill>
                <a:effectLst>
                  <a:outerShdw blurRad="38100" dist="38100" dir="2700000" algn="tl">
                    <a:srgbClr val="000000">
                      <a:alpha val="43137"/>
                    </a:srgbClr>
                  </a:outerShdw>
                </a:effectLst>
              </a:rPr>
              <a:t>2</a:t>
            </a:r>
            <a:r>
              <a:rPr lang="en-US" sz="3000" dirty="0" smtClean="0">
                <a:solidFill>
                  <a:schemeClr val="accent5">
                    <a:lumMod val="50000"/>
                  </a:schemeClr>
                </a:solidFill>
                <a:effectLst>
                  <a:outerShdw blurRad="38100" dist="38100" dir="2700000" algn="tl">
                    <a:srgbClr val="000000">
                      <a:alpha val="43137"/>
                    </a:srgbClr>
                  </a:outerShdw>
                </a:effectLst>
              </a:rPr>
              <a:t> is total net present value firm training</a:t>
            </a:r>
          </a:p>
        </p:txBody>
      </p:sp>
      <p:sp>
        <p:nvSpPr>
          <p:cNvPr id="5" name="สามเหลี่ยมหน้าจั่ว 4"/>
          <p:cNvSpPr/>
          <p:nvPr/>
        </p:nvSpPr>
        <p:spPr>
          <a:xfrm rot="5400000">
            <a:off x="1500166" y="3643314"/>
            <a:ext cx="428628" cy="571504"/>
          </a:xfrm>
          <a:prstGeom prs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6" name="สามเหลี่ยมหน้าจั่ว 5"/>
          <p:cNvSpPr/>
          <p:nvPr/>
        </p:nvSpPr>
        <p:spPr>
          <a:xfrm rot="16200000">
            <a:off x="8501090" y="5500702"/>
            <a:ext cx="428628" cy="571504"/>
          </a:xfrm>
          <a:prstGeom prst="triangle">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500"/>
                                        <p:tgtEl>
                                          <p:spTgt spid="5"/>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ox(in)">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1538" y="142852"/>
            <a:ext cx="7715272" cy="5632311"/>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Therefore,</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G</a:t>
            </a:r>
            <a:r>
              <a:rPr lang="en-US" sz="3000" baseline="-25000" dirty="0" smtClean="0">
                <a:solidFill>
                  <a:schemeClr val="accent5">
                    <a:lumMod val="50000"/>
                  </a:schemeClr>
                </a:solidFill>
                <a:effectLst>
                  <a:outerShdw blurRad="38100" dist="38100" dir="2700000" algn="tl">
                    <a:srgbClr val="000000">
                      <a:alpha val="43137"/>
                    </a:srgbClr>
                  </a:outerShdw>
                </a:effectLst>
              </a:rPr>
              <a:t>2</a:t>
            </a:r>
            <a:r>
              <a:rPr lang="en-US" sz="3000" dirty="0" smtClean="0">
                <a:solidFill>
                  <a:schemeClr val="accent5">
                    <a:lumMod val="50000"/>
                  </a:schemeClr>
                </a:solidFill>
                <a:effectLst>
                  <a:outerShdw blurRad="38100" dist="38100" dir="2700000" algn="tl">
                    <a:srgbClr val="000000">
                      <a:alpha val="43137"/>
                    </a:srgbClr>
                  </a:outerShdw>
                </a:effectLst>
              </a:rPr>
              <a:t> = G + G</a:t>
            </a:r>
            <a:r>
              <a:rPr lang="en-US" sz="3000" baseline="-25000" dirty="0" smtClean="0">
                <a:solidFill>
                  <a:schemeClr val="accent5">
                    <a:lumMod val="50000"/>
                  </a:schemeClr>
                </a:solidFill>
                <a:effectLst>
                  <a:outerShdw blurRad="38100" dist="38100" dir="2700000" algn="tl">
                    <a:srgbClr val="000000">
                      <a:alpha val="43137"/>
                    </a:srgbClr>
                  </a:outerShdw>
                </a:effectLst>
              </a:rPr>
              <a:t>1</a:t>
            </a:r>
            <a:r>
              <a:rPr lang="en-US" sz="3000" dirty="0" smtClean="0">
                <a:solidFill>
                  <a:schemeClr val="accent5">
                    <a:lumMod val="50000"/>
                  </a:schemeClr>
                </a:solidFill>
                <a:effectLst>
                  <a:outerShdw blurRad="38100" dist="38100" dir="2700000" algn="tl">
                    <a:srgbClr val="000000">
                      <a:alpha val="43137"/>
                    </a:srgbClr>
                  </a:outerShdw>
                </a:effectLst>
              </a:rPr>
              <a:t> </a:t>
            </a:r>
          </a:p>
          <a:p>
            <a:r>
              <a:rPr lang="en-US" sz="3000" dirty="0" smtClean="0">
                <a:solidFill>
                  <a:schemeClr val="accent5">
                    <a:lumMod val="50000"/>
                  </a:schemeClr>
                </a:solidFill>
                <a:effectLst>
                  <a:outerShdw blurRad="38100" dist="38100" dir="2700000" algn="tl">
                    <a:srgbClr val="000000">
                      <a:alpha val="43137"/>
                    </a:srgbClr>
                  </a:outerShdw>
                </a:effectLst>
              </a:rPr>
              <a:t>at equilibrium 	G</a:t>
            </a:r>
            <a:r>
              <a:rPr lang="en-US" sz="3000" baseline="-25000" dirty="0" smtClean="0">
                <a:solidFill>
                  <a:schemeClr val="accent5">
                    <a:lumMod val="50000"/>
                  </a:schemeClr>
                </a:solidFill>
                <a:effectLst>
                  <a:outerShdw blurRad="38100" dist="38100" dir="2700000" algn="tl">
                    <a:srgbClr val="000000">
                      <a:alpha val="43137"/>
                    </a:srgbClr>
                  </a:outerShdw>
                </a:effectLst>
              </a:rPr>
              <a:t>2</a:t>
            </a:r>
            <a:r>
              <a:rPr lang="en-US" sz="3000" dirty="0" smtClean="0">
                <a:solidFill>
                  <a:schemeClr val="accent5">
                    <a:lumMod val="50000"/>
                  </a:schemeClr>
                </a:solidFill>
                <a:effectLst>
                  <a:outerShdw blurRad="38100" dist="38100" dir="2700000" algn="tl">
                    <a:srgbClr val="000000">
                      <a:alpha val="43137"/>
                    </a:srgbClr>
                  </a:outerShdw>
                </a:effectLst>
              </a:rPr>
              <a:t> = C	(TR=TC)</a:t>
            </a:r>
          </a:p>
          <a:p>
            <a:r>
              <a:rPr lang="en-US" sz="3000" dirty="0" smtClean="0">
                <a:solidFill>
                  <a:schemeClr val="accent5">
                    <a:lumMod val="50000"/>
                  </a:schemeClr>
                </a:solidFill>
                <a:effectLst>
                  <a:outerShdw blurRad="38100" dist="38100" dir="2700000" algn="tl">
                    <a:srgbClr val="000000">
                      <a:alpha val="43137"/>
                    </a:srgbClr>
                  </a:outerShdw>
                </a:effectLst>
              </a:rPr>
              <a:t>define </a:t>
            </a:r>
            <a:r>
              <a:rPr lang="en-US" sz="3000" u="sng" dirty="0" smtClean="0">
                <a:solidFill>
                  <a:schemeClr val="accent5">
                    <a:lumMod val="50000"/>
                  </a:schemeClr>
                </a:solidFill>
                <a:effectLst>
                  <a:outerShdw blurRad="38100" dist="38100" dir="2700000" algn="tl">
                    <a:srgbClr val="000000">
                      <a:alpha val="43137"/>
                    </a:srgbClr>
                  </a:outerShdw>
                </a:effectLst>
              </a:rPr>
              <a:t>a as a proportion</a:t>
            </a:r>
            <a:r>
              <a:rPr lang="en-US" sz="3000" dirty="0" smtClean="0">
                <a:solidFill>
                  <a:schemeClr val="accent5">
                    <a:lumMod val="50000"/>
                  </a:schemeClr>
                </a:solidFill>
                <a:effectLst>
                  <a:outerShdw blurRad="38100" dist="38100" dir="2700000" algn="tl">
                    <a:srgbClr val="000000">
                      <a:alpha val="43137"/>
                    </a:srgbClr>
                  </a:outerShdw>
                </a:effectLst>
              </a:rPr>
              <a:t> of total net present value from training.</a:t>
            </a:r>
          </a:p>
          <a:p>
            <a:r>
              <a:rPr lang="en-US" sz="3000" dirty="0" smtClean="0">
                <a:solidFill>
                  <a:schemeClr val="accent5">
                    <a:lumMod val="50000"/>
                  </a:schemeClr>
                </a:solidFill>
                <a:effectLst>
                  <a:outerShdw blurRad="38100" dist="38100" dir="2700000" algn="tl">
                    <a:srgbClr val="000000">
                      <a:alpha val="43137"/>
                    </a:srgbClr>
                  </a:outerShdw>
                </a:effectLst>
              </a:rPr>
              <a:t>Therefore,		G = aG</a:t>
            </a:r>
            <a:r>
              <a:rPr lang="en-US" sz="3000" baseline="-25000" dirty="0" smtClean="0">
                <a:solidFill>
                  <a:schemeClr val="accent5">
                    <a:lumMod val="50000"/>
                  </a:schemeClr>
                </a:solidFill>
                <a:effectLst>
                  <a:outerShdw blurRad="38100" dist="38100" dir="2700000" algn="tl">
                    <a:srgbClr val="000000">
                      <a:alpha val="43137"/>
                    </a:srgbClr>
                  </a:outerShdw>
                </a:effectLst>
              </a:rPr>
              <a:t>2</a:t>
            </a:r>
            <a:r>
              <a:rPr lang="en-US" sz="3000" dirty="0" smtClean="0">
                <a:solidFill>
                  <a:schemeClr val="accent5">
                    <a:lumMod val="50000"/>
                  </a:schemeClr>
                </a:solidFill>
                <a:effectLst>
                  <a:outerShdw blurRad="38100" dist="38100" dir="2700000" algn="tl">
                    <a:srgbClr val="000000">
                      <a:alpha val="43137"/>
                    </a:srgbClr>
                  </a:outerShdw>
                </a:effectLst>
              </a:rPr>
              <a:t> , G</a:t>
            </a:r>
            <a:r>
              <a:rPr lang="en-US" sz="3000" baseline="-25000" dirty="0" smtClean="0">
                <a:solidFill>
                  <a:schemeClr val="accent5">
                    <a:lumMod val="50000"/>
                  </a:schemeClr>
                </a:solidFill>
                <a:effectLst>
                  <a:outerShdw blurRad="38100" dist="38100" dir="2700000" algn="tl">
                    <a:srgbClr val="000000">
                      <a:alpha val="43137"/>
                    </a:srgbClr>
                  </a:outerShdw>
                </a:effectLst>
              </a:rPr>
              <a:t>2</a:t>
            </a:r>
            <a:r>
              <a:rPr lang="en-US" sz="3000" dirty="0" smtClean="0">
                <a:solidFill>
                  <a:schemeClr val="accent5">
                    <a:lumMod val="50000"/>
                  </a:schemeClr>
                </a:solidFill>
                <a:effectLst>
                  <a:outerShdw blurRad="38100" dist="38100" dir="2700000" algn="tl">
                    <a:srgbClr val="000000">
                      <a:alpha val="43137"/>
                    </a:srgbClr>
                  </a:outerShdw>
                </a:effectLst>
              </a:rPr>
              <a:t> = C so G = </a:t>
            </a:r>
            <a:r>
              <a:rPr lang="en-US" sz="3000" dirty="0" err="1" smtClean="0">
                <a:solidFill>
                  <a:schemeClr val="accent5">
                    <a:lumMod val="50000"/>
                  </a:schemeClr>
                </a:solidFill>
                <a:effectLst>
                  <a:outerShdw blurRad="38100" dist="38100" dir="2700000" algn="tl">
                    <a:srgbClr val="000000">
                      <a:alpha val="43137"/>
                    </a:srgbClr>
                  </a:outerShdw>
                </a:effectLst>
              </a:rPr>
              <a:t>aC</a:t>
            </a:r>
            <a:endParaRPr lang="en-US" sz="3000" dirty="0" smtClean="0">
              <a:solidFill>
                <a:schemeClr val="accent5">
                  <a:lumMod val="50000"/>
                </a:schemeClr>
              </a:solidFill>
              <a:effectLst>
                <a:outerShdw blurRad="38100" dist="38100" dir="2700000" algn="tl">
                  <a:srgbClr val="000000">
                    <a:alpha val="43137"/>
                  </a:srgbClr>
                </a:outerShdw>
              </a:effectLst>
            </a:endParaRPr>
          </a:p>
          <a:p>
            <a:r>
              <a:rPr lang="en-US" sz="3000" dirty="0" smtClean="0">
                <a:solidFill>
                  <a:schemeClr val="accent5">
                    <a:lumMod val="50000"/>
                  </a:schemeClr>
                </a:solidFill>
                <a:effectLst>
                  <a:outerShdw blurRad="38100" dist="38100" dir="2700000" algn="tl">
                    <a:srgbClr val="000000">
                      <a:alpha val="43137"/>
                    </a:srgbClr>
                  </a:outerShdw>
                </a:effectLst>
              </a:rPr>
              <a:t>Rewrite (14)</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MP</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baseline="30000" dirty="0" smtClean="0">
                <a:solidFill>
                  <a:schemeClr val="accent5">
                    <a:lumMod val="50000"/>
                  </a:schemeClr>
                </a:solidFill>
                <a:effectLst>
                  <a:outerShdw blurRad="38100" dist="38100" dir="2700000" algn="tl">
                    <a:srgbClr val="000000">
                      <a:alpha val="43137"/>
                    </a:srgbClr>
                  </a:outerShdw>
                </a:effectLst>
              </a:rPr>
              <a:t>’</a:t>
            </a:r>
            <a:r>
              <a:rPr lang="en-US" sz="3000" dirty="0" smtClean="0">
                <a:solidFill>
                  <a:schemeClr val="accent5">
                    <a:lumMod val="50000"/>
                  </a:schemeClr>
                </a:solidFill>
                <a:effectLst>
                  <a:outerShdw blurRad="38100" dist="38100" dir="2700000" algn="tl">
                    <a:srgbClr val="000000">
                      <a:alpha val="43137"/>
                    </a:srgbClr>
                  </a:outerShdw>
                </a:effectLst>
              </a:rPr>
              <a:t>  + </a:t>
            </a:r>
            <a:r>
              <a:rPr lang="en-US" sz="3000" dirty="0" err="1" smtClean="0">
                <a:solidFill>
                  <a:schemeClr val="accent5">
                    <a:lumMod val="50000"/>
                  </a:schemeClr>
                </a:solidFill>
                <a:effectLst>
                  <a:outerShdw blurRad="38100" dist="38100" dir="2700000" algn="tl">
                    <a:srgbClr val="000000">
                      <a:alpha val="43137"/>
                    </a:srgbClr>
                  </a:outerShdw>
                </a:effectLst>
              </a:rPr>
              <a:t>aC</a:t>
            </a:r>
            <a:r>
              <a:rPr lang="en-US" sz="3000" dirty="0" smtClean="0">
                <a:solidFill>
                  <a:schemeClr val="accent5">
                    <a:lumMod val="50000"/>
                  </a:schemeClr>
                </a:solidFill>
                <a:effectLst>
                  <a:outerShdw blurRad="38100" dist="38100" dir="2700000" algn="tl">
                    <a:srgbClr val="000000">
                      <a:alpha val="43137"/>
                    </a:srgbClr>
                  </a:outerShdw>
                </a:effectLst>
              </a:rPr>
              <a:t> = W</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 C</a:t>
            </a:r>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(15)</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W</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 MP</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baseline="30000" dirty="0" smtClean="0">
                <a:solidFill>
                  <a:schemeClr val="accent5">
                    <a:lumMod val="50000"/>
                  </a:schemeClr>
                </a:solidFill>
                <a:effectLst>
                  <a:outerShdw blurRad="38100" dist="38100" dir="2700000" algn="tl">
                    <a:srgbClr val="000000">
                      <a:alpha val="43137"/>
                    </a:srgbClr>
                  </a:outerShdw>
                </a:effectLst>
              </a:rPr>
              <a:t>’</a:t>
            </a:r>
            <a:r>
              <a:rPr lang="en-US" sz="3000" dirty="0" smtClean="0">
                <a:solidFill>
                  <a:schemeClr val="accent5">
                    <a:lumMod val="50000"/>
                  </a:schemeClr>
                </a:solidFill>
                <a:effectLst>
                  <a:outerShdw blurRad="38100" dist="38100" dir="2700000" algn="tl">
                    <a:srgbClr val="000000">
                      <a:alpha val="43137"/>
                    </a:srgbClr>
                  </a:outerShdw>
                </a:effectLst>
              </a:rPr>
              <a:t>  + </a:t>
            </a:r>
            <a:r>
              <a:rPr lang="en-US" sz="3000" dirty="0" err="1" smtClean="0">
                <a:solidFill>
                  <a:schemeClr val="accent5">
                    <a:lumMod val="50000"/>
                  </a:schemeClr>
                </a:solidFill>
                <a:effectLst>
                  <a:outerShdw blurRad="38100" dist="38100" dir="2700000" algn="tl">
                    <a:srgbClr val="000000">
                      <a:alpha val="43137"/>
                    </a:srgbClr>
                  </a:outerShdw>
                </a:effectLst>
              </a:rPr>
              <a:t>aC</a:t>
            </a:r>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C</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W</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 MP</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baseline="30000" dirty="0" smtClean="0">
                <a:solidFill>
                  <a:schemeClr val="accent5">
                    <a:lumMod val="50000"/>
                  </a:schemeClr>
                </a:solidFill>
                <a:effectLst>
                  <a:outerShdw blurRad="38100" dist="38100" dir="2700000" algn="tl">
                    <a:srgbClr val="000000">
                      <a:alpha val="43137"/>
                    </a:srgbClr>
                  </a:outerShdw>
                </a:effectLst>
              </a:rPr>
              <a:t>’</a:t>
            </a:r>
            <a:r>
              <a:rPr lang="en-US" sz="3000" dirty="0" smtClean="0">
                <a:solidFill>
                  <a:schemeClr val="accent5">
                    <a:lumMod val="50000"/>
                  </a:schemeClr>
                </a:solidFill>
                <a:effectLst>
                  <a:outerShdw blurRad="38100" dist="38100" dir="2700000" algn="tl">
                    <a:srgbClr val="000000">
                      <a:alpha val="43137"/>
                    </a:srgbClr>
                  </a:outerShdw>
                </a:effectLst>
              </a:rPr>
              <a:t>  + C(a-1)</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W</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 MP</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baseline="30000" dirty="0" smtClean="0">
                <a:solidFill>
                  <a:schemeClr val="accent5">
                    <a:lumMod val="50000"/>
                  </a:schemeClr>
                </a:solidFill>
                <a:effectLst>
                  <a:outerShdw blurRad="38100" dist="38100" dir="2700000" algn="tl">
                    <a:srgbClr val="000000">
                      <a:alpha val="43137"/>
                    </a:srgbClr>
                  </a:outerShdw>
                </a:effectLst>
              </a:rPr>
              <a:t>’</a:t>
            </a:r>
            <a:r>
              <a:rPr lang="en-US" sz="3000" dirty="0" smtClean="0">
                <a:solidFill>
                  <a:schemeClr val="accent5">
                    <a:lumMod val="50000"/>
                  </a:schemeClr>
                </a:solidFill>
                <a:effectLst>
                  <a:outerShdw blurRad="38100" dist="38100" dir="2700000" algn="tl">
                    <a:srgbClr val="000000">
                      <a:alpha val="43137"/>
                    </a:srgbClr>
                  </a:outerShdw>
                </a:effectLst>
              </a:rPr>
              <a:t>  - C(1-a)</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W</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 MP</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baseline="30000" dirty="0" smtClean="0">
                <a:solidFill>
                  <a:schemeClr val="accent5">
                    <a:lumMod val="50000"/>
                  </a:schemeClr>
                </a:solidFill>
                <a:effectLst>
                  <a:outerShdw blurRad="38100" dist="38100" dir="2700000" algn="tl">
                    <a:srgbClr val="000000">
                      <a:alpha val="43137"/>
                    </a:srgbClr>
                  </a:outerShdw>
                </a:effectLst>
              </a:rPr>
              <a:t>’</a:t>
            </a:r>
            <a:r>
              <a:rPr lang="en-US" sz="3000" dirty="0" smtClean="0">
                <a:solidFill>
                  <a:schemeClr val="accent5">
                    <a:lumMod val="50000"/>
                  </a:schemeClr>
                </a:solidFill>
                <a:effectLst>
                  <a:outerShdw blurRad="38100" dist="38100" dir="2700000" algn="tl">
                    <a:srgbClr val="000000">
                      <a:alpha val="43137"/>
                    </a:srgbClr>
                  </a:outerShdw>
                </a:effectLst>
              </a:rPr>
              <a:t>  - (1-a)C	(16)</a:t>
            </a:r>
          </a:p>
        </p:txBody>
      </p:sp>
      <p:sp>
        <p:nvSpPr>
          <p:cNvPr id="5" name="TextBox 4"/>
          <p:cNvSpPr txBox="1"/>
          <p:nvPr/>
        </p:nvSpPr>
        <p:spPr>
          <a:xfrm>
            <a:off x="857224" y="5929330"/>
            <a:ext cx="2428892" cy="830997"/>
          </a:xfrm>
          <a:prstGeom prst="rect">
            <a:avLst/>
          </a:prstGeom>
          <a:noFill/>
        </p:spPr>
        <p:txBody>
          <a:bodyPr wrap="square" rtlCol="0">
            <a:spAutoFit/>
          </a:bodyPr>
          <a:lstStyle/>
          <a:p>
            <a:r>
              <a:rPr lang="en-US" sz="2400" dirty="0" smtClean="0">
                <a:solidFill>
                  <a:schemeClr val="accent5">
                    <a:lumMod val="50000"/>
                  </a:schemeClr>
                </a:solidFill>
                <a:effectLst>
                  <a:outerShdw blurRad="38100" dist="38100" dir="2700000" algn="tl">
                    <a:srgbClr val="000000">
                      <a:alpha val="43137"/>
                    </a:srgbClr>
                  </a:outerShdw>
                </a:effectLst>
              </a:rPr>
              <a:t>Opp. cost of MP while training </a:t>
            </a:r>
          </a:p>
        </p:txBody>
      </p:sp>
      <p:sp>
        <p:nvSpPr>
          <p:cNvPr id="7" name="TextBox 6"/>
          <p:cNvSpPr txBox="1"/>
          <p:nvPr/>
        </p:nvSpPr>
        <p:spPr>
          <a:xfrm>
            <a:off x="3357554" y="5884151"/>
            <a:ext cx="3500462" cy="830997"/>
          </a:xfrm>
          <a:prstGeom prst="rect">
            <a:avLst/>
          </a:prstGeom>
          <a:noFill/>
        </p:spPr>
        <p:txBody>
          <a:bodyPr wrap="square" rtlCol="0">
            <a:spAutoFit/>
          </a:bodyPr>
          <a:lstStyle/>
          <a:p>
            <a:r>
              <a:rPr lang="en-US" sz="2400" dirty="0" smtClean="0">
                <a:solidFill>
                  <a:schemeClr val="accent5">
                    <a:lumMod val="50000"/>
                  </a:schemeClr>
                </a:solidFill>
                <a:effectLst>
                  <a:outerShdw blurRad="38100" dist="38100" dir="2700000" algn="tl">
                    <a:srgbClr val="000000">
                      <a:alpha val="43137"/>
                    </a:srgbClr>
                  </a:outerShdw>
                </a:effectLst>
              </a:rPr>
              <a:t>Proportion of net present value obtained by worker</a:t>
            </a:r>
          </a:p>
        </p:txBody>
      </p:sp>
      <p:sp>
        <p:nvSpPr>
          <p:cNvPr id="8" name="TextBox 7"/>
          <p:cNvSpPr txBox="1"/>
          <p:nvPr/>
        </p:nvSpPr>
        <p:spPr>
          <a:xfrm>
            <a:off x="6858016" y="5955589"/>
            <a:ext cx="2143140" cy="830997"/>
          </a:xfrm>
          <a:prstGeom prst="rect">
            <a:avLst/>
          </a:prstGeom>
          <a:noFill/>
        </p:spPr>
        <p:txBody>
          <a:bodyPr wrap="square" rtlCol="0">
            <a:spAutoFit/>
          </a:bodyPr>
          <a:lstStyle/>
          <a:p>
            <a:r>
              <a:rPr lang="en-US" sz="2400" dirty="0" smtClean="0">
                <a:solidFill>
                  <a:schemeClr val="accent5">
                    <a:lumMod val="50000"/>
                  </a:schemeClr>
                </a:solidFill>
                <a:effectLst>
                  <a:outerShdw blurRad="38100" dist="38100" dir="2700000" algn="tl">
                    <a:srgbClr val="000000">
                      <a:alpha val="43137"/>
                    </a:srgbClr>
                  </a:outerShdw>
                </a:effectLst>
              </a:rPr>
              <a:t>Total economic cost of training</a:t>
            </a:r>
          </a:p>
        </p:txBody>
      </p:sp>
      <p:cxnSp>
        <p:nvCxnSpPr>
          <p:cNvPr id="10" name="ลูกศรเชื่อมต่อแบบตรง 9"/>
          <p:cNvCxnSpPr/>
          <p:nvPr/>
        </p:nvCxnSpPr>
        <p:spPr>
          <a:xfrm rot="10800000" flipV="1">
            <a:off x="3143240" y="5643578"/>
            <a:ext cx="1928826" cy="35719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2" name="ลูกศรเชื่อมต่อแบบตรง 11"/>
          <p:cNvCxnSpPr/>
          <p:nvPr/>
        </p:nvCxnSpPr>
        <p:spPr>
          <a:xfrm>
            <a:off x="7143768" y="5715016"/>
            <a:ext cx="357190" cy="21431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4" name="ลูกศรเชื่อมต่อแบบตรง 13"/>
          <p:cNvCxnSpPr/>
          <p:nvPr/>
        </p:nvCxnSpPr>
        <p:spPr>
          <a:xfrm rot="10800000" flipV="1">
            <a:off x="5929322" y="5715016"/>
            <a:ext cx="500066" cy="28575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ox(in)">
                                      <p:cBhvr>
                                        <p:cTn id="15" dur="500"/>
                                        <p:tgtEl>
                                          <p:spTgt spid="5"/>
                                        </p:tgtEl>
                                      </p:cBhvr>
                                    </p:animEffect>
                                  </p:childTnLst>
                                </p:cTn>
                              </p:par>
                              <p:par>
                                <p:cTn id="16" presetID="4" presetClass="entr" presetSubtype="16"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ox(in)">
                                      <p:cBhvr>
                                        <p:cTn id="18" dur="500"/>
                                        <p:tgtEl>
                                          <p:spTgt spid="12"/>
                                        </p:tgtEl>
                                      </p:cBhvr>
                                    </p:animEffect>
                                  </p:childTnLst>
                                </p:cTn>
                              </p:par>
                              <p:par>
                                <p:cTn id="19" presetID="4" presetClass="entr" presetSubtype="16"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box(in)">
                                      <p:cBhvr>
                                        <p:cTn id="21" dur="500"/>
                                        <p:tgtEl>
                                          <p:spTgt spid="14"/>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box(in)">
                                      <p:cBhvr>
                                        <p:cTn id="24" dur="500"/>
                                        <p:tgtEl>
                                          <p:spTgt spid="7"/>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ox(in)">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1538" y="280926"/>
            <a:ext cx="7715272" cy="2862322"/>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From (16) in cost of general training a = 0</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W</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 MP</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baseline="30000" dirty="0" smtClean="0">
                <a:solidFill>
                  <a:schemeClr val="accent5">
                    <a:lumMod val="50000"/>
                  </a:schemeClr>
                </a:solidFill>
                <a:effectLst>
                  <a:outerShdw blurRad="38100" dist="38100" dir="2700000" algn="tl">
                    <a:srgbClr val="000000">
                      <a:alpha val="43137"/>
                    </a:srgbClr>
                  </a:outerShdw>
                </a:effectLst>
              </a:rPr>
              <a:t>’</a:t>
            </a:r>
            <a:r>
              <a:rPr lang="en-US" sz="3000" dirty="0" smtClean="0">
                <a:solidFill>
                  <a:schemeClr val="accent5">
                    <a:lumMod val="50000"/>
                  </a:schemeClr>
                </a:solidFill>
                <a:effectLst>
                  <a:outerShdw blurRad="38100" dist="38100" dir="2700000" algn="tl">
                    <a:srgbClr val="000000">
                      <a:alpha val="43137"/>
                    </a:srgbClr>
                  </a:outerShdw>
                </a:effectLst>
              </a:rPr>
              <a:t>  - C			(17)</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in case of specific training a = 1</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W</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dirty="0" smtClean="0">
                <a:solidFill>
                  <a:schemeClr val="accent5">
                    <a:lumMod val="50000"/>
                  </a:schemeClr>
                </a:solidFill>
                <a:effectLst>
                  <a:outerShdw blurRad="38100" dist="38100" dir="2700000" algn="tl">
                    <a:srgbClr val="000000">
                      <a:alpha val="43137"/>
                    </a:srgbClr>
                  </a:outerShdw>
                </a:effectLst>
              </a:rPr>
              <a:t> = MP</a:t>
            </a:r>
            <a:r>
              <a:rPr lang="en-US" sz="3000" baseline="-25000" dirty="0" smtClean="0">
                <a:solidFill>
                  <a:schemeClr val="accent5">
                    <a:lumMod val="50000"/>
                  </a:schemeClr>
                </a:solidFill>
                <a:effectLst>
                  <a:outerShdw blurRad="38100" dist="38100" dir="2700000" algn="tl">
                    <a:srgbClr val="000000">
                      <a:alpha val="43137"/>
                    </a:srgbClr>
                  </a:outerShdw>
                </a:effectLst>
              </a:rPr>
              <a:t>0</a:t>
            </a:r>
            <a:r>
              <a:rPr lang="en-US" sz="3000" baseline="30000" dirty="0" smtClean="0">
                <a:solidFill>
                  <a:schemeClr val="accent5">
                    <a:lumMod val="50000"/>
                  </a:schemeClr>
                </a:solidFill>
                <a:effectLst>
                  <a:outerShdw blurRad="38100" dist="38100" dir="2700000" algn="tl">
                    <a:srgbClr val="000000">
                      <a:alpha val="43137"/>
                    </a:srgbClr>
                  </a:outerShdw>
                </a:effectLst>
              </a:rPr>
              <a:t>’</a:t>
            </a:r>
            <a:r>
              <a:rPr lang="en-US" sz="3000" dirty="0" smtClean="0">
                <a:solidFill>
                  <a:schemeClr val="accent5">
                    <a:lumMod val="50000"/>
                  </a:schemeClr>
                </a:solidFill>
                <a:effectLst>
                  <a:outerShdw blurRad="38100" dist="38100" dir="2700000" algn="tl">
                    <a:srgbClr val="000000">
                      <a:alpha val="43137"/>
                    </a:srgbClr>
                  </a:outerShdw>
                </a:effectLst>
              </a:rPr>
              <a:t>  			(18)</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in case of semi-general and semi-specific</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0 &lt; a &lt; 1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28694" y="428604"/>
            <a:ext cx="8072462" cy="5632311"/>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Training has an important effect on the relation between earning and age.</a:t>
            </a:r>
          </a:p>
          <a:p>
            <a:r>
              <a:rPr lang="en-US" sz="3000" dirty="0" smtClean="0">
                <a:solidFill>
                  <a:schemeClr val="accent5">
                    <a:lumMod val="50000"/>
                  </a:schemeClr>
                </a:solidFill>
                <a:effectLst>
                  <a:outerShdw blurRad="38100" dist="38100" dir="2700000" algn="tl">
                    <a:srgbClr val="000000">
                      <a:alpha val="43137"/>
                    </a:srgbClr>
                  </a:outerShdw>
                </a:effectLst>
              </a:rPr>
              <a:t>UU is an untrained persons received the same earning regardless of age.</a:t>
            </a:r>
          </a:p>
          <a:p>
            <a:r>
              <a:rPr lang="en-US" sz="3000" dirty="0" smtClean="0">
                <a:solidFill>
                  <a:schemeClr val="accent5">
                    <a:lumMod val="50000"/>
                  </a:schemeClr>
                </a:solidFill>
                <a:effectLst>
                  <a:outerShdw blurRad="38100" dist="38100" dir="2700000" algn="tl">
                    <a:srgbClr val="000000">
                      <a:alpha val="43137"/>
                    </a:srgbClr>
                  </a:outerShdw>
                </a:effectLst>
              </a:rPr>
              <a:t>T’T’ is trained person who received lower earning during the training period because training is paid for at that time, and higher earning at later ages because the return is collected then.</a:t>
            </a:r>
          </a:p>
          <a:p>
            <a:r>
              <a:rPr lang="en-US" sz="3000" dirty="0" smtClean="0">
                <a:solidFill>
                  <a:schemeClr val="accent5">
                    <a:lumMod val="50000"/>
                  </a:schemeClr>
                </a:solidFill>
                <a:effectLst>
                  <a:outerShdw blurRad="38100" dist="38100" dir="2700000" algn="tl">
                    <a:srgbClr val="000000">
                      <a:alpha val="43137"/>
                    </a:srgbClr>
                  </a:outerShdw>
                </a:effectLst>
              </a:rPr>
              <a:t>TT is the combined effect of paying for and collecting the return from training in this way would be to make the age-earning curve  of trained person.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1"/>
          <p:cNvSpPr>
            <a:spLocks noGrp="1"/>
          </p:cNvSpPr>
          <p:nvPr>
            <p:ph type="title"/>
          </p:nvPr>
        </p:nvSpPr>
        <p:spPr>
          <a:xfrm>
            <a:off x="1071538" y="274638"/>
            <a:ext cx="7862150" cy="1143000"/>
          </a:xfrm>
        </p:spPr>
        <p:txBody>
          <a:bodyPr>
            <a:normAutofit/>
          </a:bodyPr>
          <a:lstStyle/>
          <a:p>
            <a:r>
              <a:rPr lang="en-US" sz="3200" dirty="0" smtClean="0">
                <a:latin typeface="Gill Sans MT" pitchFamily="34" charset="0"/>
              </a:rPr>
              <a:t>5.2 Cost and Benefit</a:t>
            </a:r>
            <a:endParaRPr lang="th-TH" sz="3200" dirty="0">
              <a:latin typeface="Gill Sans MT" pitchFamily="34" charset="0"/>
            </a:endParaRPr>
          </a:p>
        </p:txBody>
      </p:sp>
      <p:sp>
        <p:nvSpPr>
          <p:cNvPr id="5" name="TextBox 4"/>
          <p:cNvSpPr txBox="1"/>
          <p:nvPr/>
        </p:nvSpPr>
        <p:spPr>
          <a:xfrm>
            <a:off x="928694" y="1071546"/>
            <a:ext cx="8072462" cy="1477328"/>
          </a:xfrm>
          <a:prstGeom prst="rect">
            <a:avLst/>
          </a:prstGeom>
          <a:noFill/>
        </p:spPr>
        <p:txBody>
          <a:bodyPr wrap="square" rtlCol="0">
            <a:spAutoFit/>
          </a:bodyPr>
          <a:lstStyle/>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OJT </a:t>
            </a:r>
            <a:r>
              <a:rPr lang="en-US" sz="3000" dirty="0" smtClean="0">
                <a:solidFill>
                  <a:schemeClr val="accent5">
                    <a:lumMod val="50000"/>
                  </a:schemeClr>
                </a:solidFill>
                <a:effectLst>
                  <a:outerShdw blurRad="38100" dist="38100" dir="2700000" algn="tl">
                    <a:srgbClr val="000000">
                      <a:alpha val="43137"/>
                    </a:srgbClr>
                  </a:outerShdw>
                </a:effectLst>
              </a:rPr>
              <a:t>is same as education. We invest in schooling before participate in labor market. Firm invest training while they are doing the job in the firm.</a:t>
            </a:r>
          </a:p>
        </p:txBody>
      </p:sp>
      <p:sp>
        <p:nvSpPr>
          <p:cNvPr id="6" name="วงรี 5"/>
          <p:cNvSpPr/>
          <p:nvPr/>
        </p:nvSpPr>
        <p:spPr>
          <a:xfrm>
            <a:off x="1142976" y="128586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7" name="TextBox 6"/>
          <p:cNvSpPr txBox="1"/>
          <p:nvPr/>
        </p:nvSpPr>
        <p:spPr>
          <a:xfrm>
            <a:off x="2285984" y="2786058"/>
            <a:ext cx="1214446" cy="523220"/>
          </a:xfrm>
          <a:prstGeom prst="rect">
            <a:avLst/>
          </a:prstGeom>
          <a:noFill/>
        </p:spPr>
        <p:txBody>
          <a:bodyPr wrap="square" rtlCol="0">
            <a:spAutoFit/>
          </a:bodyPr>
          <a:lstStyle/>
          <a:p>
            <a:r>
              <a:rPr lang="en-US" dirty="0" smtClean="0">
                <a:solidFill>
                  <a:schemeClr val="accent5">
                    <a:lumMod val="50000"/>
                  </a:schemeClr>
                </a:solidFill>
                <a:effectLst>
                  <a:outerShdw blurRad="38100" dist="38100" dir="2700000" algn="tl">
                    <a:srgbClr val="000000">
                      <a:alpha val="43137"/>
                    </a:srgbClr>
                  </a:outerShdw>
                </a:effectLst>
              </a:rPr>
              <a:t>Family</a:t>
            </a:r>
          </a:p>
        </p:txBody>
      </p:sp>
      <p:sp>
        <p:nvSpPr>
          <p:cNvPr id="8" name="TextBox 7"/>
          <p:cNvSpPr txBox="1"/>
          <p:nvPr/>
        </p:nvSpPr>
        <p:spPr>
          <a:xfrm>
            <a:off x="2143108" y="5120358"/>
            <a:ext cx="1571636" cy="523220"/>
          </a:xfrm>
          <a:prstGeom prst="rect">
            <a:avLst/>
          </a:prstGeom>
          <a:noFill/>
        </p:spPr>
        <p:txBody>
          <a:bodyPr wrap="square" rtlCol="0">
            <a:spAutoFit/>
          </a:bodyPr>
          <a:lstStyle/>
          <a:p>
            <a:r>
              <a:rPr lang="en-US" dirty="0" smtClean="0">
                <a:solidFill>
                  <a:schemeClr val="accent5">
                    <a:lumMod val="50000"/>
                  </a:schemeClr>
                </a:solidFill>
                <a:effectLst>
                  <a:outerShdw blurRad="38100" dist="38100" dir="2700000" algn="tl">
                    <a:srgbClr val="000000">
                      <a:alpha val="43137"/>
                    </a:srgbClr>
                  </a:outerShdw>
                </a:effectLst>
              </a:rPr>
              <a:t>Schooling</a:t>
            </a:r>
          </a:p>
        </p:txBody>
      </p:sp>
      <p:sp>
        <p:nvSpPr>
          <p:cNvPr id="9" name="TextBox 8"/>
          <p:cNvSpPr txBox="1"/>
          <p:nvPr/>
        </p:nvSpPr>
        <p:spPr>
          <a:xfrm>
            <a:off x="5572132" y="5143512"/>
            <a:ext cx="1571636" cy="523220"/>
          </a:xfrm>
          <a:prstGeom prst="rect">
            <a:avLst/>
          </a:prstGeom>
          <a:noFill/>
        </p:spPr>
        <p:txBody>
          <a:bodyPr wrap="square" rtlCol="0">
            <a:spAutoFit/>
          </a:bodyPr>
          <a:lstStyle/>
          <a:p>
            <a:r>
              <a:rPr lang="en-US" dirty="0" smtClean="0">
                <a:solidFill>
                  <a:schemeClr val="accent5">
                    <a:lumMod val="50000"/>
                  </a:schemeClr>
                </a:solidFill>
                <a:effectLst>
                  <a:outerShdw blurRad="38100" dist="38100" dir="2700000" algn="tl">
                    <a:srgbClr val="000000">
                      <a:alpha val="43137"/>
                    </a:srgbClr>
                  </a:outerShdw>
                </a:effectLst>
              </a:rPr>
              <a:t>Training</a:t>
            </a:r>
          </a:p>
        </p:txBody>
      </p:sp>
      <p:sp>
        <p:nvSpPr>
          <p:cNvPr id="10" name="TextBox 9"/>
          <p:cNvSpPr txBox="1"/>
          <p:nvPr/>
        </p:nvSpPr>
        <p:spPr>
          <a:xfrm>
            <a:off x="5786446" y="2786058"/>
            <a:ext cx="1214446" cy="523220"/>
          </a:xfrm>
          <a:prstGeom prst="rect">
            <a:avLst/>
          </a:prstGeom>
          <a:noFill/>
        </p:spPr>
        <p:txBody>
          <a:bodyPr wrap="square" rtlCol="0">
            <a:spAutoFit/>
          </a:bodyPr>
          <a:lstStyle/>
          <a:p>
            <a:r>
              <a:rPr lang="en-US" dirty="0" smtClean="0">
                <a:solidFill>
                  <a:schemeClr val="accent5">
                    <a:lumMod val="50000"/>
                  </a:schemeClr>
                </a:solidFill>
                <a:effectLst>
                  <a:outerShdw blurRad="38100" dist="38100" dir="2700000" algn="tl">
                    <a:srgbClr val="000000">
                      <a:alpha val="43137"/>
                    </a:srgbClr>
                  </a:outerShdw>
                </a:effectLst>
              </a:rPr>
              <a:t>Firm</a:t>
            </a:r>
          </a:p>
        </p:txBody>
      </p:sp>
      <p:sp>
        <p:nvSpPr>
          <p:cNvPr id="11" name="TextBox 10"/>
          <p:cNvSpPr txBox="1"/>
          <p:nvPr/>
        </p:nvSpPr>
        <p:spPr>
          <a:xfrm>
            <a:off x="3357554" y="3763036"/>
            <a:ext cx="1785950" cy="523220"/>
          </a:xfrm>
          <a:prstGeom prst="rect">
            <a:avLst/>
          </a:prstGeom>
          <a:noFill/>
        </p:spPr>
        <p:txBody>
          <a:bodyPr wrap="square" rtlCol="0">
            <a:spAutoFit/>
          </a:bodyPr>
          <a:lstStyle/>
          <a:p>
            <a:r>
              <a:rPr lang="en-US" dirty="0" smtClean="0">
                <a:solidFill>
                  <a:schemeClr val="accent5">
                    <a:lumMod val="50000"/>
                  </a:schemeClr>
                </a:solidFill>
                <a:effectLst>
                  <a:outerShdw blurRad="38100" dist="38100" dir="2700000" algn="tl">
                    <a:srgbClr val="000000">
                      <a:alpha val="43137"/>
                    </a:srgbClr>
                  </a:outerShdw>
                </a:effectLst>
              </a:rPr>
              <a:t>Investment</a:t>
            </a:r>
          </a:p>
        </p:txBody>
      </p:sp>
      <p:sp>
        <p:nvSpPr>
          <p:cNvPr id="12" name="TextBox 11"/>
          <p:cNvSpPr txBox="1"/>
          <p:nvPr/>
        </p:nvSpPr>
        <p:spPr>
          <a:xfrm>
            <a:off x="6858016" y="3786190"/>
            <a:ext cx="1785950" cy="523220"/>
          </a:xfrm>
          <a:prstGeom prst="rect">
            <a:avLst/>
          </a:prstGeom>
          <a:noFill/>
        </p:spPr>
        <p:txBody>
          <a:bodyPr wrap="square" rtlCol="0">
            <a:spAutoFit/>
          </a:bodyPr>
          <a:lstStyle/>
          <a:p>
            <a:r>
              <a:rPr lang="en-US" dirty="0" smtClean="0">
                <a:solidFill>
                  <a:schemeClr val="accent5">
                    <a:lumMod val="50000"/>
                  </a:schemeClr>
                </a:solidFill>
                <a:effectLst>
                  <a:outerShdw blurRad="38100" dist="38100" dir="2700000" algn="tl">
                    <a:srgbClr val="000000">
                      <a:alpha val="43137"/>
                    </a:srgbClr>
                  </a:outerShdw>
                </a:effectLst>
              </a:rPr>
              <a:t>Investment</a:t>
            </a:r>
          </a:p>
        </p:txBody>
      </p:sp>
      <p:sp>
        <p:nvSpPr>
          <p:cNvPr id="13" name="ลูกศรลง 12"/>
          <p:cNvSpPr/>
          <p:nvPr/>
        </p:nvSpPr>
        <p:spPr>
          <a:xfrm>
            <a:off x="2714612" y="3571876"/>
            <a:ext cx="357190" cy="1285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4" name="ลูกศรลง 13"/>
          <p:cNvSpPr/>
          <p:nvPr/>
        </p:nvSpPr>
        <p:spPr>
          <a:xfrm>
            <a:off x="6072198" y="3571876"/>
            <a:ext cx="357190" cy="12858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ox(in)">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ox(in)">
                                      <p:cBhvr>
                                        <p:cTn id="20" dur="500"/>
                                        <p:tgtEl>
                                          <p:spTgt spid="7"/>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box(in)">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box(in)">
                                      <p:cBhvr>
                                        <p:cTn id="28" dur="500"/>
                                        <p:tgtEl>
                                          <p:spTgt spid="13"/>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box(in)">
                                      <p:cBhvr>
                                        <p:cTn id="31" dur="500"/>
                                        <p:tgtEl>
                                          <p:spTgt spid="11"/>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box(in)">
                                      <p:cBhvr>
                                        <p:cTn id="34" dur="500"/>
                                        <p:tgtEl>
                                          <p:spTgt spid="8"/>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box(in)">
                                      <p:cBhvr>
                                        <p:cTn id="37" dur="500"/>
                                        <p:tgtEl>
                                          <p:spTgt spid="14"/>
                                        </p:tgtEl>
                                      </p:cBhvr>
                                    </p:animEffect>
                                  </p:childTnLst>
                                </p:cTn>
                              </p:par>
                              <p:par>
                                <p:cTn id="38" presetID="4" presetClass="entr" presetSubtype="16" fill="hold" grpId="0" nodeType="withEffect">
                                  <p:stCondLst>
                                    <p:cond delay="0"/>
                                  </p:stCondLst>
                                  <p:childTnLst>
                                    <p:set>
                                      <p:cBhvr>
                                        <p:cTn id="39" dur="1" fill="hold">
                                          <p:stCondLst>
                                            <p:cond delay="0"/>
                                          </p:stCondLst>
                                        </p:cTn>
                                        <p:tgtEl>
                                          <p:spTgt spid="12"/>
                                        </p:tgtEl>
                                        <p:attrNameLst>
                                          <p:attrName>style.visibility</p:attrName>
                                        </p:attrNameLst>
                                      </p:cBhvr>
                                      <p:to>
                                        <p:strVal val="visible"/>
                                      </p:to>
                                    </p:set>
                                    <p:animEffect transition="in" filter="box(in)">
                                      <p:cBhvr>
                                        <p:cTn id="40" dur="500"/>
                                        <p:tgtEl>
                                          <p:spTgt spid="12"/>
                                        </p:tgtEl>
                                      </p:cBhvr>
                                    </p:animEffect>
                                  </p:childTnLst>
                                </p:cTn>
                              </p:par>
                              <p:par>
                                <p:cTn id="41" presetID="4" presetClass="entr" presetSubtype="16" fill="hold" grpId="0" nodeType="with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box(in)">
                                      <p:cBhvr>
                                        <p:cTn id="4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p:bldP spid="8" grpId="0"/>
      <p:bldP spid="9" grpId="0"/>
      <p:bldP spid="10" grpId="0"/>
      <p:bldP spid="11" grpId="0"/>
      <p:bldP spid="12" grpId="0"/>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h-TH"/>
          </a:p>
        </p:txBody>
      </p:sp>
      <p:pic>
        <p:nvPicPr>
          <p:cNvPr id="1025"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1306001" y="642918"/>
            <a:ext cx="6337833" cy="714380"/>
          </a:xfrm>
          <a:prstGeom prst="rect">
            <a:avLst/>
          </a:prstGeom>
          <a:noFill/>
        </p:spPr>
      </p:pic>
      <p:sp>
        <p:nvSpPr>
          <p:cNvPr id="6" name="TextBox 5"/>
          <p:cNvSpPr txBox="1"/>
          <p:nvPr/>
        </p:nvSpPr>
        <p:spPr>
          <a:xfrm>
            <a:off x="8072462" y="642918"/>
            <a:ext cx="785818" cy="523220"/>
          </a:xfrm>
          <a:prstGeom prst="rect">
            <a:avLst/>
          </a:prstGeom>
          <a:noFill/>
        </p:spPr>
        <p:txBody>
          <a:bodyPr wrap="square" rtlCol="0">
            <a:spAutoFit/>
          </a:bodyPr>
          <a:lstStyle/>
          <a:p>
            <a:r>
              <a:rPr lang="en-US" dirty="0" smtClean="0">
                <a:solidFill>
                  <a:schemeClr val="accent5">
                    <a:lumMod val="50000"/>
                  </a:schemeClr>
                </a:solidFill>
                <a:effectLst>
                  <a:outerShdw blurRad="38100" dist="38100" dir="2700000" algn="tl">
                    <a:srgbClr val="000000">
                      <a:alpha val="43137"/>
                    </a:srgbClr>
                  </a:outerShdw>
                </a:effectLst>
              </a:rPr>
              <a:t>(1)</a:t>
            </a:r>
          </a:p>
        </p:txBody>
      </p:sp>
      <p:sp>
        <p:nvSpPr>
          <p:cNvPr id="7" name="TextBox 6"/>
          <p:cNvSpPr txBox="1"/>
          <p:nvPr/>
        </p:nvSpPr>
        <p:spPr>
          <a:xfrm>
            <a:off x="1071538" y="1785926"/>
            <a:ext cx="8072462" cy="1477328"/>
          </a:xfrm>
          <a:prstGeom prst="rect">
            <a:avLst/>
          </a:prstGeom>
          <a:noFill/>
        </p:spPr>
        <p:txBody>
          <a:bodyPr wrap="square" rtlCol="0">
            <a:spAutoFit/>
          </a:bodyPr>
          <a:lstStyle/>
          <a:p>
            <a:r>
              <a:rPr lang="en-US" sz="3000" dirty="0">
                <a:solidFill>
                  <a:schemeClr val="accent5">
                    <a:lumMod val="50000"/>
                  </a:schemeClr>
                </a:solidFill>
                <a:effectLst>
                  <a:outerShdw blurRad="38100" dist="38100" dir="2700000" algn="tl">
                    <a:srgbClr val="000000">
                      <a:alpha val="43137"/>
                    </a:srgbClr>
                  </a:outerShdw>
                </a:effectLst>
              </a:rPr>
              <a:t>w</a:t>
            </a:r>
            <a:r>
              <a:rPr lang="en-US" sz="3000" dirty="0" smtClean="0">
                <a:solidFill>
                  <a:schemeClr val="accent5">
                    <a:lumMod val="50000"/>
                  </a:schemeClr>
                </a:solidFill>
                <a:effectLst>
                  <a:outerShdw blurRad="38100" dist="38100" dir="2700000" algn="tl">
                    <a:srgbClr val="000000">
                      <a:alpha val="43137"/>
                    </a:srgbClr>
                  </a:outerShdw>
                </a:effectLst>
              </a:rPr>
              <a:t>here</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V</a:t>
            </a:r>
            <a:r>
              <a:rPr lang="en-US" sz="3000" baseline="-25000" dirty="0" smtClean="0">
                <a:solidFill>
                  <a:schemeClr val="accent5">
                    <a:lumMod val="50000"/>
                  </a:schemeClr>
                </a:solidFill>
                <a:effectLst>
                  <a:outerShdw blurRad="38100" dist="38100" dir="2700000" algn="tl">
                    <a:srgbClr val="000000">
                      <a:alpha val="43137"/>
                    </a:srgbClr>
                  </a:outerShdw>
                </a:effectLst>
              </a:rPr>
              <a:t>P</a:t>
            </a:r>
            <a:r>
              <a:rPr lang="en-US" sz="3000" dirty="0" smtClean="0">
                <a:solidFill>
                  <a:schemeClr val="accent5">
                    <a:lumMod val="50000"/>
                  </a:schemeClr>
                </a:solidFill>
                <a:effectLst>
                  <a:outerShdw blurRad="38100" dist="38100" dir="2700000" algn="tl">
                    <a:srgbClr val="000000">
                      <a:alpha val="43137"/>
                    </a:srgbClr>
                  </a:outerShdw>
                </a:effectLst>
              </a:rPr>
              <a:t>  is present value</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E    is income or earning in year 0,1,2,…,n</a:t>
            </a:r>
          </a:p>
        </p:txBody>
      </p:sp>
      <p:sp>
        <p:nvSpPr>
          <p:cNvPr id="102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th-TH"/>
          </a:p>
        </p:txBody>
      </p:sp>
      <p:pic>
        <p:nvPicPr>
          <p:cNvPr id="1027" name="Picture 3"/>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339430" y="3714752"/>
            <a:ext cx="2375314" cy="928694"/>
          </a:xfrm>
          <a:prstGeom prst="rect">
            <a:avLst/>
          </a:prstGeom>
          <a:noFill/>
        </p:spPr>
      </p:pic>
      <p:sp>
        <p:nvSpPr>
          <p:cNvPr id="10" name="TextBox 9"/>
          <p:cNvSpPr txBox="1"/>
          <p:nvPr/>
        </p:nvSpPr>
        <p:spPr>
          <a:xfrm>
            <a:off x="1071538" y="4737754"/>
            <a:ext cx="8072462" cy="1015663"/>
          </a:xfrm>
          <a:prstGeom prst="rect">
            <a:avLst/>
          </a:prstGeom>
          <a:noFill/>
        </p:spPr>
        <p:txBody>
          <a:bodyPr wrap="square" rtlCol="0">
            <a:spAutoFit/>
          </a:bodyPr>
          <a:lstStyle/>
          <a:p>
            <a:r>
              <a:rPr lang="en-US" sz="3000" u="sng" dirty="0" smtClean="0">
                <a:solidFill>
                  <a:schemeClr val="accent5">
                    <a:lumMod val="50000"/>
                  </a:schemeClr>
                </a:solidFill>
                <a:effectLst>
                  <a:outerShdw blurRad="38100" dist="38100" dir="2700000" algn="tl">
                    <a:srgbClr val="000000">
                      <a:alpha val="43137"/>
                    </a:srgbClr>
                  </a:outerShdw>
                </a:effectLst>
              </a:rPr>
              <a:t>Ex</a:t>
            </a:r>
            <a:r>
              <a:rPr lang="en-US" sz="3000" dirty="0" smtClean="0">
                <a:solidFill>
                  <a:schemeClr val="accent5">
                    <a:lumMod val="50000"/>
                  </a:schemeClr>
                </a:solidFill>
                <a:effectLst>
                  <a:outerShdw blurRad="38100" dist="38100" dir="2700000" algn="tl">
                    <a:srgbClr val="000000">
                      <a:alpha val="43137"/>
                    </a:srgbClr>
                  </a:outerShdw>
                </a:effectLst>
              </a:rPr>
              <a:t>	Income flow 18 to 64 years, n=18,19,…</a:t>
            </a:r>
          </a:p>
          <a:p>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64-18=46 years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025"/>
                                        </p:tgtEl>
                                        <p:attrNameLst>
                                          <p:attrName>style.visibility</p:attrName>
                                        </p:attrNameLst>
                                      </p:cBhvr>
                                      <p:to>
                                        <p:strVal val="visible"/>
                                      </p:to>
                                    </p:set>
                                    <p:animEffect transition="in" filter="box(in)">
                                      <p:cBhvr>
                                        <p:cTn id="7" dur="500"/>
                                        <p:tgtEl>
                                          <p:spTgt spid="1025"/>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ox(in)">
                                      <p:cBhvr>
                                        <p:cTn id="10" dur="500"/>
                                        <p:tgtEl>
                                          <p:spTgt spid="6"/>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ox(in)">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1027"/>
                                        </p:tgtEl>
                                        <p:attrNameLst>
                                          <p:attrName>style.visibility</p:attrName>
                                        </p:attrNameLst>
                                      </p:cBhvr>
                                      <p:to>
                                        <p:strVal val="visible"/>
                                      </p:to>
                                    </p:set>
                                    <p:animEffect transition="in" filter="box(in)">
                                      <p:cBhvr>
                                        <p:cTn id="18" dur="500"/>
                                        <p:tgtEl>
                                          <p:spTgt spid="1027"/>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box(in)">
                                      <p:cBhvr>
                                        <p:cTn id="2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428992" y="928670"/>
            <a:ext cx="4000528" cy="55399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Total Revenue	IRR</a:t>
            </a:r>
          </a:p>
        </p:txBody>
      </p:sp>
      <p:sp>
        <p:nvSpPr>
          <p:cNvPr id="5" name="TextBox 4"/>
          <p:cNvSpPr txBox="1"/>
          <p:nvPr/>
        </p:nvSpPr>
        <p:spPr>
          <a:xfrm>
            <a:off x="3428992" y="2357430"/>
            <a:ext cx="6000792" cy="55399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Cost of training	  MRR (debt rate)</a:t>
            </a:r>
          </a:p>
        </p:txBody>
      </p:sp>
      <p:sp>
        <p:nvSpPr>
          <p:cNvPr id="6" name="TextBox 5"/>
          <p:cNvSpPr txBox="1"/>
          <p:nvPr/>
        </p:nvSpPr>
        <p:spPr>
          <a:xfrm>
            <a:off x="3500430" y="3929066"/>
            <a:ext cx="5000660" cy="55399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Wage increase after OJT</a:t>
            </a:r>
          </a:p>
        </p:txBody>
      </p:sp>
      <p:sp>
        <p:nvSpPr>
          <p:cNvPr id="7" name="TextBox 6"/>
          <p:cNvSpPr txBox="1"/>
          <p:nvPr/>
        </p:nvSpPr>
        <p:spPr>
          <a:xfrm>
            <a:off x="3500430" y="5232456"/>
            <a:ext cx="5000660" cy="553998"/>
          </a:xfrm>
          <a:prstGeom prst="rect">
            <a:avLst/>
          </a:prstGeom>
          <a:noFill/>
        </p:spPr>
        <p:txBody>
          <a:bodyPr wrap="square" rtlCol="0">
            <a:spAutoFit/>
          </a:bodyPr>
          <a:lstStyle/>
          <a:p>
            <a:r>
              <a:rPr lang="en-US" sz="3000" dirty="0" smtClean="0">
                <a:solidFill>
                  <a:schemeClr val="accent5">
                    <a:lumMod val="50000"/>
                  </a:schemeClr>
                </a:solidFill>
                <a:effectLst>
                  <a:outerShdw blurRad="38100" dist="38100" dir="2700000" algn="tl">
                    <a:srgbClr val="000000">
                      <a:alpha val="43137"/>
                    </a:srgbClr>
                  </a:outerShdw>
                </a:effectLst>
              </a:rPr>
              <a:t>Wage decrease while OJT</a:t>
            </a:r>
          </a:p>
        </p:txBody>
      </p:sp>
      <p:sp>
        <p:nvSpPr>
          <p:cNvPr id="8" name="TextBox 7"/>
          <p:cNvSpPr txBox="1"/>
          <p:nvPr/>
        </p:nvSpPr>
        <p:spPr>
          <a:xfrm>
            <a:off x="428596" y="1500174"/>
            <a:ext cx="2286048" cy="1015663"/>
          </a:xfrm>
          <a:prstGeom prst="rect">
            <a:avLst/>
          </a:prstGeom>
          <a:noFill/>
        </p:spPr>
        <p:txBody>
          <a:bodyPr wrap="square" rtlCol="0">
            <a:spAutoFit/>
          </a:bodyPr>
          <a:lstStyle/>
          <a:p>
            <a:pPr algn="ctr"/>
            <a:r>
              <a:rPr lang="en-US" sz="3000" dirty="0" smtClean="0">
                <a:solidFill>
                  <a:schemeClr val="accent5">
                    <a:lumMod val="50000"/>
                  </a:schemeClr>
                </a:solidFill>
                <a:effectLst>
                  <a:outerShdw blurRad="38100" dist="38100" dir="2700000" algn="tl">
                    <a:srgbClr val="000000">
                      <a:alpha val="43137"/>
                    </a:srgbClr>
                  </a:outerShdw>
                </a:effectLst>
              </a:rPr>
              <a:t>OJT</a:t>
            </a:r>
          </a:p>
          <a:p>
            <a:pPr algn="ctr"/>
            <a:r>
              <a:rPr lang="en-US" sz="3000" dirty="0" smtClean="0">
                <a:solidFill>
                  <a:schemeClr val="accent5">
                    <a:lumMod val="50000"/>
                  </a:schemeClr>
                </a:solidFill>
                <a:effectLst>
                  <a:outerShdw blurRad="38100" dist="38100" dir="2700000" algn="tl">
                    <a:srgbClr val="000000">
                      <a:alpha val="43137"/>
                    </a:srgbClr>
                  </a:outerShdw>
                </a:effectLst>
              </a:rPr>
              <a:t>(Firm)</a:t>
            </a:r>
          </a:p>
        </p:txBody>
      </p:sp>
      <p:sp>
        <p:nvSpPr>
          <p:cNvPr id="9" name="TextBox 8"/>
          <p:cNvSpPr txBox="1"/>
          <p:nvPr/>
        </p:nvSpPr>
        <p:spPr>
          <a:xfrm>
            <a:off x="285720" y="4342163"/>
            <a:ext cx="2286048" cy="1015663"/>
          </a:xfrm>
          <a:prstGeom prst="rect">
            <a:avLst/>
          </a:prstGeom>
          <a:noFill/>
        </p:spPr>
        <p:txBody>
          <a:bodyPr wrap="square" rtlCol="0">
            <a:spAutoFit/>
          </a:bodyPr>
          <a:lstStyle/>
          <a:p>
            <a:pPr algn="ctr"/>
            <a:r>
              <a:rPr lang="en-US" sz="3000" dirty="0" smtClean="0">
                <a:solidFill>
                  <a:schemeClr val="accent5">
                    <a:lumMod val="50000"/>
                  </a:schemeClr>
                </a:solidFill>
                <a:effectLst>
                  <a:outerShdw blurRad="38100" dist="38100" dir="2700000" algn="tl">
                    <a:srgbClr val="000000">
                      <a:alpha val="43137"/>
                    </a:srgbClr>
                  </a:outerShdw>
                </a:effectLst>
              </a:rPr>
              <a:t>OJT</a:t>
            </a:r>
          </a:p>
          <a:p>
            <a:pPr algn="ctr"/>
            <a:r>
              <a:rPr lang="en-US" sz="3000" dirty="0" smtClean="0">
                <a:solidFill>
                  <a:schemeClr val="accent5">
                    <a:lumMod val="50000"/>
                  </a:schemeClr>
                </a:solidFill>
                <a:effectLst>
                  <a:outerShdw blurRad="38100" dist="38100" dir="2700000" algn="tl">
                    <a:srgbClr val="000000">
                      <a:alpha val="43137"/>
                    </a:srgbClr>
                  </a:outerShdw>
                </a:effectLst>
              </a:rPr>
              <a:t>(Worker)</a:t>
            </a:r>
          </a:p>
        </p:txBody>
      </p:sp>
      <p:sp>
        <p:nvSpPr>
          <p:cNvPr id="10" name="ลูกศรขวา 9"/>
          <p:cNvSpPr/>
          <p:nvPr/>
        </p:nvSpPr>
        <p:spPr>
          <a:xfrm>
            <a:off x="5857884" y="1142984"/>
            <a:ext cx="28575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1" name="ลูกศรขวา 10"/>
          <p:cNvSpPr/>
          <p:nvPr/>
        </p:nvSpPr>
        <p:spPr>
          <a:xfrm>
            <a:off x="6072198" y="2571744"/>
            <a:ext cx="28575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12" name="บวก 11"/>
          <p:cNvSpPr/>
          <p:nvPr/>
        </p:nvSpPr>
        <p:spPr>
          <a:xfrm>
            <a:off x="3000364" y="1000108"/>
            <a:ext cx="485772" cy="500066"/>
          </a:xfrm>
          <a:prstGeom prst="mathPlus">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th-TH"/>
          </a:p>
        </p:txBody>
      </p:sp>
      <p:sp>
        <p:nvSpPr>
          <p:cNvPr id="13" name="บวก 12"/>
          <p:cNvSpPr/>
          <p:nvPr/>
        </p:nvSpPr>
        <p:spPr>
          <a:xfrm>
            <a:off x="3000364" y="3929066"/>
            <a:ext cx="485772" cy="500066"/>
          </a:xfrm>
          <a:prstGeom prst="mathPlus">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th-TH"/>
          </a:p>
        </p:txBody>
      </p:sp>
      <p:sp>
        <p:nvSpPr>
          <p:cNvPr id="14" name="ลบ 13"/>
          <p:cNvSpPr/>
          <p:nvPr/>
        </p:nvSpPr>
        <p:spPr>
          <a:xfrm>
            <a:off x="3071802" y="2428868"/>
            <a:ext cx="357190" cy="428628"/>
          </a:xfrm>
          <a:prstGeom prst="mathMinus">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sp>
        <p:nvSpPr>
          <p:cNvPr id="15" name="ลบ 14"/>
          <p:cNvSpPr/>
          <p:nvPr/>
        </p:nvSpPr>
        <p:spPr>
          <a:xfrm>
            <a:off x="3071802" y="5286388"/>
            <a:ext cx="357190" cy="428628"/>
          </a:xfrm>
          <a:prstGeom prst="mathMinus">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th-TH"/>
          </a:p>
        </p:txBody>
      </p:sp>
      <p:cxnSp>
        <p:nvCxnSpPr>
          <p:cNvPr id="18" name="ตัวเชื่อมต่อตรง 17"/>
          <p:cNvCxnSpPr/>
          <p:nvPr/>
        </p:nvCxnSpPr>
        <p:spPr>
          <a:xfrm flipV="1">
            <a:off x="2071670" y="1357298"/>
            <a:ext cx="785818" cy="571504"/>
          </a:xfrm>
          <a:prstGeom prst="line">
            <a:avLst/>
          </a:prstGeom>
        </p:spPr>
        <p:style>
          <a:lnRef idx="3">
            <a:schemeClr val="accent1"/>
          </a:lnRef>
          <a:fillRef idx="0">
            <a:schemeClr val="accent1"/>
          </a:fillRef>
          <a:effectRef idx="2">
            <a:schemeClr val="accent1"/>
          </a:effectRef>
          <a:fontRef idx="minor">
            <a:schemeClr val="tx1"/>
          </a:fontRef>
        </p:style>
      </p:cxnSp>
      <p:cxnSp>
        <p:nvCxnSpPr>
          <p:cNvPr id="19" name="ตัวเชื่อมต่อตรง 18"/>
          <p:cNvCxnSpPr/>
          <p:nvPr/>
        </p:nvCxnSpPr>
        <p:spPr>
          <a:xfrm>
            <a:off x="2071670" y="1928802"/>
            <a:ext cx="785818" cy="571504"/>
          </a:xfrm>
          <a:prstGeom prst="line">
            <a:avLst/>
          </a:prstGeom>
        </p:spPr>
        <p:style>
          <a:lnRef idx="3">
            <a:schemeClr val="accent1"/>
          </a:lnRef>
          <a:fillRef idx="0">
            <a:schemeClr val="accent1"/>
          </a:fillRef>
          <a:effectRef idx="2">
            <a:schemeClr val="accent1"/>
          </a:effectRef>
          <a:fontRef idx="minor">
            <a:schemeClr val="tx1"/>
          </a:fontRef>
        </p:style>
      </p:cxnSp>
      <p:cxnSp>
        <p:nvCxnSpPr>
          <p:cNvPr id="22" name="ตัวเชื่อมต่อตรง 21"/>
          <p:cNvCxnSpPr/>
          <p:nvPr/>
        </p:nvCxnSpPr>
        <p:spPr>
          <a:xfrm flipV="1">
            <a:off x="2071670" y="4286256"/>
            <a:ext cx="785818" cy="571504"/>
          </a:xfrm>
          <a:prstGeom prst="line">
            <a:avLst/>
          </a:prstGeom>
        </p:spPr>
        <p:style>
          <a:lnRef idx="3">
            <a:schemeClr val="accent1"/>
          </a:lnRef>
          <a:fillRef idx="0">
            <a:schemeClr val="accent1"/>
          </a:fillRef>
          <a:effectRef idx="2">
            <a:schemeClr val="accent1"/>
          </a:effectRef>
          <a:fontRef idx="minor">
            <a:schemeClr val="tx1"/>
          </a:fontRef>
        </p:style>
      </p:cxnSp>
      <p:cxnSp>
        <p:nvCxnSpPr>
          <p:cNvPr id="23" name="ตัวเชื่อมต่อตรง 22"/>
          <p:cNvCxnSpPr/>
          <p:nvPr/>
        </p:nvCxnSpPr>
        <p:spPr>
          <a:xfrm>
            <a:off x="2071670" y="4857760"/>
            <a:ext cx="785818" cy="571504"/>
          </a:xfrm>
          <a:prstGeom prst="line">
            <a:avLst/>
          </a:prstGeom>
        </p:spPr>
        <p:style>
          <a:lnRef idx="3">
            <a:schemeClr val="accent1"/>
          </a:lnRef>
          <a:fillRef idx="0">
            <a:schemeClr val="accent1"/>
          </a:fillRef>
          <a:effectRef idx="2">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box(in)">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box(in)">
                                      <p:cBhvr>
                                        <p:cTn id="15" dur="500"/>
                                        <p:tgtEl>
                                          <p:spTgt spid="18"/>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ox(in)">
                                      <p:cBhvr>
                                        <p:cTn id="18" dur="500"/>
                                        <p:tgtEl>
                                          <p:spTgt spid="12"/>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ox(in)">
                                      <p:cBhvr>
                                        <p:cTn id="21" dur="500"/>
                                        <p:tgtEl>
                                          <p:spTgt spid="4"/>
                                        </p:tgtEl>
                                      </p:cBhvr>
                                    </p:animEffect>
                                  </p:childTnLst>
                                </p:cTn>
                              </p:par>
                              <p:par>
                                <p:cTn id="22" presetID="4" presetClass="entr" presetSubtype="16" fill="hold" nodeType="with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box(in)">
                                      <p:cBhvr>
                                        <p:cTn id="24" dur="500"/>
                                        <p:tgtEl>
                                          <p:spTgt spid="19"/>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ox(in)">
                                      <p:cBhvr>
                                        <p:cTn id="27" dur="500"/>
                                        <p:tgtEl>
                                          <p:spTgt spid="14"/>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box(in)">
                                      <p:cBhvr>
                                        <p:cTn id="30" dur="500"/>
                                        <p:tgtEl>
                                          <p:spTgt spid="5"/>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box(in)">
                                      <p:cBhvr>
                                        <p:cTn id="33" dur="500"/>
                                        <p:tgtEl>
                                          <p:spTgt spid="10"/>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box(in)">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nodeType="clickEffect">
                                  <p:stCondLst>
                                    <p:cond delay="0"/>
                                  </p:stCondLst>
                                  <p:childTnLst>
                                    <p:set>
                                      <p:cBhvr>
                                        <p:cTn id="40" dur="1" fill="hold">
                                          <p:stCondLst>
                                            <p:cond delay="0"/>
                                          </p:stCondLst>
                                        </p:cTn>
                                        <p:tgtEl>
                                          <p:spTgt spid="22"/>
                                        </p:tgtEl>
                                        <p:attrNameLst>
                                          <p:attrName>style.visibility</p:attrName>
                                        </p:attrNameLst>
                                      </p:cBhvr>
                                      <p:to>
                                        <p:strVal val="visible"/>
                                      </p:to>
                                    </p:set>
                                    <p:animEffect transition="in" filter="box(in)">
                                      <p:cBhvr>
                                        <p:cTn id="41" dur="500"/>
                                        <p:tgtEl>
                                          <p:spTgt spid="22"/>
                                        </p:tgtEl>
                                      </p:cBhvr>
                                    </p:animEffect>
                                  </p:childTnLst>
                                </p:cTn>
                              </p:par>
                              <p:par>
                                <p:cTn id="42" presetID="4" presetClass="entr" presetSubtype="16" fill="hold" nodeType="withEffect">
                                  <p:stCondLst>
                                    <p:cond delay="0"/>
                                  </p:stCondLst>
                                  <p:childTnLst>
                                    <p:set>
                                      <p:cBhvr>
                                        <p:cTn id="43" dur="1" fill="hold">
                                          <p:stCondLst>
                                            <p:cond delay="0"/>
                                          </p:stCondLst>
                                        </p:cTn>
                                        <p:tgtEl>
                                          <p:spTgt spid="23"/>
                                        </p:tgtEl>
                                        <p:attrNameLst>
                                          <p:attrName>style.visibility</p:attrName>
                                        </p:attrNameLst>
                                      </p:cBhvr>
                                      <p:to>
                                        <p:strVal val="visible"/>
                                      </p:to>
                                    </p:set>
                                    <p:animEffect transition="in" filter="box(in)">
                                      <p:cBhvr>
                                        <p:cTn id="44" dur="500"/>
                                        <p:tgtEl>
                                          <p:spTgt spid="23"/>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box(in)">
                                      <p:cBhvr>
                                        <p:cTn id="47" dur="500"/>
                                        <p:tgtEl>
                                          <p:spTgt spid="13"/>
                                        </p:tgtEl>
                                      </p:cBhvr>
                                    </p:animEffect>
                                  </p:childTnLst>
                                </p:cTn>
                              </p:par>
                              <p:par>
                                <p:cTn id="48" presetID="4" presetClass="entr" presetSubtype="16"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box(in)">
                                      <p:cBhvr>
                                        <p:cTn id="50" dur="500"/>
                                        <p:tgtEl>
                                          <p:spTgt spid="15"/>
                                        </p:tgtEl>
                                      </p:cBhvr>
                                    </p:animEffect>
                                  </p:childTnLst>
                                </p:cTn>
                              </p:par>
                              <p:par>
                                <p:cTn id="51" presetID="4" presetClass="entr" presetSubtype="16" fill="hold" grpId="0" nodeType="withEffect">
                                  <p:stCondLst>
                                    <p:cond delay="0"/>
                                  </p:stCondLst>
                                  <p:childTnLst>
                                    <p:set>
                                      <p:cBhvr>
                                        <p:cTn id="52" dur="1" fill="hold">
                                          <p:stCondLst>
                                            <p:cond delay="0"/>
                                          </p:stCondLst>
                                        </p:cTn>
                                        <p:tgtEl>
                                          <p:spTgt spid="6"/>
                                        </p:tgtEl>
                                        <p:attrNameLst>
                                          <p:attrName>style.visibility</p:attrName>
                                        </p:attrNameLst>
                                      </p:cBhvr>
                                      <p:to>
                                        <p:strVal val="visible"/>
                                      </p:to>
                                    </p:set>
                                    <p:animEffect transition="in" filter="box(in)">
                                      <p:cBhvr>
                                        <p:cTn id="53" dur="500"/>
                                        <p:tgtEl>
                                          <p:spTgt spid="6"/>
                                        </p:tgtEl>
                                      </p:cBhvr>
                                    </p:animEffect>
                                  </p:childTnLst>
                                </p:cTn>
                              </p:par>
                              <p:par>
                                <p:cTn id="54" presetID="4" presetClass="entr" presetSubtype="16" fill="hold" grpId="0" nodeType="with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box(in)">
                                      <p:cBhvr>
                                        <p:cTn id="5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animBg="1"/>
      <p:bldP spid="11" grpId="0" animBg="1"/>
      <p:bldP spid="12" grpId="0" animBg="1"/>
      <p:bldP spid="13" grpId="0" animBg="1"/>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ชื่อเรื่อง 1"/>
          <p:cNvSpPr>
            <a:spLocks noGrp="1"/>
          </p:cNvSpPr>
          <p:nvPr>
            <p:ph type="title"/>
          </p:nvPr>
        </p:nvSpPr>
        <p:spPr>
          <a:xfrm>
            <a:off x="1071538" y="274638"/>
            <a:ext cx="7862150" cy="1143000"/>
          </a:xfrm>
        </p:spPr>
        <p:txBody>
          <a:bodyPr>
            <a:normAutofit/>
          </a:bodyPr>
          <a:lstStyle/>
          <a:p>
            <a:r>
              <a:rPr lang="en-US" sz="3200" dirty="0" smtClean="0">
                <a:latin typeface="Gill Sans MT" pitchFamily="34" charset="0"/>
              </a:rPr>
              <a:t>5.3 Type of Training</a:t>
            </a:r>
            <a:endParaRPr lang="th-TH" sz="3200" dirty="0">
              <a:latin typeface="Gill Sans MT" pitchFamily="34" charset="0"/>
            </a:endParaRPr>
          </a:p>
        </p:txBody>
      </p:sp>
      <p:sp>
        <p:nvSpPr>
          <p:cNvPr id="5" name="TextBox 4"/>
          <p:cNvSpPr txBox="1"/>
          <p:nvPr/>
        </p:nvSpPr>
        <p:spPr>
          <a:xfrm>
            <a:off x="1071538" y="1225689"/>
            <a:ext cx="8072462" cy="5170646"/>
          </a:xfrm>
          <a:prstGeom prst="rect">
            <a:avLst/>
          </a:prstGeom>
          <a:noFill/>
        </p:spPr>
        <p:txBody>
          <a:bodyPr wrap="square" rtlCol="0">
            <a:spAutoFit/>
          </a:bodyPr>
          <a:lstStyle/>
          <a:p>
            <a:pPr marL="514350" indent="-514350"/>
            <a:r>
              <a:rPr lang="en-US" sz="3000" dirty="0" smtClean="0">
                <a:solidFill>
                  <a:schemeClr val="accent5">
                    <a:lumMod val="50000"/>
                  </a:schemeClr>
                </a:solidFill>
                <a:effectLst>
                  <a:outerShdw blurRad="38100" dist="38100" dir="2700000" algn="tl">
                    <a:srgbClr val="000000">
                      <a:alpha val="43137"/>
                    </a:srgbClr>
                  </a:outerShdw>
                </a:effectLst>
              </a:rPr>
              <a:t>1) General Training</a:t>
            </a:r>
          </a:p>
          <a:p>
            <a:pPr marL="514350" indent="-514350"/>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Generate general skill for any firm, e, g : </a:t>
            </a:r>
          </a:p>
          <a:p>
            <a:pPr marL="514350" indent="-514350"/>
            <a:r>
              <a:rPr lang="en-US" sz="3000" dirty="0" smtClean="0">
                <a:solidFill>
                  <a:schemeClr val="accent5">
                    <a:lumMod val="50000"/>
                  </a:schemeClr>
                </a:solidFill>
                <a:effectLst>
                  <a:outerShdw blurRad="38100" dist="38100" dir="2700000" algn="tl">
                    <a:srgbClr val="000000">
                      <a:alpha val="43137"/>
                    </a:srgbClr>
                  </a:outerShdw>
                </a:effectLst>
              </a:rPr>
              <a:t>administrative skill, clerk, typing and language</a:t>
            </a:r>
          </a:p>
          <a:p>
            <a:pPr marL="514350" indent="-514350"/>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After training, workers have gained this </a:t>
            </a:r>
          </a:p>
          <a:p>
            <a:pPr marL="514350" indent="-514350"/>
            <a:r>
              <a:rPr lang="en-US" sz="3000" dirty="0" smtClean="0">
                <a:solidFill>
                  <a:schemeClr val="accent5">
                    <a:lumMod val="50000"/>
                  </a:schemeClr>
                </a:solidFill>
                <a:effectLst>
                  <a:outerShdw blurRad="38100" dist="38100" dir="2700000" algn="tl">
                    <a:srgbClr val="000000">
                      <a:alpha val="43137"/>
                    </a:srgbClr>
                  </a:outerShdw>
                </a:effectLst>
              </a:rPr>
              <a:t>benefit.</a:t>
            </a:r>
          </a:p>
          <a:p>
            <a:pPr marL="514350" indent="-514350"/>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Therefore, who gain who pay for training</a:t>
            </a:r>
          </a:p>
          <a:p>
            <a:pPr marL="514350" indent="-514350"/>
            <a:r>
              <a:rPr lang="en-US" sz="3000" dirty="0" smtClean="0">
                <a:solidFill>
                  <a:schemeClr val="accent5">
                    <a:lumMod val="50000"/>
                  </a:schemeClr>
                </a:solidFill>
                <a:effectLst>
                  <a:outerShdw blurRad="38100" dist="38100" dir="2700000" algn="tl">
                    <a:srgbClr val="000000">
                      <a:alpha val="43137"/>
                    </a:srgbClr>
                  </a:outerShdw>
                </a:effectLst>
              </a:rPr>
              <a:t> cost.</a:t>
            </a:r>
          </a:p>
          <a:p>
            <a:pPr marL="514350" indent="-514350"/>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W</a:t>
            </a:r>
            <a:r>
              <a:rPr lang="en-US" sz="3000" baseline="-25000" dirty="0" smtClean="0">
                <a:solidFill>
                  <a:schemeClr val="accent5">
                    <a:lumMod val="50000"/>
                  </a:schemeClr>
                </a:solidFill>
                <a:effectLst>
                  <a:outerShdw blurRad="38100" dist="38100" dir="2700000" algn="tl">
                    <a:srgbClr val="000000">
                      <a:alpha val="43137"/>
                    </a:srgbClr>
                  </a:outerShdw>
                </a:effectLst>
              </a:rPr>
              <a:t>P</a:t>
            </a:r>
            <a:r>
              <a:rPr lang="en-US" sz="3000" dirty="0" smtClean="0">
                <a:solidFill>
                  <a:schemeClr val="accent5">
                    <a:lumMod val="50000"/>
                  </a:schemeClr>
                </a:solidFill>
                <a:effectLst>
                  <a:outerShdw blurRad="38100" dist="38100" dir="2700000" algn="tl">
                    <a:srgbClr val="000000">
                      <a:alpha val="43137"/>
                    </a:srgbClr>
                  </a:outerShdw>
                </a:effectLst>
              </a:rPr>
              <a:t>  =  </a:t>
            </a:r>
            <a:r>
              <a:rPr lang="en-US" sz="3000" dirty="0" err="1" smtClean="0">
                <a:solidFill>
                  <a:schemeClr val="accent5">
                    <a:lumMod val="50000"/>
                  </a:schemeClr>
                </a:solidFill>
                <a:effectLst>
                  <a:outerShdw blurRad="38100" dist="38100" dir="2700000" algn="tl">
                    <a:srgbClr val="000000">
                      <a:alpha val="43137"/>
                    </a:srgbClr>
                  </a:outerShdw>
                </a:effectLst>
              </a:rPr>
              <a:t>MRP</a:t>
            </a:r>
            <a:r>
              <a:rPr lang="en-US" sz="3000" baseline="-25000" dirty="0" err="1" smtClean="0">
                <a:solidFill>
                  <a:schemeClr val="accent5">
                    <a:lumMod val="50000"/>
                  </a:schemeClr>
                </a:solidFill>
                <a:effectLst>
                  <a:outerShdw blurRad="38100" dist="38100" dir="2700000" algn="tl">
                    <a:srgbClr val="000000">
                      <a:alpha val="43137"/>
                    </a:srgbClr>
                  </a:outerShdw>
                </a:effectLst>
              </a:rPr>
              <a:t>p</a:t>
            </a:r>
            <a:r>
              <a:rPr lang="en-US" sz="3000" dirty="0" smtClean="0">
                <a:solidFill>
                  <a:schemeClr val="accent5">
                    <a:lumMod val="50000"/>
                  </a:schemeClr>
                </a:solidFill>
                <a:effectLst>
                  <a:outerShdw blurRad="38100" dist="38100" dir="2700000" algn="tl">
                    <a:srgbClr val="000000">
                      <a:alpha val="43137"/>
                    </a:srgbClr>
                  </a:outerShdw>
                </a:effectLst>
              </a:rPr>
              <a:t> </a:t>
            </a:r>
          </a:p>
          <a:p>
            <a:pPr marL="514350" indent="-514350"/>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a:t>
            </a:r>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where    W</a:t>
            </a:r>
            <a:r>
              <a:rPr lang="en-US" sz="3000" baseline="-25000" dirty="0" smtClean="0">
                <a:solidFill>
                  <a:schemeClr val="accent5">
                    <a:lumMod val="50000"/>
                  </a:schemeClr>
                </a:solidFill>
                <a:effectLst>
                  <a:outerShdw blurRad="38100" dist="38100" dir="2700000" algn="tl">
                    <a:srgbClr val="000000">
                      <a:alpha val="43137"/>
                    </a:srgbClr>
                  </a:outerShdw>
                </a:effectLst>
              </a:rPr>
              <a:t>P</a:t>
            </a:r>
            <a:r>
              <a:rPr lang="en-US" sz="3000" dirty="0" smtClean="0">
                <a:solidFill>
                  <a:schemeClr val="accent5">
                    <a:lumMod val="50000"/>
                  </a:schemeClr>
                </a:solidFill>
                <a:effectLst>
                  <a:outerShdw blurRad="38100" dist="38100" dir="2700000" algn="tl">
                    <a:srgbClr val="000000">
                      <a:alpha val="43137"/>
                    </a:srgbClr>
                  </a:outerShdw>
                </a:effectLst>
              </a:rPr>
              <a:t> = Wage of post training </a:t>
            </a:r>
          </a:p>
          <a:p>
            <a:pPr marL="514350" indent="-514350"/>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MRP</a:t>
            </a:r>
            <a:r>
              <a:rPr lang="en-US" sz="3000" baseline="-25000" dirty="0" smtClean="0">
                <a:solidFill>
                  <a:schemeClr val="accent5">
                    <a:lumMod val="50000"/>
                  </a:schemeClr>
                </a:solidFill>
                <a:effectLst>
                  <a:outerShdw blurRad="38100" dist="38100" dir="2700000" algn="tl">
                    <a:srgbClr val="000000">
                      <a:alpha val="43137"/>
                    </a:srgbClr>
                  </a:outerShdw>
                </a:effectLst>
              </a:rPr>
              <a:t>P</a:t>
            </a:r>
            <a:r>
              <a:rPr lang="en-US" sz="3000" dirty="0" smtClean="0">
                <a:solidFill>
                  <a:schemeClr val="accent5">
                    <a:lumMod val="50000"/>
                  </a:schemeClr>
                </a:solidFill>
                <a:effectLst>
                  <a:outerShdw blurRad="38100" dist="38100" dir="2700000" algn="tl">
                    <a:srgbClr val="000000">
                      <a:alpha val="43137"/>
                    </a:srgbClr>
                  </a:outerShdw>
                </a:effectLst>
              </a:rPr>
              <a:t> = Marginal revenue of</a:t>
            </a:r>
          </a:p>
          <a:p>
            <a:pPr marL="514350" indent="-514350"/>
            <a:r>
              <a:rPr lang="en-US" sz="3000" dirty="0" smtClean="0">
                <a:solidFill>
                  <a:schemeClr val="accent5">
                    <a:lumMod val="50000"/>
                  </a:schemeClr>
                </a:solidFill>
                <a:effectLst>
                  <a:outerShdw blurRad="38100" dist="38100" dir="2700000" algn="tl">
                    <a:srgbClr val="000000">
                      <a:alpha val="43137"/>
                    </a:srgbClr>
                  </a:outerShdw>
                </a:effectLst>
              </a:rPr>
              <a:t>				        product, post training</a:t>
            </a:r>
          </a:p>
        </p:txBody>
      </p:sp>
      <p:sp>
        <p:nvSpPr>
          <p:cNvPr id="6" name="วงรี 5"/>
          <p:cNvSpPr/>
          <p:nvPr/>
        </p:nvSpPr>
        <p:spPr>
          <a:xfrm>
            <a:off x="1714480" y="192880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7" name="วงรี 6"/>
          <p:cNvSpPr/>
          <p:nvPr/>
        </p:nvSpPr>
        <p:spPr>
          <a:xfrm>
            <a:off x="1714480" y="371475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8" name="วงรี 7"/>
          <p:cNvSpPr/>
          <p:nvPr/>
        </p:nvSpPr>
        <p:spPr>
          <a:xfrm>
            <a:off x="1714480" y="2857496"/>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ox(in)">
                                      <p:cBhvr>
                                        <p:cTn id="15" dur="500"/>
                                        <p:tgtEl>
                                          <p:spTgt spid="6"/>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ox(in)">
                                      <p:cBhvr>
                                        <p:cTn id="18" dur="500"/>
                                        <p:tgtEl>
                                          <p:spTgt spid="8"/>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box(in)">
                                      <p:cBhvr>
                                        <p:cTn id="2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71538" y="357166"/>
            <a:ext cx="8072462" cy="4247317"/>
          </a:xfrm>
          <a:prstGeom prst="rect">
            <a:avLst/>
          </a:prstGeom>
          <a:noFill/>
        </p:spPr>
        <p:txBody>
          <a:bodyPr wrap="square" rtlCol="0">
            <a:spAutoFit/>
          </a:bodyPr>
          <a:lstStyle/>
          <a:p>
            <a:pPr marL="514350" indent="-514350"/>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While training, worker receive wage lower</a:t>
            </a:r>
          </a:p>
          <a:p>
            <a:pPr marL="514350" indent="-514350"/>
            <a:r>
              <a:rPr lang="en-US" sz="3000" dirty="0" smtClean="0">
                <a:solidFill>
                  <a:schemeClr val="accent5">
                    <a:lumMod val="50000"/>
                  </a:schemeClr>
                </a:solidFill>
                <a:effectLst>
                  <a:outerShdw blurRad="38100" dist="38100" dir="2700000" algn="tl">
                    <a:srgbClr val="000000">
                      <a:alpha val="43137"/>
                    </a:srgbClr>
                  </a:outerShdw>
                </a:effectLst>
              </a:rPr>
              <a:t> than previous time,</a:t>
            </a:r>
          </a:p>
          <a:p>
            <a:pPr marL="514350" indent="-514350"/>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W</a:t>
            </a:r>
            <a:r>
              <a:rPr lang="en-US" sz="3000" baseline="-25000" dirty="0" smtClean="0">
                <a:solidFill>
                  <a:schemeClr val="accent5">
                    <a:lumMod val="50000"/>
                  </a:schemeClr>
                </a:solidFill>
                <a:effectLst>
                  <a:outerShdw blurRad="38100" dist="38100" dir="2700000" algn="tl">
                    <a:srgbClr val="000000">
                      <a:alpha val="43137"/>
                    </a:srgbClr>
                  </a:outerShdw>
                </a:effectLst>
              </a:rPr>
              <a:t>t</a:t>
            </a:r>
            <a:r>
              <a:rPr lang="en-US" sz="3000" dirty="0" smtClean="0">
                <a:solidFill>
                  <a:schemeClr val="accent5">
                    <a:lumMod val="50000"/>
                  </a:schemeClr>
                </a:solidFill>
                <a:effectLst>
                  <a:outerShdw blurRad="38100" dist="38100" dir="2700000" algn="tl">
                    <a:srgbClr val="000000">
                      <a:alpha val="43137"/>
                    </a:srgbClr>
                  </a:outerShdw>
                </a:effectLst>
              </a:rPr>
              <a:t> &lt; W</a:t>
            </a:r>
            <a:r>
              <a:rPr lang="en-US" sz="3000" baseline="-25000" dirty="0" smtClean="0">
                <a:solidFill>
                  <a:schemeClr val="accent5">
                    <a:lumMod val="50000"/>
                  </a:schemeClr>
                </a:solidFill>
                <a:effectLst>
                  <a:outerShdw blurRad="38100" dist="38100" dir="2700000" algn="tl">
                    <a:srgbClr val="000000">
                      <a:alpha val="43137"/>
                    </a:srgbClr>
                  </a:outerShdw>
                </a:effectLst>
              </a:rPr>
              <a:t>u</a:t>
            </a:r>
            <a:r>
              <a:rPr lang="en-US" sz="3000" dirty="0" smtClean="0">
                <a:solidFill>
                  <a:schemeClr val="accent5">
                    <a:lumMod val="50000"/>
                  </a:schemeClr>
                </a:solidFill>
                <a:effectLst>
                  <a:outerShdw blurRad="38100" dist="38100" dir="2700000" algn="tl">
                    <a:srgbClr val="000000">
                      <a:alpha val="43137"/>
                    </a:srgbClr>
                  </a:outerShdw>
                </a:effectLst>
              </a:rPr>
              <a:t> </a:t>
            </a:r>
          </a:p>
          <a:p>
            <a:pPr marL="514350" indent="-514350"/>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W</a:t>
            </a:r>
            <a:r>
              <a:rPr lang="en-US" sz="3000" baseline="-25000" dirty="0" smtClean="0">
                <a:solidFill>
                  <a:schemeClr val="accent5">
                    <a:lumMod val="50000"/>
                  </a:schemeClr>
                </a:solidFill>
                <a:effectLst>
                  <a:outerShdw blurRad="38100" dist="38100" dir="2700000" algn="tl">
                    <a:srgbClr val="000000">
                      <a:alpha val="43137"/>
                    </a:srgbClr>
                  </a:outerShdw>
                </a:effectLst>
              </a:rPr>
              <a:t>t</a:t>
            </a:r>
            <a:r>
              <a:rPr lang="en-US" sz="3000" dirty="0" smtClean="0">
                <a:solidFill>
                  <a:schemeClr val="accent5">
                    <a:lumMod val="50000"/>
                  </a:schemeClr>
                </a:solidFill>
                <a:effectLst>
                  <a:outerShdw blurRad="38100" dist="38100" dir="2700000" algn="tl">
                    <a:srgbClr val="000000">
                      <a:alpha val="43137"/>
                    </a:srgbClr>
                  </a:outerShdw>
                </a:effectLst>
              </a:rPr>
              <a:t>  = Wage while training</a:t>
            </a:r>
          </a:p>
          <a:p>
            <a:pPr marL="514350" indent="-514350"/>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W</a:t>
            </a:r>
            <a:r>
              <a:rPr lang="en-US" sz="3000" baseline="-25000" dirty="0" smtClean="0">
                <a:solidFill>
                  <a:schemeClr val="accent5">
                    <a:lumMod val="50000"/>
                  </a:schemeClr>
                </a:solidFill>
                <a:effectLst>
                  <a:outerShdw blurRad="38100" dist="38100" dir="2700000" algn="tl">
                    <a:srgbClr val="000000">
                      <a:alpha val="43137"/>
                    </a:srgbClr>
                  </a:outerShdw>
                </a:effectLst>
              </a:rPr>
              <a:t>u</a:t>
            </a:r>
            <a:r>
              <a:rPr lang="en-US" sz="3000" dirty="0" smtClean="0">
                <a:solidFill>
                  <a:schemeClr val="accent5">
                    <a:lumMod val="50000"/>
                  </a:schemeClr>
                </a:solidFill>
                <a:effectLst>
                  <a:outerShdw blurRad="38100" dist="38100" dir="2700000" algn="tl">
                    <a:srgbClr val="000000">
                      <a:alpha val="43137"/>
                    </a:srgbClr>
                  </a:outerShdw>
                </a:effectLst>
              </a:rPr>
              <a:t>  = Wage before training or wage </a:t>
            </a:r>
          </a:p>
          <a:p>
            <a:pPr marL="514350" indent="-514350"/>
            <a:r>
              <a:rPr lang="en-US" sz="3000" dirty="0" smtClean="0">
                <a:solidFill>
                  <a:schemeClr val="accent5">
                    <a:lumMod val="50000"/>
                  </a:schemeClr>
                </a:solidFill>
                <a:effectLst>
                  <a:outerShdw blurRad="38100" dist="38100" dir="2700000" algn="tl">
                    <a:srgbClr val="000000">
                      <a:alpha val="43137"/>
                    </a:srgbClr>
                  </a:outerShdw>
                </a:effectLst>
              </a:rPr>
              <a:t>for </a:t>
            </a:r>
            <a:r>
              <a:rPr lang="en-US" sz="3000" dirty="0" err="1" smtClean="0">
                <a:solidFill>
                  <a:schemeClr val="accent5">
                    <a:lumMod val="50000"/>
                  </a:schemeClr>
                </a:solidFill>
                <a:effectLst>
                  <a:outerShdw blurRad="38100" dist="38100" dir="2700000" algn="tl">
                    <a:srgbClr val="000000">
                      <a:alpha val="43137"/>
                    </a:srgbClr>
                  </a:outerShdw>
                </a:effectLst>
              </a:rPr>
              <a:t>untrain</a:t>
            </a:r>
            <a:r>
              <a:rPr lang="en-US" sz="3000" dirty="0" smtClean="0">
                <a:solidFill>
                  <a:schemeClr val="accent5">
                    <a:lumMod val="50000"/>
                  </a:schemeClr>
                </a:solidFill>
                <a:effectLst>
                  <a:outerShdw blurRad="38100" dist="38100" dir="2700000" algn="tl">
                    <a:srgbClr val="000000">
                      <a:alpha val="43137"/>
                    </a:srgbClr>
                  </a:outerShdw>
                </a:effectLst>
              </a:rPr>
              <a:t>.</a:t>
            </a:r>
          </a:p>
          <a:p>
            <a:pPr marL="514350" indent="-514350"/>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This skill can transfer to other firm so worker </a:t>
            </a:r>
          </a:p>
          <a:p>
            <a:pPr marL="514350" indent="-514350"/>
            <a:r>
              <a:rPr lang="en-US" sz="3000" dirty="0" smtClean="0">
                <a:solidFill>
                  <a:schemeClr val="accent5">
                    <a:lumMod val="50000"/>
                  </a:schemeClr>
                </a:solidFill>
                <a:effectLst>
                  <a:outerShdw blurRad="38100" dist="38100" dir="2700000" algn="tl">
                    <a:srgbClr val="000000">
                      <a:alpha val="43137"/>
                    </a:srgbClr>
                  </a:outerShdw>
                </a:effectLst>
              </a:rPr>
              <a:t>can change their job after training if cost of </a:t>
            </a:r>
          </a:p>
          <a:p>
            <a:pPr marL="514350" indent="-514350"/>
            <a:r>
              <a:rPr lang="en-US" sz="3000" dirty="0" smtClean="0">
                <a:solidFill>
                  <a:schemeClr val="accent5">
                    <a:lumMod val="50000"/>
                  </a:schemeClr>
                </a:solidFill>
                <a:effectLst>
                  <a:outerShdw blurRad="38100" dist="38100" dir="2700000" algn="tl">
                    <a:srgbClr val="000000">
                      <a:alpha val="43137"/>
                    </a:srgbClr>
                  </a:outerShdw>
                </a:effectLst>
              </a:rPr>
              <a:t>transfer less than new wage.</a:t>
            </a:r>
          </a:p>
        </p:txBody>
      </p:sp>
      <p:sp>
        <p:nvSpPr>
          <p:cNvPr id="5" name="วงรี 4"/>
          <p:cNvSpPr/>
          <p:nvPr/>
        </p:nvSpPr>
        <p:spPr>
          <a:xfrm>
            <a:off x="1643042" y="57148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6" name="วงรี 5"/>
          <p:cNvSpPr/>
          <p:nvPr/>
        </p:nvSpPr>
        <p:spPr>
          <a:xfrm>
            <a:off x="1714480" y="335756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500"/>
                                        <p:tgtEl>
                                          <p:spTgt spid="5"/>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ox(in)">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00100" y="500604"/>
            <a:ext cx="8072462" cy="3785652"/>
          </a:xfrm>
          <a:prstGeom prst="rect">
            <a:avLst/>
          </a:prstGeom>
          <a:noFill/>
        </p:spPr>
        <p:txBody>
          <a:bodyPr wrap="square" rtlCol="0">
            <a:spAutoFit/>
          </a:bodyPr>
          <a:lstStyle/>
          <a:p>
            <a:pPr marL="514350" indent="-514350"/>
            <a:r>
              <a:rPr lang="en-US" sz="3000" dirty="0" smtClean="0">
                <a:solidFill>
                  <a:schemeClr val="accent5">
                    <a:lumMod val="50000"/>
                  </a:schemeClr>
                </a:solidFill>
                <a:effectLst>
                  <a:outerShdw blurRad="38100" dist="38100" dir="2700000" algn="tl">
                    <a:srgbClr val="000000">
                      <a:alpha val="43137"/>
                    </a:srgbClr>
                  </a:outerShdw>
                </a:effectLst>
              </a:rPr>
              <a:t>2) Specific Training</a:t>
            </a:r>
          </a:p>
          <a:p>
            <a:pPr marL="514350" indent="-514350"/>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Specific skill for specific firm.</a:t>
            </a:r>
          </a:p>
          <a:p>
            <a:pPr marL="514350" indent="-514350"/>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Firm decide this training to develop firm</a:t>
            </a:r>
          </a:p>
          <a:p>
            <a:pPr marL="514350" indent="-514350"/>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Firm will gain this skill form worker</a:t>
            </a:r>
          </a:p>
          <a:p>
            <a:pPr marL="514350" indent="-514350"/>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Firm have to pay for specific training cost</a:t>
            </a:r>
          </a:p>
          <a:p>
            <a:pPr marL="514350" indent="-514350"/>
            <a:r>
              <a:rPr lang="en-US" sz="3000" dirty="0">
                <a:solidFill>
                  <a:schemeClr val="accent5">
                    <a:lumMod val="50000"/>
                  </a:schemeClr>
                </a:solidFill>
                <a:effectLst>
                  <a:outerShdw blurRad="38100" dist="38100" dir="2700000" algn="tl">
                    <a:srgbClr val="000000">
                      <a:alpha val="43137"/>
                    </a:srgbClr>
                  </a:outerShdw>
                </a:effectLst>
              </a:rPr>
              <a:t>	</a:t>
            </a:r>
            <a:r>
              <a:rPr lang="en-US" sz="3000" dirty="0" smtClean="0">
                <a:solidFill>
                  <a:schemeClr val="accent5">
                    <a:lumMod val="50000"/>
                  </a:schemeClr>
                </a:solidFill>
                <a:effectLst>
                  <a:outerShdw blurRad="38100" dist="38100" dir="2700000" algn="tl">
                    <a:srgbClr val="000000">
                      <a:alpha val="43137"/>
                    </a:srgbClr>
                  </a:outerShdw>
                </a:effectLst>
              </a:rPr>
              <a:t>  Worker cannot use this skill in another firm</a:t>
            </a:r>
          </a:p>
          <a:p>
            <a:pPr marL="514350" indent="-514350"/>
            <a:r>
              <a:rPr lang="en-US" sz="3000" dirty="0" smtClean="0">
                <a:solidFill>
                  <a:schemeClr val="accent5">
                    <a:lumMod val="50000"/>
                  </a:schemeClr>
                </a:solidFill>
                <a:effectLst>
                  <a:outerShdw blurRad="38100" dist="38100" dir="2700000" algn="tl">
                    <a:srgbClr val="000000">
                      <a:alpha val="43137"/>
                    </a:srgbClr>
                  </a:outerShdw>
                </a:effectLst>
              </a:rPr>
              <a:t>				W</a:t>
            </a:r>
            <a:r>
              <a:rPr lang="en-US" sz="3000" baseline="-25000" dirty="0" smtClean="0">
                <a:solidFill>
                  <a:schemeClr val="accent5">
                    <a:lumMod val="50000"/>
                  </a:schemeClr>
                </a:solidFill>
                <a:effectLst>
                  <a:outerShdw blurRad="38100" dist="38100" dir="2700000" algn="tl">
                    <a:srgbClr val="000000">
                      <a:alpha val="43137"/>
                    </a:srgbClr>
                  </a:outerShdw>
                </a:effectLst>
              </a:rPr>
              <a:t>t</a:t>
            </a:r>
            <a:r>
              <a:rPr lang="en-US" sz="3000" dirty="0" smtClean="0">
                <a:solidFill>
                  <a:schemeClr val="accent5">
                    <a:lumMod val="50000"/>
                  </a:schemeClr>
                </a:solidFill>
                <a:effectLst>
                  <a:outerShdw blurRad="38100" dist="38100" dir="2700000" algn="tl">
                    <a:srgbClr val="000000">
                      <a:alpha val="43137"/>
                    </a:srgbClr>
                  </a:outerShdw>
                </a:effectLst>
              </a:rPr>
              <a:t> &gt; W</a:t>
            </a:r>
            <a:r>
              <a:rPr lang="en-US" sz="3000" baseline="-25000" dirty="0" smtClean="0">
                <a:solidFill>
                  <a:schemeClr val="accent5">
                    <a:lumMod val="50000"/>
                  </a:schemeClr>
                </a:solidFill>
                <a:effectLst>
                  <a:outerShdw blurRad="38100" dist="38100" dir="2700000" algn="tl">
                    <a:srgbClr val="000000">
                      <a:alpha val="43137"/>
                    </a:srgbClr>
                  </a:outerShdw>
                </a:effectLst>
              </a:rPr>
              <a:t>u</a:t>
            </a:r>
            <a:r>
              <a:rPr lang="en-US" sz="3000" dirty="0" smtClean="0">
                <a:solidFill>
                  <a:schemeClr val="accent5">
                    <a:lumMod val="50000"/>
                  </a:schemeClr>
                </a:solidFill>
                <a:effectLst>
                  <a:outerShdw blurRad="38100" dist="38100" dir="2700000" algn="tl">
                    <a:srgbClr val="000000">
                      <a:alpha val="43137"/>
                    </a:srgbClr>
                  </a:outerShdw>
                </a:effectLst>
              </a:rPr>
              <a:t> </a:t>
            </a:r>
          </a:p>
          <a:p>
            <a:pPr marL="514350" indent="-514350"/>
            <a:r>
              <a:rPr lang="en-US" sz="3000" dirty="0" smtClean="0">
                <a:solidFill>
                  <a:schemeClr val="accent5">
                    <a:lumMod val="50000"/>
                  </a:schemeClr>
                </a:solidFill>
                <a:effectLst>
                  <a:outerShdw blurRad="38100" dist="38100" dir="2700000" algn="tl">
                    <a:srgbClr val="000000">
                      <a:alpha val="43137"/>
                    </a:srgbClr>
                  </a:outerShdw>
                </a:effectLst>
              </a:rPr>
              <a:t>			</a:t>
            </a:r>
          </a:p>
        </p:txBody>
      </p:sp>
      <p:sp>
        <p:nvSpPr>
          <p:cNvPr id="5" name="วงรี 4"/>
          <p:cNvSpPr/>
          <p:nvPr/>
        </p:nvSpPr>
        <p:spPr>
          <a:xfrm>
            <a:off x="1643042" y="114298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6" name="วงรี 5"/>
          <p:cNvSpPr/>
          <p:nvPr/>
        </p:nvSpPr>
        <p:spPr>
          <a:xfrm>
            <a:off x="1643042" y="1643050"/>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7" name="วงรี 6"/>
          <p:cNvSpPr/>
          <p:nvPr/>
        </p:nvSpPr>
        <p:spPr>
          <a:xfrm>
            <a:off x="1643042" y="2071678"/>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8" name="วงรี 7"/>
          <p:cNvSpPr/>
          <p:nvPr/>
        </p:nvSpPr>
        <p:spPr>
          <a:xfrm>
            <a:off x="1643042" y="2571744"/>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
        <p:nvSpPr>
          <p:cNvPr id="9" name="วงรี 8"/>
          <p:cNvSpPr/>
          <p:nvPr/>
        </p:nvSpPr>
        <p:spPr>
          <a:xfrm>
            <a:off x="1643042" y="3000372"/>
            <a:ext cx="142876" cy="1428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h-TH"/>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500"/>
                                        <p:tgtEl>
                                          <p:spTgt spid="5"/>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ox(in)">
                                      <p:cBhvr>
                                        <p:cTn id="13" dur="500"/>
                                        <p:tgtEl>
                                          <p:spTgt spid="6"/>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box(in)">
                                      <p:cBhvr>
                                        <p:cTn id="16" dur="500"/>
                                        <p:tgtEl>
                                          <p:spTgt spid="7"/>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box(in)">
                                      <p:cBhvr>
                                        <p:cTn id="19" dur="500"/>
                                        <p:tgtEl>
                                          <p:spTgt spid="8"/>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ox(in)">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P spid="7" grpId="0" animBg="1"/>
      <p:bldP spid="8" grpId="0" animBg="1"/>
      <p:bldP spid="9"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จุดที่สุด">
  <a:themeElements>
    <a:clrScheme name="จุดที่สุด">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จุดที่สุด">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จุดที่สุด">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1321</TotalTime>
  <Words>517</Words>
  <Application>Microsoft Office PowerPoint</Application>
  <PresentationFormat>On-screen Show (4:3)</PresentationFormat>
  <Paragraphs>179</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Cordia New</vt:lpstr>
      <vt:lpstr>Gill Sans MT</vt:lpstr>
      <vt:lpstr>Verdana</vt:lpstr>
      <vt:lpstr>Wingdings 2</vt:lpstr>
      <vt:lpstr>จุดที่สุด</vt:lpstr>
      <vt:lpstr>Chapter 5  Human Resource Development : Training</vt:lpstr>
      <vt:lpstr>5.1 On-the-job-Training</vt:lpstr>
      <vt:lpstr>PowerPoint Presentation</vt:lpstr>
      <vt:lpstr>5.2 Cost and Benefit</vt:lpstr>
      <vt:lpstr>PowerPoint Presentation</vt:lpstr>
      <vt:lpstr>PowerPoint Presentation</vt:lpstr>
      <vt:lpstr>5.3 Type of Training</vt:lpstr>
      <vt:lpstr>PowerPoint Presentation</vt:lpstr>
      <vt:lpstr>PowerPoint Presentation</vt:lpstr>
      <vt:lpstr>5.4 Training investment (Investment in Training)</vt:lpstr>
      <vt:lpstr>PowerPoint Presentation</vt:lpstr>
      <vt:lpstr>PowerPoint Presentation</vt:lpstr>
      <vt:lpstr>PowerPoint Presentation</vt:lpstr>
      <vt:lpstr>PowerPoint Presentation</vt:lpstr>
      <vt:lpstr>PowerPoint Presentation</vt:lpstr>
      <vt:lpstr>PowerPoint Presentation</vt:lpstr>
      <vt:lpstr>5.5 General Training</vt:lpstr>
      <vt:lpstr>PowerPoint Presentation</vt:lpstr>
      <vt:lpstr>5.6 Specific Training</vt:lpstr>
      <vt:lpstr>PowerPoint Presentation</vt:lpstr>
      <vt:lpstr>PowerPoint Presentation</vt:lpstr>
      <vt:lpstr>PowerPoint Presentation</vt:lpstr>
    </vt:vector>
  </TitlesOfParts>
  <Company>DarkOS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  Human Resource Development : Training</dc:title>
  <dc:creator>DarkUser</dc:creator>
  <cp:lastModifiedBy>jonaka1@kku.ac.th</cp:lastModifiedBy>
  <cp:revision>61</cp:revision>
  <dcterms:created xsi:type="dcterms:W3CDTF">2013-04-11T08:54:31Z</dcterms:created>
  <dcterms:modified xsi:type="dcterms:W3CDTF">2013-11-25T02:33:24Z</dcterms:modified>
</cp:coreProperties>
</file>