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9" r:id="rId3"/>
    <p:sldId id="270" r:id="rId4"/>
    <p:sldId id="257" r:id="rId5"/>
    <p:sldId id="271" r:id="rId6"/>
    <p:sldId id="272" r:id="rId7"/>
    <p:sldId id="273" r:id="rId8"/>
    <p:sldId id="274" r:id="rId9"/>
    <p:sldId id="275" r:id="rId10"/>
    <p:sldId id="276" r:id="rId11"/>
    <p:sldId id="277" r:id="rId12"/>
    <p:sldId id="278" r:id="rId13"/>
    <p:sldId id="279" r:id="rId14"/>
    <p:sldId id="280" r:id="rId15"/>
    <p:sldId id="258" r:id="rId16"/>
    <p:sldId id="287" r:id="rId17"/>
    <p:sldId id="288" r:id="rId18"/>
    <p:sldId id="259" r:id="rId19"/>
    <p:sldId id="261" r:id="rId20"/>
    <p:sldId id="281" r:id="rId21"/>
    <p:sldId id="262" r:id="rId22"/>
    <p:sldId id="283" r:id="rId23"/>
    <p:sldId id="263" r:id="rId24"/>
    <p:sldId id="264" r:id="rId25"/>
    <p:sldId id="265" r:id="rId26"/>
    <p:sldId id="266" r:id="rId27"/>
    <p:sldId id="267" r:id="rId28"/>
    <p:sldId id="268" r:id="rId29"/>
    <p:sldId id="284" r:id="rId30"/>
    <p:sldId id="285" r:id="rId31"/>
    <p:sldId id="286" r:id="rId32"/>
    <p:sldId id="290" r:id="rId33"/>
    <p:sldId id="29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0378AB-6227-4A82-ADAE-CC607C77F900}" type="datetimeFigureOut">
              <a:rPr lang="en-US" smtClean="0"/>
              <a:pPr/>
              <a:t>10/20/2014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354EC2-5290-4019-AD46-81726988E2B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ABB78-0BFA-4096-B62B-E58D88730E40}" type="slidenum">
              <a:rPr lang="en-US" altLang="en-US"/>
              <a:pPr/>
              <a:t>2</a:t>
            </a:fld>
            <a:endParaRPr lang="en-US" alt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7A945-B6F3-461B-A4DF-C78BC2A5875D}" type="slidenum">
              <a:rPr lang="en-US" altLang="en-US"/>
              <a:pPr/>
              <a:t>12</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B0C20-8620-441E-B29B-6758B98DB407}" type="slidenum">
              <a:rPr lang="en-US" altLang="en-US"/>
              <a:pPr/>
              <a:t>13</a:t>
            </a:fld>
            <a:endParaRPr lang="en-US" alt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69AFC-73F8-42DF-A93F-D28099FD5323}" type="slidenum">
              <a:rPr lang="en-US" altLang="en-US"/>
              <a:pPr/>
              <a:t>14</a:t>
            </a:fld>
            <a:endParaRPr lang="en-US" alt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0484" name="Slide Number Placeholder 3"/>
          <p:cNvSpPr>
            <a:spLocks noGrp="1"/>
          </p:cNvSpPr>
          <p:nvPr>
            <p:ph type="sldNum" sz="quarter" idx="5"/>
          </p:nvPr>
        </p:nvSpPr>
        <p:spPr>
          <a:noFill/>
        </p:spPr>
        <p:txBody>
          <a:bodyPr/>
          <a:lstStyle/>
          <a:p>
            <a:fld id="{A92433DE-12AA-4773-9A13-E2E238BE6B39}"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1508" name="Slide Number Placeholder 3"/>
          <p:cNvSpPr>
            <a:spLocks noGrp="1"/>
          </p:cNvSpPr>
          <p:nvPr>
            <p:ph type="sldNum" sz="quarter" idx="5"/>
          </p:nvPr>
        </p:nvSpPr>
        <p:spPr>
          <a:noFill/>
        </p:spPr>
        <p:txBody>
          <a:bodyPr/>
          <a:lstStyle/>
          <a:p>
            <a:fld id="{C63CB6E4-A10B-44A4-9DFB-82672D641A2A}" type="slidenum">
              <a:rPr lang="en-US" smtClean="0">
                <a:latin typeface="Arial" pitchFamily="34" charset="0"/>
              </a:rPr>
              <a:pPr/>
              <a:t>19</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A92DF-5594-4530-B9CB-0C302F05BBE4}" type="slidenum">
              <a:rPr lang="en-US" altLang="en-US"/>
              <a:pPr/>
              <a:t>20</a:t>
            </a:fld>
            <a:endParaRPr lang="en-US" alt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2532" name="Slide Number Placeholder 3"/>
          <p:cNvSpPr>
            <a:spLocks noGrp="1"/>
          </p:cNvSpPr>
          <p:nvPr>
            <p:ph type="sldNum" sz="quarter" idx="5"/>
          </p:nvPr>
        </p:nvSpPr>
        <p:spPr>
          <a:noFill/>
        </p:spPr>
        <p:txBody>
          <a:bodyPr/>
          <a:lstStyle/>
          <a:p>
            <a:fld id="{4B2B6E67-D2FD-439C-AF88-BC42D9E92148}" type="slidenum">
              <a:rPr lang="en-US" smtClean="0">
                <a:latin typeface="Arial" pitchFamily="34" charset="0"/>
              </a:rPr>
              <a:pPr/>
              <a:t>21</a:t>
            </a:fld>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05D641-F695-44F3-A1CB-8FAC8FFEA166}" type="slidenum">
              <a:rPr lang="en-US" altLang="en-US"/>
              <a:pPr/>
              <a:t>22</a:t>
            </a:fld>
            <a:endParaRPr lang="en-US" alt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3556" name="Slide Number Placeholder 3"/>
          <p:cNvSpPr>
            <a:spLocks noGrp="1"/>
          </p:cNvSpPr>
          <p:nvPr>
            <p:ph type="sldNum" sz="quarter" idx="5"/>
          </p:nvPr>
        </p:nvSpPr>
        <p:spPr>
          <a:noFill/>
        </p:spPr>
        <p:txBody>
          <a:bodyPr/>
          <a:lstStyle/>
          <a:p>
            <a:fld id="{B42E8C01-3A6E-46B9-9093-DD712D6665CA}" type="slidenum">
              <a:rPr lang="en-US" smtClean="0">
                <a:latin typeface="Arial" pitchFamily="34" charset="0"/>
              </a:rPr>
              <a:pPr/>
              <a:t>23</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4580" name="Slide Number Placeholder 3"/>
          <p:cNvSpPr>
            <a:spLocks noGrp="1"/>
          </p:cNvSpPr>
          <p:nvPr>
            <p:ph type="sldNum" sz="quarter" idx="5"/>
          </p:nvPr>
        </p:nvSpPr>
        <p:spPr>
          <a:noFill/>
        </p:spPr>
        <p:txBody>
          <a:bodyPr/>
          <a:lstStyle/>
          <a:p>
            <a:fld id="{92D3F176-6C39-410E-A969-48E85E659109}" type="slidenum">
              <a:rPr lang="en-US" smtClean="0">
                <a:latin typeface="Arial" pitchFamily="34" charset="0"/>
              </a:rPr>
              <a:pPr/>
              <a:t>24</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987F4-3507-4D1E-9E3E-DADB2D1A671D}" type="slidenum">
              <a:rPr lang="en-US" altLang="en-US"/>
              <a:pPr/>
              <a:t>3</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5604" name="Slide Number Placeholder 3"/>
          <p:cNvSpPr>
            <a:spLocks noGrp="1"/>
          </p:cNvSpPr>
          <p:nvPr>
            <p:ph type="sldNum" sz="quarter" idx="5"/>
          </p:nvPr>
        </p:nvSpPr>
        <p:spPr>
          <a:noFill/>
        </p:spPr>
        <p:txBody>
          <a:bodyPr/>
          <a:lstStyle/>
          <a:p>
            <a:fld id="{EC930F2A-3F23-4657-8A34-66732E8942DE}" type="slidenum">
              <a:rPr lang="en-US" smtClean="0">
                <a:latin typeface="Arial" pitchFamily="34" charset="0"/>
              </a:rPr>
              <a:pPr/>
              <a:t>25</a:t>
            </a:fld>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6628" name="Slide Number Placeholder 3"/>
          <p:cNvSpPr>
            <a:spLocks noGrp="1"/>
          </p:cNvSpPr>
          <p:nvPr>
            <p:ph type="sldNum" sz="quarter" idx="5"/>
          </p:nvPr>
        </p:nvSpPr>
        <p:spPr>
          <a:noFill/>
        </p:spPr>
        <p:txBody>
          <a:bodyPr/>
          <a:lstStyle/>
          <a:p>
            <a:fld id="{AF3B3087-D2DD-4470-A0FB-58DADBA9CFDC}" type="slidenum">
              <a:rPr lang="en-US" smtClean="0">
                <a:latin typeface="Arial" pitchFamily="34" charset="0"/>
              </a:rPr>
              <a:pPr/>
              <a:t>26</a:t>
            </a:fld>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7652" name="Slide Number Placeholder 3"/>
          <p:cNvSpPr>
            <a:spLocks noGrp="1"/>
          </p:cNvSpPr>
          <p:nvPr>
            <p:ph type="sldNum" sz="quarter" idx="5"/>
          </p:nvPr>
        </p:nvSpPr>
        <p:spPr>
          <a:noFill/>
        </p:spPr>
        <p:txBody>
          <a:bodyPr/>
          <a:lstStyle/>
          <a:p>
            <a:fld id="{C4A9A1C7-344B-4CC1-9ED6-B653DFE6AB20}" type="slidenum">
              <a:rPr lang="en-US" smtClean="0">
                <a:latin typeface="Arial" pitchFamily="34" charset="0"/>
              </a:rPr>
              <a:pPr/>
              <a:t>27</a:t>
            </a:fld>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8676" name="Slide Number Placeholder 3"/>
          <p:cNvSpPr>
            <a:spLocks noGrp="1"/>
          </p:cNvSpPr>
          <p:nvPr>
            <p:ph type="sldNum" sz="quarter" idx="5"/>
          </p:nvPr>
        </p:nvSpPr>
        <p:spPr>
          <a:noFill/>
        </p:spPr>
        <p:txBody>
          <a:bodyPr/>
          <a:lstStyle/>
          <a:p>
            <a:fld id="{E320DE8B-A6D3-43A7-8A17-06070FB80E6E}" type="slidenum">
              <a:rPr lang="en-US" smtClean="0">
                <a:latin typeface="Arial" pitchFamily="34" charset="0"/>
              </a:rPr>
              <a:pPr/>
              <a:t>28</a:t>
            </a:fld>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676C7-5399-4B22-84F0-ECCE93E1B65E}" type="slidenum">
              <a:rPr lang="en-US" altLang="en-US"/>
              <a:pPr/>
              <a:t>29</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BCE117-32CA-49F1-94A4-EB31DAE9F280}" type="slidenum">
              <a:rPr lang="en-US" altLang="en-US"/>
              <a:pPr/>
              <a:t>30</a:t>
            </a:fld>
            <a:endParaRPr lang="en-US" alt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8814DD-9EB7-46AD-B5EF-40D947BDA16C}" type="slidenum">
              <a:rPr lang="en-US" altLang="en-US"/>
              <a:pPr/>
              <a:t>31</a:t>
            </a:fld>
            <a:endParaRPr lang="en-US" alt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5F0285-6B8A-4B06-B7FE-AC616D2BE33D}" type="slidenum">
              <a:rPr lang="en-US" altLang="en-US"/>
              <a:pPr/>
              <a:t>33</a:t>
            </a:fld>
            <a:endParaRPr lang="en-US" altLang="en-US"/>
          </a:p>
        </p:txBody>
      </p:sp>
      <p:sp>
        <p:nvSpPr>
          <p:cNvPr id="162818" name="Rectangle 2"/>
          <p:cNvSpPr>
            <a:spLocks noGrp="1" noRot="1" noChangeAspect="1" noChangeArrowheads="1"/>
          </p:cNvSpPr>
          <p:nvPr>
            <p:ph type="sldImg"/>
          </p:nvPr>
        </p:nvSpPr>
        <p:spPr bwMode="auto">
          <a:xfrm>
            <a:off x="1178719" y="686405"/>
            <a:ext cx="4500563" cy="3429000"/>
          </a:xfrm>
          <a:prstGeom prst="rect">
            <a:avLst/>
          </a:prstGeom>
          <a:solidFill>
            <a:srgbClr val="FFFFFF"/>
          </a:solidFill>
          <a:ln>
            <a:solidFill>
              <a:srgbClr val="000000"/>
            </a:solidFill>
            <a:miter lim="800000"/>
            <a:headEnd/>
            <a:tailEnd/>
          </a:ln>
        </p:spPr>
      </p:sp>
      <p:sp>
        <p:nvSpPr>
          <p:cNvPr id="162819" name="Rectangle 3"/>
          <p:cNvSpPr>
            <a:spLocks noGrp="1" noChangeArrowheads="1"/>
          </p:cNvSpPr>
          <p:nvPr>
            <p:ph type="body" idx="1"/>
          </p:nvPr>
        </p:nvSpPr>
        <p:spPr bwMode="auto">
          <a:xfrm>
            <a:off x="913805" y="4343704"/>
            <a:ext cx="5030391" cy="4113892"/>
          </a:xfrm>
          <a:prstGeom prst="rect">
            <a:avLst/>
          </a:prstGeom>
          <a:solidFill>
            <a:srgbClr val="FFFFFF"/>
          </a:solidFill>
          <a:ln>
            <a:solidFill>
              <a:srgbClr val="000000"/>
            </a:solidFill>
            <a:miter lim="800000"/>
            <a:headEnd/>
            <a:tailEnd/>
          </a:ln>
        </p:spPr>
        <p:txBody>
          <a:bodyPr lIns="91421" tIns="45711" rIns="91421" bIns="45711"/>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9460" name="Slide Number Placeholder 3"/>
          <p:cNvSpPr>
            <a:spLocks noGrp="1"/>
          </p:cNvSpPr>
          <p:nvPr>
            <p:ph type="sldNum" sz="quarter" idx="5"/>
          </p:nvPr>
        </p:nvSpPr>
        <p:spPr>
          <a:noFill/>
        </p:spPr>
        <p:txBody>
          <a:bodyPr/>
          <a:lstStyle/>
          <a:p>
            <a:fld id="{59D99250-CFA6-4327-9F62-4BE7DC0DB8AD}"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3E75B-7233-48BF-9CE8-94DB65B0AD0C}" type="slidenum">
              <a:rPr lang="en-US" altLang="en-US"/>
              <a:pPr/>
              <a:t>5</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0D8F97-8A9C-413B-BB49-C960F90C3CD5}" type="slidenum">
              <a:rPr lang="en-US" altLang="en-US"/>
              <a:pPr/>
              <a:t>6</a:t>
            </a:fld>
            <a:endParaRPr lang="en-US" alt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xfrm>
            <a:off x="611684" y="4343704"/>
            <a:ext cx="5558730" cy="4113892"/>
          </a:xfrm>
        </p:spPr>
        <p:txBody>
          <a:bodyPr/>
          <a:lstStyle/>
          <a:p>
            <a:endParaRPr lang="en-US" alt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C293EC-B4AB-47F5-9415-BF07C72D83D1}" type="slidenum">
              <a:rPr lang="en-US" altLang="en-US"/>
              <a:pPr/>
              <a:t>7</a:t>
            </a:fld>
            <a:endParaRPr lang="en-US" alt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normAutofit lnSpcReduction="10000"/>
          </a:bodyPr>
          <a:lstStyle/>
          <a:p>
            <a:pPr>
              <a:lnSpc>
                <a:spcPct val="80000"/>
              </a:lnSpc>
            </a:pPr>
            <a:r>
              <a:rPr lang="en-US" sz="800" dirty="0"/>
              <a:t>Functional components of attention. Processes that contribute to attention are shown in red. Information about the world (</a:t>
            </a:r>
            <a:r>
              <a:rPr lang="en-US" sz="800" i="1" dirty="0"/>
              <a:t>green ellipse</a:t>
            </a:r>
            <a:r>
              <a:rPr lang="en-US" sz="800" dirty="0"/>
              <a:t>) is </a:t>
            </a:r>
            <a:r>
              <a:rPr lang="en-US" sz="800" dirty="0" err="1"/>
              <a:t>transduced</a:t>
            </a:r>
            <a:r>
              <a:rPr lang="en-US" sz="800" dirty="0"/>
              <a:t> by the nervous system and is processed by salience filters that respond differentially to infrequent or important stimuli (bottom-up). Neural representations in various hierarchies encode information about the world, movements, memories, the animal’s emotional state, etc. A competitive process selects the representation with the highest signal strength for entry into the circuitry that underlies working memory. Working memory can direct top-down bias signals that modulate the sensitivity of representations that are being processed in working memory. The selection</a:t>
            </a:r>
          </a:p>
          <a:p>
            <a:pPr>
              <a:lnSpc>
                <a:spcPct val="80000"/>
              </a:lnSpc>
            </a:pPr>
            <a:r>
              <a:rPr lang="en-US" sz="800" dirty="0"/>
              <a:t>process can also direct top-down bias signals that reflect the result of the competitive selection. Working memory and competitive selection direct eye movements and other orienting behaviors that modify the effects of the world on the animal’s nervous system. Corollary discharges associated with gaze control modulate sensitivity control. Voluntary attention involves working memory, top-down sensitivity control, and competitive selection operating as a recurrent loop (</a:t>
            </a:r>
            <a:r>
              <a:rPr lang="en-US" sz="800" i="1" dirty="0"/>
              <a:t>dark arrows</a:t>
            </a:r>
            <a:r>
              <a:rPr lang="en-US" sz="800" dirty="0"/>
              <a:t>). </a:t>
            </a:r>
          </a:p>
          <a:p>
            <a:pPr>
              <a:lnSpc>
                <a:spcPct val="80000"/>
              </a:lnSpc>
            </a:pPr>
            <a:endParaRPr lang="en-US" sz="800" dirty="0"/>
          </a:p>
          <a:p>
            <a:pPr>
              <a:lnSpc>
                <a:spcPct val="80000"/>
              </a:lnSpc>
            </a:pPr>
            <a:r>
              <a:rPr lang="en-US" sz="800" dirty="0"/>
              <a:t>WORKING MEMORY:  PFC</a:t>
            </a:r>
          </a:p>
          <a:p>
            <a:pPr>
              <a:lnSpc>
                <a:spcPct val="80000"/>
              </a:lnSpc>
            </a:pPr>
            <a:r>
              <a:rPr lang="en-US" sz="800" dirty="0"/>
              <a:t>TOP-DOWN BIAS SIGNALS:  Neurons coding stimulus features that are relevant are higher than those that are irrelevant; enhanced sensitivity documented at the primary and secondary sensory areas, the thalamus, and the PFC.</a:t>
            </a:r>
          </a:p>
          <a:p>
            <a:pPr>
              <a:lnSpc>
                <a:spcPct val="80000"/>
              </a:lnSpc>
            </a:pPr>
            <a:r>
              <a:rPr lang="en-US" sz="800" dirty="0"/>
              <a:t>SALIENCE FILTERS render stimulus-driven access to WM; these filters code for rare or infrequent stimuli, or for stimuli with biological or learned importance.  The operation of these filters gives competitive advantage to the </a:t>
            </a:r>
            <a:r>
              <a:rPr lang="en-US" sz="800" dirty="0" err="1"/>
              <a:t>asociated</a:t>
            </a:r>
            <a:r>
              <a:rPr lang="en-US" sz="800" dirty="0"/>
              <a:t> neural representations to gain access to WM.  Access to WM can then determine the basis of subsequent top-down sensitivity control.  Note that competitive selection does not need to access WM to exert at least some role in sensitivity control – for example, short-latency saccades can exert their influences directly through the superior </a:t>
            </a:r>
            <a:r>
              <a:rPr lang="en-US" sz="800" dirty="0" err="1"/>
              <a:t>colliculus</a:t>
            </a:r>
            <a:r>
              <a:rPr lang="en-US" sz="800" dirty="0"/>
              <a:t> and not the motor cortex.</a:t>
            </a:r>
          </a:p>
          <a:p>
            <a:pPr>
              <a:lnSpc>
                <a:spcPct val="80000"/>
              </a:lnSpc>
            </a:pPr>
            <a:r>
              <a:rPr lang="en-US" sz="800" dirty="0"/>
              <a:t>TRANSLATION OF BIAS SIGNALS IS DIFFERENT FOR WM (ABSTRACT) AND SENSORY (SPATIALLY-GUIDED); THE PPC IS IMPORTANT IN TRANSLATING BIAS INFORMATION FROM ONE REFERENCE FRAME TO ANOTHER FOR THE GENERATION OF SPACE-SPECIFIC BIAS SIGNALS. The PPC is organized</a:t>
            </a:r>
          </a:p>
          <a:p>
            <a:pPr>
              <a:lnSpc>
                <a:spcPct val="80000"/>
              </a:lnSpc>
            </a:pPr>
            <a:r>
              <a:rPr lang="en-US" sz="800" dirty="0"/>
              <a:t>into functional areas that represent</a:t>
            </a:r>
          </a:p>
          <a:p>
            <a:pPr>
              <a:lnSpc>
                <a:spcPct val="80000"/>
              </a:lnSpc>
            </a:pPr>
            <a:r>
              <a:rPr lang="en-US" sz="800" dirty="0"/>
              <a:t>information relevant to different kinds of</a:t>
            </a:r>
          </a:p>
          <a:p>
            <a:pPr>
              <a:lnSpc>
                <a:spcPct val="80000"/>
              </a:lnSpc>
            </a:pPr>
            <a:r>
              <a:rPr lang="en-US" sz="800" dirty="0"/>
              <a:t>movements. For example, the lateral </a:t>
            </a:r>
            <a:r>
              <a:rPr lang="en-US" sz="800" dirty="0" err="1"/>
              <a:t>intraparietal</a:t>
            </a:r>
            <a:endParaRPr lang="en-US" sz="800" dirty="0"/>
          </a:p>
          <a:p>
            <a:pPr>
              <a:lnSpc>
                <a:spcPct val="80000"/>
              </a:lnSpc>
            </a:pPr>
            <a:r>
              <a:rPr lang="en-US" sz="800" dirty="0"/>
              <a:t>(LIP) area represents information relevant</a:t>
            </a:r>
          </a:p>
          <a:p>
            <a:pPr>
              <a:lnSpc>
                <a:spcPct val="80000"/>
              </a:lnSpc>
            </a:pPr>
            <a:r>
              <a:rPr lang="en-US" sz="800" dirty="0"/>
              <a:t>to eye saccades; the medial </a:t>
            </a:r>
            <a:r>
              <a:rPr lang="en-US" sz="800" dirty="0" err="1"/>
              <a:t>intraparietal</a:t>
            </a:r>
            <a:endParaRPr lang="en-US" sz="800" dirty="0"/>
          </a:p>
          <a:p>
            <a:pPr>
              <a:lnSpc>
                <a:spcPct val="80000"/>
              </a:lnSpc>
            </a:pPr>
            <a:r>
              <a:rPr lang="en-US" sz="800" dirty="0"/>
              <a:t>area represents information relevant to</a:t>
            </a:r>
          </a:p>
          <a:p>
            <a:pPr>
              <a:lnSpc>
                <a:spcPct val="80000"/>
              </a:lnSpc>
            </a:pPr>
            <a:r>
              <a:rPr lang="en-US" sz="800" dirty="0"/>
              <a:t>arm movements; and the ventral </a:t>
            </a:r>
            <a:r>
              <a:rPr lang="en-US" sz="800" dirty="0" err="1"/>
              <a:t>intraparietal</a:t>
            </a:r>
            <a:endParaRPr lang="en-US" sz="800" dirty="0"/>
          </a:p>
          <a:p>
            <a:pPr>
              <a:lnSpc>
                <a:spcPct val="80000"/>
              </a:lnSpc>
            </a:pPr>
            <a:r>
              <a:rPr lang="en-US" sz="800" dirty="0"/>
              <a:t>area represents information relevant to the head (Colby &amp; Goldberg 1999). These various</a:t>
            </a:r>
          </a:p>
          <a:p>
            <a:pPr>
              <a:lnSpc>
                <a:spcPct val="80000"/>
              </a:lnSpc>
            </a:pPr>
            <a:r>
              <a:rPr lang="en-US" sz="800" dirty="0"/>
              <a:t>representations of spatial information require</a:t>
            </a:r>
          </a:p>
          <a:p>
            <a:pPr>
              <a:lnSpc>
                <a:spcPct val="80000"/>
              </a:lnSpc>
            </a:pPr>
            <a:r>
              <a:rPr lang="en-US" sz="800" dirty="0"/>
              <a:t>transformations from sensory frames of</a:t>
            </a:r>
          </a:p>
          <a:p>
            <a:pPr>
              <a:lnSpc>
                <a:spcPct val="80000"/>
              </a:lnSpc>
            </a:pPr>
            <a:r>
              <a:rPr lang="en-US" sz="800" dirty="0"/>
              <a:t>reference into frames of reference appropriate</a:t>
            </a:r>
          </a:p>
          <a:p>
            <a:pPr>
              <a:lnSpc>
                <a:spcPct val="80000"/>
              </a:lnSpc>
            </a:pPr>
            <a:r>
              <a:rPr lang="en-US" sz="800" dirty="0"/>
              <a:t>for different brain regions. Transformations</a:t>
            </a:r>
          </a:p>
          <a:p>
            <a:pPr>
              <a:lnSpc>
                <a:spcPct val="80000"/>
              </a:lnSpc>
            </a:pPr>
            <a:r>
              <a:rPr lang="en-US" sz="800" dirty="0"/>
              <a:t>are accomplished by integrating sensory</a:t>
            </a:r>
          </a:p>
          <a:p>
            <a:pPr>
              <a:lnSpc>
                <a:spcPct val="80000"/>
              </a:lnSpc>
            </a:pPr>
            <a:r>
              <a:rPr lang="en-US" sz="800" dirty="0"/>
              <a:t>spatial information with body or limb position</a:t>
            </a:r>
          </a:p>
          <a:p>
            <a:pPr>
              <a:lnSpc>
                <a:spcPct val="80000"/>
              </a:lnSpc>
            </a:pPr>
            <a:r>
              <a:rPr lang="en-US" sz="800" dirty="0"/>
              <a:t>information. For example, by integrating eye-centered (</a:t>
            </a:r>
            <a:r>
              <a:rPr lang="en-US" sz="800" dirty="0" err="1"/>
              <a:t>retinocentric</a:t>
            </a:r>
            <a:r>
              <a:rPr lang="en-US" sz="800" dirty="0"/>
              <a:t>) visual information with eye position information, the LIP represents visual information relative to the head (head-centered coordinates) </a:t>
            </a:r>
          </a:p>
          <a:p>
            <a:pPr>
              <a:lnSpc>
                <a:spcPct val="80000"/>
              </a:lnSpc>
            </a:pPr>
            <a:r>
              <a:rPr lang="en-US" sz="800" dirty="0"/>
              <a:t>COMPETITIVE SELECTION:  LIP contains a representation of relative stimulus salience across the entire visual field and that the relative level of</a:t>
            </a:r>
          </a:p>
          <a:p>
            <a:pPr>
              <a:lnSpc>
                <a:spcPct val="80000"/>
              </a:lnSpc>
            </a:pPr>
            <a:r>
              <a:rPr lang="en-US" sz="800" dirty="0"/>
              <a:t>activity within this population predicts the information that will gain access to the circuitry of working memory. Thus, in addition to its proposed role in</a:t>
            </a:r>
          </a:p>
          <a:p>
            <a:pPr>
              <a:lnSpc>
                <a:spcPct val="80000"/>
              </a:lnSpc>
            </a:pPr>
            <a:r>
              <a:rPr lang="en-US" sz="800" dirty="0"/>
              <a:t>translating top-down bias signals into various reference frames (discussed previously), the LIP also appears to contribute importantly to competitive selection.  Believed to be processed by a</a:t>
            </a:r>
          </a:p>
          <a:p>
            <a:pPr>
              <a:lnSpc>
                <a:spcPct val="80000"/>
              </a:lnSpc>
            </a:pPr>
            <a:endParaRPr lang="en-US" sz="800" dirty="0"/>
          </a:p>
          <a:p>
            <a:pPr>
              <a:lnSpc>
                <a:spcPct val="80000"/>
              </a:lnSpc>
            </a:pPr>
            <a:endParaRPr lang="en-US" sz="800" dirty="0"/>
          </a:p>
          <a:p>
            <a:pPr>
              <a:lnSpc>
                <a:spcPct val="80000"/>
              </a:lnSpc>
            </a:pPr>
            <a:endParaRPr lang="en-US" sz="8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FB2049-DF6A-4FE5-80C4-8EAD511F0038}" type="slidenum">
              <a:rPr lang="en-US" altLang="en-US"/>
              <a:pPr/>
              <a:t>8</a:t>
            </a:fld>
            <a:endParaRPr lang="en-US" alt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0EF07-C06F-4418-BB49-53E2D40E009B}" type="slidenum">
              <a:rPr lang="en-US" altLang="en-US"/>
              <a:pPr/>
              <a:t>9</a:t>
            </a:fld>
            <a:endParaRPr lang="en-US" alt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15FA5-71BA-4921-BEF5-A4E4A368C7EB}" type="slidenum">
              <a:rPr lang="en-US" altLang="en-US"/>
              <a:pPr/>
              <a:t>11</a:t>
            </a:fld>
            <a:endParaRPr lang="en-US" alt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8AE104-16F1-47DA-9900-61A842E52672}"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9CA9B-C819-4F28-9E72-10A0E5B9E9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AE104-16F1-47DA-9900-61A842E52672}"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9CA9B-C819-4F28-9E72-10A0E5B9E9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AE104-16F1-47DA-9900-61A842E52672}"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9CA9B-C819-4F28-9E72-10A0E5B9E9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AE104-16F1-47DA-9900-61A842E52672}"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9CA9B-C819-4F28-9E72-10A0E5B9E9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AE104-16F1-47DA-9900-61A842E52672}"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9CA9B-C819-4F28-9E72-10A0E5B9E9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8AE104-16F1-47DA-9900-61A842E52672}"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9CA9B-C819-4F28-9E72-10A0E5B9E9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8AE104-16F1-47DA-9900-61A842E52672}" type="datetimeFigureOut">
              <a:rPr lang="en-US" smtClean="0"/>
              <a:pPr/>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A9CA9B-C819-4F28-9E72-10A0E5B9E9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AE104-16F1-47DA-9900-61A842E52672}" type="datetimeFigureOut">
              <a:rPr lang="en-US" smtClean="0"/>
              <a:pPr/>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A9CA9B-C819-4F28-9E72-10A0E5B9E9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AE104-16F1-47DA-9900-61A842E52672}" type="datetimeFigureOut">
              <a:rPr lang="en-US" smtClean="0"/>
              <a:pPr/>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A9CA9B-C819-4F28-9E72-10A0E5B9E9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AE104-16F1-47DA-9900-61A842E52672}"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9CA9B-C819-4F28-9E72-10A0E5B9E9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AE104-16F1-47DA-9900-61A842E52672}"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9CA9B-C819-4F28-9E72-10A0E5B9E9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AE104-16F1-47DA-9900-61A842E52672}" type="datetimeFigureOut">
              <a:rPr lang="en-US" smtClean="0"/>
              <a:pPr/>
              <a:t>10/20/2014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9CA9B-C819-4F28-9E72-10A0E5B9E9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12" Type="http://schemas.openxmlformats.org/officeDocument/2006/relationships/image" Target="../media/image20.wm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4.wmf"/><Relationship Id="rId11" Type="http://schemas.openxmlformats.org/officeDocument/2006/relationships/image" Target="../media/image19.wmf"/><Relationship Id="rId5" Type="http://schemas.openxmlformats.org/officeDocument/2006/relationships/image" Target="../media/image13.wmf"/><Relationship Id="rId10" Type="http://schemas.openxmlformats.org/officeDocument/2006/relationships/image" Target="../media/image18.wmf"/><Relationship Id="rId4" Type="http://schemas.openxmlformats.org/officeDocument/2006/relationships/image" Target="../media/image12.wmf"/><Relationship Id="rId9" Type="http://schemas.openxmlformats.org/officeDocument/2006/relationships/image" Target="../media/image17.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Attention</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026"/>
          <p:cNvSpPr>
            <a:spLocks noGrp="1" noChangeArrowheads="1"/>
          </p:cNvSpPr>
          <p:nvPr>
            <p:ph type="title"/>
          </p:nvPr>
        </p:nvSpPr>
        <p:spPr/>
        <p:txBody>
          <a:bodyPr/>
          <a:lstStyle/>
          <a:p>
            <a:r>
              <a:rPr lang="en-GB">
                <a:latin typeface="Helvetica" pitchFamily="34" charset="0"/>
              </a:rPr>
              <a:t>Varieties of Attention</a:t>
            </a:r>
          </a:p>
        </p:txBody>
      </p:sp>
      <p:sp>
        <p:nvSpPr>
          <p:cNvPr id="195587" name="Rectangle 1027"/>
          <p:cNvSpPr>
            <a:spLocks noGrp="1" noChangeArrowheads="1"/>
          </p:cNvSpPr>
          <p:nvPr>
            <p:ph type="body" idx="1"/>
          </p:nvPr>
        </p:nvSpPr>
        <p:spPr>
          <a:xfrm>
            <a:off x="685800" y="5410200"/>
            <a:ext cx="7772400" cy="685800"/>
          </a:xfrm>
        </p:spPr>
        <p:txBody>
          <a:bodyPr/>
          <a:lstStyle/>
          <a:p>
            <a:pPr>
              <a:lnSpc>
                <a:spcPct val="90000"/>
              </a:lnSpc>
              <a:buFontTx/>
              <a:buNone/>
            </a:pPr>
            <a:endParaRPr lang="en-GB" sz="2800">
              <a:latin typeface="Helvetica" pitchFamily="34" charset="0"/>
            </a:endParaRPr>
          </a:p>
        </p:txBody>
      </p:sp>
      <p:pic>
        <p:nvPicPr>
          <p:cNvPr id="195588" name="Picture 1028"/>
          <p:cNvPicPr>
            <a:picLocks noChangeAspect="1" noChangeArrowheads="1"/>
          </p:cNvPicPr>
          <p:nvPr/>
        </p:nvPicPr>
        <p:blipFill>
          <a:blip r:embed="rId2" cstate="print"/>
          <a:srcRect/>
          <a:stretch>
            <a:fillRect/>
          </a:stretch>
        </p:blipFill>
        <p:spPr bwMode="auto">
          <a:xfrm>
            <a:off x="14288" y="2005013"/>
            <a:ext cx="9115425" cy="2847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effectLst>
                  <a:outerShdw blurRad="38100" dist="38100" dir="2700000" algn="tl">
                    <a:srgbClr val="FFFFFF"/>
                  </a:outerShdw>
                </a:effectLst>
              </a:rPr>
              <a:t>Dimensions of Attention</a:t>
            </a:r>
          </a:p>
        </p:txBody>
      </p:sp>
      <p:sp>
        <p:nvSpPr>
          <p:cNvPr id="14339" name="Rectangle 3"/>
          <p:cNvSpPr>
            <a:spLocks noGrp="1" noChangeArrowheads="1"/>
          </p:cNvSpPr>
          <p:nvPr>
            <p:ph type="body" idx="1"/>
          </p:nvPr>
        </p:nvSpPr>
        <p:spPr>
          <a:xfrm>
            <a:off x="685800" y="1752600"/>
            <a:ext cx="7772400" cy="4114800"/>
          </a:xfrm>
        </p:spPr>
        <p:txBody>
          <a:bodyPr/>
          <a:lstStyle/>
          <a:p>
            <a:pPr>
              <a:lnSpc>
                <a:spcPct val="90000"/>
              </a:lnSpc>
            </a:pPr>
            <a:r>
              <a:rPr lang="en-US" altLang="en-US" sz="2800">
                <a:latin typeface="Tahoma" pitchFamily="34" charset="0"/>
              </a:rPr>
              <a:t>Focality (detection vs. selective attention)</a:t>
            </a:r>
          </a:p>
          <a:p>
            <a:pPr>
              <a:lnSpc>
                <a:spcPct val="90000"/>
              </a:lnSpc>
            </a:pPr>
            <a:r>
              <a:rPr lang="en-US" altLang="en-US" sz="2800">
                <a:latin typeface="Tahoma" pitchFamily="34" charset="0"/>
              </a:rPr>
              <a:t>Duration (brief vs. sustained attention)</a:t>
            </a:r>
          </a:p>
          <a:p>
            <a:pPr>
              <a:lnSpc>
                <a:spcPct val="90000"/>
              </a:lnSpc>
            </a:pPr>
            <a:r>
              <a:rPr lang="en-US" altLang="en-US" sz="2800">
                <a:latin typeface="Tahoma" pitchFamily="34" charset="0"/>
              </a:rPr>
              <a:t>Input channel</a:t>
            </a:r>
          </a:p>
          <a:p>
            <a:pPr lvl="1">
              <a:lnSpc>
                <a:spcPct val="90000"/>
              </a:lnSpc>
            </a:pPr>
            <a:r>
              <a:rPr lang="en-US" altLang="en-US" sz="2400">
                <a:latin typeface="Tahoma" pitchFamily="34" charset="0"/>
              </a:rPr>
              <a:t>Visual attention</a:t>
            </a:r>
          </a:p>
          <a:p>
            <a:pPr lvl="2">
              <a:lnSpc>
                <a:spcPct val="90000"/>
              </a:lnSpc>
            </a:pPr>
            <a:r>
              <a:rPr lang="en-US" altLang="en-US">
                <a:latin typeface="Tahoma" pitchFamily="34" charset="0"/>
              </a:rPr>
              <a:t>Spatial</a:t>
            </a:r>
          </a:p>
          <a:p>
            <a:pPr lvl="2">
              <a:lnSpc>
                <a:spcPct val="90000"/>
              </a:lnSpc>
            </a:pPr>
            <a:r>
              <a:rPr lang="en-US" altLang="en-US">
                <a:latin typeface="Tahoma" pitchFamily="34" charset="0"/>
              </a:rPr>
              <a:t>Object-based</a:t>
            </a:r>
          </a:p>
          <a:p>
            <a:pPr lvl="1">
              <a:lnSpc>
                <a:spcPct val="90000"/>
              </a:lnSpc>
            </a:pPr>
            <a:r>
              <a:rPr lang="en-US" altLang="en-US" sz="2400">
                <a:latin typeface="Tahoma" pitchFamily="34" charset="0"/>
              </a:rPr>
              <a:t>Auditory attention</a:t>
            </a:r>
          </a:p>
          <a:p>
            <a:pPr lvl="2">
              <a:lnSpc>
                <a:spcPct val="90000"/>
              </a:lnSpc>
            </a:pPr>
            <a:r>
              <a:rPr lang="en-US" altLang="en-US" sz="2000">
                <a:latin typeface="Tahoma" pitchFamily="34" charset="0"/>
              </a:rPr>
              <a:t>What, where</a:t>
            </a:r>
          </a:p>
          <a:p>
            <a:pPr>
              <a:lnSpc>
                <a:spcPct val="90000"/>
              </a:lnSpc>
            </a:pPr>
            <a:r>
              <a:rPr lang="en-US" altLang="en-US" sz="2800">
                <a:latin typeface="Tahoma" pitchFamily="34" charset="0"/>
              </a:rPr>
              <a:t>Cognitive effect (facilitation vs. inhibition)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effectLst>
                  <a:outerShdw blurRad="38100" dist="38100" dir="2700000" algn="tl">
                    <a:srgbClr val="FFFFFF"/>
                  </a:outerShdw>
                </a:effectLst>
              </a:rPr>
              <a:t>Broadbent (1958)</a:t>
            </a:r>
            <a:endParaRPr lang="en-US" altLang="en-US"/>
          </a:p>
        </p:txBody>
      </p:sp>
      <p:sp>
        <p:nvSpPr>
          <p:cNvPr id="34819" name="Rectangle 3"/>
          <p:cNvSpPr>
            <a:spLocks noGrp="1" noChangeArrowheads="1"/>
          </p:cNvSpPr>
          <p:nvPr>
            <p:ph type="body" idx="1"/>
          </p:nvPr>
        </p:nvSpPr>
        <p:spPr>
          <a:xfrm>
            <a:off x="685800" y="1828800"/>
            <a:ext cx="7772400" cy="4114800"/>
          </a:xfrm>
        </p:spPr>
        <p:txBody>
          <a:bodyPr/>
          <a:lstStyle/>
          <a:p>
            <a:r>
              <a:rPr lang="en-US" altLang="en-US" sz="2800">
                <a:latin typeface="Tahoma" pitchFamily="34" charset="0"/>
              </a:rPr>
              <a:t>Influential paper on focused (selective) attention; felt by many to be a critical ‘cornerstone’ paper in cognitive psychology</a:t>
            </a:r>
          </a:p>
          <a:p>
            <a:r>
              <a:rPr lang="en-US" altLang="en-US" sz="2800">
                <a:latin typeface="Tahoma" pitchFamily="34" charset="0"/>
              </a:rPr>
              <a:t>Influenced by Cherry’s shadowing results</a:t>
            </a:r>
          </a:p>
          <a:p>
            <a:r>
              <a:rPr lang="en-US" altLang="en-US" sz="2800">
                <a:latin typeface="Tahoma" pitchFamily="34" charset="0"/>
              </a:rPr>
              <a:t>Used dichotic listening, and found a strong tendency to report digits ‘by ear’, thus reflecting a tendency to select based on </a:t>
            </a:r>
            <a:r>
              <a:rPr lang="en-US" altLang="en-US" sz="2800" u="sng">
                <a:latin typeface="Tahoma" pitchFamily="34" charset="0"/>
              </a:rPr>
              <a:t>perceptual/physical</a:t>
            </a:r>
            <a:r>
              <a:rPr lang="en-US" altLang="en-US" sz="2800">
                <a:latin typeface="Tahoma" pitchFamily="34" charset="0"/>
              </a:rPr>
              <a:t> characteristics of the input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a:t>Broadbent’s Filter Theory</a:t>
            </a:r>
          </a:p>
        </p:txBody>
      </p:sp>
      <p:sp>
        <p:nvSpPr>
          <p:cNvPr id="118789" name="Rectangle 5"/>
          <p:cNvSpPr>
            <a:spLocks noChangeArrowheads="1"/>
          </p:cNvSpPr>
          <p:nvPr/>
        </p:nvSpPr>
        <p:spPr bwMode="auto">
          <a:xfrm>
            <a:off x="2438400" y="2514600"/>
            <a:ext cx="1066800" cy="3200400"/>
          </a:xfrm>
          <a:prstGeom prst="rect">
            <a:avLst/>
          </a:prstGeom>
          <a:solidFill>
            <a:schemeClr val="bg1"/>
          </a:solidFill>
          <a:ln w="9525">
            <a:solidFill>
              <a:schemeClr val="tx1"/>
            </a:solidFill>
            <a:miter lim="800000"/>
            <a:headEnd/>
            <a:tailEnd/>
          </a:ln>
          <a:effectLst/>
        </p:spPr>
        <p:txBody>
          <a:bodyPr wrap="none" anchor="ctr"/>
          <a:lstStyle/>
          <a:p>
            <a:pPr algn="ctr"/>
            <a:endParaRPr lang="en-US" altLang="en-US">
              <a:latin typeface="Times" pitchFamily="18" charset="0"/>
            </a:endParaRPr>
          </a:p>
        </p:txBody>
      </p:sp>
      <p:sp>
        <p:nvSpPr>
          <p:cNvPr id="118790" name="AutoShape 6"/>
          <p:cNvSpPr>
            <a:spLocks noChangeArrowheads="1"/>
          </p:cNvSpPr>
          <p:nvPr/>
        </p:nvSpPr>
        <p:spPr bwMode="auto">
          <a:xfrm flipH="1">
            <a:off x="457200" y="2590800"/>
            <a:ext cx="1371600" cy="914400"/>
          </a:xfrm>
          <a:prstGeom prst="wedgeEllipseCallout">
            <a:avLst>
              <a:gd name="adj1" fmla="val -44329"/>
              <a:gd name="adj2" fmla="val 59718"/>
            </a:avLst>
          </a:prstGeom>
          <a:solidFill>
            <a:schemeClr val="bg1"/>
          </a:solidFill>
          <a:ln w="9525">
            <a:solidFill>
              <a:schemeClr val="tx1"/>
            </a:solidFill>
            <a:miter lim="800000"/>
            <a:headEnd/>
            <a:tailEnd/>
          </a:ln>
          <a:effectLst/>
        </p:spPr>
        <p:txBody>
          <a:bodyPr wrap="none" anchor="ctr"/>
          <a:lstStyle/>
          <a:p>
            <a:pPr algn="ctr"/>
            <a:r>
              <a:rPr lang="en-US" altLang="en-US">
                <a:latin typeface="Times" pitchFamily="18" charset="0"/>
              </a:rPr>
              <a:t>Stimulus #1</a:t>
            </a:r>
          </a:p>
        </p:txBody>
      </p:sp>
      <p:sp>
        <p:nvSpPr>
          <p:cNvPr id="118792" name="AutoShape 8"/>
          <p:cNvSpPr>
            <a:spLocks noChangeArrowheads="1"/>
          </p:cNvSpPr>
          <p:nvPr/>
        </p:nvSpPr>
        <p:spPr bwMode="auto">
          <a:xfrm flipH="1" flipV="1">
            <a:off x="533400" y="4343400"/>
            <a:ext cx="1371600" cy="990600"/>
          </a:xfrm>
          <a:prstGeom prst="wedgeRoundRectCallout">
            <a:avLst>
              <a:gd name="adj1" fmla="val -33333"/>
              <a:gd name="adj2" fmla="val 68588"/>
              <a:gd name="adj3" fmla="val 16667"/>
            </a:avLst>
          </a:prstGeom>
          <a:solidFill>
            <a:schemeClr val="bg1"/>
          </a:solidFill>
          <a:ln w="9525">
            <a:solidFill>
              <a:schemeClr val="tx1"/>
            </a:solidFill>
            <a:miter lim="800000"/>
            <a:headEnd/>
            <a:tailEnd/>
          </a:ln>
          <a:effectLst/>
        </p:spPr>
        <p:txBody>
          <a:bodyPr rot="10800000" wrap="none" anchor="ctr"/>
          <a:lstStyle/>
          <a:p>
            <a:pPr algn="ctr"/>
            <a:r>
              <a:rPr lang="en-US" altLang="en-US">
                <a:latin typeface="Times" pitchFamily="18" charset="0"/>
              </a:rPr>
              <a:t>Stimulus #2</a:t>
            </a:r>
          </a:p>
        </p:txBody>
      </p:sp>
      <p:grpSp>
        <p:nvGrpSpPr>
          <p:cNvPr id="2" name="Group 12"/>
          <p:cNvGrpSpPr>
            <a:grpSpLocks/>
          </p:cNvGrpSpPr>
          <p:nvPr/>
        </p:nvGrpSpPr>
        <p:grpSpPr bwMode="auto">
          <a:xfrm>
            <a:off x="1905000" y="3505200"/>
            <a:ext cx="533400" cy="228600"/>
            <a:chOff x="1392" y="2208"/>
            <a:chExt cx="336" cy="144"/>
          </a:xfrm>
        </p:grpSpPr>
        <p:sp>
          <p:nvSpPr>
            <p:cNvPr id="118793" name="Line 9"/>
            <p:cNvSpPr>
              <a:spLocks noChangeShapeType="1"/>
            </p:cNvSpPr>
            <p:nvPr/>
          </p:nvSpPr>
          <p:spPr bwMode="auto">
            <a:xfrm>
              <a:off x="1392" y="2208"/>
              <a:ext cx="336" cy="0"/>
            </a:xfrm>
            <a:prstGeom prst="line">
              <a:avLst/>
            </a:prstGeom>
            <a:noFill/>
            <a:ln w="9525">
              <a:solidFill>
                <a:schemeClr val="tx1"/>
              </a:solidFill>
              <a:round/>
              <a:headEnd/>
              <a:tailEnd/>
            </a:ln>
            <a:effectLst/>
          </p:spPr>
          <p:txBody>
            <a:bodyPr wrap="none" anchor="ctr"/>
            <a:lstStyle/>
            <a:p>
              <a:endParaRPr lang="en-US"/>
            </a:p>
          </p:txBody>
        </p:sp>
        <p:sp>
          <p:nvSpPr>
            <p:cNvPr id="118794" name="Line 10"/>
            <p:cNvSpPr>
              <a:spLocks noChangeShapeType="1"/>
            </p:cNvSpPr>
            <p:nvPr/>
          </p:nvSpPr>
          <p:spPr bwMode="auto">
            <a:xfrm>
              <a:off x="1392" y="2352"/>
              <a:ext cx="336" cy="0"/>
            </a:xfrm>
            <a:prstGeom prst="line">
              <a:avLst/>
            </a:prstGeom>
            <a:noFill/>
            <a:ln w="9525">
              <a:solidFill>
                <a:schemeClr val="tx1"/>
              </a:solidFill>
              <a:round/>
              <a:headEnd/>
              <a:tailEnd/>
            </a:ln>
            <a:effectLst/>
          </p:spPr>
          <p:txBody>
            <a:bodyPr wrap="none" anchor="ctr"/>
            <a:lstStyle/>
            <a:p>
              <a:endParaRPr lang="en-US"/>
            </a:p>
          </p:txBody>
        </p:sp>
        <p:sp>
          <p:nvSpPr>
            <p:cNvPr id="118795" name="Line 11"/>
            <p:cNvSpPr>
              <a:spLocks noChangeShapeType="1"/>
            </p:cNvSpPr>
            <p:nvPr/>
          </p:nvSpPr>
          <p:spPr bwMode="auto">
            <a:xfrm>
              <a:off x="1728" y="2208"/>
              <a:ext cx="0" cy="144"/>
            </a:xfrm>
            <a:prstGeom prst="line">
              <a:avLst/>
            </a:prstGeom>
            <a:noFill/>
            <a:ln w="9525">
              <a:solidFill>
                <a:schemeClr val="bg1"/>
              </a:solidFill>
              <a:round/>
              <a:headEnd/>
              <a:tailEnd/>
            </a:ln>
            <a:effectLst/>
          </p:spPr>
          <p:txBody>
            <a:bodyPr wrap="none" anchor="ctr"/>
            <a:lstStyle/>
            <a:p>
              <a:endParaRPr lang="en-US"/>
            </a:p>
          </p:txBody>
        </p:sp>
      </p:grpSp>
      <p:grpSp>
        <p:nvGrpSpPr>
          <p:cNvPr id="3" name="Group 13"/>
          <p:cNvGrpSpPr>
            <a:grpSpLocks/>
          </p:cNvGrpSpPr>
          <p:nvPr/>
        </p:nvGrpSpPr>
        <p:grpSpPr bwMode="auto">
          <a:xfrm>
            <a:off x="1905000" y="4038600"/>
            <a:ext cx="533400" cy="228600"/>
            <a:chOff x="1392" y="2208"/>
            <a:chExt cx="336" cy="144"/>
          </a:xfrm>
        </p:grpSpPr>
        <p:sp>
          <p:nvSpPr>
            <p:cNvPr id="118798" name="Line 14"/>
            <p:cNvSpPr>
              <a:spLocks noChangeShapeType="1"/>
            </p:cNvSpPr>
            <p:nvPr/>
          </p:nvSpPr>
          <p:spPr bwMode="auto">
            <a:xfrm>
              <a:off x="1392" y="2208"/>
              <a:ext cx="336" cy="0"/>
            </a:xfrm>
            <a:prstGeom prst="line">
              <a:avLst/>
            </a:prstGeom>
            <a:noFill/>
            <a:ln w="9525">
              <a:solidFill>
                <a:schemeClr val="tx1"/>
              </a:solidFill>
              <a:round/>
              <a:headEnd/>
              <a:tailEnd/>
            </a:ln>
            <a:effectLst/>
          </p:spPr>
          <p:txBody>
            <a:bodyPr wrap="none" anchor="ctr"/>
            <a:lstStyle/>
            <a:p>
              <a:endParaRPr lang="en-US"/>
            </a:p>
          </p:txBody>
        </p:sp>
        <p:sp>
          <p:nvSpPr>
            <p:cNvPr id="118799" name="Line 15"/>
            <p:cNvSpPr>
              <a:spLocks noChangeShapeType="1"/>
            </p:cNvSpPr>
            <p:nvPr/>
          </p:nvSpPr>
          <p:spPr bwMode="auto">
            <a:xfrm>
              <a:off x="1392" y="2352"/>
              <a:ext cx="336" cy="0"/>
            </a:xfrm>
            <a:prstGeom prst="line">
              <a:avLst/>
            </a:prstGeom>
            <a:noFill/>
            <a:ln w="9525">
              <a:solidFill>
                <a:schemeClr val="tx1"/>
              </a:solidFill>
              <a:round/>
              <a:headEnd/>
              <a:tailEnd/>
            </a:ln>
            <a:effectLst/>
          </p:spPr>
          <p:txBody>
            <a:bodyPr wrap="none" anchor="ctr"/>
            <a:lstStyle/>
            <a:p>
              <a:endParaRPr lang="en-US"/>
            </a:p>
          </p:txBody>
        </p:sp>
        <p:sp>
          <p:nvSpPr>
            <p:cNvPr id="118800" name="Line 16"/>
            <p:cNvSpPr>
              <a:spLocks noChangeShapeType="1"/>
            </p:cNvSpPr>
            <p:nvPr/>
          </p:nvSpPr>
          <p:spPr bwMode="auto">
            <a:xfrm>
              <a:off x="1728" y="2208"/>
              <a:ext cx="0" cy="144"/>
            </a:xfrm>
            <a:prstGeom prst="line">
              <a:avLst/>
            </a:prstGeom>
            <a:noFill/>
            <a:ln w="9525">
              <a:solidFill>
                <a:schemeClr val="bg1"/>
              </a:solidFill>
              <a:round/>
              <a:headEnd/>
              <a:tailEnd/>
            </a:ln>
            <a:effectLst/>
          </p:spPr>
          <p:txBody>
            <a:bodyPr wrap="none" anchor="ctr"/>
            <a:lstStyle/>
            <a:p>
              <a:endParaRPr lang="en-US"/>
            </a:p>
          </p:txBody>
        </p:sp>
      </p:grpSp>
      <p:grpSp>
        <p:nvGrpSpPr>
          <p:cNvPr id="4" name="Group 18"/>
          <p:cNvGrpSpPr>
            <a:grpSpLocks/>
          </p:cNvGrpSpPr>
          <p:nvPr/>
        </p:nvGrpSpPr>
        <p:grpSpPr bwMode="auto">
          <a:xfrm flipH="1">
            <a:off x="3505200" y="3505200"/>
            <a:ext cx="1600200" cy="228600"/>
            <a:chOff x="1392" y="2208"/>
            <a:chExt cx="336" cy="144"/>
          </a:xfrm>
        </p:grpSpPr>
        <p:sp>
          <p:nvSpPr>
            <p:cNvPr id="118803" name="Line 19"/>
            <p:cNvSpPr>
              <a:spLocks noChangeShapeType="1"/>
            </p:cNvSpPr>
            <p:nvPr/>
          </p:nvSpPr>
          <p:spPr bwMode="auto">
            <a:xfrm>
              <a:off x="1392" y="2208"/>
              <a:ext cx="336" cy="0"/>
            </a:xfrm>
            <a:prstGeom prst="line">
              <a:avLst/>
            </a:prstGeom>
            <a:noFill/>
            <a:ln w="9525">
              <a:solidFill>
                <a:schemeClr val="tx1"/>
              </a:solidFill>
              <a:round/>
              <a:headEnd/>
              <a:tailEnd/>
            </a:ln>
            <a:effectLst/>
          </p:spPr>
          <p:txBody>
            <a:bodyPr wrap="none" anchor="ctr"/>
            <a:lstStyle/>
            <a:p>
              <a:endParaRPr lang="en-US"/>
            </a:p>
          </p:txBody>
        </p:sp>
        <p:sp>
          <p:nvSpPr>
            <p:cNvPr id="118804" name="Line 20"/>
            <p:cNvSpPr>
              <a:spLocks noChangeShapeType="1"/>
            </p:cNvSpPr>
            <p:nvPr/>
          </p:nvSpPr>
          <p:spPr bwMode="auto">
            <a:xfrm>
              <a:off x="1392" y="2352"/>
              <a:ext cx="336" cy="0"/>
            </a:xfrm>
            <a:prstGeom prst="line">
              <a:avLst/>
            </a:prstGeom>
            <a:noFill/>
            <a:ln w="9525">
              <a:solidFill>
                <a:schemeClr val="tx1"/>
              </a:solidFill>
              <a:round/>
              <a:headEnd/>
              <a:tailEnd/>
            </a:ln>
            <a:effectLst/>
          </p:spPr>
          <p:txBody>
            <a:bodyPr wrap="none" anchor="ctr"/>
            <a:lstStyle/>
            <a:p>
              <a:endParaRPr lang="en-US"/>
            </a:p>
          </p:txBody>
        </p:sp>
        <p:sp>
          <p:nvSpPr>
            <p:cNvPr id="118805" name="Line 21"/>
            <p:cNvSpPr>
              <a:spLocks noChangeShapeType="1"/>
            </p:cNvSpPr>
            <p:nvPr/>
          </p:nvSpPr>
          <p:spPr bwMode="auto">
            <a:xfrm>
              <a:off x="1728" y="2208"/>
              <a:ext cx="0" cy="144"/>
            </a:xfrm>
            <a:prstGeom prst="line">
              <a:avLst/>
            </a:prstGeom>
            <a:noFill/>
            <a:ln w="9525">
              <a:solidFill>
                <a:schemeClr val="bg1"/>
              </a:solidFill>
              <a:round/>
              <a:headEnd/>
              <a:tailEnd/>
            </a:ln>
            <a:effectLst/>
          </p:spPr>
          <p:txBody>
            <a:bodyPr wrap="none" anchor="ctr"/>
            <a:lstStyle/>
            <a:p>
              <a:endParaRPr lang="en-US"/>
            </a:p>
          </p:txBody>
        </p:sp>
      </p:grpSp>
      <p:grpSp>
        <p:nvGrpSpPr>
          <p:cNvPr id="5" name="Group 22"/>
          <p:cNvGrpSpPr>
            <a:grpSpLocks/>
          </p:cNvGrpSpPr>
          <p:nvPr/>
        </p:nvGrpSpPr>
        <p:grpSpPr bwMode="auto">
          <a:xfrm flipH="1">
            <a:off x="3505200" y="4038600"/>
            <a:ext cx="1143000" cy="228600"/>
            <a:chOff x="1392" y="2208"/>
            <a:chExt cx="336" cy="144"/>
          </a:xfrm>
        </p:grpSpPr>
        <p:sp>
          <p:nvSpPr>
            <p:cNvPr id="118807" name="Line 23"/>
            <p:cNvSpPr>
              <a:spLocks noChangeShapeType="1"/>
            </p:cNvSpPr>
            <p:nvPr/>
          </p:nvSpPr>
          <p:spPr bwMode="auto">
            <a:xfrm>
              <a:off x="1392" y="2208"/>
              <a:ext cx="336" cy="0"/>
            </a:xfrm>
            <a:prstGeom prst="line">
              <a:avLst/>
            </a:prstGeom>
            <a:noFill/>
            <a:ln w="9525">
              <a:solidFill>
                <a:schemeClr val="tx1"/>
              </a:solidFill>
              <a:round/>
              <a:headEnd/>
              <a:tailEnd/>
            </a:ln>
            <a:effectLst/>
          </p:spPr>
          <p:txBody>
            <a:bodyPr wrap="none" anchor="ctr"/>
            <a:lstStyle/>
            <a:p>
              <a:endParaRPr lang="en-US"/>
            </a:p>
          </p:txBody>
        </p:sp>
        <p:sp>
          <p:nvSpPr>
            <p:cNvPr id="118808" name="Line 24"/>
            <p:cNvSpPr>
              <a:spLocks noChangeShapeType="1"/>
            </p:cNvSpPr>
            <p:nvPr/>
          </p:nvSpPr>
          <p:spPr bwMode="auto">
            <a:xfrm>
              <a:off x="1392" y="2352"/>
              <a:ext cx="336" cy="0"/>
            </a:xfrm>
            <a:prstGeom prst="line">
              <a:avLst/>
            </a:prstGeom>
            <a:noFill/>
            <a:ln w="9525">
              <a:solidFill>
                <a:schemeClr val="tx1"/>
              </a:solidFill>
              <a:round/>
              <a:headEnd/>
              <a:tailEnd/>
            </a:ln>
            <a:effectLst/>
          </p:spPr>
          <p:txBody>
            <a:bodyPr wrap="none" anchor="ctr"/>
            <a:lstStyle/>
            <a:p>
              <a:endParaRPr lang="en-US"/>
            </a:p>
          </p:txBody>
        </p:sp>
        <p:sp>
          <p:nvSpPr>
            <p:cNvPr id="118809" name="Line 25"/>
            <p:cNvSpPr>
              <a:spLocks noChangeShapeType="1"/>
            </p:cNvSpPr>
            <p:nvPr/>
          </p:nvSpPr>
          <p:spPr bwMode="auto">
            <a:xfrm>
              <a:off x="1728" y="2208"/>
              <a:ext cx="0" cy="144"/>
            </a:xfrm>
            <a:prstGeom prst="line">
              <a:avLst/>
            </a:prstGeom>
            <a:noFill/>
            <a:ln w="9525">
              <a:solidFill>
                <a:schemeClr val="bg1"/>
              </a:solidFill>
              <a:round/>
              <a:headEnd/>
              <a:tailEnd/>
            </a:ln>
            <a:effectLst/>
          </p:spPr>
          <p:txBody>
            <a:bodyPr wrap="none" anchor="ctr"/>
            <a:lstStyle/>
            <a:p>
              <a:endParaRPr lang="en-US"/>
            </a:p>
          </p:txBody>
        </p:sp>
      </p:grpSp>
      <p:sp>
        <p:nvSpPr>
          <p:cNvPr id="118810" name="Rectangle 26"/>
          <p:cNvSpPr>
            <a:spLocks noChangeArrowheads="1"/>
          </p:cNvSpPr>
          <p:nvPr/>
        </p:nvSpPr>
        <p:spPr bwMode="auto">
          <a:xfrm>
            <a:off x="5105400" y="2514600"/>
            <a:ext cx="762000" cy="3124200"/>
          </a:xfrm>
          <a:prstGeom prst="rect">
            <a:avLst/>
          </a:prstGeom>
          <a:solidFill>
            <a:srgbClr val="C0C0C0"/>
          </a:solidFill>
          <a:ln w="9525">
            <a:solidFill>
              <a:schemeClr val="tx1"/>
            </a:solidFill>
            <a:miter lim="800000"/>
            <a:headEnd/>
            <a:tailEnd/>
          </a:ln>
          <a:effectLst/>
        </p:spPr>
        <p:txBody>
          <a:bodyPr wrap="none" anchor="ctr"/>
          <a:lstStyle/>
          <a:p>
            <a:endParaRPr lang="en-US"/>
          </a:p>
        </p:txBody>
      </p:sp>
      <p:grpSp>
        <p:nvGrpSpPr>
          <p:cNvPr id="6" name="Group 27"/>
          <p:cNvGrpSpPr>
            <a:grpSpLocks/>
          </p:cNvGrpSpPr>
          <p:nvPr/>
        </p:nvGrpSpPr>
        <p:grpSpPr bwMode="auto">
          <a:xfrm>
            <a:off x="4572000" y="4038600"/>
            <a:ext cx="533400" cy="228600"/>
            <a:chOff x="1392" y="2208"/>
            <a:chExt cx="336" cy="144"/>
          </a:xfrm>
        </p:grpSpPr>
        <p:sp>
          <p:nvSpPr>
            <p:cNvPr id="118812" name="Line 28"/>
            <p:cNvSpPr>
              <a:spLocks noChangeShapeType="1"/>
            </p:cNvSpPr>
            <p:nvPr/>
          </p:nvSpPr>
          <p:spPr bwMode="auto">
            <a:xfrm>
              <a:off x="1392" y="2208"/>
              <a:ext cx="336" cy="0"/>
            </a:xfrm>
            <a:prstGeom prst="line">
              <a:avLst/>
            </a:prstGeom>
            <a:noFill/>
            <a:ln w="9525">
              <a:solidFill>
                <a:schemeClr val="tx1"/>
              </a:solidFill>
              <a:round/>
              <a:headEnd/>
              <a:tailEnd/>
            </a:ln>
            <a:effectLst/>
          </p:spPr>
          <p:txBody>
            <a:bodyPr wrap="none" anchor="ctr"/>
            <a:lstStyle/>
            <a:p>
              <a:endParaRPr lang="en-US"/>
            </a:p>
          </p:txBody>
        </p:sp>
        <p:sp>
          <p:nvSpPr>
            <p:cNvPr id="118813" name="Line 29"/>
            <p:cNvSpPr>
              <a:spLocks noChangeShapeType="1"/>
            </p:cNvSpPr>
            <p:nvPr/>
          </p:nvSpPr>
          <p:spPr bwMode="auto">
            <a:xfrm>
              <a:off x="1392" y="2352"/>
              <a:ext cx="336" cy="0"/>
            </a:xfrm>
            <a:prstGeom prst="line">
              <a:avLst/>
            </a:prstGeom>
            <a:noFill/>
            <a:ln w="9525">
              <a:solidFill>
                <a:schemeClr val="tx1"/>
              </a:solidFill>
              <a:round/>
              <a:headEnd/>
              <a:tailEnd/>
            </a:ln>
            <a:effectLst/>
          </p:spPr>
          <p:txBody>
            <a:bodyPr wrap="none" anchor="ctr"/>
            <a:lstStyle/>
            <a:p>
              <a:endParaRPr lang="en-US"/>
            </a:p>
          </p:txBody>
        </p:sp>
        <p:sp>
          <p:nvSpPr>
            <p:cNvPr id="118814" name="Line 30"/>
            <p:cNvSpPr>
              <a:spLocks noChangeShapeType="1"/>
            </p:cNvSpPr>
            <p:nvPr/>
          </p:nvSpPr>
          <p:spPr bwMode="auto">
            <a:xfrm>
              <a:off x="1728" y="2208"/>
              <a:ext cx="0" cy="144"/>
            </a:xfrm>
            <a:prstGeom prst="line">
              <a:avLst/>
            </a:prstGeom>
            <a:noFill/>
            <a:ln w="9525">
              <a:solidFill>
                <a:schemeClr val="bg1"/>
              </a:solidFill>
              <a:round/>
              <a:headEnd/>
              <a:tailEnd/>
            </a:ln>
            <a:effectLst/>
          </p:spPr>
          <p:txBody>
            <a:bodyPr wrap="none" anchor="ctr"/>
            <a:lstStyle/>
            <a:p>
              <a:endParaRPr lang="en-US"/>
            </a:p>
          </p:txBody>
        </p:sp>
      </p:grpSp>
      <p:grpSp>
        <p:nvGrpSpPr>
          <p:cNvPr id="7" name="Group 31"/>
          <p:cNvGrpSpPr>
            <a:grpSpLocks/>
          </p:cNvGrpSpPr>
          <p:nvPr/>
        </p:nvGrpSpPr>
        <p:grpSpPr bwMode="auto">
          <a:xfrm flipH="1">
            <a:off x="5867400" y="4038600"/>
            <a:ext cx="762000" cy="228600"/>
            <a:chOff x="1392" y="2208"/>
            <a:chExt cx="336" cy="144"/>
          </a:xfrm>
        </p:grpSpPr>
        <p:sp>
          <p:nvSpPr>
            <p:cNvPr id="118816" name="Line 32"/>
            <p:cNvSpPr>
              <a:spLocks noChangeShapeType="1"/>
            </p:cNvSpPr>
            <p:nvPr/>
          </p:nvSpPr>
          <p:spPr bwMode="auto">
            <a:xfrm>
              <a:off x="1392" y="2208"/>
              <a:ext cx="336" cy="0"/>
            </a:xfrm>
            <a:prstGeom prst="line">
              <a:avLst/>
            </a:prstGeom>
            <a:noFill/>
            <a:ln w="9525">
              <a:solidFill>
                <a:schemeClr val="tx1"/>
              </a:solidFill>
              <a:round/>
              <a:headEnd/>
              <a:tailEnd/>
            </a:ln>
            <a:effectLst/>
          </p:spPr>
          <p:txBody>
            <a:bodyPr wrap="none" anchor="ctr"/>
            <a:lstStyle/>
            <a:p>
              <a:endParaRPr lang="en-US"/>
            </a:p>
          </p:txBody>
        </p:sp>
        <p:sp>
          <p:nvSpPr>
            <p:cNvPr id="118817" name="Line 33"/>
            <p:cNvSpPr>
              <a:spLocks noChangeShapeType="1"/>
            </p:cNvSpPr>
            <p:nvPr/>
          </p:nvSpPr>
          <p:spPr bwMode="auto">
            <a:xfrm>
              <a:off x="1392" y="2352"/>
              <a:ext cx="336" cy="0"/>
            </a:xfrm>
            <a:prstGeom prst="line">
              <a:avLst/>
            </a:prstGeom>
            <a:noFill/>
            <a:ln w="9525">
              <a:solidFill>
                <a:schemeClr val="tx1"/>
              </a:solidFill>
              <a:round/>
              <a:headEnd/>
              <a:tailEnd/>
            </a:ln>
            <a:effectLst/>
          </p:spPr>
          <p:txBody>
            <a:bodyPr wrap="none" anchor="ctr"/>
            <a:lstStyle/>
            <a:p>
              <a:endParaRPr lang="en-US"/>
            </a:p>
          </p:txBody>
        </p:sp>
        <p:sp>
          <p:nvSpPr>
            <p:cNvPr id="118818" name="Line 34"/>
            <p:cNvSpPr>
              <a:spLocks noChangeShapeType="1"/>
            </p:cNvSpPr>
            <p:nvPr/>
          </p:nvSpPr>
          <p:spPr bwMode="auto">
            <a:xfrm>
              <a:off x="1728" y="2208"/>
              <a:ext cx="0" cy="144"/>
            </a:xfrm>
            <a:prstGeom prst="line">
              <a:avLst/>
            </a:prstGeom>
            <a:noFill/>
            <a:ln w="9525">
              <a:solidFill>
                <a:schemeClr val="bg1"/>
              </a:solidFill>
              <a:round/>
              <a:headEnd/>
              <a:tailEnd/>
            </a:ln>
            <a:effectLst/>
          </p:spPr>
          <p:txBody>
            <a:bodyPr wrap="none" anchor="ctr"/>
            <a:lstStyle/>
            <a:p>
              <a:endParaRPr lang="en-US"/>
            </a:p>
          </p:txBody>
        </p:sp>
      </p:grpSp>
      <p:sp>
        <p:nvSpPr>
          <p:cNvPr id="118819" name="Rectangle 35"/>
          <p:cNvSpPr>
            <a:spLocks noChangeArrowheads="1"/>
          </p:cNvSpPr>
          <p:nvPr/>
        </p:nvSpPr>
        <p:spPr bwMode="auto">
          <a:xfrm>
            <a:off x="7010400" y="2971800"/>
            <a:ext cx="685800" cy="1981200"/>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8" name="Group 40"/>
          <p:cNvGrpSpPr>
            <a:grpSpLocks/>
          </p:cNvGrpSpPr>
          <p:nvPr/>
        </p:nvGrpSpPr>
        <p:grpSpPr bwMode="auto">
          <a:xfrm flipH="1">
            <a:off x="7696200" y="4038600"/>
            <a:ext cx="533400" cy="228600"/>
            <a:chOff x="1392" y="2208"/>
            <a:chExt cx="336" cy="144"/>
          </a:xfrm>
        </p:grpSpPr>
        <p:sp>
          <p:nvSpPr>
            <p:cNvPr id="118825" name="Line 41"/>
            <p:cNvSpPr>
              <a:spLocks noChangeShapeType="1"/>
            </p:cNvSpPr>
            <p:nvPr/>
          </p:nvSpPr>
          <p:spPr bwMode="auto">
            <a:xfrm>
              <a:off x="1392" y="2208"/>
              <a:ext cx="336" cy="0"/>
            </a:xfrm>
            <a:prstGeom prst="line">
              <a:avLst/>
            </a:prstGeom>
            <a:noFill/>
            <a:ln w="9525">
              <a:solidFill>
                <a:schemeClr val="tx1"/>
              </a:solidFill>
              <a:round/>
              <a:headEnd/>
              <a:tailEnd/>
            </a:ln>
            <a:effectLst/>
          </p:spPr>
          <p:txBody>
            <a:bodyPr wrap="none" anchor="ctr"/>
            <a:lstStyle/>
            <a:p>
              <a:endParaRPr lang="en-US"/>
            </a:p>
          </p:txBody>
        </p:sp>
        <p:sp>
          <p:nvSpPr>
            <p:cNvPr id="118826" name="Line 42"/>
            <p:cNvSpPr>
              <a:spLocks noChangeShapeType="1"/>
            </p:cNvSpPr>
            <p:nvPr/>
          </p:nvSpPr>
          <p:spPr bwMode="auto">
            <a:xfrm>
              <a:off x="1392" y="2352"/>
              <a:ext cx="336" cy="0"/>
            </a:xfrm>
            <a:prstGeom prst="line">
              <a:avLst/>
            </a:prstGeom>
            <a:noFill/>
            <a:ln w="9525">
              <a:solidFill>
                <a:schemeClr val="tx1"/>
              </a:solidFill>
              <a:round/>
              <a:headEnd/>
              <a:tailEnd/>
            </a:ln>
            <a:effectLst/>
          </p:spPr>
          <p:txBody>
            <a:bodyPr wrap="none" anchor="ctr"/>
            <a:lstStyle/>
            <a:p>
              <a:endParaRPr lang="en-US"/>
            </a:p>
          </p:txBody>
        </p:sp>
        <p:sp>
          <p:nvSpPr>
            <p:cNvPr id="118827" name="Line 43"/>
            <p:cNvSpPr>
              <a:spLocks noChangeShapeType="1"/>
            </p:cNvSpPr>
            <p:nvPr/>
          </p:nvSpPr>
          <p:spPr bwMode="auto">
            <a:xfrm>
              <a:off x="1728" y="2208"/>
              <a:ext cx="0" cy="144"/>
            </a:xfrm>
            <a:prstGeom prst="line">
              <a:avLst/>
            </a:prstGeom>
            <a:noFill/>
            <a:ln w="9525">
              <a:solidFill>
                <a:schemeClr val="bg1"/>
              </a:solidFill>
              <a:round/>
              <a:headEnd/>
              <a:tailEnd/>
            </a:ln>
            <a:effectLst/>
          </p:spPr>
          <p:txBody>
            <a:bodyPr wrap="none" anchor="ctr"/>
            <a:lstStyle/>
            <a:p>
              <a:endParaRPr lang="en-US"/>
            </a:p>
          </p:txBody>
        </p:sp>
      </p:grpSp>
      <p:grpSp>
        <p:nvGrpSpPr>
          <p:cNvPr id="9" name="Group 44"/>
          <p:cNvGrpSpPr>
            <a:grpSpLocks/>
          </p:cNvGrpSpPr>
          <p:nvPr/>
        </p:nvGrpSpPr>
        <p:grpSpPr bwMode="auto">
          <a:xfrm>
            <a:off x="6477000" y="4038600"/>
            <a:ext cx="533400" cy="228600"/>
            <a:chOff x="1392" y="2208"/>
            <a:chExt cx="336" cy="144"/>
          </a:xfrm>
        </p:grpSpPr>
        <p:sp>
          <p:nvSpPr>
            <p:cNvPr id="118829" name="Line 45"/>
            <p:cNvSpPr>
              <a:spLocks noChangeShapeType="1"/>
            </p:cNvSpPr>
            <p:nvPr/>
          </p:nvSpPr>
          <p:spPr bwMode="auto">
            <a:xfrm>
              <a:off x="1392" y="2208"/>
              <a:ext cx="336" cy="0"/>
            </a:xfrm>
            <a:prstGeom prst="line">
              <a:avLst/>
            </a:prstGeom>
            <a:noFill/>
            <a:ln w="9525">
              <a:solidFill>
                <a:schemeClr val="tx1"/>
              </a:solidFill>
              <a:round/>
              <a:headEnd/>
              <a:tailEnd/>
            </a:ln>
            <a:effectLst/>
          </p:spPr>
          <p:txBody>
            <a:bodyPr wrap="none" anchor="ctr"/>
            <a:lstStyle/>
            <a:p>
              <a:endParaRPr lang="en-US"/>
            </a:p>
          </p:txBody>
        </p:sp>
        <p:sp>
          <p:nvSpPr>
            <p:cNvPr id="118830" name="Line 46"/>
            <p:cNvSpPr>
              <a:spLocks noChangeShapeType="1"/>
            </p:cNvSpPr>
            <p:nvPr/>
          </p:nvSpPr>
          <p:spPr bwMode="auto">
            <a:xfrm>
              <a:off x="1392" y="2352"/>
              <a:ext cx="336" cy="0"/>
            </a:xfrm>
            <a:prstGeom prst="line">
              <a:avLst/>
            </a:prstGeom>
            <a:noFill/>
            <a:ln w="9525">
              <a:solidFill>
                <a:schemeClr val="tx1"/>
              </a:solidFill>
              <a:round/>
              <a:headEnd/>
              <a:tailEnd/>
            </a:ln>
            <a:effectLst/>
          </p:spPr>
          <p:txBody>
            <a:bodyPr wrap="none" anchor="ctr"/>
            <a:lstStyle/>
            <a:p>
              <a:endParaRPr lang="en-US"/>
            </a:p>
          </p:txBody>
        </p:sp>
        <p:sp>
          <p:nvSpPr>
            <p:cNvPr id="118831" name="Line 47"/>
            <p:cNvSpPr>
              <a:spLocks noChangeShapeType="1"/>
            </p:cNvSpPr>
            <p:nvPr/>
          </p:nvSpPr>
          <p:spPr bwMode="auto">
            <a:xfrm>
              <a:off x="1728" y="2208"/>
              <a:ext cx="0" cy="144"/>
            </a:xfrm>
            <a:prstGeom prst="line">
              <a:avLst/>
            </a:prstGeom>
            <a:noFill/>
            <a:ln w="9525">
              <a:solidFill>
                <a:schemeClr val="bg1"/>
              </a:solidFill>
              <a:round/>
              <a:headEnd/>
              <a:tailEnd/>
            </a:ln>
            <a:effectLst/>
          </p:spPr>
          <p:txBody>
            <a:bodyPr wrap="none" anchor="ctr"/>
            <a:lstStyle/>
            <a:p>
              <a:endParaRPr lang="en-US"/>
            </a:p>
          </p:txBody>
        </p:sp>
      </p:grpSp>
      <p:sp>
        <p:nvSpPr>
          <p:cNvPr id="118832" name="Line 48"/>
          <p:cNvSpPr>
            <a:spLocks noChangeShapeType="1"/>
          </p:cNvSpPr>
          <p:nvPr/>
        </p:nvSpPr>
        <p:spPr bwMode="auto">
          <a:xfrm>
            <a:off x="1981200" y="4191000"/>
            <a:ext cx="12192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18833" name="Line 49"/>
          <p:cNvSpPr>
            <a:spLocks noChangeShapeType="1"/>
          </p:cNvSpPr>
          <p:nvPr/>
        </p:nvSpPr>
        <p:spPr bwMode="auto">
          <a:xfrm>
            <a:off x="4267200" y="4191000"/>
            <a:ext cx="12192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18834" name="Line 50"/>
          <p:cNvSpPr>
            <a:spLocks noChangeShapeType="1"/>
          </p:cNvSpPr>
          <p:nvPr/>
        </p:nvSpPr>
        <p:spPr bwMode="auto">
          <a:xfrm>
            <a:off x="6705600" y="4191000"/>
            <a:ext cx="12192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18835" name="Line 51"/>
          <p:cNvSpPr>
            <a:spLocks noChangeShapeType="1"/>
          </p:cNvSpPr>
          <p:nvPr/>
        </p:nvSpPr>
        <p:spPr bwMode="auto">
          <a:xfrm>
            <a:off x="1981200" y="3581400"/>
            <a:ext cx="12192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18836" name="Line 52"/>
          <p:cNvSpPr>
            <a:spLocks noChangeShapeType="1"/>
          </p:cNvSpPr>
          <p:nvPr/>
        </p:nvSpPr>
        <p:spPr bwMode="auto">
          <a:xfrm>
            <a:off x="4191000" y="3581400"/>
            <a:ext cx="8382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18838" name="Text Box 54"/>
          <p:cNvSpPr txBox="1">
            <a:spLocks noChangeArrowheads="1"/>
          </p:cNvSpPr>
          <p:nvPr/>
        </p:nvSpPr>
        <p:spPr bwMode="auto">
          <a:xfrm>
            <a:off x="1752600" y="5715000"/>
            <a:ext cx="2513013" cy="396875"/>
          </a:xfrm>
          <a:prstGeom prst="rect">
            <a:avLst/>
          </a:prstGeom>
          <a:noFill/>
          <a:ln w="9525">
            <a:noFill/>
            <a:miter lim="800000"/>
            <a:headEnd/>
            <a:tailEnd/>
          </a:ln>
          <a:effectLst/>
        </p:spPr>
        <p:txBody>
          <a:bodyPr wrap="none">
            <a:spAutoFit/>
          </a:bodyPr>
          <a:lstStyle/>
          <a:p>
            <a:r>
              <a:rPr lang="en-US" altLang="en-US">
                <a:latin typeface="Times" pitchFamily="18" charset="0"/>
              </a:rPr>
              <a:t>Sensory register/buffer</a:t>
            </a:r>
          </a:p>
        </p:txBody>
      </p:sp>
      <p:sp>
        <p:nvSpPr>
          <p:cNvPr id="118839" name="Text Box 55"/>
          <p:cNvSpPr txBox="1">
            <a:spLocks noChangeArrowheads="1"/>
          </p:cNvSpPr>
          <p:nvPr/>
        </p:nvSpPr>
        <p:spPr bwMode="auto">
          <a:xfrm>
            <a:off x="4648200" y="5638800"/>
            <a:ext cx="1824038" cy="396875"/>
          </a:xfrm>
          <a:prstGeom prst="rect">
            <a:avLst/>
          </a:prstGeom>
          <a:noFill/>
          <a:ln w="9525">
            <a:noFill/>
            <a:miter lim="800000"/>
            <a:headEnd/>
            <a:tailEnd/>
          </a:ln>
          <a:effectLst/>
        </p:spPr>
        <p:txBody>
          <a:bodyPr wrap="none">
            <a:spAutoFit/>
          </a:bodyPr>
          <a:lstStyle/>
          <a:p>
            <a:r>
              <a:rPr lang="en-US" altLang="en-US" b="1">
                <a:latin typeface="Times" pitchFamily="18" charset="0"/>
              </a:rPr>
              <a:t>Selection Filter</a:t>
            </a:r>
          </a:p>
        </p:txBody>
      </p:sp>
      <p:sp>
        <p:nvSpPr>
          <p:cNvPr id="118840" name="Text Box 56"/>
          <p:cNvSpPr txBox="1">
            <a:spLocks noChangeArrowheads="1"/>
          </p:cNvSpPr>
          <p:nvPr/>
        </p:nvSpPr>
        <p:spPr bwMode="auto">
          <a:xfrm>
            <a:off x="7010400" y="5029200"/>
            <a:ext cx="1893888" cy="1006475"/>
          </a:xfrm>
          <a:prstGeom prst="rect">
            <a:avLst/>
          </a:prstGeom>
          <a:noFill/>
          <a:ln w="9525">
            <a:noFill/>
            <a:miter lim="800000"/>
            <a:headEnd/>
            <a:tailEnd/>
          </a:ln>
          <a:effectLst/>
        </p:spPr>
        <p:txBody>
          <a:bodyPr wrap="none">
            <a:spAutoFit/>
          </a:bodyPr>
          <a:lstStyle/>
          <a:p>
            <a:r>
              <a:rPr lang="en-US" altLang="en-US">
                <a:latin typeface="Times" pitchFamily="18" charset="0"/>
              </a:rPr>
              <a:t>Limited capacity</a:t>
            </a:r>
          </a:p>
          <a:p>
            <a:r>
              <a:rPr lang="en-US" altLang="en-US">
                <a:latin typeface="Times" pitchFamily="18" charset="0"/>
              </a:rPr>
              <a:t>STM</a:t>
            </a:r>
          </a:p>
          <a:p>
            <a:endParaRPr lang="en-US" altLang="en-US">
              <a:latin typeface="Times"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381000"/>
            <a:ext cx="8229600" cy="1143000"/>
          </a:xfrm>
        </p:spPr>
        <p:txBody>
          <a:bodyPr/>
          <a:lstStyle/>
          <a:p>
            <a:r>
              <a:rPr lang="en-US" altLang="en-US" sz="3600" dirty="0">
                <a:effectLst>
                  <a:outerShdw blurRad="38100" dist="38100" dir="2700000" algn="tl">
                    <a:srgbClr val="FFFFFF"/>
                  </a:outerShdw>
                </a:effectLst>
              </a:rPr>
              <a:t>Problems With Broadbent’s Filter Model</a:t>
            </a:r>
            <a:endParaRPr lang="en-US" altLang="en-US" dirty="0"/>
          </a:p>
        </p:txBody>
      </p:sp>
      <p:sp>
        <p:nvSpPr>
          <p:cNvPr id="35843" name="Rectangle 3"/>
          <p:cNvSpPr>
            <a:spLocks noGrp="1" noChangeArrowheads="1"/>
          </p:cNvSpPr>
          <p:nvPr>
            <p:ph type="body" idx="1"/>
          </p:nvPr>
        </p:nvSpPr>
        <p:spPr/>
        <p:txBody>
          <a:bodyPr/>
          <a:lstStyle/>
          <a:p>
            <a:pPr>
              <a:lnSpc>
                <a:spcPct val="90000"/>
              </a:lnSpc>
            </a:pPr>
            <a:r>
              <a:rPr lang="en-US" altLang="en-US" sz="2800" dirty="0">
                <a:latin typeface="Tahoma" pitchFamily="34" charset="0"/>
              </a:rPr>
              <a:t>Sometimes attention doesn’t follow input source:  Gray &amp; </a:t>
            </a:r>
            <a:r>
              <a:rPr lang="en-US" altLang="en-US" sz="2800" dirty="0" err="1">
                <a:latin typeface="Tahoma" pitchFamily="34" charset="0"/>
              </a:rPr>
              <a:t>Wedderburn</a:t>
            </a:r>
            <a:r>
              <a:rPr lang="en-US" altLang="en-US" sz="2800" dirty="0">
                <a:latin typeface="Tahoma" pitchFamily="34" charset="0"/>
              </a:rPr>
              <a:t> (1960)</a:t>
            </a:r>
          </a:p>
          <a:p>
            <a:pPr lvl="1" algn="ctr">
              <a:lnSpc>
                <a:spcPct val="90000"/>
              </a:lnSpc>
              <a:buFontTx/>
              <a:buNone/>
            </a:pPr>
            <a:r>
              <a:rPr lang="en-US" altLang="en-US" sz="2400" dirty="0">
                <a:latin typeface="Tahoma" pitchFamily="34" charset="0"/>
              </a:rPr>
              <a:t> fan	      out</a:t>
            </a:r>
          </a:p>
          <a:p>
            <a:pPr lvl="1" algn="ctr">
              <a:lnSpc>
                <a:spcPct val="90000"/>
              </a:lnSpc>
              <a:buFontTx/>
              <a:buNone/>
            </a:pPr>
            <a:r>
              <a:rPr lang="en-US" altLang="en-US" sz="2400" dirty="0">
                <a:latin typeface="Tahoma" pitchFamily="34" charset="0"/>
              </a:rPr>
              <a:t> </a:t>
            </a:r>
            <a:r>
              <a:rPr lang="en-US" altLang="en-US" sz="2400" dirty="0" smtClean="0">
                <a:latin typeface="Tahoma" pitchFamily="34" charset="0"/>
              </a:rPr>
              <a:t>rage             </a:t>
            </a:r>
            <a:r>
              <a:rPr lang="en-US" altLang="en-US" sz="2400" dirty="0" err="1">
                <a:latin typeface="Tahoma" pitchFamily="34" charset="0"/>
              </a:rPr>
              <a:t>tas</a:t>
            </a:r>
            <a:endParaRPr lang="en-US" altLang="en-US" sz="2400" dirty="0">
              <a:latin typeface="Tahoma" pitchFamily="34" charset="0"/>
            </a:endParaRPr>
          </a:p>
          <a:p>
            <a:pPr lvl="1" algn="ctr">
              <a:lnSpc>
                <a:spcPct val="90000"/>
              </a:lnSpc>
              <a:buFontTx/>
              <a:buNone/>
            </a:pPr>
            <a:r>
              <a:rPr lang="en-US" altLang="en-US" sz="2400" dirty="0">
                <a:latin typeface="Tahoma" pitchFamily="34" charset="0"/>
              </a:rPr>
              <a:t>   tic                </a:t>
            </a:r>
            <a:r>
              <a:rPr lang="en-US" altLang="en-US" sz="2400" dirty="0" err="1">
                <a:latin typeface="Tahoma" pitchFamily="34" charset="0"/>
              </a:rPr>
              <a:t>ous</a:t>
            </a:r>
            <a:endParaRPr lang="en-US" altLang="en-US" sz="2400" dirty="0">
              <a:latin typeface="Tahoma" pitchFamily="34" charset="0"/>
            </a:endParaRPr>
          </a:p>
          <a:p>
            <a:pPr>
              <a:lnSpc>
                <a:spcPct val="90000"/>
              </a:lnSpc>
            </a:pPr>
            <a:r>
              <a:rPr lang="en-US" altLang="en-US" sz="2800" dirty="0">
                <a:latin typeface="Tahoma" pitchFamily="34" charset="0"/>
              </a:rPr>
              <a:t>Can demonstrate that “unattended” information is processed phonologically or semantically:  </a:t>
            </a:r>
            <a:r>
              <a:rPr lang="en-US" altLang="en-US" sz="2800" dirty="0" err="1">
                <a:latin typeface="Tahoma" pitchFamily="34" charset="0"/>
              </a:rPr>
              <a:t>Corteen</a:t>
            </a:r>
            <a:r>
              <a:rPr lang="en-US" altLang="en-US" sz="2800" dirty="0">
                <a:latin typeface="Tahoma" pitchFamily="34" charset="0"/>
              </a:rPr>
              <a:t> &amp; Wood (1972)</a:t>
            </a:r>
          </a:p>
          <a:p>
            <a:pPr lvl="1">
              <a:lnSpc>
                <a:spcPct val="90000"/>
              </a:lnSpc>
            </a:pPr>
            <a:r>
              <a:rPr lang="en-US" altLang="en-US" sz="2400" dirty="0">
                <a:latin typeface="Tahoma" pitchFamily="34" charset="0"/>
              </a:rPr>
              <a:t>EDR’s to shock-associated words in an unattended channel – city name study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smtClean="0"/>
              <a:t>Assessing Attention</a:t>
            </a:r>
          </a:p>
        </p:txBody>
      </p:sp>
      <p:sp>
        <p:nvSpPr>
          <p:cNvPr id="6147" name="Rectangle 3"/>
          <p:cNvSpPr>
            <a:spLocks noGrp="1" noChangeArrowheads="1"/>
          </p:cNvSpPr>
          <p:nvPr>
            <p:ph type="body" idx="1"/>
          </p:nvPr>
        </p:nvSpPr>
        <p:spPr/>
        <p:txBody>
          <a:bodyPr/>
          <a:lstStyle/>
          <a:p>
            <a:pPr eaLnBrk="1" hangingPunct="1"/>
            <a:r>
              <a:rPr lang="en-US" smtClean="0"/>
              <a:t>  Physiological Measures</a:t>
            </a:r>
          </a:p>
          <a:p>
            <a:pPr lvl="1" eaLnBrk="1" hangingPunct="1"/>
            <a:r>
              <a:rPr lang="en-US" smtClean="0"/>
              <a:t>Heart Rate</a:t>
            </a:r>
          </a:p>
          <a:p>
            <a:pPr lvl="1" eaLnBrk="1" hangingPunct="1"/>
            <a:r>
              <a:rPr lang="en-US" smtClean="0"/>
              <a:t>Pupil Diameter</a:t>
            </a:r>
          </a:p>
          <a:p>
            <a:pPr lvl="1" eaLnBrk="1" hangingPunct="1"/>
            <a:r>
              <a:rPr lang="en-US" smtClean="0"/>
              <a:t>Galvanic Skin Response</a:t>
            </a:r>
          </a:p>
          <a:p>
            <a:pPr lvl="1" eaLnBrk="1" hangingPunct="1">
              <a:buFont typeface="Arial" pitchFamily="34" charset="0"/>
              <a:buNone/>
            </a:pPr>
            <a:endParaRPr lang="en-US" smtClean="0"/>
          </a:p>
          <a:p>
            <a:pPr eaLnBrk="1" hangingPunct="1"/>
            <a:r>
              <a:rPr lang="en-US" smtClean="0"/>
              <a:t>  Behavioral Measure</a:t>
            </a:r>
          </a:p>
          <a:p>
            <a:pPr lvl="1" eaLnBrk="1" hangingPunct="1"/>
            <a:r>
              <a:rPr lang="en-US" smtClean="0"/>
              <a:t>Dual Task Paradigm</a:t>
            </a:r>
          </a:p>
          <a:p>
            <a:pPr lvl="1"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effectLst>
                  <a:outerShdw blurRad="38100" dist="38100" dir="2700000" algn="tl">
                    <a:srgbClr val="FFFFFF"/>
                  </a:outerShdw>
                </a:effectLst>
              </a:rPr>
              <a:t>Dual Task Performance</a:t>
            </a:r>
          </a:p>
        </p:txBody>
      </p:sp>
      <p:sp>
        <p:nvSpPr>
          <p:cNvPr id="159747" name="Rectangle 3"/>
          <p:cNvSpPr>
            <a:spLocks noGrp="1" noChangeArrowheads="1"/>
          </p:cNvSpPr>
          <p:nvPr>
            <p:ph type="body" idx="1"/>
          </p:nvPr>
        </p:nvSpPr>
        <p:spPr/>
        <p:txBody>
          <a:bodyPr/>
          <a:lstStyle/>
          <a:p>
            <a:r>
              <a:rPr lang="en-US" sz="2800">
                <a:latin typeface="Tahoma" pitchFamily="34" charset="0"/>
              </a:rPr>
              <a:t>Relevant to </a:t>
            </a:r>
            <a:r>
              <a:rPr lang="en-US" sz="2800">
                <a:solidFill>
                  <a:srgbClr val="FF0066"/>
                </a:solidFill>
                <a:latin typeface="Tahoma" pitchFamily="34" charset="0"/>
              </a:rPr>
              <a:t>processing capacity</a:t>
            </a:r>
          </a:p>
          <a:p>
            <a:r>
              <a:rPr lang="en-US" sz="2800">
                <a:latin typeface="Tahoma" pitchFamily="34" charset="0"/>
              </a:rPr>
              <a:t>Interference methodology a </a:t>
            </a:r>
            <a:r>
              <a:rPr lang="en-US" sz="2800">
                <a:solidFill>
                  <a:srgbClr val="339933"/>
                </a:solidFill>
                <a:latin typeface="Tahoma" pitchFamily="34" charset="0"/>
              </a:rPr>
              <a:t>useful tool</a:t>
            </a:r>
            <a:r>
              <a:rPr lang="en-US" sz="2800">
                <a:latin typeface="Tahoma" pitchFamily="34" charset="0"/>
              </a:rPr>
              <a:t> to determine whether two tasks share resources</a:t>
            </a:r>
          </a:p>
          <a:p>
            <a:r>
              <a:rPr lang="en-US" sz="2800">
                <a:latin typeface="Tahoma" pitchFamily="34" charset="0"/>
              </a:rPr>
              <a:t>What determines degree of interference?</a:t>
            </a:r>
          </a:p>
          <a:p>
            <a:pPr lvl="1"/>
            <a:r>
              <a:rPr lang="en-US" sz="2400">
                <a:latin typeface="Tahoma" pitchFamily="34" charset="0"/>
              </a:rPr>
              <a:t>Task similarity</a:t>
            </a:r>
          </a:p>
          <a:p>
            <a:pPr lvl="1"/>
            <a:r>
              <a:rPr lang="en-US" sz="2400">
                <a:latin typeface="Tahoma" pitchFamily="34" charset="0"/>
              </a:rPr>
              <a:t>Task difficulty</a:t>
            </a:r>
          </a:p>
          <a:p>
            <a:pPr lvl="1"/>
            <a:r>
              <a:rPr lang="en-US" sz="2400">
                <a:latin typeface="Tahoma" pitchFamily="34" charset="0"/>
              </a:rPr>
              <a:t>Practice/expertise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body" idx="1"/>
          </p:nvPr>
        </p:nvSpPr>
        <p:spPr>
          <a:xfrm>
            <a:off x="228600" y="5410200"/>
            <a:ext cx="8534400" cy="1143000"/>
          </a:xfrm>
        </p:spPr>
        <p:txBody>
          <a:bodyPr/>
          <a:lstStyle/>
          <a:p>
            <a:pPr>
              <a:lnSpc>
                <a:spcPct val="90000"/>
              </a:lnSpc>
            </a:pPr>
            <a:r>
              <a:rPr lang="en-GB" sz="2400">
                <a:latin typeface="Helvetica" pitchFamily="34" charset="0"/>
              </a:rPr>
              <a:t>Sensitivity (d') to auditory and visual signals as a function of concurrent imagery modality (auditory vs. visual). Adapted from Segal and Fusella (1970).</a:t>
            </a:r>
            <a:endParaRPr lang="en-GB" sz="2400"/>
          </a:p>
        </p:txBody>
      </p:sp>
      <p:pic>
        <p:nvPicPr>
          <p:cNvPr id="203779" name="Picture 3"/>
          <p:cNvPicPr>
            <a:picLocks noChangeAspect="1" noChangeArrowheads="1"/>
          </p:cNvPicPr>
          <p:nvPr/>
        </p:nvPicPr>
        <p:blipFill>
          <a:blip r:embed="rId2" cstate="print"/>
          <a:srcRect/>
          <a:stretch>
            <a:fillRect/>
          </a:stretch>
        </p:blipFill>
        <p:spPr bwMode="auto">
          <a:xfrm>
            <a:off x="1295400" y="152400"/>
            <a:ext cx="6791325" cy="5172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Dual Task Paradigm: An example</a:t>
            </a:r>
          </a:p>
        </p:txBody>
      </p:sp>
      <p:pic>
        <p:nvPicPr>
          <p:cNvPr id="7171" name="Picture 5" descr="Figure 8"/>
          <p:cNvPicPr>
            <a:picLocks noChangeAspect="1" noChangeArrowheads="1"/>
          </p:cNvPicPr>
          <p:nvPr/>
        </p:nvPicPr>
        <p:blipFill>
          <a:blip r:embed="rId2" cstate="print"/>
          <a:srcRect/>
          <a:stretch>
            <a:fillRect/>
          </a:stretch>
        </p:blipFill>
        <p:spPr bwMode="auto">
          <a:xfrm>
            <a:off x="1219200" y="1752600"/>
            <a:ext cx="2686050" cy="4419600"/>
          </a:xfrm>
          <a:prstGeom prst="rect">
            <a:avLst/>
          </a:prstGeom>
          <a:noFill/>
          <a:ln w="9525">
            <a:noFill/>
            <a:miter lim="800000"/>
            <a:headEnd/>
            <a:tailEnd/>
          </a:ln>
        </p:spPr>
      </p:pic>
      <p:pic>
        <p:nvPicPr>
          <p:cNvPr id="7172" name="Picture 7" descr="Figure 9"/>
          <p:cNvPicPr>
            <a:picLocks noChangeAspect="1" noChangeArrowheads="1"/>
          </p:cNvPicPr>
          <p:nvPr/>
        </p:nvPicPr>
        <p:blipFill>
          <a:blip r:embed="rId3" cstate="print"/>
          <a:srcRect/>
          <a:stretch>
            <a:fillRect/>
          </a:stretch>
        </p:blipFill>
        <p:spPr bwMode="auto">
          <a:xfrm>
            <a:off x="4724400" y="1752600"/>
            <a:ext cx="268605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Dual Task Paradigm</a:t>
            </a:r>
          </a:p>
        </p:txBody>
      </p:sp>
      <p:pic>
        <p:nvPicPr>
          <p:cNvPr id="8195" name="Picture 2"/>
          <p:cNvPicPr>
            <a:picLocks noChangeAspect="1" noChangeArrowheads="1"/>
          </p:cNvPicPr>
          <p:nvPr/>
        </p:nvPicPr>
        <p:blipFill>
          <a:blip r:embed="rId3" cstate="print"/>
          <a:srcRect/>
          <a:stretch>
            <a:fillRect/>
          </a:stretch>
        </p:blipFill>
        <p:spPr bwMode="auto">
          <a:xfrm>
            <a:off x="533400" y="1905000"/>
            <a:ext cx="8080375" cy="412273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effectLst>
                  <a:outerShdw blurRad="38100" dist="38100" dir="2700000" algn="tl">
                    <a:srgbClr val="FFFFFF"/>
                  </a:outerShdw>
                </a:effectLst>
              </a:rPr>
              <a:t>What Is Attention?</a:t>
            </a:r>
          </a:p>
        </p:txBody>
      </p:sp>
      <p:sp>
        <p:nvSpPr>
          <p:cNvPr id="11267" name="Rectangle 3"/>
          <p:cNvSpPr>
            <a:spLocks noGrp="1" noChangeArrowheads="1"/>
          </p:cNvSpPr>
          <p:nvPr>
            <p:ph type="body" idx="1"/>
          </p:nvPr>
        </p:nvSpPr>
        <p:spPr>
          <a:xfrm>
            <a:off x="685800" y="1752600"/>
            <a:ext cx="7772400" cy="4114800"/>
          </a:xfrm>
        </p:spPr>
        <p:txBody>
          <a:bodyPr/>
          <a:lstStyle/>
          <a:p>
            <a:r>
              <a:rPr lang="en-US" altLang="en-US" sz="2800" dirty="0">
                <a:latin typeface="Tahoma" pitchFamily="34" charset="0"/>
              </a:rPr>
              <a:t>“Every one knows what attention is.  It is the taking possession by the mind, in a clear and vivid form of </a:t>
            </a:r>
            <a:r>
              <a:rPr lang="en-US" altLang="en-US" sz="2800" dirty="0">
                <a:solidFill>
                  <a:srgbClr val="339933"/>
                </a:solidFill>
                <a:latin typeface="Tahoma" pitchFamily="34" charset="0"/>
              </a:rPr>
              <a:t>one out of what seem several simultaneously possible objects</a:t>
            </a:r>
            <a:r>
              <a:rPr lang="en-US" altLang="en-US" sz="2800" dirty="0">
                <a:latin typeface="Tahoma" pitchFamily="34" charset="0"/>
              </a:rPr>
              <a:t> or trains of thought.  Focalization, </a:t>
            </a:r>
            <a:r>
              <a:rPr lang="en-US" altLang="en-US" sz="2800" dirty="0">
                <a:solidFill>
                  <a:srgbClr val="339933"/>
                </a:solidFill>
                <a:latin typeface="Tahoma" pitchFamily="34" charset="0"/>
              </a:rPr>
              <a:t>concentration of consciousness</a:t>
            </a:r>
            <a:r>
              <a:rPr lang="en-US" altLang="en-US" sz="2800" dirty="0">
                <a:latin typeface="Tahoma" pitchFamily="34" charset="0"/>
              </a:rPr>
              <a:t> are of its essence.  It implies </a:t>
            </a:r>
            <a:r>
              <a:rPr lang="en-US" altLang="en-US" sz="2800" dirty="0">
                <a:solidFill>
                  <a:srgbClr val="339933"/>
                </a:solidFill>
                <a:latin typeface="Tahoma" pitchFamily="34" charset="0"/>
              </a:rPr>
              <a:t>withdrawal from some things</a:t>
            </a:r>
            <a:r>
              <a:rPr lang="en-US" altLang="en-US" sz="2800" dirty="0">
                <a:latin typeface="Tahoma" pitchFamily="34" charset="0"/>
              </a:rPr>
              <a:t> in order to deal with others…” (James, 1890, p. 403</a:t>
            </a:r>
            <a:r>
              <a:rPr lang="en-US" altLang="en-US" sz="2800" dirty="0" smtClean="0">
                <a:latin typeface="Tahoma" pitchFamily="34" charset="0"/>
              </a:rPr>
              <a:t>)</a:t>
            </a:r>
            <a:endParaRPr lang="en-US" altLang="en-US" sz="2800" dirty="0">
              <a:latin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38200" y="304800"/>
            <a:ext cx="7772400" cy="1143000"/>
          </a:xfrm>
        </p:spPr>
        <p:txBody>
          <a:bodyPr>
            <a:normAutofit fontScale="90000"/>
          </a:bodyPr>
          <a:lstStyle/>
          <a:p>
            <a:r>
              <a:rPr lang="en-US" altLang="en-US"/>
              <a:t>A Capacity Model</a:t>
            </a:r>
            <a:br>
              <a:rPr lang="en-US" altLang="en-US"/>
            </a:br>
            <a:r>
              <a:rPr lang="en-US" altLang="en-US"/>
              <a:t>Kahneman (1973)</a:t>
            </a:r>
          </a:p>
        </p:txBody>
      </p:sp>
      <p:sp>
        <p:nvSpPr>
          <p:cNvPr id="43011" name="Rectangle 3"/>
          <p:cNvSpPr>
            <a:spLocks noGrp="1" noChangeArrowheads="1"/>
          </p:cNvSpPr>
          <p:nvPr>
            <p:ph type="body" idx="1"/>
          </p:nvPr>
        </p:nvSpPr>
        <p:spPr>
          <a:xfrm>
            <a:off x="685800" y="1676400"/>
            <a:ext cx="7772400" cy="4648200"/>
          </a:xfrm>
        </p:spPr>
        <p:txBody>
          <a:bodyPr/>
          <a:lstStyle/>
          <a:p>
            <a:r>
              <a:rPr lang="en-US" altLang="en-US" sz="2800">
                <a:latin typeface="Verdana" pitchFamily="34" charset="0"/>
              </a:rPr>
              <a:t>Supplements previous bottom-up analysis with a consideration of top-down influences</a:t>
            </a:r>
          </a:p>
          <a:p>
            <a:r>
              <a:rPr lang="en-US" altLang="en-US" sz="2800">
                <a:latin typeface="Verdana" pitchFamily="34" charset="0"/>
              </a:rPr>
              <a:t>Emphasizes concept of processing resources</a:t>
            </a:r>
          </a:p>
          <a:p>
            <a:r>
              <a:rPr lang="en-US" altLang="en-US" sz="2800">
                <a:latin typeface="Verdana" pitchFamily="34" charset="0"/>
              </a:rPr>
              <a:t>Attention and mental effort are strongly correlated</a:t>
            </a:r>
          </a:p>
          <a:p>
            <a:r>
              <a:rPr lang="en-US" altLang="en-US" sz="2800">
                <a:latin typeface="Verdana" pitchFamily="34" charset="0"/>
              </a:rPr>
              <a:t>Arousal can work to increase processing resources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sz="4000" smtClean="0"/>
              <a:t>Kahneman’s (1973) single resource model</a:t>
            </a:r>
          </a:p>
        </p:txBody>
      </p:sp>
      <p:pic>
        <p:nvPicPr>
          <p:cNvPr id="9219" name="Picture 7"/>
          <p:cNvPicPr>
            <a:picLocks noChangeAspect="1" noChangeArrowheads="1"/>
          </p:cNvPicPr>
          <p:nvPr/>
        </p:nvPicPr>
        <p:blipFill>
          <a:blip r:embed="rId3" cstate="print"/>
          <a:srcRect/>
          <a:stretch>
            <a:fillRect/>
          </a:stretch>
        </p:blipFill>
        <p:spPr bwMode="auto">
          <a:xfrm>
            <a:off x="1981200" y="1295400"/>
            <a:ext cx="5181600" cy="545892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1143000"/>
          </a:xfrm>
        </p:spPr>
        <p:txBody>
          <a:bodyPr/>
          <a:lstStyle/>
          <a:p>
            <a:r>
              <a:rPr lang="en-US" altLang="en-US" sz="2400">
                <a:effectLst>
                  <a:outerShdw blurRad="38100" dist="38100" dir="2700000" algn="tl">
                    <a:srgbClr val="FFFFFF"/>
                  </a:outerShdw>
                </a:effectLst>
              </a:rPr>
              <a:t>Understanding the Effects of Attention is Important When there are Limitations on Processing</a:t>
            </a:r>
            <a:endParaRPr lang="en-US" altLang="en-US" sz="2400"/>
          </a:p>
        </p:txBody>
      </p:sp>
      <p:sp>
        <p:nvSpPr>
          <p:cNvPr id="44035" name="Rectangle 3"/>
          <p:cNvSpPr>
            <a:spLocks noGrp="1" noChangeArrowheads="1"/>
          </p:cNvSpPr>
          <p:nvPr>
            <p:ph type="body" idx="1"/>
          </p:nvPr>
        </p:nvSpPr>
        <p:spPr>
          <a:xfrm>
            <a:off x="685800" y="1295400"/>
            <a:ext cx="7772400" cy="5105400"/>
          </a:xfrm>
        </p:spPr>
        <p:txBody>
          <a:bodyPr>
            <a:normAutofit/>
          </a:bodyPr>
          <a:lstStyle/>
          <a:p>
            <a:pPr>
              <a:lnSpc>
                <a:spcPct val="90000"/>
              </a:lnSpc>
            </a:pPr>
            <a:r>
              <a:rPr lang="en-US" altLang="en-US" sz="2000" dirty="0">
                <a:solidFill>
                  <a:srgbClr val="FF0000"/>
                </a:solidFill>
                <a:latin typeface="Tahoma" pitchFamily="34" charset="0"/>
              </a:rPr>
              <a:t>Resource-limited processes</a:t>
            </a:r>
          </a:p>
          <a:p>
            <a:pPr lvl="1">
              <a:lnSpc>
                <a:spcPct val="90000"/>
              </a:lnSpc>
            </a:pPr>
            <a:r>
              <a:rPr lang="en-US" altLang="en-US" sz="2000" dirty="0">
                <a:latin typeface="Tahoma" pitchFamily="34" charset="0"/>
              </a:rPr>
              <a:t>Processes dependent on the availability of resources that can be devoted to task solution</a:t>
            </a:r>
          </a:p>
          <a:p>
            <a:pPr lvl="1">
              <a:lnSpc>
                <a:spcPct val="90000"/>
              </a:lnSpc>
            </a:pPr>
            <a:r>
              <a:rPr lang="en-US" altLang="en-US" sz="2000" dirty="0">
                <a:latin typeface="Tahoma" pitchFamily="34" charset="0"/>
              </a:rPr>
              <a:t>Applying more effort or processing resources increases task performance</a:t>
            </a:r>
          </a:p>
          <a:p>
            <a:pPr lvl="2">
              <a:lnSpc>
                <a:spcPct val="90000"/>
              </a:lnSpc>
            </a:pPr>
            <a:r>
              <a:rPr lang="en-US" altLang="en-US" sz="2000" dirty="0">
                <a:latin typeface="Tahoma" pitchFamily="34" charset="0"/>
              </a:rPr>
              <a:t>If output not available until task is finished, then devoting more resources decreases RT</a:t>
            </a:r>
          </a:p>
          <a:p>
            <a:pPr lvl="2">
              <a:lnSpc>
                <a:spcPct val="90000"/>
              </a:lnSpc>
            </a:pPr>
            <a:r>
              <a:rPr lang="en-US" altLang="en-US" sz="2000" dirty="0">
                <a:latin typeface="Tahoma" pitchFamily="34" charset="0"/>
              </a:rPr>
              <a:t>If output continuously available, then performance level increases</a:t>
            </a:r>
          </a:p>
          <a:p>
            <a:pPr>
              <a:lnSpc>
                <a:spcPct val="90000"/>
              </a:lnSpc>
            </a:pPr>
            <a:r>
              <a:rPr lang="en-US" altLang="en-US" sz="2000" dirty="0">
                <a:solidFill>
                  <a:srgbClr val="FF0000"/>
                </a:solidFill>
                <a:latin typeface="Tahoma" pitchFamily="34" charset="0"/>
              </a:rPr>
              <a:t>Data-limited processes</a:t>
            </a:r>
          </a:p>
          <a:p>
            <a:pPr lvl="1">
              <a:lnSpc>
                <a:spcPct val="90000"/>
              </a:lnSpc>
            </a:pPr>
            <a:r>
              <a:rPr lang="en-US" altLang="en-US" sz="2000" dirty="0">
                <a:latin typeface="Tahoma" pitchFamily="34" charset="0"/>
              </a:rPr>
              <a:t>Processes dependent upon the quality of data input, rather than upon resource allocation</a:t>
            </a:r>
          </a:p>
          <a:p>
            <a:pPr lvl="2">
              <a:lnSpc>
                <a:spcPct val="90000"/>
              </a:lnSpc>
            </a:pPr>
            <a:r>
              <a:rPr lang="en-US" altLang="en-US" sz="2000" dirty="0">
                <a:latin typeface="Tahoma" pitchFamily="34" charset="0"/>
              </a:rPr>
              <a:t>Applying more resources may have little effect on performance</a:t>
            </a:r>
          </a:p>
          <a:p>
            <a:pPr>
              <a:lnSpc>
                <a:spcPct val="90000"/>
              </a:lnSpc>
            </a:pPr>
            <a:r>
              <a:rPr lang="en-US" altLang="en-US" sz="2000" dirty="0">
                <a:solidFill>
                  <a:srgbClr val="339933"/>
                </a:solidFill>
                <a:latin typeface="Tahoma" pitchFamily="34" charset="0"/>
              </a:rPr>
              <a:t>Most processes have both resource- and data-limited components</a:t>
            </a:r>
          </a:p>
          <a:p>
            <a:pPr lvl="1">
              <a:lnSpc>
                <a:spcPct val="90000"/>
              </a:lnSpc>
            </a:pPr>
            <a:endParaRPr lang="en-US" altLang="en-US" sz="2000" dirty="0">
              <a:solidFill>
                <a:srgbClr val="3399FF"/>
              </a:solidFill>
              <a:latin typeface="Tahom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533400"/>
            <a:ext cx="7772400" cy="1123950"/>
          </a:xfrm>
        </p:spPr>
        <p:txBody>
          <a:bodyPr/>
          <a:lstStyle/>
          <a:p>
            <a:pPr eaLnBrk="1" hangingPunct="1"/>
            <a:r>
              <a:rPr lang="en-US" sz="4000" smtClean="0"/>
              <a:t>Kahneman’s model: Assumptions</a:t>
            </a:r>
          </a:p>
        </p:txBody>
      </p:sp>
      <p:sp>
        <p:nvSpPr>
          <p:cNvPr id="10243" name="Rectangle 3"/>
          <p:cNvSpPr>
            <a:spLocks noGrp="1" noChangeArrowheads="1"/>
          </p:cNvSpPr>
          <p:nvPr>
            <p:ph type="body" idx="1"/>
          </p:nvPr>
        </p:nvSpPr>
        <p:spPr/>
        <p:txBody>
          <a:bodyPr/>
          <a:lstStyle/>
          <a:p>
            <a:pPr eaLnBrk="1" hangingPunct="1">
              <a:lnSpc>
                <a:spcPct val="90000"/>
              </a:lnSpc>
              <a:buFont typeface="Arial" pitchFamily="34" charset="0"/>
              <a:buNone/>
            </a:pPr>
            <a:r>
              <a:rPr lang="en-US" sz="2400" dirty="0" smtClean="0"/>
              <a:t>Assumptions: </a:t>
            </a:r>
          </a:p>
          <a:p>
            <a:pPr eaLnBrk="1" hangingPunct="1">
              <a:lnSpc>
                <a:spcPct val="90000"/>
              </a:lnSpc>
            </a:pPr>
            <a:r>
              <a:rPr lang="en-US" sz="2400" dirty="0" smtClean="0"/>
              <a:t>Attention = a set of cognitive processes (resources) for detecting, recognizing &amp; categorizing stimuli </a:t>
            </a:r>
          </a:p>
          <a:p>
            <a:pPr eaLnBrk="1" hangingPunct="1">
              <a:lnSpc>
                <a:spcPct val="90000"/>
              </a:lnSpc>
            </a:pPr>
            <a:r>
              <a:rPr lang="en-US" sz="2400" dirty="0" smtClean="0"/>
              <a:t>Different tasks require more or fewer of these cognitive resources </a:t>
            </a:r>
          </a:p>
          <a:p>
            <a:pPr eaLnBrk="1" hangingPunct="1">
              <a:lnSpc>
                <a:spcPct val="90000"/>
              </a:lnSpc>
            </a:pPr>
            <a:r>
              <a:rPr lang="en-US" sz="2400" dirty="0" smtClean="0"/>
              <a:t>Multiple tasks can be performed unless their total requirements exceed the resources available </a:t>
            </a:r>
          </a:p>
          <a:p>
            <a:pPr eaLnBrk="1" hangingPunct="1">
              <a:lnSpc>
                <a:spcPct val="90000"/>
              </a:lnSpc>
            </a:pPr>
            <a:r>
              <a:rPr lang="en-US" sz="2400" dirty="0" smtClean="0"/>
              <a:t>Available capacity depends on arousal </a:t>
            </a:r>
          </a:p>
          <a:p>
            <a:pPr eaLnBrk="1" hangingPunct="1">
              <a:lnSpc>
                <a:spcPct val="90000"/>
              </a:lnSpc>
            </a:pPr>
            <a:r>
              <a:rPr lang="en-US" sz="2400" dirty="0" smtClean="0"/>
              <a:t>Allocation of resources is partially voluntary </a:t>
            </a:r>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smtClean="0"/>
              <a:t>Kahneman’s single resource model</a:t>
            </a:r>
          </a:p>
        </p:txBody>
      </p:sp>
      <p:sp>
        <p:nvSpPr>
          <p:cNvPr id="11267" name="Rectangle 3"/>
          <p:cNvSpPr>
            <a:spLocks noGrp="1" noChangeArrowheads="1"/>
          </p:cNvSpPr>
          <p:nvPr>
            <p:ph type="body" idx="1"/>
          </p:nvPr>
        </p:nvSpPr>
        <p:spPr/>
        <p:txBody>
          <a:bodyPr/>
          <a:lstStyle/>
          <a:p>
            <a:pPr eaLnBrk="1" hangingPunct="1">
              <a:buFont typeface="Arial" pitchFamily="34" charset="0"/>
              <a:buNone/>
            </a:pPr>
            <a:r>
              <a:rPr lang="en-US" sz="2800" smtClean="0"/>
              <a:t>  Rules govern how we allocate attention resources: </a:t>
            </a:r>
          </a:p>
          <a:p>
            <a:pPr lvl="1" eaLnBrk="1" hangingPunct="1">
              <a:buFont typeface="Arial" pitchFamily="34" charset="0"/>
              <a:buNone/>
            </a:pPr>
            <a:r>
              <a:rPr lang="en-US" sz="2400" smtClean="0"/>
              <a:t>1.   We allocate attention to ensure that we can complete PRIMARY activity</a:t>
            </a:r>
          </a:p>
          <a:p>
            <a:pPr lvl="1" eaLnBrk="1" hangingPunct="1">
              <a:buFont typeface="Arial" pitchFamily="34" charset="0"/>
              <a:buNone/>
            </a:pPr>
            <a:r>
              <a:rPr lang="en-US" sz="2400" smtClean="0"/>
              <a:t>2.    Enduring dispositions (involuntarily directs one’s attention</a:t>
            </a:r>
          </a:p>
          <a:p>
            <a:pPr lvl="2" eaLnBrk="1" hangingPunct="1">
              <a:buFont typeface="Arial" pitchFamily="34" charset="0"/>
              <a:buNone/>
            </a:pPr>
            <a:r>
              <a:rPr lang="en-US" sz="2000" smtClean="0"/>
              <a:t>-Novelty </a:t>
            </a:r>
          </a:p>
          <a:p>
            <a:pPr lvl="2" eaLnBrk="1" hangingPunct="1">
              <a:buFont typeface="Arial" pitchFamily="34" charset="0"/>
              <a:buNone/>
            </a:pPr>
            <a:r>
              <a:rPr lang="en-US" sz="2000" smtClean="0"/>
              <a:t>-Meaningfulness</a:t>
            </a:r>
          </a:p>
          <a:p>
            <a:pPr lvl="1" eaLnBrk="1" hangingPunct="1">
              <a:buFont typeface="Arial" pitchFamily="34" charset="0"/>
              <a:buNone/>
            </a:pPr>
            <a:r>
              <a:rPr lang="en-US" sz="2400" smtClean="0"/>
              <a:t>3.   Momentary intentions (self-directed)</a:t>
            </a:r>
          </a:p>
          <a:p>
            <a:pPr lvl="2" eaLnBrk="1" hangingPunct="1">
              <a:buFont typeface="Arial" pitchFamily="34" charset="0"/>
              <a:buNone/>
            </a:pPr>
            <a:r>
              <a:rPr lang="en-US" sz="2000" smtClean="0"/>
              <a:t>-Instructions</a:t>
            </a:r>
          </a:p>
          <a:p>
            <a:pPr lvl="2" eaLnBrk="1" hangingPunct="1">
              <a:buFont typeface="Arial" pitchFamily="34" charset="0"/>
              <a:buNone/>
            </a:pPr>
            <a:endParaRPr lang="en-US" sz="20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sz="4000" smtClean="0"/>
              <a:t>Wickens’ (1984) Multiple Resource Model</a:t>
            </a:r>
          </a:p>
        </p:txBody>
      </p:sp>
      <p:pic>
        <p:nvPicPr>
          <p:cNvPr id="12291" name="Picture 7"/>
          <p:cNvPicPr>
            <a:picLocks noChangeAspect="1" noChangeArrowheads="1"/>
          </p:cNvPicPr>
          <p:nvPr/>
        </p:nvPicPr>
        <p:blipFill>
          <a:blip r:embed="rId3" cstate="print"/>
          <a:srcRect/>
          <a:stretch>
            <a:fillRect/>
          </a:stretch>
        </p:blipFill>
        <p:spPr bwMode="auto">
          <a:xfrm>
            <a:off x="693738" y="1676400"/>
            <a:ext cx="7764462" cy="46386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Attention: A Filter</a:t>
            </a:r>
          </a:p>
        </p:txBody>
      </p:sp>
      <p:sp>
        <p:nvSpPr>
          <p:cNvPr id="13315" name="Rectangle 3"/>
          <p:cNvSpPr>
            <a:spLocks noGrp="1" noChangeArrowheads="1"/>
          </p:cNvSpPr>
          <p:nvPr>
            <p:ph type="body" idx="1"/>
          </p:nvPr>
        </p:nvSpPr>
        <p:spPr/>
        <p:txBody>
          <a:bodyPr/>
          <a:lstStyle/>
          <a:p>
            <a:pPr eaLnBrk="1" hangingPunct="1">
              <a:lnSpc>
                <a:spcPct val="90000"/>
              </a:lnSpc>
              <a:buFont typeface="Arial" pitchFamily="34" charset="0"/>
              <a:buNone/>
            </a:pPr>
            <a:r>
              <a:rPr lang="en-US" sz="2800" dirty="0" smtClean="0"/>
              <a:t> </a:t>
            </a:r>
            <a:r>
              <a:rPr lang="en-US" sz="2800" i="1" dirty="0" smtClean="0"/>
              <a:t>Filter or bottleneck</a:t>
            </a:r>
            <a:r>
              <a:rPr lang="en-US" sz="2800" dirty="0" smtClean="0"/>
              <a:t> theories contend that people have difficulty doing several tasks at one time because:</a:t>
            </a:r>
          </a:p>
          <a:p>
            <a:pPr lvl="1" eaLnBrk="1" hangingPunct="1">
              <a:lnSpc>
                <a:spcPct val="90000"/>
              </a:lnSpc>
            </a:pPr>
            <a:r>
              <a:rPr lang="en-US" sz="2400" dirty="0" smtClean="0"/>
              <a:t>Humans perform each human information process in serial order</a:t>
            </a:r>
          </a:p>
          <a:p>
            <a:pPr lvl="1" eaLnBrk="1" hangingPunct="1">
              <a:lnSpc>
                <a:spcPct val="90000"/>
              </a:lnSpc>
            </a:pPr>
            <a:r>
              <a:rPr lang="en-US" sz="2400" dirty="0" smtClean="0"/>
              <a:t>Humans process only one piece of information at one time</a:t>
            </a:r>
          </a:p>
          <a:p>
            <a:pPr lvl="1" eaLnBrk="1" hangingPunct="1">
              <a:lnSpc>
                <a:spcPct val="90000"/>
              </a:lnSpc>
            </a:pPr>
            <a:r>
              <a:rPr lang="en-US" sz="2400" dirty="0" smtClean="0"/>
              <a:t>Somewhere along the stage of information processing a bottleneck occurs</a:t>
            </a:r>
          </a:p>
          <a:p>
            <a:pPr lvl="1" eaLnBrk="1" hangingPunct="1">
              <a:lnSpc>
                <a:spcPct val="90000"/>
              </a:lnSpc>
            </a:pPr>
            <a:r>
              <a:rPr lang="en-US" sz="2400" dirty="0" smtClean="0"/>
              <a:t>Bottleneck causes information to be filtered out</a:t>
            </a:r>
          </a:p>
          <a:p>
            <a:pPr lvl="1"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1143000" y="457200"/>
            <a:ext cx="6705600" cy="57562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IP Model</a:t>
            </a:r>
          </a:p>
        </p:txBody>
      </p:sp>
      <p:pic>
        <p:nvPicPr>
          <p:cNvPr id="15363" name="Picture 3" descr="memoryIPmodel"/>
          <p:cNvPicPr>
            <a:picLocks noChangeAspect="1" noChangeArrowheads="1"/>
          </p:cNvPicPr>
          <p:nvPr/>
        </p:nvPicPr>
        <p:blipFill>
          <a:blip r:embed="rId3" cstate="print"/>
          <a:srcRect/>
          <a:stretch>
            <a:fillRect/>
          </a:stretch>
        </p:blipFill>
        <p:spPr bwMode="auto">
          <a:xfrm>
            <a:off x="381000" y="1905000"/>
            <a:ext cx="8453438" cy="4491038"/>
          </a:xfrm>
          <a:prstGeom prst="rect">
            <a:avLst/>
          </a:prstGeom>
          <a:noFill/>
          <a:ln w="9525">
            <a:noFill/>
            <a:miter lim="800000"/>
            <a:headEnd/>
            <a:tailEnd/>
          </a:ln>
        </p:spPr>
      </p:pic>
      <p:sp>
        <p:nvSpPr>
          <p:cNvPr id="145412" name="Oval 4"/>
          <p:cNvSpPr>
            <a:spLocks noChangeArrowheads="1"/>
          </p:cNvSpPr>
          <p:nvPr/>
        </p:nvSpPr>
        <p:spPr bwMode="auto">
          <a:xfrm>
            <a:off x="2286000" y="3124200"/>
            <a:ext cx="1828800" cy="1371600"/>
          </a:xfrm>
          <a:prstGeom prst="ellipse">
            <a:avLst/>
          </a:prstGeom>
          <a:solidFill>
            <a:srgbClr val="CCFFCC">
              <a:alpha val="52940"/>
            </a:srgbClr>
          </a:solidFill>
          <a:ln w="9525" algn="ctr">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5412"/>
                                        </p:tgtEl>
                                        <p:attrNameLst>
                                          <p:attrName>style.visibility</p:attrName>
                                        </p:attrNameLst>
                                      </p:cBhvr>
                                      <p:to>
                                        <p:strVal val="visible"/>
                                      </p:to>
                                    </p:set>
                                    <p:anim calcmode="lin" valueType="num">
                                      <p:cBhvr additive="base">
                                        <p:cTn id="7" dur="500" fill="hold"/>
                                        <p:tgtEl>
                                          <p:spTgt spid="145412"/>
                                        </p:tgtEl>
                                        <p:attrNameLst>
                                          <p:attrName>ppt_x</p:attrName>
                                        </p:attrNameLst>
                                      </p:cBhvr>
                                      <p:tavLst>
                                        <p:tav tm="0">
                                          <p:val>
                                            <p:strVal val="0-#ppt_w/2"/>
                                          </p:val>
                                        </p:tav>
                                        <p:tav tm="100000">
                                          <p:val>
                                            <p:strVal val="#ppt_x"/>
                                          </p:val>
                                        </p:tav>
                                      </p:tavLst>
                                    </p:anim>
                                    <p:anim calcmode="lin" valueType="num">
                                      <p:cBhvr additive="base">
                                        <p:cTn id="8" dur="500" fill="hold"/>
                                        <p:tgtEl>
                                          <p:spTgt spid="145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81000"/>
            <a:ext cx="7772400" cy="1143000"/>
          </a:xfrm>
        </p:spPr>
        <p:txBody>
          <a:bodyPr/>
          <a:lstStyle/>
          <a:p>
            <a:r>
              <a:rPr lang="en-US" altLang="en-US">
                <a:effectLst>
                  <a:outerShdw blurRad="38100" dist="38100" dir="2700000" algn="tl">
                    <a:srgbClr val="FFFFFF"/>
                  </a:outerShdw>
                </a:effectLst>
              </a:rPr>
              <a:t>Focused Visual Attention</a:t>
            </a:r>
            <a:endParaRPr lang="en-US" altLang="en-US"/>
          </a:p>
        </p:txBody>
      </p:sp>
      <p:sp>
        <p:nvSpPr>
          <p:cNvPr id="45059" name="Rectangle 3"/>
          <p:cNvSpPr>
            <a:spLocks noGrp="1" noChangeArrowheads="1"/>
          </p:cNvSpPr>
          <p:nvPr>
            <p:ph type="body" idx="1"/>
          </p:nvPr>
        </p:nvSpPr>
        <p:spPr>
          <a:xfrm>
            <a:off x="609600" y="1752600"/>
            <a:ext cx="7772400" cy="4114800"/>
          </a:xfrm>
        </p:spPr>
        <p:txBody>
          <a:bodyPr/>
          <a:lstStyle/>
          <a:p>
            <a:pPr>
              <a:lnSpc>
                <a:spcPct val="90000"/>
              </a:lnSpc>
            </a:pPr>
            <a:r>
              <a:rPr lang="en-US" altLang="en-US" sz="2800" b="1">
                <a:latin typeface="Tahoma" pitchFamily="34" charset="0"/>
              </a:rPr>
              <a:t>The Attentional “Spotlight” model</a:t>
            </a:r>
          </a:p>
          <a:p>
            <a:pPr lvl="1">
              <a:lnSpc>
                <a:spcPct val="90000"/>
              </a:lnSpc>
            </a:pPr>
            <a:r>
              <a:rPr lang="en-US" altLang="en-US" sz="2000">
                <a:latin typeface="Tahoma" pitchFamily="34" charset="0"/>
              </a:rPr>
              <a:t>items within a small portion of the field can be seen clearly</a:t>
            </a:r>
          </a:p>
          <a:p>
            <a:pPr lvl="1">
              <a:lnSpc>
                <a:spcPct val="90000"/>
              </a:lnSpc>
            </a:pPr>
            <a:r>
              <a:rPr lang="en-US" altLang="en-US" sz="2000">
                <a:latin typeface="Tahoma" pitchFamily="34" charset="0"/>
              </a:rPr>
              <a:t>Posner’s ‘covert’ shifting of the spotlight</a:t>
            </a:r>
          </a:p>
          <a:p>
            <a:pPr lvl="1">
              <a:lnSpc>
                <a:spcPct val="90000"/>
              </a:lnSpc>
            </a:pPr>
            <a:r>
              <a:rPr lang="en-US" altLang="en-US" sz="2000">
                <a:solidFill>
                  <a:srgbClr val="FF0000"/>
                </a:solidFill>
                <a:latin typeface="Tahoma" pitchFamily="34" charset="0"/>
              </a:rPr>
              <a:t>Problem</a:t>
            </a:r>
            <a:r>
              <a:rPr lang="en-US" altLang="en-US" sz="2000">
                <a:latin typeface="Tahoma" pitchFamily="34" charset="0"/>
              </a:rPr>
              <a:t>:  proximity not always facilitative –e.g. Driver &amp; Baylis, 1989 – common movement</a:t>
            </a:r>
          </a:p>
          <a:p>
            <a:pPr>
              <a:lnSpc>
                <a:spcPct val="90000"/>
              </a:lnSpc>
            </a:pPr>
            <a:r>
              <a:rPr lang="en-US" altLang="en-US" sz="2800" b="1">
                <a:latin typeface="Tahoma" pitchFamily="34" charset="0"/>
              </a:rPr>
              <a:t>Zoom-lens model</a:t>
            </a:r>
            <a:r>
              <a:rPr lang="en-US" altLang="en-US" sz="2800">
                <a:latin typeface="Tahoma" pitchFamily="34" charset="0"/>
              </a:rPr>
              <a:t> (Eriksen &amp; Yeh, 1985)</a:t>
            </a:r>
          </a:p>
          <a:p>
            <a:pPr lvl="1">
              <a:lnSpc>
                <a:spcPct val="90000"/>
              </a:lnSpc>
            </a:pPr>
            <a:r>
              <a:rPr lang="en-US" altLang="en-US" sz="2000">
                <a:latin typeface="Tahoma" pitchFamily="34" charset="0"/>
              </a:rPr>
              <a:t>Magnification inversely proportional to FOV</a:t>
            </a:r>
          </a:p>
          <a:p>
            <a:pPr lvl="1">
              <a:lnSpc>
                <a:spcPct val="90000"/>
              </a:lnSpc>
            </a:pPr>
            <a:r>
              <a:rPr lang="en-US" altLang="en-US" sz="2000">
                <a:latin typeface="Tahoma" pitchFamily="34" charset="0"/>
              </a:rPr>
              <a:t>‘magnification’ can be increased or decreased</a:t>
            </a:r>
          </a:p>
          <a:p>
            <a:pPr lvl="1">
              <a:lnSpc>
                <a:spcPct val="90000"/>
              </a:lnSpc>
            </a:pPr>
            <a:r>
              <a:rPr lang="en-US" altLang="en-US" sz="2000">
                <a:latin typeface="Tahoma" pitchFamily="34" charset="0"/>
              </a:rPr>
              <a:t>Grouping processes affect spatial extent of attention</a:t>
            </a:r>
            <a:endParaRPr lang="en-US" altLang="en-US">
              <a:latin typeface="Tahoma" pitchFamily="34" charset="0"/>
            </a:endParaRPr>
          </a:p>
          <a:p>
            <a:pPr lvl="1">
              <a:lnSpc>
                <a:spcPct val="90000"/>
              </a:lnSpc>
            </a:pPr>
            <a:r>
              <a:rPr lang="en-US" altLang="en-US" sz="2000">
                <a:solidFill>
                  <a:srgbClr val="FF0000"/>
                </a:solidFill>
                <a:latin typeface="Tahoma" pitchFamily="34" charset="0"/>
              </a:rPr>
              <a:t>Problem</a:t>
            </a:r>
            <a:r>
              <a:rPr lang="en-US" altLang="en-US" sz="2000">
                <a:latin typeface="Tahoma" pitchFamily="34" charset="0"/>
              </a:rPr>
              <a:t>:  attention can be object-based; objects outside the zoom can be processed or even inhibited</a:t>
            </a:r>
          </a:p>
          <a:p>
            <a:pPr lvl="1">
              <a:lnSpc>
                <a:spcPct val="90000"/>
              </a:lnSpc>
              <a:buFontTx/>
              <a:buNone/>
            </a:pPr>
            <a:endParaRPr lang="en-US" altLang="en-US" sz="3200">
              <a:latin typeface="Tahoma" pitchFamily="34" charset="0"/>
            </a:endParaRPr>
          </a:p>
        </p:txBody>
      </p:sp>
      <p:sp>
        <p:nvSpPr>
          <p:cNvPr id="45060" name="Rectangle 4"/>
          <p:cNvSpPr>
            <a:spLocks noChangeArrowheads="1"/>
          </p:cNvSpPr>
          <p:nvPr/>
        </p:nvSpPr>
        <p:spPr bwMode="auto">
          <a:xfrm>
            <a:off x="838200" y="1752600"/>
            <a:ext cx="7467600" cy="1752600"/>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effectLst>
                  <a:outerShdw blurRad="38100" dist="38100" dir="2700000" algn="tl">
                    <a:srgbClr val="FFFFFF"/>
                  </a:outerShdw>
                </a:effectLst>
              </a:rPr>
              <a:t>Attention is...</a:t>
            </a:r>
          </a:p>
        </p:txBody>
      </p:sp>
      <p:sp>
        <p:nvSpPr>
          <p:cNvPr id="109571" name="Rectangle 3"/>
          <p:cNvSpPr>
            <a:spLocks noGrp="1" noChangeArrowheads="1"/>
          </p:cNvSpPr>
          <p:nvPr>
            <p:ph type="body" idx="1"/>
          </p:nvPr>
        </p:nvSpPr>
        <p:spPr>
          <a:xfrm>
            <a:off x="685800" y="1676400"/>
            <a:ext cx="7848600" cy="4648200"/>
          </a:xfrm>
        </p:spPr>
        <p:txBody>
          <a:bodyPr/>
          <a:lstStyle/>
          <a:p>
            <a:r>
              <a:rPr lang="en-US" altLang="en-US" sz="2800">
                <a:latin typeface="Tahoma" pitchFamily="34" charset="0"/>
              </a:rPr>
              <a:t>An attitude of mind</a:t>
            </a:r>
          </a:p>
          <a:p>
            <a:r>
              <a:rPr lang="en-US" altLang="en-US" sz="2800">
                <a:latin typeface="Tahoma" pitchFamily="34" charset="0"/>
              </a:rPr>
              <a:t>Relative proportion of activated traces to all memory traces – active workspace</a:t>
            </a:r>
          </a:p>
          <a:p>
            <a:r>
              <a:rPr lang="en-US" altLang="en-US" sz="2800">
                <a:latin typeface="Tahoma" pitchFamily="34" charset="0"/>
              </a:rPr>
              <a:t>Some form of energy or desire involving will or effort</a:t>
            </a:r>
          </a:p>
          <a:p>
            <a:r>
              <a:rPr lang="en-US" altLang="en-US" sz="2800">
                <a:latin typeface="Tahoma" pitchFamily="34" charset="0"/>
              </a:rPr>
              <a:t>A filter</a:t>
            </a:r>
          </a:p>
          <a:p>
            <a:r>
              <a:rPr lang="en-US" altLang="en-US" sz="2800">
                <a:latin typeface="Tahoma" pitchFamily="34" charset="0"/>
              </a:rPr>
              <a:t>An allocation of resources</a:t>
            </a:r>
          </a:p>
          <a:p>
            <a:r>
              <a:rPr lang="en-US" altLang="en-US" sz="2800">
                <a:latin typeface="Tahoma" pitchFamily="34" charset="0"/>
              </a:rPr>
              <a:t>A spotlight, a selective attenuator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Oval 2"/>
          <p:cNvSpPr>
            <a:spLocks noChangeArrowheads="1"/>
          </p:cNvSpPr>
          <p:nvPr/>
        </p:nvSpPr>
        <p:spPr bwMode="auto">
          <a:xfrm>
            <a:off x="4876800" y="2209800"/>
            <a:ext cx="2209800" cy="1905000"/>
          </a:xfrm>
          <a:prstGeom prst="ellipse">
            <a:avLst/>
          </a:prstGeom>
          <a:solidFill>
            <a:schemeClr val="tx1"/>
          </a:solidFill>
          <a:ln w="9525">
            <a:solidFill>
              <a:srgbClr val="000000"/>
            </a:solidFill>
            <a:round/>
            <a:headEnd/>
            <a:tailEnd/>
          </a:ln>
          <a:effectLst/>
        </p:spPr>
        <p:txBody>
          <a:bodyPr wrap="none" anchor="ctr"/>
          <a:lstStyle/>
          <a:p>
            <a:pPr algn="ctr"/>
            <a:endParaRPr lang="en-US" altLang="en-US">
              <a:latin typeface="Times" pitchFamily="18" charset="0"/>
            </a:endParaRPr>
          </a:p>
        </p:txBody>
      </p:sp>
      <p:pic>
        <p:nvPicPr>
          <p:cNvPr id="128003" name="Picture 3"/>
          <p:cNvPicPr>
            <a:picLocks noChangeAspect="1" noChangeArrowheads="1"/>
          </p:cNvPicPr>
          <p:nvPr/>
        </p:nvPicPr>
        <p:blipFill>
          <a:blip r:embed="rId3" cstate="print"/>
          <a:srcRect/>
          <a:stretch>
            <a:fillRect/>
          </a:stretch>
        </p:blipFill>
        <p:spPr bwMode="auto">
          <a:xfrm>
            <a:off x="4953000" y="2743200"/>
            <a:ext cx="2095500" cy="609600"/>
          </a:xfrm>
          <a:prstGeom prst="rect">
            <a:avLst/>
          </a:prstGeom>
          <a:noFill/>
        </p:spPr>
      </p:pic>
      <p:pic>
        <p:nvPicPr>
          <p:cNvPr id="128004" name="Picture 4"/>
          <p:cNvPicPr>
            <a:picLocks noChangeAspect="1" noChangeArrowheads="1"/>
          </p:cNvPicPr>
          <p:nvPr/>
        </p:nvPicPr>
        <p:blipFill>
          <a:blip r:embed="rId4" cstate="print"/>
          <a:srcRect/>
          <a:stretch>
            <a:fillRect/>
          </a:stretch>
        </p:blipFill>
        <p:spPr bwMode="auto">
          <a:xfrm>
            <a:off x="7239000" y="838200"/>
            <a:ext cx="1206500" cy="1092200"/>
          </a:xfrm>
          <a:prstGeom prst="rect">
            <a:avLst/>
          </a:prstGeom>
          <a:noFill/>
        </p:spPr>
      </p:pic>
      <p:pic>
        <p:nvPicPr>
          <p:cNvPr id="128005" name="Picture 5"/>
          <p:cNvPicPr>
            <a:picLocks noChangeAspect="1" noChangeArrowheads="1"/>
          </p:cNvPicPr>
          <p:nvPr/>
        </p:nvPicPr>
        <p:blipFill>
          <a:blip r:embed="rId5" cstate="print"/>
          <a:srcRect/>
          <a:stretch>
            <a:fillRect/>
          </a:stretch>
        </p:blipFill>
        <p:spPr bwMode="auto">
          <a:xfrm>
            <a:off x="2667000" y="1752600"/>
            <a:ext cx="2184400" cy="723900"/>
          </a:xfrm>
          <a:prstGeom prst="rect">
            <a:avLst/>
          </a:prstGeom>
          <a:noFill/>
        </p:spPr>
      </p:pic>
      <p:pic>
        <p:nvPicPr>
          <p:cNvPr id="128006" name="Picture 6"/>
          <p:cNvPicPr>
            <a:picLocks noChangeAspect="1" noChangeArrowheads="1"/>
          </p:cNvPicPr>
          <p:nvPr/>
        </p:nvPicPr>
        <p:blipFill>
          <a:blip r:embed="rId6" cstate="print"/>
          <a:srcRect/>
          <a:stretch>
            <a:fillRect/>
          </a:stretch>
        </p:blipFill>
        <p:spPr bwMode="auto">
          <a:xfrm>
            <a:off x="7543800" y="2698750"/>
            <a:ext cx="850900" cy="1460500"/>
          </a:xfrm>
          <a:prstGeom prst="rect">
            <a:avLst/>
          </a:prstGeom>
          <a:noFill/>
        </p:spPr>
      </p:pic>
      <p:pic>
        <p:nvPicPr>
          <p:cNvPr id="128007" name="Picture 7"/>
          <p:cNvPicPr>
            <a:picLocks noChangeAspect="1" noChangeArrowheads="1"/>
          </p:cNvPicPr>
          <p:nvPr/>
        </p:nvPicPr>
        <p:blipFill>
          <a:blip r:embed="rId7" cstate="print"/>
          <a:srcRect/>
          <a:stretch>
            <a:fillRect/>
          </a:stretch>
        </p:blipFill>
        <p:spPr bwMode="auto">
          <a:xfrm>
            <a:off x="533400" y="2978150"/>
            <a:ext cx="2108200" cy="901700"/>
          </a:xfrm>
          <a:prstGeom prst="rect">
            <a:avLst/>
          </a:prstGeom>
          <a:noFill/>
        </p:spPr>
      </p:pic>
      <p:pic>
        <p:nvPicPr>
          <p:cNvPr id="128008" name="Picture 8"/>
          <p:cNvPicPr>
            <a:picLocks noChangeAspect="1" noChangeArrowheads="1"/>
          </p:cNvPicPr>
          <p:nvPr/>
        </p:nvPicPr>
        <p:blipFill>
          <a:blip r:embed="rId8" cstate="print"/>
          <a:srcRect/>
          <a:stretch>
            <a:fillRect/>
          </a:stretch>
        </p:blipFill>
        <p:spPr bwMode="auto">
          <a:xfrm>
            <a:off x="4724400" y="457200"/>
            <a:ext cx="1536700" cy="1066800"/>
          </a:xfrm>
          <a:prstGeom prst="rect">
            <a:avLst/>
          </a:prstGeom>
          <a:noFill/>
        </p:spPr>
      </p:pic>
      <p:pic>
        <p:nvPicPr>
          <p:cNvPr id="128009" name="Picture 9"/>
          <p:cNvPicPr>
            <a:picLocks noChangeAspect="1" noChangeArrowheads="1"/>
          </p:cNvPicPr>
          <p:nvPr/>
        </p:nvPicPr>
        <p:blipFill>
          <a:blip r:embed="rId9" cstate="print"/>
          <a:srcRect/>
          <a:stretch>
            <a:fillRect/>
          </a:stretch>
        </p:blipFill>
        <p:spPr bwMode="auto">
          <a:xfrm>
            <a:off x="5486400" y="4953000"/>
            <a:ext cx="1371600" cy="1447800"/>
          </a:xfrm>
          <a:prstGeom prst="rect">
            <a:avLst/>
          </a:prstGeom>
          <a:noFill/>
        </p:spPr>
      </p:pic>
      <p:pic>
        <p:nvPicPr>
          <p:cNvPr id="128010" name="Picture 10"/>
          <p:cNvPicPr>
            <a:picLocks noChangeAspect="1" noChangeArrowheads="1"/>
          </p:cNvPicPr>
          <p:nvPr/>
        </p:nvPicPr>
        <p:blipFill>
          <a:blip r:embed="rId10" cstate="print"/>
          <a:srcRect/>
          <a:stretch>
            <a:fillRect/>
          </a:stretch>
        </p:blipFill>
        <p:spPr bwMode="auto">
          <a:xfrm>
            <a:off x="1371600" y="762000"/>
            <a:ext cx="1358900" cy="1384300"/>
          </a:xfrm>
          <a:prstGeom prst="rect">
            <a:avLst/>
          </a:prstGeom>
          <a:noFill/>
        </p:spPr>
      </p:pic>
      <p:pic>
        <p:nvPicPr>
          <p:cNvPr id="128011" name="Picture 11"/>
          <p:cNvPicPr>
            <a:picLocks noChangeAspect="1" noChangeArrowheads="1"/>
          </p:cNvPicPr>
          <p:nvPr/>
        </p:nvPicPr>
        <p:blipFill>
          <a:blip r:embed="rId11" cstate="print"/>
          <a:srcRect/>
          <a:stretch>
            <a:fillRect/>
          </a:stretch>
        </p:blipFill>
        <p:spPr bwMode="auto">
          <a:xfrm>
            <a:off x="1600200" y="4038600"/>
            <a:ext cx="1346200" cy="1003300"/>
          </a:xfrm>
          <a:prstGeom prst="rect">
            <a:avLst/>
          </a:prstGeom>
          <a:noFill/>
          <a:ln w="9525">
            <a:noFill/>
            <a:miter lim="800000"/>
            <a:headEnd/>
            <a:tailEnd/>
          </a:ln>
        </p:spPr>
      </p:pic>
      <p:pic>
        <p:nvPicPr>
          <p:cNvPr id="128012" name="Picture 12"/>
          <p:cNvPicPr>
            <a:picLocks noChangeAspect="1" noChangeArrowheads="1"/>
          </p:cNvPicPr>
          <p:nvPr/>
        </p:nvPicPr>
        <p:blipFill>
          <a:blip r:embed="rId12" cstate="print"/>
          <a:srcRect/>
          <a:stretch>
            <a:fillRect/>
          </a:stretch>
        </p:blipFill>
        <p:spPr bwMode="auto">
          <a:xfrm>
            <a:off x="6858000" y="4724400"/>
            <a:ext cx="1435100" cy="825500"/>
          </a:xfrm>
          <a:prstGeom prst="rect">
            <a:avLst/>
          </a:prstGeom>
          <a:noFill/>
        </p:spPr>
      </p:pic>
      <p:sp>
        <p:nvSpPr>
          <p:cNvPr id="128013" name="Line 13"/>
          <p:cNvSpPr>
            <a:spLocks noChangeShapeType="1"/>
          </p:cNvSpPr>
          <p:nvPr/>
        </p:nvSpPr>
        <p:spPr bwMode="auto">
          <a:xfrm flipH="1">
            <a:off x="2286000" y="2590800"/>
            <a:ext cx="2819400" cy="3581400"/>
          </a:xfrm>
          <a:prstGeom prst="line">
            <a:avLst/>
          </a:prstGeom>
          <a:noFill/>
          <a:ln w="9525">
            <a:solidFill>
              <a:srgbClr val="000000"/>
            </a:solidFill>
            <a:round/>
            <a:headEnd/>
            <a:tailEnd/>
          </a:ln>
          <a:effectLst/>
        </p:spPr>
        <p:txBody>
          <a:bodyPr wrap="none" anchor="ctr"/>
          <a:lstStyle/>
          <a:p>
            <a:endParaRPr lang="en-US"/>
          </a:p>
        </p:txBody>
      </p:sp>
      <p:sp>
        <p:nvSpPr>
          <p:cNvPr id="128014" name="Line 14"/>
          <p:cNvSpPr>
            <a:spLocks noChangeShapeType="1"/>
          </p:cNvSpPr>
          <p:nvPr/>
        </p:nvSpPr>
        <p:spPr bwMode="auto">
          <a:xfrm flipV="1">
            <a:off x="2438400" y="3886200"/>
            <a:ext cx="4267200" cy="2362200"/>
          </a:xfrm>
          <a:prstGeom prst="line">
            <a:avLst/>
          </a:prstGeom>
          <a:noFill/>
          <a:ln w="9525">
            <a:solidFill>
              <a:srgbClr val="000000"/>
            </a:solidFill>
            <a:round/>
            <a:headEnd/>
            <a:tailEnd/>
          </a:ln>
          <a:effectLst/>
        </p:spPr>
        <p:txBody>
          <a:bodyPr wrap="none" anchor="ctr"/>
          <a:lstStyle/>
          <a:p>
            <a:endParaRPr lang="en-US"/>
          </a:p>
        </p:txBody>
      </p:sp>
      <p:sp>
        <p:nvSpPr>
          <p:cNvPr id="128015" name="Line 15"/>
          <p:cNvSpPr>
            <a:spLocks noChangeShapeType="1"/>
          </p:cNvSpPr>
          <p:nvPr/>
        </p:nvSpPr>
        <p:spPr bwMode="auto">
          <a:xfrm>
            <a:off x="2286000" y="6172200"/>
            <a:ext cx="152400" cy="76200"/>
          </a:xfrm>
          <a:prstGeom prst="line">
            <a:avLst/>
          </a:prstGeom>
          <a:noFill/>
          <a:ln w="9525">
            <a:solidFill>
              <a:srgbClr val="0000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US"/>
              <a:t>Posner’s components of attention</a:t>
            </a:r>
          </a:p>
        </p:txBody>
      </p:sp>
      <p:sp>
        <p:nvSpPr>
          <p:cNvPr id="149507" name="Rectangle 3"/>
          <p:cNvSpPr>
            <a:spLocks noGrp="1" noChangeArrowheads="1"/>
          </p:cNvSpPr>
          <p:nvPr>
            <p:ph type="body" idx="1"/>
          </p:nvPr>
        </p:nvSpPr>
        <p:spPr/>
        <p:txBody>
          <a:bodyPr/>
          <a:lstStyle/>
          <a:p>
            <a:r>
              <a:rPr lang="en-US" altLang="en-US">
                <a:latin typeface="Tahoma" pitchFamily="34" charset="0"/>
              </a:rPr>
              <a:t>Three components involved in visual attention:</a:t>
            </a:r>
          </a:p>
          <a:p>
            <a:pPr lvl="1"/>
            <a:r>
              <a:rPr lang="en-US" altLang="en-US" u="sng">
                <a:latin typeface="Tahoma" pitchFamily="34" charset="0"/>
              </a:rPr>
              <a:t>Disengage</a:t>
            </a:r>
            <a:r>
              <a:rPr lang="en-US" altLang="en-US">
                <a:latin typeface="Tahoma" pitchFamily="34" charset="0"/>
              </a:rPr>
              <a:t> attention from a given stimulus</a:t>
            </a:r>
          </a:p>
          <a:p>
            <a:pPr lvl="1"/>
            <a:r>
              <a:rPr lang="en-US" altLang="en-US" u="sng">
                <a:latin typeface="Tahoma" pitchFamily="34" charset="0"/>
              </a:rPr>
              <a:t>Shift</a:t>
            </a:r>
            <a:r>
              <a:rPr lang="en-US" altLang="en-US">
                <a:latin typeface="Tahoma" pitchFamily="34" charset="0"/>
              </a:rPr>
              <a:t> attention from one stimulus to another</a:t>
            </a:r>
          </a:p>
          <a:p>
            <a:pPr lvl="1"/>
            <a:r>
              <a:rPr lang="en-US" altLang="en-US" u="sng">
                <a:latin typeface="Tahoma" pitchFamily="34" charset="0"/>
              </a:rPr>
              <a:t>Engage</a:t>
            </a:r>
            <a:r>
              <a:rPr lang="en-US" altLang="en-US">
                <a:latin typeface="Tahoma" pitchFamily="34" charset="0"/>
              </a:rPr>
              <a:t> attention on a new stimulus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050"/>
          <p:cNvSpPr>
            <a:spLocks noGrp="1" noChangeArrowheads="1"/>
          </p:cNvSpPr>
          <p:nvPr>
            <p:ph type="title"/>
          </p:nvPr>
        </p:nvSpPr>
        <p:spPr/>
        <p:txBody>
          <a:bodyPr/>
          <a:lstStyle/>
          <a:p>
            <a:r>
              <a:rPr lang="en-US">
                <a:effectLst>
                  <a:outerShdw blurRad="38100" dist="38100" dir="2700000" algn="tl">
                    <a:srgbClr val="FFFFFF"/>
                  </a:outerShdw>
                </a:effectLst>
              </a:rPr>
              <a:t>Norman &amp; Shallice</a:t>
            </a:r>
          </a:p>
        </p:txBody>
      </p:sp>
      <p:sp>
        <p:nvSpPr>
          <p:cNvPr id="166915" name="Rectangle 2051"/>
          <p:cNvSpPr>
            <a:spLocks noGrp="1" noChangeArrowheads="1"/>
          </p:cNvSpPr>
          <p:nvPr>
            <p:ph type="body" idx="1"/>
          </p:nvPr>
        </p:nvSpPr>
        <p:spPr/>
        <p:txBody>
          <a:bodyPr/>
          <a:lstStyle/>
          <a:p>
            <a:r>
              <a:rPr lang="en-US">
                <a:latin typeface="Verdana" pitchFamily="34" charset="0"/>
              </a:rPr>
              <a:t>Three levels of functioning:</a:t>
            </a:r>
          </a:p>
          <a:p>
            <a:pPr lvl="1"/>
            <a:r>
              <a:rPr lang="en-US">
                <a:solidFill>
                  <a:srgbClr val="339933"/>
                </a:solidFill>
                <a:latin typeface="Verdana" pitchFamily="34" charset="0"/>
              </a:rPr>
              <a:t>Fully automatic processes</a:t>
            </a:r>
            <a:r>
              <a:rPr lang="en-US">
                <a:latin typeface="Verdana" pitchFamily="34" charset="0"/>
              </a:rPr>
              <a:t>, controlled by well-learned schemas</a:t>
            </a:r>
          </a:p>
          <a:p>
            <a:pPr lvl="1"/>
            <a:r>
              <a:rPr lang="en-US">
                <a:solidFill>
                  <a:srgbClr val="996633"/>
                </a:solidFill>
                <a:latin typeface="Verdana" pitchFamily="34" charset="0"/>
              </a:rPr>
              <a:t>Partially automatic processing</a:t>
            </a:r>
            <a:r>
              <a:rPr lang="en-US">
                <a:latin typeface="Verdana" pitchFamily="34" charset="0"/>
              </a:rPr>
              <a:t>, controlled by contention scheduling</a:t>
            </a:r>
          </a:p>
          <a:p>
            <a:pPr lvl="1"/>
            <a:r>
              <a:rPr lang="en-US">
                <a:solidFill>
                  <a:srgbClr val="FF0066"/>
                </a:solidFill>
                <a:latin typeface="Verdana" pitchFamily="34" charset="0"/>
              </a:rPr>
              <a:t>Deliberate control</a:t>
            </a:r>
            <a:r>
              <a:rPr lang="en-US">
                <a:latin typeface="Verdana" pitchFamily="34" charset="0"/>
              </a:rPr>
              <a:t> by a conscious, supervisory attentional system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685800" y="381000"/>
            <a:ext cx="7772400" cy="1143000"/>
          </a:xfrm>
        </p:spPr>
        <p:txBody>
          <a:bodyPr/>
          <a:lstStyle/>
          <a:p>
            <a:r>
              <a:rPr lang="en-US">
                <a:effectLst>
                  <a:outerShdw blurRad="38100" dist="38100" dir="2700000" algn="tl">
                    <a:srgbClr val="FFFFFF"/>
                  </a:outerShdw>
                </a:effectLst>
              </a:rPr>
              <a:t>Summary: Important Concepts</a:t>
            </a:r>
            <a:endParaRPr lang="en-US"/>
          </a:p>
        </p:txBody>
      </p:sp>
      <p:sp>
        <p:nvSpPr>
          <p:cNvPr id="161795" name="Rectangle 3"/>
          <p:cNvSpPr>
            <a:spLocks noGrp="1" noChangeArrowheads="1"/>
          </p:cNvSpPr>
          <p:nvPr>
            <p:ph type="body" idx="1"/>
          </p:nvPr>
        </p:nvSpPr>
        <p:spPr>
          <a:xfrm>
            <a:off x="762000" y="2057400"/>
            <a:ext cx="7772400" cy="4114800"/>
          </a:xfrm>
          <a:ln>
            <a:solidFill>
              <a:srgbClr val="339933"/>
            </a:solidFill>
          </a:ln>
        </p:spPr>
        <p:txBody>
          <a:bodyPr/>
          <a:lstStyle/>
          <a:p>
            <a:r>
              <a:rPr lang="en-US" sz="2800">
                <a:latin typeface="Verdana" pitchFamily="34" charset="0"/>
              </a:rPr>
              <a:t>Limited-capacity for information-processing (information bottleneck) leads to selective attention</a:t>
            </a:r>
          </a:p>
          <a:p>
            <a:r>
              <a:rPr lang="en-US" sz="2800">
                <a:latin typeface="Verdana" pitchFamily="34" charset="0"/>
              </a:rPr>
              <a:t>Attentional acts take time and effort</a:t>
            </a:r>
          </a:p>
          <a:p>
            <a:r>
              <a:rPr lang="en-US" sz="2800">
                <a:latin typeface="Verdana" pitchFamily="34" charset="0"/>
              </a:rPr>
              <a:t>Attentional control re:  goals and plans</a:t>
            </a:r>
          </a:p>
          <a:p>
            <a:r>
              <a:rPr lang="en-US" sz="2800">
                <a:latin typeface="Verdana" pitchFamily="34" charset="0"/>
              </a:rPr>
              <a:t>Automatic vs. Controlled processing</a:t>
            </a:r>
          </a:p>
          <a:p>
            <a:r>
              <a:rPr lang="en-US" sz="2800">
                <a:latin typeface="Verdana" pitchFamily="34" charset="0"/>
              </a:rPr>
              <a:t>Attention and consciousness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Attention</a:t>
            </a:r>
          </a:p>
        </p:txBody>
      </p:sp>
      <p:sp>
        <p:nvSpPr>
          <p:cNvPr id="5123" name="Rectangle 3"/>
          <p:cNvSpPr>
            <a:spLocks noGrp="1" noChangeArrowheads="1"/>
          </p:cNvSpPr>
          <p:nvPr>
            <p:ph type="body" idx="1"/>
          </p:nvPr>
        </p:nvSpPr>
        <p:spPr>
          <a:xfrm>
            <a:off x="685800" y="1676400"/>
            <a:ext cx="7772400" cy="4114800"/>
          </a:xfrm>
        </p:spPr>
        <p:txBody>
          <a:bodyPr/>
          <a:lstStyle/>
          <a:p>
            <a:pPr eaLnBrk="1" hangingPunct="1">
              <a:buFont typeface="Arial" pitchFamily="34" charset="0"/>
              <a:buChar char="•"/>
            </a:pPr>
            <a:r>
              <a:rPr lang="en-US" sz="2800" smtClean="0"/>
              <a:t>is </a:t>
            </a:r>
            <a:r>
              <a:rPr lang="en-US" sz="2800" b="1" smtClean="0"/>
              <a:t>limited  (we can only attend to a few things at a time) - RESOURCE</a:t>
            </a:r>
          </a:p>
          <a:p>
            <a:pPr eaLnBrk="1" hangingPunct="1">
              <a:buFont typeface="Arial" pitchFamily="34" charset="0"/>
              <a:buChar char="•"/>
            </a:pPr>
            <a:r>
              <a:rPr lang="en-US" sz="2800" smtClean="0"/>
              <a:t>is </a:t>
            </a:r>
            <a:r>
              <a:rPr lang="en-US" sz="2800" b="1" smtClean="0"/>
              <a:t>selective  (we can direct our attention to one thing ) SELECTIVE OR DIRECTED</a:t>
            </a:r>
          </a:p>
          <a:p>
            <a:pPr eaLnBrk="1" hangingPunct="1">
              <a:buFont typeface="Arial" pitchFamily="34" charset="0"/>
              <a:buChar char="•"/>
            </a:pPr>
            <a:r>
              <a:rPr lang="en-US" sz="2800" smtClean="0"/>
              <a:t> is often linked to </a:t>
            </a:r>
            <a:r>
              <a:rPr lang="en-US" sz="2800" b="1" smtClean="0"/>
              <a:t>consciousness (what we are aware of at any given time) DUAL MODE PRINCIPLE</a:t>
            </a:r>
            <a:endParaRPr lang="en-US" sz="2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a:t>Characteristics</a:t>
            </a:r>
          </a:p>
        </p:txBody>
      </p:sp>
      <p:sp>
        <p:nvSpPr>
          <p:cNvPr id="111619" name="Rectangle 3"/>
          <p:cNvSpPr>
            <a:spLocks noGrp="1" noChangeArrowheads="1"/>
          </p:cNvSpPr>
          <p:nvPr>
            <p:ph type="body" idx="1"/>
          </p:nvPr>
        </p:nvSpPr>
        <p:spPr>
          <a:xfrm>
            <a:off x="685800" y="1676400"/>
            <a:ext cx="7772400" cy="4419600"/>
          </a:xfrm>
        </p:spPr>
        <p:txBody>
          <a:bodyPr/>
          <a:lstStyle/>
          <a:p>
            <a:pPr>
              <a:lnSpc>
                <a:spcPct val="90000"/>
              </a:lnSpc>
            </a:pPr>
            <a:r>
              <a:rPr lang="en-US" altLang="en-US" sz="3000">
                <a:latin typeface="Tahoma" pitchFamily="34" charset="0"/>
              </a:rPr>
              <a:t>General agreement regarding two characteristics outlined by James:</a:t>
            </a:r>
          </a:p>
          <a:p>
            <a:pPr lvl="1">
              <a:lnSpc>
                <a:spcPct val="90000"/>
              </a:lnSpc>
            </a:pPr>
            <a:r>
              <a:rPr lang="en-US" altLang="en-US" sz="2600" b="1" i="1">
                <a:solidFill>
                  <a:srgbClr val="FF0066"/>
                </a:solidFill>
                <a:latin typeface="Tahoma" pitchFamily="34" charset="0"/>
              </a:rPr>
              <a:t>Bottom up (sensory) attention</a:t>
            </a:r>
            <a:r>
              <a:rPr lang="en-US" altLang="en-US" sz="2600">
                <a:latin typeface="Tahoma" pitchFamily="34" charset="0"/>
              </a:rPr>
              <a:t> driven by environmental events (stimulus-driven; exogenous)</a:t>
            </a:r>
          </a:p>
          <a:p>
            <a:pPr lvl="1">
              <a:lnSpc>
                <a:spcPct val="90000"/>
              </a:lnSpc>
            </a:pPr>
            <a:r>
              <a:rPr lang="en-US" altLang="en-US" sz="2600" b="1" i="1">
                <a:solidFill>
                  <a:srgbClr val="FF0066"/>
                </a:solidFill>
                <a:latin typeface="Tahoma" pitchFamily="34" charset="0"/>
              </a:rPr>
              <a:t>Top down (volitional) attention</a:t>
            </a:r>
            <a:r>
              <a:rPr lang="en-US" altLang="en-US" sz="2600">
                <a:latin typeface="Tahoma" pitchFamily="34" charset="0"/>
              </a:rPr>
              <a:t> to both external and internal stimuli (goal-driven; endogenous)</a:t>
            </a:r>
          </a:p>
          <a:p>
            <a:pPr>
              <a:lnSpc>
                <a:spcPct val="90000"/>
              </a:lnSpc>
            </a:pPr>
            <a:r>
              <a:rPr lang="en-US" altLang="en-US">
                <a:latin typeface="Tahoma" pitchFamily="34" charset="0"/>
              </a:rPr>
              <a:t>May be thought of as automatic vs. controlled, respectively.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381000"/>
            <a:ext cx="7772400" cy="1143000"/>
          </a:xfrm>
        </p:spPr>
        <p:txBody>
          <a:bodyPr>
            <a:normAutofit fontScale="90000"/>
          </a:bodyPr>
          <a:lstStyle/>
          <a:p>
            <a:r>
              <a:rPr lang="en-US" altLang="en-US"/>
              <a:t>Automatic Vs. Controlled Processing Distinction</a:t>
            </a:r>
          </a:p>
        </p:txBody>
      </p:sp>
      <p:sp>
        <p:nvSpPr>
          <p:cNvPr id="92163" name="Rectangle 3"/>
          <p:cNvSpPr>
            <a:spLocks noGrp="1" noChangeArrowheads="1"/>
          </p:cNvSpPr>
          <p:nvPr>
            <p:ph type="body" idx="1"/>
          </p:nvPr>
        </p:nvSpPr>
        <p:spPr>
          <a:xfrm>
            <a:off x="457200" y="1905000"/>
            <a:ext cx="8229600" cy="4343400"/>
          </a:xfrm>
        </p:spPr>
        <p:txBody>
          <a:bodyPr/>
          <a:lstStyle/>
          <a:p>
            <a:r>
              <a:rPr lang="en-US" altLang="en-US" sz="2600" u="sng" dirty="0">
                <a:latin typeface="Tahoma" pitchFamily="34" charset="0"/>
              </a:rPr>
              <a:t>Automatic processes</a:t>
            </a:r>
            <a:endParaRPr lang="en-US" altLang="en-US" sz="2600" dirty="0">
              <a:solidFill>
                <a:srgbClr val="66FF33"/>
              </a:solidFill>
              <a:latin typeface="Tahoma" pitchFamily="34" charset="0"/>
            </a:endParaRPr>
          </a:p>
          <a:p>
            <a:pPr lvl="1"/>
            <a:r>
              <a:rPr lang="en-US" altLang="en-US" sz="2600" dirty="0">
                <a:latin typeface="Tahoma" pitchFamily="34" charset="0"/>
              </a:rPr>
              <a:t>no capacity limitation; fast</a:t>
            </a:r>
          </a:p>
          <a:p>
            <a:pPr lvl="1"/>
            <a:r>
              <a:rPr lang="en-US" altLang="en-US" sz="2600" dirty="0">
                <a:latin typeface="Tahoma" pitchFamily="34" charset="0"/>
              </a:rPr>
              <a:t>do not require attention, effort</a:t>
            </a:r>
          </a:p>
          <a:p>
            <a:pPr lvl="1"/>
            <a:r>
              <a:rPr lang="en-US" altLang="en-US" sz="2600" dirty="0">
                <a:latin typeface="Tahoma" pitchFamily="34" charset="0"/>
              </a:rPr>
              <a:t>difficult to modify once learned</a:t>
            </a:r>
          </a:p>
          <a:p>
            <a:r>
              <a:rPr lang="en-US" altLang="en-US" sz="2600" u="sng" dirty="0">
                <a:latin typeface="Tahoma" pitchFamily="34" charset="0"/>
              </a:rPr>
              <a:t>Controlled processes</a:t>
            </a:r>
            <a:endParaRPr lang="en-US" altLang="en-US" sz="2600" dirty="0">
              <a:solidFill>
                <a:srgbClr val="66FF33"/>
              </a:solidFill>
              <a:latin typeface="Tahoma" pitchFamily="34" charset="0"/>
            </a:endParaRPr>
          </a:p>
          <a:p>
            <a:pPr lvl="1"/>
            <a:r>
              <a:rPr lang="en-US" altLang="en-US" sz="2600" dirty="0">
                <a:latin typeface="Tahoma" pitchFamily="34" charset="0"/>
              </a:rPr>
              <a:t>limited in capacity; slow</a:t>
            </a:r>
          </a:p>
          <a:p>
            <a:pPr lvl="1"/>
            <a:r>
              <a:rPr lang="en-US" altLang="en-US" sz="2600" dirty="0">
                <a:latin typeface="Tahoma" pitchFamily="34" charset="0"/>
              </a:rPr>
              <a:t>require </a:t>
            </a:r>
            <a:r>
              <a:rPr lang="en-US" altLang="en-US" sz="2600" dirty="0" err="1">
                <a:latin typeface="Tahoma" pitchFamily="34" charset="0"/>
              </a:rPr>
              <a:t>attentional</a:t>
            </a:r>
            <a:r>
              <a:rPr lang="en-US" altLang="en-US" sz="2600" dirty="0">
                <a:latin typeface="Tahoma" pitchFamily="34" charset="0"/>
              </a:rPr>
              <a:t> resources, effort</a:t>
            </a:r>
          </a:p>
          <a:p>
            <a:pPr lvl="1"/>
            <a:r>
              <a:rPr lang="en-US" altLang="en-US" sz="2600" dirty="0">
                <a:latin typeface="Tahoma" pitchFamily="34" charset="0"/>
              </a:rPr>
              <a:t>can be used flexibly in changing circumstances</a:t>
            </a:r>
          </a:p>
          <a:p>
            <a:pPr lvl="1"/>
            <a:endParaRPr lang="en-US" altLang="en-US" sz="2600" dirty="0">
              <a:latin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p:cNvPicPr>
            <a:picLocks noChangeAspect="1" noChangeArrowheads="1"/>
          </p:cNvPicPr>
          <p:nvPr/>
        </p:nvPicPr>
        <p:blipFill>
          <a:blip r:embed="rId3" cstate="print"/>
          <a:srcRect/>
          <a:stretch>
            <a:fillRect/>
          </a:stretch>
        </p:blipFill>
        <p:spPr bwMode="auto">
          <a:xfrm>
            <a:off x="533400" y="228600"/>
            <a:ext cx="5219700" cy="6400800"/>
          </a:xfrm>
          <a:prstGeom prst="rect">
            <a:avLst/>
          </a:prstGeom>
          <a:noFill/>
          <a:ln w="9525">
            <a:noFill/>
            <a:miter lim="800000"/>
            <a:headEnd/>
            <a:tailEnd/>
          </a:ln>
          <a:effectLst/>
        </p:spPr>
      </p:pic>
      <p:sp>
        <p:nvSpPr>
          <p:cNvPr id="211971" name="Text Box 3"/>
          <p:cNvSpPr txBox="1">
            <a:spLocks noChangeArrowheads="1"/>
          </p:cNvSpPr>
          <p:nvPr/>
        </p:nvSpPr>
        <p:spPr bwMode="auto">
          <a:xfrm>
            <a:off x="6019800" y="457200"/>
            <a:ext cx="2819400" cy="1187450"/>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ahoma" pitchFamily="34" charset="0"/>
              </a:rPr>
              <a:t>Functional Components of Attention</a:t>
            </a:r>
          </a:p>
        </p:txBody>
      </p:sp>
      <p:sp>
        <p:nvSpPr>
          <p:cNvPr id="211972" name="Text Box 4"/>
          <p:cNvSpPr txBox="1">
            <a:spLocks noChangeArrowheads="1"/>
          </p:cNvSpPr>
          <p:nvPr/>
        </p:nvSpPr>
        <p:spPr bwMode="auto">
          <a:xfrm>
            <a:off x="4724400" y="5791200"/>
            <a:ext cx="4114800" cy="366713"/>
          </a:xfrm>
          <a:prstGeom prst="rect">
            <a:avLst/>
          </a:prstGeom>
          <a:noFill/>
          <a:ln w="9525">
            <a:noFill/>
            <a:miter lim="800000"/>
            <a:headEnd/>
            <a:tailEnd/>
          </a:ln>
          <a:effectLst/>
        </p:spPr>
        <p:txBody>
          <a:bodyPr>
            <a:spAutoFit/>
          </a:bodyPr>
          <a:lstStyle/>
          <a:p>
            <a:pPr eaLnBrk="1" hangingPunct="1">
              <a:spcBef>
                <a:spcPct val="50000"/>
              </a:spcBef>
            </a:pPr>
            <a:r>
              <a:rPr lang="en-US" sz="1800" b="1">
                <a:latin typeface="Tahoma" pitchFamily="34" charset="0"/>
              </a:rPr>
              <a:t>Knudsen, </a:t>
            </a:r>
            <a:r>
              <a:rPr lang="en-US" sz="1800" b="1" u="sng">
                <a:latin typeface="Tahoma" pitchFamily="34" charset="0"/>
              </a:rPr>
              <a:t>Ann Rev NSci</a:t>
            </a:r>
            <a:r>
              <a:rPr lang="en-US" sz="1800" b="1">
                <a:latin typeface="Tahoma" pitchFamily="34" charset="0"/>
              </a:rPr>
              <a:t>, 2007</a:t>
            </a:r>
          </a:p>
        </p:txBody>
      </p:sp>
      <p:sp>
        <p:nvSpPr>
          <p:cNvPr id="211973" name="Line 5"/>
          <p:cNvSpPr>
            <a:spLocks noChangeShapeType="1"/>
          </p:cNvSpPr>
          <p:nvPr/>
        </p:nvSpPr>
        <p:spPr bwMode="auto">
          <a:xfrm flipH="1">
            <a:off x="4419600" y="4724400"/>
            <a:ext cx="1295400" cy="152400"/>
          </a:xfrm>
          <a:prstGeom prst="line">
            <a:avLst/>
          </a:prstGeom>
          <a:noFill/>
          <a:ln w="9525">
            <a:solidFill>
              <a:schemeClr val="tx1"/>
            </a:solidFill>
            <a:round/>
            <a:headEnd/>
            <a:tailEnd type="triangle" w="med" len="med"/>
          </a:ln>
          <a:effectLst/>
        </p:spPr>
        <p:txBody>
          <a:bodyPr/>
          <a:lstStyle/>
          <a:p>
            <a:endParaRPr lang="en-US"/>
          </a:p>
        </p:txBody>
      </p:sp>
      <p:sp>
        <p:nvSpPr>
          <p:cNvPr id="211974" name="Text Box 6"/>
          <p:cNvSpPr txBox="1">
            <a:spLocks noChangeArrowheads="1"/>
          </p:cNvSpPr>
          <p:nvPr/>
        </p:nvSpPr>
        <p:spPr bwMode="auto">
          <a:xfrm>
            <a:off x="5867400" y="4495800"/>
            <a:ext cx="2819400" cy="581025"/>
          </a:xfrm>
          <a:prstGeom prst="rect">
            <a:avLst/>
          </a:prstGeom>
          <a:noFill/>
          <a:ln w="9525">
            <a:noFill/>
            <a:miter lim="800000"/>
            <a:headEnd/>
            <a:tailEnd/>
          </a:ln>
          <a:effectLst/>
        </p:spPr>
        <p:txBody>
          <a:bodyPr>
            <a:spAutoFit/>
          </a:bodyPr>
          <a:lstStyle/>
          <a:p>
            <a:pPr eaLnBrk="1" hangingPunct="1">
              <a:spcBef>
                <a:spcPct val="50000"/>
              </a:spcBef>
            </a:pPr>
            <a:r>
              <a:rPr lang="en-US" sz="1600" b="1">
                <a:solidFill>
                  <a:srgbClr val="A50021"/>
                </a:solidFill>
                <a:latin typeface="Tahoma" pitchFamily="34" charset="0"/>
              </a:rPr>
              <a:t>Automatic filtering for behavioral importance</a:t>
            </a:r>
          </a:p>
        </p:txBody>
      </p:sp>
      <p:sp>
        <p:nvSpPr>
          <p:cNvPr id="211975" name="Line 7"/>
          <p:cNvSpPr>
            <a:spLocks noChangeShapeType="1"/>
          </p:cNvSpPr>
          <p:nvPr/>
        </p:nvSpPr>
        <p:spPr bwMode="auto">
          <a:xfrm flipH="1" flipV="1">
            <a:off x="4495800" y="2057400"/>
            <a:ext cx="1752600" cy="838200"/>
          </a:xfrm>
          <a:prstGeom prst="line">
            <a:avLst/>
          </a:prstGeom>
          <a:noFill/>
          <a:ln w="9525">
            <a:solidFill>
              <a:schemeClr val="tx1"/>
            </a:solidFill>
            <a:round/>
            <a:headEnd/>
            <a:tailEnd type="triangle" w="med" len="med"/>
          </a:ln>
          <a:effectLst/>
        </p:spPr>
        <p:txBody>
          <a:bodyPr/>
          <a:lstStyle/>
          <a:p>
            <a:endParaRPr lang="en-US"/>
          </a:p>
        </p:txBody>
      </p:sp>
      <p:sp>
        <p:nvSpPr>
          <p:cNvPr id="211976" name="Text Box 8"/>
          <p:cNvSpPr txBox="1">
            <a:spLocks noChangeArrowheads="1"/>
          </p:cNvSpPr>
          <p:nvPr/>
        </p:nvSpPr>
        <p:spPr bwMode="auto">
          <a:xfrm>
            <a:off x="5943600" y="2971800"/>
            <a:ext cx="2819400" cy="581025"/>
          </a:xfrm>
          <a:prstGeom prst="rect">
            <a:avLst/>
          </a:prstGeom>
          <a:noFill/>
          <a:ln w="9525">
            <a:noFill/>
            <a:miter lim="800000"/>
            <a:headEnd/>
            <a:tailEnd/>
          </a:ln>
          <a:effectLst/>
        </p:spPr>
        <p:txBody>
          <a:bodyPr>
            <a:spAutoFit/>
          </a:bodyPr>
          <a:lstStyle/>
          <a:p>
            <a:pPr eaLnBrk="1" hangingPunct="1">
              <a:spcBef>
                <a:spcPct val="50000"/>
              </a:spcBef>
            </a:pPr>
            <a:r>
              <a:rPr lang="en-US" sz="1600" b="1">
                <a:solidFill>
                  <a:srgbClr val="A50021"/>
                </a:solidFill>
                <a:latin typeface="Tahoma" pitchFamily="34" charset="0"/>
              </a:rPr>
              <a:t>What gains access to WM?</a:t>
            </a:r>
          </a:p>
        </p:txBody>
      </p:sp>
      <p:sp>
        <p:nvSpPr>
          <p:cNvPr id="211977" name="Line 9"/>
          <p:cNvSpPr>
            <a:spLocks noChangeShapeType="1"/>
          </p:cNvSpPr>
          <p:nvPr/>
        </p:nvSpPr>
        <p:spPr bwMode="auto">
          <a:xfrm flipV="1">
            <a:off x="1143000" y="3505200"/>
            <a:ext cx="762000" cy="685800"/>
          </a:xfrm>
          <a:prstGeom prst="line">
            <a:avLst/>
          </a:prstGeom>
          <a:noFill/>
          <a:ln w="9525">
            <a:solidFill>
              <a:schemeClr val="tx1"/>
            </a:solidFill>
            <a:round/>
            <a:headEnd/>
            <a:tailEnd type="triangle" w="med" len="med"/>
          </a:ln>
          <a:effectLst/>
        </p:spPr>
        <p:txBody>
          <a:bodyPr/>
          <a:lstStyle/>
          <a:p>
            <a:endParaRPr lang="en-US"/>
          </a:p>
        </p:txBody>
      </p:sp>
      <p:sp>
        <p:nvSpPr>
          <p:cNvPr id="211978" name="Text Box 10"/>
          <p:cNvSpPr txBox="1">
            <a:spLocks noChangeArrowheads="1"/>
          </p:cNvSpPr>
          <p:nvPr/>
        </p:nvSpPr>
        <p:spPr bwMode="auto">
          <a:xfrm>
            <a:off x="228600" y="4267200"/>
            <a:ext cx="2819400" cy="581025"/>
          </a:xfrm>
          <a:prstGeom prst="rect">
            <a:avLst/>
          </a:prstGeom>
          <a:noFill/>
          <a:ln w="9525">
            <a:noFill/>
            <a:miter lim="800000"/>
            <a:headEnd/>
            <a:tailEnd/>
          </a:ln>
          <a:effectLst/>
        </p:spPr>
        <p:txBody>
          <a:bodyPr>
            <a:spAutoFit/>
          </a:bodyPr>
          <a:lstStyle/>
          <a:p>
            <a:pPr eaLnBrk="1" hangingPunct="1">
              <a:spcBef>
                <a:spcPct val="50000"/>
              </a:spcBef>
            </a:pPr>
            <a:r>
              <a:rPr lang="en-US" sz="1600" b="1">
                <a:solidFill>
                  <a:srgbClr val="A50021"/>
                </a:solidFill>
                <a:latin typeface="Tahoma" pitchFamily="34" charset="0"/>
              </a:rPr>
              <a:t>Regulation of channel signal strength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ltLang="en-US">
                <a:solidFill>
                  <a:schemeClr val="tx1"/>
                </a:solidFill>
                <a:effectLst>
                  <a:outerShdw blurRad="38100" dist="38100" dir="2700000" algn="tl">
                    <a:srgbClr val="FFFFFF"/>
                  </a:outerShdw>
                </a:effectLst>
              </a:rPr>
              <a:t>Purposes of Attention</a:t>
            </a:r>
            <a:endParaRPr lang="en-US" altLang="en-US">
              <a:solidFill>
                <a:schemeClr val="tx1"/>
              </a:solidFill>
            </a:endParaRPr>
          </a:p>
        </p:txBody>
      </p:sp>
      <p:sp>
        <p:nvSpPr>
          <p:cNvPr id="2051" name="Rectangle 3"/>
          <p:cNvSpPr>
            <a:spLocks noGrp="1" noChangeArrowheads="1"/>
          </p:cNvSpPr>
          <p:nvPr>
            <p:ph type="body" idx="1"/>
          </p:nvPr>
        </p:nvSpPr>
        <p:spPr>
          <a:xfrm>
            <a:off x="533400" y="1676400"/>
            <a:ext cx="8229600" cy="4495800"/>
          </a:xfrm>
        </p:spPr>
        <p:txBody>
          <a:bodyPr/>
          <a:lstStyle/>
          <a:p>
            <a:r>
              <a:rPr lang="en-US" altLang="en-US" sz="2800">
                <a:latin typeface="Tahoma" pitchFamily="34" charset="0"/>
              </a:rPr>
              <a:t>Cope with inherent capacity limitation of brain</a:t>
            </a:r>
          </a:p>
          <a:p>
            <a:r>
              <a:rPr lang="en-US" altLang="en-US" sz="2800">
                <a:latin typeface="Tahoma" pitchFamily="34" charset="0"/>
              </a:rPr>
              <a:t>Facilitate stimulus detection</a:t>
            </a:r>
          </a:p>
          <a:p>
            <a:r>
              <a:rPr lang="en-US" altLang="en-US" sz="2800">
                <a:latin typeface="Tahoma" pitchFamily="34" charset="0"/>
              </a:rPr>
              <a:t>Facilitate stimulus perception</a:t>
            </a:r>
          </a:p>
          <a:p>
            <a:r>
              <a:rPr lang="en-US" altLang="en-US" sz="2800">
                <a:latin typeface="Tahoma" pitchFamily="34" charset="0"/>
              </a:rPr>
              <a:t>Facilitate thinking</a:t>
            </a:r>
          </a:p>
          <a:p>
            <a:r>
              <a:rPr lang="en-US" altLang="en-US" sz="2800">
                <a:latin typeface="Tahoma" pitchFamily="34" charset="0"/>
              </a:rPr>
              <a:t>Facilitate memory</a:t>
            </a:r>
          </a:p>
          <a:p>
            <a:r>
              <a:rPr lang="en-US" altLang="en-US" sz="2800">
                <a:latin typeface="Tahoma" pitchFamily="34" charset="0"/>
              </a:rPr>
              <a:t>Recruit relevant processors</a:t>
            </a:r>
          </a:p>
          <a:p>
            <a:r>
              <a:rPr lang="en-US" altLang="en-US" sz="2800">
                <a:latin typeface="Tahoma" pitchFamily="34" charset="0"/>
              </a:rPr>
              <a:t>Prepare for action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a:effectLst>
                  <a:outerShdw blurRad="38100" dist="38100" dir="2700000" algn="tl">
                    <a:srgbClr val="FFFFFF"/>
                  </a:outerShdw>
                </a:effectLst>
              </a:rPr>
              <a:t>Varieties of Attention</a:t>
            </a:r>
          </a:p>
        </p:txBody>
      </p:sp>
      <p:sp>
        <p:nvSpPr>
          <p:cNvPr id="116739" name="Rectangle 3"/>
          <p:cNvSpPr>
            <a:spLocks noGrp="1" noChangeArrowheads="1"/>
          </p:cNvSpPr>
          <p:nvPr>
            <p:ph type="body" idx="1"/>
          </p:nvPr>
        </p:nvSpPr>
        <p:spPr>
          <a:xfrm>
            <a:off x="685800" y="1981200"/>
            <a:ext cx="7696200" cy="4114800"/>
          </a:xfrm>
        </p:spPr>
        <p:txBody>
          <a:bodyPr/>
          <a:lstStyle/>
          <a:p>
            <a:r>
              <a:rPr lang="en-US" altLang="en-US" sz="2800" b="1" i="1">
                <a:solidFill>
                  <a:srgbClr val="3399FF"/>
                </a:solidFill>
                <a:latin typeface="Tahoma" pitchFamily="34" charset="0"/>
              </a:rPr>
              <a:t>Focused attention</a:t>
            </a:r>
            <a:r>
              <a:rPr lang="en-US" altLang="en-US" sz="2800">
                <a:latin typeface="Tahoma" pitchFamily="34" charset="0"/>
              </a:rPr>
              <a:t> (processing only one input at a time)</a:t>
            </a:r>
          </a:p>
          <a:p>
            <a:pPr lvl="1"/>
            <a:r>
              <a:rPr lang="en-US" altLang="en-US" sz="2400">
                <a:latin typeface="Tahoma" pitchFamily="34" charset="0"/>
              </a:rPr>
              <a:t>Orienting to sensory events</a:t>
            </a:r>
          </a:p>
          <a:p>
            <a:pPr lvl="1"/>
            <a:r>
              <a:rPr lang="en-US" altLang="en-US" sz="2400">
                <a:latin typeface="Tahoma" pitchFamily="34" charset="0"/>
              </a:rPr>
              <a:t>Detecting signals for focal (conscious) processing</a:t>
            </a:r>
          </a:p>
          <a:p>
            <a:r>
              <a:rPr lang="en-US" altLang="en-US" sz="2800" b="1" i="1">
                <a:solidFill>
                  <a:srgbClr val="3399FF"/>
                </a:solidFill>
                <a:latin typeface="Tahoma" pitchFamily="34" charset="0"/>
              </a:rPr>
              <a:t>Divided attention</a:t>
            </a:r>
            <a:r>
              <a:rPr lang="en-US" altLang="en-US" sz="2800">
                <a:latin typeface="Tahoma" pitchFamily="34" charset="0"/>
              </a:rPr>
              <a:t> (processing multiple inputs according to nature of inputs and goals)</a:t>
            </a:r>
          </a:p>
          <a:p>
            <a:r>
              <a:rPr lang="en-US" altLang="en-US" sz="2800" b="1" i="1">
                <a:solidFill>
                  <a:srgbClr val="3399FF"/>
                </a:solidFill>
                <a:latin typeface="Tahoma" pitchFamily="34" charset="0"/>
              </a:rPr>
              <a:t>Maintaining a vigilant state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1683</Words>
  <Application>Microsoft Office PowerPoint</Application>
  <PresentationFormat>On-screen Show (4:3)</PresentationFormat>
  <Paragraphs>212</Paragraphs>
  <Slides>33</Slides>
  <Notes>27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Attention</vt:lpstr>
      <vt:lpstr>What Is Attention?</vt:lpstr>
      <vt:lpstr>Attention is...</vt:lpstr>
      <vt:lpstr>Attention</vt:lpstr>
      <vt:lpstr>Characteristics</vt:lpstr>
      <vt:lpstr>Automatic Vs. Controlled Processing Distinction</vt:lpstr>
      <vt:lpstr>Slide 7</vt:lpstr>
      <vt:lpstr>Purposes of Attention</vt:lpstr>
      <vt:lpstr>Varieties of Attention</vt:lpstr>
      <vt:lpstr>Varieties of Attention</vt:lpstr>
      <vt:lpstr>Dimensions of Attention</vt:lpstr>
      <vt:lpstr>Broadbent (1958)</vt:lpstr>
      <vt:lpstr>Broadbent’s Filter Theory</vt:lpstr>
      <vt:lpstr>Problems With Broadbent’s Filter Model</vt:lpstr>
      <vt:lpstr>Assessing Attention</vt:lpstr>
      <vt:lpstr>Dual Task Performance</vt:lpstr>
      <vt:lpstr>Slide 17</vt:lpstr>
      <vt:lpstr>Dual Task Paradigm: An example</vt:lpstr>
      <vt:lpstr>Dual Task Paradigm</vt:lpstr>
      <vt:lpstr>A Capacity Model Kahneman (1973)</vt:lpstr>
      <vt:lpstr>Kahneman’s (1973) single resource model</vt:lpstr>
      <vt:lpstr>Understanding the Effects of Attention is Important When there are Limitations on Processing</vt:lpstr>
      <vt:lpstr>Kahneman’s model: Assumptions</vt:lpstr>
      <vt:lpstr>Kahneman’s single resource model</vt:lpstr>
      <vt:lpstr>Wickens’ (1984) Multiple Resource Model</vt:lpstr>
      <vt:lpstr>Attention: A Filter</vt:lpstr>
      <vt:lpstr>Slide 27</vt:lpstr>
      <vt:lpstr>IP Model</vt:lpstr>
      <vt:lpstr>Focused Visual Attention</vt:lpstr>
      <vt:lpstr>Slide 30</vt:lpstr>
      <vt:lpstr>Posner’s components of attention</vt:lpstr>
      <vt:lpstr>Norman &amp; Shallice</vt:lpstr>
      <vt:lpstr>Summary: Important Concepts</vt:lpstr>
    </vt:vector>
  </TitlesOfParts>
  <Company>Khon Kaen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Attention</dc:title>
  <dc:creator>Coala</dc:creator>
  <cp:lastModifiedBy>Coala</cp:lastModifiedBy>
  <cp:revision>5</cp:revision>
  <dcterms:created xsi:type="dcterms:W3CDTF">2014-10-06T03:48:10Z</dcterms:created>
  <dcterms:modified xsi:type="dcterms:W3CDTF">2014-10-20T03:23:21Z</dcterms:modified>
</cp:coreProperties>
</file>