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Lst>
  <p:sldSz cx="9144000" cy="6858000" type="screen4x3"/>
  <p:notesSz cx="6858000" cy="9144000"/>
  <p:defaultText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612"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ภาพนิ่งชื่อเรื่อง">
    <p:spTree>
      <p:nvGrpSpPr>
        <p:cNvPr id="1" name=""/>
        <p:cNvGrpSpPr/>
        <p:nvPr/>
      </p:nvGrpSpPr>
      <p:grpSpPr>
        <a:xfrm>
          <a:off x="0" y="0"/>
          <a:ext cx="0" cy="0"/>
          <a:chOff x="0" y="0"/>
          <a:chExt cx="0" cy="0"/>
        </a:xfrm>
      </p:grpSpPr>
      <p:sp>
        <p:nvSpPr>
          <p:cNvPr id="14" name="ชื่อเรื่อง 13"/>
          <p:cNvSpPr>
            <a:spLocks noGrp="1"/>
          </p:cNvSpPr>
          <p:nvPr>
            <p:ph type="ctrTitle"/>
          </p:nvPr>
        </p:nvSpPr>
        <p:spPr>
          <a:xfrm>
            <a:off x="1432560" y="359898"/>
            <a:ext cx="7406640" cy="1472184"/>
          </a:xfrm>
        </p:spPr>
        <p:txBody>
          <a:bodyPr anchor="b"/>
          <a:lstStyle>
            <a:lvl1pPr algn="l">
              <a:defRPr/>
            </a:lvl1pPr>
            <a:extLst/>
          </a:lstStyle>
          <a:p>
            <a:r>
              <a:rPr kumimoji="0" lang="th-TH" smtClean="0"/>
              <a:t>คลิกเพื่อแก้ไขลักษณะชื่อเรื่องต้นแบบ</a:t>
            </a:r>
            <a:endParaRPr kumimoji="0" lang="en-US"/>
          </a:p>
        </p:txBody>
      </p:sp>
      <p:sp>
        <p:nvSpPr>
          <p:cNvPr id="22" name="ชื่อเรื่องรอง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h-TH" smtClean="0"/>
              <a:t>คลิกเพื่อแก้ไขลักษณะชื่อเรื่องรองต้นแบบ</a:t>
            </a:r>
            <a:endParaRPr kumimoji="0" lang="en-US"/>
          </a:p>
        </p:txBody>
      </p:sp>
      <p:sp>
        <p:nvSpPr>
          <p:cNvPr id="7" name="ตัวยึดวันที่ 6"/>
          <p:cNvSpPr>
            <a:spLocks noGrp="1"/>
          </p:cNvSpPr>
          <p:nvPr>
            <p:ph type="dt" sz="half" idx="10"/>
          </p:nvPr>
        </p:nvSpPr>
        <p:spPr/>
        <p:txBody>
          <a:bodyPr/>
          <a:lstStyle>
            <a:extLst/>
          </a:lstStyle>
          <a:p>
            <a:fld id="{8D8D65CF-FA6C-419C-98E8-2DEDEED2D929}" type="datetimeFigureOut">
              <a:rPr lang="th-TH" smtClean="0"/>
              <a:pPr/>
              <a:t>08/01/57</a:t>
            </a:fld>
            <a:endParaRPr lang="th-TH"/>
          </a:p>
        </p:txBody>
      </p:sp>
      <p:sp>
        <p:nvSpPr>
          <p:cNvPr id="20" name="ตัวยึดท้ายกระดาษ 19"/>
          <p:cNvSpPr>
            <a:spLocks noGrp="1"/>
          </p:cNvSpPr>
          <p:nvPr>
            <p:ph type="ftr" sz="quarter" idx="11"/>
          </p:nvPr>
        </p:nvSpPr>
        <p:spPr/>
        <p:txBody>
          <a:bodyPr/>
          <a:lstStyle>
            <a:extLst/>
          </a:lstStyle>
          <a:p>
            <a:endParaRPr lang="th-TH"/>
          </a:p>
        </p:txBody>
      </p:sp>
      <p:sp>
        <p:nvSpPr>
          <p:cNvPr id="10" name="ตัวยึดหมายเลขภาพนิ่ง 9"/>
          <p:cNvSpPr>
            <a:spLocks noGrp="1"/>
          </p:cNvSpPr>
          <p:nvPr>
            <p:ph type="sldNum" sz="quarter" idx="12"/>
          </p:nvPr>
        </p:nvSpPr>
        <p:spPr/>
        <p:txBody>
          <a:bodyPr/>
          <a:lstStyle>
            <a:extLst/>
          </a:lstStyle>
          <a:p>
            <a:fld id="{5AC01789-B2A9-41EE-AA5B-DDF19374B4B2}" type="slidenum">
              <a:rPr lang="th-TH" smtClean="0"/>
              <a:pPr/>
              <a:t>‹#›</a:t>
            </a:fld>
            <a:endParaRPr lang="th-TH"/>
          </a:p>
        </p:txBody>
      </p:sp>
      <p:sp>
        <p:nvSpPr>
          <p:cNvPr id="8" name="วงรี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วงรี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ชื่อเรื่องและข้อความแนวตั้ง">
    <p:spTree>
      <p:nvGrpSpPr>
        <p:cNvPr id="1" name=""/>
        <p:cNvGrpSpPr/>
        <p:nvPr/>
      </p:nvGrpSpPr>
      <p:grpSpPr>
        <a:xfrm>
          <a:off x="0" y="0"/>
          <a:ext cx="0" cy="0"/>
          <a:chOff x="0" y="0"/>
          <a:chExt cx="0" cy="0"/>
        </a:xfrm>
      </p:grpSpPr>
      <p:sp>
        <p:nvSpPr>
          <p:cNvPr id="2" name="ชื่อเรื่อง 1"/>
          <p:cNvSpPr>
            <a:spLocks noGrp="1"/>
          </p:cNvSpPr>
          <p:nvPr>
            <p:ph type="title"/>
          </p:nvPr>
        </p:nvSpPr>
        <p:spPr/>
        <p:txBody>
          <a:bodyPr/>
          <a:lstStyle>
            <a:extLst/>
          </a:lstStyle>
          <a:p>
            <a:r>
              <a:rPr kumimoji="0" lang="th-TH" smtClean="0"/>
              <a:t>คลิกเพื่อแก้ไขลักษณะชื่อเรื่องต้นแบบ</a:t>
            </a:r>
            <a:endParaRPr kumimoji="0" lang="en-US"/>
          </a:p>
        </p:txBody>
      </p:sp>
      <p:sp>
        <p:nvSpPr>
          <p:cNvPr id="3" name="ตัวยึดข้อความแนวตั้ง 2"/>
          <p:cNvSpPr>
            <a:spLocks noGrp="1"/>
          </p:cNvSpPr>
          <p:nvPr>
            <p:ph type="body" orient="vert" idx="1"/>
          </p:nvPr>
        </p:nvSpPr>
        <p:spPr/>
        <p:txBody>
          <a:bodyPr vert="eaVert"/>
          <a:lstStyle>
            <a:extLst/>
          </a:lstStyle>
          <a:p>
            <a:pPr lvl="0" eaLnBrk="1" latinLnBrk="0" hangingPunct="1"/>
            <a:r>
              <a:rPr lang="th-TH" smtClean="0"/>
              <a:t>คลิกเพื่อแก้ไขลักษณะของข้อความต้นแบบ</a:t>
            </a:r>
          </a:p>
          <a:p>
            <a:pPr lvl="1" eaLnBrk="1" latinLnBrk="0" hangingPunct="1"/>
            <a:r>
              <a:rPr lang="th-TH" smtClean="0"/>
              <a:t>ระดับที่สอง</a:t>
            </a:r>
          </a:p>
          <a:p>
            <a:pPr lvl="2" eaLnBrk="1" latinLnBrk="0" hangingPunct="1"/>
            <a:r>
              <a:rPr lang="th-TH" smtClean="0"/>
              <a:t>ระดับที่สาม</a:t>
            </a:r>
          </a:p>
          <a:p>
            <a:pPr lvl="3" eaLnBrk="1" latinLnBrk="0" hangingPunct="1"/>
            <a:r>
              <a:rPr lang="th-TH" smtClean="0"/>
              <a:t>ระดับที่สี่</a:t>
            </a:r>
          </a:p>
          <a:p>
            <a:pPr lvl="4" eaLnBrk="1" latinLnBrk="0" hangingPunct="1"/>
            <a:r>
              <a:rPr lang="th-TH" smtClean="0"/>
              <a:t>ระดับที่ห้า</a:t>
            </a:r>
            <a:endParaRPr kumimoji="0" lang="en-US"/>
          </a:p>
        </p:txBody>
      </p:sp>
      <p:sp>
        <p:nvSpPr>
          <p:cNvPr id="4" name="ตัวยึดวันที่ 3"/>
          <p:cNvSpPr>
            <a:spLocks noGrp="1"/>
          </p:cNvSpPr>
          <p:nvPr>
            <p:ph type="dt" sz="half" idx="10"/>
          </p:nvPr>
        </p:nvSpPr>
        <p:spPr/>
        <p:txBody>
          <a:bodyPr/>
          <a:lstStyle>
            <a:extLst/>
          </a:lstStyle>
          <a:p>
            <a:fld id="{8D8D65CF-FA6C-419C-98E8-2DEDEED2D929}" type="datetimeFigureOut">
              <a:rPr lang="th-TH" smtClean="0"/>
              <a:pPr/>
              <a:t>08/01/57</a:t>
            </a:fld>
            <a:endParaRPr lang="th-TH"/>
          </a:p>
        </p:txBody>
      </p:sp>
      <p:sp>
        <p:nvSpPr>
          <p:cNvPr id="5" name="ตัวยึดท้ายกระดาษ 4"/>
          <p:cNvSpPr>
            <a:spLocks noGrp="1"/>
          </p:cNvSpPr>
          <p:nvPr>
            <p:ph type="ftr" sz="quarter" idx="11"/>
          </p:nvPr>
        </p:nvSpPr>
        <p:spPr/>
        <p:txBody>
          <a:bodyPr/>
          <a:lstStyle>
            <a:extLst/>
          </a:lstStyle>
          <a:p>
            <a:endParaRPr lang="th-TH"/>
          </a:p>
        </p:txBody>
      </p:sp>
      <p:sp>
        <p:nvSpPr>
          <p:cNvPr id="6" name="ตัวยึดหมายเลขภาพนิ่ง 5"/>
          <p:cNvSpPr>
            <a:spLocks noGrp="1"/>
          </p:cNvSpPr>
          <p:nvPr>
            <p:ph type="sldNum" sz="quarter" idx="12"/>
          </p:nvPr>
        </p:nvSpPr>
        <p:spPr/>
        <p:txBody>
          <a:bodyPr/>
          <a:lstStyle>
            <a:extLst/>
          </a:lstStyle>
          <a:p>
            <a:fld id="{5AC01789-B2A9-41EE-AA5B-DDF19374B4B2}" type="slidenum">
              <a:rPr lang="th-TH" smtClean="0"/>
              <a:pPr/>
              <a:t>‹#›</a:t>
            </a:fld>
            <a:endParaRPr lang="th-TH"/>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ข้อความและชื่อเรื่องแนวตั้ง">
    <p:spTree>
      <p:nvGrpSpPr>
        <p:cNvPr id="1" name=""/>
        <p:cNvGrpSpPr/>
        <p:nvPr/>
      </p:nvGrpSpPr>
      <p:grpSpPr>
        <a:xfrm>
          <a:off x="0" y="0"/>
          <a:ext cx="0" cy="0"/>
          <a:chOff x="0" y="0"/>
          <a:chExt cx="0" cy="0"/>
        </a:xfrm>
      </p:grpSpPr>
      <p:sp>
        <p:nvSpPr>
          <p:cNvPr id="2" name="ชื่อเรื่องแนวตั้ง 1"/>
          <p:cNvSpPr>
            <a:spLocks noGrp="1"/>
          </p:cNvSpPr>
          <p:nvPr>
            <p:ph type="title" orient="vert"/>
          </p:nvPr>
        </p:nvSpPr>
        <p:spPr>
          <a:xfrm>
            <a:off x="6858000" y="274639"/>
            <a:ext cx="1828800" cy="5851525"/>
          </a:xfrm>
        </p:spPr>
        <p:txBody>
          <a:bodyPr vert="eaVert"/>
          <a:lstStyle>
            <a:extLst/>
          </a:lstStyle>
          <a:p>
            <a:r>
              <a:rPr kumimoji="0" lang="th-TH" smtClean="0"/>
              <a:t>คลิกเพื่อแก้ไขลักษณะชื่อเรื่องต้นแบบ</a:t>
            </a:r>
            <a:endParaRPr kumimoji="0" lang="en-US"/>
          </a:p>
        </p:txBody>
      </p:sp>
      <p:sp>
        <p:nvSpPr>
          <p:cNvPr id="3" name="ตัวยึดข้อความแนวตั้ง 2"/>
          <p:cNvSpPr>
            <a:spLocks noGrp="1"/>
          </p:cNvSpPr>
          <p:nvPr>
            <p:ph type="body" orient="vert" idx="1"/>
          </p:nvPr>
        </p:nvSpPr>
        <p:spPr>
          <a:xfrm>
            <a:off x="1143000" y="274640"/>
            <a:ext cx="5562600" cy="5851525"/>
          </a:xfrm>
        </p:spPr>
        <p:txBody>
          <a:bodyPr vert="eaVert"/>
          <a:lstStyle>
            <a:extLst/>
          </a:lstStyle>
          <a:p>
            <a:pPr lvl="0" eaLnBrk="1" latinLnBrk="0" hangingPunct="1"/>
            <a:r>
              <a:rPr lang="th-TH" smtClean="0"/>
              <a:t>คลิกเพื่อแก้ไขลักษณะของข้อความต้นแบบ</a:t>
            </a:r>
          </a:p>
          <a:p>
            <a:pPr lvl="1" eaLnBrk="1" latinLnBrk="0" hangingPunct="1"/>
            <a:r>
              <a:rPr lang="th-TH" smtClean="0"/>
              <a:t>ระดับที่สอง</a:t>
            </a:r>
          </a:p>
          <a:p>
            <a:pPr lvl="2" eaLnBrk="1" latinLnBrk="0" hangingPunct="1"/>
            <a:r>
              <a:rPr lang="th-TH" smtClean="0"/>
              <a:t>ระดับที่สาม</a:t>
            </a:r>
          </a:p>
          <a:p>
            <a:pPr lvl="3" eaLnBrk="1" latinLnBrk="0" hangingPunct="1"/>
            <a:r>
              <a:rPr lang="th-TH" smtClean="0"/>
              <a:t>ระดับที่สี่</a:t>
            </a:r>
          </a:p>
          <a:p>
            <a:pPr lvl="4" eaLnBrk="1" latinLnBrk="0" hangingPunct="1"/>
            <a:r>
              <a:rPr lang="th-TH" smtClean="0"/>
              <a:t>ระดับที่ห้า</a:t>
            </a:r>
            <a:endParaRPr kumimoji="0" lang="en-US"/>
          </a:p>
        </p:txBody>
      </p:sp>
      <p:sp>
        <p:nvSpPr>
          <p:cNvPr id="4" name="ตัวยึดวันที่ 3"/>
          <p:cNvSpPr>
            <a:spLocks noGrp="1"/>
          </p:cNvSpPr>
          <p:nvPr>
            <p:ph type="dt" sz="half" idx="10"/>
          </p:nvPr>
        </p:nvSpPr>
        <p:spPr/>
        <p:txBody>
          <a:bodyPr/>
          <a:lstStyle>
            <a:extLst/>
          </a:lstStyle>
          <a:p>
            <a:fld id="{8D8D65CF-FA6C-419C-98E8-2DEDEED2D929}" type="datetimeFigureOut">
              <a:rPr lang="th-TH" smtClean="0"/>
              <a:pPr/>
              <a:t>08/01/57</a:t>
            </a:fld>
            <a:endParaRPr lang="th-TH"/>
          </a:p>
        </p:txBody>
      </p:sp>
      <p:sp>
        <p:nvSpPr>
          <p:cNvPr id="5" name="ตัวยึดท้ายกระดาษ 4"/>
          <p:cNvSpPr>
            <a:spLocks noGrp="1"/>
          </p:cNvSpPr>
          <p:nvPr>
            <p:ph type="ftr" sz="quarter" idx="11"/>
          </p:nvPr>
        </p:nvSpPr>
        <p:spPr/>
        <p:txBody>
          <a:bodyPr/>
          <a:lstStyle>
            <a:extLst/>
          </a:lstStyle>
          <a:p>
            <a:endParaRPr lang="th-TH"/>
          </a:p>
        </p:txBody>
      </p:sp>
      <p:sp>
        <p:nvSpPr>
          <p:cNvPr id="6" name="ตัวยึดหมายเลขภาพนิ่ง 5"/>
          <p:cNvSpPr>
            <a:spLocks noGrp="1"/>
          </p:cNvSpPr>
          <p:nvPr>
            <p:ph type="sldNum" sz="quarter" idx="12"/>
          </p:nvPr>
        </p:nvSpPr>
        <p:spPr/>
        <p:txBody>
          <a:bodyPr/>
          <a:lstStyle>
            <a:extLst/>
          </a:lstStyle>
          <a:p>
            <a:fld id="{5AC01789-B2A9-41EE-AA5B-DDF19374B4B2}" type="slidenum">
              <a:rPr lang="th-TH" smtClean="0"/>
              <a:pPr/>
              <a:t>‹#›</a:t>
            </a:fld>
            <a:endParaRPr lang="th-TH"/>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ชื่อเรื่องและเนื้อหา">
    <p:spTree>
      <p:nvGrpSpPr>
        <p:cNvPr id="1" name=""/>
        <p:cNvGrpSpPr/>
        <p:nvPr/>
      </p:nvGrpSpPr>
      <p:grpSpPr>
        <a:xfrm>
          <a:off x="0" y="0"/>
          <a:ext cx="0" cy="0"/>
          <a:chOff x="0" y="0"/>
          <a:chExt cx="0" cy="0"/>
        </a:xfrm>
      </p:grpSpPr>
      <p:sp>
        <p:nvSpPr>
          <p:cNvPr id="2" name="ชื่อเรื่อง 1"/>
          <p:cNvSpPr>
            <a:spLocks noGrp="1"/>
          </p:cNvSpPr>
          <p:nvPr>
            <p:ph type="title"/>
          </p:nvPr>
        </p:nvSpPr>
        <p:spPr/>
        <p:txBody>
          <a:bodyPr/>
          <a:lstStyle>
            <a:extLst/>
          </a:lstStyle>
          <a:p>
            <a:r>
              <a:rPr kumimoji="0" lang="th-TH" smtClean="0"/>
              <a:t>คลิกเพื่อแก้ไขลักษณะชื่อเรื่องต้นแบบ</a:t>
            </a:r>
            <a:endParaRPr kumimoji="0" lang="en-US"/>
          </a:p>
        </p:txBody>
      </p:sp>
      <p:sp>
        <p:nvSpPr>
          <p:cNvPr id="3" name="ตัวยึดเนื้อหา 2"/>
          <p:cNvSpPr>
            <a:spLocks noGrp="1"/>
          </p:cNvSpPr>
          <p:nvPr>
            <p:ph idx="1"/>
          </p:nvPr>
        </p:nvSpPr>
        <p:spPr/>
        <p:txBody>
          <a:bodyPr/>
          <a:lstStyle>
            <a:extLst/>
          </a:lstStyle>
          <a:p>
            <a:pPr lvl="0" eaLnBrk="1" latinLnBrk="0" hangingPunct="1"/>
            <a:r>
              <a:rPr lang="th-TH" smtClean="0"/>
              <a:t>คลิกเพื่อแก้ไขลักษณะของข้อความต้นแบบ</a:t>
            </a:r>
          </a:p>
          <a:p>
            <a:pPr lvl="1" eaLnBrk="1" latinLnBrk="0" hangingPunct="1"/>
            <a:r>
              <a:rPr lang="th-TH" smtClean="0"/>
              <a:t>ระดับที่สอง</a:t>
            </a:r>
          </a:p>
          <a:p>
            <a:pPr lvl="2" eaLnBrk="1" latinLnBrk="0" hangingPunct="1"/>
            <a:r>
              <a:rPr lang="th-TH" smtClean="0"/>
              <a:t>ระดับที่สาม</a:t>
            </a:r>
          </a:p>
          <a:p>
            <a:pPr lvl="3" eaLnBrk="1" latinLnBrk="0" hangingPunct="1"/>
            <a:r>
              <a:rPr lang="th-TH" smtClean="0"/>
              <a:t>ระดับที่สี่</a:t>
            </a:r>
          </a:p>
          <a:p>
            <a:pPr lvl="4" eaLnBrk="1" latinLnBrk="0" hangingPunct="1"/>
            <a:r>
              <a:rPr lang="th-TH" smtClean="0"/>
              <a:t>ระดับที่ห้า</a:t>
            </a:r>
            <a:endParaRPr kumimoji="0" lang="en-US"/>
          </a:p>
        </p:txBody>
      </p:sp>
      <p:sp>
        <p:nvSpPr>
          <p:cNvPr id="4" name="ตัวยึดวันที่ 3"/>
          <p:cNvSpPr>
            <a:spLocks noGrp="1"/>
          </p:cNvSpPr>
          <p:nvPr>
            <p:ph type="dt" sz="half" idx="10"/>
          </p:nvPr>
        </p:nvSpPr>
        <p:spPr/>
        <p:txBody>
          <a:bodyPr/>
          <a:lstStyle>
            <a:extLst/>
          </a:lstStyle>
          <a:p>
            <a:fld id="{8D8D65CF-FA6C-419C-98E8-2DEDEED2D929}" type="datetimeFigureOut">
              <a:rPr lang="th-TH" smtClean="0"/>
              <a:pPr/>
              <a:t>08/01/57</a:t>
            </a:fld>
            <a:endParaRPr lang="th-TH"/>
          </a:p>
        </p:txBody>
      </p:sp>
      <p:sp>
        <p:nvSpPr>
          <p:cNvPr id="5" name="ตัวยึดท้ายกระดาษ 4"/>
          <p:cNvSpPr>
            <a:spLocks noGrp="1"/>
          </p:cNvSpPr>
          <p:nvPr>
            <p:ph type="ftr" sz="quarter" idx="11"/>
          </p:nvPr>
        </p:nvSpPr>
        <p:spPr/>
        <p:txBody>
          <a:bodyPr/>
          <a:lstStyle>
            <a:extLst/>
          </a:lstStyle>
          <a:p>
            <a:endParaRPr lang="th-TH"/>
          </a:p>
        </p:txBody>
      </p:sp>
      <p:sp>
        <p:nvSpPr>
          <p:cNvPr id="6" name="ตัวยึดหมายเลขภาพนิ่ง 5"/>
          <p:cNvSpPr>
            <a:spLocks noGrp="1"/>
          </p:cNvSpPr>
          <p:nvPr>
            <p:ph type="sldNum" sz="quarter" idx="12"/>
          </p:nvPr>
        </p:nvSpPr>
        <p:spPr/>
        <p:txBody>
          <a:bodyPr/>
          <a:lstStyle>
            <a:extLst/>
          </a:lstStyle>
          <a:p>
            <a:fld id="{5AC01789-B2A9-41EE-AA5B-DDF19374B4B2}" type="slidenum">
              <a:rPr lang="th-TH" smtClean="0"/>
              <a:pPr/>
              <a:t>‹#›</a:t>
            </a:fld>
            <a:endParaRPr lang="th-TH"/>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ส่วนหัวของส่วน">
    <p:spTree>
      <p:nvGrpSpPr>
        <p:cNvPr id="1" name=""/>
        <p:cNvGrpSpPr/>
        <p:nvPr/>
      </p:nvGrpSpPr>
      <p:grpSpPr>
        <a:xfrm>
          <a:off x="0" y="0"/>
          <a:ext cx="0" cy="0"/>
          <a:chOff x="0" y="0"/>
          <a:chExt cx="0" cy="0"/>
        </a:xfrm>
      </p:grpSpPr>
      <p:sp>
        <p:nvSpPr>
          <p:cNvPr id="7" name="สี่เหลี่ยมผืนผ้า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ชื่อเรื่อง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th-TH" smtClean="0"/>
              <a:t>คลิกเพื่อแก้ไขลักษณะชื่อเรื่องต้นแบบ</a:t>
            </a:r>
            <a:endParaRPr kumimoji="0" lang="en-US"/>
          </a:p>
        </p:txBody>
      </p:sp>
      <p:sp>
        <p:nvSpPr>
          <p:cNvPr id="3" name="ตัวยึดข้อความ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h-TH" smtClean="0"/>
              <a:t>คลิกเพื่อแก้ไขลักษณะของข้อความต้นแบบ</a:t>
            </a:r>
          </a:p>
        </p:txBody>
      </p:sp>
      <p:sp>
        <p:nvSpPr>
          <p:cNvPr id="4" name="ตัวยึดวันที่ 3"/>
          <p:cNvSpPr>
            <a:spLocks noGrp="1"/>
          </p:cNvSpPr>
          <p:nvPr>
            <p:ph type="dt" sz="half" idx="10"/>
          </p:nvPr>
        </p:nvSpPr>
        <p:spPr/>
        <p:txBody>
          <a:bodyPr/>
          <a:lstStyle>
            <a:extLst/>
          </a:lstStyle>
          <a:p>
            <a:fld id="{8D8D65CF-FA6C-419C-98E8-2DEDEED2D929}" type="datetimeFigureOut">
              <a:rPr lang="th-TH" smtClean="0"/>
              <a:pPr/>
              <a:t>08/01/57</a:t>
            </a:fld>
            <a:endParaRPr lang="th-TH"/>
          </a:p>
        </p:txBody>
      </p:sp>
      <p:sp>
        <p:nvSpPr>
          <p:cNvPr id="5" name="ตัวยึดท้ายกระดาษ 4"/>
          <p:cNvSpPr>
            <a:spLocks noGrp="1"/>
          </p:cNvSpPr>
          <p:nvPr>
            <p:ph type="ftr" sz="quarter" idx="11"/>
          </p:nvPr>
        </p:nvSpPr>
        <p:spPr/>
        <p:txBody>
          <a:bodyPr/>
          <a:lstStyle>
            <a:extLst/>
          </a:lstStyle>
          <a:p>
            <a:endParaRPr lang="th-TH"/>
          </a:p>
        </p:txBody>
      </p:sp>
      <p:sp>
        <p:nvSpPr>
          <p:cNvPr id="6" name="ตัวยึดหมายเลขภาพนิ่ง 5"/>
          <p:cNvSpPr>
            <a:spLocks noGrp="1"/>
          </p:cNvSpPr>
          <p:nvPr>
            <p:ph type="sldNum" sz="quarter" idx="12"/>
          </p:nvPr>
        </p:nvSpPr>
        <p:spPr/>
        <p:txBody>
          <a:bodyPr/>
          <a:lstStyle>
            <a:extLst/>
          </a:lstStyle>
          <a:p>
            <a:fld id="{5AC01789-B2A9-41EE-AA5B-DDF19374B4B2}" type="slidenum">
              <a:rPr lang="th-TH" smtClean="0"/>
              <a:pPr/>
              <a:t>‹#›</a:t>
            </a:fld>
            <a:endParaRPr lang="th-TH"/>
          </a:p>
        </p:txBody>
      </p:sp>
      <p:sp>
        <p:nvSpPr>
          <p:cNvPr id="10" name="สี่เหลี่ยมผืนผ้า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วงรี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วงรี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เนื้อหา 2 ส่วน">
    <p:spTree>
      <p:nvGrpSpPr>
        <p:cNvPr id="1" name=""/>
        <p:cNvGrpSpPr/>
        <p:nvPr/>
      </p:nvGrpSpPr>
      <p:grpSpPr>
        <a:xfrm>
          <a:off x="0" y="0"/>
          <a:ext cx="0" cy="0"/>
          <a:chOff x="0" y="0"/>
          <a:chExt cx="0" cy="0"/>
        </a:xfrm>
      </p:grpSpPr>
      <p:sp>
        <p:nvSpPr>
          <p:cNvPr id="2" name="ชื่อเรื่อง 1"/>
          <p:cNvSpPr>
            <a:spLocks noGrp="1"/>
          </p:cNvSpPr>
          <p:nvPr>
            <p:ph type="title"/>
          </p:nvPr>
        </p:nvSpPr>
        <p:spPr>
          <a:xfrm>
            <a:off x="1435608" y="274320"/>
            <a:ext cx="7498080" cy="1143000"/>
          </a:xfrm>
        </p:spPr>
        <p:txBody>
          <a:bodyPr/>
          <a:lstStyle>
            <a:extLst/>
          </a:lstStyle>
          <a:p>
            <a:r>
              <a:rPr kumimoji="0" lang="th-TH" smtClean="0"/>
              <a:t>คลิกเพื่อแก้ไขลักษณะชื่อเรื่องต้นแบบ</a:t>
            </a:r>
            <a:endParaRPr kumimoji="0" lang="en-US"/>
          </a:p>
        </p:txBody>
      </p:sp>
      <p:sp>
        <p:nvSpPr>
          <p:cNvPr id="3" name="ตัวยึดเนื้อหา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h-TH" smtClean="0"/>
              <a:t>คลิกเพื่อแก้ไขลักษณะของข้อความต้นแบบ</a:t>
            </a:r>
          </a:p>
          <a:p>
            <a:pPr lvl="1" eaLnBrk="1" latinLnBrk="0" hangingPunct="1"/>
            <a:r>
              <a:rPr lang="th-TH" smtClean="0"/>
              <a:t>ระดับที่สอง</a:t>
            </a:r>
          </a:p>
          <a:p>
            <a:pPr lvl="2" eaLnBrk="1" latinLnBrk="0" hangingPunct="1"/>
            <a:r>
              <a:rPr lang="th-TH" smtClean="0"/>
              <a:t>ระดับที่สาม</a:t>
            </a:r>
          </a:p>
          <a:p>
            <a:pPr lvl="3" eaLnBrk="1" latinLnBrk="0" hangingPunct="1"/>
            <a:r>
              <a:rPr lang="th-TH" smtClean="0"/>
              <a:t>ระดับที่สี่</a:t>
            </a:r>
          </a:p>
          <a:p>
            <a:pPr lvl="4" eaLnBrk="1" latinLnBrk="0" hangingPunct="1"/>
            <a:r>
              <a:rPr lang="th-TH" smtClean="0"/>
              <a:t>ระดับที่ห้า</a:t>
            </a:r>
            <a:endParaRPr kumimoji="0" lang="en-US"/>
          </a:p>
        </p:txBody>
      </p:sp>
      <p:sp>
        <p:nvSpPr>
          <p:cNvPr id="4" name="ตัวยึดเนื้อหา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h-TH" smtClean="0"/>
              <a:t>คลิกเพื่อแก้ไขลักษณะของข้อความต้นแบบ</a:t>
            </a:r>
          </a:p>
          <a:p>
            <a:pPr lvl="1" eaLnBrk="1" latinLnBrk="0" hangingPunct="1"/>
            <a:r>
              <a:rPr lang="th-TH" smtClean="0"/>
              <a:t>ระดับที่สอง</a:t>
            </a:r>
          </a:p>
          <a:p>
            <a:pPr lvl="2" eaLnBrk="1" latinLnBrk="0" hangingPunct="1"/>
            <a:r>
              <a:rPr lang="th-TH" smtClean="0"/>
              <a:t>ระดับที่สาม</a:t>
            </a:r>
          </a:p>
          <a:p>
            <a:pPr lvl="3" eaLnBrk="1" latinLnBrk="0" hangingPunct="1"/>
            <a:r>
              <a:rPr lang="th-TH" smtClean="0"/>
              <a:t>ระดับที่สี่</a:t>
            </a:r>
          </a:p>
          <a:p>
            <a:pPr lvl="4" eaLnBrk="1" latinLnBrk="0" hangingPunct="1"/>
            <a:r>
              <a:rPr lang="th-TH" smtClean="0"/>
              <a:t>ระดับที่ห้า</a:t>
            </a:r>
            <a:endParaRPr kumimoji="0" lang="en-US"/>
          </a:p>
        </p:txBody>
      </p:sp>
      <p:sp>
        <p:nvSpPr>
          <p:cNvPr id="5" name="ตัวยึดวันที่ 4"/>
          <p:cNvSpPr>
            <a:spLocks noGrp="1"/>
          </p:cNvSpPr>
          <p:nvPr>
            <p:ph type="dt" sz="half" idx="10"/>
          </p:nvPr>
        </p:nvSpPr>
        <p:spPr/>
        <p:txBody>
          <a:bodyPr/>
          <a:lstStyle>
            <a:extLst/>
          </a:lstStyle>
          <a:p>
            <a:fld id="{8D8D65CF-FA6C-419C-98E8-2DEDEED2D929}" type="datetimeFigureOut">
              <a:rPr lang="th-TH" smtClean="0"/>
              <a:pPr/>
              <a:t>08/01/57</a:t>
            </a:fld>
            <a:endParaRPr lang="th-TH"/>
          </a:p>
        </p:txBody>
      </p:sp>
      <p:sp>
        <p:nvSpPr>
          <p:cNvPr id="6" name="ตัวยึดท้ายกระดาษ 5"/>
          <p:cNvSpPr>
            <a:spLocks noGrp="1"/>
          </p:cNvSpPr>
          <p:nvPr>
            <p:ph type="ftr" sz="quarter" idx="11"/>
          </p:nvPr>
        </p:nvSpPr>
        <p:spPr/>
        <p:txBody>
          <a:bodyPr/>
          <a:lstStyle>
            <a:extLst/>
          </a:lstStyle>
          <a:p>
            <a:endParaRPr lang="th-TH"/>
          </a:p>
        </p:txBody>
      </p:sp>
      <p:sp>
        <p:nvSpPr>
          <p:cNvPr id="7" name="ตัวยึดหมายเลขภาพนิ่ง 6"/>
          <p:cNvSpPr>
            <a:spLocks noGrp="1"/>
          </p:cNvSpPr>
          <p:nvPr>
            <p:ph type="sldNum" sz="quarter" idx="12"/>
          </p:nvPr>
        </p:nvSpPr>
        <p:spPr/>
        <p:txBody>
          <a:bodyPr/>
          <a:lstStyle>
            <a:extLst/>
          </a:lstStyle>
          <a:p>
            <a:fld id="{5AC01789-B2A9-41EE-AA5B-DDF19374B4B2}" type="slidenum">
              <a:rPr lang="th-TH" smtClean="0"/>
              <a:pPr/>
              <a:t>‹#›</a:t>
            </a:fld>
            <a:endParaRPr lang="th-TH"/>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การเปรียบเทียบ">
    <p:spTree>
      <p:nvGrpSpPr>
        <p:cNvPr id="1" name=""/>
        <p:cNvGrpSpPr/>
        <p:nvPr/>
      </p:nvGrpSpPr>
      <p:grpSpPr>
        <a:xfrm>
          <a:off x="0" y="0"/>
          <a:ext cx="0" cy="0"/>
          <a:chOff x="0" y="0"/>
          <a:chExt cx="0" cy="0"/>
        </a:xfrm>
      </p:grpSpPr>
      <p:sp>
        <p:nvSpPr>
          <p:cNvPr id="2" name="ชื่อเรื่อง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th-TH" smtClean="0"/>
              <a:t>คลิกเพื่อแก้ไขลักษณะชื่อเรื่องต้นแบบ</a:t>
            </a:r>
            <a:endParaRPr kumimoji="0" lang="en-US"/>
          </a:p>
        </p:txBody>
      </p:sp>
      <p:sp>
        <p:nvSpPr>
          <p:cNvPr id="3" name="ตัวยึดข้อความ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h-TH" smtClean="0"/>
              <a:t>คลิกเพื่อแก้ไขลักษณะของข้อความต้นแบบ</a:t>
            </a:r>
          </a:p>
        </p:txBody>
      </p:sp>
      <p:sp>
        <p:nvSpPr>
          <p:cNvPr id="4" name="ตัวยึดข้อความ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h-TH" smtClean="0"/>
              <a:t>คลิกเพื่อแก้ไขลักษณะของข้อความต้นแบบ</a:t>
            </a:r>
          </a:p>
        </p:txBody>
      </p:sp>
      <p:sp>
        <p:nvSpPr>
          <p:cNvPr id="5" name="ตัวยึดเนื้อหา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h-TH" smtClean="0"/>
              <a:t>คลิกเพื่อแก้ไขลักษณะของข้อความต้นแบบ</a:t>
            </a:r>
          </a:p>
          <a:p>
            <a:pPr lvl="1" eaLnBrk="1" latinLnBrk="0" hangingPunct="1"/>
            <a:r>
              <a:rPr lang="th-TH" smtClean="0"/>
              <a:t>ระดับที่สอง</a:t>
            </a:r>
          </a:p>
          <a:p>
            <a:pPr lvl="2" eaLnBrk="1" latinLnBrk="0" hangingPunct="1"/>
            <a:r>
              <a:rPr lang="th-TH" smtClean="0"/>
              <a:t>ระดับที่สาม</a:t>
            </a:r>
          </a:p>
          <a:p>
            <a:pPr lvl="3" eaLnBrk="1" latinLnBrk="0" hangingPunct="1"/>
            <a:r>
              <a:rPr lang="th-TH" smtClean="0"/>
              <a:t>ระดับที่สี่</a:t>
            </a:r>
          </a:p>
          <a:p>
            <a:pPr lvl="4" eaLnBrk="1" latinLnBrk="0" hangingPunct="1"/>
            <a:r>
              <a:rPr lang="th-TH" smtClean="0"/>
              <a:t>ระดับที่ห้า</a:t>
            </a:r>
            <a:endParaRPr kumimoji="0" lang="en-US"/>
          </a:p>
        </p:txBody>
      </p:sp>
      <p:sp>
        <p:nvSpPr>
          <p:cNvPr id="6" name="ตัวยึดเนื้อหา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h-TH" smtClean="0"/>
              <a:t>คลิกเพื่อแก้ไขลักษณะของข้อความต้นแบบ</a:t>
            </a:r>
          </a:p>
          <a:p>
            <a:pPr lvl="1" eaLnBrk="1" latinLnBrk="0" hangingPunct="1"/>
            <a:r>
              <a:rPr lang="th-TH" smtClean="0"/>
              <a:t>ระดับที่สอง</a:t>
            </a:r>
          </a:p>
          <a:p>
            <a:pPr lvl="2" eaLnBrk="1" latinLnBrk="0" hangingPunct="1"/>
            <a:r>
              <a:rPr lang="th-TH" smtClean="0"/>
              <a:t>ระดับที่สาม</a:t>
            </a:r>
          </a:p>
          <a:p>
            <a:pPr lvl="3" eaLnBrk="1" latinLnBrk="0" hangingPunct="1"/>
            <a:r>
              <a:rPr lang="th-TH" smtClean="0"/>
              <a:t>ระดับที่สี่</a:t>
            </a:r>
          </a:p>
          <a:p>
            <a:pPr lvl="4" eaLnBrk="1" latinLnBrk="0" hangingPunct="1"/>
            <a:r>
              <a:rPr lang="th-TH" smtClean="0"/>
              <a:t>ระดับที่ห้า</a:t>
            </a:r>
            <a:endParaRPr kumimoji="0" lang="en-US"/>
          </a:p>
        </p:txBody>
      </p:sp>
      <p:sp>
        <p:nvSpPr>
          <p:cNvPr id="7" name="ตัวยึดวันที่ 6"/>
          <p:cNvSpPr>
            <a:spLocks noGrp="1"/>
          </p:cNvSpPr>
          <p:nvPr>
            <p:ph type="dt" sz="half" idx="10"/>
          </p:nvPr>
        </p:nvSpPr>
        <p:spPr/>
        <p:txBody>
          <a:bodyPr/>
          <a:lstStyle>
            <a:extLst/>
          </a:lstStyle>
          <a:p>
            <a:fld id="{8D8D65CF-FA6C-419C-98E8-2DEDEED2D929}" type="datetimeFigureOut">
              <a:rPr lang="th-TH" smtClean="0"/>
              <a:pPr/>
              <a:t>08/01/57</a:t>
            </a:fld>
            <a:endParaRPr lang="th-TH"/>
          </a:p>
        </p:txBody>
      </p:sp>
      <p:sp>
        <p:nvSpPr>
          <p:cNvPr id="8" name="ตัวยึดท้ายกระดาษ 7"/>
          <p:cNvSpPr>
            <a:spLocks noGrp="1"/>
          </p:cNvSpPr>
          <p:nvPr>
            <p:ph type="ftr" sz="quarter" idx="11"/>
          </p:nvPr>
        </p:nvSpPr>
        <p:spPr/>
        <p:txBody>
          <a:bodyPr/>
          <a:lstStyle>
            <a:extLst/>
          </a:lstStyle>
          <a:p>
            <a:endParaRPr lang="th-TH"/>
          </a:p>
        </p:txBody>
      </p:sp>
      <p:sp>
        <p:nvSpPr>
          <p:cNvPr id="9" name="ตัวยึดหมายเลขภาพนิ่ง 8"/>
          <p:cNvSpPr>
            <a:spLocks noGrp="1"/>
          </p:cNvSpPr>
          <p:nvPr>
            <p:ph type="sldNum" sz="quarter" idx="12"/>
          </p:nvPr>
        </p:nvSpPr>
        <p:spPr/>
        <p:txBody>
          <a:bodyPr/>
          <a:lstStyle>
            <a:extLst/>
          </a:lstStyle>
          <a:p>
            <a:fld id="{5AC01789-B2A9-41EE-AA5B-DDF19374B4B2}" type="slidenum">
              <a:rPr lang="th-TH" smtClean="0"/>
              <a:pPr/>
              <a:t>‹#›</a:t>
            </a:fld>
            <a:endParaRPr lang="th-TH"/>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เฉพาะชื่อเรื่อง">
    <p:spTree>
      <p:nvGrpSpPr>
        <p:cNvPr id="1" name=""/>
        <p:cNvGrpSpPr/>
        <p:nvPr/>
      </p:nvGrpSpPr>
      <p:grpSpPr>
        <a:xfrm>
          <a:off x="0" y="0"/>
          <a:ext cx="0" cy="0"/>
          <a:chOff x="0" y="0"/>
          <a:chExt cx="0" cy="0"/>
        </a:xfrm>
      </p:grpSpPr>
      <p:sp>
        <p:nvSpPr>
          <p:cNvPr id="2" name="ชื่อเรื่อง 1"/>
          <p:cNvSpPr>
            <a:spLocks noGrp="1"/>
          </p:cNvSpPr>
          <p:nvPr>
            <p:ph type="title"/>
          </p:nvPr>
        </p:nvSpPr>
        <p:spPr>
          <a:xfrm>
            <a:off x="1435608" y="274320"/>
            <a:ext cx="7498080" cy="1143000"/>
          </a:xfrm>
        </p:spPr>
        <p:txBody>
          <a:bodyPr anchor="ctr"/>
          <a:lstStyle>
            <a:extLst/>
          </a:lstStyle>
          <a:p>
            <a:r>
              <a:rPr kumimoji="0" lang="th-TH" smtClean="0"/>
              <a:t>คลิกเพื่อแก้ไขลักษณะชื่อเรื่องต้นแบบ</a:t>
            </a:r>
            <a:endParaRPr kumimoji="0" lang="en-US"/>
          </a:p>
        </p:txBody>
      </p:sp>
      <p:sp>
        <p:nvSpPr>
          <p:cNvPr id="3" name="ตัวยึดวันที่ 2"/>
          <p:cNvSpPr>
            <a:spLocks noGrp="1"/>
          </p:cNvSpPr>
          <p:nvPr>
            <p:ph type="dt" sz="half" idx="10"/>
          </p:nvPr>
        </p:nvSpPr>
        <p:spPr/>
        <p:txBody>
          <a:bodyPr/>
          <a:lstStyle>
            <a:extLst/>
          </a:lstStyle>
          <a:p>
            <a:fld id="{8D8D65CF-FA6C-419C-98E8-2DEDEED2D929}" type="datetimeFigureOut">
              <a:rPr lang="th-TH" smtClean="0"/>
              <a:pPr/>
              <a:t>08/01/57</a:t>
            </a:fld>
            <a:endParaRPr lang="th-TH"/>
          </a:p>
        </p:txBody>
      </p:sp>
      <p:sp>
        <p:nvSpPr>
          <p:cNvPr id="4" name="ตัวยึดท้ายกระดาษ 3"/>
          <p:cNvSpPr>
            <a:spLocks noGrp="1"/>
          </p:cNvSpPr>
          <p:nvPr>
            <p:ph type="ftr" sz="quarter" idx="11"/>
          </p:nvPr>
        </p:nvSpPr>
        <p:spPr/>
        <p:txBody>
          <a:bodyPr/>
          <a:lstStyle>
            <a:extLst/>
          </a:lstStyle>
          <a:p>
            <a:endParaRPr lang="th-TH"/>
          </a:p>
        </p:txBody>
      </p:sp>
      <p:sp>
        <p:nvSpPr>
          <p:cNvPr id="5" name="ตัวยึดหมายเลขภาพนิ่ง 4"/>
          <p:cNvSpPr>
            <a:spLocks noGrp="1"/>
          </p:cNvSpPr>
          <p:nvPr>
            <p:ph type="sldNum" sz="quarter" idx="12"/>
          </p:nvPr>
        </p:nvSpPr>
        <p:spPr/>
        <p:txBody>
          <a:bodyPr/>
          <a:lstStyle>
            <a:extLst/>
          </a:lstStyle>
          <a:p>
            <a:fld id="{5AC01789-B2A9-41EE-AA5B-DDF19374B4B2}" type="slidenum">
              <a:rPr lang="th-TH" smtClean="0"/>
              <a:pPr/>
              <a:t>‹#›</a:t>
            </a:fld>
            <a:endParaRPr lang="th-TH"/>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ว่างเปล่า">
    <p:spTree>
      <p:nvGrpSpPr>
        <p:cNvPr id="1" name=""/>
        <p:cNvGrpSpPr/>
        <p:nvPr/>
      </p:nvGrpSpPr>
      <p:grpSpPr>
        <a:xfrm>
          <a:off x="0" y="0"/>
          <a:ext cx="0" cy="0"/>
          <a:chOff x="0" y="0"/>
          <a:chExt cx="0" cy="0"/>
        </a:xfrm>
      </p:grpSpPr>
      <p:sp>
        <p:nvSpPr>
          <p:cNvPr id="5" name="สี่เหลี่ยมผืนผ้า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ตัวยึดวันที่ 1"/>
          <p:cNvSpPr>
            <a:spLocks noGrp="1"/>
          </p:cNvSpPr>
          <p:nvPr>
            <p:ph type="dt" sz="half" idx="10"/>
          </p:nvPr>
        </p:nvSpPr>
        <p:spPr/>
        <p:txBody>
          <a:bodyPr/>
          <a:lstStyle>
            <a:extLst/>
          </a:lstStyle>
          <a:p>
            <a:fld id="{8D8D65CF-FA6C-419C-98E8-2DEDEED2D929}" type="datetimeFigureOut">
              <a:rPr lang="th-TH" smtClean="0"/>
              <a:pPr/>
              <a:t>08/01/57</a:t>
            </a:fld>
            <a:endParaRPr lang="th-TH"/>
          </a:p>
        </p:txBody>
      </p:sp>
      <p:sp>
        <p:nvSpPr>
          <p:cNvPr id="3" name="ตัวยึดท้ายกระดาษ 2"/>
          <p:cNvSpPr>
            <a:spLocks noGrp="1"/>
          </p:cNvSpPr>
          <p:nvPr>
            <p:ph type="ftr" sz="quarter" idx="11"/>
          </p:nvPr>
        </p:nvSpPr>
        <p:spPr/>
        <p:txBody>
          <a:bodyPr/>
          <a:lstStyle>
            <a:extLst/>
          </a:lstStyle>
          <a:p>
            <a:endParaRPr lang="th-TH"/>
          </a:p>
        </p:txBody>
      </p:sp>
      <p:sp>
        <p:nvSpPr>
          <p:cNvPr id="4" name="ตัวยึดหมายเลขภาพนิ่ง 3"/>
          <p:cNvSpPr>
            <a:spLocks noGrp="1"/>
          </p:cNvSpPr>
          <p:nvPr>
            <p:ph type="sldNum" sz="quarter" idx="12"/>
          </p:nvPr>
        </p:nvSpPr>
        <p:spPr/>
        <p:txBody>
          <a:bodyPr/>
          <a:lstStyle>
            <a:extLst/>
          </a:lstStyle>
          <a:p>
            <a:fld id="{5AC01789-B2A9-41EE-AA5B-DDF19374B4B2}" type="slidenum">
              <a:rPr lang="th-TH" smtClean="0"/>
              <a:pPr/>
              <a:t>‹#›</a:t>
            </a:fld>
            <a:endParaRPr lang="th-TH"/>
          </a:p>
        </p:txBody>
      </p:sp>
      <p:sp>
        <p:nvSpPr>
          <p:cNvPr id="6" name="สี่เหลี่ยมผืนผ้า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เนื้อหาพร้อมคำอธิบายภาพ">
    <p:spTree>
      <p:nvGrpSpPr>
        <p:cNvPr id="1" name=""/>
        <p:cNvGrpSpPr/>
        <p:nvPr/>
      </p:nvGrpSpPr>
      <p:grpSpPr>
        <a:xfrm>
          <a:off x="0" y="0"/>
          <a:ext cx="0" cy="0"/>
          <a:chOff x="0" y="0"/>
          <a:chExt cx="0" cy="0"/>
        </a:xfrm>
      </p:grpSpPr>
      <p:sp>
        <p:nvSpPr>
          <p:cNvPr id="2" name="ชื่อเรื่อง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th-TH" smtClean="0"/>
              <a:t>คลิกเพื่อแก้ไขลักษณะชื่อเรื่องต้นแบบ</a:t>
            </a:r>
            <a:endParaRPr kumimoji="0" lang="en-US"/>
          </a:p>
        </p:txBody>
      </p:sp>
      <p:sp>
        <p:nvSpPr>
          <p:cNvPr id="3" name="ตัวยึดข้อความ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h-TH" smtClean="0"/>
              <a:t>คลิกเพื่อแก้ไขลักษณะของข้อความต้นแบบ</a:t>
            </a:r>
          </a:p>
        </p:txBody>
      </p:sp>
      <p:sp>
        <p:nvSpPr>
          <p:cNvPr id="4" name="ตัวยึดเนื้อหา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h-TH" smtClean="0"/>
              <a:t>คลิกเพื่อแก้ไขลักษณะของข้อความต้นแบบ</a:t>
            </a:r>
          </a:p>
          <a:p>
            <a:pPr lvl="1" eaLnBrk="1" latinLnBrk="0" hangingPunct="1"/>
            <a:r>
              <a:rPr lang="th-TH" smtClean="0"/>
              <a:t>ระดับที่สอง</a:t>
            </a:r>
          </a:p>
          <a:p>
            <a:pPr lvl="2" eaLnBrk="1" latinLnBrk="0" hangingPunct="1"/>
            <a:r>
              <a:rPr lang="th-TH" smtClean="0"/>
              <a:t>ระดับที่สาม</a:t>
            </a:r>
          </a:p>
          <a:p>
            <a:pPr lvl="3" eaLnBrk="1" latinLnBrk="0" hangingPunct="1"/>
            <a:r>
              <a:rPr lang="th-TH" smtClean="0"/>
              <a:t>ระดับที่สี่</a:t>
            </a:r>
          </a:p>
          <a:p>
            <a:pPr lvl="4" eaLnBrk="1" latinLnBrk="0" hangingPunct="1"/>
            <a:r>
              <a:rPr lang="th-TH" smtClean="0"/>
              <a:t>ระดับที่ห้า</a:t>
            </a:r>
            <a:endParaRPr kumimoji="0" lang="en-US"/>
          </a:p>
        </p:txBody>
      </p:sp>
      <p:sp>
        <p:nvSpPr>
          <p:cNvPr id="5" name="ตัวยึดวันที่ 4"/>
          <p:cNvSpPr>
            <a:spLocks noGrp="1"/>
          </p:cNvSpPr>
          <p:nvPr>
            <p:ph type="dt" sz="half" idx="10"/>
          </p:nvPr>
        </p:nvSpPr>
        <p:spPr/>
        <p:txBody>
          <a:bodyPr/>
          <a:lstStyle>
            <a:extLst/>
          </a:lstStyle>
          <a:p>
            <a:fld id="{8D8D65CF-FA6C-419C-98E8-2DEDEED2D929}" type="datetimeFigureOut">
              <a:rPr lang="th-TH" smtClean="0"/>
              <a:pPr/>
              <a:t>08/01/57</a:t>
            </a:fld>
            <a:endParaRPr lang="th-TH"/>
          </a:p>
        </p:txBody>
      </p:sp>
      <p:sp>
        <p:nvSpPr>
          <p:cNvPr id="6" name="ตัวยึดท้ายกระดาษ 5"/>
          <p:cNvSpPr>
            <a:spLocks noGrp="1"/>
          </p:cNvSpPr>
          <p:nvPr>
            <p:ph type="ftr" sz="quarter" idx="11"/>
          </p:nvPr>
        </p:nvSpPr>
        <p:spPr/>
        <p:txBody>
          <a:bodyPr/>
          <a:lstStyle>
            <a:extLst/>
          </a:lstStyle>
          <a:p>
            <a:endParaRPr lang="th-TH"/>
          </a:p>
        </p:txBody>
      </p:sp>
      <p:sp>
        <p:nvSpPr>
          <p:cNvPr id="7" name="ตัวยึดหมายเลขภาพนิ่ง 6"/>
          <p:cNvSpPr>
            <a:spLocks noGrp="1"/>
          </p:cNvSpPr>
          <p:nvPr>
            <p:ph type="sldNum" sz="quarter" idx="12"/>
          </p:nvPr>
        </p:nvSpPr>
        <p:spPr/>
        <p:txBody>
          <a:bodyPr/>
          <a:lstStyle>
            <a:extLst/>
          </a:lstStyle>
          <a:p>
            <a:fld id="{5AC01789-B2A9-41EE-AA5B-DDF19374B4B2}" type="slidenum">
              <a:rPr lang="th-TH" smtClean="0"/>
              <a:pPr/>
              <a:t>‹#›</a:t>
            </a:fld>
            <a:endParaRPr lang="th-TH"/>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รูปภาพพร้อมคำอธิบายภาพ">
    <p:spTree>
      <p:nvGrpSpPr>
        <p:cNvPr id="1" name=""/>
        <p:cNvGrpSpPr/>
        <p:nvPr/>
      </p:nvGrpSpPr>
      <p:grpSpPr>
        <a:xfrm>
          <a:off x="0" y="0"/>
          <a:ext cx="0" cy="0"/>
          <a:chOff x="0" y="0"/>
          <a:chExt cx="0" cy="0"/>
        </a:xfrm>
      </p:grpSpPr>
      <p:sp>
        <p:nvSpPr>
          <p:cNvPr id="2" name="ชื่อเรื่อง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th-TH" smtClean="0"/>
              <a:t>คลิกเพื่อแก้ไขลักษณะชื่อเรื่องต้นแบบ</a:t>
            </a:r>
            <a:endParaRPr kumimoji="0" lang="en-US"/>
          </a:p>
        </p:txBody>
      </p:sp>
      <p:sp>
        <p:nvSpPr>
          <p:cNvPr id="5" name="ตัวยึดวันที่ 4"/>
          <p:cNvSpPr>
            <a:spLocks noGrp="1"/>
          </p:cNvSpPr>
          <p:nvPr>
            <p:ph type="dt" sz="half" idx="10"/>
          </p:nvPr>
        </p:nvSpPr>
        <p:spPr/>
        <p:txBody>
          <a:bodyPr/>
          <a:lstStyle>
            <a:extLst/>
          </a:lstStyle>
          <a:p>
            <a:fld id="{8D8D65CF-FA6C-419C-98E8-2DEDEED2D929}" type="datetimeFigureOut">
              <a:rPr lang="th-TH" smtClean="0"/>
              <a:pPr/>
              <a:t>08/01/57</a:t>
            </a:fld>
            <a:endParaRPr lang="th-TH"/>
          </a:p>
        </p:txBody>
      </p:sp>
      <p:sp>
        <p:nvSpPr>
          <p:cNvPr id="6" name="ตัวยึดท้ายกระดาษ 5"/>
          <p:cNvSpPr>
            <a:spLocks noGrp="1"/>
          </p:cNvSpPr>
          <p:nvPr>
            <p:ph type="ftr" sz="quarter" idx="11"/>
          </p:nvPr>
        </p:nvSpPr>
        <p:spPr/>
        <p:txBody>
          <a:bodyPr/>
          <a:lstStyle>
            <a:extLst/>
          </a:lstStyle>
          <a:p>
            <a:endParaRPr lang="th-TH"/>
          </a:p>
        </p:txBody>
      </p:sp>
      <p:sp>
        <p:nvSpPr>
          <p:cNvPr id="7" name="ตัวยึดหมายเลขภาพนิ่ง 6"/>
          <p:cNvSpPr>
            <a:spLocks noGrp="1"/>
          </p:cNvSpPr>
          <p:nvPr>
            <p:ph type="sldNum" sz="quarter" idx="12"/>
          </p:nvPr>
        </p:nvSpPr>
        <p:spPr/>
        <p:txBody>
          <a:bodyPr/>
          <a:lstStyle>
            <a:extLst/>
          </a:lstStyle>
          <a:p>
            <a:fld id="{5AC01789-B2A9-41EE-AA5B-DDF19374B4B2}" type="slidenum">
              <a:rPr lang="th-TH" smtClean="0"/>
              <a:pPr/>
              <a:t>‹#›</a:t>
            </a:fld>
            <a:endParaRPr lang="th-TH"/>
          </a:p>
        </p:txBody>
      </p:sp>
      <p:sp>
        <p:nvSpPr>
          <p:cNvPr id="8" name="สี่เหลี่ยมผืนผ้า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ตัวยึดรูปภาพ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th-TH" smtClean="0"/>
              <a:t>คลิกไอคอนเพื่อเพิ่มรูปภาพ</a:t>
            </a:r>
            <a:endParaRPr kumimoji="0" lang="en-US" dirty="0"/>
          </a:p>
        </p:txBody>
      </p:sp>
      <p:sp>
        <p:nvSpPr>
          <p:cNvPr id="9" name="แผนผังลำดับงาน: กระบวนการ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แผนผังลำดับงาน: กระบวนการ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ตัวยึดข้อความ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th-TH" smtClean="0"/>
              <a:t>คลิกเพื่อแก้ไขลักษณะของข้อความต้นแบบ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วงกลม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วงรี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โดนัท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สี่เหลี่ยมผืนผ้า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ตัวยึดชื่อเรื่อง 4"/>
          <p:cNvSpPr>
            <a:spLocks noGrp="1"/>
          </p:cNvSpPr>
          <p:nvPr>
            <p:ph type="title"/>
          </p:nvPr>
        </p:nvSpPr>
        <p:spPr>
          <a:xfrm>
            <a:off x="1435608" y="274638"/>
            <a:ext cx="7498080" cy="1143000"/>
          </a:xfrm>
          <a:prstGeom prst="rect">
            <a:avLst/>
          </a:prstGeom>
        </p:spPr>
        <p:txBody>
          <a:bodyPr anchor="ctr">
            <a:normAutofit/>
          </a:bodyPr>
          <a:lstStyle>
            <a:extLst/>
          </a:lstStyle>
          <a:p>
            <a:r>
              <a:rPr kumimoji="0" lang="th-TH" smtClean="0"/>
              <a:t>คลิกเพื่อแก้ไขลักษณะชื่อเรื่องต้นแบบ</a:t>
            </a:r>
            <a:endParaRPr kumimoji="0" lang="en-US"/>
          </a:p>
        </p:txBody>
      </p:sp>
      <p:sp>
        <p:nvSpPr>
          <p:cNvPr id="9" name="ตัวยึดข้อความ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th-TH" smtClean="0"/>
              <a:t>คลิกเพื่อแก้ไขลักษณะของข้อความต้นแบบ</a:t>
            </a:r>
          </a:p>
          <a:p>
            <a:pPr lvl="1" eaLnBrk="1" latinLnBrk="0" hangingPunct="1"/>
            <a:r>
              <a:rPr kumimoji="0" lang="th-TH" smtClean="0"/>
              <a:t>ระดับที่สอง</a:t>
            </a:r>
          </a:p>
          <a:p>
            <a:pPr lvl="2" eaLnBrk="1" latinLnBrk="0" hangingPunct="1"/>
            <a:r>
              <a:rPr kumimoji="0" lang="th-TH" smtClean="0"/>
              <a:t>ระดับที่สาม</a:t>
            </a:r>
          </a:p>
          <a:p>
            <a:pPr lvl="3" eaLnBrk="1" latinLnBrk="0" hangingPunct="1"/>
            <a:r>
              <a:rPr kumimoji="0" lang="th-TH" smtClean="0"/>
              <a:t>ระดับที่สี่</a:t>
            </a:r>
          </a:p>
          <a:p>
            <a:pPr lvl="4" eaLnBrk="1" latinLnBrk="0" hangingPunct="1"/>
            <a:r>
              <a:rPr kumimoji="0" lang="th-TH" smtClean="0"/>
              <a:t>ระดับที่ห้า</a:t>
            </a:r>
            <a:endParaRPr kumimoji="0" lang="en-US"/>
          </a:p>
        </p:txBody>
      </p:sp>
      <p:sp>
        <p:nvSpPr>
          <p:cNvPr id="24" name="ตัวยึดวันที่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8D8D65CF-FA6C-419C-98E8-2DEDEED2D929}" type="datetimeFigureOut">
              <a:rPr lang="th-TH" smtClean="0"/>
              <a:pPr/>
              <a:t>08/01/57</a:t>
            </a:fld>
            <a:endParaRPr lang="th-TH"/>
          </a:p>
        </p:txBody>
      </p:sp>
      <p:sp>
        <p:nvSpPr>
          <p:cNvPr id="10" name="ตัวยึดท้ายกระดาษ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th-TH"/>
          </a:p>
        </p:txBody>
      </p:sp>
      <p:sp>
        <p:nvSpPr>
          <p:cNvPr id="22" name="ตัวยึดหมายเลขภาพนิ่ง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5AC01789-B2A9-41EE-AA5B-DDF19374B4B2}" type="slidenum">
              <a:rPr lang="th-TH" smtClean="0"/>
              <a:pPr/>
              <a:t>‹#›</a:t>
            </a:fld>
            <a:endParaRPr lang="th-TH"/>
          </a:p>
        </p:txBody>
      </p:sp>
      <p:sp>
        <p:nvSpPr>
          <p:cNvPr id="15" name="สี่เหลี่ยมผืนผ้า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ชื่อเรื่อง 1"/>
          <p:cNvSpPr>
            <a:spLocks noGrp="1"/>
          </p:cNvSpPr>
          <p:nvPr>
            <p:ph type="ctrTitle"/>
          </p:nvPr>
        </p:nvSpPr>
        <p:spPr>
          <a:xfrm>
            <a:off x="1432560" y="359898"/>
            <a:ext cx="7406640" cy="1472184"/>
          </a:xfrm>
        </p:spPr>
        <p:txBody>
          <a:bodyPr/>
          <a:lstStyle/>
          <a:p>
            <a:r>
              <a:rPr lang="en-US" dirty="0" smtClean="0"/>
              <a:t>Chapter 8 </a:t>
            </a:r>
            <a:br>
              <a:rPr lang="en-US" dirty="0" smtClean="0"/>
            </a:br>
            <a:r>
              <a:rPr lang="en-US" dirty="0" smtClean="0"/>
              <a:t>Manpower Planning</a:t>
            </a:r>
            <a:endParaRPr lang="th-TH" dirty="0"/>
          </a:p>
        </p:txBody>
      </p:sp>
      <p:sp>
        <p:nvSpPr>
          <p:cNvPr id="10" name="ชื่อเรื่อง 1"/>
          <p:cNvSpPr txBox="1">
            <a:spLocks/>
          </p:cNvSpPr>
          <p:nvPr/>
        </p:nvSpPr>
        <p:spPr>
          <a:xfrm>
            <a:off x="928662" y="1785926"/>
            <a:ext cx="8072526" cy="4286280"/>
          </a:xfrm>
          <a:prstGeom prst="rect">
            <a:avLst/>
          </a:prstGeom>
        </p:spPr>
        <p:txBody>
          <a:bodyPr anchor="b">
            <a:normAutofit fontScale="85000" lnSpcReduction="200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3600" dirty="0">
                <a:solidFill>
                  <a:schemeClr val="tx2">
                    <a:satMod val="130000"/>
                  </a:schemeClr>
                </a:solidFill>
                <a:effectLst>
                  <a:outerShdw blurRad="50000" dist="30000" dir="5400000" algn="tl" rotWithShape="0">
                    <a:srgbClr val="000000">
                      <a:alpha val="30000"/>
                    </a:srgbClr>
                  </a:outerShdw>
                </a:effectLst>
                <a:latin typeface="+mj-lt"/>
                <a:ea typeface="+mj-ea"/>
                <a:cs typeface="+mj-cs"/>
              </a:rPr>
              <a:t>8</a:t>
            </a:r>
            <a:r>
              <a:rPr kumimoji="0" lang="en-US" sz="36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t>.1 General</a:t>
            </a:r>
            <a:r>
              <a:rPr kumimoji="0" lang="en-US" sz="3600" b="0" i="0" u="none" strike="noStrike" kern="1200" cap="none" spc="0" normalizeH="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t> Concept</a:t>
            </a:r>
            <a:endParaRPr kumimoji="0" lang="en-US" sz="36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endParaRPr>
          </a:p>
          <a:p>
            <a:pPr marL="0" marR="0" lvl="0" indent="0" algn="l" defTabSz="914400" rtl="0" eaLnBrk="1" fontAlgn="auto" latinLnBrk="0" hangingPunct="1">
              <a:lnSpc>
                <a:spcPct val="100000"/>
              </a:lnSpc>
              <a:spcBef>
                <a:spcPct val="0"/>
              </a:spcBef>
              <a:spcAft>
                <a:spcPts val="0"/>
              </a:spcAft>
              <a:buClrTx/>
              <a:buSzTx/>
              <a:buFontTx/>
              <a:buNone/>
              <a:tabLst/>
              <a:defRPr/>
            </a:pPr>
            <a:r>
              <a:rPr lang="en-US" sz="3600" dirty="0">
                <a:solidFill>
                  <a:schemeClr val="tx2">
                    <a:satMod val="130000"/>
                  </a:schemeClr>
                </a:solidFill>
                <a:effectLst>
                  <a:outerShdw blurRad="50000" dist="30000" dir="5400000" algn="tl" rotWithShape="0">
                    <a:srgbClr val="000000">
                      <a:alpha val="30000"/>
                    </a:srgbClr>
                  </a:outerShdw>
                </a:effectLst>
                <a:latin typeface="+mj-lt"/>
                <a:ea typeface="+mj-ea"/>
                <a:cs typeface="+mj-cs"/>
              </a:rPr>
              <a:t>8</a:t>
            </a:r>
            <a:r>
              <a:rPr lang="en-US" sz="360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.2 Relationship between Mobility and </a:t>
            </a:r>
          </a:p>
          <a:p>
            <a:pPr marL="0" marR="0" lvl="0" indent="0" algn="l" defTabSz="914400" rtl="0" eaLnBrk="1" fontAlgn="auto" latinLnBrk="0" hangingPunct="1">
              <a:lnSpc>
                <a:spcPct val="100000"/>
              </a:lnSpc>
              <a:spcBef>
                <a:spcPct val="0"/>
              </a:spcBef>
              <a:spcAft>
                <a:spcPts val="0"/>
              </a:spcAft>
              <a:buClrTx/>
              <a:buSzTx/>
              <a:buFontTx/>
              <a:buNone/>
              <a:tabLst/>
              <a:defRPr/>
            </a:pPr>
            <a:r>
              <a:rPr lang="en-US" sz="3600" dirty="0">
                <a:solidFill>
                  <a:schemeClr val="tx2">
                    <a:satMod val="130000"/>
                  </a:schemeClr>
                </a:solidFill>
                <a:effectLst>
                  <a:outerShdw blurRad="50000" dist="30000" dir="5400000" algn="tl" rotWithShape="0">
                    <a:srgbClr val="000000">
                      <a:alpha val="30000"/>
                    </a:srgbClr>
                  </a:outerShdw>
                </a:effectLst>
                <a:latin typeface="+mj-lt"/>
                <a:ea typeface="+mj-ea"/>
                <a:cs typeface="+mj-cs"/>
              </a:rPr>
              <a:t> </a:t>
            </a:r>
            <a:r>
              <a:rPr lang="en-US" sz="360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    Demographic</a:t>
            </a:r>
          </a:p>
          <a:p>
            <a:pPr marL="0" marR="0" lvl="0" indent="0" algn="l" defTabSz="914400" rtl="0" eaLnBrk="1" fontAlgn="auto" latinLnBrk="0" hangingPunct="1">
              <a:lnSpc>
                <a:spcPct val="100000"/>
              </a:lnSpc>
              <a:spcBef>
                <a:spcPct val="0"/>
              </a:spcBef>
              <a:spcAft>
                <a:spcPts val="0"/>
              </a:spcAft>
              <a:buClrTx/>
              <a:buSzTx/>
              <a:buFontTx/>
              <a:buNone/>
              <a:tabLst/>
              <a:defRPr/>
            </a:pPr>
            <a:r>
              <a:rPr lang="en-US" sz="3600" dirty="0">
                <a:solidFill>
                  <a:schemeClr val="tx2">
                    <a:satMod val="130000"/>
                  </a:schemeClr>
                </a:solidFill>
                <a:effectLst>
                  <a:outerShdw blurRad="50000" dist="30000" dir="5400000" algn="tl" rotWithShape="0">
                    <a:srgbClr val="000000">
                      <a:alpha val="30000"/>
                    </a:srgbClr>
                  </a:outerShdw>
                </a:effectLst>
                <a:latin typeface="+mj-lt"/>
                <a:ea typeface="+mj-ea"/>
                <a:cs typeface="+mj-cs"/>
              </a:rPr>
              <a:t>8</a:t>
            </a:r>
            <a:r>
              <a:rPr kumimoji="0" lang="en-US" sz="36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t>.3 Relationship</a:t>
            </a:r>
            <a:r>
              <a:rPr kumimoji="0" lang="en-US" sz="3600" b="0" i="0" u="none" strike="noStrike" kern="1200" cap="none" spc="0" normalizeH="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t> between Mobility and </a:t>
            </a:r>
            <a:r>
              <a:rPr lang="en-US" sz="360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Family</a:t>
            </a:r>
          </a:p>
          <a:p>
            <a:pPr marL="0" marR="0" lvl="0" indent="0" algn="l" defTabSz="914400" rtl="0" eaLnBrk="1" fontAlgn="auto" latinLnBrk="0" hangingPunct="1">
              <a:lnSpc>
                <a:spcPct val="100000"/>
              </a:lnSpc>
              <a:spcBef>
                <a:spcPct val="0"/>
              </a:spcBef>
              <a:spcAft>
                <a:spcPts val="0"/>
              </a:spcAft>
              <a:buClrTx/>
              <a:buSzTx/>
              <a:buFontTx/>
              <a:buNone/>
              <a:tabLst/>
              <a:defRPr/>
            </a:pPr>
            <a:r>
              <a:rPr lang="en-US" sz="3600" dirty="0">
                <a:solidFill>
                  <a:schemeClr val="tx2">
                    <a:satMod val="130000"/>
                  </a:schemeClr>
                </a:solidFill>
                <a:effectLst>
                  <a:outerShdw blurRad="50000" dist="30000" dir="5400000" algn="tl" rotWithShape="0">
                    <a:srgbClr val="000000">
                      <a:alpha val="30000"/>
                    </a:srgbClr>
                  </a:outerShdw>
                </a:effectLst>
                <a:latin typeface="+mj-lt"/>
                <a:ea typeface="+mj-ea"/>
                <a:cs typeface="+mj-cs"/>
              </a:rPr>
              <a:t> </a:t>
            </a:r>
            <a:r>
              <a:rPr lang="en-US" sz="360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    Status</a:t>
            </a: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6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t>8.4</a:t>
            </a:r>
            <a:r>
              <a:rPr kumimoji="0" lang="en-US" sz="3600" b="0" i="0" u="none" strike="noStrike" kern="1200" cap="none" spc="0" normalizeH="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t> Relationship between Mobility and </a:t>
            </a:r>
          </a:p>
          <a:p>
            <a:pPr marL="0" marR="0" lvl="0" indent="0" algn="l" defTabSz="914400" rtl="0" eaLnBrk="1" fontAlgn="auto" latinLnBrk="0" hangingPunct="1">
              <a:lnSpc>
                <a:spcPct val="100000"/>
              </a:lnSpc>
              <a:spcBef>
                <a:spcPct val="0"/>
              </a:spcBef>
              <a:spcAft>
                <a:spcPts val="0"/>
              </a:spcAft>
              <a:buClrTx/>
              <a:buSzTx/>
              <a:buFontTx/>
              <a:buNone/>
              <a:tabLst/>
              <a:defRPr/>
            </a:pPr>
            <a:r>
              <a:rPr lang="en-US" sz="3600" dirty="0">
                <a:solidFill>
                  <a:schemeClr val="tx2">
                    <a:satMod val="130000"/>
                  </a:schemeClr>
                </a:solidFill>
                <a:effectLst>
                  <a:outerShdw blurRad="50000" dist="30000" dir="5400000" algn="tl" rotWithShape="0">
                    <a:srgbClr val="000000">
                      <a:alpha val="30000"/>
                    </a:srgbClr>
                  </a:outerShdw>
                </a:effectLst>
                <a:latin typeface="+mj-lt"/>
                <a:ea typeface="+mj-ea"/>
                <a:cs typeface="+mj-cs"/>
              </a:rPr>
              <a:t> </a:t>
            </a:r>
            <a:r>
              <a:rPr lang="en-US" sz="360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    </a:t>
            </a:r>
            <a:r>
              <a:rPr kumimoji="0" lang="en-US" sz="3600" b="0" i="0" u="none" strike="noStrike" kern="1200" cap="none" spc="0" normalizeH="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t>Occupation (skill)</a:t>
            </a:r>
            <a:r>
              <a:rPr kumimoji="0" lang="en-US" sz="36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t> </a:t>
            </a:r>
          </a:p>
          <a:p>
            <a:pPr marL="0" marR="0" lvl="0" indent="0" algn="l" defTabSz="914400" rtl="0" eaLnBrk="1" fontAlgn="auto" latinLnBrk="0" hangingPunct="1">
              <a:lnSpc>
                <a:spcPct val="100000"/>
              </a:lnSpc>
              <a:spcBef>
                <a:spcPct val="0"/>
              </a:spcBef>
              <a:spcAft>
                <a:spcPts val="0"/>
              </a:spcAft>
              <a:buClrTx/>
              <a:buSzTx/>
              <a:buFontTx/>
              <a:buNone/>
              <a:tabLst/>
              <a:defRPr/>
            </a:pPr>
            <a:r>
              <a:rPr lang="en-US" sz="360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8.5 Relationship between Mobility and Education</a:t>
            </a:r>
          </a:p>
          <a:p>
            <a:pPr marL="0" marR="0" lvl="0" indent="0" algn="l" defTabSz="914400" rtl="0" eaLnBrk="1" fontAlgn="auto" latinLnBrk="0" hangingPunct="1">
              <a:lnSpc>
                <a:spcPct val="100000"/>
              </a:lnSpc>
              <a:spcBef>
                <a:spcPct val="0"/>
              </a:spcBef>
              <a:spcAft>
                <a:spcPts val="0"/>
              </a:spcAft>
              <a:buClrTx/>
              <a:buSzTx/>
              <a:buFontTx/>
              <a:buNone/>
              <a:tabLst/>
              <a:defRPr/>
            </a:pPr>
            <a:r>
              <a:rPr lang="en-US" sz="360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8.6 Human resource and Economic Development</a:t>
            </a:r>
          </a:p>
          <a:p>
            <a:pPr marL="0" marR="0" lvl="0" indent="0" algn="l" defTabSz="914400" rtl="0" eaLnBrk="1" fontAlgn="auto" latinLnBrk="0" hangingPunct="1">
              <a:lnSpc>
                <a:spcPct val="100000"/>
              </a:lnSpc>
              <a:spcBef>
                <a:spcPct val="0"/>
              </a:spcBef>
              <a:spcAft>
                <a:spcPts val="0"/>
              </a:spcAft>
              <a:buClrTx/>
              <a:buSzTx/>
              <a:buFontTx/>
              <a:buNone/>
              <a:tabLst/>
              <a:defRPr/>
            </a:pPr>
            <a:r>
              <a:rPr lang="en-US" sz="360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8.7 Problem in Manpower in Thailand</a:t>
            </a:r>
          </a:p>
          <a:p>
            <a:pPr marL="0" marR="0" lvl="0" indent="0" algn="l" defTabSz="914400" rtl="0" eaLnBrk="1" fontAlgn="auto" latinLnBrk="0" hangingPunct="1">
              <a:lnSpc>
                <a:spcPct val="100000"/>
              </a:lnSpc>
              <a:spcBef>
                <a:spcPct val="0"/>
              </a:spcBef>
              <a:spcAft>
                <a:spcPts val="0"/>
              </a:spcAft>
              <a:buClrTx/>
              <a:buSzTx/>
              <a:buFontTx/>
              <a:buNone/>
              <a:tabLst/>
              <a:defRPr/>
            </a:pPr>
            <a:r>
              <a:rPr lang="en-US" sz="360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8.8 Manpower Strategy</a:t>
            </a:r>
            <a:endParaRPr kumimoji="0" lang="en-US" sz="36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ox(in)">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ox(in)">
                                      <p:cBhvr>
                                        <p:cTn id="1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0"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00100" y="160358"/>
            <a:ext cx="8001024" cy="553998"/>
          </a:xfrm>
          <a:prstGeom prst="rect">
            <a:avLst/>
          </a:prstGeom>
          <a:noFill/>
        </p:spPr>
        <p:txBody>
          <a:bodyPr wrap="square" rtlCol="0">
            <a:spAutoFit/>
          </a:bodyPr>
          <a:lstStyle/>
          <a:p>
            <a:r>
              <a:rPr lang="en-US" sz="3000" dirty="0" smtClean="0">
                <a:solidFill>
                  <a:schemeClr val="accent5">
                    <a:lumMod val="50000"/>
                  </a:schemeClr>
                </a:solidFill>
                <a:effectLst>
                  <a:outerShdw blurRad="38100" dist="38100" dir="2700000" algn="tl">
                    <a:srgbClr val="000000">
                      <a:alpha val="43137"/>
                    </a:srgbClr>
                  </a:outerShdw>
                </a:effectLst>
              </a:rPr>
              <a:t>2) </a:t>
            </a:r>
            <a:r>
              <a:rPr lang="en-US" sz="3000" u="sng" dirty="0" smtClean="0">
                <a:solidFill>
                  <a:schemeClr val="accent5">
                    <a:lumMod val="50000"/>
                  </a:schemeClr>
                </a:solidFill>
                <a:effectLst>
                  <a:outerShdw blurRad="38100" dist="38100" dir="2700000" algn="tl">
                    <a:srgbClr val="000000">
                      <a:alpha val="43137"/>
                    </a:srgbClr>
                  </a:outerShdw>
                </a:effectLst>
              </a:rPr>
              <a:t>Stock and Flow of Human Capital</a:t>
            </a:r>
            <a:endParaRPr lang="en-US" sz="3000" dirty="0" smtClean="0">
              <a:solidFill>
                <a:schemeClr val="accent5">
                  <a:lumMod val="50000"/>
                </a:schemeClr>
              </a:solidFill>
              <a:effectLst>
                <a:outerShdw blurRad="38100" dist="38100" dir="2700000" algn="tl">
                  <a:srgbClr val="000000">
                    <a:alpha val="43137"/>
                  </a:srgbClr>
                </a:outerShdw>
              </a:effectLst>
            </a:endParaRPr>
          </a:p>
        </p:txBody>
      </p:sp>
      <p:grpSp>
        <p:nvGrpSpPr>
          <p:cNvPr id="2" name="Group 1"/>
          <p:cNvGrpSpPr/>
          <p:nvPr/>
        </p:nvGrpSpPr>
        <p:grpSpPr>
          <a:xfrm>
            <a:off x="1000100" y="1071546"/>
            <a:ext cx="8001056" cy="4214842"/>
            <a:chOff x="1000100" y="1071546"/>
            <a:chExt cx="8001056" cy="4214842"/>
          </a:xfrm>
        </p:grpSpPr>
        <p:sp>
          <p:nvSpPr>
            <p:cNvPr id="5" name="สี่เหลี่ยมผืนผ้า 4"/>
            <p:cNvSpPr/>
            <p:nvPr/>
          </p:nvSpPr>
          <p:spPr>
            <a:xfrm>
              <a:off x="2071670" y="1071546"/>
              <a:ext cx="1357322" cy="57150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th-TH"/>
            </a:p>
          </p:txBody>
        </p:sp>
        <p:sp>
          <p:nvSpPr>
            <p:cNvPr id="6" name="ชื่อเรื่อง 1"/>
            <p:cNvSpPr txBox="1">
              <a:spLocks/>
            </p:cNvSpPr>
            <p:nvPr/>
          </p:nvSpPr>
          <p:spPr>
            <a:xfrm>
              <a:off x="2214546" y="1142984"/>
              <a:ext cx="1071570" cy="500066"/>
            </a:xfrm>
            <a:prstGeom prst="rect">
              <a:avLst/>
            </a:prstGeom>
          </p:spPr>
          <p:txBody>
            <a:bodyPr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30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Stock</a:t>
              </a:r>
              <a:endParaRPr kumimoji="0" lang="th-TH" sz="30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7" name="สี่เหลี่ยมผืนผ้า 6"/>
            <p:cNvSpPr/>
            <p:nvPr/>
          </p:nvSpPr>
          <p:spPr>
            <a:xfrm>
              <a:off x="6500826" y="1071546"/>
              <a:ext cx="1357322" cy="57150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th-TH"/>
            </a:p>
          </p:txBody>
        </p:sp>
        <p:sp>
          <p:nvSpPr>
            <p:cNvPr id="8" name="ชื่อเรื่อง 1"/>
            <p:cNvSpPr txBox="1">
              <a:spLocks/>
            </p:cNvSpPr>
            <p:nvPr/>
          </p:nvSpPr>
          <p:spPr>
            <a:xfrm>
              <a:off x="6715140" y="1142984"/>
              <a:ext cx="928694" cy="500066"/>
            </a:xfrm>
            <a:prstGeom prst="rect">
              <a:avLst/>
            </a:prstGeom>
          </p:spPr>
          <p:txBody>
            <a:bodyPr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30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Flow</a:t>
              </a:r>
              <a:endParaRPr kumimoji="0" lang="th-TH" sz="30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9" name="ชื่อเรื่อง 1"/>
            <p:cNvSpPr txBox="1">
              <a:spLocks/>
            </p:cNvSpPr>
            <p:nvPr/>
          </p:nvSpPr>
          <p:spPr>
            <a:xfrm>
              <a:off x="1000100" y="1714488"/>
              <a:ext cx="4357718" cy="1428760"/>
            </a:xfrm>
            <a:prstGeom prst="rect">
              <a:avLst/>
            </a:prstGeom>
          </p:spPr>
          <p:txBody>
            <a:bodyPr anchor="ctr">
              <a:noAutofit/>
            </a:bodyPr>
            <a:lstStyle/>
            <a:p>
              <a:pPr marL="0" marR="0" lvl="0" indent="0" algn="l" defTabSz="914400" rtl="0" eaLnBrk="1" fontAlgn="auto" latinLnBrk="0" hangingPunct="1">
                <a:lnSpc>
                  <a:spcPct val="100000"/>
                </a:lnSpc>
                <a:spcBef>
                  <a:spcPct val="0"/>
                </a:spcBef>
                <a:spcAft>
                  <a:spcPts val="0"/>
                </a:spcAft>
                <a:buClrTx/>
                <a:buSzTx/>
                <a:buFontTx/>
                <a:buChar char="-"/>
                <a:tabLst/>
                <a:defRPr/>
              </a:pPr>
              <a:r>
                <a:rPr lang="en-US"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 Land</a:t>
              </a:r>
            </a:p>
            <a:p>
              <a:pPr marL="0" marR="0" lvl="0" indent="0" algn="l" defTabSz="914400" rtl="0" eaLnBrk="1" fontAlgn="auto" latinLnBrk="0" hangingPunct="1">
                <a:lnSpc>
                  <a:spcPct val="100000"/>
                </a:lnSpc>
                <a:spcBef>
                  <a:spcPct val="0"/>
                </a:spcBef>
                <a:spcAft>
                  <a:spcPts val="0"/>
                </a:spcAft>
                <a:buClrTx/>
                <a:buSzTx/>
                <a:buFontTx/>
                <a:buChar char="-"/>
                <a:tabLst/>
                <a:defRPr/>
              </a:pPr>
              <a:r>
                <a:rPr kumimoji="0" lang="en-US"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 Physical</a:t>
              </a:r>
              <a:r>
                <a:rPr kumimoji="0" lang="en-US" b="0" i="0" u="none" strike="noStrike" kern="1200" cap="none" spc="0" normalizeH="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 Capital/Equipment</a:t>
              </a:r>
            </a:p>
            <a:p>
              <a:pPr marL="0" marR="0" lvl="0" indent="0" algn="l" defTabSz="914400" rtl="0" eaLnBrk="1" fontAlgn="auto" latinLnBrk="0" hangingPunct="1">
                <a:lnSpc>
                  <a:spcPct val="100000"/>
                </a:lnSpc>
                <a:spcBef>
                  <a:spcPct val="0"/>
                </a:spcBef>
                <a:spcAft>
                  <a:spcPts val="0"/>
                </a:spcAft>
                <a:buClrTx/>
                <a:buSzTx/>
                <a:buFontTx/>
                <a:buChar char="-"/>
                <a:tabLst/>
                <a:defRPr/>
              </a:pPr>
              <a:r>
                <a:rPr lang="en-US"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 Human capital</a:t>
              </a:r>
              <a:endParaRPr kumimoji="0" lang="th-TH"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10" name="ชื่อเรื่อง 1"/>
            <p:cNvSpPr txBox="1">
              <a:spLocks/>
            </p:cNvSpPr>
            <p:nvPr/>
          </p:nvSpPr>
          <p:spPr>
            <a:xfrm>
              <a:off x="5357818" y="1714488"/>
              <a:ext cx="3643338" cy="2214578"/>
            </a:xfrm>
            <a:prstGeom prst="rect">
              <a:avLst/>
            </a:prstGeom>
          </p:spPr>
          <p:txBody>
            <a:bodyPr anchor="ctr">
              <a:noAutofit/>
            </a:bodyPr>
            <a:lstStyle/>
            <a:p>
              <a:pPr marL="0" marR="0" lvl="0" indent="0" algn="l" defTabSz="914400" rtl="0" eaLnBrk="1" fontAlgn="auto" latinLnBrk="0" hangingPunct="1">
                <a:lnSpc>
                  <a:spcPct val="100000"/>
                </a:lnSpc>
                <a:spcBef>
                  <a:spcPct val="0"/>
                </a:spcBef>
                <a:spcAft>
                  <a:spcPts val="0"/>
                </a:spcAft>
                <a:buClrTx/>
                <a:buSzTx/>
                <a:buFontTx/>
                <a:buChar char="-"/>
                <a:tabLst/>
                <a:defRPr/>
              </a:pPr>
              <a:r>
                <a:rPr lang="en-US"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 Land Use</a:t>
              </a:r>
            </a:p>
            <a:p>
              <a:pPr marL="0" marR="0" lvl="0" indent="0" algn="l" defTabSz="914400" rtl="0" eaLnBrk="1" fontAlgn="auto" latinLnBrk="0" hangingPunct="1">
                <a:lnSpc>
                  <a:spcPct val="100000"/>
                </a:lnSpc>
                <a:spcBef>
                  <a:spcPct val="0"/>
                </a:spcBef>
                <a:spcAft>
                  <a:spcPts val="0"/>
                </a:spcAft>
                <a:buClrTx/>
                <a:buSzTx/>
                <a:buFontTx/>
                <a:buChar char="-"/>
                <a:tabLst/>
                <a:defRPr/>
              </a:pPr>
              <a:r>
                <a:rPr kumimoji="0" lang="en-US"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 Capital were used to</a:t>
              </a:r>
            </a:p>
            <a:p>
              <a:pPr marL="0" marR="0" lvl="0" indent="0" algn="l" defTabSz="914400" rtl="0" eaLnBrk="1" fontAlgn="auto" latinLnBrk="0" hangingPunct="1">
                <a:lnSpc>
                  <a:spcPct val="100000"/>
                </a:lnSpc>
                <a:spcBef>
                  <a:spcPct val="0"/>
                </a:spcBef>
                <a:spcAft>
                  <a:spcPts val="0"/>
                </a:spcAft>
                <a:buClrTx/>
                <a:buSzTx/>
                <a:tabLst/>
                <a:defRPr/>
              </a:pPr>
              <a:r>
                <a:rPr kumimoji="0" lang="en-US"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  </a:t>
              </a:r>
              <a:r>
                <a:rPr kumimoji="0" lang="en-US" b="0" i="0" u="none" strike="noStrike" kern="1200" cap="none" spc="0" normalizeH="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 </a:t>
              </a:r>
              <a:r>
                <a:rPr kumimoji="0" lang="en-US"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produce product</a:t>
              </a:r>
              <a:endParaRPr kumimoji="0" lang="en-US" b="0" i="0" u="none" strike="noStrike" kern="1200" cap="none" spc="0" normalizeH="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a:p>
              <a:pPr marL="0" marR="0" lvl="0" indent="0" algn="l" defTabSz="914400" rtl="0" eaLnBrk="1" fontAlgn="auto" latinLnBrk="0" hangingPunct="1">
                <a:lnSpc>
                  <a:spcPct val="100000"/>
                </a:lnSpc>
                <a:spcBef>
                  <a:spcPct val="0"/>
                </a:spcBef>
                <a:spcAft>
                  <a:spcPts val="0"/>
                </a:spcAft>
                <a:buClrTx/>
                <a:buSzTx/>
                <a:buFontTx/>
                <a:buChar char="-"/>
                <a:tabLst/>
                <a:defRPr/>
              </a:pPr>
              <a:r>
                <a:rPr lang="en-US"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 Innovation, </a:t>
              </a:r>
            </a:p>
            <a:p>
              <a:pPr marL="0" marR="0" lvl="0" indent="0" algn="l" defTabSz="914400" rtl="0" eaLnBrk="1" fontAlgn="auto" latinLnBrk="0" hangingPunct="1">
                <a:lnSpc>
                  <a:spcPct val="100000"/>
                </a:lnSpc>
                <a:spcBef>
                  <a:spcPct val="0"/>
                </a:spcBef>
                <a:spcAft>
                  <a:spcPts val="0"/>
                </a:spcAft>
                <a:buClrTx/>
                <a:buSzTx/>
                <a:tabLst/>
                <a:defRPr/>
              </a:pPr>
              <a:r>
                <a:rPr lang="en-US"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   Technology, etc.</a:t>
              </a:r>
              <a:endParaRPr kumimoji="0" lang="th-TH"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11" name="ชื่อเรื่อง 1"/>
            <p:cNvSpPr txBox="1">
              <a:spLocks/>
            </p:cNvSpPr>
            <p:nvPr/>
          </p:nvSpPr>
          <p:spPr>
            <a:xfrm>
              <a:off x="1000100" y="3429000"/>
              <a:ext cx="4500594" cy="500066"/>
            </a:xfrm>
            <a:prstGeom prst="rect">
              <a:avLst/>
            </a:prstGeom>
          </p:spPr>
          <p:txBody>
            <a:bodyPr anchor="ctr">
              <a:noAutofit/>
            </a:bodyPr>
            <a:lstStyle/>
            <a:p>
              <a:pPr marL="0" marR="0" lvl="0" indent="0" algn="l" defTabSz="914400" rtl="0" eaLnBrk="1" fontAlgn="auto" latinLnBrk="0" hangingPunct="1">
                <a:lnSpc>
                  <a:spcPct val="100000"/>
                </a:lnSpc>
                <a:spcBef>
                  <a:spcPct val="0"/>
                </a:spcBef>
                <a:spcAft>
                  <a:spcPts val="0"/>
                </a:spcAft>
                <a:buClrTx/>
                <a:buSzTx/>
                <a:tabLst/>
                <a:defRPr/>
              </a:pPr>
              <a:r>
                <a:rPr kumimoji="0" lang="en-US"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  Human</a:t>
              </a:r>
              <a:r>
                <a:rPr kumimoji="0" lang="en-US" b="0" i="0" u="none" strike="noStrike" kern="1200" cap="none" spc="0" normalizeH="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 capital accumulation</a:t>
              </a:r>
              <a:endParaRPr kumimoji="0" lang="th-TH"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12" name="ชื่อเรื่อง 1"/>
            <p:cNvSpPr txBox="1">
              <a:spLocks/>
            </p:cNvSpPr>
            <p:nvPr/>
          </p:nvSpPr>
          <p:spPr>
            <a:xfrm>
              <a:off x="1000100" y="4357694"/>
              <a:ext cx="2143140" cy="500066"/>
            </a:xfrm>
            <a:prstGeom prst="rect">
              <a:avLst/>
            </a:prstGeom>
          </p:spPr>
          <p:txBody>
            <a:bodyPr anchor="ctr">
              <a:noAutofit/>
            </a:bodyPr>
            <a:lstStyle/>
            <a:p>
              <a:pPr marL="0" marR="0" lvl="0" indent="0" algn="l" defTabSz="914400" rtl="0" eaLnBrk="1" fontAlgn="auto" latinLnBrk="0" hangingPunct="1">
                <a:lnSpc>
                  <a:spcPct val="100000"/>
                </a:lnSpc>
                <a:spcBef>
                  <a:spcPct val="0"/>
                </a:spcBef>
                <a:spcAft>
                  <a:spcPts val="0"/>
                </a:spcAft>
                <a:buClrTx/>
                <a:buSzTx/>
                <a:tabLst/>
                <a:defRPr/>
              </a:pPr>
              <a:r>
                <a:rPr kumimoji="0" lang="en-US"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  Education</a:t>
              </a:r>
              <a:endParaRPr kumimoji="0" lang="th-TH"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13" name="ชื่อเรื่อง 1"/>
            <p:cNvSpPr txBox="1">
              <a:spLocks/>
            </p:cNvSpPr>
            <p:nvPr/>
          </p:nvSpPr>
          <p:spPr>
            <a:xfrm>
              <a:off x="3214678" y="4000504"/>
              <a:ext cx="2214578" cy="500066"/>
            </a:xfrm>
            <a:prstGeom prst="rect">
              <a:avLst/>
            </a:prstGeom>
          </p:spPr>
          <p:txBody>
            <a:bodyPr anchor="ctr">
              <a:noAutofit/>
            </a:bodyPr>
            <a:lstStyle/>
            <a:p>
              <a:pPr marL="0" marR="0" lvl="0" indent="0" algn="l" defTabSz="914400" rtl="0" eaLnBrk="1" fontAlgn="auto" latinLnBrk="0" hangingPunct="1">
                <a:lnSpc>
                  <a:spcPct val="100000"/>
                </a:lnSpc>
                <a:spcBef>
                  <a:spcPct val="0"/>
                </a:spcBef>
                <a:spcAft>
                  <a:spcPts val="0"/>
                </a:spcAft>
                <a:buClrTx/>
                <a:buSzTx/>
                <a:tabLst/>
                <a:defRPr/>
              </a:pPr>
              <a:r>
                <a:rPr kumimoji="0" lang="en-US"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Young worker</a:t>
              </a:r>
              <a:endParaRPr kumimoji="0" lang="th-TH"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14" name="ชื่อเรื่อง 1"/>
            <p:cNvSpPr txBox="1">
              <a:spLocks/>
            </p:cNvSpPr>
            <p:nvPr/>
          </p:nvSpPr>
          <p:spPr>
            <a:xfrm>
              <a:off x="3214678" y="4786322"/>
              <a:ext cx="2143140" cy="500066"/>
            </a:xfrm>
            <a:prstGeom prst="rect">
              <a:avLst/>
            </a:prstGeom>
          </p:spPr>
          <p:txBody>
            <a:bodyPr anchor="ctr">
              <a:noAutofit/>
            </a:bodyPr>
            <a:lstStyle/>
            <a:p>
              <a:pPr marL="0" marR="0" lvl="0" indent="0" algn="l" defTabSz="914400" rtl="0" eaLnBrk="1" fontAlgn="auto" latinLnBrk="0" hangingPunct="1">
                <a:lnSpc>
                  <a:spcPct val="100000"/>
                </a:lnSpc>
                <a:spcBef>
                  <a:spcPct val="0"/>
                </a:spcBef>
                <a:spcAft>
                  <a:spcPts val="0"/>
                </a:spcAft>
                <a:buClrTx/>
                <a:buSzTx/>
                <a:tabLst/>
                <a:defRPr/>
              </a:pPr>
              <a:r>
                <a:rPr kumimoji="0" lang="en-US"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Old worker</a:t>
              </a:r>
              <a:endParaRPr kumimoji="0" lang="th-TH"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cxnSp>
          <p:nvCxnSpPr>
            <p:cNvPr id="16" name="ลูกศรเชื่อมต่อแบบตรง 15"/>
            <p:cNvCxnSpPr>
              <a:endCxn id="13" idx="1"/>
            </p:cNvCxnSpPr>
            <p:nvPr/>
          </p:nvCxnSpPr>
          <p:spPr>
            <a:xfrm flipV="1">
              <a:off x="2786050" y="4250537"/>
              <a:ext cx="428628" cy="321471"/>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18" name="ลูกศรเชื่อมต่อแบบตรง 17"/>
            <p:cNvCxnSpPr/>
            <p:nvPr/>
          </p:nvCxnSpPr>
          <p:spPr>
            <a:xfrm rot="16200000" flipH="1">
              <a:off x="2786050" y="4572008"/>
              <a:ext cx="357190" cy="357190"/>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20" name="ตัวเชื่อมต่อตรง 19"/>
            <p:cNvCxnSpPr/>
            <p:nvPr/>
          </p:nvCxnSpPr>
          <p:spPr>
            <a:xfrm>
              <a:off x="3571868" y="4500570"/>
              <a:ext cx="571504" cy="285752"/>
            </a:xfrm>
            <a:prstGeom prst="line">
              <a:avLst/>
            </a:prstGeom>
          </p:spPr>
          <p:style>
            <a:lnRef idx="3">
              <a:schemeClr val="accent1"/>
            </a:lnRef>
            <a:fillRef idx="0">
              <a:schemeClr val="accent1"/>
            </a:fillRef>
            <a:effectRef idx="2">
              <a:schemeClr val="accent1"/>
            </a:effectRef>
            <a:fontRef idx="minor">
              <a:schemeClr val="tx1"/>
            </a:fontRef>
          </p:style>
        </p:cxnSp>
        <p:cxnSp>
          <p:nvCxnSpPr>
            <p:cNvPr id="22" name="ตัวเชื่อมต่อตรง 21"/>
            <p:cNvCxnSpPr/>
            <p:nvPr/>
          </p:nvCxnSpPr>
          <p:spPr>
            <a:xfrm flipV="1">
              <a:off x="4143372" y="4500570"/>
              <a:ext cx="571504" cy="285752"/>
            </a:xfrm>
            <a:prstGeom prst="line">
              <a:avLst/>
            </a:prstGeom>
          </p:spPr>
          <p:style>
            <a:lnRef idx="3">
              <a:schemeClr val="accent1"/>
            </a:lnRef>
            <a:fillRef idx="0">
              <a:schemeClr val="accent1"/>
            </a:fillRef>
            <a:effectRef idx="2">
              <a:schemeClr val="accent1"/>
            </a:effectRef>
            <a:fontRef idx="minor">
              <a:schemeClr val="tx1"/>
            </a:fontRef>
          </p:style>
        </p:cxnSp>
        <p:sp>
          <p:nvSpPr>
            <p:cNvPr id="24" name="ลูกศรลง 23"/>
            <p:cNvSpPr/>
            <p:nvPr/>
          </p:nvSpPr>
          <p:spPr>
            <a:xfrm>
              <a:off x="1857356" y="3143248"/>
              <a:ext cx="285752" cy="28575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25" name="ลูกศรลง 24"/>
            <p:cNvSpPr/>
            <p:nvPr/>
          </p:nvSpPr>
          <p:spPr>
            <a:xfrm>
              <a:off x="1857356" y="4000504"/>
              <a:ext cx="285752" cy="28575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00100" y="160358"/>
            <a:ext cx="8001024" cy="1477328"/>
          </a:xfrm>
          <a:prstGeom prst="rect">
            <a:avLst/>
          </a:prstGeom>
          <a:noFill/>
        </p:spPr>
        <p:txBody>
          <a:bodyPr wrap="square" rtlCol="0">
            <a:spAutoFit/>
          </a:bodyPr>
          <a:lstStyle/>
          <a:p>
            <a:r>
              <a:rPr lang="en-US" sz="3000" dirty="0" smtClean="0">
                <a:solidFill>
                  <a:schemeClr val="accent5">
                    <a:lumMod val="50000"/>
                  </a:schemeClr>
                </a:solidFill>
                <a:effectLst>
                  <a:outerShdw blurRad="38100" dist="38100" dir="2700000" algn="tl">
                    <a:srgbClr val="000000">
                      <a:alpha val="43137"/>
                    </a:srgbClr>
                  </a:outerShdw>
                </a:effectLst>
              </a:rPr>
              <a:t>Young workers have accumulation their education more than their parents. So, young worker can participate in labor market longer  than parents.</a:t>
            </a:r>
          </a:p>
        </p:txBody>
      </p:sp>
      <p:grpSp>
        <p:nvGrpSpPr>
          <p:cNvPr id="2" name="Group 1"/>
          <p:cNvGrpSpPr/>
          <p:nvPr/>
        </p:nvGrpSpPr>
        <p:grpSpPr>
          <a:xfrm>
            <a:off x="1000100" y="1571612"/>
            <a:ext cx="8001024" cy="3515993"/>
            <a:chOff x="1000100" y="1571612"/>
            <a:chExt cx="8001024" cy="3515993"/>
          </a:xfrm>
        </p:grpSpPr>
        <p:sp>
          <p:nvSpPr>
            <p:cNvPr id="5" name="TextBox 4"/>
            <p:cNvSpPr txBox="1"/>
            <p:nvPr/>
          </p:nvSpPr>
          <p:spPr>
            <a:xfrm>
              <a:off x="1000100" y="1571612"/>
              <a:ext cx="8001024" cy="1477328"/>
            </a:xfrm>
            <a:prstGeom prst="rect">
              <a:avLst/>
            </a:prstGeom>
            <a:noFill/>
          </p:spPr>
          <p:txBody>
            <a:bodyPr wrap="square" rtlCol="0">
              <a:spAutoFit/>
            </a:bodyPr>
            <a:lstStyle/>
            <a:p>
              <a:r>
                <a:rPr lang="en-US" sz="3000" dirty="0" smtClean="0">
                  <a:solidFill>
                    <a:schemeClr val="accent5">
                      <a:lumMod val="50000"/>
                    </a:schemeClr>
                  </a:solidFill>
                  <a:effectLst>
                    <a:outerShdw blurRad="38100" dist="38100" dir="2700000" algn="tl">
                      <a:srgbClr val="000000">
                        <a:alpha val="43137"/>
                      </a:srgbClr>
                    </a:outerShdw>
                  </a:effectLst>
                </a:rPr>
                <a:t>3) </a:t>
              </a:r>
              <a:r>
                <a:rPr lang="en-US" sz="3000" u="sng" dirty="0" smtClean="0">
                  <a:solidFill>
                    <a:schemeClr val="accent5">
                      <a:lumMod val="50000"/>
                    </a:schemeClr>
                  </a:solidFill>
                  <a:effectLst>
                    <a:outerShdw blurRad="38100" dist="38100" dir="2700000" algn="tl">
                      <a:srgbClr val="000000">
                        <a:alpha val="43137"/>
                      </a:srgbClr>
                    </a:outerShdw>
                  </a:effectLst>
                </a:rPr>
                <a:t>Economic Development and Production Function</a:t>
              </a:r>
            </a:p>
            <a:p>
              <a:r>
                <a:rPr lang="en-US" sz="3000" dirty="0" smtClean="0">
                  <a:solidFill>
                    <a:schemeClr val="accent5">
                      <a:lumMod val="50000"/>
                    </a:schemeClr>
                  </a:solidFill>
                  <a:effectLst>
                    <a:outerShdw blurRad="38100" dist="38100" dir="2700000" algn="tl">
                      <a:srgbClr val="000000">
                        <a:alpha val="43137"/>
                      </a:srgbClr>
                    </a:outerShdw>
                  </a:effectLst>
                </a:rPr>
                <a:t>		Y = f(K, L, R)</a:t>
              </a:r>
            </a:p>
          </p:txBody>
        </p:sp>
        <p:sp>
          <p:nvSpPr>
            <p:cNvPr id="6" name="ชื่อเรื่อง 1"/>
            <p:cNvSpPr txBox="1">
              <a:spLocks/>
            </p:cNvSpPr>
            <p:nvPr/>
          </p:nvSpPr>
          <p:spPr>
            <a:xfrm>
              <a:off x="1285852" y="3500438"/>
              <a:ext cx="2428892" cy="500066"/>
            </a:xfrm>
            <a:prstGeom prst="rect">
              <a:avLst/>
            </a:prstGeom>
          </p:spPr>
          <p:txBody>
            <a:bodyPr anchor="ctr">
              <a:noAutofit/>
            </a:bodyPr>
            <a:lstStyle/>
            <a:p>
              <a:pPr marL="0" marR="0" lvl="0" indent="0" algn="l" defTabSz="914400" rtl="0" eaLnBrk="1" fontAlgn="auto" latinLnBrk="0" hangingPunct="1">
                <a:lnSpc>
                  <a:spcPct val="100000"/>
                </a:lnSpc>
                <a:spcBef>
                  <a:spcPct val="0"/>
                </a:spcBef>
                <a:spcAft>
                  <a:spcPts val="0"/>
                </a:spcAft>
                <a:buClrTx/>
                <a:buSzTx/>
                <a:tabLst/>
                <a:defRPr/>
              </a:pPr>
              <a:r>
                <a:rPr kumimoji="0" lang="en-US"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Physical Capital </a:t>
              </a:r>
              <a:endParaRPr kumimoji="0" lang="th-TH"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7" name="ชื่อเรื่อง 1"/>
            <p:cNvSpPr txBox="1">
              <a:spLocks/>
            </p:cNvSpPr>
            <p:nvPr/>
          </p:nvSpPr>
          <p:spPr>
            <a:xfrm>
              <a:off x="3857620" y="3500438"/>
              <a:ext cx="1071570" cy="500066"/>
            </a:xfrm>
            <a:prstGeom prst="rect">
              <a:avLst/>
            </a:prstGeom>
          </p:spPr>
          <p:txBody>
            <a:bodyPr anchor="ctr">
              <a:noAutofit/>
            </a:bodyPr>
            <a:lstStyle/>
            <a:p>
              <a:pPr marL="0" marR="0" lvl="0" indent="0" algn="l" defTabSz="914400" rtl="0" eaLnBrk="1" fontAlgn="auto" latinLnBrk="0" hangingPunct="1">
                <a:lnSpc>
                  <a:spcPct val="100000"/>
                </a:lnSpc>
                <a:spcBef>
                  <a:spcPct val="0"/>
                </a:spcBef>
                <a:spcAft>
                  <a:spcPts val="0"/>
                </a:spcAft>
                <a:buClrTx/>
                <a:buSzTx/>
                <a:tabLst/>
                <a:defRPr/>
              </a:pPr>
              <a:r>
                <a:rPr kumimoji="0" lang="en-US"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Labor </a:t>
              </a:r>
              <a:endParaRPr kumimoji="0" lang="th-TH"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8" name="ชื่อเรื่อง 1"/>
            <p:cNvSpPr txBox="1">
              <a:spLocks/>
            </p:cNvSpPr>
            <p:nvPr/>
          </p:nvSpPr>
          <p:spPr>
            <a:xfrm>
              <a:off x="5214942" y="3500438"/>
              <a:ext cx="3643338" cy="500066"/>
            </a:xfrm>
            <a:prstGeom prst="rect">
              <a:avLst/>
            </a:prstGeom>
          </p:spPr>
          <p:txBody>
            <a:bodyPr anchor="ctr">
              <a:noAutofit/>
            </a:bodyPr>
            <a:lstStyle/>
            <a:p>
              <a:pPr marL="0" marR="0" lvl="0" indent="0" algn="l" defTabSz="914400" rtl="0" eaLnBrk="1" fontAlgn="auto" latinLnBrk="0" hangingPunct="1">
                <a:lnSpc>
                  <a:spcPct val="100000"/>
                </a:lnSpc>
                <a:spcBef>
                  <a:spcPct val="0"/>
                </a:spcBef>
                <a:spcAft>
                  <a:spcPts val="0"/>
                </a:spcAft>
                <a:buClrTx/>
                <a:buSzTx/>
                <a:tabLst/>
                <a:defRPr/>
              </a:pPr>
              <a:r>
                <a:rPr kumimoji="0" lang="en-US"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Residual (other factors)</a:t>
              </a:r>
              <a:endParaRPr kumimoji="0" lang="th-TH"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cxnSp>
          <p:nvCxnSpPr>
            <p:cNvPr id="10" name="ลูกศรเชื่อมต่อแบบตรง 9"/>
            <p:cNvCxnSpPr/>
            <p:nvPr/>
          </p:nvCxnSpPr>
          <p:spPr>
            <a:xfrm rot="10800000" flipV="1">
              <a:off x="3000364" y="3071810"/>
              <a:ext cx="857256" cy="357190"/>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12" name="ลูกศรเชื่อมต่อแบบตรง 11"/>
            <p:cNvCxnSpPr/>
            <p:nvPr/>
          </p:nvCxnSpPr>
          <p:spPr>
            <a:xfrm rot="5400000">
              <a:off x="4107653" y="3250405"/>
              <a:ext cx="357190" cy="1588"/>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14" name="ลูกศรเชื่อมต่อแบบตรง 13"/>
            <p:cNvCxnSpPr/>
            <p:nvPr/>
          </p:nvCxnSpPr>
          <p:spPr>
            <a:xfrm>
              <a:off x="4643438" y="3000372"/>
              <a:ext cx="857256" cy="500066"/>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sp>
          <p:nvSpPr>
            <p:cNvPr id="15" name="TextBox 14"/>
            <p:cNvSpPr txBox="1"/>
            <p:nvPr/>
          </p:nvSpPr>
          <p:spPr>
            <a:xfrm>
              <a:off x="1000100" y="4071942"/>
              <a:ext cx="8001024" cy="1015663"/>
            </a:xfrm>
            <a:prstGeom prst="rect">
              <a:avLst/>
            </a:prstGeom>
            <a:noFill/>
          </p:spPr>
          <p:txBody>
            <a:bodyPr wrap="square" rtlCol="0">
              <a:spAutoFit/>
            </a:bodyPr>
            <a:lstStyle/>
            <a:p>
              <a:r>
                <a:rPr lang="en-US" sz="3000" dirty="0" smtClean="0">
                  <a:solidFill>
                    <a:schemeClr val="accent5">
                      <a:lumMod val="50000"/>
                    </a:schemeClr>
                  </a:solidFill>
                  <a:effectLst>
                    <a:outerShdw blurRad="38100" dist="38100" dir="2700000" algn="tl">
                      <a:srgbClr val="000000">
                        <a:alpha val="43137"/>
                      </a:srgbClr>
                    </a:outerShdw>
                  </a:effectLst>
                </a:rPr>
                <a:t>Later, Solow (1962) address that technology is one of significant to production then,</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00100" y="160358"/>
            <a:ext cx="8001024" cy="4247317"/>
          </a:xfrm>
          <a:prstGeom prst="rect">
            <a:avLst/>
          </a:prstGeom>
          <a:noFill/>
        </p:spPr>
        <p:txBody>
          <a:bodyPr wrap="square" rtlCol="0">
            <a:spAutoFit/>
          </a:bodyPr>
          <a:lstStyle/>
          <a:p>
            <a:r>
              <a:rPr lang="en-US" sz="3000" dirty="0" smtClean="0">
                <a:solidFill>
                  <a:schemeClr val="accent5">
                    <a:lumMod val="50000"/>
                  </a:schemeClr>
                </a:solidFill>
                <a:effectLst>
                  <a:outerShdw blurRad="38100" dist="38100" dir="2700000" algn="tl">
                    <a:srgbClr val="000000">
                      <a:alpha val="43137"/>
                    </a:srgbClr>
                  </a:outerShdw>
                </a:effectLst>
              </a:rPr>
              <a:t>		Y = f(K, L, t)</a:t>
            </a:r>
          </a:p>
          <a:p>
            <a:r>
              <a:rPr lang="en-US" sz="3000" dirty="0" smtClean="0">
                <a:solidFill>
                  <a:schemeClr val="accent5">
                    <a:lumMod val="50000"/>
                  </a:schemeClr>
                </a:solidFill>
                <a:effectLst>
                  <a:outerShdw blurRad="38100" dist="38100" dir="2700000" algn="tl">
                    <a:srgbClr val="000000">
                      <a:alpha val="43137"/>
                    </a:srgbClr>
                  </a:outerShdw>
                </a:effectLst>
              </a:rPr>
              <a:t>“t” is time period that utilize capital. Technology change lead to affect period of time. Solow concluded that if technology doesn’t change, then quality of product would be constant. Therefore, labor should have new capacity and competed to enhance of products.</a:t>
            </a:r>
          </a:p>
          <a:p>
            <a:r>
              <a:rPr lang="en-US" sz="3000" dirty="0" smtClean="0">
                <a:solidFill>
                  <a:schemeClr val="accent5">
                    <a:lumMod val="50000"/>
                  </a:schemeClr>
                </a:solidFill>
                <a:effectLst>
                  <a:outerShdw blurRad="38100" dist="38100" dir="2700000" algn="tl">
                    <a:srgbClr val="000000">
                      <a:alpha val="43137"/>
                    </a:srgbClr>
                  </a:outerShdw>
                </a:effectLst>
              </a:rPr>
              <a:t>Later, Schultz (1969) stated that</a:t>
            </a:r>
          </a:p>
          <a:p>
            <a:r>
              <a:rPr lang="en-US" sz="3000" dirty="0" smtClean="0">
                <a:solidFill>
                  <a:schemeClr val="accent5">
                    <a:lumMod val="50000"/>
                  </a:schemeClr>
                </a:solidFill>
                <a:effectLst>
                  <a:outerShdw blurRad="38100" dist="38100" dir="2700000" algn="tl">
                    <a:srgbClr val="000000">
                      <a:alpha val="43137"/>
                    </a:srgbClr>
                  </a:outerShdw>
                </a:effectLst>
              </a:rPr>
              <a:t>		Y = f(K, L, </a:t>
            </a:r>
            <a:r>
              <a:rPr lang="en-US" sz="3000" dirty="0" err="1" smtClean="0">
                <a:solidFill>
                  <a:schemeClr val="accent5">
                    <a:lumMod val="50000"/>
                  </a:schemeClr>
                </a:solidFill>
                <a:effectLst>
                  <a:outerShdw blurRad="38100" dist="38100" dir="2700000" algn="tl">
                    <a:srgbClr val="000000">
                      <a:alpha val="43137"/>
                    </a:srgbClr>
                  </a:outerShdw>
                </a:effectLst>
              </a:rPr>
              <a:t>rKe</a:t>
            </a:r>
            <a:r>
              <a:rPr lang="en-US" sz="3000" dirty="0" smtClean="0">
                <a:solidFill>
                  <a:schemeClr val="accent5">
                    <a:lumMod val="50000"/>
                  </a:schemeClr>
                </a:solidFill>
                <a:effectLst>
                  <a:outerShdw blurRad="38100" dist="38100" dir="2700000" algn="tl">
                    <a:srgbClr val="000000">
                      <a:alpha val="43137"/>
                    </a:srgbClr>
                  </a:outerShdw>
                </a:effectLst>
              </a:rPr>
              <a:t>) </a:t>
            </a:r>
          </a:p>
        </p:txBody>
      </p:sp>
      <p:grpSp>
        <p:nvGrpSpPr>
          <p:cNvPr id="2" name="Group 1"/>
          <p:cNvGrpSpPr/>
          <p:nvPr/>
        </p:nvGrpSpPr>
        <p:grpSpPr>
          <a:xfrm>
            <a:off x="1142976" y="4357694"/>
            <a:ext cx="7715304" cy="1571636"/>
            <a:chOff x="1142976" y="4357694"/>
            <a:chExt cx="7715304" cy="1571636"/>
          </a:xfrm>
        </p:grpSpPr>
        <p:sp>
          <p:nvSpPr>
            <p:cNvPr id="6" name="ชื่อเรื่อง 1"/>
            <p:cNvSpPr txBox="1">
              <a:spLocks/>
            </p:cNvSpPr>
            <p:nvPr/>
          </p:nvSpPr>
          <p:spPr>
            <a:xfrm>
              <a:off x="1142976" y="4786322"/>
              <a:ext cx="2428892" cy="500066"/>
            </a:xfrm>
            <a:prstGeom prst="rect">
              <a:avLst/>
            </a:prstGeom>
          </p:spPr>
          <p:txBody>
            <a:bodyPr anchor="ctr">
              <a:noAutofit/>
            </a:bodyPr>
            <a:lstStyle/>
            <a:p>
              <a:pPr marL="0" marR="0" lvl="0" indent="0" algn="l" defTabSz="914400" rtl="0" eaLnBrk="1" fontAlgn="auto" latinLnBrk="0" hangingPunct="1">
                <a:lnSpc>
                  <a:spcPct val="100000"/>
                </a:lnSpc>
                <a:spcBef>
                  <a:spcPct val="0"/>
                </a:spcBef>
                <a:spcAft>
                  <a:spcPts val="0"/>
                </a:spcAft>
                <a:buClrTx/>
                <a:buSzTx/>
                <a:tabLst/>
                <a:defRPr/>
              </a:pPr>
              <a:r>
                <a:rPr kumimoji="0" lang="en-US"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Physical Capital </a:t>
              </a:r>
              <a:endParaRPr kumimoji="0" lang="th-TH"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7" name="ชื่อเรื่อง 1"/>
            <p:cNvSpPr txBox="1">
              <a:spLocks/>
            </p:cNvSpPr>
            <p:nvPr/>
          </p:nvSpPr>
          <p:spPr>
            <a:xfrm>
              <a:off x="3643306" y="4786322"/>
              <a:ext cx="1071570" cy="500066"/>
            </a:xfrm>
            <a:prstGeom prst="rect">
              <a:avLst/>
            </a:prstGeom>
          </p:spPr>
          <p:txBody>
            <a:bodyPr anchor="ctr">
              <a:noAutofit/>
            </a:bodyPr>
            <a:lstStyle/>
            <a:p>
              <a:pPr marL="0" marR="0" lvl="0" indent="0" algn="l" defTabSz="914400" rtl="0" eaLnBrk="1" fontAlgn="auto" latinLnBrk="0" hangingPunct="1">
                <a:lnSpc>
                  <a:spcPct val="100000"/>
                </a:lnSpc>
                <a:spcBef>
                  <a:spcPct val="0"/>
                </a:spcBef>
                <a:spcAft>
                  <a:spcPts val="0"/>
                </a:spcAft>
                <a:buClrTx/>
                <a:buSzTx/>
                <a:tabLst/>
                <a:defRPr/>
              </a:pPr>
              <a:r>
                <a:rPr kumimoji="0" lang="en-US"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Labor </a:t>
              </a:r>
              <a:endParaRPr kumimoji="0" lang="th-TH"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8" name="ชื่อเรื่อง 1"/>
            <p:cNvSpPr txBox="1">
              <a:spLocks/>
            </p:cNvSpPr>
            <p:nvPr/>
          </p:nvSpPr>
          <p:spPr>
            <a:xfrm>
              <a:off x="5500694" y="4786322"/>
              <a:ext cx="3357586" cy="500066"/>
            </a:xfrm>
            <a:prstGeom prst="rect">
              <a:avLst/>
            </a:prstGeom>
          </p:spPr>
          <p:txBody>
            <a:bodyPr anchor="ctr">
              <a:noAutofit/>
            </a:bodyPr>
            <a:lstStyle/>
            <a:p>
              <a:pPr marL="0" marR="0" lvl="0" indent="0" algn="l" defTabSz="914400" rtl="0" eaLnBrk="1" fontAlgn="auto" latinLnBrk="0" hangingPunct="1">
                <a:lnSpc>
                  <a:spcPct val="100000"/>
                </a:lnSpc>
                <a:spcBef>
                  <a:spcPct val="0"/>
                </a:spcBef>
                <a:spcAft>
                  <a:spcPts val="0"/>
                </a:spcAft>
                <a:buClrTx/>
                <a:buSzTx/>
                <a:tabLst/>
                <a:defRPr/>
              </a:pPr>
              <a:r>
                <a:rPr lang="en-US"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Education Investment</a:t>
              </a:r>
              <a:endParaRPr kumimoji="0" lang="th-TH"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9" name="ชื่อเรื่อง 1"/>
            <p:cNvSpPr txBox="1">
              <a:spLocks/>
            </p:cNvSpPr>
            <p:nvPr/>
          </p:nvSpPr>
          <p:spPr>
            <a:xfrm>
              <a:off x="4357686" y="5429264"/>
              <a:ext cx="3357586" cy="500066"/>
            </a:xfrm>
            <a:prstGeom prst="rect">
              <a:avLst/>
            </a:prstGeom>
          </p:spPr>
          <p:txBody>
            <a:bodyPr anchor="ctr">
              <a:noAutofit/>
            </a:bodyPr>
            <a:lstStyle/>
            <a:p>
              <a:pPr marL="0" marR="0" lvl="0" indent="0" algn="l" defTabSz="914400" rtl="0" eaLnBrk="1" fontAlgn="auto" latinLnBrk="0" hangingPunct="1">
                <a:lnSpc>
                  <a:spcPct val="100000"/>
                </a:lnSpc>
                <a:spcBef>
                  <a:spcPct val="0"/>
                </a:spcBef>
                <a:spcAft>
                  <a:spcPts val="0"/>
                </a:spcAft>
                <a:buClrTx/>
                <a:buSzTx/>
                <a:tabLst/>
                <a:defRPr/>
              </a:pPr>
              <a:r>
                <a:rPr lang="en-US"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Return on Education</a:t>
              </a:r>
              <a:endParaRPr kumimoji="0" lang="th-TH"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cxnSp>
          <p:nvCxnSpPr>
            <p:cNvPr id="10" name="ลูกศรเชื่อมต่อแบบตรง 9"/>
            <p:cNvCxnSpPr/>
            <p:nvPr/>
          </p:nvCxnSpPr>
          <p:spPr>
            <a:xfrm rot="10800000" flipV="1">
              <a:off x="3071802" y="4357694"/>
              <a:ext cx="785818" cy="428628"/>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12" name="ลูกศรเชื่อมต่อแบบตรง 11"/>
            <p:cNvCxnSpPr/>
            <p:nvPr/>
          </p:nvCxnSpPr>
          <p:spPr>
            <a:xfrm rot="5400000">
              <a:off x="4040977" y="4602965"/>
              <a:ext cx="500066" cy="9524"/>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15" name="ลูกศรเชื่อมต่อแบบตรง 14"/>
            <p:cNvCxnSpPr/>
            <p:nvPr/>
          </p:nvCxnSpPr>
          <p:spPr>
            <a:xfrm rot="16200000" flipH="1">
              <a:off x="4291010" y="4719646"/>
              <a:ext cx="1000132" cy="276228"/>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17" name="ลูกศรเชื่อมต่อแบบตรง 16"/>
            <p:cNvCxnSpPr/>
            <p:nvPr/>
          </p:nvCxnSpPr>
          <p:spPr>
            <a:xfrm>
              <a:off x="4929190" y="4357694"/>
              <a:ext cx="714380" cy="428628"/>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00100" y="160358"/>
            <a:ext cx="8001024" cy="1938992"/>
          </a:xfrm>
          <a:prstGeom prst="rect">
            <a:avLst/>
          </a:prstGeom>
          <a:noFill/>
        </p:spPr>
        <p:txBody>
          <a:bodyPr wrap="square" rtlCol="0">
            <a:spAutoFit/>
          </a:bodyPr>
          <a:lstStyle/>
          <a:p>
            <a:r>
              <a:rPr lang="en-US" sz="3000" dirty="0" smtClean="0">
                <a:solidFill>
                  <a:schemeClr val="accent5">
                    <a:lumMod val="50000"/>
                  </a:schemeClr>
                </a:solidFill>
                <a:effectLst>
                  <a:outerShdw blurRad="38100" dist="38100" dir="2700000" algn="tl">
                    <a:srgbClr val="000000">
                      <a:alpha val="43137"/>
                    </a:srgbClr>
                  </a:outerShdw>
                </a:effectLst>
              </a:rPr>
              <a:t>	As a result, 20-40% of increasing in total product are come from education investment. Because of higher in education leads to enhance effectiveness of labor. </a:t>
            </a:r>
          </a:p>
        </p:txBody>
      </p:sp>
      <p:sp>
        <p:nvSpPr>
          <p:cNvPr id="5" name="TextBox 4"/>
          <p:cNvSpPr txBox="1"/>
          <p:nvPr/>
        </p:nvSpPr>
        <p:spPr>
          <a:xfrm>
            <a:off x="1000100" y="2000240"/>
            <a:ext cx="8001024" cy="1015663"/>
          </a:xfrm>
          <a:prstGeom prst="rect">
            <a:avLst/>
          </a:prstGeom>
          <a:noFill/>
        </p:spPr>
        <p:txBody>
          <a:bodyPr wrap="square" rtlCol="0">
            <a:spAutoFit/>
          </a:bodyPr>
          <a:lstStyle/>
          <a:p>
            <a:r>
              <a:rPr lang="en-US" sz="3000" dirty="0" smtClean="0">
                <a:solidFill>
                  <a:schemeClr val="accent5">
                    <a:lumMod val="50000"/>
                  </a:schemeClr>
                </a:solidFill>
                <a:effectLst>
                  <a:outerShdw blurRad="38100" dist="38100" dir="2700000" algn="tl">
                    <a:srgbClr val="000000">
                      <a:alpha val="43137"/>
                    </a:srgbClr>
                  </a:outerShdw>
                </a:effectLst>
              </a:rPr>
              <a:t>Moreover, Denison (1962) add new concept of high and low wage in the production function. </a:t>
            </a:r>
          </a:p>
        </p:txBody>
      </p:sp>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h-TH"/>
          </a:p>
        </p:txBody>
      </p:sp>
      <p:pic>
        <p:nvPicPr>
          <p:cNvPr id="1025"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3857620" y="3143248"/>
            <a:ext cx="2357454" cy="735526"/>
          </a:xfrm>
          <a:prstGeom prst="rect">
            <a:avLst/>
          </a:prstGeom>
          <a:noFill/>
        </p:spPr>
      </p:pic>
      <p:sp>
        <p:nvSpPr>
          <p:cNvPr id="8" name="TextBox 7"/>
          <p:cNvSpPr txBox="1"/>
          <p:nvPr/>
        </p:nvSpPr>
        <p:spPr>
          <a:xfrm>
            <a:off x="928662" y="3929066"/>
            <a:ext cx="8215338" cy="1938992"/>
          </a:xfrm>
          <a:prstGeom prst="rect">
            <a:avLst/>
          </a:prstGeom>
          <a:noFill/>
        </p:spPr>
        <p:txBody>
          <a:bodyPr wrap="square" rtlCol="0">
            <a:spAutoFit/>
          </a:bodyPr>
          <a:lstStyle/>
          <a:p>
            <a:r>
              <a:rPr lang="en-US" sz="3000" dirty="0">
                <a:solidFill>
                  <a:schemeClr val="accent5">
                    <a:lumMod val="50000"/>
                  </a:schemeClr>
                </a:solidFill>
                <a:effectLst>
                  <a:outerShdw blurRad="38100" dist="38100" dir="2700000" algn="tl">
                    <a:srgbClr val="000000">
                      <a:alpha val="43137"/>
                    </a:srgbClr>
                  </a:outerShdw>
                </a:effectLst>
              </a:rPr>
              <a:t>w</a:t>
            </a:r>
            <a:r>
              <a:rPr lang="en-US" sz="3000" dirty="0" smtClean="0">
                <a:solidFill>
                  <a:schemeClr val="accent5">
                    <a:lumMod val="50000"/>
                  </a:schemeClr>
                </a:solidFill>
                <a:effectLst>
                  <a:outerShdw blurRad="38100" dist="38100" dir="2700000" algn="tl">
                    <a:srgbClr val="000000">
                      <a:alpha val="43137"/>
                    </a:srgbClr>
                  </a:outerShdw>
                </a:effectLst>
              </a:rPr>
              <a:t>here,	</a:t>
            </a:r>
            <a:r>
              <a:rPr lang="en-US" sz="3000" dirty="0" err="1" smtClean="0">
                <a:solidFill>
                  <a:schemeClr val="accent5">
                    <a:lumMod val="50000"/>
                  </a:schemeClr>
                </a:solidFill>
                <a:effectLst>
                  <a:outerShdw blurRad="38100" dist="38100" dir="2700000" algn="tl">
                    <a:srgbClr val="000000">
                      <a:alpha val="43137"/>
                    </a:srgbClr>
                  </a:outerShdw>
                </a:effectLst>
              </a:rPr>
              <a:t>W</a:t>
            </a:r>
            <a:r>
              <a:rPr lang="en-US" sz="3000" baseline="-25000" dirty="0" err="1" smtClean="0">
                <a:solidFill>
                  <a:schemeClr val="accent5">
                    <a:lumMod val="50000"/>
                  </a:schemeClr>
                </a:solidFill>
                <a:effectLst>
                  <a:outerShdw blurRad="38100" dist="38100" dir="2700000" algn="tl">
                    <a:srgbClr val="000000">
                      <a:alpha val="43137"/>
                    </a:srgbClr>
                  </a:outerShdw>
                </a:effectLst>
              </a:rPr>
              <a:t>n</a:t>
            </a:r>
            <a:r>
              <a:rPr lang="en-US" sz="3000" baseline="-25000" dirty="0" smtClean="0">
                <a:solidFill>
                  <a:schemeClr val="accent5">
                    <a:lumMod val="50000"/>
                  </a:schemeClr>
                </a:solidFill>
                <a:effectLst>
                  <a:outerShdw blurRad="38100" dist="38100" dir="2700000" algn="tl">
                    <a:srgbClr val="000000">
                      <a:alpha val="43137"/>
                    </a:srgbClr>
                  </a:outerShdw>
                </a:effectLst>
              </a:rPr>
              <a:t> </a:t>
            </a:r>
            <a:r>
              <a:rPr lang="en-US" sz="3000" dirty="0" smtClean="0">
                <a:solidFill>
                  <a:schemeClr val="accent5">
                    <a:lumMod val="50000"/>
                  </a:schemeClr>
                </a:solidFill>
                <a:effectLst>
                  <a:outerShdw blurRad="38100" dist="38100" dir="2700000" algn="tl">
                    <a:srgbClr val="000000">
                      <a:alpha val="43137"/>
                    </a:srgbClr>
                  </a:outerShdw>
                </a:effectLst>
              </a:rPr>
              <a:t> : high wage rate</a:t>
            </a:r>
          </a:p>
          <a:p>
            <a:r>
              <a:rPr lang="en-US" sz="3000" dirty="0" smtClean="0">
                <a:solidFill>
                  <a:schemeClr val="accent5">
                    <a:lumMod val="50000"/>
                  </a:schemeClr>
                </a:solidFill>
                <a:effectLst>
                  <a:outerShdw blurRad="38100" dist="38100" dir="2700000" algn="tl">
                    <a:srgbClr val="000000">
                      <a:alpha val="43137"/>
                    </a:srgbClr>
                  </a:outerShdw>
                </a:effectLst>
              </a:rPr>
              <a:t>		</a:t>
            </a:r>
            <a:r>
              <a:rPr lang="en-US" sz="3000" dirty="0" err="1" smtClean="0">
                <a:solidFill>
                  <a:schemeClr val="accent5">
                    <a:lumMod val="50000"/>
                  </a:schemeClr>
                </a:solidFill>
                <a:effectLst>
                  <a:outerShdw blurRad="38100" dist="38100" dir="2700000" algn="tl">
                    <a:srgbClr val="000000">
                      <a:alpha val="43137"/>
                    </a:srgbClr>
                  </a:outerShdw>
                </a:effectLst>
              </a:rPr>
              <a:t>L</a:t>
            </a:r>
            <a:r>
              <a:rPr lang="en-US" sz="3000" baseline="-25000" dirty="0" err="1" smtClean="0">
                <a:solidFill>
                  <a:schemeClr val="accent5">
                    <a:lumMod val="50000"/>
                  </a:schemeClr>
                </a:solidFill>
                <a:effectLst>
                  <a:outerShdw blurRad="38100" dist="38100" dir="2700000" algn="tl">
                    <a:srgbClr val="000000">
                      <a:alpha val="43137"/>
                    </a:srgbClr>
                  </a:outerShdw>
                </a:effectLst>
              </a:rPr>
              <a:t>n</a:t>
            </a:r>
            <a:r>
              <a:rPr lang="en-US" sz="3000" dirty="0" smtClean="0">
                <a:solidFill>
                  <a:schemeClr val="accent5">
                    <a:lumMod val="50000"/>
                  </a:schemeClr>
                </a:solidFill>
                <a:effectLst>
                  <a:outerShdw blurRad="38100" dist="38100" dir="2700000" algn="tl">
                    <a:srgbClr val="000000">
                      <a:alpha val="43137"/>
                    </a:srgbClr>
                  </a:outerShdw>
                </a:effectLst>
              </a:rPr>
              <a:t>    : number of labor at high wage rate</a:t>
            </a:r>
          </a:p>
          <a:p>
            <a:r>
              <a:rPr lang="en-US" sz="3000" dirty="0" smtClean="0">
                <a:solidFill>
                  <a:schemeClr val="accent5">
                    <a:lumMod val="50000"/>
                  </a:schemeClr>
                </a:solidFill>
                <a:effectLst>
                  <a:outerShdw blurRad="38100" dist="38100" dir="2700000" algn="tl">
                    <a:srgbClr val="000000">
                      <a:alpha val="43137"/>
                    </a:srgbClr>
                  </a:outerShdw>
                </a:effectLst>
              </a:rPr>
              <a:t>		W</a:t>
            </a:r>
            <a:r>
              <a:rPr lang="en-US" sz="3000" baseline="-25000" dirty="0" smtClean="0">
                <a:solidFill>
                  <a:schemeClr val="accent5">
                    <a:lumMod val="50000"/>
                  </a:schemeClr>
                </a:solidFill>
                <a:effectLst>
                  <a:outerShdw blurRad="38100" dist="38100" dir="2700000" algn="tl">
                    <a:srgbClr val="000000">
                      <a:alpha val="43137"/>
                    </a:srgbClr>
                  </a:outerShdw>
                </a:effectLst>
              </a:rPr>
              <a:t>0</a:t>
            </a:r>
            <a:r>
              <a:rPr lang="en-US" sz="3000" dirty="0" smtClean="0">
                <a:solidFill>
                  <a:schemeClr val="accent5">
                    <a:lumMod val="50000"/>
                  </a:schemeClr>
                </a:solidFill>
                <a:effectLst>
                  <a:outerShdw blurRad="38100" dist="38100" dir="2700000" algn="tl">
                    <a:srgbClr val="000000">
                      <a:alpha val="43137"/>
                    </a:srgbClr>
                  </a:outerShdw>
                </a:effectLst>
              </a:rPr>
              <a:t>  : general of labor at general wage</a:t>
            </a:r>
          </a:p>
          <a:p>
            <a:r>
              <a:rPr lang="en-US" sz="3000" dirty="0" smtClean="0">
                <a:solidFill>
                  <a:schemeClr val="accent5">
                    <a:lumMod val="50000"/>
                  </a:schemeClr>
                </a:solidFill>
                <a:effectLst>
                  <a:outerShdw blurRad="38100" dist="38100" dir="2700000" algn="tl">
                    <a:srgbClr val="000000">
                      <a:alpha val="43137"/>
                    </a:srgbClr>
                  </a:outerShdw>
                </a:effectLst>
              </a:rPr>
              <a:t>		L     : number of labor at general wage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ox(in)">
                                      <p:cBhvr>
                                        <p:cTn id="12" dur="500"/>
                                        <p:tgtEl>
                                          <p:spTgt spid="5"/>
                                        </p:tgtEl>
                                      </p:cBhvr>
                                    </p:animEffect>
                                  </p:childTnLst>
                                </p:cTn>
                              </p:par>
                              <p:par>
                                <p:cTn id="13" presetID="4" presetClass="entr" presetSubtype="16" fill="hold" nodeType="withEffect">
                                  <p:stCondLst>
                                    <p:cond delay="0"/>
                                  </p:stCondLst>
                                  <p:childTnLst>
                                    <p:set>
                                      <p:cBhvr>
                                        <p:cTn id="14" dur="1" fill="hold">
                                          <p:stCondLst>
                                            <p:cond delay="0"/>
                                          </p:stCondLst>
                                        </p:cTn>
                                        <p:tgtEl>
                                          <p:spTgt spid="1025"/>
                                        </p:tgtEl>
                                        <p:attrNameLst>
                                          <p:attrName>style.visibility</p:attrName>
                                        </p:attrNameLst>
                                      </p:cBhvr>
                                      <p:to>
                                        <p:strVal val="visible"/>
                                      </p:to>
                                    </p:set>
                                    <p:animEffect transition="in" filter="box(in)">
                                      <p:cBhvr>
                                        <p:cTn id="15" dur="500"/>
                                        <p:tgtEl>
                                          <p:spTgt spid="1025"/>
                                        </p:tgtEl>
                                      </p:cBhvr>
                                    </p:animEffect>
                                  </p:childTnLst>
                                </p:cTn>
                              </p:par>
                            </p:childTnLst>
                          </p:cTn>
                        </p:par>
                      </p:childTnLst>
                    </p:cTn>
                  </p:par>
                  <p:par>
                    <p:cTn id="16" fill="hold">
                      <p:stCondLst>
                        <p:cond delay="indefinite"/>
                      </p:stCondLst>
                      <p:childTnLst>
                        <p:par>
                          <p:cTn id="17" fill="hold">
                            <p:stCondLst>
                              <p:cond delay="0"/>
                            </p:stCondLst>
                            <p:childTnLst>
                              <p:par>
                                <p:cTn id="18" presetID="4" presetClass="entr" presetSubtype="16" fill="hold" grpId="0" nodeType="click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box(in)">
                                      <p:cBhvr>
                                        <p:cTn id="20"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h-TH"/>
          </a:p>
        </p:txBody>
      </p:sp>
      <p:pic>
        <p:nvPicPr>
          <p:cNvPr id="26625"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214414" y="500042"/>
            <a:ext cx="824285" cy="714380"/>
          </a:xfrm>
          <a:prstGeom prst="rect">
            <a:avLst/>
          </a:prstGeom>
          <a:noFill/>
        </p:spPr>
      </p:pic>
      <p:sp>
        <p:nvSpPr>
          <p:cNvPr id="6" name="TextBox 5"/>
          <p:cNvSpPr txBox="1"/>
          <p:nvPr/>
        </p:nvSpPr>
        <p:spPr>
          <a:xfrm>
            <a:off x="2285984" y="500042"/>
            <a:ext cx="3429024" cy="553998"/>
          </a:xfrm>
          <a:prstGeom prst="rect">
            <a:avLst/>
          </a:prstGeom>
          <a:noFill/>
        </p:spPr>
        <p:txBody>
          <a:bodyPr wrap="square" rtlCol="0">
            <a:spAutoFit/>
          </a:bodyPr>
          <a:lstStyle/>
          <a:p>
            <a:r>
              <a:rPr lang="en-US" sz="3000" dirty="0" smtClean="0">
                <a:solidFill>
                  <a:schemeClr val="accent5">
                    <a:lumMod val="50000"/>
                  </a:schemeClr>
                </a:solidFill>
                <a:effectLst>
                  <a:outerShdw blurRad="38100" dist="38100" dir="2700000" algn="tl">
                    <a:srgbClr val="000000">
                      <a:alpha val="43137"/>
                    </a:srgbClr>
                  </a:outerShdw>
                </a:effectLst>
              </a:rPr>
              <a:t>is productivity index   </a:t>
            </a:r>
          </a:p>
        </p:txBody>
      </p:sp>
      <p:sp>
        <p:nvSpPr>
          <p:cNvPr id="7" name="TextBox 6"/>
          <p:cNvSpPr txBox="1"/>
          <p:nvPr/>
        </p:nvSpPr>
        <p:spPr>
          <a:xfrm>
            <a:off x="1000100" y="1204256"/>
            <a:ext cx="8001024" cy="2400657"/>
          </a:xfrm>
          <a:prstGeom prst="rect">
            <a:avLst/>
          </a:prstGeom>
          <a:noFill/>
        </p:spPr>
        <p:txBody>
          <a:bodyPr wrap="square" rtlCol="0">
            <a:spAutoFit/>
          </a:bodyPr>
          <a:lstStyle/>
          <a:p>
            <a:r>
              <a:rPr lang="en-US" sz="3000" dirty="0" smtClean="0">
                <a:solidFill>
                  <a:schemeClr val="accent5">
                    <a:lumMod val="50000"/>
                  </a:schemeClr>
                </a:solidFill>
                <a:effectLst>
                  <a:outerShdw blurRad="38100" dist="38100" dir="2700000" algn="tl">
                    <a:srgbClr val="000000">
                      <a:alpha val="43137"/>
                    </a:srgbClr>
                  </a:outerShdw>
                </a:effectLst>
              </a:rPr>
              <a:t>	As a result, 23% of (GDP) growth rate come from education investment.</a:t>
            </a:r>
          </a:p>
          <a:p>
            <a:r>
              <a:rPr lang="en-US" sz="3000" dirty="0" smtClean="0">
                <a:solidFill>
                  <a:schemeClr val="accent5">
                    <a:lumMod val="50000"/>
                  </a:schemeClr>
                </a:solidFill>
                <a:effectLst>
                  <a:outerShdw blurRad="38100" dist="38100" dir="2700000" algn="tl">
                    <a:srgbClr val="000000">
                      <a:alpha val="43137"/>
                    </a:srgbClr>
                  </a:outerShdw>
                </a:effectLst>
              </a:rPr>
              <a:t>Moreover, </a:t>
            </a:r>
            <a:r>
              <a:rPr lang="en-US" sz="3000" dirty="0" err="1" smtClean="0">
                <a:solidFill>
                  <a:schemeClr val="accent5">
                    <a:lumMod val="50000"/>
                  </a:schemeClr>
                </a:solidFill>
                <a:effectLst>
                  <a:outerShdw blurRad="38100" dist="38100" dir="2700000" algn="tl">
                    <a:srgbClr val="000000">
                      <a:alpha val="43137"/>
                    </a:srgbClr>
                  </a:outerShdw>
                </a:effectLst>
              </a:rPr>
              <a:t>Solowsky</a:t>
            </a:r>
            <a:r>
              <a:rPr lang="en-US" sz="3000" dirty="0" smtClean="0">
                <a:solidFill>
                  <a:schemeClr val="accent5">
                    <a:lumMod val="50000"/>
                  </a:schemeClr>
                </a:solidFill>
                <a:effectLst>
                  <a:outerShdw blurRad="38100" dist="38100" dir="2700000" algn="tl">
                    <a:srgbClr val="000000">
                      <a:alpha val="43137"/>
                    </a:srgbClr>
                  </a:outerShdw>
                </a:effectLst>
              </a:rPr>
              <a:t> (1967) also studied growth of GDP show by</a:t>
            </a:r>
          </a:p>
          <a:p>
            <a:r>
              <a:rPr lang="en-US" sz="3000" dirty="0" smtClean="0">
                <a:solidFill>
                  <a:schemeClr val="accent5">
                    <a:lumMod val="50000"/>
                  </a:schemeClr>
                </a:solidFill>
                <a:effectLst>
                  <a:outerShdw blurRad="38100" dist="38100" dir="2700000" algn="tl">
                    <a:srgbClr val="000000">
                      <a:alpha val="43137"/>
                    </a:srgbClr>
                  </a:outerShdw>
                </a:effectLst>
              </a:rPr>
              <a:t>		Y = f(K, L, Q)</a:t>
            </a:r>
          </a:p>
        </p:txBody>
      </p:sp>
      <p:sp>
        <p:nvSpPr>
          <p:cNvPr id="2662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th-TH"/>
          </a:p>
        </p:txBody>
      </p:sp>
      <p:grpSp>
        <p:nvGrpSpPr>
          <p:cNvPr id="2" name="Group 1"/>
          <p:cNvGrpSpPr/>
          <p:nvPr/>
        </p:nvGrpSpPr>
        <p:grpSpPr>
          <a:xfrm>
            <a:off x="1000100" y="3571876"/>
            <a:ext cx="8001024" cy="3087365"/>
            <a:chOff x="1000100" y="3571876"/>
            <a:chExt cx="8001024" cy="3087365"/>
          </a:xfrm>
        </p:grpSpPr>
        <p:sp>
          <p:nvSpPr>
            <p:cNvPr id="8" name="ชื่อเรื่อง 1"/>
            <p:cNvSpPr txBox="1">
              <a:spLocks/>
            </p:cNvSpPr>
            <p:nvPr/>
          </p:nvSpPr>
          <p:spPr>
            <a:xfrm>
              <a:off x="4500562" y="3857628"/>
              <a:ext cx="2643206" cy="500066"/>
            </a:xfrm>
            <a:prstGeom prst="rect">
              <a:avLst/>
            </a:prstGeom>
          </p:spPr>
          <p:txBody>
            <a:bodyPr anchor="ctr">
              <a:noAutofit/>
            </a:bodyPr>
            <a:lstStyle/>
            <a:p>
              <a:pPr marL="0" marR="0" lvl="0" indent="0" algn="l" defTabSz="914400" rtl="0" eaLnBrk="1" fontAlgn="auto" latinLnBrk="0" hangingPunct="1">
                <a:lnSpc>
                  <a:spcPct val="100000"/>
                </a:lnSpc>
                <a:spcBef>
                  <a:spcPct val="0"/>
                </a:spcBef>
                <a:spcAft>
                  <a:spcPts val="0"/>
                </a:spcAft>
                <a:buClrTx/>
                <a:buSzTx/>
                <a:tabLst/>
                <a:defRPr/>
              </a:pPr>
              <a:r>
                <a:rPr kumimoji="0" lang="en-US"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Quality of labor</a:t>
              </a:r>
              <a:endParaRPr kumimoji="0" lang="th-TH"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9" name="ลูกศรลง 8"/>
            <p:cNvSpPr/>
            <p:nvPr/>
          </p:nvSpPr>
          <p:spPr>
            <a:xfrm>
              <a:off x="4572000" y="3571876"/>
              <a:ext cx="285752" cy="28575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pic>
          <p:nvPicPr>
            <p:cNvPr id="26627" name="Picture 3"/>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2928926" y="4357694"/>
              <a:ext cx="3000396" cy="739824"/>
            </a:xfrm>
            <a:prstGeom prst="rect">
              <a:avLst/>
            </a:prstGeom>
            <a:noFill/>
          </p:spPr>
        </p:pic>
        <p:sp>
          <p:nvSpPr>
            <p:cNvPr id="12" name="ชื่อเรื่อง 1"/>
            <p:cNvSpPr txBox="1">
              <a:spLocks/>
            </p:cNvSpPr>
            <p:nvPr/>
          </p:nvSpPr>
          <p:spPr>
            <a:xfrm>
              <a:off x="4143372" y="5286388"/>
              <a:ext cx="857256" cy="500066"/>
            </a:xfrm>
            <a:prstGeom prst="rect">
              <a:avLst/>
            </a:prstGeom>
          </p:spPr>
          <p:txBody>
            <a:bodyPr anchor="ctr">
              <a:noAutofit/>
            </a:bodyPr>
            <a:lstStyle/>
            <a:p>
              <a:pPr marL="0" marR="0" lvl="0" indent="0" algn="l" defTabSz="914400" rtl="0" eaLnBrk="1" fontAlgn="auto" latinLnBrk="0" hangingPunct="1">
                <a:lnSpc>
                  <a:spcPct val="100000"/>
                </a:lnSpc>
                <a:spcBef>
                  <a:spcPct val="0"/>
                </a:spcBef>
                <a:spcAft>
                  <a:spcPts val="0"/>
                </a:spcAft>
                <a:buClrTx/>
                <a:buSzTx/>
                <a:tabLst/>
                <a:defRPr/>
              </a:pPr>
              <a:r>
                <a:rPr kumimoji="0" lang="en-US"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MP</a:t>
              </a:r>
              <a:r>
                <a:rPr kumimoji="0" lang="en-US" b="0" i="0" u="none" strike="noStrike" kern="1200" cap="none" spc="0" normalizeH="0" baseline="-2500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K</a:t>
              </a:r>
              <a:r>
                <a:rPr kumimoji="0" lang="en-US" b="0" i="0" u="none" strike="noStrike" kern="1200" cap="none" spc="0" normalizeH="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 </a:t>
              </a:r>
              <a:endParaRPr kumimoji="0" lang="th-TH"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13" name="ชื่อเรื่อง 1"/>
            <p:cNvSpPr txBox="1">
              <a:spLocks/>
            </p:cNvSpPr>
            <p:nvPr/>
          </p:nvSpPr>
          <p:spPr>
            <a:xfrm>
              <a:off x="5357818" y="5286388"/>
              <a:ext cx="857256" cy="500066"/>
            </a:xfrm>
            <a:prstGeom prst="rect">
              <a:avLst/>
            </a:prstGeom>
          </p:spPr>
          <p:txBody>
            <a:bodyPr anchor="ctr">
              <a:noAutofit/>
            </a:bodyPr>
            <a:lstStyle/>
            <a:p>
              <a:pPr marL="0" marR="0" lvl="0" indent="0" algn="l" defTabSz="914400" rtl="0" eaLnBrk="1" fontAlgn="auto" latinLnBrk="0" hangingPunct="1">
                <a:lnSpc>
                  <a:spcPct val="100000"/>
                </a:lnSpc>
                <a:spcBef>
                  <a:spcPct val="0"/>
                </a:spcBef>
                <a:spcAft>
                  <a:spcPts val="0"/>
                </a:spcAft>
                <a:buClrTx/>
                <a:buSzTx/>
                <a:tabLst/>
                <a:defRPr/>
              </a:pPr>
              <a:r>
                <a:rPr kumimoji="0" lang="en-US"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MP</a:t>
              </a:r>
              <a:r>
                <a:rPr lang="en-US" baseline="-250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L</a:t>
              </a:r>
              <a:r>
                <a:rPr kumimoji="0" lang="en-US" b="0" i="0" u="none" strike="noStrike" kern="1200" cap="none" spc="0" normalizeH="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 </a:t>
              </a:r>
              <a:endParaRPr kumimoji="0" lang="th-TH"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14" name="ลูกศรลง 13"/>
            <p:cNvSpPr/>
            <p:nvPr/>
          </p:nvSpPr>
          <p:spPr>
            <a:xfrm>
              <a:off x="4357686" y="5000636"/>
              <a:ext cx="285752" cy="28575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15" name="ลูกศรลง 14"/>
            <p:cNvSpPr/>
            <p:nvPr/>
          </p:nvSpPr>
          <p:spPr>
            <a:xfrm>
              <a:off x="5572132" y="5000636"/>
              <a:ext cx="285752" cy="28575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16" name="TextBox 15"/>
            <p:cNvSpPr txBox="1"/>
            <p:nvPr/>
          </p:nvSpPr>
          <p:spPr>
            <a:xfrm>
              <a:off x="1000100" y="5643578"/>
              <a:ext cx="8001024" cy="1015663"/>
            </a:xfrm>
            <a:prstGeom prst="rect">
              <a:avLst/>
            </a:prstGeom>
            <a:noFill/>
          </p:spPr>
          <p:txBody>
            <a:bodyPr wrap="square" rtlCol="0">
              <a:spAutoFit/>
            </a:bodyPr>
            <a:lstStyle/>
            <a:p>
              <a:r>
                <a:rPr lang="en-US" sz="3000" dirty="0" smtClean="0">
                  <a:solidFill>
                    <a:schemeClr val="accent5">
                      <a:lumMod val="50000"/>
                    </a:schemeClr>
                  </a:solidFill>
                  <a:effectLst>
                    <a:outerShdw blurRad="38100" dist="38100" dir="2700000" algn="tl">
                      <a:srgbClr val="000000">
                        <a:alpha val="43137"/>
                      </a:srgbClr>
                    </a:outerShdw>
                  </a:effectLst>
                </a:rPr>
                <a:t>Other researcher :  Bowles (1967), </a:t>
              </a:r>
              <a:r>
                <a:rPr lang="en-US" sz="3000" dirty="0" err="1" smtClean="0">
                  <a:solidFill>
                    <a:schemeClr val="accent5">
                      <a:lumMod val="50000"/>
                    </a:schemeClr>
                  </a:solidFill>
                  <a:effectLst>
                    <a:outerShdw blurRad="38100" dist="38100" dir="2700000" algn="tl">
                      <a:srgbClr val="000000">
                        <a:alpha val="43137"/>
                      </a:srgbClr>
                    </a:outerShdw>
                  </a:effectLst>
                </a:rPr>
                <a:t>Griliches</a:t>
              </a:r>
              <a:r>
                <a:rPr lang="en-US" sz="3000" dirty="0" smtClean="0">
                  <a:solidFill>
                    <a:schemeClr val="accent5">
                      <a:lumMod val="50000"/>
                    </a:schemeClr>
                  </a:solidFill>
                  <a:effectLst>
                    <a:outerShdw blurRad="38100" dist="38100" dir="2700000" algn="tl">
                      <a:srgbClr val="000000">
                        <a:alpha val="43137"/>
                      </a:srgbClr>
                    </a:outerShdw>
                  </a:effectLst>
                </a:rPr>
                <a:t> (1964), </a:t>
              </a:r>
              <a:r>
                <a:rPr lang="en-US" sz="3000" dirty="0" err="1" smtClean="0">
                  <a:solidFill>
                    <a:schemeClr val="accent5">
                      <a:lumMod val="50000"/>
                    </a:schemeClr>
                  </a:solidFill>
                  <a:effectLst>
                    <a:outerShdw blurRad="38100" dist="38100" dir="2700000" algn="tl">
                      <a:srgbClr val="000000">
                        <a:alpha val="43137"/>
                      </a:srgbClr>
                    </a:outerShdw>
                  </a:effectLst>
                </a:rPr>
                <a:t>Psacharopolous</a:t>
              </a:r>
              <a:r>
                <a:rPr lang="en-US" sz="3000" dirty="0" smtClean="0">
                  <a:solidFill>
                    <a:schemeClr val="accent5">
                      <a:lumMod val="50000"/>
                    </a:schemeClr>
                  </a:solidFill>
                  <a:effectLst>
                    <a:outerShdw blurRad="38100" dist="38100" dir="2700000" algn="tl">
                      <a:srgbClr val="000000">
                        <a:alpha val="43137"/>
                      </a:srgbClr>
                    </a:outerShdw>
                  </a:effectLst>
                </a:rPr>
                <a:t> (1970).</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ox(in)">
                                      <p:cBhvr>
                                        <p:cTn id="7" dur="500"/>
                                        <p:tgtEl>
                                          <p:spTgt spid="6"/>
                                        </p:tgtEl>
                                      </p:cBhvr>
                                    </p:animEffect>
                                  </p:childTnLst>
                                </p:cTn>
                              </p:par>
                              <p:par>
                                <p:cTn id="8" presetID="4" presetClass="entr" presetSubtype="16" fill="hold" nodeType="withEffect">
                                  <p:stCondLst>
                                    <p:cond delay="0"/>
                                  </p:stCondLst>
                                  <p:childTnLst>
                                    <p:set>
                                      <p:cBhvr>
                                        <p:cTn id="9" dur="1" fill="hold">
                                          <p:stCondLst>
                                            <p:cond delay="0"/>
                                          </p:stCondLst>
                                        </p:cTn>
                                        <p:tgtEl>
                                          <p:spTgt spid="26625"/>
                                        </p:tgtEl>
                                        <p:attrNameLst>
                                          <p:attrName>style.visibility</p:attrName>
                                        </p:attrNameLst>
                                      </p:cBhvr>
                                      <p:to>
                                        <p:strVal val="visible"/>
                                      </p:to>
                                    </p:set>
                                    <p:animEffect transition="in" filter="box(in)">
                                      <p:cBhvr>
                                        <p:cTn id="10" dur="500"/>
                                        <p:tgtEl>
                                          <p:spTgt spid="26625"/>
                                        </p:tgtEl>
                                      </p:cBhvr>
                                    </p:animEffect>
                                  </p:childTnLst>
                                </p:cTn>
                              </p:par>
                            </p:childTnLst>
                          </p:cTn>
                        </p:par>
                      </p:childTnLst>
                    </p:cTn>
                  </p:par>
                  <p:par>
                    <p:cTn id="11" fill="hold">
                      <p:stCondLst>
                        <p:cond delay="indefinite"/>
                      </p:stCondLst>
                      <p:childTnLst>
                        <p:par>
                          <p:cTn id="12" fill="hold">
                            <p:stCondLst>
                              <p:cond delay="0"/>
                            </p:stCondLst>
                            <p:childTnLst>
                              <p:par>
                                <p:cTn id="13" presetID="4" presetClass="entr" presetSubtype="16"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box(in)">
                                      <p:cBhvr>
                                        <p:cTn id="15"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ชื่อเรื่อง 1"/>
          <p:cNvSpPr>
            <a:spLocks noGrp="1"/>
          </p:cNvSpPr>
          <p:nvPr>
            <p:ph type="title"/>
          </p:nvPr>
        </p:nvSpPr>
        <p:spPr>
          <a:xfrm>
            <a:off x="1071538" y="274638"/>
            <a:ext cx="7858180" cy="1143000"/>
          </a:xfrm>
        </p:spPr>
        <p:txBody>
          <a:bodyPr>
            <a:normAutofit/>
          </a:bodyPr>
          <a:lstStyle/>
          <a:p>
            <a:r>
              <a:rPr lang="en-US" sz="3200" dirty="0" smtClean="0">
                <a:latin typeface="Gill Sans MT" pitchFamily="34" charset="0"/>
              </a:rPr>
              <a:t>8.7 Problems in Manpower in Thailand</a:t>
            </a:r>
            <a:endParaRPr lang="th-TH" sz="3200" dirty="0">
              <a:latin typeface="Gill Sans MT" pitchFamily="34" charset="0"/>
            </a:endParaRPr>
          </a:p>
        </p:txBody>
      </p:sp>
      <p:grpSp>
        <p:nvGrpSpPr>
          <p:cNvPr id="2" name="Group 1"/>
          <p:cNvGrpSpPr/>
          <p:nvPr/>
        </p:nvGrpSpPr>
        <p:grpSpPr>
          <a:xfrm>
            <a:off x="1643042" y="1214422"/>
            <a:ext cx="7500990" cy="5286388"/>
            <a:chOff x="1643042" y="1214422"/>
            <a:chExt cx="7500990" cy="5286388"/>
          </a:xfrm>
        </p:grpSpPr>
        <p:sp>
          <p:nvSpPr>
            <p:cNvPr id="5" name="สี่เหลี่ยมผืนผ้า 4"/>
            <p:cNvSpPr/>
            <p:nvPr/>
          </p:nvSpPr>
          <p:spPr>
            <a:xfrm>
              <a:off x="1643042" y="1214422"/>
              <a:ext cx="3071834" cy="107157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th-TH"/>
            </a:p>
          </p:txBody>
        </p:sp>
        <p:sp>
          <p:nvSpPr>
            <p:cNvPr id="6" name="ชื่อเรื่อง 1"/>
            <p:cNvSpPr txBox="1">
              <a:spLocks/>
            </p:cNvSpPr>
            <p:nvPr/>
          </p:nvSpPr>
          <p:spPr>
            <a:xfrm>
              <a:off x="1785919" y="1214422"/>
              <a:ext cx="2786082" cy="1000132"/>
            </a:xfrm>
            <a:prstGeom prst="rect">
              <a:avLst/>
            </a:prstGeom>
          </p:spPr>
          <p:txBody>
            <a:bodyPr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Before Participate in Labor Market</a:t>
              </a:r>
              <a:endParaRPr kumimoji="0" lang="th-TH"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7" name="สี่เหลี่ยมผืนผ้า 6"/>
            <p:cNvSpPr/>
            <p:nvPr/>
          </p:nvSpPr>
          <p:spPr>
            <a:xfrm>
              <a:off x="5572132" y="1214422"/>
              <a:ext cx="3143272" cy="107157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th-TH"/>
            </a:p>
          </p:txBody>
        </p:sp>
        <p:sp>
          <p:nvSpPr>
            <p:cNvPr id="8" name="ชื่อเรื่อง 1"/>
            <p:cNvSpPr txBox="1">
              <a:spLocks/>
            </p:cNvSpPr>
            <p:nvPr/>
          </p:nvSpPr>
          <p:spPr>
            <a:xfrm>
              <a:off x="5643570" y="1285860"/>
              <a:ext cx="3071834" cy="928694"/>
            </a:xfrm>
            <a:prstGeom prst="rect">
              <a:avLst/>
            </a:prstGeom>
          </p:spPr>
          <p:txBody>
            <a:bodyPr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After</a:t>
              </a:r>
              <a:r>
                <a:rPr kumimoji="0" lang="en-US" b="0" i="0" u="none" strike="noStrike" kern="1200" cap="none" spc="0" normalizeH="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 Participate in Labor Market</a:t>
              </a:r>
              <a:endParaRPr kumimoji="0" lang="th-TH"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9" name="ชื่อเรื่อง 1"/>
            <p:cNvSpPr txBox="1">
              <a:spLocks/>
            </p:cNvSpPr>
            <p:nvPr/>
          </p:nvSpPr>
          <p:spPr>
            <a:xfrm>
              <a:off x="1643042" y="2571744"/>
              <a:ext cx="1571636" cy="2571768"/>
            </a:xfrm>
            <a:prstGeom prst="rect">
              <a:avLst/>
            </a:prstGeom>
          </p:spPr>
          <p:txBody>
            <a:bodyPr anchor="ctr">
              <a:noAutofit/>
            </a:bodyPr>
            <a:lstStyle/>
            <a:p>
              <a:pPr marL="0" marR="0" lvl="0" indent="0" algn="l" defTabSz="914400" rtl="0" eaLnBrk="1" fontAlgn="auto" latinLnBrk="0" hangingPunct="1">
                <a:lnSpc>
                  <a:spcPct val="100000"/>
                </a:lnSpc>
                <a:spcBef>
                  <a:spcPct val="0"/>
                </a:spcBef>
                <a:spcAft>
                  <a:spcPts val="0"/>
                </a:spcAft>
                <a:buClrTx/>
                <a:buSzTx/>
                <a:buFontTx/>
                <a:buChar char="-"/>
                <a:tabLst/>
                <a:defRPr/>
              </a:pPr>
              <a:r>
                <a:rPr kumimoji="0" lang="en-US"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 Family</a:t>
              </a:r>
            </a:p>
            <a:p>
              <a:pPr marL="0" marR="0" lvl="0" indent="0" algn="l" defTabSz="914400" rtl="0" eaLnBrk="1" fontAlgn="auto" latinLnBrk="0" hangingPunct="1">
                <a:lnSpc>
                  <a:spcPct val="100000"/>
                </a:lnSpc>
                <a:spcBef>
                  <a:spcPct val="0"/>
                </a:spcBef>
                <a:spcAft>
                  <a:spcPts val="0"/>
                </a:spcAft>
                <a:buClrTx/>
                <a:buSzTx/>
                <a:buFontTx/>
                <a:buChar char="-"/>
                <a:tabLst/>
                <a:defRPr/>
              </a:pPr>
              <a:endParaRPr lang="en-US"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endParaRPr>
            </a:p>
            <a:p>
              <a:pPr marL="0" marR="0" lvl="0" indent="0" algn="l" defTabSz="914400" rtl="0" eaLnBrk="1" fontAlgn="auto" latinLnBrk="0" hangingPunct="1">
                <a:lnSpc>
                  <a:spcPct val="100000"/>
                </a:lnSpc>
                <a:spcBef>
                  <a:spcPct val="0"/>
                </a:spcBef>
                <a:spcAft>
                  <a:spcPts val="0"/>
                </a:spcAft>
                <a:buClrTx/>
                <a:buSzTx/>
                <a:buFontTx/>
                <a:buChar char="-"/>
                <a:tabLst/>
                <a:defRPr/>
              </a:pPr>
              <a:endParaRPr kumimoji="0" lang="en-US"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a:p>
              <a:pPr marL="0" marR="0" lvl="0" indent="0" algn="l" defTabSz="914400" rtl="0" eaLnBrk="1" fontAlgn="auto" latinLnBrk="0" hangingPunct="1">
                <a:lnSpc>
                  <a:spcPct val="100000"/>
                </a:lnSpc>
                <a:spcBef>
                  <a:spcPct val="0"/>
                </a:spcBef>
                <a:spcAft>
                  <a:spcPts val="0"/>
                </a:spcAft>
                <a:buClrTx/>
                <a:buSzTx/>
                <a:tabLst/>
                <a:defRPr/>
              </a:pPr>
              <a:endParaRPr lang="en-US"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endParaRPr>
            </a:p>
            <a:p>
              <a:pPr marL="0" marR="0" lvl="0" indent="0" algn="l" defTabSz="914400" rtl="0" eaLnBrk="1" fontAlgn="auto" latinLnBrk="0" hangingPunct="1">
                <a:lnSpc>
                  <a:spcPct val="100000"/>
                </a:lnSpc>
                <a:spcBef>
                  <a:spcPct val="0"/>
                </a:spcBef>
                <a:spcAft>
                  <a:spcPts val="0"/>
                </a:spcAft>
                <a:buClrTx/>
                <a:buSzTx/>
                <a:tabLst/>
                <a:defRPr/>
              </a:pPr>
              <a:r>
                <a:rPr lang="en-US"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 School</a:t>
              </a:r>
              <a:endParaRPr kumimoji="0" lang="th-TH"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10" name="ชื่อเรื่อง 1"/>
            <p:cNvSpPr txBox="1">
              <a:spLocks/>
            </p:cNvSpPr>
            <p:nvPr/>
          </p:nvSpPr>
          <p:spPr>
            <a:xfrm>
              <a:off x="3143240" y="2357430"/>
              <a:ext cx="2357454" cy="785818"/>
            </a:xfrm>
            <a:prstGeom prst="rect">
              <a:avLst/>
            </a:prstGeom>
          </p:spPr>
          <p:txBody>
            <a:bodyPr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4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Quantity </a:t>
              </a:r>
              <a:r>
                <a:rPr kumimoji="0" lang="en-US" sz="20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(number of children)</a:t>
              </a:r>
              <a:endParaRPr kumimoji="0" lang="th-TH" sz="24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11" name="ชื่อเรื่อง 1"/>
            <p:cNvSpPr txBox="1">
              <a:spLocks/>
            </p:cNvSpPr>
            <p:nvPr/>
          </p:nvSpPr>
          <p:spPr>
            <a:xfrm>
              <a:off x="3143240" y="3357562"/>
              <a:ext cx="1285884" cy="428628"/>
            </a:xfrm>
            <a:prstGeom prst="rect">
              <a:avLst/>
            </a:prstGeom>
          </p:spPr>
          <p:txBody>
            <a:bodyPr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4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Quality</a:t>
              </a:r>
              <a:endParaRPr kumimoji="0" lang="th-TH" sz="24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12" name="ชื่อเรื่อง 1"/>
            <p:cNvSpPr txBox="1">
              <a:spLocks/>
            </p:cNvSpPr>
            <p:nvPr/>
          </p:nvSpPr>
          <p:spPr>
            <a:xfrm>
              <a:off x="3143240" y="3857628"/>
              <a:ext cx="2357454" cy="785818"/>
            </a:xfrm>
            <a:prstGeom prst="rect">
              <a:avLst/>
            </a:prstGeom>
          </p:spPr>
          <p:txBody>
            <a:bodyPr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4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Quantity </a:t>
              </a:r>
              <a:r>
                <a:rPr kumimoji="0" lang="en-US" sz="20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(number of supply)</a:t>
              </a:r>
              <a:endParaRPr kumimoji="0" lang="th-TH" sz="24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13" name="ชื่อเรื่อง 1"/>
            <p:cNvSpPr txBox="1">
              <a:spLocks/>
            </p:cNvSpPr>
            <p:nvPr/>
          </p:nvSpPr>
          <p:spPr>
            <a:xfrm>
              <a:off x="3143240" y="4857760"/>
              <a:ext cx="2357454" cy="785818"/>
            </a:xfrm>
            <a:prstGeom prst="rect">
              <a:avLst/>
            </a:prstGeom>
          </p:spPr>
          <p:txBody>
            <a:bodyPr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4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Quality (Dropout from school)</a:t>
              </a:r>
              <a:endParaRPr kumimoji="0" lang="th-TH" sz="24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cxnSp>
          <p:nvCxnSpPr>
            <p:cNvPr id="18" name="ตัวเชื่อมต่อตรง 17"/>
            <p:cNvCxnSpPr/>
            <p:nvPr/>
          </p:nvCxnSpPr>
          <p:spPr>
            <a:xfrm rot="5400000" flipH="1" flipV="1">
              <a:off x="2803910" y="4304114"/>
              <a:ext cx="535786" cy="285753"/>
            </a:xfrm>
            <a:prstGeom prst="line">
              <a:avLst/>
            </a:prstGeom>
          </p:spPr>
          <p:style>
            <a:lnRef idx="3">
              <a:schemeClr val="accent1"/>
            </a:lnRef>
            <a:fillRef idx="0">
              <a:schemeClr val="accent1"/>
            </a:fillRef>
            <a:effectRef idx="2">
              <a:schemeClr val="accent1"/>
            </a:effectRef>
            <a:fontRef idx="minor">
              <a:schemeClr val="tx1"/>
            </a:fontRef>
          </p:style>
        </p:cxnSp>
        <p:cxnSp>
          <p:nvCxnSpPr>
            <p:cNvPr id="19" name="ตัวเชื่อมต่อตรง 18"/>
            <p:cNvCxnSpPr/>
            <p:nvPr/>
          </p:nvCxnSpPr>
          <p:spPr>
            <a:xfrm rot="16200000" flipH="1">
              <a:off x="2839629" y="4804182"/>
              <a:ext cx="464347" cy="285752"/>
            </a:xfrm>
            <a:prstGeom prst="line">
              <a:avLst/>
            </a:prstGeom>
          </p:spPr>
          <p:style>
            <a:lnRef idx="3">
              <a:schemeClr val="accent1"/>
            </a:lnRef>
            <a:fillRef idx="0">
              <a:schemeClr val="accent1"/>
            </a:fillRef>
            <a:effectRef idx="2">
              <a:schemeClr val="accent1"/>
            </a:effectRef>
            <a:fontRef idx="minor">
              <a:schemeClr val="tx1"/>
            </a:fontRef>
          </p:style>
        </p:cxnSp>
        <p:cxnSp>
          <p:nvCxnSpPr>
            <p:cNvPr id="30" name="ตัวเชื่อมต่อตรง 29"/>
            <p:cNvCxnSpPr/>
            <p:nvPr/>
          </p:nvCxnSpPr>
          <p:spPr>
            <a:xfrm rot="5400000" flipH="1" flipV="1">
              <a:off x="2803910" y="2696758"/>
              <a:ext cx="535786" cy="285753"/>
            </a:xfrm>
            <a:prstGeom prst="line">
              <a:avLst/>
            </a:prstGeom>
          </p:spPr>
          <p:style>
            <a:lnRef idx="3">
              <a:schemeClr val="accent1"/>
            </a:lnRef>
            <a:fillRef idx="0">
              <a:schemeClr val="accent1"/>
            </a:fillRef>
            <a:effectRef idx="2">
              <a:schemeClr val="accent1"/>
            </a:effectRef>
            <a:fontRef idx="minor">
              <a:schemeClr val="tx1"/>
            </a:fontRef>
          </p:style>
        </p:cxnSp>
        <p:cxnSp>
          <p:nvCxnSpPr>
            <p:cNvPr id="31" name="ตัวเชื่อมต่อตรง 30"/>
            <p:cNvCxnSpPr/>
            <p:nvPr/>
          </p:nvCxnSpPr>
          <p:spPr>
            <a:xfrm rot="16200000" flipH="1">
              <a:off x="2839629" y="3196826"/>
              <a:ext cx="464347" cy="285752"/>
            </a:xfrm>
            <a:prstGeom prst="line">
              <a:avLst/>
            </a:prstGeom>
          </p:spPr>
          <p:style>
            <a:lnRef idx="3">
              <a:schemeClr val="accent1"/>
            </a:lnRef>
            <a:fillRef idx="0">
              <a:schemeClr val="accent1"/>
            </a:fillRef>
            <a:effectRef idx="2">
              <a:schemeClr val="accent1"/>
            </a:effectRef>
            <a:fontRef idx="minor">
              <a:schemeClr val="tx1"/>
            </a:fontRef>
          </p:style>
        </p:cxnSp>
        <p:sp>
          <p:nvSpPr>
            <p:cNvPr id="36" name="TextBox 35"/>
            <p:cNvSpPr txBox="1"/>
            <p:nvPr/>
          </p:nvSpPr>
          <p:spPr>
            <a:xfrm>
              <a:off x="5572132" y="2428868"/>
              <a:ext cx="3571900" cy="3416320"/>
            </a:xfrm>
            <a:prstGeom prst="rect">
              <a:avLst/>
            </a:prstGeom>
            <a:noFill/>
          </p:spPr>
          <p:txBody>
            <a:bodyPr wrap="square" rtlCol="0">
              <a:spAutoFit/>
            </a:bodyPr>
            <a:lstStyle/>
            <a:p>
              <a:pPr>
                <a:buFontTx/>
                <a:buChar char="-"/>
              </a:pPr>
              <a:r>
                <a:rPr lang="en-US" sz="2400" dirty="0" smtClean="0">
                  <a:solidFill>
                    <a:schemeClr val="accent5">
                      <a:lumMod val="50000"/>
                    </a:schemeClr>
                  </a:solidFill>
                  <a:effectLst>
                    <a:outerShdw blurRad="38100" dist="38100" dir="2700000" algn="tl">
                      <a:srgbClr val="000000">
                        <a:alpha val="43137"/>
                      </a:srgbClr>
                    </a:outerShdw>
                  </a:effectLst>
                </a:rPr>
                <a:t> Employer VS Employee </a:t>
              </a:r>
            </a:p>
            <a:p>
              <a:r>
                <a:rPr lang="en-US" sz="2400" dirty="0" smtClean="0">
                  <a:solidFill>
                    <a:schemeClr val="accent5">
                      <a:lumMod val="50000"/>
                    </a:schemeClr>
                  </a:solidFill>
                  <a:effectLst>
                    <a:outerShdw blurRad="38100" dist="38100" dir="2700000" algn="tl">
                      <a:srgbClr val="000000">
                        <a:alpha val="43137"/>
                      </a:srgbClr>
                    </a:outerShdw>
                  </a:effectLst>
                </a:rPr>
                <a:t>  mismatch</a:t>
              </a:r>
            </a:p>
            <a:p>
              <a:pPr>
                <a:buFontTx/>
                <a:buChar char="-"/>
              </a:pPr>
              <a:r>
                <a:rPr lang="en-US" sz="2400" dirty="0" smtClean="0">
                  <a:solidFill>
                    <a:schemeClr val="accent5">
                      <a:lumMod val="50000"/>
                    </a:schemeClr>
                  </a:solidFill>
                  <a:effectLst>
                    <a:outerShdw blurRad="38100" dist="38100" dir="2700000" algn="tl">
                      <a:srgbClr val="000000">
                        <a:alpha val="43137"/>
                      </a:srgbClr>
                    </a:outerShdw>
                  </a:effectLst>
                </a:rPr>
                <a:t> Unemployment in urban</a:t>
              </a:r>
            </a:p>
            <a:p>
              <a:pPr>
                <a:buFontTx/>
                <a:buChar char="-"/>
              </a:pPr>
              <a:r>
                <a:rPr lang="en-US" sz="2400" dirty="0" smtClean="0">
                  <a:solidFill>
                    <a:schemeClr val="accent5">
                      <a:lumMod val="50000"/>
                    </a:schemeClr>
                  </a:solidFill>
                  <a:effectLst>
                    <a:outerShdw blurRad="38100" dist="38100" dir="2700000" algn="tl">
                      <a:srgbClr val="000000">
                        <a:alpha val="43137"/>
                      </a:srgbClr>
                    </a:outerShdw>
                  </a:effectLst>
                </a:rPr>
                <a:t> Unbalanced of Migration</a:t>
              </a:r>
            </a:p>
            <a:p>
              <a:pPr>
                <a:buFontTx/>
                <a:buChar char="-"/>
              </a:pPr>
              <a:r>
                <a:rPr lang="en-US" sz="2400" dirty="0" smtClean="0">
                  <a:solidFill>
                    <a:schemeClr val="accent5">
                      <a:lumMod val="50000"/>
                    </a:schemeClr>
                  </a:solidFill>
                  <a:effectLst>
                    <a:outerShdw blurRad="38100" dist="38100" dir="2700000" algn="tl">
                      <a:srgbClr val="000000">
                        <a:alpha val="43137"/>
                      </a:srgbClr>
                    </a:outerShdw>
                  </a:effectLst>
                </a:rPr>
                <a:t> Shortage in some specific </a:t>
              </a:r>
            </a:p>
            <a:p>
              <a:r>
                <a:rPr lang="en-US" sz="2400" dirty="0" smtClean="0">
                  <a:solidFill>
                    <a:schemeClr val="accent5">
                      <a:lumMod val="50000"/>
                    </a:schemeClr>
                  </a:solidFill>
                  <a:effectLst>
                    <a:outerShdw blurRad="38100" dist="38100" dir="2700000" algn="tl">
                      <a:srgbClr val="000000">
                        <a:alpha val="43137"/>
                      </a:srgbClr>
                    </a:outerShdw>
                  </a:effectLst>
                </a:rPr>
                <a:t>  type of occ.</a:t>
              </a:r>
            </a:p>
            <a:p>
              <a:pPr>
                <a:buFontTx/>
                <a:buChar char="-"/>
              </a:pPr>
              <a:r>
                <a:rPr lang="en-US" sz="2400" dirty="0" smtClean="0">
                  <a:solidFill>
                    <a:schemeClr val="accent5">
                      <a:lumMod val="50000"/>
                    </a:schemeClr>
                  </a:solidFill>
                  <a:effectLst>
                    <a:outerShdw blurRad="38100" dist="38100" dir="2700000" algn="tl">
                      <a:srgbClr val="000000">
                        <a:alpha val="43137"/>
                      </a:srgbClr>
                    </a:outerShdw>
                  </a:effectLst>
                </a:rPr>
                <a:t> Shortage in rural area </a:t>
              </a:r>
            </a:p>
            <a:p>
              <a:r>
                <a:rPr lang="en-US" sz="2400" dirty="0" smtClean="0">
                  <a:solidFill>
                    <a:schemeClr val="accent5">
                      <a:lumMod val="50000"/>
                    </a:schemeClr>
                  </a:solidFill>
                  <a:effectLst>
                    <a:outerShdw blurRad="38100" dist="38100" dir="2700000" algn="tl">
                      <a:srgbClr val="000000">
                        <a:alpha val="43137"/>
                      </a:srgbClr>
                    </a:outerShdw>
                  </a:effectLst>
                </a:rPr>
                <a:t>  (due to migrate to urban)</a:t>
              </a:r>
            </a:p>
            <a:p>
              <a:pPr>
                <a:buFontTx/>
                <a:buChar char="-"/>
              </a:pPr>
              <a:r>
                <a:rPr lang="en-US" sz="2400" dirty="0" smtClean="0">
                  <a:solidFill>
                    <a:schemeClr val="accent5">
                      <a:lumMod val="50000"/>
                    </a:schemeClr>
                  </a:solidFill>
                  <a:effectLst>
                    <a:outerShdw blurRad="38100" dist="38100" dir="2700000" algn="tl">
                      <a:srgbClr val="000000">
                        <a:alpha val="43137"/>
                      </a:srgbClr>
                    </a:outerShdw>
                  </a:effectLst>
                </a:rPr>
                <a:t> Low Productivity</a:t>
              </a:r>
            </a:p>
          </p:txBody>
        </p:sp>
        <p:cxnSp>
          <p:nvCxnSpPr>
            <p:cNvPr id="38" name="ตัวเชื่อมต่อตรง 37"/>
            <p:cNvCxnSpPr/>
            <p:nvPr/>
          </p:nvCxnSpPr>
          <p:spPr>
            <a:xfrm rot="5400000">
              <a:off x="3429389" y="4429529"/>
              <a:ext cx="3999734" cy="1588"/>
            </a:xfrm>
            <a:prstGeom prst="line">
              <a:avLst/>
            </a:prstGeom>
          </p:spPr>
          <p:style>
            <a:lnRef idx="3">
              <a:schemeClr val="accent2"/>
            </a:lnRef>
            <a:fillRef idx="0">
              <a:schemeClr val="accent2"/>
            </a:fillRef>
            <a:effectRef idx="2">
              <a:schemeClr val="accent2"/>
            </a:effectRef>
            <a:fontRef idx="minor">
              <a:schemeClr val="tx1"/>
            </a:fontRef>
          </p:style>
        </p:cxnSp>
        <p:sp>
          <p:nvSpPr>
            <p:cNvPr id="40" name="ชื่อเรื่อง 1"/>
            <p:cNvSpPr txBox="1">
              <a:spLocks/>
            </p:cNvSpPr>
            <p:nvPr/>
          </p:nvSpPr>
          <p:spPr>
            <a:xfrm>
              <a:off x="5715008" y="6000768"/>
              <a:ext cx="1000132" cy="500042"/>
            </a:xfrm>
            <a:prstGeom prst="rect">
              <a:avLst/>
            </a:prstGeom>
          </p:spPr>
          <p:txBody>
            <a:bodyPr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24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p</a:t>
              </a:r>
              <a:r>
                <a:rPr kumimoji="0" lang="en-US" sz="2400" b="0" i="0" u="none" strike="noStrike" kern="1200" cap="none" spc="0" normalizeH="0" baseline="0" noProof="0" dirty="0" err="1"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ublic</a:t>
              </a:r>
              <a:endParaRPr kumimoji="0" lang="th-TH" sz="24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41" name="ชื่อเรื่อง 1"/>
            <p:cNvSpPr txBox="1">
              <a:spLocks/>
            </p:cNvSpPr>
            <p:nvPr/>
          </p:nvSpPr>
          <p:spPr>
            <a:xfrm>
              <a:off x="6786578" y="6000768"/>
              <a:ext cx="2214578" cy="500042"/>
            </a:xfrm>
            <a:prstGeom prst="rect">
              <a:avLst/>
            </a:prstGeom>
          </p:spPr>
          <p:txBody>
            <a:bodyPr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24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p</a:t>
              </a:r>
              <a:r>
                <a:rPr kumimoji="0" lang="en-US" sz="2400" b="0" i="0" u="none" strike="noStrike" kern="1200" cap="none" spc="0" normalizeH="0" baseline="0" noProof="0" dirty="0" err="1"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rivate</a:t>
              </a:r>
              <a:r>
                <a:rPr kumimoji="0" lang="en-US" sz="2400" b="0" i="0" u="none" strike="noStrike" kern="1200" cap="none" spc="0" normalizeH="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 sector</a:t>
              </a:r>
              <a:endParaRPr kumimoji="0" lang="th-TH" sz="24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cxnSp>
          <p:nvCxnSpPr>
            <p:cNvPr id="43" name="ตัวเชื่อมต่อตรง 42"/>
            <p:cNvCxnSpPr/>
            <p:nvPr/>
          </p:nvCxnSpPr>
          <p:spPr>
            <a:xfrm rot="10800000" flipV="1">
              <a:off x="6357950" y="5857892"/>
              <a:ext cx="285752" cy="142876"/>
            </a:xfrm>
            <a:prstGeom prst="line">
              <a:avLst/>
            </a:prstGeom>
          </p:spPr>
          <p:style>
            <a:lnRef idx="3">
              <a:schemeClr val="accent1"/>
            </a:lnRef>
            <a:fillRef idx="0">
              <a:schemeClr val="accent1"/>
            </a:fillRef>
            <a:effectRef idx="2">
              <a:schemeClr val="accent1"/>
            </a:effectRef>
            <a:fontRef idx="minor">
              <a:schemeClr val="tx1"/>
            </a:fontRef>
          </p:style>
        </p:cxnSp>
        <p:cxnSp>
          <p:nvCxnSpPr>
            <p:cNvPr id="45" name="ตัวเชื่อมต่อตรง 44"/>
            <p:cNvCxnSpPr/>
            <p:nvPr/>
          </p:nvCxnSpPr>
          <p:spPr>
            <a:xfrm>
              <a:off x="6643702" y="5857892"/>
              <a:ext cx="357190" cy="142876"/>
            </a:xfrm>
            <a:prstGeom prst="line">
              <a:avLst/>
            </a:prstGeom>
          </p:spPr>
          <p:style>
            <a:lnRef idx="3">
              <a:schemeClr val="accent1"/>
            </a:lnRef>
            <a:fillRef idx="0">
              <a:schemeClr val="accent1"/>
            </a:fillRef>
            <a:effectRef idx="2">
              <a:schemeClr val="accent1"/>
            </a:effectRef>
            <a:fontRef idx="minor">
              <a:schemeClr val="tx1"/>
            </a:fontRef>
          </p:style>
        </p:cxn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ชื่อเรื่อง 1"/>
          <p:cNvSpPr>
            <a:spLocks noGrp="1"/>
          </p:cNvSpPr>
          <p:nvPr>
            <p:ph type="title"/>
          </p:nvPr>
        </p:nvSpPr>
        <p:spPr>
          <a:xfrm>
            <a:off x="1071538" y="274638"/>
            <a:ext cx="7858180" cy="1143000"/>
          </a:xfrm>
        </p:spPr>
        <p:txBody>
          <a:bodyPr>
            <a:normAutofit/>
          </a:bodyPr>
          <a:lstStyle/>
          <a:p>
            <a:r>
              <a:rPr lang="en-US" sz="3200" dirty="0" smtClean="0">
                <a:latin typeface="Gill Sans MT" pitchFamily="34" charset="0"/>
              </a:rPr>
              <a:t>8.8 Manpower Strategy</a:t>
            </a:r>
            <a:endParaRPr lang="th-TH" sz="3200" dirty="0">
              <a:latin typeface="Gill Sans MT" pitchFamily="34" charset="0"/>
            </a:endParaRPr>
          </a:p>
        </p:txBody>
      </p:sp>
      <p:grpSp>
        <p:nvGrpSpPr>
          <p:cNvPr id="2" name="Group 1"/>
          <p:cNvGrpSpPr/>
          <p:nvPr/>
        </p:nvGrpSpPr>
        <p:grpSpPr>
          <a:xfrm>
            <a:off x="1142976" y="1285860"/>
            <a:ext cx="8001024" cy="5472491"/>
            <a:chOff x="1142976" y="1285860"/>
            <a:chExt cx="8001024" cy="5472491"/>
          </a:xfrm>
        </p:grpSpPr>
        <p:sp>
          <p:nvSpPr>
            <p:cNvPr id="5" name="สี่เหลี่ยมผืนผ้า 4"/>
            <p:cNvSpPr/>
            <p:nvPr/>
          </p:nvSpPr>
          <p:spPr>
            <a:xfrm>
              <a:off x="1357290" y="1285860"/>
              <a:ext cx="3071834" cy="107157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th-TH"/>
            </a:p>
          </p:txBody>
        </p:sp>
        <p:sp>
          <p:nvSpPr>
            <p:cNvPr id="6" name="ชื่อเรื่อง 1"/>
            <p:cNvSpPr txBox="1">
              <a:spLocks/>
            </p:cNvSpPr>
            <p:nvPr/>
          </p:nvSpPr>
          <p:spPr>
            <a:xfrm>
              <a:off x="1500167" y="1285860"/>
              <a:ext cx="2786082" cy="1000132"/>
            </a:xfrm>
            <a:prstGeom prst="rect">
              <a:avLst/>
            </a:prstGeom>
          </p:spPr>
          <p:txBody>
            <a:bodyPr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Before Participate in Labor Market</a:t>
              </a:r>
              <a:endParaRPr kumimoji="0" lang="th-TH"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7" name="TextBox 6"/>
            <p:cNvSpPr txBox="1"/>
            <p:nvPr/>
          </p:nvSpPr>
          <p:spPr>
            <a:xfrm>
              <a:off x="4714876" y="1285860"/>
              <a:ext cx="4000528" cy="2246769"/>
            </a:xfrm>
            <a:prstGeom prst="rect">
              <a:avLst/>
            </a:prstGeom>
            <a:noFill/>
          </p:spPr>
          <p:txBody>
            <a:bodyPr wrap="square" rtlCol="0">
              <a:spAutoFit/>
            </a:bodyPr>
            <a:lstStyle/>
            <a:p>
              <a:pPr>
                <a:buFontTx/>
                <a:buChar char="-"/>
              </a:pPr>
              <a:r>
                <a:rPr lang="en-US" dirty="0" smtClean="0">
                  <a:solidFill>
                    <a:schemeClr val="accent5">
                      <a:lumMod val="50000"/>
                    </a:schemeClr>
                  </a:solidFill>
                  <a:effectLst>
                    <a:outerShdw blurRad="38100" dist="38100" dir="2700000" algn="tl">
                      <a:srgbClr val="000000">
                        <a:alpha val="43137"/>
                      </a:srgbClr>
                    </a:outerShdw>
                  </a:effectLst>
                </a:rPr>
                <a:t>Family Planning</a:t>
              </a:r>
            </a:p>
            <a:p>
              <a:r>
                <a:rPr lang="en-US" dirty="0" smtClean="0">
                  <a:solidFill>
                    <a:schemeClr val="accent5">
                      <a:lumMod val="50000"/>
                    </a:schemeClr>
                  </a:solidFill>
                  <a:effectLst>
                    <a:outerShdw blurRad="38100" dist="38100" dir="2700000" algn="tl">
                      <a:srgbClr val="000000">
                        <a:alpha val="43137"/>
                      </a:srgbClr>
                    </a:outerShdw>
                  </a:effectLst>
                </a:rPr>
                <a:t>   Education in family</a:t>
              </a:r>
            </a:p>
            <a:p>
              <a:r>
                <a:rPr lang="en-US" dirty="0" smtClean="0">
                  <a:solidFill>
                    <a:schemeClr val="accent5">
                      <a:lumMod val="50000"/>
                    </a:schemeClr>
                  </a:solidFill>
                  <a:effectLst>
                    <a:outerShdw blurRad="38100" dist="38100" dir="2700000" algn="tl">
                      <a:srgbClr val="000000">
                        <a:alpha val="43137"/>
                      </a:srgbClr>
                    </a:outerShdw>
                  </a:effectLst>
                </a:rPr>
                <a:t>   leader and member</a:t>
              </a:r>
            </a:p>
            <a:p>
              <a:r>
                <a:rPr lang="en-US" dirty="0" smtClean="0">
                  <a:solidFill>
                    <a:schemeClr val="accent5">
                      <a:lumMod val="50000"/>
                    </a:schemeClr>
                  </a:solidFill>
                  <a:effectLst>
                    <a:outerShdw blurRad="38100" dist="38100" dir="2700000" algn="tl">
                      <a:srgbClr val="000000">
                        <a:alpha val="43137"/>
                      </a:srgbClr>
                    </a:outerShdw>
                  </a:effectLst>
                </a:rPr>
                <a:t>   Develop education</a:t>
              </a:r>
            </a:p>
            <a:p>
              <a:r>
                <a:rPr lang="en-US" dirty="0" smtClean="0">
                  <a:solidFill>
                    <a:schemeClr val="accent5">
                      <a:lumMod val="50000"/>
                    </a:schemeClr>
                  </a:solidFill>
                  <a:effectLst>
                    <a:outerShdw blurRad="38100" dist="38100" dir="2700000" algn="tl">
                      <a:srgbClr val="000000">
                        <a:alpha val="43137"/>
                      </a:srgbClr>
                    </a:outerShdw>
                  </a:effectLst>
                </a:rPr>
                <a:t>   system to standard level</a:t>
              </a:r>
            </a:p>
          </p:txBody>
        </p:sp>
        <p:sp>
          <p:nvSpPr>
            <p:cNvPr id="8" name="วงรี 7"/>
            <p:cNvSpPr/>
            <p:nvPr/>
          </p:nvSpPr>
          <p:spPr>
            <a:xfrm>
              <a:off x="4857752" y="1928802"/>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9" name="วงรี 8"/>
            <p:cNvSpPr/>
            <p:nvPr/>
          </p:nvSpPr>
          <p:spPr>
            <a:xfrm>
              <a:off x="4857752" y="2786058"/>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cxnSp>
          <p:nvCxnSpPr>
            <p:cNvPr id="10" name="ตัวเชื่อมต่อตรง 9"/>
            <p:cNvCxnSpPr/>
            <p:nvPr/>
          </p:nvCxnSpPr>
          <p:spPr>
            <a:xfrm rot="5400000">
              <a:off x="3606793" y="2392355"/>
              <a:ext cx="2071702" cy="1588"/>
            </a:xfrm>
            <a:prstGeom prst="line">
              <a:avLst/>
            </a:prstGeom>
          </p:spPr>
          <p:style>
            <a:lnRef idx="3">
              <a:schemeClr val="accent2"/>
            </a:lnRef>
            <a:fillRef idx="0">
              <a:schemeClr val="accent2"/>
            </a:fillRef>
            <a:effectRef idx="2">
              <a:schemeClr val="accent2"/>
            </a:effectRef>
            <a:fontRef idx="minor">
              <a:schemeClr val="tx1"/>
            </a:fontRef>
          </p:style>
        </p:cxnSp>
        <p:sp>
          <p:nvSpPr>
            <p:cNvPr id="12" name="สี่เหลี่ยมผืนผ้า 11"/>
            <p:cNvSpPr/>
            <p:nvPr/>
          </p:nvSpPr>
          <p:spPr>
            <a:xfrm>
              <a:off x="2143108" y="3571876"/>
              <a:ext cx="4500593" cy="71438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th-TH"/>
            </a:p>
          </p:txBody>
        </p:sp>
        <p:sp>
          <p:nvSpPr>
            <p:cNvPr id="14" name="TextBox 13"/>
            <p:cNvSpPr txBox="1"/>
            <p:nvPr/>
          </p:nvSpPr>
          <p:spPr>
            <a:xfrm>
              <a:off x="1142976" y="3643314"/>
              <a:ext cx="8001024" cy="553998"/>
            </a:xfrm>
            <a:prstGeom prst="rect">
              <a:avLst/>
            </a:prstGeom>
            <a:noFill/>
          </p:spPr>
          <p:txBody>
            <a:bodyPr wrap="square" rtlCol="0">
              <a:spAutoFit/>
            </a:bodyPr>
            <a:lstStyle/>
            <a:p>
              <a:r>
                <a:rPr lang="en-US" sz="3000" dirty="0" smtClean="0">
                  <a:solidFill>
                    <a:schemeClr val="accent5">
                      <a:lumMod val="50000"/>
                    </a:schemeClr>
                  </a:solidFill>
                  <a:effectLst>
                    <a:outerShdw blurRad="38100" dist="38100" dir="2700000" algn="tl">
                      <a:srgbClr val="000000">
                        <a:alpha val="43137"/>
                      </a:srgbClr>
                    </a:outerShdw>
                  </a:effectLst>
                </a:rPr>
                <a:t>After  Participate in Labor Market</a:t>
              </a:r>
            </a:p>
          </p:txBody>
        </p:sp>
        <p:sp>
          <p:nvSpPr>
            <p:cNvPr id="15" name="TextBox 14"/>
            <p:cNvSpPr txBox="1"/>
            <p:nvPr/>
          </p:nvSpPr>
          <p:spPr>
            <a:xfrm>
              <a:off x="1142976" y="4357694"/>
              <a:ext cx="8001024" cy="2400657"/>
            </a:xfrm>
            <a:prstGeom prst="rect">
              <a:avLst/>
            </a:prstGeom>
            <a:noFill/>
          </p:spPr>
          <p:txBody>
            <a:bodyPr wrap="square" rtlCol="0">
              <a:spAutoFit/>
            </a:bodyPr>
            <a:lstStyle/>
            <a:p>
              <a:r>
                <a:rPr lang="en-US" sz="3000" dirty="0" smtClean="0">
                  <a:solidFill>
                    <a:schemeClr val="accent5">
                      <a:lumMod val="50000"/>
                    </a:schemeClr>
                  </a:solidFill>
                  <a:effectLst>
                    <a:outerShdw blurRad="38100" dist="38100" dir="2700000" algn="tl">
                      <a:srgbClr val="000000">
                        <a:alpha val="43137"/>
                      </a:srgbClr>
                    </a:outerShdw>
                  </a:effectLst>
                </a:rPr>
                <a:t>    Create new job to reduce unemployment in urban</a:t>
              </a:r>
            </a:p>
            <a:p>
              <a:r>
                <a:rPr lang="en-US" sz="3000" dirty="0" smtClean="0">
                  <a:solidFill>
                    <a:schemeClr val="accent5">
                      <a:lumMod val="50000"/>
                    </a:schemeClr>
                  </a:solidFill>
                  <a:effectLst>
                    <a:outerShdw blurRad="38100" dist="38100" dir="2700000" algn="tl">
                      <a:srgbClr val="000000">
                        <a:alpha val="43137"/>
                      </a:srgbClr>
                    </a:outerShdw>
                  </a:effectLst>
                </a:rPr>
                <a:t>    Long run planning of supply of labor in next 10 years. Projection to create new staff to substitute retirement worker. </a:t>
              </a:r>
            </a:p>
          </p:txBody>
        </p:sp>
        <p:sp>
          <p:nvSpPr>
            <p:cNvPr id="16" name="วงรี 15"/>
            <p:cNvSpPr/>
            <p:nvPr/>
          </p:nvSpPr>
          <p:spPr>
            <a:xfrm>
              <a:off x="1428728" y="4572008"/>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17" name="วงรี 16"/>
            <p:cNvSpPr/>
            <p:nvPr/>
          </p:nvSpPr>
          <p:spPr>
            <a:xfrm>
              <a:off x="1428728" y="5500702"/>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000100" y="171087"/>
            <a:ext cx="8001024" cy="1477328"/>
            <a:chOff x="1000100" y="171087"/>
            <a:chExt cx="8001024" cy="1477328"/>
          </a:xfrm>
        </p:grpSpPr>
        <p:sp>
          <p:nvSpPr>
            <p:cNvPr id="4" name="TextBox 3"/>
            <p:cNvSpPr txBox="1"/>
            <p:nvPr/>
          </p:nvSpPr>
          <p:spPr>
            <a:xfrm>
              <a:off x="1000100" y="171087"/>
              <a:ext cx="8001024" cy="1477328"/>
            </a:xfrm>
            <a:prstGeom prst="rect">
              <a:avLst/>
            </a:prstGeom>
            <a:noFill/>
          </p:spPr>
          <p:txBody>
            <a:bodyPr wrap="square" rtlCol="0">
              <a:spAutoFit/>
            </a:bodyPr>
            <a:lstStyle/>
            <a:p>
              <a:r>
                <a:rPr lang="en-US" sz="3000" dirty="0" smtClean="0">
                  <a:solidFill>
                    <a:schemeClr val="accent5">
                      <a:lumMod val="50000"/>
                    </a:schemeClr>
                  </a:solidFill>
                  <a:effectLst>
                    <a:outerShdw blurRad="38100" dist="38100" dir="2700000" algn="tl">
                      <a:srgbClr val="000000">
                        <a:alpha val="43137"/>
                      </a:srgbClr>
                    </a:outerShdw>
                  </a:effectLst>
                </a:rPr>
                <a:t>    Create and develop rural economic (OTOP)</a:t>
              </a:r>
            </a:p>
            <a:p>
              <a:r>
                <a:rPr lang="en-US" sz="3000" dirty="0" smtClean="0">
                  <a:solidFill>
                    <a:schemeClr val="accent5">
                      <a:lumMod val="50000"/>
                    </a:schemeClr>
                  </a:solidFill>
                  <a:effectLst>
                    <a:outerShdw blurRad="38100" dist="38100" dir="2700000" algn="tl">
                      <a:srgbClr val="000000">
                        <a:alpha val="43137"/>
                      </a:srgbClr>
                    </a:outerShdw>
                  </a:effectLst>
                </a:rPr>
                <a:t>     </a:t>
              </a:r>
            </a:p>
            <a:p>
              <a:r>
                <a:rPr lang="en-US" sz="3000" dirty="0" smtClean="0">
                  <a:solidFill>
                    <a:schemeClr val="accent5">
                      <a:lumMod val="50000"/>
                    </a:schemeClr>
                  </a:solidFill>
                  <a:effectLst>
                    <a:outerShdw blurRad="38100" dist="38100" dir="2700000" algn="tl">
                      <a:srgbClr val="000000">
                        <a:alpha val="43137"/>
                      </a:srgbClr>
                    </a:outerShdw>
                  </a:effectLst>
                </a:rPr>
                <a:t>    Training (OJT) see chapter 5</a:t>
              </a:r>
            </a:p>
          </p:txBody>
        </p:sp>
        <p:sp>
          <p:nvSpPr>
            <p:cNvPr id="5" name="วงรี 4"/>
            <p:cNvSpPr/>
            <p:nvPr/>
          </p:nvSpPr>
          <p:spPr>
            <a:xfrm>
              <a:off x="1285852" y="385401"/>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6" name="วงรี 5"/>
            <p:cNvSpPr/>
            <p:nvPr/>
          </p:nvSpPr>
          <p:spPr>
            <a:xfrm>
              <a:off x="1285852" y="1314095"/>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gr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ชื่อเรื่อง 1"/>
          <p:cNvSpPr>
            <a:spLocks noGrp="1"/>
          </p:cNvSpPr>
          <p:nvPr>
            <p:ph type="title"/>
          </p:nvPr>
        </p:nvSpPr>
        <p:spPr>
          <a:xfrm>
            <a:off x="1071538" y="274638"/>
            <a:ext cx="7862150" cy="1143000"/>
          </a:xfrm>
        </p:spPr>
        <p:txBody>
          <a:bodyPr>
            <a:normAutofit/>
          </a:bodyPr>
          <a:lstStyle/>
          <a:p>
            <a:pPr lvl="0"/>
            <a:r>
              <a:rPr lang="en-US" sz="3200" dirty="0" smtClean="0">
                <a:latin typeface="Gill Sans MT" pitchFamily="34" charset="0"/>
              </a:rPr>
              <a:t>8.1</a:t>
            </a:r>
            <a:r>
              <a:rPr lang="en-US" sz="3200" dirty="0"/>
              <a:t>General Concept of Manpower </a:t>
            </a:r>
            <a:r>
              <a:rPr lang="en-US" sz="3200" dirty="0" smtClean="0"/>
              <a:t>Mobility</a:t>
            </a:r>
            <a:r>
              <a:rPr lang="th-TH" sz="3200" dirty="0">
                <a:latin typeface="Gill Sans MT" pitchFamily="34" charset="0"/>
              </a:rPr>
              <a:t/>
            </a:r>
            <a:br>
              <a:rPr lang="th-TH" sz="3200" dirty="0">
                <a:latin typeface="Gill Sans MT" pitchFamily="34" charset="0"/>
              </a:rPr>
            </a:br>
            <a:endParaRPr lang="th-TH" sz="3200" dirty="0">
              <a:latin typeface="Gill Sans MT" pitchFamily="34" charset="0"/>
            </a:endParaRPr>
          </a:p>
        </p:txBody>
      </p:sp>
      <p:grpSp>
        <p:nvGrpSpPr>
          <p:cNvPr id="2" name="Group 1"/>
          <p:cNvGrpSpPr/>
          <p:nvPr/>
        </p:nvGrpSpPr>
        <p:grpSpPr>
          <a:xfrm>
            <a:off x="571472" y="1000100"/>
            <a:ext cx="8643998" cy="3786222"/>
            <a:chOff x="571472" y="1000100"/>
            <a:chExt cx="8643998" cy="3786222"/>
          </a:xfrm>
        </p:grpSpPr>
        <p:sp>
          <p:nvSpPr>
            <p:cNvPr id="5" name="วงรี 4"/>
            <p:cNvSpPr/>
            <p:nvPr/>
          </p:nvSpPr>
          <p:spPr>
            <a:xfrm>
              <a:off x="3071802" y="1000100"/>
              <a:ext cx="3643338" cy="1857396"/>
            </a:xfrm>
            <a:prstGeom prst="ellipse">
              <a:avLst/>
            </a:prstGeom>
          </p:spPr>
          <p:style>
            <a:lnRef idx="2">
              <a:schemeClr val="accent3"/>
            </a:lnRef>
            <a:fillRef idx="1">
              <a:schemeClr val="lt1"/>
            </a:fillRef>
            <a:effectRef idx="0">
              <a:schemeClr val="accent3"/>
            </a:effectRef>
            <a:fontRef idx="minor">
              <a:schemeClr val="dk1"/>
            </a:fontRef>
          </p:style>
          <p:txBody>
            <a:bodyPr rtlCol="0" anchor="ctr"/>
            <a:lstStyle/>
            <a:p>
              <a:pPr algn="ctr"/>
              <a:endParaRPr lang="th-TH"/>
            </a:p>
          </p:txBody>
        </p:sp>
        <p:sp>
          <p:nvSpPr>
            <p:cNvPr id="6" name="ชื่อเรื่อง 1"/>
            <p:cNvSpPr txBox="1">
              <a:spLocks/>
            </p:cNvSpPr>
            <p:nvPr/>
          </p:nvSpPr>
          <p:spPr>
            <a:xfrm>
              <a:off x="3143240" y="1357298"/>
              <a:ext cx="3620779" cy="1071570"/>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t>General Concept of Manpower Mobility</a:t>
              </a:r>
              <a:endParaRPr kumimoji="0" lang="th-TH" sz="32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7" name="TextBox 6"/>
            <p:cNvSpPr txBox="1"/>
            <p:nvPr/>
          </p:nvSpPr>
          <p:spPr>
            <a:xfrm>
              <a:off x="571472" y="3214686"/>
              <a:ext cx="3714776" cy="553998"/>
            </a:xfrm>
            <a:prstGeom prst="rect">
              <a:avLst/>
            </a:prstGeom>
            <a:noFill/>
          </p:spPr>
          <p:txBody>
            <a:bodyPr wrap="square" rtlCol="0">
              <a:spAutoFit/>
            </a:bodyPr>
            <a:lstStyle/>
            <a:p>
              <a:r>
                <a:rPr lang="en-US" sz="3000" dirty="0" smtClean="0">
                  <a:solidFill>
                    <a:schemeClr val="accent5">
                      <a:lumMod val="50000"/>
                    </a:schemeClr>
                  </a:solidFill>
                  <a:effectLst>
                    <a:outerShdw blurRad="38100" dist="38100" dir="2700000" algn="tl">
                      <a:srgbClr val="000000">
                        <a:alpha val="43137"/>
                      </a:srgbClr>
                    </a:outerShdw>
                  </a:effectLst>
                </a:rPr>
                <a:t>1. Occupation Mobility</a:t>
              </a:r>
            </a:p>
          </p:txBody>
        </p:sp>
        <p:sp>
          <p:nvSpPr>
            <p:cNvPr id="8" name="TextBox 7"/>
            <p:cNvSpPr txBox="1"/>
            <p:nvPr/>
          </p:nvSpPr>
          <p:spPr>
            <a:xfrm>
              <a:off x="2357422" y="3929066"/>
              <a:ext cx="3429024" cy="553998"/>
            </a:xfrm>
            <a:prstGeom prst="rect">
              <a:avLst/>
            </a:prstGeom>
            <a:noFill/>
          </p:spPr>
          <p:txBody>
            <a:bodyPr wrap="square" rtlCol="0">
              <a:spAutoFit/>
            </a:bodyPr>
            <a:lstStyle/>
            <a:p>
              <a:r>
                <a:rPr lang="en-US" sz="3000" dirty="0">
                  <a:solidFill>
                    <a:schemeClr val="accent5">
                      <a:lumMod val="50000"/>
                    </a:schemeClr>
                  </a:solidFill>
                  <a:effectLst>
                    <a:outerShdw blurRad="38100" dist="38100" dir="2700000" algn="tl">
                      <a:srgbClr val="000000">
                        <a:alpha val="43137"/>
                      </a:srgbClr>
                    </a:outerShdw>
                  </a:effectLst>
                </a:rPr>
                <a:t>2</a:t>
              </a:r>
              <a:r>
                <a:rPr lang="en-US" sz="3000" dirty="0" smtClean="0">
                  <a:solidFill>
                    <a:schemeClr val="accent5">
                      <a:lumMod val="50000"/>
                    </a:schemeClr>
                  </a:solidFill>
                  <a:effectLst>
                    <a:outerShdw blurRad="38100" dist="38100" dir="2700000" algn="tl">
                      <a:srgbClr val="000000">
                        <a:alpha val="43137"/>
                      </a:srgbClr>
                    </a:outerShdw>
                  </a:effectLst>
                </a:rPr>
                <a:t>. Industrial Mobility</a:t>
              </a:r>
            </a:p>
          </p:txBody>
        </p:sp>
        <p:sp>
          <p:nvSpPr>
            <p:cNvPr id="9" name="TextBox 8"/>
            <p:cNvSpPr txBox="1"/>
            <p:nvPr/>
          </p:nvSpPr>
          <p:spPr>
            <a:xfrm>
              <a:off x="5786446" y="3308994"/>
              <a:ext cx="3429024" cy="1477328"/>
            </a:xfrm>
            <a:prstGeom prst="rect">
              <a:avLst/>
            </a:prstGeom>
            <a:noFill/>
          </p:spPr>
          <p:txBody>
            <a:bodyPr wrap="square" rtlCol="0">
              <a:spAutoFit/>
            </a:bodyPr>
            <a:lstStyle/>
            <a:p>
              <a:r>
                <a:rPr lang="en-US" sz="3000" dirty="0" smtClean="0">
                  <a:solidFill>
                    <a:schemeClr val="accent5">
                      <a:lumMod val="50000"/>
                    </a:schemeClr>
                  </a:solidFill>
                  <a:effectLst>
                    <a:outerShdw blurRad="38100" dist="38100" dir="2700000" algn="tl">
                      <a:srgbClr val="000000">
                        <a:alpha val="43137"/>
                      </a:srgbClr>
                    </a:outerShdw>
                  </a:effectLst>
                </a:rPr>
                <a:t>3. Geographical Mobility (Migration)</a:t>
              </a:r>
            </a:p>
            <a:p>
              <a:r>
                <a:rPr lang="en-US" sz="3000" dirty="0" smtClean="0">
                  <a:solidFill>
                    <a:schemeClr val="accent5">
                      <a:lumMod val="50000"/>
                    </a:schemeClr>
                  </a:solidFill>
                  <a:effectLst>
                    <a:outerShdw blurRad="38100" dist="38100" dir="2700000" algn="tl">
                      <a:srgbClr val="000000">
                        <a:alpha val="43137"/>
                      </a:srgbClr>
                    </a:outerShdw>
                  </a:effectLst>
                </a:rPr>
                <a:t>Factor</a:t>
              </a:r>
            </a:p>
          </p:txBody>
        </p:sp>
        <p:sp>
          <p:nvSpPr>
            <p:cNvPr id="10" name="ลูกศรลง 9"/>
            <p:cNvSpPr/>
            <p:nvPr/>
          </p:nvSpPr>
          <p:spPr>
            <a:xfrm>
              <a:off x="4714876" y="3143248"/>
              <a:ext cx="357190" cy="71438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11" name="ลูกศรลง 10"/>
            <p:cNvSpPr/>
            <p:nvPr/>
          </p:nvSpPr>
          <p:spPr>
            <a:xfrm rot="2318723">
              <a:off x="3143240" y="2643182"/>
              <a:ext cx="357190" cy="71438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12" name="ลูกศรลง 11"/>
            <p:cNvSpPr/>
            <p:nvPr/>
          </p:nvSpPr>
          <p:spPr>
            <a:xfrm rot="20095131">
              <a:off x="6278210" y="2613771"/>
              <a:ext cx="357190" cy="71438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ชื่อเรื่อง 1"/>
          <p:cNvSpPr>
            <a:spLocks noGrp="1"/>
          </p:cNvSpPr>
          <p:nvPr>
            <p:ph type="title"/>
          </p:nvPr>
        </p:nvSpPr>
        <p:spPr>
          <a:xfrm>
            <a:off x="974420" y="245481"/>
            <a:ext cx="8195292" cy="1143000"/>
          </a:xfrm>
        </p:spPr>
        <p:txBody>
          <a:bodyPr>
            <a:normAutofit/>
          </a:bodyPr>
          <a:lstStyle/>
          <a:p>
            <a:r>
              <a:rPr lang="en-US" sz="3200" dirty="0" smtClean="0">
                <a:latin typeface="Gill Sans MT" pitchFamily="34" charset="0"/>
              </a:rPr>
              <a:t>8.2 Relation between Mobility and Demographic</a:t>
            </a:r>
            <a:endParaRPr lang="th-TH" sz="3200" dirty="0">
              <a:latin typeface="Gill Sans MT" pitchFamily="34" charset="0"/>
            </a:endParaRPr>
          </a:p>
        </p:txBody>
      </p:sp>
      <p:grpSp>
        <p:nvGrpSpPr>
          <p:cNvPr id="2" name="Group 1"/>
          <p:cNvGrpSpPr/>
          <p:nvPr/>
        </p:nvGrpSpPr>
        <p:grpSpPr>
          <a:xfrm>
            <a:off x="928662" y="1363225"/>
            <a:ext cx="8215338" cy="4780419"/>
            <a:chOff x="928662" y="1363225"/>
            <a:chExt cx="8215338" cy="4780419"/>
          </a:xfrm>
        </p:grpSpPr>
        <p:sp>
          <p:nvSpPr>
            <p:cNvPr id="5" name="TextBox 4"/>
            <p:cNvSpPr txBox="1"/>
            <p:nvPr/>
          </p:nvSpPr>
          <p:spPr>
            <a:xfrm>
              <a:off x="928662" y="1363225"/>
              <a:ext cx="8215338" cy="553998"/>
            </a:xfrm>
            <a:prstGeom prst="rect">
              <a:avLst/>
            </a:prstGeom>
            <a:noFill/>
          </p:spPr>
          <p:txBody>
            <a:bodyPr wrap="square" rtlCol="0">
              <a:spAutoFit/>
            </a:bodyPr>
            <a:lstStyle/>
            <a:p>
              <a:r>
                <a:rPr lang="en-US" sz="3000" dirty="0" smtClean="0">
                  <a:solidFill>
                    <a:schemeClr val="accent5">
                      <a:lumMod val="50000"/>
                    </a:schemeClr>
                  </a:solidFill>
                  <a:effectLst>
                    <a:outerShdw blurRad="38100" dist="38100" dir="2700000" algn="tl">
                      <a:srgbClr val="000000">
                        <a:alpha val="43137"/>
                      </a:srgbClr>
                    </a:outerShdw>
                  </a:effectLst>
                </a:rPr>
                <a:t>1) Mobility and Age</a:t>
              </a:r>
            </a:p>
          </p:txBody>
        </p:sp>
        <p:cxnSp>
          <p:nvCxnSpPr>
            <p:cNvPr id="6" name="ตัวเชื่อมต่อตรง 5"/>
            <p:cNvCxnSpPr/>
            <p:nvPr/>
          </p:nvCxnSpPr>
          <p:spPr>
            <a:xfrm rot="5400000">
              <a:off x="1000100" y="3714753"/>
              <a:ext cx="2428894" cy="1"/>
            </a:xfrm>
            <a:prstGeom prst="line">
              <a:avLst/>
            </a:prstGeom>
          </p:spPr>
          <p:style>
            <a:lnRef idx="3">
              <a:schemeClr val="dk1"/>
            </a:lnRef>
            <a:fillRef idx="0">
              <a:schemeClr val="dk1"/>
            </a:fillRef>
            <a:effectRef idx="2">
              <a:schemeClr val="dk1"/>
            </a:effectRef>
            <a:fontRef idx="minor">
              <a:schemeClr val="tx1"/>
            </a:fontRef>
          </p:style>
        </p:cxnSp>
        <p:cxnSp>
          <p:nvCxnSpPr>
            <p:cNvPr id="7" name="ตัวเชื่อมต่อตรง 6"/>
            <p:cNvCxnSpPr/>
            <p:nvPr/>
          </p:nvCxnSpPr>
          <p:spPr>
            <a:xfrm rot="10800000">
              <a:off x="2214546" y="4929198"/>
              <a:ext cx="2500329" cy="1"/>
            </a:xfrm>
            <a:prstGeom prst="line">
              <a:avLst/>
            </a:prstGeom>
          </p:spPr>
          <p:style>
            <a:lnRef idx="3">
              <a:schemeClr val="dk1"/>
            </a:lnRef>
            <a:fillRef idx="0">
              <a:schemeClr val="dk1"/>
            </a:fillRef>
            <a:effectRef idx="2">
              <a:schemeClr val="dk1"/>
            </a:effectRef>
            <a:fontRef idx="minor">
              <a:schemeClr val="tx1"/>
            </a:fontRef>
          </p:style>
        </p:cxnSp>
        <p:sp>
          <p:nvSpPr>
            <p:cNvPr id="8" name="ส่วนโค้ง 7"/>
            <p:cNvSpPr/>
            <p:nvPr/>
          </p:nvSpPr>
          <p:spPr>
            <a:xfrm rot="10800000">
              <a:off x="2643175" y="1428735"/>
              <a:ext cx="3143272" cy="2928958"/>
            </a:xfrm>
            <a:prstGeom prst="arc">
              <a:avLst/>
            </a:prstGeom>
          </p:spPr>
          <p:style>
            <a:lnRef idx="3">
              <a:schemeClr val="accent1"/>
            </a:lnRef>
            <a:fillRef idx="0">
              <a:schemeClr val="accent1"/>
            </a:fillRef>
            <a:effectRef idx="2">
              <a:schemeClr val="accent1"/>
            </a:effectRef>
            <a:fontRef idx="minor">
              <a:schemeClr val="tx1"/>
            </a:fontRef>
          </p:style>
          <p:txBody>
            <a:bodyPr rtlCol="0" anchor="ctr"/>
            <a:lstStyle/>
            <a:p>
              <a:pPr algn="ctr"/>
              <a:endParaRPr lang="th-TH"/>
            </a:p>
          </p:txBody>
        </p:sp>
        <p:sp>
          <p:nvSpPr>
            <p:cNvPr id="9" name="ชื่อเรื่อง 1"/>
            <p:cNvSpPr txBox="1">
              <a:spLocks/>
            </p:cNvSpPr>
            <p:nvPr/>
          </p:nvSpPr>
          <p:spPr>
            <a:xfrm>
              <a:off x="4714876" y="4500570"/>
              <a:ext cx="714380" cy="785818"/>
            </a:xfrm>
            <a:prstGeom prst="rect">
              <a:avLst/>
            </a:prstGeom>
          </p:spPr>
          <p:txBody>
            <a:bodyPr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3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Age</a:t>
              </a:r>
              <a:endParaRPr kumimoji="0" lang="th-TH" sz="23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10" name="ชื่อเรื่อง 1"/>
            <p:cNvSpPr txBox="1">
              <a:spLocks/>
            </p:cNvSpPr>
            <p:nvPr/>
          </p:nvSpPr>
          <p:spPr>
            <a:xfrm>
              <a:off x="1643042" y="2071678"/>
              <a:ext cx="1143008" cy="428628"/>
            </a:xfrm>
            <a:prstGeom prst="rect">
              <a:avLst/>
            </a:prstGeom>
          </p:spPr>
          <p:txBody>
            <a:bodyPr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3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Mobility</a:t>
              </a:r>
              <a:endParaRPr kumimoji="0" lang="th-TH" sz="23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11" name="ชื่อเรื่อง 1"/>
            <p:cNvSpPr txBox="1">
              <a:spLocks/>
            </p:cNvSpPr>
            <p:nvPr/>
          </p:nvSpPr>
          <p:spPr>
            <a:xfrm>
              <a:off x="1928794" y="4572008"/>
              <a:ext cx="500066"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18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0</a:t>
              </a:r>
              <a:endParaRPr kumimoji="0" lang="th-TH" sz="24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12" name="TextBox 11"/>
            <p:cNvSpPr txBox="1"/>
            <p:nvPr/>
          </p:nvSpPr>
          <p:spPr>
            <a:xfrm>
              <a:off x="928662" y="5127981"/>
              <a:ext cx="8215338" cy="1015663"/>
            </a:xfrm>
            <a:prstGeom prst="rect">
              <a:avLst/>
            </a:prstGeom>
            <a:noFill/>
          </p:spPr>
          <p:txBody>
            <a:bodyPr wrap="square" rtlCol="0">
              <a:spAutoFit/>
            </a:bodyPr>
            <a:lstStyle/>
            <a:p>
              <a:r>
                <a:rPr lang="en-US" sz="3000" dirty="0" smtClean="0">
                  <a:solidFill>
                    <a:schemeClr val="accent5">
                      <a:lumMod val="50000"/>
                    </a:schemeClr>
                  </a:solidFill>
                  <a:effectLst>
                    <a:outerShdw blurRad="38100" dist="38100" dir="2700000" algn="tl">
                      <a:srgbClr val="000000">
                        <a:alpha val="43137"/>
                      </a:srgbClr>
                    </a:outerShdw>
                  </a:effectLst>
                </a:rPr>
                <a:t>	</a:t>
              </a:r>
              <a:r>
                <a:rPr lang="en-US" sz="3000" u="sng" dirty="0" smtClean="0">
                  <a:solidFill>
                    <a:schemeClr val="accent5">
                      <a:lumMod val="50000"/>
                    </a:schemeClr>
                  </a:solidFill>
                  <a:effectLst>
                    <a:outerShdw blurRad="38100" dist="38100" dir="2700000" algn="tl">
                      <a:srgbClr val="000000">
                        <a:alpha val="43137"/>
                      </a:srgbClr>
                    </a:outerShdw>
                  </a:effectLst>
                </a:rPr>
                <a:t>Young</a:t>
              </a:r>
              <a:r>
                <a:rPr lang="en-US" sz="3000" dirty="0" smtClean="0">
                  <a:solidFill>
                    <a:schemeClr val="accent5">
                      <a:lumMod val="50000"/>
                    </a:schemeClr>
                  </a:solidFill>
                  <a:effectLst>
                    <a:outerShdw blurRad="38100" dist="38100" dir="2700000" algn="tl">
                      <a:srgbClr val="000000">
                        <a:alpha val="43137"/>
                      </a:srgbClr>
                    </a:outerShdw>
                  </a:effectLst>
                </a:rPr>
                <a:t> labor tends to move to new place rather than old one.</a:t>
              </a:r>
              <a:endParaRPr lang="en-US" sz="3000" u="sng" dirty="0" smtClean="0">
                <a:solidFill>
                  <a:schemeClr val="accent5">
                    <a:lumMod val="50000"/>
                  </a:schemeClr>
                </a:solidFill>
                <a:effectLst>
                  <a:outerShdw blurRad="38100" dist="38100" dir="2700000" algn="tl">
                    <a:srgbClr val="000000">
                      <a:alpha val="43137"/>
                    </a:srgbClr>
                  </a:outerShdw>
                </a:effectLst>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928662" y="142852"/>
            <a:ext cx="8215338" cy="4708981"/>
            <a:chOff x="928662" y="142852"/>
            <a:chExt cx="8215338" cy="4708981"/>
          </a:xfrm>
        </p:grpSpPr>
        <p:sp>
          <p:nvSpPr>
            <p:cNvPr id="4" name="TextBox 3"/>
            <p:cNvSpPr txBox="1"/>
            <p:nvPr/>
          </p:nvSpPr>
          <p:spPr>
            <a:xfrm>
              <a:off x="928662" y="142852"/>
              <a:ext cx="8215338" cy="4708981"/>
            </a:xfrm>
            <a:prstGeom prst="rect">
              <a:avLst/>
            </a:prstGeom>
            <a:noFill/>
          </p:spPr>
          <p:txBody>
            <a:bodyPr wrap="square" rtlCol="0">
              <a:spAutoFit/>
            </a:bodyPr>
            <a:lstStyle/>
            <a:p>
              <a:r>
                <a:rPr lang="en-US" sz="3000" u="sng" dirty="0" smtClean="0">
                  <a:solidFill>
                    <a:schemeClr val="accent5">
                      <a:lumMod val="50000"/>
                    </a:schemeClr>
                  </a:solidFill>
                  <a:effectLst>
                    <a:outerShdw blurRad="38100" dist="38100" dir="2700000" algn="tl">
                      <a:srgbClr val="000000">
                        <a:alpha val="43137"/>
                      </a:srgbClr>
                    </a:outerShdw>
                  </a:effectLst>
                </a:rPr>
                <a:t>Reasons</a:t>
              </a:r>
              <a:endParaRPr lang="en-US" sz="3000" dirty="0" smtClean="0">
                <a:solidFill>
                  <a:schemeClr val="accent5">
                    <a:lumMod val="50000"/>
                  </a:schemeClr>
                </a:solidFill>
                <a:effectLst>
                  <a:outerShdw blurRad="38100" dist="38100" dir="2700000" algn="tl">
                    <a:srgbClr val="000000">
                      <a:alpha val="43137"/>
                    </a:srgbClr>
                  </a:outerShdw>
                </a:effectLst>
              </a:endParaRPr>
            </a:p>
            <a:p>
              <a:pPr marL="457200" indent="-457200">
                <a:buFont typeface="Arial" panose="020B0604020202020204" pitchFamily="34" charset="0"/>
                <a:buChar char="•"/>
              </a:pPr>
              <a:r>
                <a:rPr lang="en-US" sz="3000" dirty="0">
                  <a:solidFill>
                    <a:schemeClr val="accent5">
                      <a:lumMod val="50000"/>
                    </a:schemeClr>
                  </a:solidFill>
                  <a:effectLst>
                    <a:outerShdw blurRad="38100" dist="38100" dir="2700000" algn="tl">
                      <a:srgbClr val="000000">
                        <a:alpha val="43137"/>
                      </a:srgbClr>
                    </a:outerShdw>
                  </a:effectLst>
                </a:rPr>
                <a:t>	</a:t>
              </a:r>
              <a:r>
                <a:rPr lang="en-US" sz="3000" dirty="0" smtClean="0">
                  <a:solidFill>
                    <a:schemeClr val="accent5">
                      <a:lumMod val="50000"/>
                    </a:schemeClr>
                  </a:solidFill>
                  <a:effectLst>
                    <a:outerShdw blurRad="38100" dist="38100" dir="2700000" algn="tl">
                      <a:srgbClr val="000000">
                        <a:alpha val="43137"/>
                      </a:srgbClr>
                    </a:outerShdw>
                  </a:effectLst>
                </a:rPr>
                <a:t>New experience pull</a:t>
              </a:r>
            </a:p>
            <a:p>
              <a:pPr marL="457200" indent="-457200">
                <a:buFont typeface="Arial" panose="020B0604020202020204" pitchFamily="34" charset="0"/>
                <a:buChar char="•"/>
              </a:pPr>
              <a:r>
                <a:rPr lang="en-US" sz="3000" dirty="0">
                  <a:solidFill>
                    <a:schemeClr val="accent5">
                      <a:lumMod val="50000"/>
                    </a:schemeClr>
                  </a:solidFill>
                  <a:effectLst>
                    <a:outerShdw blurRad="38100" dist="38100" dir="2700000" algn="tl">
                      <a:srgbClr val="000000">
                        <a:alpha val="43137"/>
                      </a:srgbClr>
                    </a:outerShdw>
                  </a:effectLst>
                </a:rPr>
                <a:t>	</a:t>
              </a:r>
              <a:r>
                <a:rPr lang="en-US" sz="3000" dirty="0" smtClean="0">
                  <a:solidFill>
                    <a:schemeClr val="accent5">
                      <a:lumMod val="50000"/>
                    </a:schemeClr>
                  </a:solidFill>
                  <a:effectLst>
                    <a:outerShdw blurRad="38100" dist="38100" dir="2700000" algn="tl">
                      <a:srgbClr val="000000">
                        <a:alpha val="43137"/>
                      </a:srgbClr>
                    </a:outerShdw>
                  </a:effectLst>
                </a:rPr>
                <a:t>Low information </a:t>
              </a:r>
            </a:p>
            <a:p>
              <a:endParaRPr lang="en-US" sz="3000" u="sng" dirty="0" smtClean="0">
                <a:solidFill>
                  <a:schemeClr val="accent5">
                    <a:lumMod val="50000"/>
                  </a:schemeClr>
                </a:solidFill>
                <a:effectLst>
                  <a:outerShdw blurRad="38100" dist="38100" dir="2700000" algn="tl">
                    <a:srgbClr val="000000">
                      <a:alpha val="43137"/>
                    </a:srgbClr>
                  </a:outerShdw>
                </a:effectLst>
              </a:endParaRPr>
            </a:p>
            <a:p>
              <a:r>
                <a:rPr lang="en-US" sz="3000" u="sng" dirty="0" smtClean="0">
                  <a:solidFill>
                    <a:schemeClr val="accent5">
                      <a:lumMod val="50000"/>
                    </a:schemeClr>
                  </a:solidFill>
                  <a:effectLst>
                    <a:outerShdw blurRad="38100" dist="38100" dir="2700000" algn="tl">
                      <a:srgbClr val="000000">
                        <a:alpha val="43137"/>
                      </a:srgbClr>
                    </a:outerShdw>
                  </a:effectLst>
                </a:rPr>
                <a:t>Age </a:t>
              </a:r>
              <a:r>
                <a:rPr lang="en-US" sz="3000" u="sng" dirty="0" smtClean="0">
                  <a:solidFill>
                    <a:schemeClr val="accent5">
                      <a:lumMod val="50000"/>
                    </a:schemeClr>
                  </a:solidFill>
                  <a:effectLst>
                    <a:outerShdw blurRad="38100" dist="38100" dir="2700000" algn="tl">
                      <a:srgbClr val="000000">
                        <a:alpha val="43137"/>
                      </a:srgbClr>
                    </a:outerShdw>
                  </a:effectLst>
                </a:rPr>
                <a:t>more than 35</a:t>
              </a:r>
              <a:r>
                <a:rPr lang="en-US" sz="3000" dirty="0" smtClean="0">
                  <a:solidFill>
                    <a:schemeClr val="accent5">
                      <a:lumMod val="50000"/>
                    </a:schemeClr>
                  </a:solidFill>
                  <a:effectLst>
                    <a:outerShdw blurRad="38100" dist="38100" dir="2700000" algn="tl">
                      <a:srgbClr val="000000">
                        <a:alpha val="43137"/>
                      </a:srgbClr>
                    </a:outerShdw>
                  </a:effectLst>
                </a:rPr>
                <a:t> years old have low mobility</a:t>
              </a:r>
            </a:p>
            <a:p>
              <a:r>
                <a:rPr lang="en-US" sz="3000" u="sng" dirty="0" smtClean="0">
                  <a:solidFill>
                    <a:schemeClr val="accent5">
                      <a:lumMod val="50000"/>
                    </a:schemeClr>
                  </a:solidFill>
                  <a:effectLst>
                    <a:outerShdw blurRad="38100" dist="38100" dir="2700000" algn="tl">
                      <a:srgbClr val="000000">
                        <a:alpha val="43137"/>
                      </a:srgbClr>
                    </a:outerShdw>
                  </a:effectLst>
                </a:rPr>
                <a:t>Reasons</a:t>
              </a:r>
              <a:endParaRPr lang="en-US" sz="3000" dirty="0" smtClean="0">
                <a:solidFill>
                  <a:schemeClr val="accent5">
                    <a:lumMod val="50000"/>
                  </a:schemeClr>
                </a:solidFill>
                <a:effectLst>
                  <a:outerShdw blurRad="38100" dist="38100" dir="2700000" algn="tl">
                    <a:srgbClr val="000000">
                      <a:alpha val="43137"/>
                    </a:srgbClr>
                  </a:outerShdw>
                </a:effectLst>
              </a:endParaRPr>
            </a:p>
            <a:p>
              <a:pPr marL="457200" indent="-457200">
                <a:buFont typeface="Arial" panose="020B0604020202020204" pitchFamily="34" charset="0"/>
                <a:buChar char="•"/>
              </a:pPr>
              <a:r>
                <a:rPr lang="en-US" sz="3000" dirty="0">
                  <a:solidFill>
                    <a:schemeClr val="accent5">
                      <a:lumMod val="50000"/>
                    </a:schemeClr>
                  </a:solidFill>
                  <a:effectLst>
                    <a:outerShdw blurRad="38100" dist="38100" dir="2700000" algn="tl">
                      <a:srgbClr val="000000">
                        <a:alpha val="43137"/>
                      </a:srgbClr>
                    </a:outerShdw>
                  </a:effectLst>
                </a:rPr>
                <a:t>	</a:t>
              </a:r>
              <a:r>
                <a:rPr lang="en-US" sz="3000" dirty="0" smtClean="0">
                  <a:solidFill>
                    <a:schemeClr val="accent5">
                      <a:lumMod val="50000"/>
                    </a:schemeClr>
                  </a:solidFill>
                  <a:effectLst>
                    <a:outerShdw blurRad="38100" dist="38100" dir="2700000" algn="tl">
                      <a:srgbClr val="000000">
                        <a:alpha val="43137"/>
                      </a:srgbClr>
                    </a:outerShdw>
                  </a:effectLst>
                </a:rPr>
                <a:t>Relationship in old place     social capital</a:t>
              </a:r>
            </a:p>
            <a:p>
              <a:pPr marL="457200" indent="-457200">
                <a:buFont typeface="Arial" panose="020B0604020202020204" pitchFamily="34" charset="0"/>
                <a:buChar char="•"/>
              </a:pPr>
              <a:r>
                <a:rPr lang="en-US" sz="3000" dirty="0">
                  <a:solidFill>
                    <a:schemeClr val="accent5">
                      <a:lumMod val="50000"/>
                    </a:schemeClr>
                  </a:solidFill>
                  <a:effectLst>
                    <a:outerShdw blurRad="38100" dist="38100" dir="2700000" algn="tl">
                      <a:srgbClr val="000000">
                        <a:alpha val="43137"/>
                      </a:srgbClr>
                    </a:outerShdw>
                  </a:effectLst>
                </a:rPr>
                <a:t>	</a:t>
              </a:r>
              <a:r>
                <a:rPr lang="en-US" sz="3000" dirty="0" smtClean="0">
                  <a:solidFill>
                    <a:schemeClr val="accent5">
                      <a:lumMod val="50000"/>
                    </a:schemeClr>
                  </a:solidFill>
                  <a:effectLst>
                    <a:outerShdw blurRad="38100" dist="38100" dir="2700000" algn="tl">
                      <a:srgbClr val="000000">
                        <a:alpha val="43137"/>
                      </a:srgbClr>
                    </a:outerShdw>
                  </a:effectLst>
                </a:rPr>
                <a:t>Stability needs     risk aversion</a:t>
              </a:r>
            </a:p>
            <a:p>
              <a:pPr marL="457200" indent="-457200">
                <a:buFont typeface="Arial" panose="020B0604020202020204" pitchFamily="34" charset="0"/>
                <a:buChar char="•"/>
              </a:pPr>
              <a:r>
                <a:rPr lang="en-US" sz="3000" dirty="0">
                  <a:solidFill>
                    <a:schemeClr val="accent5">
                      <a:lumMod val="50000"/>
                    </a:schemeClr>
                  </a:solidFill>
                  <a:effectLst>
                    <a:outerShdw blurRad="38100" dist="38100" dir="2700000" algn="tl">
                      <a:srgbClr val="000000">
                        <a:alpha val="43137"/>
                      </a:srgbClr>
                    </a:outerShdw>
                  </a:effectLst>
                </a:rPr>
                <a:t>	</a:t>
              </a:r>
              <a:r>
                <a:rPr lang="en-US" sz="3000" dirty="0" smtClean="0">
                  <a:solidFill>
                    <a:schemeClr val="accent5">
                      <a:lumMod val="50000"/>
                    </a:schemeClr>
                  </a:solidFill>
                  <a:effectLst>
                    <a:outerShdw blurRad="38100" dist="38100" dir="2700000" algn="tl">
                      <a:srgbClr val="000000">
                        <a:alpha val="43137"/>
                      </a:srgbClr>
                    </a:outerShdw>
                  </a:effectLst>
                </a:rPr>
                <a:t>Accumulation of benefit in old place : bonus, welfare, security</a:t>
              </a:r>
            </a:p>
          </p:txBody>
        </p:sp>
        <p:sp>
          <p:nvSpPr>
            <p:cNvPr id="10" name="ลูกศรขวา 9"/>
            <p:cNvSpPr/>
            <p:nvPr/>
          </p:nvSpPr>
          <p:spPr>
            <a:xfrm>
              <a:off x="5796136" y="3140968"/>
              <a:ext cx="357190" cy="2143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11" name="ลูกศรขวา 10"/>
            <p:cNvSpPr/>
            <p:nvPr/>
          </p:nvSpPr>
          <p:spPr>
            <a:xfrm>
              <a:off x="4211960" y="3573016"/>
              <a:ext cx="357190" cy="2143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gr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ชื่อเรื่อง 1"/>
          <p:cNvSpPr>
            <a:spLocks noGrp="1"/>
          </p:cNvSpPr>
          <p:nvPr>
            <p:ph type="title"/>
          </p:nvPr>
        </p:nvSpPr>
        <p:spPr>
          <a:xfrm>
            <a:off x="1071538" y="274638"/>
            <a:ext cx="7862150" cy="1143000"/>
          </a:xfrm>
        </p:spPr>
        <p:txBody>
          <a:bodyPr>
            <a:normAutofit/>
          </a:bodyPr>
          <a:lstStyle/>
          <a:p>
            <a:r>
              <a:rPr lang="en-US" sz="3200" dirty="0" smtClean="0">
                <a:latin typeface="Gill Sans MT" pitchFamily="34" charset="0"/>
              </a:rPr>
              <a:t>8.3 Relation between Mobility and Family Status</a:t>
            </a:r>
            <a:endParaRPr lang="th-TH" sz="3200" dirty="0">
              <a:latin typeface="Gill Sans MT" pitchFamily="34" charset="0"/>
            </a:endParaRPr>
          </a:p>
        </p:txBody>
      </p:sp>
      <p:sp>
        <p:nvSpPr>
          <p:cNvPr id="3" name="TextBox 2"/>
          <p:cNvSpPr txBox="1"/>
          <p:nvPr/>
        </p:nvSpPr>
        <p:spPr>
          <a:xfrm>
            <a:off x="1000132" y="1357298"/>
            <a:ext cx="8001024" cy="3785652"/>
          </a:xfrm>
          <a:prstGeom prst="rect">
            <a:avLst/>
          </a:prstGeom>
          <a:noFill/>
        </p:spPr>
        <p:txBody>
          <a:bodyPr wrap="square" rtlCol="0">
            <a:spAutoFit/>
          </a:bodyPr>
          <a:lstStyle/>
          <a:p>
            <a:pPr marL="457200" indent="-457200">
              <a:buFont typeface="Arial" panose="020B0604020202020204" pitchFamily="34" charset="0"/>
              <a:buChar char="•"/>
            </a:pPr>
            <a:r>
              <a:rPr lang="en-US" sz="3000" dirty="0" smtClean="0">
                <a:solidFill>
                  <a:schemeClr val="accent5">
                    <a:lumMod val="50000"/>
                  </a:schemeClr>
                </a:solidFill>
                <a:effectLst>
                  <a:outerShdw blurRad="38100" dist="38100" dir="2700000" algn="tl">
                    <a:srgbClr val="000000">
                      <a:alpha val="43137"/>
                    </a:srgbClr>
                  </a:outerShdw>
                </a:effectLst>
              </a:rPr>
              <a:t>	Leader in family tends to be low mobility compare with family member.</a:t>
            </a:r>
          </a:p>
          <a:p>
            <a:pPr marL="457200" indent="-457200">
              <a:buFont typeface="Arial" panose="020B0604020202020204" pitchFamily="34" charset="0"/>
              <a:buChar char="•"/>
            </a:pPr>
            <a:r>
              <a:rPr lang="en-US" sz="3000" dirty="0" smtClean="0">
                <a:solidFill>
                  <a:schemeClr val="accent5">
                    <a:lumMod val="50000"/>
                  </a:schemeClr>
                </a:solidFill>
                <a:effectLst>
                  <a:outerShdw blurRad="38100" dist="38100" dir="2700000" algn="tl">
                    <a:srgbClr val="000000">
                      <a:alpha val="43137"/>
                    </a:srgbClr>
                  </a:outerShdw>
                </a:effectLst>
              </a:rPr>
              <a:t>	Young leader tend to be high mobility due to economic reason. Some of them have young baby, while his wife have to take care their kid. So the husband have to move to another place, </a:t>
            </a:r>
            <a:r>
              <a:rPr lang="en-US" sz="3000" dirty="0" err="1" smtClean="0">
                <a:solidFill>
                  <a:schemeClr val="accent5">
                    <a:lumMod val="50000"/>
                  </a:schemeClr>
                </a:solidFill>
                <a:effectLst>
                  <a:outerShdw blurRad="38100" dist="38100" dir="2700000" algn="tl">
                    <a:srgbClr val="000000">
                      <a:alpha val="43137"/>
                    </a:srgbClr>
                  </a:outerShdw>
                </a:effectLst>
              </a:rPr>
              <a:t>eg</a:t>
            </a:r>
            <a:r>
              <a:rPr lang="en-US" sz="3000" dirty="0" smtClean="0">
                <a:solidFill>
                  <a:schemeClr val="accent5">
                    <a:lumMod val="50000"/>
                  </a:schemeClr>
                </a:solidFill>
                <a:effectLst>
                  <a:outerShdw blurRad="38100" dist="38100" dir="2700000" algn="tl">
                    <a:srgbClr val="000000">
                      <a:alpha val="43137"/>
                    </a:srgbClr>
                  </a:outerShdw>
                </a:effectLst>
              </a:rPr>
              <a:t>. from rural to urban. </a:t>
            </a:r>
          </a:p>
          <a:p>
            <a:pPr lvl="1"/>
            <a:endParaRPr lang="en-US" sz="3000" dirty="0" smtClean="0">
              <a:solidFill>
                <a:schemeClr val="accent5">
                  <a:lumMod val="50000"/>
                </a:schemeClr>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ox(in)">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ชื่อเรื่อง 1"/>
          <p:cNvSpPr>
            <a:spLocks noGrp="1"/>
          </p:cNvSpPr>
          <p:nvPr>
            <p:ph type="title"/>
          </p:nvPr>
        </p:nvSpPr>
        <p:spPr>
          <a:xfrm>
            <a:off x="1071538" y="274638"/>
            <a:ext cx="7862150" cy="1143000"/>
          </a:xfrm>
        </p:spPr>
        <p:txBody>
          <a:bodyPr>
            <a:normAutofit/>
          </a:bodyPr>
          <a:lstStyle/>
          <a:p>
            <a:r>
              <a:rPr lang="en-US" sz="3200" dirty="0" smtClean="0">
                <a:latin typeface="Gill Sans MT" pitchFamily="34" charset="0"/>
              </a:rPr>
              <a:t>8.4 Relation between Mobility and Occupation (skill)</a:t>
            </a:r>
            <a:endParaRPr lang="th-TH" sz="3200" dirty="0">
              <a:latin typeface="Gill Sans MT" pitchFamily="34" charset="0"/>
            </a:endParaRPr>
          </a:p>
        </p:txBody>
      </p:sp>
      <p:grpSp>
        <p:nvGrpSpPr>
          <p:cNvPr id="2" name="Group 1"/>
          <p:cNvGrpSpPr/>
          <p:nvPr/>
        </p:nvGrpSpPr>
        <p:grpSpPr>
          <a:xfrm>
            <a:off x="357158" y="1357298"/>
            <a:ext cx="8643998" cy="5143536"/>
            <a:chOff x="357158" y="1357298"/>
            <a:chExt cx="8643998" cy="5143536"/>
          </a:xfrm>
        </p:grpSpPr>
        <p:sp>
          <p:nvSpPr>
            <p:cNvPr id="5" name="TextBox 4"/>
            <p:cNvSpPr txBox="1"/>
            <p:nvPr/>
          </p:nvSpPr>
          <p:spPr>
            <a:xfrm>
              <a:off x="1000132" y="1357298"/>
              <a:ext cx="8001024" cy="2400657"/>
            </a:xfrm>
            <a:prstGeom prst="rect">
              <a:avLst/>
            </a:prstGeom>
            <a:noFill/>
          </p:spPr>
          <p:txBody>
            <a:bodyPr wrap="square" rtlCol="0">
              <a:spAutoFit/>
            </a:bodyPr>
            <a:lstStyle/>
            <a:p>
              <a:r>
                <a:rPr lang="en-US" sz="3000" dirty="0" smtClean="0">
                  <a:solidFill>
                    <a:schemeClr val="accent5">
                      <a:lumMod val="50000"/>
                    </a:schemeClr>
                  </a:solidFill>
                  <a:effectLst>
                    <a:outerShdw blurRad="38100" dist="38100" dir="2700000" algn="tl">
                      <a:srgbClr val="000000">
                        <a:alpha val="43137"/>
                      </a:srgbClr>
                    </a:outerShdw>
                  </a:effectLst>
                </a:rPr>
                <a:t>	High specific skill   Small labor market   Low mobility   Inelasticity in supply of labor (high wage, quite stable).</a:t>
              </a:r>
            </a:p>
            <a:p>
              <a:r>
                <a:rPr lang="en-US" sz="3000" dirty="0" smtClean="0">
                  <a:solidFill>
                    <a:schemeClr val="accent5">
                      <a:lumMod val="50000"/>
                    </a:schemeClr>
                  </a:solidFill>
                  <a:effectLst>
                    <a:outerShdw blurRad="38100" dist="38100" dir="2700000" algn="tl">
                      <a:srgbClr val="000000">
                        <a:alpha val="43137"/>
                      </a:srgbClr>
                    </a:outerShdw>
                  </a:effectLst>
                </a:rPr>
                <a:t>	Low skill   High mobility   not stable in employment</a:t>
              </a:r>
            </a:p>
          </p:txBody>
        </p:sp>
        <p:sp>
          <p:nvSpPr>
            <p:cNvPr id="6" name="วงรี 5"/>
            <p:cNvSpPr/>
            <p:nvPr/>
          </p:nvSpPr>
          <p:spPr>
            <a:xfrm>
              <a:off x="1785918" y="1571612"/>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7" name="วงรี 6"/>
            <p:cNvSpPr/>
            <p:nvPr/>
          </p:nvSpPr>
          <p:spPr>
            <a:xfrm>
              <a:off x="1785918" y="2928934"/>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8" name="ลูกศรขวา 7"/>
            <p:cNvSpPr/>
            <p:nvPr/>
          </p:nvSpPr>
          <p:spPr>
            <a:xfrm>
              <a:off x="4714876" y="1571612"/>
              <a:ext cx="214314" cy="2143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9" name="ลูกศรขวา 8"/>
            <p:cNvSpPr/>
            <p:nvPr/>
          </p:nvSpPr>
          <p:spPr>
            <a:xfrm>
              <a:off x="7858148" y="1571612"/>
              <a:ext cx="214314" cy="2143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10" name="ลูกศรขวา 9"/>
            <p:cNvSpPr/>
            <p:nvPr/>
          </p:nvSpPr>
          <p:spPr>
            <a:xfrm>
              <a:off x="2357422" y="2000240"/>
              <a:ext cx="214314" cy="2143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11" name="ลูกศรขวา 10"/>
            <p:cNvSpPr/>
            <p:nvPr/>
          </p:nvSpPr>
          <p:spPr>
            <a:xfrm>
              <a:off x="3428992" y="2928934"/>
              <a:ext cx="214314" cy="2143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12" name="ลูกศรขวา 11"/>
            <p:cNvSpPr/>
            <p:nvPr/>
          </p:nvSpPr>
          <p:spPr>
            <a:xfrm>
              <a:off x="5786446" y="2928934"/>
              <a:ext cx="214314" cy="2143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13" name="วงรี 12"/>
            <p:cNvSpPr/>
            <p:nvPr/>
          </p:nvSpPr>
          <p:spPr>
            <a:xfrm>
              <a:off x="5786446" y="3857628"/>
              <a:ext cx="2714644" cy="642942"/>
            </a:xfrm>
            <a:prstGeom prst="ellipse">
              <a:avLst/>
            </a:prstGeom>
          </p:spPr>
          <p:style>
            <a:lnRef idx="2">
              <a:schemeClr val="accent3"/>
            </a:lnRef>
            <a:fillRef idx="1">
              <a:schemeClr val="lt1"/>
            </a:fillRef>
            <a:effectRef idx="0">
              <a:schemeClr val="accent3"/>
            </a:effectRef>
            <a:fontRef idx="minor">
              <a:schemeClr val="dk1"/>
            </a:fontRef>
          </p:style>
          <p:txBody>
            <a:bodyPr rtlCol="0" anchor="ctr"/>
            <a:lstStyle/>
            <a:p>
              <a:pPr algn="ctr"/>
              <a:endParaRPr lang="th-TH"/>
            </a:p>
          </p:txBody>
        </p:sp>
        <p:sp>
          <p:nvSpPr>
            <p:cNvPr id="14" name="ชื่อเรื่อง 1"/>
            <p:cNvSpPr txBox="1">
              <a:spLocks/>
            </p:cNvSpPr>
            <p:nvPr/>
          </p:nvSpPr>
          <p:spPr>
            <a:xfrm>
              <a:off x="6000760" y="3643322"/>
              <a:ext cx="2357454" cy="1143000"/>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Low Mobility</a:t>
              </a:r>
              <a:endParaRPr kumimoji="0" lang="th-TH" sz="32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15" name="วงรี 14"/>
            <p:cNvSpPr/>
            <p:nvPr/>
          </p:nvSpPr>
          <p:spPr>
            <a:xfrm>
              <a:off x="1643042" y="3857620"/>
              <a:ext cx="2714644" cy="642942"/>
            </a:xfrm>
            <a:prstGeom prst="ellipse">
              <a:avLst/>
            </a:prstGeom>
          </p:spPr>
          <p:style>
            <a:lnRef idx="2">
              <a:schemeClr val="accent3"/>
            </a:lnRef>
            <a:fillRef idx="1">
              <a:schemeClr val="lt1"/>
            </a:fillRef>
            <a:effectRef idx="0">
              <a:schemeClr val="accent3"/>
            </a:effectRef>
            <a:fontRef idx="minor">
              <a:schemeClr val="dk1"/>
            </a:fontRef>
          </p:style>
          <p:txBody>
            <a:bodyPr rtlCol="0" anchor="ctr"/>
            <a:lstStyle/>
            <a:p>
              <a:pPr algn="ctr"/>
              <a:endParaRPr lang="th-TH"/>
            </a:p>
          </p:txBody>
        </p:sp>
        <p:sp>
          <p:nvSpPr>
            <p:cNvPr id="16" name="ชื่อเรื่อง 1"/>
            <p:cNvSpPr txBox="1">
              <a:spLocks/>
            </p:cNvSpPr>
            <p:nvPr/>
          </p:nvSpPr>
          <p:spPr>
            <a:xfrm>
              <a:off x="1857356" y="3643314"/>
              <a:ext cx="2357454" cy="1143000"/>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t>High Mobility</a:t>
              </a:r>
              <a:endParaRPr kumimoji="0" lang="th-TH" sz="32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17" name="ชื่อเรื่อง 1"/>
            <p:cNvSpPr txBox="1">
              <a:spLocks/>
            </p:cNvSpPr>
            <p:nvPr/>
          </p:nvSpPr>
          <p:spPr>
            <a:xfrm>
              <a:off x="357158" y="5000636"/>
              <a:ext cx="2643206" cy="642942"/>
            </a:xfrm>
            <a:prstGeom prst="rect">
              <a:avLst/>
            </a:prstGeom>
          </p:spPr>
          <p:txBody>
            <a:bodyPr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6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High</a:t>
              </a:r>
              <a:r>
                <a:rPr kumimoji="0" lang="en-US" sz="2600" b="0" i="0" u="none" strike="noStrike" kern="1200" cap="none" spc="0" normalizeH="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 performance</a:t>
              </a:r>
              <a:endParaRPr lang="en-US" sz="26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endParaRPr>
            </a:p>
          </p:txBody>
        </p:sp>
        <p:sp>
          <p:nvSpPr>
            <p:cNvPr id="18" name="ชื่อเรื่อง 1"/>
            <p:cNvSpPr txBox="1">
              <a:spLocks/>
            </p:cNvSpPr>
            <p:nvPr/>
          </p:nvSpPr>
          <p:spPr>
            <a:xfrm>
              <a:off x="2428860" y="5572140"/>
              <a:ext cx="2071702" cy="928694"/>
            </a:xfrm>
            <a:prstGeom prst="rect">
              <a:avLst/>
            </a:prstGeom>
          </p:spPr>
          <p:txBody>
            <a:bodyPr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6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General skill (some)</a:t>
              </a:r>
              <a:endParaRPr lang="en-US" sz="26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endParaRPr>
            </a:p>
          </p:txBody>
        </p:sp>
        <p:sp>
          <p:nvSpPr>
            <p:cNvPr id="19" name="ชื่อเรื่อง 1"/>
            <p:cNvSpPr txBox="1">
              <a:spLocks/>
            </p:cNvSpPr>
            <p:nvPr/>
          </p:nvSpPr>
          <p:spPr>
            <a:xfrm>
              <a:off x="4714876" y="5000636"/>
              <a:ext cx="2071702" cy="642942"/>
            </a:xfrm>
            <a:prstGeom prst="rect">
              <a:avLst/>
            </a:prstGeom>
          </p:spPr>
          <p:txBody>
            <a:bodyPr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6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Specific skill</a:t>
              </a:r>
              <a:endParaRPr lang="en-US" sz="26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endParaRPr>
            </a:p>
          </p:txBody>
        </p:sp>
        <p:sp>
          <p:nvSpPr>
            <p:cNvPr id="20" name="ชื่อเรื่อง 1"/>
            <p:cNvSpPr txBox="1">
              <a:spLocks/>
            </p:cNvSpPr>
            <p:nvPr/>
          </p:nvSpPr>
          <p:spPr>
            <a:xfrm>
              <a:off x="6215074" y="5643578"/>
              <a:ext cx="2714644" cy="785818"/>
            </a:xfrm>
            <a:prstGeom prst="rect">
              <a:avLst/>
            </a:prstGeom>
          </p:spPr>
          <p:txBody>
            <a:bodyPr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6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Low performance (some)</a:t>
              </a:r>
              <a:endParaRPr lang="en-US" sz="26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endParaRPr>
            </a:p>
          </p:txBody>
        </p:sp>
        <p:sp>
          <p:nvSpPr>
            <p:cNvPr id="21" name="ลูกศรลง 20"/>
            <p:cNvSpPr/>
            <p:nvPr/>
          </p:nvSpPr>
          <p:spPr>
            <a:xfrm>
              <a:off x="3214678" y="4643446"/>
              <a:ext cx="357190" cy="85725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22" name="ลูกศรลง 21"/>
            <p:cNvSpPr/>
            <p:nvPr/>
          </p:nvSpPr>
          <p:spPr>
            <a:xfrm>
              <a:off x="7500958" y="4714884"/>
              <a:ext cx="357190" cy="85725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23" name="ลูกศรลง 22"/>
            <p:cNvSpPr/>
            <p:nvPr/>
          </p:nvSpPr>
          <p:spPr>
            <a:xfrm rot="2640410">
              <a:off x="1899478" y="4465295"/>
              <a:ext cx="357190" cy="62630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25" name="ลูกศรลง 24"/>
            <p:cNvSpPr/>
            <p:nvPr/>
          </p:nvSpPr>
          <p:spPr>
            <a:xfrm rot="2640410">
              <a:off x="5953867" y="4465294"/>
              <a:ext cx="357190" cy="62630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ชื่อเรื่อง 1"/>
          <p:cNvSpPr>
            <a:spLocks noGrp="1"/>
          </p:cNvSpPr>
          <p:nvPr>
            <p:ph type="title"/>
          </p:nvPr>
        </p:nvSpPr>
        <p:spPr>
          <a:xfrm>
            <a:off x="1071538" y="274638"/>
            <a:ext cx="7862150" cy="1143000"/>
          </a:xfrm>
        </p:spPr>
        <p:txBody>
          <a:bodyPr>
            <a:normAutofit/>
          </a:bodyPr>
          <a:lstStyle/>
          <a:p>
            <a:r>
              <a:rPr lang="en-US" sz="3200" dirty="0" smtClean="0">
                <a:latin typeface="Gill Sans MT" pitchFamily="34" charset="0"/>
              </a:rPr>
              <a:t>8.5 Relation between Mobility and Education</a:t>
            </a:r>
            <a:endParaRPr lang="th-TH" sz="3200" dirty="0">
              <a:latin typeface="Gill Sans MT" pitchFamily="34" charset="0"/>
            </a:endParaRPr>
          </a:p>
        </p:txBody>
      </p:sp>
      <p:grpSp>
        <p:nvGrpSpPr>
          <p:cNvPr id="2" name="Group 1"/>
          <p:cNvGrpSpPr/>
          <p:nvPr/>
        </p:nvGrpSpPr>
        <p:grpSpPr>
          <a:xfrm>
            <a:off x="1000100" y="1214422"/>
            <a:ext cx="8001056" cy="3120402"/>
            <a:chOff x="1000100" y="1214422"/>
            <a:chExt cx="8001056" cy="3120402"/>
          </a:xfrm>
        </p:grpSpPr>
        <p:sp>
          <p:nvSpPr>
            <p:cNvPr id="5" name="TextBox 4"/>
            <p:cNvSpPr txBox="1"/>
            <p:nvPr/>
          </p:nvSpPr>
          <p:spPr>
            <a:xfrm>
              <a:off x="1000132" y="1214422"/>
              <a:ext cx="8001024" cy="553998"/>
            </a:xfrm>
            <a:prstGeom prst="rect">
              <a:avLst/>
            </a:prstGeom>
            <a:noFill/>
          </p:spPr>
          <p:txBody>
            <a:bodyPr wrap="square" rtlCol="0">
              <a:spAutoFit/>
            </a:bodyPr>
            <a:lstStyle/>
            <a:p>
              <a:r>
                <a:rPr lang="en-US" sz="3000" dirty="0" smtClean="0">
                  <a:solidFill>
                    <a:schemeClr val="accent5">
                      <a:lumMod val="50000"/>
                    </a:schemeClr>
                  </a:solidFill>
                  <a:effectLst>
                    <a:outerShdw blurRad="38100" dist="38100" dir="2700000" algn="tl">
                      <a:srgbClr val="000000">
                        <a:alpha val="43137"/>
                      </a:srgbClr>
                    </a:outerShdw>
                  </a:effectLst>
                </a:rPr>
                <a:t>	Higher year of schooling.</a:t>
              </a:r>
            </a:p>
          </p:txBody>
        </p:sp>
        <p:sp>
          <p:nvSpPr>
            <p:cNvPr id="6" name="วงรี 5"/>
            <p:cNvSpPr/>
            <p:nvPr/>
          </p:nvSpPr>
          <p:spPr>
            <a:xfrm>
              <a:off x="1785918" y="1428736"/>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7" name="TextBox 6"/>
            <p:cNvSpPr txBox="1"/>
            <p:nvPr/>
          </p:nvSpPr>
          <p:spPr>
            <a:xfrm>
              <a:off x="1000100" y="1913271"/>
              <a:ext cx="8001024" cy="1015663"/>
            </a:xfrm>
            <a:prstGeom prst="rect">
              <a:avLst/>
            </a:prstGeom>
            <a:noFill/>
          </p:spPr>
          <p:txBody>
            <a:bodyPr wrap="square" rtlCol="0">
              <a:spAutoFit/>
            </a:bodyPr>
            <a:lstStyle/>
            <a:p>
              <a:r>
                <a:rPr lang="en-US" sz="3000" dirty="0" smtClean="0">
                  <a:solidFill>
                    <a:schemeClr val="accent5">
                      <a:lumMod val="50000"/>
                    </a:schemeClr>
                  </a:solidFill>
                  <a:effectLst>
                    <a:outerShdw blurRad="38100" dist="38100" dir="2700000" algn="tl">
                      <a:srgbClr val="000000">
                        <a:alpha val="43137"/>
                      </a:srgbClr>
                    </a:outerShdw>
                  </a:effectLst>
                </a:rPr>
                <a:t>	advantage in receive/access to    information higher opportunity</a:t>
              </a:r>
            </a:p>
          </p:txBody>
        </p:sp>
        <p:sp>
          <p:nvSpPr>
            <p:cNvPr id="8" name="ลูกศรขวา 7"/>
            <p:cNvSpPr/>
            <p:nvPr/>
          </p:nvSpPr>
          <p:spPr>
            <a:xfrm>
              <a:off x="6715140" y="2143116"/>
              <a:ext cx="214314" cy="2143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9" name="ลูกศรลง 8"/>
            <p:cNvSpPr/>
            <p:nvPr/>
          </p:nvSpPr>
          <p:spPr>
            <a:xfrm>
              <a:off x="2214546" y="1785926"/>
              <a:ext cx="214314" cy="21431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10" name="TextBox 9"/>
            <p:cNvSpPr txBox="1"/>
            <p:nvPr/>
          </p:nvSpPr>
          <p:spPr>
            <a:xfrm>
              <a:off x="1000100" y="2857496"/>
              <a:ext cx="8001024" cy="1477328"/>
            </a:xfrm>
            <a:prstGeom prst="rect">
              <a:avLst/>
            </a:prstGeom>
            <a:noFill/>
          </p:spPr>
          <p:txBody>
            <a:bodyPr wrap="square" rtlCol="0">
              <a:spAutoFit/>
            </a:bodyPr>
            <a:lstStyle/>
            <a:p>
              <a:r>
                <a:rPr lang="en-US" sz="3000" dirty="0" smtClean="0">
                  <a:solidFill>
                    <a:schemeClr val="accent5">
                      <a:lumMod val="50000"/>
                    </a:schemeClr>
                  </a:solidFill>
                  <a:effectLst>
                    <a:outerShdw blurRad="38100" dist="38100" dir="2700000" algn="tl">
                      <a:srgbClr val="000000">
                        <a:alpha val="43137"/>
                      </a:srgbClr>
                    </a:outerShdw>
                  </a:effectLst>
                </a:rPr>
                <a:t>	high level of education   high performance to adaptive changing    higher opportunity in labor market</a:t>
              </a:r>
            </a:p>
          </p:txBody>
        </p:sp>
        <p:sp>
          <p:nvSpPr>
            <p:cNvPr id="11" name="วงรี 10"/>
            <p:cNvSpPr/>
            <p:nvPr/>
          </p:nvSpPr>
          <p:spPr>
            <a:xfrm>
              <a:off x="1785886" y="3071810"/>
              <a:ext cx="142876" cy="1428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12" name="ลูกศรขวา 11"/>
            <p:cNvSpPr/>
            <p:nvPr/>
          </p:nvSpPr>
          <p:spPr>
            <a:xfrm>
              <a:off x="5572132" y="3071810"/>
              <a:ext cx="214314" cy="2143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sp>
          <p:nvSpPr>
            <p:cNvPr id="13" name="ลูกศรขวา 12"/>
            <p:cNvSpPr/>
            <p:nvPr/>
          </p:nvSpPr>
          <p:spPr>
            <a:xfrm>
              <a:off x="4286248" y="3500438"/>
              <a:ext cx="214314" cy="2143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h-TH"/>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ชื่อเรื่อง 1"/>
          <p:cNvSpPr>
            <a:spLocks noGrp="1"/>
          </p:cNvSpPr>
          <p:nvPr>
            <p:ph type="title"/>
          </p:nvPr>
        </p:nvSpPr>
        <p:spPr>
          <a:xfrm>
            <a:off x="899592" y="260648"/>
            <a:ext cx="8469014" cy="1143000"/>
          </a:xfrm>
        </p:spPr>
        <p:txBody>
          <a:bodyPr>
            <a:normAutofit/>
          </a:bodyPr>
          <a:lstStyle/>
          <a:p>
            <a:r>
              <a:rPr lang="en-US" sz="3200" dirty="0" smtClean="0">
                <a:latin typeface="Gill Sans MT" pitchFamily="34" charset="0"/>
              </a:rPr>
              <a:t>8.6 Human resource and Economic Development</a:t>
            </a:r>
            <a:endParaRPr lang="th-TH" sz="3200" dirty="0">
              <a:latin typeface="Gill Sans MT" pitchFamily="34" charset="0"/>
            </a:endParaRPr>
          </a:p>
        </p:txBody>
      </p:sp>
      <p:sp>
        <p:nvSpPr>
          <p:cNvPr id="5" name="TextBox 4"/>
          <p:cNvSpPr txBox="1"/>
          <p:nvPr/>
        </p:nvSpPr>
        <p:spPr>
          <a:xfrm>
            <a:off x="1000132" y="1285860"/>
            <a:ext cx="8001024" cy="5170646"/>
          </a:xfrm>
          <a:prstGeom prst="rect">
            <a:avLst/>
          </a:prstGeom>
          <a:noFill/>
        </p:spPr>
        <p:txBody>
          <a:bodyPr wrap="square" rtlCol="0">
            <a:spAutoFit/>
          </a:bodyPr>
          <a:lstStyle/>
          <a:p>
            <a:r>
              <a:rPr lang="en-US" sz="3000" dirty="0" smtClean="0">
                <a:solidFill>
                  <a:schemeClr val="accent5">
                    <a:lumMod val="50000"/>
                  </a:schemeClr>
                </a:solidFill>
                <a:effectLst>
                  <a:outerShdw blurRad="38100" dist="38100" dir="2700000" algn="tl">
                    <a:srgbClr val="000000">
                      <a:alpha val="43137"/>
                    </a:srgbClr>
                  </a:outerShdw>
                </a:effectLst>
              </a:rPr>
              <a:t>1) </a:t>
            </a:r>
            <a:r>
              <a:rPr lang="en-US" sz="3000" u="sng" dirty="0" smtClean="0">
                <a:solidFill>
                  <a:schemeClr val="accent5">
                    <a:lumMod val="50000"/>
                  </a:schemeClr>
                </a:solidFill>
                <a:effectLst>
                  <a:outerShdw blurRad="38100" dist="38100" dir="2700000" algn="tl">
                    <a:srgbClr val="000000">
                      <a:alpha val="43137"/>
                    </a:srgbClr>
                  </a:outerShdw>
                </a:effectLst>
              </a:rPr>
              <a:t>Quality of Human Resource</a:t>
            </a:r>
            <a:endParaRPr lang="en-US" sz="3000" dirty="0" smtClean="0">
              <a:solidFill>
                <a:schemeClr val="accent5">
                  <a:lumMod val="50000"/>
                </a:schemeClr>
              </a:solidFill>
              <a:effectLst>
                <a:outerShdw blurRad="38100" dist="38100" dir="2700000" algn="tl">
                  <a:srgbClr val="000000">
                    <a:alpha val="43137"/>
                  </a:srgbClr>
                </a:outerShdw>
              </a:effectLst>
            </a:endParaRPr>
          </a:p>
          <a:p>
            <a:r>
              <a:rPr lang="en-US" sz="3000" dirty="0" smtClean="0">
                <a:solidFill>
                  <a:schemeClr val="accent5">
                    <a:lumMod val="50000"/>
                  </a:schemeClr>
                </a:solidFill>
                <a:effectLst>
                  <a:outerShdw blurRad="38100" dist="38100" dir="2700000" algn="tl">
                    <a:srgbClr val="000000">
                      <a:alpha val="43137"/>
                    </a:srgbClr>
                  </a:outerShdw>
                </a:effectLst>
              </a:rPr>
              <a:t>	By law of diminishing return stable that in all productive processes adding more of one factor of production, while holding all other constant (“Ceteris Paribus”), will at some point yield lower per-unit return (John </a:t>
            </a:r>
            <a:r>
              <a:rPr lang="en-US" sz="3000" dirty="0" err="1" smtClean="0">
                <a:solidFill>
                  <a:schemeClr val="accent5">
                    <a:lumMod val="50000"/>
                  </a:schemeClr>
                </a:solidFill>
                <a:effectLst>
                  <a:outerShdw blurRad="38100" dist="38100" dir="2700000" algn="tl">
                    <a:srgbClr val="000000">
                      <a:alpha val="43137"/>
                    </a:srgbClr>
                  </a:outerShdw>
                </a:effectLst>
              </a:rPr>
              <a:t>Heinirich</a:t>
            </a:r>
            <a:r>
              <a:rPr lang="en-US" sz="3000" dirty="0" smtClean="0">
                <a:solidFill>
                  <a:schemeClr val="accent5">
                    <a:lumMod val="50000"/>
                  </a:schemeClr>
                </a:solidFill>
                <a:effectLst>
                  <a:outerShdw blurRad="38100" dist="38100" dir="2700000" algn="tl">
                    <a:srgbClr val="000000">
                      <a:alpha val="43137"/>
                    </a:srgbClr>
                  </a:outerShdw>
                </a:effectLst>
              </a:rPr>
              <a:t> von </a:t>
            </a:r>
            <a:r>
              <a:rPr lang="en-US" sz="3000" dirty="0" err="1" smtClean="0">
                <a:solidFill>
                  <a:schemeClr val="accent5">
                    <a:lumMod val="50000"/>
                  </a:schemeClr>
                </a:solidFill>
                <a:effectLst>
                  <a:outerShdw blurRad="38100" dist="38100" dir="2700000" algn="tl">
                    <a:srgbClr val="000000">
                      <a:alpha val="43137"/>
                    </a:srgbClr>
                  </a:outerShdw>
                </a:effectLst>
              </a:rPr>
              <a:t>Thünen</a:t>
            </a:r>
            <a:r>
              <a:rPr lang="en-US" sz="3000" dirty="0" smtClean="0">
                <a:solidFill>
                  <a:schemeClr val="accent5">
                    <a:lumMod val="50000"/>
                  </a:schemeClr>
                </a:solidFill>
                <a:effectLst>
                  <a:outerShdw blurRad="38100" dist="38100" dir="2700000" algn="tl">
                    <a:srgbClr val="000000">
                      <a:alpha val="43137"/>
                    </a:srgbClr>
                  </a:outerShdw>
                </a:effectLst>
              </a:rPr>
              <a:t>, Turgot, </a:t>
            </a:r>
            <a:r>
              <a:rPr lang="en-US" sz="3000" dirty="0" err="1" smtClean="0">
                <a:solidFill>
                  <a:schemeClr val="accent5">
                    <a:lumMod val="50000"/>
                  </a:schemeClr>
                </a:solidFill>
                <a:effectLst>
                  <a:outerShdw blurRad="38100" dist="38100" dir="2700000" algn="tl">
                    <a:srgbClr val="000000">
                      <a:alpha val="43137"/>
                    </a:srgbClr>
                  </a:outerShdw>
                </a:effectLst>
              </a:rPr>
              <a:t>Jame</a:t>
            </a:r>
            <a:r>
              <a:rPr lang="en-US" sz="3000" dirty="0" smtClean="0">
                <a:solidFill>
                  <a:schemeClr val="accent5">
                    <a:lumMod val="50000"/>
                  </a:schemeClr>
                </a:solidFill>
                <a:effectLst>
                  <a:outerShdw blurRad="38100" dist="38100" dir="2700000" algn="tl">
                    <a:srgbClr val="000000">
                      <a:alpha val="43137"/>
                    </a:srgbClr>
                  </a:outerShdw>
                </a:effectLst>
              </a:rPr>
              <a:t> </a:t>
            </a:r>
            <a:r>
              <a:rPr lang="en-US" sz="3000" dirty="0" err="1" smtClean="0">
                <a:solidFill>
                  <a:schemeClr val="accent5">
                    <a:lumMod val="50000"/>
                  </a:schemeClr>
                </a:solidFill>
                <a:effectLst>
                  <a:outerShdw blurRad="38100" dist="38100" dir="2700000" algn="tl">
                    <a:srgbClr val="000000">
                      <a:alpha val="43137"/>
                    </a:srgbClr>
                  </a:outerShdw>
                </a:effectLst>
              </a:rPr>
              <a:t>Steuart</a:t>
            </a:r>
            <a:r>
              <a:rPr lang="en-US" sz="3000" dirty="0" smtClean="0">
                <a:solidFill>
                  <a:schemeClr val="accent5">
                    <a:lumMod val="50000"/>
                  </a:schemeClr>
                </a:solidFill>
                <a:effectLst>
                  <a:outerShdw blurRad="38100" dist="38100" dir="2700000" algn="tl">
                    <a:srgbClr val="000000">
                      <a:alpha val="43137"/>
                    </a:srgbClr>
                  </a:outerShdw>
                </a:effectLst>
              </a:rPr>
              <a:t>, Thomas Malthus and David </a:t>
            </a:r>
            <a:r>
              <a:rPr lang="en-US" sz="3000" dirty="0" err="1" smtClean="0">
                <a:solidFill>
                  <a:schemeClr val="accent5">
                    <a:lumMod val="50000"/>
                  </a:schemeClr>
                </a:solidFill>
                <a:effectLst>
                  <a:outerShdw blurRad="38100" dist="38100" dir="2700000" algn="tl">
                    <a:srgbClr val="000000">
                      <a:alpha val="43137"/>
                    </a:srgbClr>
                  </a:outerShdw>
                </a:effectLst>
              </a:rPr>
              <a:t>Ricado</a:t>
            </a:r>
            <a:r>
              <a:rPr lang="en-US" sz="3000" dirty="0" smtClean="0">
                <a:solidFill>
                  <a:schemeClr val="accent5">
                    <a:lumMod val="50000"/>
                  </a:schemeClr>
                </a:solidFill>
                <a:effectLst>
                  <a:outerShdw blurRad="38100" dist="38100" dir="2700000" algn="tl">
                    <a:srgbClr val="000000">
                      <a:alpha val="43137"/>
                    </a:srgbClr>
                  </a:outerShdw>
                </a:effectLst>
              </a:rPr>
              <a:t>).</a:t>
            </a:r>
          </a:p>
          <a:p>
            <a:r>
              <a:rPr lang="en-US" sz="3000" dirty="0" smtClean="0">
                <a:solidFill>
                  <a:schemeClr val="accent5">
                    <a:lumMod val="50000"/>
                  </a:schemeClr>
                </a:solidFill>
                <a:effectLst>
                  <a:outerShdw blurRad="38100" dist="38100" dir="2700000" algn="tl">
                    <a:srgbClr val="000000">
                      <a:alpha val="43137"/>
                    </a:srgbClr>
                  </a:outerShdw>
                </a:effectLst>
              </a:rPr>
              <a:t>	In case of increase quality of human resource, the production could increase even constant physical capital.</a:t>
            </a:r>
            <a:endParaRPr lang="en-US" sz="3000" u="sng" dirty="0" smtClean="0">
              <a:solidFill>
                <a:schemeClr val="accent5">
                  <a:lumMod val="50000"/>
                </a:schemeClr>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ox(in)">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285852" y="285728"/>
            <a:ext cx="4429156" cy="3890689"/>
            <a:chOff x="1285852" y="285728"/>
            <a:chExt cx="4429156" cy="3890689"/>
          </a:xfrm>
        </p:grpSpPr>
        <p:cxnSp>
          <p:nvCxnSpPr>
            <p:cNvPr id="4" name="ตัวเชื่อมต่อตรง 3"/>
            <p:cNvCxnSpPr/>
            <p:nvPr/>
          </p:nvCxnSpPr>
          <p:spPr>
            <a:xfrm rot="5400000">
              <a:off x="427802" y="2000240"/>
              <a:ext cx="2857520" cy="1588"/>
            </a:xfrm>
            <a:prstGeom prst="line">
              <a:avLst/>
            </a:prstGeom>
          </p:spPr>
          <p:style>
            <a:lnRef idx="3">
              <a:schemeClr val="dk1"/>
            </a:lnRef>
            <a:fillRef idx="0">
              <a:schemeClr val="dk1"/>
            </a:fillRef>
            <a:effectRef idx="2">
              <a:schemeClr val="dk1"/>
            </a:effectRef>
            <a:fontRef idx="minor">
              <a:schemeClr val="tx1"/>
            </a:fontRef>
          </p:style>
        </p:cxnSp>
        <p:cxnSp>
          <p:nvCxnSpPr>
            <p:cNvPr id="5" name="ตัวเชื่อมต่อตรง 4"/>
            <p:cNvCxnSpPr/>
            <p:nvPr/>
          </p:nvCxnSpPr>
          <p:spPr>
            <a:xfrm rot="10800000" flipV="1">
              <a:off x="1866086" y="3429000"/>
              <a:ext cx="3205980" cy="10318"/>
            </a:xfrm>
            <a:prstGeom prst="line">
              <a:avLst/>
            </a:prstGeom>
          </p:spPr>
          <p:style>
            <a:lnRef idx="3">
              <a:schemeClr val="dk1"/>
            </a:lnRef>
            <a:fillRef idx="0">
              <a:schemeClr val="dk1"/>
            </a:fillRef>
            <a:effectRef idx="2">
              <a:schemeClr val="dk1"/>
            </a:effectRef>
            <a:fontRef idx="minor">
              <a:schemeClr val="tx1"/>
            </a:fontRef>
          </p:style>
        </p:cxnSp>
        <p:sp>
          <p:nvSpPr>
            <p:cNvPr id="6" name="ชื่อเรื่อง 1"/>
            <p:cNvSpPr txBox="1">
              <a:spLocks/>
            </p:cNvSpPr>
            <p:nvPr/>
          </p:nvSpPr>
          <p:spPr>
            <a:xfrm>
              <a:off x="1571604" y="3071810"/>
              <a:ext cx="428628" cy="785818"/>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4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0</a:t>
              </a:r>
              <a:endParaRPr kumimoji="0" lang="th-TH" sz="25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7" name="ชื่อเรื่อง 1"/>
            <p:cNvSpPr txBox="1">
              <a:spLocks/>
            </p:cNvSpPr>
            <p:nvPr/>
          </p:nvSpPr>
          <p:spPr>
            <a:xfrm>
              <a:off x="1285852" y="285728"/>
              <a:ext cx="642942" cy="500066"/>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4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TP</a:t>
              </a:r>
              <a:endParaRPr kumimoji="0" lang="th-TH" sz="25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8" name="ชื่อเรื่อง 1"/>
            <p:cNvSpPr txBox="1">
              <a:spLocks/>
            </p:cNvSpPr>
            <p:nvPr/>
          </p:nvSpPr>
          <p:spPr>
            <a:xfrm>
              <a:off x="5072066" y="3214686"/>
              <a:ext cx="642942" cy="500066"/>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4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L, K</a:t>
              </a:r>
              <a:endParaRPr kumimoji="0" lang="th-TH" sz="25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cxnSp>
          <p:nvCxnSpPr>
            <p:cNvPr id="10" name="ตัวเชื่อมต่อตรง 9"/>
            <p:cNvCxnSpPr/>
            <p:nvPr/>
          </p:nvCxnSpPr>
          <p:spPr>
            <a:xfrm flipV="1">
              <a:off x="5429254" y="3284536"/>
              <a:ext cx="142878" cy="1588"/>
            </a:xfrm>
            <a:prstGeom prst="line">
              <a:avLst/>
            </a:prstGeom>
          </p:spPr>
          <p:style>
            <a:lnRef idx="3">
              <a:schemeClr val="accent5"/>
            </a:lnRef>
            <a:fillRef idx="0">
              <a:schemeClr val="accent5"/>
            </a:fillRef>
            <a:effectRef idx="2">
              <a:schemeClr val="accent5"/>
            </a:effectRef>
            <a:fontRef idx="minor">
              <a:schemeClr val="tx1"/>
            </a:fontRef>
          </p:style>
        </p:cxnSp>
        <p:sp>
          <p:nvSpPr>
            <p:cNvPr id="18" name="รูปแบบอิสระ 17"/>
            <p:cNvSpPr/>
            <p:nvPr/>
          </p:nvSpPr>
          <p:spPr>
            <a:xfrm>
              <a:off x="1857356" y="841612"/>
              <a:ext cx="1714512" cy="2301636"/>
            </a:xfrm>
            <a:custGeom>
              <a:avLst/>
              <a:gdLst>
                <a:gd name="connsiteX0" fmla="*/ 0 w 1037230"/>
                <a:gd name="connsiteY0" fmla="*/ 2147248 h 2147248"/>
                <a:gd name="connsiteX1" fmla="*/ 668740 w 1037230"/>
                <a:gd name="connsiteY1" fmla="*/ 291152 h 2147248"/>
                <a:gd name="connsiteX2" fmla="*/ 1037230 w 1037230"/>
                <a:gd name="connsiteY2" fmla="*/ 400334 h 2147248"/>
              </a:gdLst>
              <a:ahLst/>
              <a:cxnLst>
                <a:cxn ang="0">
                  <a:pos x="connsiteX0" y="connsiteY0"/>
                </a:cxn>
                <a:cxn ang="0">
                  <a:pos x="connsiteX1" y="connsiteY1"/>
                </a:cxn>
                <a:cxn ang="0">
                  <a:pos x="connsiteX2" y="connsiteY2"/>
                </a:cxn>
              </a:cxnLst>
              <a:rect l="l" t="t" r="r" b="b"/>
              <a:pathLst>
                <a:path w="1037230" h="2147248">
                  <a:moveTo>
                    <a:pt x="0" y="2147248"/>
                  </a:moveTo>
                  <a:cubicBezTo>
                    <a:pt x="247934" y="1364776"/>
                    <a:pt x="495868" y="582304"/>
                    <a:pt x="668740" y="291152"/>
                  </a:cubicBezTo>
                  <a:cubicBezTo>
                    <a:pt x="841612" y="0"/>
                    <a:pt x="939421" y="200167"/>
                    <a:pt x="1037230" y="400334"/>
                  </a:cubicBezTo>
                </a:path>
              </a:pathLst>
            </a:custGeom>
          </p:spPr>
          <p:style>
            <a:lnRef idx="3">
              <a:schemeClr val="accent1"/>
            </a:lnRef>
            <a:fillRef idx="0">
              <a:schemeClr val="accent1"/>
            </a:fillRef>
            <a:effectRef idx="2">
              <a:schemeClr val="accent1"/>
            </a:effectRef>
            <a:fontRef idx="minor">
              <a:schemeClr val="tx1"/>
            </a:fontRef>
          </p:style>
          <p:txBody>
            <a:bodyPr rtlCol="0" anchor="ctr"/>
            <a:lstStyle/>
            <a:p>
              <a:pPr algn="ctr"/>
              <a:endParaRPr lang="th-TH"/>
            </a:p>
          </p:txBody>
        </p:sp>
        <p:sp>
          <p:nvSpPr>
            <p:cNvPr id="21" name="รูปแบบอิสระ 20"/>
            <p:cNvSpPr/>
            <p:nvPr/>
          </p:nvSpPr>
          <p:spPr>
            <a:xfrm>
              <a:off x="1883391" y="1512627"/>
              <a:ext cx="1637731" cy="1612710"/>
            </a:xfrm>
            <a:custGeom>
              <a:avLst/>
              <a:gdLst>
                <a:gd name="connsiteX0" fmla="*/ 0 w 1637731"/>
                <a:gd name="connsiteY0" fmla="*/ 1612710 h 1612710"/>
                <a:gd name="connsiteX1" fmla="*/ 1160060 w 1637731"/>
                <a:gd name="connsiteY1" fmla="*/ 234286 h 1612710"/>
                <a:gd name="connsiteX2" fmla="*/ 1637731 w 1637731"/>
                <a:gd name="connsiteY2" fmla="*/ 206991 h 1612710"/>
              </a:gdLst>
              <a:ahLst/>
              <a:cxnLst>
                <a:cxn ang="0">
                  <a:pos x="connsiteX0" y="connsiteY0"/>
                </a:cxn>
                <a:cxn ang="0">
                  <a:pos x="connsiteX1" y="connsiteY1"/>
                </a:cxn>
                <a:cxn ang="0">
                  <a:pos x="connsiteX2" y="connsiteY2"/>
                </a:cxn>
              </a:cxnLst>
              <a:rect l="l" t="t" r="r" b="b"/>
              <a:pathLst>
                <a:path w="1637731" h="1612710">
                  <a:moveTo>
                    <a:pt x="0" y="1612710"/>
                  </a:moveTo>
                  <a:cubicBezTo>
                    <a:pt x="443552" y="1040641"/>
                    <a:pt x="887105" y="468572"/>
                    <a:pt x="1160060" y="234286"/>
                  </a:cubicBezTo>
                  <a:cubicBezTo>
                    <a:pt x="1433015" y="0"/>
                    <a:pt x="1546746" y="197893"/>
                    <a:pt x="1637731" y="206991"/>
                  </a:cubicBezTo>
                </a:path>
              </a:pathLst>
            </a:custGeom>
          </p:spPr>
          <p:style>
            <a:lnRef idx="3">
              <a:schemeClr val="accent1"/>
            </a:lnRef>
            <a:fillRef idx="0">
              <a:schemeClr val="accent1"/>
            </a:fillRef>
            <a:effectRef idx="2">
              <a:schemeClr val="accent1"/>
            </a:effectRef>
            <a:fontRef idx="minor">
              <a:schemeClr val="tx1"/>
            </a:fontRef>
          </p:style>
          <p:txBody>
            <a:bodyPr rtlCol="0" anchor="ctr"/>
            <a:lstStyle/>
            <a:p>
              <a:pPr algn="ctr"/>
              <a:endParaRPr lang="th-TH"/>
            </a:p>
          </p:txBody>
        </p:sp>
        <p:cxnSp>
          <p:nvCxnSpPr>
            <p:cNvPr id="22" name="ตัวเชื่อมต่อตรง 21"/>
            <p:cNvCxnSpPr/>
            <p:nvPr/>
          </p:nvCxnSpPr>
          <p:spPr>
            <a:xfrm rot="5400000">
              <a:off x="2001026" y="2213760"/>
              <a:ext cx="2428892" cy="1588"/>
            </a:xfrm>
            <a:prstGeom prst="line">
              <a:avLst/>
            </a:prstGeom>
            <a:ln w="38100">
              <a:solidFill>
                <a:srgbClr val="C00000"/>
              </a:solidFill>
              <a:prstDash val="dash"/>
            </a:ln>
          </p:spPr>
          <p:style>
            <a:lnRef idx="1">
              <a:schemeClr val="accent1"/>
            </a:lnRef>
            <a:fillRef idx="0">
              <a:schemeClr val="accent1"/>
            </a:fillRef>
            <a:effectRef idx="0">
              <a:schemeClr val="accent1"/>
            </a:effectRef>
            <a:fontRef idx="minor">
              <a:schemeClr val="tx1"/>
            </a:fontRef>
          </p:style>
        </p:cxnSp>
        <p:sp>
          <p:nvSpPr>
            <p:cNvPr id="24" name="วงรี 23"/>
            <p:cNvSpPr/>
            <p:nvPr/>
          </p:nvSpPr>
          <p:spPr>
            <a:xfrm>
              <a:off x="3143240" y="1571612"/>
              <a:ext cx="142876" cy="142876"/>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th-TH"/>
            </a:p>
          </p:txBody>
        </p:sp>
        <p:sp>
          <p:nvSpPr>
            <p:cNvPr id="25" name="วงรี 24"/>
            <p:cNvSpPr/>
            <p:nvPr/>
          </p:nvSpPr>
          <p:spPr>
            <a:xfrm>
              <a:off x="2214546" y="2500306"/>
              <a:ext cx="142876" cy="142876"/>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th-TH"/>
            </a:p>
          </p:txBody>
        </p:sp>
        <p:sp>
          <p:nvSpPr>
            <p:cNvPr id="26" name="วงรี 25"/>
            <p:cNvSpPr/>
            <p:nvPr/>
          </p:nvSpPr>
          <p:spPr>
            <a:xfrm>
              <a:off x="2571736" y="2071678"/>
              <a:ext cx="142876" cy="142876"/>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th-TH"/>
            </a:p>
          </p:txBody>
        </p:sp>
        <p:sp>
          <p:nvSpPr>
            <p:cNvPr id="27" name="ชื่อเรื่อง 1"/>
            <p:cNvSpPr txBox="1">
              <a:spLocks/>
            </p:cNvSpPr>
            <p:nvPr/>
          </p:nvSpPr>
          <p:spPr>
            <a:xfrm>
              <a:off x="3571868" y="1071546"/>
              <a:ext cx="642942" cy="500066"/>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0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TP’</a:t>
              </a:r>
              <a:endParaRPr kumimoji="0" lang="th-TH" sz="20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28" name="ชื่อเรื่อง 1"/>
            <p:cNvSpPr txBox="1">
              <a:spLocks/>
            </p:cNvSpPr>
            <p:nvPr/>
          </p:nvSpPr>
          <p:spPr>
            <a:xfrm>
              <a:off x="3571868" y="1500174"/>
              <a:ext cx="642942" cy="500066"/>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0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rPr>
                <a:t>TP</a:t>
              </a:r>
              <a:endParaRPr kumimoji="0" lang="th-TH" sz="20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sp>
          <p:nvSpPr>
            <p:cNvPr id="29" name="TextBox 28"/>
            <p:cNvSpPr txBox="1"/>
            <p:nvPr/>
          </p:nvSpPr>
          <p:spPr>
            <a:xfrm>
              <a:off x="2571736" y="3714752"/>
              <a:ext cx="1928826" cy="461665"/>
            </a:xfrm>
            <a:prstGeom prst="rect">
              <a:avLst/>
            </a:prstGeom>
            <a:noFill/>
          </p:spPr>
          <p:txBody>
            <a:bodyPr wrap="square" rtlCol="0">
              <a:spAutoFit/>
            </a:bodyPr>
            <a:lstStyle/>
            <a:p>
              <a:pPr lvl="1"/>
              <a:r>
                <a:rPr lang="en-US" sz="2400" dirty="0" smtClean="0">
                  <a:solidFill>
                    <a:schemeClr val="accent5">
                      <a:lumMod val="50000"/>
                    </a:schemeClr>
                  </a:solidFill>
                  <a:effectLst>
                    <a:outerShdw blurRad="38100" dist="38100" dir="2700000" algn="tl">
                      <a:srgbClr val="000000">
                        <a:alpha val="43137"/>
                      </a:srgbClr>
                    </a:outerShdw>
                  </a:effectLst>
                </a:rPr>
                <a:t>Figure 8.1 </a:t>
              </a:r>
            </a:p>
          </p:txBody>
        </p:sp>
        <p:sp>
          <p:nvSpPr>
            <p:cNvPr id="30" name="ชื่อเรื่อง 1"/>
            <p:cNvSpPr txBox="1">
              <a:spLocks/>
            </p:cNvSpPr>
            <p:nvPr/>
          </p:nvSpPr>
          <p:spPr>
            <a:xfrm>
              <a:off x="3071802" y="3357562"/>
              <a:ext cx="428628" cy="571504"/>
            </a:xfrm>
            <a:prstGeom prst="rect">
              <a:avLst/>
            </a:prstGeom>
          </p:spPr>
          <p:txBody>
            <a:bodyPr anchor="ctr">
              <a:normAutofit fontScale="975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2400" dirty="0" smtClean="0">
                  <a:solidFill>
                    <a:schemeClr val="tx2">
                      <a:satMod val="130000"/>
                    </a:schemeClr>
                  </a:solidFill>
                  <a:effectLst>
                    <a:outerShdw blurRad="50000" dist="30000" dir="5400000" algn="tl" rotWithShape="0">
                      <a:srgbClr val="000000">
                        <a:alpha val="30000"/>
                      </a:srgbClr>
                    </a:outerShdw>
                  </a:effectLst>
                  <a:latin typeface="Gill Sans MT" pitchFamily="34" charset="0"/>
                  <a:ea typeface="+mj-ea"/>
                  <a:cs typeface="+mj-cs"/>
                </a:rPr>
                <a:t>L</a:t>
              </a:r>
              <a:endParaRPr kumimoji="0" lang="th-TH" sz="25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Gill Sans MT" pitchFamily="34" charset="0"/>
                <a:ea typeface="+mj-ea"/>
                <a:cs typeface="+mj-cs"/>
              </a:endParaRPr>
            </a:p>
          </p:txBody>
        </p:sp>
      </p:grpSp>
      <p:sp>
        <p:nvSpPr>
          <p:cNvPr id="31" name="TextBox 30"/>
          <p:cNvSpPr txBox="1"/>
          <p:nvPr/>
        </p:nvSpPr>
        <p:spPr>
          <a:xfrm>
            <a:off x="1000100" y="4286256"/>
            <a:ext cx="8001024" cy="1477328"/>
          </a:xfrm>
          <a:prstGeom prst="rect">
            <a:avLst/>
          </a:prstGeom>
          <a:noFill/>
        </p:spPr>
        <p:txBody>
          <a:bodyPr wrap="square" rtlCol="0">
            <a:spAutoFit/>
          </a:bodyPr>
          <a:lstStyle/>
          <a:p>
            <a:r>
              <a:rPr lang="en-US" sz="3000" dirty="0" smtClean="0">
                <a:solidFill>
                  <a:schemeClr val="accent5">
                    <a:lumMod val="50000"/>
                  </a:schemeClr>
                </a:solidFill>
                <a:effectLst>
                  <a:outerShdw blurRad="38100" dist="38100" dir="2700000" algn="tl">
                    <a:srgbClr val="000000">
                      <a:alpha val="43137"/>
                    </a:srgbClr>
                  </a:outerShdw>
                </a:effectLst>
              </a:rPr>
              <a:t>	Figure 8.1 shows law of diminishing return in any production. TP shift to TP’ due to higher quality of labor with respect to K constant.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1"/>
                                        </p:tgtEl>
                                        <p:attrNameLst>
                                          <p:attrName>style.visibility</p:attrName>
                                        </p:attrNameLst>
                                      </p:cBhvr>
                                      <p:to>
                                        <p:strVal val="visible"/>
                                      </p:to>
                                    </p:set>
                                    <p:animEffect transition="in" filter="box(in)">
                                      <p:cBhvr>
                                        <p:cTn id="7" dur="5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จุดที่สุด">
  <a:themeElements>
    <a:clrScheme name="จุดที่สุด">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จุดที่สุด">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จุดที่สุด">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856</TotalTime>
  <Words>473</Words>
  <Application>Microsoft Office PowerPoint</Application>
  <PresentationFormat>On-screen Show (4:3)</PresentationFormat>
  <Paragraphs>141</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จุดที่สุด</vt:lpstr>
      <vt:lpstr>Chapter 8  Manpower Planning</vt:lpstr>
      <vt:lpstr>8.1General Concept of Manpower Mobility </vt:lpstr>
      <vt:lpstr>8.2 Relation between Mobility and Demographic</vt:lpstr>
      <vt:lpstr>Slide 4</vt:lpstr>
      <vt:lpstr>8.3 Relation between Mobility and Family Status</vt:lpstr>
      <vt:lpstr>8.4 Relation between Mobility and Occupation (skill)</vt:lpstr>
      <vt:lpstr>8.5 Relation between Mobility and Education</vt:lpstr>
      <vt:lpstr>8.6 Human resource and Economic Development</vt:lpstr>
      <vt:lpstr>Slide 9</vt:lpstr>
      <vt:lpstr>Slide 10</vt:lpstr>
      <vt:lpstr>Slide 11</vt:lpstr>
      <vt:lpstr>Slide 12</vt:lpstr>
      <vt:lpstr>Slide 13</vt:lpstr>
      <vt:lpstr>Slide 14</vt:lpstr>
      <vt:lpstr>8.7 Problems in Manpower in Thailand</vt:lpstr>
      <vt:lpstr>8.8 Manpower Strategy</vt:lpstr>
      <vt:lpstr>Slide 17</vt:lpstr>
    </vt:vector>
  </TitlesOfParts>
  <Company>DarkOS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8  Manpower Planning</dc:title>
  <dc:creator>DarkUser</dc:creator>
  <cp:lastModifiedBy>MS2403</cp:lastModifiedBy>
  <cp:revision>37</cp:revision>
  <dcterms:created xsi:type="dcterms:W3CDTF">2013-04-13T16:43:17Z</dcterms:created>
  <dcterms:modified xsi:type="dcterms:W3CDTF">2014-01-08T04:00:09Z</dcterms:modified>
</cp:coreProperties>
</file>