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14" name="ชื่อเรื่อง 13"/>
          <p:cNvSpPr>
            <a:spLocks noGrp="1"/>
          </p:cNvSpPr>
          <p:nvPr>
            <p:ph type="ctrTitle"/>
          </p:nvPr>
        </p:nvSpPr>
        <p:spPr>
          <a:xfrm>
            <a:off x="1432560" y="359898"/>
            <a:ext cx="7406640" cy="1472184"/>
          </a:xfrm>
        </p:spPr>
        <p:txBody>
          <a:bodyPr anchor="b"/>
          <a:lstStyle>
            <a:lvl1pPr algn="l">
              <a:defRPr/>
            </a:lvl1pPr>
            <a:extLst/>
          </a:lstStyle>
          <a:p>
            <a:r>
              <a:rPr kumimoji="0" lang="th-TH" smtClean="0"/>
              <a:t>คลิกเพื่อแก้ไขลักษณะชื่อเรื่องต้นแบบ</a:t>
            </a:r>
            <a:endParaRPr kumimoji="0" lang="en-US"/>
          </a:p>
        </p:txBody>
      </p:sp>
      <p:sp>
        <p:nvSpPr>
          <p:cNvPr id="22" name="ชื่อเรื่องรอง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h-TH" smtClean="0"/>
              <a:t>คลิกเพื่อแก้ไขลักษณะชื่อเรื่องรองต้นแบบ</a:t>
            </a:r>
            <a:endParaRPr kumimoji="0" lang="en-US"/>
          </a:p>
        </p:txBody>
      </p:sp>
      <p:sp>
        <p:nvSpPr>
          <p:cNvPr id="7" name="ตัวยึดวันที่ 6"/>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20" name="ตัวยึดท้ายกระดาษ 19"/>
          <p:cNvSpPr>
            <a:spLocks noGrp="1"/>
          </p:cNvSpPr>
          <p:nvPr>
            <p:ph type="ftr" sz="quarter" idx="11"/>
          </p:nvPr>
        </p:nvSpPr>
        <p:spPr/>
        <p:txBody>
          <a:bodyPr/>
          <a:lstStyle>
            <a:extLst/>
          </a:lstStyle>
          <a:p>
            <a:endParaRPr lang="th-TH"/>
          </a:p>
        </p:txBody>
      </p:sp>
      <p:sp>
        <p:nvSpPr>
          <p:cNvPr id="10" name="ตัวยึดหมายเลขภาพนิ่ง 9"/>
          <p:cNvSpPr>
            <a:spLocks noGrp="1"/>
          </p:cNvSpPr>
          <p:nvPr>
            <p:ph type="sldNum" sz="quarter" idx="12"/>
          </p:nvPr>
        </p:nvSpPr>
        <p:spPr/>
        <p:txBody>
          <a:bodyPr/>
          <a:lstStyle>
            <a:extLst/>
          </a:lstStyle>
          <a:p>
            <a:fld id="{5AC01789-B2A9-41EE-AA5B-DDF19374B4B2}" type="slidenum">
              <a:rPr lang="th-TH" smtClean="0"/>
              <a:pPr/>
              <a:t>‹#›</a:t>
            </a:fld>
            <a:endParaRPr lang="th-TH"/>
          </a:p>
        </p:txBody>
      </p:sp>
      <p:sp>
        <p:nvSpPr>
          <p:cNvPr id="8" name="วงรี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วงรี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extLs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5AC01789-B2A9-41EE-AA5B-DDF19374B4B2}"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858000" y="274639"/>
            <a:ext cx="1828800" cy="5851525"/>
          </a:xfrm>
        </p:spPr>
        <p:txBody>
          <a:bodyPr vert="eaVert"/>
          <a:lstStyle>
            <a:extLs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1143000" y="274640"/>
            <a:ext cx="5562600" cy="5851525"/>
          </a:xfrm>
        </p:spPr>
        <p:txBody>
          <a:bodyPr vert="eaVert"/>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5AC01789-B2A9-41EE-AA5B-DDF19374B4B2}"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extLst/>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5AC01789-B2A9-41EE-AA5B-DDF19374B4B2}"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spTree>
      <p:nvGrpSpPr>
        <p:cNvPr id="1" name=""/>
        <p:cNvGrpSpPr/>
        <p:nvPr/>
      </p:nvGrpSpPr>
      <p:grpSpPr>
        <a:xfrm>
          <a:off x="0" y="0"/>
          <a:ext cx="0" cy="0"/>
          <a:chOff x="0" y="0"/>
          <a:chExt cx="0" cy="0"/>
        </a:xfrm>
      </p:grpSpPr>
      <p:sp>
        <p:nvSpPr>
          <p:cNvPr id="7" name="สี่เหลี่ยมผืนผ้า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ชื่อเรื่อง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5AC01789-B2A9-41EE-AA5B-DDF19374B4B2}" type="slidenum">
              <a:rPr lang="th-TH" smtClean="0"/>
              <a:pPr/>
              <a:t>‹#›</a:t>
            </a:fld>
            <a:endParaRPr lang="th-TH"/>
          </a:p>
        </p:txBody>
      </p:sp>
      <p:sp>
        <p:nvSpPr>
          <p:cNvPr id="10" name="สี่เหลี่ยมผืนผ้า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วงรี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วงรี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35608" y="274320"/>
            <a:ext cx="7498080" cy="1143000"/>
          </a:xfrm>
        </p:spPr>
        <p:txBody>
          <a:bodyPr/>
          <a:lstStyle>
            <a:extLst/>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เนื้อหา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5AC01789-B2A9-41EE-AA5B-DDF19374B4B2}"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h-TH" smtClean="0"/>
              <a:t>คลิกเพื่อแก้ไขลักษณะของข้อความต้นแบบ</a:t>
            </a:r>
          </a:p>
        </p:txBody>
      </p:sp>
      <p:sp>
        <p:nvSpPr>
          <p:cNvPr id="5" name="ตัวยึดเนื้อหา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6" name="ตัวยึดเนื้อหา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7" name="ตัวยึดวันที่ 6"/>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8" name="ตัวยึดท้ายกระดาษ 7"/>
          <p:cNvSpPr>
            <a:spLocks noGrp="1"/>
          </p:cNvSpPr>
          <p:nvPr>
            <p:ph type="ftr" sz="quarter" idx="11"/>
          </p:nvPr>
        </p:nvSpPr>
        <p:spPr/>
        <p:txBody>
          <a:bodyPr/>
          <a:lstStyle>
            <a:extLst/>
          </a:lstStyle>
          <a:p>
            <a:endParaRPr lang="th-TH"/>
          </a:p>
        </p:txBody>
      </p:sp>
      <p:sp>
        <p:nvSpPr>
          <p:cNvPr id="9" name="ตัวยึดหมายเลขภาพนิ่ง 8"/>
          <p:cNvSpPr>
            <a:spLocks noGrp="1"/>
          </p:cNvSpPr>
          <p:nvPr>
            <p:ph type="sldNum" sz="quarter" idx="12"/>
          </p:nvPr>
        </p:nvSpPr>
        <p:spPr/>
        <p:txBody>
          <a:bodyPr/>
          <a:lstStyle>
            <a:extLst/>
          </a:lstStyle>
          <a:p>
            <a:fld id="{5AC01789-B2A9-41EE-AA5B-DDF19374B4B2}"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35608" y="274320"/>
            <a:ext cx="7498080" cy="1143000"/>
          </a:xfrm>
        </p:spPr>
        <p:txBody>
          <a:bodyPr anchor="ctr"/>
          <a:lstStyle>
            <a:extLst/>
          </a:lstStyle>
          <a:p>
            <a:r>
              <a:rPr kumimoji="0" lang="th-TH" smtClean="0"/>
              <a:t>คลิกเพื่อแก้ไขลักษณะชื่อเรื่องต้นแบบ</a:t>
            </a:r>
            <a:endParaRPr kumimoji="0" lang="en-US"/>
          </a:p>
        </p:txBody>
      </p:sp>
      <p:sp>
        <p:nvSpPr>
          <p:cNvPr id="3" name="ตัวยึดวันที่ 2"/>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4" name="ตัวยึดท้ายกระดาษ 3"/>
          <p:cNvSpPr>
            <a:spLocks noGrp="1"/>
          </p:cNvSpPr>
          <p:nvPr>
            <p:ph type="ftr" sz="quarter" idx="11"/>
          </p:nvPr>
        </p:nvSpPr>
        <p:spPr/>
        <p:txBody>
          <a:bodyPr/>
          <a:lstStyle>
            <a:extLst/>
          </a:lstStyle>
          <a:p>
            <a:endParaRPr lang="th-TH"/>
          </a:p>
        </p:txBody>
      </p:sp>
      <p:sp>
        <p:nvSpPr>
          <p:cNvPr id="5" name="ตัวยึดหมายเลขภาพนิ่ง 4"/>
          <p:cNvSpPr>
            <a:spLocks noGrp="1"/>
          </p:cNvSpPr>
          <p:nvPr>
            <p:ph type="sldNum" sz="quarter" idx="12"/>
          </p:nvPr>
        </p:nvSpPr>
        <p:spPr/>
        <p:txBody>
          <a:bodyPr/>
          <a:lstStyle>
            <a:extLst/>
          </a:lstStyle>
          <a:p>
            <a:fld id="{5AC01789-B2A9-41EE-AA5B-DDF19374B4B2}"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ว่างเปล่า">
    <p:spTree>
      <p:nvGrpSpPr>
        <p:cNvPr id="1" name=""/>
        <p:cNvGrpSpPr/>
        <p:nvPr/>
      </p:nvGrpSpPr>
      <p:grpSpPr>
        <a:xfrm>
          <a:off x="0" y="0"/>
          <a:ext cx="0" cy="0"/>
          <a:chOff x="0" y="0"/>
          <a:chExt cx="0" cy="0"/>
        </a:xfrm>
      </p:grpSpPr>
      <p:sp>
        <p:nvSpPr>
          <p:cNvPr id="5" name="สี่เหลี่ยมผืนผ้า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ตัวยึดวันที่ 1"/>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3" name="ตัวยึดท้ายกระดาษ 2"/>
          <p:cNvSpPr>
            <a:spLocks noGrp="1"/>
          </p:cNvSpPr>
          <p:nvPr>
            <p:ph type="ftr" sz="quarter" idx="11"/>
          </p:nvPr>
        </p:nvSpPr>
        <p:spPr/>
        <p:txBody>
          <a:bodyPr/>
          <a:lstStyle>
            <a:extLst/>
          </a:lstStyle>
          <a:p>
            <a:endParaRPr lang="th-TH"/>
          </a:p>
        </p:txBody>
      </p:sp>
      <p:sp>
        <p:nvSpPr>
          <p:cNvPr id="4" name="ตัวยึดหมายเลขภาพนิ่ง 3"/>
          <p:cNvSpPr>
            <a:spLocks noGrp="1"/>
          </p:cNvSpPr>
          <p:nvPr>
            <p:ph type="sldNum" sz="quarter" idx="12"/>
          </p:nvPr>
        </p:nvSpPr>
        <p:spPr/>
        <p:txBody>
          <a:bodyPr/>
          <a:lstStyle>
            <a:extLst/>
          </a:lstStyle>
          <a:p>
            <a:fld id="{5AC01789-B2A9-41EE-AA5B-DDF19374B4B2}" type="slidenum">
              <a:rPr lang="th-TH" smtClean="0"/>
              <a:pPr/>
              <a:t>‹#›</a:t>
            </a:fld>
            <a:endParaRPr lang="th-TH"/>
          </a:p>
        </p:txBody>
      </p:sp>
      <p:sp>
        <p:nvSpPr>
          <p:cNvPr id="6" name="สี่เหลี่ยมผืนผ้า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5AC01789-B2A9-41EE-AA5B-DDF19374B4B2}"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h-TH" smtClean="0"/>
              <a:t>คลิกเพื่อแก้ไขลักษณะชื่อเรื่องต้นแบบ</a:t>
            </a:r>
            <a:endParaRPr kumimoji="0" lang="en-US"/>
          </a:p>
        </p:txBody>
      </p:sp>
      <p:sp>
        <p:nvSpPr>
          <p:cNvPr id="5" name="ตัวยึดวันที่ 4"/>
          <p:cNvSpPr>
            <a:spLocks noGrp="1"/>
          </p:cNvSpPr>
          <p:nvPr>
            <p:ph type="dt" sz="half" idx="10"/>
          </p:nvPr>
        </p:nvSpPr>
        <p:spPr/>
        <p:txBody>
          <a:bodyPr/>
          <a:lstStyle>
            <a:extLst/>
          </a:lstStyle>
          <a:p>
            <a:fld id="{8D8D65CF-FA6C-419C-98E8-2DEDEED2D929}" type="datetimeFigureOut">
              <a:rPr lang="th-TH" smtClean="0"/>
              <a:pPr/>
              <a:t>08/01/57</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5AC01789-B2A9-41EE-AA5B-DDF19374B4B2}" type="slidenum">
              <a:rPr lang="th-TH" smtClean="0"/>
              <a:pPr/>
              <a:t>‹#›</a:t>
            </a:fld>
            <a:endParaRPr lang="th-TH"/>
          </a:p>
        </p:txBody>
      </p:sp>
      <p:sp>
        <p:nvSpPr>
          <p:cNvPr id="8" name="สี่เหลี่ยมผืนผ้า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ตัวยึดรูปภาพ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h-TH" smtClean="0"/>
              <a:t>คลิกไอคอนเพื่อเพิ่มรูปภาพ</a:t>
            </a:r>
            <a:endParaRPr kumimoji="0" lang="en-US" dirty="0"/>
          </a:p>
        </p:txBody>
      </p:sp>
      <p:sp>
        <p:nvSpPr>
          <p:cNvPr id="9" name="แผนผังลำดับงาน: กระบวนการ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แผนผังลำดับงาน: กระบวนการ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ตัวยึดข้อความ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h-TH" smtClean="0"/>
              <a:t>คลิกเพื่อแก้ไขลักษณะของข้อความต้นแบบ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วงกลม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วงรี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โดนัท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สี่เหลี่ยมผืนผ้า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ตัวยึดชื่อเรื่อง 4"/>
          <p:cNvSpPr>
            <a:spLocks noGrp="1"/>
          </p:cNvSpPr>
          <p:nvPr>
            <p:ph type="title"/>
          </p:nvPr>
        </p:nvSpPr>
        <p:spPr>
          <a:xfrm>
            <a:off x="1435608" y="274638"/>
            <a:ext cx="7498080" cy="1143000"/>
          </a:xfrm>
          <a:prstGeom prst="rect">
            <a:avLst/>
          </a:prstGeom>
        </p:spPr>
        <p:txBody>
          <a:bodyPr anchor="ctr">
            <a:normAutofit/>
          </a:bodyPr>
          <a:lstStyle>
            <a:extLst/>
          </a:lstStyle>
          <a:p>
            <a:r>
              <a:rPr kumimoji="0" lang="th-TH" smtClean="0"/>
              <a:t>คลิกเพื่อแก้ไขลักษณะชื่อเรื่องต้นแบบ</a:t>
            </a:r>
            <a:endParaRPr kumimoji="0" lang="en-US"/>
          </a:p>
        </p:txBody>
      </p:sp>
      <p:sp>
        <p:nvSpPr>
          <p:cNvPr id="9" name="ตัวยึดข้อความ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24" name="ตัวยึดวันที่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8D65CF-FA6C-419C-98E8-2DEDEED2D929}" type="datetimeFigureOut">
              <a:rPr lang="th-TH" smtClean="0"/>
              <a:pPr/>
              <a:t>08/01/57</a:t>
            </a:fld>
            <a:endParaRPr lang="th-TH"/>
          </a:p>
        </p:txBody>
      </p:sp>
      <p:sp>
        <p:nvSpPr>
          <p:cNvPr id="10" name="ตัวยึดท้ายกระดา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h-TH"/>
          </a:p>
        </p:txBody>
      </p:sp>
      <p:sp>
        <p:nvSpPr>
          <p:cNvPr id="22" name="ตัวยึดหมายเลขภาพนิ่ง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AC01789-B2A9-41EE-AA5B-DDF19374B4B2}" type="slidenum">
              <a:rPr lang="th-TH" smtClean="0"/>
              <a:pPr/>
              <a:t>‹#›</a:t>
            </a:fld>
            <a:endParaRPr lang="th-TH"/>
          </a:p>
        </p:txBody>
      </p:sp>
      <p:sp>
        <p:nvSpPr>
          <p:cNvPr id="15" name="สี่เหลี่ยมผืนผ้า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ชื่อเรื่อง 1"/>
          <p:cNvSpPr>
            <a:spLocks noGrp="1"/>
          </p:cNvSpPr>
          <p:nvPr>
            <p:ph type="ctrTitle"/>
          </p:nvPr>
        </p:nvSpPr>
        <p:spPr>
          <a:xfrm>
            <a:off x="1432560" y="359898"/>
            <a:ext cx="7406640" cy="1472184"/>
          </a:xfrm>
        </p:spPr>
        <p:txBody>
          <a:bodyPr/>
          <a:lstStyle/>
          <a:p>
            <a:r>
              <a:rPr lang="en-US" dirty="0" smtClean="0"/>
              <a:t>Chapter 8 </a:t>
            </a:r>
            <a:br>
              <a:rPr lang="en-US" dirty="0" smtClean="0"/>
            </a:br>
            <a:r>
              <a:rPr lang="en-US" dirty="0" smtClean="0"/>
              <a:t>Manpower Planning</a:t>
            </a:r>
            <a:endParaRPr lang="th-TH" dirty="0"/>
          </a:p>
        </p:txBody>
      </p:sp>
      <p:sp>
        <p:nvSpPr>
          <p:cNvPr id="10" name="ชื่อเรื่อง 1"/>
          <p:cNvSpPr txBox="1">
            <a:spLocks/>
          </p:cNvSpPr>
          <p:nvPr/>
        </p:nvSpPr>
        <p:spPr>
          <a:xfrm>
            <a:off x="928662" y="1785926"/>
            <a:ext cx="8072526" cy="4286280"/>
          </a:xfrm>
          <a:prstGeom prst="rect">
            <a:avLst/>
          </a:prstGeom>
        </p:spPr>
        <p:txBody>
          <a:bodyPr anchor="b">
            <a:normAutofit fontScale="8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8</a:t>
            </a: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.1 General</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Concept</a:t>
            </a:r>
            <a:endPar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8</a:t>
            </a: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.2 Relationship between Mobility and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Demographic</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8</a:t>
            </a: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.3 Relationship</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between Mobility and </a:t>
            </a: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Family</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Status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8.4</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Relationship between Mobility and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Occupation (skill)</a:t>
            </a: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8.5 Relationship between Mobility and Education</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8.6 Human resource and Economic Development</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8.7 Problem in Manpower in Thailand</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8.8 Manpower Strategy</a:t>
            </a:r>
            <a:endPar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00" y="160358"/>
            <a:ext cx="8001024"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2) </a:t>
            </a:r>
            <a:r>
              <a:rPr lang="en-US" sz="3000" u="sng" dirty="0" smtClean="0">
                <a:solidFill>
                  <a:schemeClr val="accent5">
                    <a:lumMod val="50000"/>
                  </a:schemeClr>
                </a:solidFill>
                <a:effectLst>
                  <a:outerShdw blurRad="38100" dist="38100" dir="2700000" algn="tl">
                    <a:srgbClr val="000000">
                      <a:alpha val="43137"/>
                    </a:srgbClr>
                  </a:outerShdw>
                </a:effectLst>
              </a:rPr>
              <a:t>Stock and Flow of Human Capital</a:t>
            </a:r>
            <a:endParaRPr lang="en-US" sz="3000" dirty="0" smtClean="0">
              <a:solidFill>
                <a:schemeClr val="accent5">
                  <a:lumMod val="50000"/>
                </a:schemeClr>
              </a:solidFill>
              <a:effectLst>
                <a:outerShdw blurRad="38100" dist="38100" dir="2700000" algn="tl">
                  <a:srgbClr val="000000">
                    <a:alpha val="43137"/>
                  </a:srgbClr>
                </a:outerShdw>
              </a:effectLst>
            </a:endParaRPr>
          </a:p>
        </p:txBody>
      </p:sp>
      <p:grpSp>
        <p:nvGrpSpPr>
          <p:cNvPr id="2" name="Group 1"/>
          <p:cNvGrpSpPr/>
          <p:nvPr/>
        </p:nvGrpSpPr>
        <p:grpSpPr>
          <a:xfrm>
            <a:off x="1000100" y="1071546"/>
            <a:ext cx="8001056" cy="4214842"/>
            <a:chOff x="1000100" y="1071546"/>
            <a:chExt cx="8001056" cy="4214842"/>
          </a:xfrm>
        </p:grpSpPr>
        <p:sp>
          <p:nvSpPr>
            <p:cNvPr id="5" name="สี่เหลี่ยมผืนผ้า 4"/>
            <p:cNvSpPr/>
            <p:nvPr/>
          </p:nvSpPr>
          <p:spPr>
            <a:xfrm>
              <a:off x="2071670" y="1071546"/>
              <a:ext cx="1357322"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6" name="ชื่อเรื่อง 1"/>
            <p:cNvSpPr txBox="1">
              <a:spLocks/>
            </p:cNvSpPr>
            <p:nvPr/>
          </p:nvSpPr>
          <p:spPr>
            <a:xfrm>
              <a:off x="2214546" y="1142984"/>
              <a:ext cx="1071570"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Stock</a:t>
              </a:r>
              <a:endParaRPr kumimoji="0" lang="th-TH" sz="3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7" name="สี่เหลี่ยมผืนผ้า 6"/>
            <p:cNvSpPr/>
            <p:nvPr/>
          </p:nvSpPr>
          <p:spPr>
            <a:xfrm>
              <a:off x="6500826" y="1071546"/>
              <a:ext cx="1357322" cy="5715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8" name="ชื่อเรื่อง 1"/>
            <p:cNvSpPr txBox="1">
              <a:spLocks/>
            </p:cNvSpPr>
            <p:nvPr/>
          </p:nvSpPr>
          <p:spPr>
            <a:xfrm>
              <a:off x="6715140" y="1142984"/>
              <a:ext cx="928694"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Flow</a:t>
              </a:r>
              <a:endParaRPr kumimoji="0" lang="th-TH" sz="3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9" name="ชื่อเรื่อง 1"/>
            <p:cNvSpPr txBox="1">
              <a:spLocks/>
            </p:cNvSpPr>
            <p:nvPr/>
          </p:nvSpPr>
          <p:spPr>
            <a:xfrm>
              <a:off x="1000100" y="1714488"/>
              <a:ext cx="4357718" cy="1428760"/>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Char char="-"/>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Land</a:t>
              </a:r>
            </a:p>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Physical</a:t>
              </a:r>
              <a:r>
                <a:rPr kumimoji="0" lang="en-US"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Capital/Equipment</a:t>
              </a:r>
            </a:p>
            <a:p>
              <a:pPr marL="0" marR="0" lvl="0" indent="0" algn="l" defTabSz="914400" rtl="0" eaLnBrk="1" fontAlgn="auto" latinLnBrk="0" hangingPunct="1">
                <a:lnSpc>
                  <a:spcPct val="100000"/>
                </a:lnSpc>
                <a:spcBef>
                  <a:spcPct val="0"/>
                </a:spcBef>
                <a:spcAft>
                  <a:spcPts val="0"/>
                </a:spcAft>
                <a:buClrTx/>
                <a:buSzTx/>
                <a:buFontTx/>
                <a:buChar char="-"/>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Human capital</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 name="ชื่อเรื่อง 1"/>
            <p:cNvSpPr txBox="1">
              <a:spLocks/>
            </p:cNvSpPr>
            <p:nvPr/>
          </p:nvSpPr>
          <p:spPr>
            <a:xfrm>
              <a:off x="5357818" y="1714488"/>
              <a:ext cx="3643338" cy="221457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Char char="-"/>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Land Use</a:t>
              </a:r>
            </a:p>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Capital were used to</a:t>
              </a:r>
            </a:p>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a:t>
              </a:r>
              <a:r>
                <a:rPr kumimoji="0" lang="en-US"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a:t>
              </a: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produce product</a:t>
              </a:r>
              <a:endParaRPr kumimoji="0" lang="en-US"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Innovation, </a:t>
              </a:r>
            </a:p>
            <a:p>
              <a:pPr marL="0" marR="0" lvl="0" indent="0" algn="l" defTabSz="914400" rtl="0" eaLnBrk="1" fontAlgn="auto" latinLnBrk="0" hangingPunct="1">
                <a:lnSpc>
                  <a:spcPct val="100000"/>
                </a:lnSpc>
                <a:spcBef>
                  <a:spcPct val="0"/>
                </a:spcBef>
                <a:spcAft>
                  <a:spcPts val="0"/>
                </a:spcAft>
                <a:buClrTx/>
                <a:buSzTx/>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Technology, etc.</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1" name="ชื่อเรื่อง 1"/>
            <p:cNvSpPr txBox="1">
              <a:spLocks/>
            </p:cNvSpPr>
            <p:nvPr/>
          </p:nvSpPr>
          <p:spPr>
            <a:xfrm>
              <a:off x="1000100" y="3429000"/>
              <a:ext cx="4500594"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Human</a:t>
              </a:r>
              <a:r>
                <a:rPr kumimoji="0" lang="en-US"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capital accumulation</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2" name="ชื่อเรื่อง 1"/>
            <p:cNvSpPr txBox="1">
              <a:spLocks/>
            </p:cNvSpPr>
            <p:nvPr/>
          </p:nvSpPr>
          <p:spPr>
            <a:xfrm>
              <a:off x="1000100" y="4357694"/>
              <a:ext cx="2143140"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Education</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3" name="ชื่อเรื่อง 1"/>
            <p:cNvSpPr txBox="1">
              <a:spLocks/>
            </p:cNvSpPr>
            <p:nvPr/>
          </p:nvSpPr>
          <p:spPr>
            <a:xfrm>
              <a:off x="3214678" y="4000504"/>
              <a:ext cx="2214578"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Young worker</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4" name="ชื่อเรื่อง 1"/>
            <p:cNvSpPr txBox="1">
              <a:spLocks/>
            </p:cNvSpPr>
            <p:nvPr/>
          </p:nvSpPr>
          <p:spPr>
            <a:xfrm>
              <a:off x="3214678" y="4786322"/>
              <a:ext cx="2143140"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Old worker</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16" name="ลูกศรเชื่อมต่อแบบตรง 15"/>
            <p:cNvCxnSpPr>
              <a:endCxn id="13" idx="1"/>
            </p:cNvCxnSpPr>
            <p:nvPr/>
          </p:nvCxnSpPr>
          <p:spPr>
            <a:xfrm flipV="1">
              <a:off x="2786050" y="4250537"/>
              <a:ext cx="428628" cy="32147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ลูกศรเชื่อมต่อแบบตรง 17"/>
            <p:cNvCxnSpPr/>
            <p:nvPr/>
          </p:nvCxnSpPr>
          <p:spPr>
            <a:xfrm rot="16200000" flipH="1">
              <a:off x="2786050" y="4572008"/>
              <a:ext cx="357190" cy="35719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ตัวเชื่อมต่อตรง 19"/>
            <p:cNvCxnSpPr/>
            <p:nvPr/>
          </p:nvCxnSpPr>
          <p:spPr>
            <a:xfrm>
              <a:off x="3571868" y="4500570"/>
              <a:ext cx="571504" cy="285752"/>
            </a:xfrm>
            <a:prstGeom prst="line">
              <a:avLst/>
            </a:prstGeom>
          </p:spPr>
          <p:style>
            <a:lnRef idx="3">
              <a:schemeClr val="accent1"/>
            </a:lnRef>
            <a:fillRef idx="0">
              <a:schemeClr val="accent1"/>
            </a:fillRef>
            <a:effectRef idx="2">
              <a:schemeClr val="accent1"/>
            </a:effectRef>
            <a:fontRef idx="minor">
              <a:schemeClr val="tx1"/>
            </a:fontRef>
          </p:style>
        </p:cxnSp>
        <p:cxnSp>
          <p:nvCxnSpPr>
            <p:cNvPr id="22" name="ตัวเชื่อมต่อตรง 21"/>
            <p:cNvCxnSpPr/>
            <p:nvPr/>
          </p:nvCxnSpPr>
          <p:spPr>
            <a:xfrm flipV="1">
              <a:off x="4143372" y="4500570"/>
              <a:ext cx="571504" cy="285752"/>
            </a:xfrm>
            <a:prstGeom prst="line">
              <a:avLst/>
            </a:prstGeom>
          </p:spPr>
          <p:style>
            <a:lnRef idx="3">
              <a:schemeClr val="accent1"/>
            </a:lnRef>
            <a:fillRef idx="0">
              <a:schemeClr val="accent1"/>
            </a:fillRef>
            <a:effectRef idx="2">
              <a:schemeClr val="accent1"/>
            </a:effectRef>
            <a:fontRef idx="minor">
              <a:schemeClr val="tx1"/>
            </a:fontRef>
          </p:style>
        </p:cxnSp>
        <p:sp>
          <p:nvSpPr>
            <p:cNvPr id="24" name="ลูกศรลง 23"/>
            <p:cNvSpPr/>
            <p:nvPr/>
          </p:nvSpPr>
          <p:spPr>
            <a:xfrm>
              <a:off x="1857356" y="3143248"/>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5" name="ลูกศรลง 24"/>
            <p:cNvSpPr/>
            <p:nvPr/>
          </p:nvSpPr>
          <p:spPr>
            <a:xfrm>
              <a:off x="1857356" y="4000504"/>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00" y="160358"/>
            <a:ext cx="8001024" cy="147732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Young workers have accumulation their education more than their parents. So, young worker can participate in labor market longer  than parents.</a:t>
            </a:r>
          </a:p>
        </p:txBody>
      </p:sp>
      <p:grpSp>
        <p:nvGrpSpPr>
          <p:cNvPr id="2" name="Group 1"/>
          <p:cNvGrpSpPr/>
          <p:nvPr/>
        </p:nvGrpSpPr>
        <p:grpSpPr>
          <a:xfrm>
            <a:off x="1000100" y="1571612"/>
            <a:ext cx="8001024" cy="3515993"/>
            <a:chOff x="1000100" y="1571612"/>
            <a:chExt cx="8001024" cy="3515993"/>
          </a:xfrm>
        </p:grpSpPr>
        <p:sp>
          <p:nvSpPr>
            <p:cNvPr id="5" name="TextBox 4"/>
            <p:cNvSpPr txBox="1"/>
            <p:nvPr/>
          </p:nvSpPr>
          <p:spPr>
            <a:xfrm>
              <a:off x="1000100" y="1571612"/>
              <a:ext cx="8001024" cy="147732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3) </a:t>
              </a:r>
              <a:r>
                <a:rPr lang="en-US" sz="3000" u="sng" dirty="0" smtClean="0">
                  <a:solidFill>
                    <a:schemeClr val="accent5">
                      <a:lumMod val="50000"/>
                    </a:schemeClr>
                  </a:solidFill>
                  <a:effectLst>
                    <a:outerShdw blurRad="38100" dist="38100" dir="2700000" algn="tl">
                      <a:srgbClr val="000000">
                        <a:alpha val="43137"/>
                      </a:srgbClr>
                    </a:outerShdw>
                  </a:effectLst>
                </a:rPr>
                <a:t>Economic Development and Production Function</a:t>
              </a:r>
            </a:p>
            <a:p>
              <a:r>
                <a:rPr lang="en-US" sz="3000" dirty="0" smtClean="0">
                  <a:solidFill>
                    <a:schemeClr val="accent5">
                      <a:lumMod val="50000"/>
                    </a:schemeClr>
                  </a:solidFill>
                  <a:effectLst>
                    <a:outerShdw blurRad="38100" dist="38100" dir="2700000" algn="tl">
                      <a:srgbClr val="000000">
                        <a:alpha val="43137"/>
                      </a:srgbClr>
                    </a:outerShdw>
                  </a:effectLst>
                </a:rPr>
                <a:t>		Y = f(K, L, R)</a:t>
              </a:r>
            </a:p>
          </p:txBody>
        </p:sp>
        <p:sp>
          <p:nvSpPr>
            <p:cNvPr id="6" name="ชื่อเรื่อง 1"/>
            <p:cNvSpPr txBox="1">
              <a:spLocks/>
            </p:cNvSpPr>
            <p:nvPr/>
          </p:nvSpPr>
          <p:spPr>
            <a:xfrm>
              <a:off x="1285852" y="3500438"/>
              <a:ext cx="2428892"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Physical Capital </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7" name="ชื่อเรื่อง 1"/>
            <p:cNvSpPr txBox="1">
              <a:spLocks/>
            </p:cNvSpPr>
            <p:nvPr/>
          </p:nvSpPr>
          <p:spPr>
            <a:xfrm>
              <a:off x="3857620" y="3500438"/>
              <a:ext cx="1071570"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Labor </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ชื่อเรื่อง 1"/>
            <p:cNvSpPr txBox="1">
              <a:spLocks/>
            </p:cNvSpPr>
            <p:nvPr/>
          </p:nvSpPr>
          <p:spPr>
            <a:xfrm>
              <a:off x="5214942" y="3500438"/>
              <a:ext cx="3643338"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Residual (other factors)</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10" name="ลูกศรเชื่อมต่อแบบตรง 9"/>
            <p:cNvCxnSpPr/>
            <p:nvPr/>
          </p:nvCxnSpPr>
          <p:spPr>
            <a:xfrm rot="10800000" flipV="1">
              <a:off x="3000364" y="3071810"/>
              <a:ext cx="857256" cy="35719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ลูกศรเชื่อมต่อแบบตรง 11"/>
            <p:cNvCxnSpPr/>
            <p:nvPr/>
          </p:nvCxnSpPr>
          <p:spPr>
            <a:xfrm rot="5400000">
              <a:off x="4107653" y="3250405"/>
              <a:ext cx="35719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ลูกศรเชื่อมต่อแบบตรง 13"/>
            <p:cNvCxnSpPr/>
            <p:nvPr/>
          </p:nvCxnSpPr>
          <p:spPr>
            <a:xfrm>
              <a:off x="4643438" y="3000372"/>
              <a:ext cx="857256" cy="5000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5" name="TextBox 14"/>
            <p:cNvSpPr txBox="1"/>
            <p:nvPr/>
          </p:nvSpPr>
          <p:spPr>
            <a:xfrm>
              <a:off x="1000100" y="4071942"/>
              <a:ext cx="8001024"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Later, Solow (1962) address that technology is one of significant to production then,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00" y="160358"/>
            <a:ext cx="8001024" cy="424731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Y = f(K, L, t)</a:t>
            </a:r>
          </a:p>
          <a:p>
            <a:r>
              <a:rPr lang="en-US" sz="3000" dirty="0" smtClean="0">
                <a:solidFill>
                  <a:schemeClr val="accent5">
                    <a:lumMod val="50000"/>
                  </a:schemeClr>
                </a:solidFill>
                <a:effectLst>
                  <a:outerShdw blurRad="38100" dist="38100" dir="2700000" algn="tl">
                    <a:srgbClr val="000000">
                      <a:alpha val="43137"/>
                    </a:srgbClr>
                  </a:outerShdw>
                </a:effectLst>
              </a:rPr>
              <a:t>“t” is time period that utilize capital. Technology change lead to affect period of time. Solow concluded that if technology doesn’t change, then quality of product would be constant. Therefore, labor should have new capacity and competed to enhance of products.</a:t>
            </a:r>
          </a:p>
          <a:p>
            <a:r>
              <a:rPr lang="en-US" sz="3000" dirty="0" smtClean="0">
                <a:solidFill>
                  <a:schemeClr val="accent5">
                    <a:lumMod val="50000"/>
                  </a:schemeClr>
                </a:solidFill>
                <a:effectLst>
                  <a:outerShdw blurRad="38100" dist="38100" dir="2700000" algn="tl">
                    <a:srgbClr val="000000">
                      <a:alpha val="43137"/>
                    </a:srgbClr>
                  </a:outerShdw>
                </a:effectLst>
              </a:rPr>
              <a:t>Later, Schultz (1969) stated that</a:t>
            </a:r>
          </a:p>
          <a:p>
            <a:r>
              <a:rPr lang="en-US" sz="3000" dirty="0" smtClean="0">
                <a:solidFill>
                  <a:schemeClr val="accent5">
                    <a:lumMod val="50000"/>
                  </a:schemeClr>
                </a:solidFill>
                <a:effectLst>
                  <a:outerShdw blurRad="38100" dist="38100" dir="2700000" algn="tl">
                    <a:srgbClr val="000000">
                      <a:alpha val="43137"/>
                    </a:srgbClr>
                  </a:outerShdw>
                </a:effectLst>
              </a:rPr>
              <a:t>		Y = f(K, L, </a:t>
            </a:r>
            <a:r>
              <a:rPr lang="en-US" sz="3000" dirty="0" err="1" smtClean="0">
                <a:solidFill>
                  <a:schemeClr val="accent5">
                    <a:lumMod val="50000"/>
                  </a:schemeClr>
                </a:solidFill>
                <a:effectLst>
                  <a:outerShdw blurRad="38100" dist="38100" dir="2700000" algn="tl">
                    <a:srgbClr val="000000">
                      <a:alpha val="43137"/>
                    </a:srgbClr>
                  </a:outerShdw>
                </a:effectLst>
              </a:rPr>
              <a:t>rKe</a:t>
            </a:r>
            <a:r>
              <a:rPr lang="en-US" sz="3000" dirty="0" smtClean="0">
                <a:solidFill>
                  <a:schemeClr val="accent5">
                    <a:lumMod val="50000"/>
                  </a:schemeClr>
                </a:solidFill>
                <a:effectLst>
                  <a:outerShdw blurRad="38100" dist="38100" dir="2700000" algn="tl">
                    <a:srgbClr val="000000">
                      <a:alpha val="43137"/>
                    </a:srgbClr>
                  </a:outerShdw>
                </a:effectLst>
              </a:rPr>
              <a:t>) </a:t>
            </a:r>
          </a:p>
        </p:txBody>
      </p:sp>
      <p:grpSp>
        <p:nvGrpSpPr>
          <p:cNvPr id="2" name="Group 1"/>
          <p:cNvGrpSpPr/>
          <p:nvPr/>
        </p:nvGrpSpPr>
        <p:grpSpPr>
          <a:xfrm>
            <a:off x="1142976" y="4357694"/>
            <a:ext cx="7715304" cy="1571636"/>
            <a:chOff x="1142976" y="4357694"/>
            <a:chExt cx="7715304" cy="1571636"/>
          </a:xfrm>
        </p:grpSpPr>
        <p:sp>
          <p:nvSpPr>
            <p:cNvPr id="6" name="ชื่อเรื่อง 1"/>
            <p:cNvSpPr txBox="1">
              <a:spLocks/>
            </p:cNvSpPr>
            <p:nvPr/>
          </p:nvSpPr>
          <p:spPr>
            <a:xfrm>
              <a:off x="1142976" y="4786322"/>
              <a:ext cx="2428892"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Physical Capital </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7" name="ชื่อเรื่อง 1"/>
            <p:cNvSpPr txBox="1">
              <a:spLocks/>
            </p:cNvSpPr>
            <p:nvPr/>
          </p:nvSpPr>
          <p:spPr>
            <a:xfrm>
              <a:off x="3643306" y="4786322"/>
              <a:ext cx="1071570"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Labor </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ชื่อเรื่อง 1"/>
            <p:cNvSpPr txBox="1">
              <a:spLocks/>
            </p:cNvSpPr>
            <p:nvPr/>
          </p:nvSpPr>
          <p:spPr>
            <a:xfrm>
              <a:off x="5500694" y="4786322"/>
              <a:ext cx="3357586"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Education Investment</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9" name="ชื่อเรื่อง 1"/>
            <p:cNvSpPr txBox="1">
              <a:spLocks/>
            </p:cNvSpPr>
            <p:nvPr/>
          </p:nvSpPr>
          <p:spPr>
            <a:xfrm>
              <a:off x="4357686" y="5429264"/>
              <a:ext cx="3357586"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Return on Education</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10" name="ลูกศรเชื่อมต่อแบบตรง 9"/>
            <p:cNvCxnSpPr/>
            <p:nvPr/>
          </p:nvCxnSpPr>
          <p:spPr>
            <a:xfrm rot="10800000" flipV="1">
              <a:off x="3071802" y="4357694"/>
              <a:ext cx="785818" cy="42862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ลูกศรเชื่อมต่อแบบตรง 11"/>
            <p:cNvCxnSpPr/>
            <p:nvPr/>
          </p:nvCxnSpPr>
          <p:spPr>
            <a:xfrm rot="5400000">
              <a:off x="4040977" y="4602965"/>
              <a:ext cx="500066" cy="952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5" name="ลูกศรเชื่อมต่อแบบตรง 14"/>
            <p:cNvCxnSpPr/>
            <p:nvPr/>
          </p:nvCxnSpPr>
          <p:spPr>
            <a:xfrm rot="16200000" flipH="1">
              <a:off x="4291010" y="4719646"/>
              <a:ext cx="1000132" cy="27622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ลูกศรเชื่อมต่อแบบตรง 16"/>
            <p:cNvCxnSpPr/>
            <p:nvPr/>
          </p:nvCxnSpPr>
          <p:spPr>
            <a:xfrm>
              <a:off x="4929190" y="4357694"/>
              <a:ext cx="714380" cy="42862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00" y="160358"/>
            <a:ext cx="8001024" cy="1938992"/>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As a result, 20-40% of increasing in total product are come from education investment. Because of higher in education leads to enhance effectiveness of labor. </a:t>
            </a:r>
          </a:p>
        </p:txBody>
      </p:sp>
      <p:sp>
        <p:nvSpPr>
          <p:cNvPr id="5" name="TextBox 4"/>
          <p:cNvSpPr txBox="1"/>
          <p:nvPr/>
        </p:nvSpPr>
        <p:spPr>
          <a:xfrm>
            <a:off x="1000100" y="2000240"/>
            <a:ext cx="8001024"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Moreover, Denison (1962) add new concept of high and low wage in the production function. </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57620" y="3143248"/>
            <a:ext cx="2357454" cy="735526"/>
          </a:xfrm>
          <a:prstGeom prst="rect">
            <a:avLst/>
          </a:prstGeom>
          <a:noFill/>
        </p:spPr>
      </p:pic>
      <p:sp>
        <p:nvSpPr>
          <p:cNvPr id="8" name="TextBox 7"/>
          <p:cNvSpPr txBox="1"/>
          <p:nvPr/>
        </p:nvSpPr>
        <p:spPr>
          <a:xfrm>
            <a:off x="928662" y="3929066"/>
            <a:ext cx="8215338" cy="1938992"/>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w</a:t>
            </a:r>
            <a:r>
              <a:rPr lang="en-US" sz="3000" dirty="0" smtClean="0">
                <a:solidFill>
                  <a:schemeClr val="accent5">
                    <a:lumMod val="50000"/>
                  </a:schemeClr>
                </a:solidFill>
                <a:effectLst>
                  <a:outerShdw blurRad="38100" dist="38100" dir="2700000" algn="tl">
                    <a:srgbClr val="000000">
                      <a:alpha val="43137"/>
                    </a:srgbClr>
                  </a:outerShdw>
                </a:effectLst>
              </a:rPr>
              <a:t>here,	</a:t>
            </a:r>
            <a:r>
              <a:rPr lang="en-US" sz="3000" dirty="0" err="1" smtClean="0">
                <a:solidFill>
                  <a:schemeClr val="accent5">
                    <a:lumMod val="50000"/>
                  </a:schemeClr>
                </a:solidFill>
                <a:effectLst>
                  <a:outerShdw blurRad="38100" dist="38100" dir="2700000" algn="tl">
                    <a:srgbClr val="000000">
                      <a:alpha val="43137"/>
                    </a:srgbClr>
                  </a:outerShdw>
                </a:effectLst>
              </a:rPr>
              <a:t>W</a:t>
            </a:r>
            <a:r>
              <a:rPr lang="en-US" sz="3000" baseline="-25000" dirty="0" err="1" smtClean="0">
                <a:solidFill>
                  <a:schemeClr val="accent5">
                    <a:lumMod val="50000"/>
                  </a:schemeClr>
                </a:solidFill>
                <a:effectLst>
                  <a:outerShdw blurRad="38100" dist="38100" dir="2700000" algn="tl">
                    <a:srgbClr val="000000">
                      <a:alpha val="43137"/>
                    </a:srgbClr>
                  </a:outerShdw>
                </a:effectLst>
              </a:rPr>
              <a:t>n</a:t>
            </a:r>
            <a:r>
              <a:rPr lang="en-US" sz="3000" baseline="-25000" dirty="0" smtClean="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 high wage rate</a:t>
            </a:r>
          </a:p>
          <a:p>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err="1" smtClean="0">
                <a:solidFill>
                  <a:schemeClr val="accent5">
                    <a:lumMod val="50000"/>
                  </a:schemeClr>
                </a:solidFill>
                <a:effectLst>
                  <a:outerShdw blurRad="38100" dist="38100" dir="2700000" algn="tl">
                    <a:srgbClr val="000000">
                      <a:alpha val="43137"/>
                    </a:srgbClr>
                  </a:outerShdw>
                </a:effectLst>
              </a:rPr>
              <a:t>L</a:t>
            </a:r>
            <a:r>
              <a:rPr lang="en-US" sz="3000" baseline="-25000" dirty="0" err="1" smtClean="0">
                <a:solidFill>
                  <a:schemeClr val="accent5">
                    <a:lumMod val="50000"/>
                  </a:schemeClr>
                </a:solidFill>
                <a:effectLst>
                  <a:outerShdw blurRad="38100" dist="38100" dir="2700000" algn="tl">
                    <a:srgbClr val="000000">
                      <a:alpha val="43137"/>
                    </a:srgbClr>
                  </a:outerShdw>
                </a:effectLst>
              </a:rPr>
              <a:t>n</a:t>
            </a:r>
            <a:r>
              <a:rPr lang="en-US" sz="3000" dirty="0" smtClean="0">
                <a:solidFill>
                  <a:schemeClr val="accent5">
                    <a:lumMod val="50000"/>
                  </a:schemeClr>
                </a:solidFill>
                <a:effectLst>
                  <a:outerShdw blurRad="38100" dist="38100" dir="2700000" algn="tl">
                    <a:srgbClr val="000000">
                      <a:alpha val="43137"/>
                    </a:srgbClr>
                  </a:outerShdw>
                </a:effectLst>
              </a:rPr>
              <a:t>    : number of labor at high wage rate</a:t>
            </a:r>
          </a:p>
          <a:p>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general of labor at general wage</a:t>
            </a:r>
          </a:p>
          <a:p>
            <a:r>
              <a:rPr lang="en-US" sz="3000" dirty="0" smtClean="0">
                <a:solidFill>
                  <a:schemeClr val="accent5">
                    <a:lumMod val="50000"/>
                  </a:schemeClr>
                </a:solidFill>
                <a:effectLst>
                  <a:outerShdw blurRad="38100" dist="38100" dir="2700000" algn="tl">
                    <a:srgbClr val="000000">
                      <a:alpha val="43137"/>
                    </a:srgbClr>
                  </a:outerShdw>
                </a:effectLst>
              </a:rPr>
              <a:t>		L     : number of labor at general wage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nodeType="withEffect">
                                  <p:stCondLst>
                                    <p:cond delay="0"/>
                                  </p:stCondLst>
                                  <p:childTnLst>
                                    <p:set>
                                      <p:cBhvr>
                                        <p:cTn id="14" dur="1" fill="hold">
                                          <p:stCondLst>
                                            <p:cond delay="0"/>
                                          </p:stCondLst>
                                        </p:cTn>
                                        <p:tgtEl>
                                          <p:spTgt spid="1025"/>
                                        </p:tgtEl>
                                        <p:attrNameLst>
                                          <p:attrName>style.visibility</p:attrName>
                                        </p:attrNameLst>
                                      </p:cBhvr>
                                      <p:to>
                                        <p:strVal val="visible"/>
                                      </p:to>
                                    </p:set>
                                    <p:animEffect transition="in" filter="box(in)">
                                      <p:cBhvr>
                                        <p:cTn id="15" dur="500"/>
                                        <p:tgtEl>
                                          <p:spTgt spid="1025"/>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66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14414" y="500042"/>
            <a:ext cx="824285" cy="714380"/>
          </a:xfrm>
          <a:prstGeom prst="rect">
            <a:avLst/>
          </a:prstGeom>
          <a:noFill/>
        </p:spPr>
      </p:pic>
      <p:sp>
        <p:nvSpPr>
          <p:cNvPr id="6" name="TextBox 5"/>
          <p:cNvSpPr txBox="1"/>
          <p:nvPr/>
        </p:nvSpPr>
        <p:spPr>
          <a:xfrm>
            <a:off x="2285984" y="500042"/>
            <a:ext cx="3429024"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is productivity index   </a:t>
            </a:r>
          </a:p>
        </p:txBody>
      </p:sp>
      <p:sp>
        <p:nvSpPr>
          <p:cNvPr id="7" name="TextBox 6"/>
          <p:cNvSpPr txBox="1"/>
          <p:nvPr/>
        </p:nvSpPr>
        <p:spPr>
          <a:xfrm>
            <a:off x="1000100" y="1204256"/>
            <a:ext cx="8001024" cy="240065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As a result, 23% of (GDP) growth rate come from education investment.</a:t>
            </a:r>
          </a:p>
          <a:p>
            <a:r>
              <a:rPr lang="en-US" sz="3000" dirty="0" smtClean="0">
                <a:solidFill>
                  <a:schemeClr val="accent5">
                    <a:lumMod val="50000"/>
                  </a:schemeClr>
                </a:solidFill>
                <a:effectLst>
                  <a:outerShdw blurRad="38100" dist="38100" dir="2700000" algn="tl">
                    <a:srgbClr val="000000">
                      <a:alpha val="43137"/>
                    </a:srgbClr>
                  </a:outerShdw>
                </a:effectLst>
              </a:rPr>
              <a:t>Moreover, </a:t>
            </a:r>
            <a:r>
              <a:rPr lang="en-US" sz="3000" dirty="0" err="1" smtClean="0">
                <a:solidFill>
                  <a:schemeClr val="accent5">
                    <a:lumMod val="50000"/>
                  </a:schemeClr>
                </a:solidFill>
                <a:effectLst>
                  <a:outerShdw blurRad="38100" dist="38100" dir="2700000" algn="tl">
                    <a:srgbClr val="000000">
                      <a:alpha val="43137"/>
                    </a:srgbClr>
                  </a:outerShdw>
                </a:effectLst>
              </a:rPr>
              <a:t>Solowsky</a:t>
            </a:r>
            <a:r>
              <a:rPr lang="en-US" sz="3000" dirty="0" smtClean="0">
                <a:solidFill>
                  <a:schemeClr val="accent5">
                    <a:lumMod val="50000"/>
                  </a:schemeClr>
                </a:solidFill>
                <a:effectLst>
                  <a:outerShdw blurRad="38100" dist="38100" dir="2700000" algn="tl">
                    <a:srgbClr val="000000">
                      <a:alpha val="43137"/>
                    </a:srgbClr>
                  </a:outerShdw>
                </a:effectLst>
              </a:rPr>
              <a:t> (1967) also studied growth of GDP show by</a:t>
            </a:r>
          </a:p>
          <a:p>
            <a:r>
              <a:rPr lang="en-US" sz="3000" dirty="0" smtClean="0">
                <a:solidFill>
                  <a:schemeClr val="accent5">
                    <a:lumMod val="50000"/>
                  </a:schemeClr>
                </a:solidFill>
                <a:effectLst>
                  <a:outerShdw blurRad="38100" dist="38100" dir="2700000" algn="tl">
                    <a:srgbClr val="000000">
                      <a:alpha val="43137"/>
                    </a:srgbClr>
                  </a:outerShdw>
                </a:effectLst>
              </a:rPr>
              <a:t>		Y = f(K, L, Q)</a:t>
            </a:r>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grpSp>
        <p:nvGrpSpPr>
          <p:cNvPr id="2" name="Group 1"/>
          <p:cNvGrpSpPr/>
          <p:nvPr/>
        </p:nvGrpSpPr>
        <p:grpSpPr>
          <a:xfrm>
            <a:off x="1000100" y="3571876"/>
            <a:ext cx="8001024" cy="3087365"/>
            <a:chOff x="1000100" y="3571876"/>
            <a:chExt cx="8001024" cy="3087365"/>
          </a:xfrm>
        </p:grpSpPr>
        <p:sp>
          <p:nvSpPr>
            <p:cNvPr id="8" name="ชื่อเรื่อง 1"/>
            <p:cNvSpPr txBox="1">
              <a:spLocks/>
            </p:cNvSpPr>
            <p:nvPr/>
          </p:nvSpPr>
          <p:spPr>
            <a:xfrm>
              <a:off x="4500562" y="3857628"/>
              <a:ext cx="2643206"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Quality of labor</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9" name="ลูกศรลง 8"/>
            <p:cNvSpPr/>
            <p:nvPr/>
          </p:nvSpPr>
          <p:spPr>
            <a:xfrm>
              <a:off x="4572000" y="3571876"/>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pic>
          <p:nvPicPr>
            <p:cNvPr id="266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28926" y="4357694"/>
              <a:ext cx="3000396" cy="739824"/>
            </a:xfrm>
            <a:prstGeom prst="rect">
              <a:avLst/>
            </a:prstGeom>
            <a:noFill/>
          </p:spPr>
        </p:pic>
        <p:sp>
          <p:nvSpPr>
            <p:cNvPr id="12" name="ชื่อเรื่อง 1"/>
            <p:cNvSpPr txBox="1">
              <a:spLocks/>
            </p:cNvSpPr>
            <p:nvPr/>
          </p:nvSpPr>
          <p:spPr>
            <a:xfrm>
              <a:off x="4143372" y="5286388"/>
              <a:ext cx="857256"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MP</a:t>
              </a:r>
              <a:r>
                <a:rPr kumimoji="0" lang="en-US" b="0" i="0" u="none" strike="noStrike" kern="1200" cap="none" spc="0" normalizeH="0" baseline="-2500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K</a:t>
              </a:r>
              <a:r>
                <a:rPr kumimoji="0" lang="en-US"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3" name="ชื่อเรื่อง 1"/>
            <p:cNvSpPr txBox="1">
              <a:spLocks/>
            </p:cNvSpPr>
            <p:nvPr/>
          </p:nvSpPr>
          <p:spPr>
            <a:xfrm>
              <a:off x="5357818" y="5286388"/>
              <a:ext cx="857256"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MP</a:t>
              </a:r>
              <a:r>
                <a:rPr lang="en-US" baseline="-250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L</a:t>
              </a:r>
              <a:r>
                <a:rPr kumimoji="0" lang="en-US"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4" name="ลูกศรลง 13"/>
            <p:cNvSpPr/>
            <p:nvPr/>
          </p:nvSpPr>
          <p:spPr>
            <a:xfrm>
              <a:off x="4357686" y="5000636"/>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5" name="ลูกศรลง 14"/>
            <p:cNvSpPr/>
            <p:nvPr/>
          </p:nvSpPr>
          <p:spPr>
            <a:xfrm>
              <a:off x="5572132" y="5000636"/>
              <a:ext cx="285752"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6" name="TextBox 15"/>
            <p:cNvSpPr txBox="1"/>
            <p:nvPr/>
          </p:nvSpPr>
          <p:spPr>
            <a:xfrm>
              <a:off x="1000100" y="5643578"/>
              <a:ext cx="8001024"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Other researcher :  Bowles (1967), </a:t>
              </a:r>
              <a:r>
                <a:rPr lang="en-US" sz="3000" dirty="0" err="1" smtClean="0">
                  <a:solidFill>
                    <a:schemeClr val="accent5">
                      <a:lumMod val="50000"/>
                    </a:schemeClr>
                  </a:solidFill>
                  <a:effectLst>
                    <a:outerShdw blurRad="38100" dist="38100" dir="2700000" algn="tl">
                      <a:srgbClr val="000000">
                        <a:alpha val="43137"/>
                      </a:srgbClr>
                    </a:outerShdw>
                  </a:effectLst>
                </a:rPr>
                <a:t>Griliches</a:t>
              </a:r>
              <a:r>
                <a:rPr lang="en-US" sz="3000" dirty="0" smtClean="0">
                  <a:solidFill>
                    <a:schemeClr val="accent5">
                      <a:lumMod val="50000"/>
                    </a:schemeClr>
                  </a:solidFill>
                  <a:effectLst>
                    <a:outerShdw blurRad="38100" dist="38100" dir="2700000" algn="tl">
                      <a:srgbClr val="000000">
                        <a:alpha val="43137"/>
                      </a:srgbClr>
                    </a:outerShdw>
                  </a:effectLst>
                </a:rPr>
                <a:t> (1964), </a:t>
              </a:r>
              <a:r>
                <a:rPr lang="en-US" sz="3000" dirty="0" err="1" smtClean="0">
                  <a:solidFill>
                    <a:schemeClr val="accent5">
                      <a:lumMod val="50000"/>
                    </a:schemeClr>
                  </a:solidFill>
                  <a:effectLst>
                    <a:outerShdw blurRad="38100" dist="38100" dir="2700000" algn="tl">
                      <a:srgbClr val="000000">
                        <a:alpha val="43137"/>
                      </a:srgbClr>
                    </a:outerShdw>
                  </a:effectLst>
                </a:rPr>
                <a:t>Psacharopolous</a:t>
              </a:r>
              <a:r>
                <a:rPr lang="en-US" sz="3000" dirty="0" smtClean="0">
                  <a:solidFill>
                    <a:schemeClr val="accent5">
                      <a:lumMod val="50000"/>
                    </a:schemeClr>
                  </a:solidFill>
                  <a:effectLst>
                    <a:outerShdw blurRad="38100" dist="38100" dir="2700000" algn="tl">
                      <a:srgbClr val="000000">
                        <a:alpha val="43137"/>
                      </a:srgbClr>
                    </a:outerShdw>
                  </a:effectLst>
                </a:rPr>
                <a:t> (1970).</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par>
                                <p:cTn id="8" presetID="4" presetClass="entr" presetSubtype="16" fill="hold" nodeType="withEffect">
                                  <p:stCondLst>
                                    <p:cond delay="0"/>
                                  </p:stCondLst>
                                  <p:childTnLst>
                                    <p:set>
                                      <p:cBhvr>
                                        <p:cTn id="9" dur="1" fill="hold">
                                          <p:stCondLst>
                                            <p:cond delay="0"/>
                                          </p:stCondLst>
                                        </p:cTn>
                                        <p:tgtEl>
                                          <p:spTgt spid="26625"/>
                                        </p:tgtEl>
                                        <p:attrNameLst>
                                          <p:attrName>style.visibility</p:attrName>
                                        </p:attrNameLst>
                                      </p:cBhvr>
                                      <p:to>
                                        <p:strVal val="visible"/>
                                      </p:to>
                                    </p:set>
                                    <p:animEffect transition="in" filter="box(in)">
                                      <p:cBhvr>
                                        <p:cTn id="10" dur="500"/>
                                        <p:tgtEl>
                                          <p:spTgt spid="2662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58180" cy="1143000"/>
          </a:xfrm>
        </p:spPr>
        <p:txBody>
          <a:bodyPr>
            <a:normAutofit/>
          </a:bodyPr>
          <a:lstStyle/>
          <a:p>
            <a:r>
              <a:rPr lang="en-US" sz="3200" dirty="0" smtClean="0">
                <a:latin typeface="Gill Sans MT" pitchFamily="34" charset="0"/>
              </a:rPr>
              <a:t>8.7 Problems in Manpower in Thailand</a:t>
            </a:r>
            <a:endParaRPr lang="th-TH" sz="3200" dirty="0">
              <a:latin typeface="Gill Sans MT" pitchFamily="34" charset="0"/>
            </a:endParaRPr>
          </a:p>
        </p:txBody>
      </p:sp>
      <p:grpSp>
        <p:nvGrpSpPr>
          <p:cNvPr id="2" name="Group 1"/>
          <p:cNvGrpSpPr/>
          <p:nvPr/>
        </p:nvGrpSpPr>
        <p:grpSpPr>
          <a:xfrm>
            <a:off x="1643042" y="1214422"/>
            <a:ext cx="7500990" cy="5286388"/>
            <a:chOff x="1643042" y="1214422"/>
            <a:chExt cx="7500990" cy="5286388"/>
          </a:xfrm>
        </p:grpSpPr>
        <p:sp>
          <p:nvSpPr>
            <p:cNvPr id="5" name="สี่เหลี่ยมผืนผ้า 4"/>
            <p:cNvSpPr/>
            <p:nvPr/>
          </p:nvSpPr>
          <p:spPr>
            <a:xfrm>
              <a:off x="1643042" y="1214422"/>
              <a:ext cx="3071834"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6" name="ชื่อเรื่อง 1"/>
            <p:cNvSpPr txBox="1">
              <a:spLocks/>
            </p:cNvSpPr>
            <p:nvPr/>
          </p:nvSpPr>
          <p:spPr>
            <a:xfrm>
              <a:off x="1785919" y="1214422"/>
              <a:ext cx="2786082" cy="1000132"/>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Before Participate in Labor Market</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7" name="สี่เหลี่ยมผืนผ้า 6"/>
            <p:cNvSpPr/>
            <p:nvPr/>
          </p:nvSpPr>
          <p:spPr>
            <a:xfrm>
              <a:off x="5572132" y="1214422"/>
              <a:ext cx="3143272"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8" name="ชื่อเรื่อง 1"/>
            <p:cNvSpPr txBox="1">
              <a:spLocks/>
            </p:cNvSpPr>
            <p:nvPr/>
          </p:nvSpPr>
          <p:spPr>
            <a:xfrm>
              <a:off x="5643570" y="1285860"/>
              <a:ext cx="3071834" cy="928694"/>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After</a:t>
              </a:r>
              <a:r>
                <a:rPr kumimoji="0" lang="en-US"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Participate in Labor Market</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9" name="ชื่อเรื่อง 1"/>
            <p:cNvSpPr txBox="1">
              <a:spLocks/>
            </p:cNvSpPr>
            <p:nvPr/>
          </p:nvSpPr>
          <p:spPr>
            <a:xfrm>
              <a:off x="1643042" y="2571744"/>
              <a:ext cx="1571636" cy="257176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Char char="-"/>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Family</a:t>
              </a:r>
            </a:p>
            <a:p>
              <a:pPr marL="0" marR="0" lvl="0" indent="0" algn="l" defTabSz="914400" rtl="0" eaLnBrk="1" fontAlgn="auto" latinLnBrk="0" hangingPunct="1">
                <a:lnSpc>
                  <a:spcPct val="100000"/>
                </a:lnSpc>
                <a:spcBef>
                  <a:spcPct val="0"/>
                </a:spcBef>
                <a:spcAft>
                  <a:spcPts val="0"/>
                </a:spcAft>
                <a:buClrTx/>
                <a:buSzTx/>
                <a:buFontTx/>
                <a:buChar char="-"/>
                <a:tabLst/>
                <a:defRPr/>
              </a:pPr>
              <a:endPar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Char char="-"/>
                <a:tabLst/>
                <a:defRPr/>
              </a:pPr>
              <a:endPar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endPar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tabLst/>
                <a:defRPr/>
              </a:pPr>
              <a:r>
                <a:rPr lang="en-US"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 School</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 name="ชื่อเรื่อง 1"/>
            <p:cNvSpPr txBox="1">
              <a:spLocks/>
            </p:cNvSpPr>
            <p:nvPr/>
          </p:nvSpPr>
          <p:spPr>
            <a:xfrm>
              <a:off x="3143240" y="2357430"/>
              <a:ext cx="2357454"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Quantity </a:t>
              </a:r>
              <a:r>
                <a:rPr kumimoji="0" lang="en-US" sz="2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(number of children)</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1" name="ชื่อเรื่อง 1"/>
            <p:cNvSpPr txBox="1">
              <a:spLocks/>
            </p:cNvSpPr>
            <p:nvPr/>
          </p:nvSpPr>
          <p:spPr>
            <a:xfrm>
              <a:off x="3143240" y="3357562"/>
              <a:ext cx="1285884" cy="42862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Quality</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2" name="ชื่อเรื่อง 1"/>
            <p:cNvSpPr txBox="1">
              <a:spLocks/>
            </p:cNvSpPr>
            <p:nvPr/>
          </p:nvSpPr>
          <p:spPr>
            <a:xfrm>
              <a:off x="3143240" y="3857628"/>
              <a:ext cx="2357454"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Quantity </a:t>
              </a:r>
              <a:r>
                <a:rPr kumimoji="0" lang="en-US" sz="2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(number of supply)</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3" name="ชื่อเรื่อง 1"/>
            <p:cNvSpPr txBox="1">
              <a:spLocks/>
            </p:cNvSpPr>
            <p:nvPr/>
          </p:nvSpPr>
          <p:spPr>
            <a:xfrm>
              <a:off x="3143240" y="4857760"/>
              <a:ext cx="2357454"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Quality (Dropout from school)</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18" name="ตัวเชื่อมต่อตรง 17"/>
            <p:cNvCxnSpPr/>
            <p:nvPr/>
          </p:nvCxnSpPr>
          <p:spPr>
            <a:xfrm rot="5400000" flipH="1" flipV="1">
              <a:off x="2803910" y="4304114"/>
              <a:ext cx="535786" cy="285753"/>
            </a:xfrm>
            <a:prstGeom prst="line">
              <a:avLst/>
            </a:prstGeom>
          </p:spPr>
          <p:style>
            <a:lnRef idx="3">
              <a:schemeClr val="accent1"/>
            </a:lnRef>
            <a:fillRef idx="0">
              <a:schemeClr val="accent1"/>
            </a:fillRef>
            <a:effectRef idx="2">
              <a:schemeClr val="accent1"/>
            </a:effectRef>
            <a:fontRef idx="minor">
              <a:schemeClr val="tx1"/>
            </a:fontRef>
          </p:style>
        </p:cxnSp>
        <p:cxnSp>
          <p:nvCxnSpPr>
            <p:cNvPr id="19" name="ตัวเชื่อมต่อตรง 18"/>
            <p:cNvCxnSpPr/>
            <p:nvPr/>
          </p:nvCxnSpPr>
          <p:spPr>
            <a:xfrm rot="16200000" flipH="1">
              <a:off x="2839629" y="4804182"/>
              <a:ext cx="464347" cy="285752"/>
            </a:xfrm>
            <a:prstGeom prst="line">
              <a:avLst/>
            </a:prstGeom>
          </p:spPr>
          <p:style>
            <a:lnRef idx="3">
              <a:schemeClr val="accent1"/>
            </a:lnRef>
            <a:fillRef idx="0">
              <a:schemeClr val="accent1"/>
            </a:fillRef>
            <a:effectRef idx="2">
              <a:schemeClr val="accent1"/>
            </a:effectRef>
            <a:fontRef idx="minor">
              <a:schemeClr val="tx1"/>
            </a:fontRef>
          </p:style>
        </p:cxnSp>
        <p:cxnSp>
          <p:nvCxnSpPr>
            <p:cNvPr id="30" name="ตัวเชื่อมต่อตรง 29"/>
            <p:cNvCxnSpPr/>
            <p:nvPr/>
          </p:nvCxnSpPr>
          <p:spPr>
            <a:xfrm rot="5400000" flipH="1" flipV="1">
              <a:off x="2803910" y="2696758"/>
              <a:ext cx="535786" cy="285753"/>
            </a:xfrm>
            <a:prstGeom prst="line">
              <a:avLst/>
            </a:prstGeom>
          </p:spPr>
          <p:style>
            <a:lnRef idx="3">
              <a:schemeClr val="accent1"/>
            </a:lnRef>
            <a:fillRef idx="0">
              <a:schemeClr val="accent1"/>
            </a:fillRef>
            <a:effectRef idx="2">
              <a:schemeClr val="accent1"/>
            </a:effectRef>
            <a:fontRef idx="minor">
              <a:schemeClr val="tx1"/>
            </a:fontRef>
          </p:style>
        </p:cxnSp>
        <p:cxnSp>
          <p:nvCxnSpPr>
            <p:cNvPr id="31" name="ตัวเชื่อมต่อตรง 30"/>
            <p:cNvCxnSpPr/>
            <p:nvPr/>
          </p:nvCxnSpPr>
          <p:spPr>
            <a:xfrm rot="16200000" flipH="1">
              <a:off x="2839629" y="3196826"/>
              <a:ext cx="464347" cy="285752"/>
            </a:xfrm>
            <a:prstGeom prst="line">
              <a:avLst/>
            </a:prstGeom>
          </p:spPr>
          <p:style>
            <a:lnRef idx="3">
              <a:schemeClr val="accent1"/>
            </a:lnRef>
            <a:fillRef idx="0">
              <a:schemeClr val="accent1"/>
            </a:fillRef>
            <a:effectRef idx="2">
              <a:schemeClr val="accent1"/>
            </a:effectRef>
            <a:fontRef idx="minor">
              <a:schemeClr val="tx1"/>
            </a:fontRef>
          </p:style>
        </p:cxnSp>
        <p:sp>
          <p:nvSpPr>
            <p:cNvPr id="36" name="TextBox 35"/>
            <p:cNvSpPr txBox="1"/>
            <p:nvPr/>
          </p:nvSpPr>
          <p:spPr>
            <a:xfrm>
              <a:off x="5572132" y="2428868"/>
              <a:ext cx="3571900" cy="3416320"/>
            </a:xfrm>
            <a:prstGeom prst="rect">
              <a:avLst/>
            </a:prstGeom>
            <a:noFill/>
          </p:spPr>
          <p:txBody>
            <a:bodyPr wrap="square" rtlCol="0">
              <a:spAutoFit/>
            </a:bodyPr>
            <a:lstStyle/>
            <a:p>
              <a:pPr>
                <a:buFontTx/>
                <a:buChar char="-"/>
              </a:pPr>
              <a:r>
                <a:rPr lang="en-US" sz="2400" dirty="0" smtClean="0">
                  <a:solidFill>
                    <a:schemeClr val="accent5">
                      <a:lumMod val="50000"/>
                    </a:schemeClr>
                  </a:solidFill>
                  <a:effectLst>
                    <a:outerShdw blurRad="38100" dist="38100" dir="2700000" algn="tl">
                      <a:srgbClr val="000000">
                        <a:alpha val="43137"/>
                      </a:srgbClr>
                    </a:outerShdw>
                  </a:effectLst>
                </a:rPr>
                <a:t> Employer VS Employee </a:t>
              </a:r>
            </a:p>
            <a:p>
              <a:r>
                <a:rPr lang="en-US" sz="2400" dirty="0" smtClean="0">
                  <a:solidFill>
                    <a:schemeClr val="accent5">
                      <a:lumMod val="50000"/>
                    </a:schemeClr>
                  </a:solidFill>
                  <a:effectLst>
                    <a:outerShdw blurRad="38100" dist="38100" dir="2700000" algn="tl">
                      <a:srgbClr val="000000">
                        <a:alpha val="43137"/>
                      </a:srgbClr>
                    </a:outerShdw>
                  </a:effectLst>
                </a:rPr>
                <a:t>  mismatch</a:t>
              </a:r>
            </a:p>
            <a:p>
              <a:pPr>
                <a:buFontTx/>
                <a:buChar char="-"/>
              </a:pPr>
              <a:r>
                <a:rPr lang="en-US" sz="2400" dirty="0" smtClean="0">
                  <a:solidFill>
                    <a:schemeClr val="accent5">
                      <a:lumMod val="50000"/>
                    </a:schemeClr>
                  </a:solidFill>
                  <a:effectLst>
                    <a:outerShdw blurRad="38100" dist="38100" dir="2700000" algn="tl">
                      <a:srgbClr val="000000">
                        <a:alpha val="43137"/>
                      </a:srgbClr>
                    </a:outerShdw>
                  </a:effectLst>
                </a:rPr>
                <a:t> Unemployment in urban</a:t>
              </a:r>
            </a:p>
            <a:p>
              <a:pPr>
                <a:buFontTx/>
                <a:buChar char="-"/>
              </a:pPr>
              <a:r>
                <a:rPr lang="en-US" sz="2400" dirty="0" smtClean="0">
                  <a:solidFill>
                    <a:schemeClr val="accent5">
                      <a:lumMod val="50000"/>
                    </a:schemeClr>
                  </a:solidFill>
                  <a:effectLst>
                    <a:outerShdw blurRad="38100" dist="38100" dir="2700000" algn="tl">
                      <a:srgbClr val="000000">
                        <a:alpha val="43137"/>
                      </a:srgbClr>
                    </a:outerShdw>
                  </a:effectLst>
                </a:rPr>
                <a:t> Unbalanced of Migration</a:t>
              </a:r>
            </a:p>
            <a:p>
              <a:pPr>
                <a:buFontTx/>
                <a:buChar char="-"/>
              </a:pPr>
              <a:r>
                <a:rPr lang="en-US" sz="2400" dirty="0" smtClean="0">
                  <a:solidFill>
                    <a:schemeClr val="accent5">
                      <a:lumMod val="50000"/>
                    </a:schemeClr>
                  </a:solidFill>
                  <a:effectLst>
                    <a:outerShdw blurRad="38100" dist="38100" dir="2700000" algn="tl">
                      <a:srgbClr val="000000">
                        <a:alpha val="43137"/>
                      </a:srgbClr>
                    </a:outerShdw>
                  </a:effectLst>
                </a:rPr>
                <a:t> Shortage in some specific </a:t>
              </a:r>
            </a:p>
            <a:p>
              <a:r>
                <a:rPr lang="en-US" sz="2400" dirty="0" smtClean="0">
                  <a:solidFill>
                    <a:schemeClr val="accent5">
                      <a:lumMod val="50000"/>
                    </a:schemeClr>
                  </a:solidFill>
                  <a:effectLst>
                    <a:outerShdw blurRad="38100" dist="38100" dir="2700000" algn="tl">
                      <a:srgbClr val="000000">
                        <a:alpha val="43137"/>
                      </a:srgbClr>
                    </a:outerShdw>
                  </a:effectLst>
                </a:rPr>
                <a:t>  type of occ.</a:t>
              </a:r>
            </a:p>
            <a:p>
              <a:pPr>
                <a:buFontTx/>
                <a:buChar char="-"/>
              </a:pPr>
              <a:r>
                <a:rPr lang="en-US" sz="2400" dirty="0" smtClean="0">
                  <a:solidFill>
                    <a:schemeClr val="accent5">
                      <a:lumMod val="50000"/>
                    </a:schemeClr>
                  </a:solidFill>
                  <a:effectLst>
                    <a:outerShdw blurRad="38100" dist="38100" dir="2700000" algn="tl">
                      <a:srgbClr val="000000">
                        <a:alpha val="43137"/>
                      </a:srgbClr>
                    </a:outerShdw>
                  </a:effectLst>
                </a:rPr>
                <a:t> Shortage in rural area </a:t>
              </a:r>
            </a:p>
            <a:p>
              <a:r>
                <a:rPr lang="en-US" sz="2400" dirty="0" smtClean="0">
                  <a:solidFill>
                    <a:schemeClr val="accent5">
                      <a:lumMod val="50000"/>
                    </a:schemeClr>
                  </a:solidFill>
                  <a:effectLst>
                    <a:outerShdw blurRad="38100" dist="38100" dir="2700000" algn="tl">
                      <a:srgbClr val="000000">
                        <a:alpha val="43137"/>
                      </a:srgbClr>
                    </a:outerShdw>
                  </a:effectLst>
                </a:rPr>
                <a:t>  (due to migrate to urban)</a:t>
              </a:r>
            </a:p>
            <a:p>
              <a:pPr>
                <a:buFontTx/>
                <a:buChar char="-"/>
              </a:pPr>
              <a:r>
                <a:rPr lang="en-US" sz="2400" dirty="0" smtClean="0">
                  <a:solidFill>
                    <a:schemeClr val="accent5">
                      <a:lumMod val="50000"/>
                    </a:schemeClr>
                  </a:solidFill>
                  <a:effectLst>
                    <a:outerShdw blurRad="38100" dist="38100" dir="2700000" algn="tl">
                      <a:srgbClr val="000000">
                        <a:alpha val="43137"/>
                      </a:srgbClr>
                    </a:outerShdw>
                  </a:effectLst>
                </a:rPr>
                <a:t> Low Productivity</a:t>
              </a:r>
            </a:p>
          </p:txBody>
        </p:sp>
        <p:cxnSp>
          <p:nvCxnSpPr>
            <p:cNvPr id="38" name="ตัวเชื่อมต่อตรง 37"/>
            <p:cNvCxnSpPr/>
            <p:nvPr/>
          </p:nvCxnSpPr>
          <p:spPr>
            <a:xfrm rot="5400000">
              <a:off x="3429389" y="4429529"/>
              <a:ext cx="3999734" cy="1588"/>
            </a:xfrm>
            <a:prstGeom prst="line">
              <a:avLst/>
            </a:prstGeom>
          </p:spPr>
          <p:style>
            <a:lnRef idx="3">
              <a:schemeClr val="accent2"/>
            </a:lnRef>
            <a:fillRef idx="0">
              <a:schemeClr val="accent2"/>
            </a:fillRef>
            <a:effectRef idx="2">
              <a:schemeClr val="accent2"/>
            </a:effectRef>
            <a:fontRef idx="minor">
              <a:schemeClr val="tx1"/>
            </a:fontRef>
          </p:style>
        </p:cxnSp>
        <p:sp>
          <p:nvSpPr>
            <p:cNvPr id="40" name="ชื่อเรื่อง 1"/>
            <p:cNvSpPr txBox="1">
              <a:spLocks/>
            </p:cNvSpPr>
            <p:nvPr/>
          </p:nvSpPr>
          <p:spPr>
            <a:xfrm>
              <a:off x="5715008" y="6000768"/>
              <a:ext cx="1000132" cy="500042"/>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p</a:t>
              </a:r>
              <a:r>
                <a:rPr kumimoji="0" lang="en-US" sz="24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ublic</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41" name="ชื่อเรื่อง 1"/>
            <p:cNvSpPr txBox="1">
              <a:spLocks/>
            </p:cNvSpPr>
            <p:nvPr/>
          </p:nvSpPr>
          <p:spPr>
            <a:xfrm>
              <a:off x="6786578" y="6000768"/>
              <a:ext cx="2214578" cy="500042"/>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p</a:t>
              </a:r>
              <a:r>
                <a:rPr kumimoji="0" lang="en-US" sz="2400" b="0" i="0" u="none" strike="noStrike" kern="1200" cap="none" spc="0" normalizeH="0" baseline="0" noProof="0" dirty="0" err="1"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rivate</a:t>
              </a:r>
              <a:r>
                <a:rPr kumimoji="0" lang="en-US" sz="24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sector</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43" name="ตัวเชื่อมต่อตรง 42"/>
            <p:cNvCxnSpPr/>
            <p:nvPr/>
          </p:nvCxnSpPr>
          <p:spPr>
            <a:xfrm rot="10800000" flipV="1">
              <a:off x="6357950" y="5857892"/>
              <a:ext cx="285752" cy="142876"/>
            </a:xfrm>
            <a:prstGeom prst="line">
              <a:avLst/>
            </a:prstGeom>
          </p:spPr>
          <p:style>
            <a:lnRef idx="3">
              <a:schemeClr val="accent1"/>
            </a:lnRef>
            <a:fillRef idx="0">
              <a:schemeClr val="accent1"/>
            </a:fillRef>
            <a:effectRef idx="2">
              <a:schemeClr val="accent1"/>
            </a:effectRef>
            <a:fontRef idx="minor">
              <a:schemeClr val="tx1"/>
            </a:fontRef>
          </p:style>
        </p:cxnSp>
        <p:cxnSp>
          <p:nvCxnSpPr>
            <p:cNvPr id="45" name="ตัวเชื่อมต่อตรง 44"/>
            <p:cNvCxnSpPr/>
            <p:nvPr/>
          </p:nvCxnSpPr>
          <p:spPr>
            <a:xfrm>
              <a:off x="6643702" y="5857892"/>
              <a:ext cx="357190" cy="142876"/>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58180" cy="1143000"/>
          </a:xfrm>
        </p:spPr>
        <p:txBody>
          <a:bodyPr>
            <a:normAutofit/>
          </a:bodyPr>
          <a:lstStyle/>
          <a:p>
            <a:r>
              <a:rPr lang="en-US" sz="3200" dirty="0" smtClean="0">
                <a:latin typeface="Gill Sans MT" pitchFamily="34" charset="0"/>
              </a:rPr>
              <a:t>8.8 Manpower Strategy</a:t>
            </a:r>
            <a:endParaRPr lang="th-TH" sz="3200" dirty="0">
              <a:latin typeface="Gill Sans MT" pitchFamily="34" charset="0"/>
            </a:endParaRPr>
          </a:p>
        </p:txBody>
      </p:sp>
      <p:grpSp>
        <p:nvGrpSpPr>
          <p:cNvPr id="2" name="Group 1"/>
          <p:cNvGrpSpPr/>
          <p:nvPr/>
        </p:nvGrpSpPr>
        <p:grpSpPr>
          <a:xfrm>
            <a:off x="1142976" y="1285860"/>
            <a:ext cx="8001024" cy="5472491"/>
            <a:chOff x="1142976" y="1285860"/>
            <a:chExt cx="8001024" cy="5472491"/>
          </a:xfrm>
        </p:grpSpPr>
        <p:sp>
          <p:nvSpPr>
            <p:cNvPr id="5" name="สี่เหลี่ยมผืนผ้า 4"/>
            <p:cNvSpPr/>
            <p:nvPr/>
          </p:nvSpPr>
          <p:spPr>
            <a:xfrm>
              <a:off x="1357290" y="1285860"/>
              <a:ext cx="3071834" cy="107157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6" name="ชื่อเรื่อง 1"/>
            <p:cNvSpPr txBox="1">
              <a:spLocks/>
            </p:cNvSpPr>
            <p:nvPr/>
          </p:nvSpPr>
          <p:spPr>
            <a:xfrm>
              <a:off x="1500167" y="1285860"/>
              <a:ext cx="2786082" cy="1000132"/>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Before Participate in Labor Market</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7" name="TextBox 6"/>
            <p:cNvSpPr txBox="1"/>
            <p:nvPr/>
          </p:nvSpPr>
          <p:spPr>
            <a:xfrm>
              <a:off x="4714876" y="1285860"/>
              <a:ext cx="4000528" cy="2246769"/>
            </a:xfrm>
            <a:prstGeom prst="rect">
              <a:avLst/>
            </a:prstGeom>
            <a:noFill/>
          </p:spPr>
          <p:txBody>
            <a:bodyPr wrap="square" rtlCol="0">
              <a:spAutoFit/>
            </a:bodyPr>
            <a:lstStyle/>
            <a:p>
              <a:pPr>
                <a:buFontTx/>
                <a:buChar char="-"/>
              </a:pPr>
              <a:r>
                <a:rPr lang="en-US" dirty="0" smtClean="0">
                  <a:solidFill>
                    <a:schemeClr val="accent5">
                      <a:lumMod val="50000"/>
                    </a:schemeClr>
                  </a:solidFill>
                  <a:effectLst>
                    <a:outerShdw blurRad="38100" dist="38100" dir="2700000" algn="tl">
                      <a:srgbClr val="000000">
                        <a:alpha val="43137"/>
                      </a:srgbClr>
                    </a:outerShdw>
                  </a:effectLst>
                </a:rPr>
                <a:t>Family Planning</a:t>
              </a:r>
            </a:p>
            <a:p>
              <a:r>
                <a:rPr lang="en-US" dirty="0" smtClean="0">
                  <a:solidFill>
                    <a:schemeClr val="accent5">
                      <a:lumMod val="50000"/>
                    </a:schemeClr>
                  </a:solidFill>
                  <a:effectLst>
                    <a:outerShdw blurRad="38100" dist="38100" dir="2700000" algn="tl">
                      <a:srgbClr val="000000">
                        <a:alpha val="43137"/>
                      </a:srgbClr>
                    </a:outerShdw>
                  </a:effectLst>
                </a:rPr>
                <a:t>   Education in family</a:t>
              </a:r>
            </a:p>
            <a:p>
              <a:r>
                <a:rPr lang="en-US" dirty="0" smtClean="0">
                  <a:solidFill>
                    <a:schemeClr val="accent5">
                      <a:lumMod val="50000"/>
                    </a:schemeClr>
                  </a:solidFill>
                  <a:effectLst>
                    <a:outerShdw blurRad="38100" dist="38100" dir="2700000" algn="tl">
                      <a:srgbClr val="000000">
                        <a:alpha val="43137"/>
                      </a:srgbClr>
                    </a:outerShdw>
                  </a:effectLst>
                </a:rPr>
                <a:t>   leader and member</a:t>
              </a:r>
            </a:p>
            <a:p>
              <a:r>
                <a:rPr lang="en-US" dirty="0" smtClean="0">
                  <a:solidFill>
                    <a:schemeClr val="accent5">
                      <a:lumMod val="50000"/>
                    </a:schemeClr>
                  </a:solidFill>
                  <a:effectLst>
                    <a:outerShdw blurRad="38100" dist="38100" dir="2700000" algn="tl">
                      <a:srgbClr val="000000">
                        <a:alpha val="43137"/>
                      </a:srgbClr>
                    </a:outerShdw>
                  </a:effectLst>
                </a:rPr>
                <a:t>   Develop education</a:t>
              </a:r>
            </a:p>
            <a:p>
              <a:r>
                <a:rPr lang="en-US" dirty="0" smtClean="0">
                  <a:solidFill>
                    <a:schemeClr val="accent5">
                      <a:lumMod val="50000"/>
                    </a:schemeClr>
                  </a:solidFill>
                  <a:effectLst>
                    <a:outerShdw blurRad="38100" dist="38100" dir="2700000" algn="tl">
                      <a:srgbClr val="000000">
                        <a:alpha val="43137"/>
                      </a:srgbClr>
                    </a:outerShdw>
                  </a:effectLst>
                </a:rPr>
                <a:t>   system to standard level</a:t>
              </a:r>
            </a:p>
          </p:txBody>
        </p:sp>
        <p:sp>
          <p:nvSpPr>
            <p:cNvPr id="8" name="วงรี 7"/>
            <p:cNvSpPr/>
            <p:nvPr/>
          </p:nvSpPr>
          <p:spPr>
            <a:xfrm>
              <a:off x="4857752" y="19288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 name="วงรี 8"/>
            <p:cNvSpPr/>
            <p:nvPr/>
          </p:nvSpPr>
          <p:spPr>
            <a:xfrm>
              <a:off x="4857752" y="278605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cxnSp>
          <p:nvCxnSpPr>
            <p:cNvPr id="10" name="ตัวเชื่อมต่อตรง 9"/>
            <p:cNvCxnSpPr/>
            <p:nvPr/>
          </p:nvCxnSpPr>
          <p:spPr>
            <a:xfrm rot="5400000">
              <a:off x="3606793" y="2392355"/>
              <a:ext cx="2071702" cy="1588"/>
            </a:xfrm>
            <a:prstGeom prst="line">
              <a:avLst/>
            </a:prstGeom>
          </p:spPr>
          <p:style>
            <a:lnRef idx="3">
              <a:schemeClr val="accent2"/>
            </a:lnRef>
            <a:fillRef idx="0">
              <a:schemeClr val="accent2"/>
            </a:fillRef>
            <a:effectRef idx="2">
              <a:schemeClr val="accent2"/>
            </a:effectRef>
            <a:fontRef idx="minor">
              <a:schemeClr val="tx1"/>
            </a:fontRef>
          </p:style>
        </p:cxnSp>
        <p:sp>
          <p:nvSpPr>
            <p:cNvPr id="12" name="สี่เหลี่ยมผืนผ้า 11"/>
            <p:cNvSpPr/>
            <p:nvPr/>
          </p:nvSpPr>
          <p:spPr>
            <a:xfrm>
              <a:off x="2143108" y="3571876"/>
              <a:ext cx="4500593"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14" name="TextBox 13"/>
            <p:cNvSpPr txBox="1"/>
            <p:nvPr/>
          </p:nvSpPr>
          <p:spPr>
            <a:xfrm>
              <a:off x="1142976" y="3643314"/>
              <a:ext cx="8001024"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After  Participate in Labor Market</a:t>
              </a:r>
            </a:p>
          </p:txBody>
        </p:sp>
        <p:sp>
          <p:nvSpPr>
            <p:cNvPr id="15" name="TextBox 14"/>
            <p:cNvSpPr txBox="1"/>
            <p:nvPr/>
          </p:nvSpPr>
          <p:spPr>
            <a:xfrm>
              <a:off x="1142976" y="4357694"/>
              <a:ext cx="8001024" cy="240065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Create new job to reduce unemployment in urban</a:t>
              </a:r>
            </a:p>
            <a:p>
              <a:r>
                <a:rPr lang="en-US" sz="3000" dirty="0" smtClean="0">
                  <a:solidFill>
                    <a:schemeClr val="accent5">
                      <a:lumMod val="50000"/>
                    </a:schemeClr>
                  </a:solidFill>
                  <a:effectLst>
                    <a:outerShdw blurRad="38100" dist="38100" dir="2700000" algn="tl">
                      <a:srgbClr val="000000">
                        <a:alpha val="43137"/>
                      </a:srgbClr>
                    </a:outerShdw>
                  </a:effectLst>
                </a:rPr>
                <a:t>    Long run planning of supply of labor in next 10 years. Projection to create new staff to substitute retirement worker. </a:t>
              </a:r>
            </a:p>
          </p:txBody>
        </p:sp>
        <p:sp>
          <p:nvSpPr>
            <p:cNvPr id="16" name="วงรี 15"/>
            <p:cNvSpPr/>
            <p:nvPr/>
          </p:nvSpPr>
          <p:spPr>
            <a:xfrm>
              <a:off x="1428728" y="457200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วงรี 16"/>
            <p:cNvSpPr/>
            <p:nvPr/>
          </p:nvSpPr>
          <p:spPr>
            <a:xfrm>
              <a:off x="1428728" y="55007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000100" y="171087"/>
            <a:ext cx="8001024" cy="1477328"/>
            <a:chOff x="1000100" y="171087"/>
            <a:chExt cx="8001024" cy="1477328"/>
          </a:xfrm>
        </p:grpSpPr>
        <p:sp>
          <p:nvSpPr>
            <p:cNvPr id="4" name="TextBox 3"/>
            <p:cNvSpPr txBox="1"/>
            <p:nvPr/>
          </p:nvSpPr>
          <p:spPr>
            <a:xfrm>
              <a:off x="1000100" y="171087"/>
              <a:ext cx="8001024" cy="147732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Create and develop rural economic (OTOP)</a:t>
              </a:r>
            </a:p>
            <a:p>
              <a:r>
                <a:rPr lang="en-US" sz="3000" dirty="0" smtClean="0">
                  <a:solidFill>
                    <a:schemeClr val="accent5">
                      <a:lumMod val="50000"/>
                    </a:schemeClr>
                  </a:solidFill>
                  <a:effectLst>
                    <a:outerShdw blurRad="38100" dist="38100" dir="2700000" algn="tl">
                      <a:srgbClr val="000000">
                        <a:alpha val="43137"/>
                      </a:srgbClr>
                    </a:outerShdw>
                  </a:effectLst>
                </a:rPr>
                <a:t>     </a:t>
              </a:r>
            </a:p>
            <a:p>
              <a:r>
                <a:rPr lang="en-US" sz="3000" dirty="0" smtClean="0">
                  <a:solidFill>
                    <a:schemeClr val="accent5">
                      <a:lumMod val="50000"/>
                    </a:schemeClr>
                  </a:solidFill>
                  <a:effectLst>
                    <a:outerShdw blurRad="38100" dist="38100" dir="2700000" algn="tl">
                      <a:srgbClr val="000000">
                        <a:alpha val="43137"/>
                      </a:srgbClr>
                    </a:outerShdw>
                  </a:effectLst>
                </a:rPr>
                <a:t>    Training (OJT) see chapter 5</a:t>
              </a:r>
            </a:p>
          </p:txBody>
        </p:sp>
        <p:sp>
          <p:nvSpPr>
            <p:cNvPr id="5" name="วงรี 4"/>
            <p:cNvSpPr/>
            <p:nvPr/>
          </p:nvSpPr>
          <p:spPr>
            <a:xfrm>
              <a:off x="1285852" y="385401"/>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 name="วงรี 5"/>
            <p:cNvSpPr/>
            <p:nvPr/>
          </p:nvSpPr>
          <p:spPr>
            <a:xfrm>
              <a:off x="1285852" y="1314095"/>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a:bodyPr>
          <a:lstStyle/>
          <a:p>
            <a:pPr lvl="0"/>
            <a:r>
              <a:rPr lang="en-US" sz="3200" dirty="0" smtClean="0">
                <a:latin typeface="Gill Sans MT" pitchFamily="34" charset="0"/>
              </a:rPr>
              <a:t>8.1</a:t>
            </a:r>
            <a:r>
              <a:rPr lang="en-US" sz="3200" dirty="0"/>
              <a:t>General Concept of Manpower </a:t>
            </a:r>
            <a:r>
              <a:rPr lang="en-US" sz="3200" dirty="0" smtClean="0"/>
              <a:t>Mobility</a:t>
            </a:r>
            <a:r>
              <a:rPr lang="th-TH" sz="3200" dirty="0">
                <a:latin typeface="Gill Sans MT" pitchFamily="34" charset="0"/>
              </a:rPr>
              <a:t/>
            </a:r>
            <a:br>
              <a:rPr lang="th-TH" sz="3200" dirty="0">
                <a:latin typeface="Gill Sans MT" pitchFamily="34" charset="0"/>
              </a:rPr>
            </a:br>
            <a:endParaRPr lang="th-TH" sz="3200" dirty="0">
              <a:latin typeface="Gill Sans MT" pitchFamily="34" charset="0"/>
            </a:endParaRPr>
          </a:p>
        </p:txBody>
      </p:sp>
      <p:grpSp>
        <p:nvGrpSpPr>
          <p:cNvPr id="2" name="Group 1"/>
          <p:cNvGrpSpPr/>
          <p:nvPr/>
        </p:nvGrpSpPr>
        <p:grpSpPr>
          <a:xfrm>
            <a:off x="571472" y="1000100"/>
            <a:ext cx="8643998" cy="3786222"/>
            <a:chOff x="571472" y="1000100"/>
            <a:chExt cx="8643998" cy="3786222"/>
          </a:xfrm>
        </p:grpSpPr>
        <p:sp>
          <p:nvSpPr>
            <p:cNvPr id="5" name="วงรี 4"/>
            <p:cNvSpPr/>
            <p:nvPr/>
          </p:nvSpPr>
          <p:spPr>
            <a:xfrm>
              <a:off x="3071802" y="1000100"/>
              <a:ext cx="3643338" cy="1857396"/>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6" name="ชื่อเรื่อง 1"/>
            <p:cNvSpPr txBox="1">
              <a:spLocks/>
            </p:cNvSpPr>
            <p:nvPr/>
          </p:nvSpPr>
          <p:spPr>
            <a:xfrm>
              <a:off x="3143240" y="1357298"/>
              <a:ext cx="3620779" cy="107157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General Concept of Manpower Mobility</a:t>
              </a:r>
              <a:endParaRPr kumimoji="0" lang="th-TH"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7" name="TextBox 6"/>
            <p:cNvSpPr txBox="1"/>
            <p:nvPr/>
          </p:nvSpPr>
          <p:spPr>
            <a:xfrm>
              <a:off x="571472" y="3214686"/>
              <a:ext cx="3714776"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1. Occupation Mobility</a:t>
              </a:r>
            </a:p>
          </p:txBody>
        </p:sp>
        <p:sp>
          <p:nvSpPr>
            <p:cNvPr id="8" name="TextBox 7"/>
            <p:cNvSpPr txBox="1"/>
            <p:nvPr/>
          </p:nvSpPr>
          <p:spPr>
            <a:xfrm>
              <a:off x="2357422" y="3929066"/>
              <a:ext cx="3429024" cy="553998"/>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2</a:t>
              </a:r>
              <a:r>
                <a:rPr lang="en-US" sz="3000" dirty="0" smtClean="0">
                  <a:solidFill>
                    <a:schemeClr val="accent5">
                      <a:lumMod val="50000"/>
                    </a:schemeClr>
                  </a:solidFill>
                  <a:effectLst>
                    <a:outerShdw blurRad="38100" dist="38100" dir="2700000" algn="tl">
                      <a:srgbClr val="000000">
                        <a:alpha val="43137"/>
                      </a:srgbClr>
                    </a:outerShdw>
                  </a:effectLst>
                </a:rPr>
                <a:t>. Industrial Mobility</a:t>
              </a:r>
            </a:p>
          </p:txBody>
        </p:sp>
        <p:sp>
          <p:nvSpPr>
            <p:cNvPr id="9" name="TextBox 8"/>
            <p:cNvSpPr txBox="1"/>
            <p:nvPr/>
          </p:nvSpPr>
          <p:spPr>
            <a:xfrm>
              <a:off x="5786446" y="3308994"/>
              <a:ext cx="3429024" cy="147732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3. Geographical Mobility (Migration)</a:t>
              </a:r>
            </a:p>
            <a:p>
              <a:r>
                <a:rPr lang="en-US" sz="3000" dirty="0" smtClean="0">
                  <a:solidFill>
                    <a:schemeClr val="accent5">
                      <a:lumMod val="50000"/>
                    </a:schemeClr>
                  </a:solidFill>
                  <a:effectLst>
                    <a:outerShdw blurRad="38100" dist="38100" dir="2700000" algn="tl">
                      <a:srgbClr val="000000">
                        <a:alpha val="43137"/>
                      </a:srgbClr>
                    </a:outerShdw>
                  </a:effectLst>
                </a:rPr>
                <a:t>Factor</a:t>
              </a:r>
            </a:p>
          </p:txBody>
        </p:sp>
        <p:sp>
          <p:nvSpPr>
            <p:cNvPr id="10" name="ลูกศรลง 9"/>
            <p:cNvSpPr/>
            <p:nvPr/>
          </p:nvSpPr>
          <p:spPr>
            <a:xfrm>
              <a:off x="4714876" y="3143248"/>
              <a:ext cx="357190"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ลูกศรลง 10"/>
            <p:cNvSpPr/>
            <p:nvPr/>
          </p:nvSpPr>
          <p:spPr>
            <a:xfrm rot="2318723">
              <a:off x="3143240" y="2643182"/>
              <a:ext cx="357190"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2" name="ลูกศรลง 11"/>
            <p:cNvSpPr/>
            <p:nvPr/>
          </p:nvSpPr>
          <p:spPr>
            <a:xfrm rot="20095131">
              <a:off x="6278210" y="2613771"/>
              <a:ext cx="357190"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974420" y="245481"/>
            <a:ext cx="8195292" cy="1143000"/>
          </a:xfrm>
        </p:spPr>
        <p:txBody>
          <a:bodyPr>
            <a:normAutofit/>
          </a:bodyPr>
          <a:lstStyle/>
          <a:p>
            <a:r>
              <a:rPr lang="en-US" sz="3200" dirty="0" smtClean="0">
                <a:latin typeface="Gill Sans MT" pitchFamily="34" charset="0"/>
              </a:rPr>
              <a:t>8.2 Relation between Mobility and Demographic</a:t>
            </a:r>
            <a:endParaRPr lang="th-TH" sz="3200" dirty="0">
              <a:latin typeface="Gill Sans MT" pitchFamily="34" charset="0"/>
            </a:endParaRPr>
          </a:p>
        </p:txBody>
      </p:sp>
      <p:grpSp>
        <p:nvGrpSpPr>
          <p:cNvPr id="2" name="Group 1"/>
          <p:cNvGrpSpPr/>
          <p:nvPr/>
        </p:nvGrpSpPr>
        <p:grpSpPr>
          <a:xfrm>
            <a:off x="928662" y="1363225"/>
            <a:ext cx="8215338" cy="4780419"/>
            <a:chOff x="928662" y="1363225"/>
            <a:chExt cx="8215338" cy="4780419"/>
          </a:xfrm>
        </p:grpSpPr>
        <p:sp>
          <p:nvSpPr>
            <p:cNvPr id="5" name="TextBox 4"/>
            <p:cNvSpPr txBox="1"/>
            <p:nvPr/>
          </p:nvSpPr>
          <p:spPr>
            <a:xfrm>
              <a:off x="928662" y="1363225"/>
              <a:ext cx="8215338"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1) Mobility and Age</a:t>
              </a:r>
            </a:p>
          </p:txBody>
        </p:sp>
        <p:cxnSp>
          <p:nvCxnSpPr>
            <p:cNvPr id="6" name="ตัวเชื่อมต่อตรง 5"/>
            <p:cNvCxnSpPr/>
            <p:nvPr/>
          </p:nvCxnSpPr>
          <p:spPr>
            <a:xfrm rot="5400000">
              <a:off x="1000100" y="3714753"/>
              <a:ext cx="2428894" cy="1"/>
            </a:xfrm>
            <a:prstGeom prst="line">
              <a:avLst/>
            </a:prstGeom>
          </p:spPr>
          <p:style>
            <a:lnRef idx="3">
              <a:schemeClr val="dk1"/>
            </a:lnRef>
            <a:fillRef idx="0">
              <a:schemeClr val="dk1"/>
            </a:fillRef>
            <a:effectRef idx="2">
              <a:schemeClr val="dk1"/>
            </a:effectRef>
            <a:fontRef idx="minor">
              <a:schemeClr val="tx1"/>
            </a:fontRef>
          </p:style>
        </p:cxnSp>
        <p:cxnSp>
          <p:nvCxnSpPr>
            <p:cNvPr id="7" name="ตัวเชื่อมต่อตรง 6"/>
            <p:cNvCxnSpPr/>
            <p:nvPr/>
          </p:nvCxnSpPr>
          <p:spPr>
            <a:xfrm rot="10800000">
              <a:off x="2214546" y="4929198"/>
              <a:ext cx="2500329" cy="1"/>
            </a:xfrm>
            <a:prstGeom prst="line">
              <a:avLst/>
            </a:prstGeom>
          </p:spPr>
          <p:style>
            <a:lnRef idx="3">
              <a:schemeClr val="dk1"/>
            </a:lnRef>
            <a:fillRef idx="0">
              <a:schemeClr val="dk1"/>
            </a:fillRef>
            <a:effectRef idx="2">
              <a:schemeClr val="dk1"/>
            </a:effectRef>
            <a:fontRef idx="minor">
              <a:schemeClr val="tx1"/>
            </a:fontRef>
          </p:style>
        </p:cxnSp>
        <p:sp>
          <p:nvSpPr>
            <p:cNvPr id="8" name="ส่วนโค้ง 7"/>
            <p:cNvSpPr/>
            <p:nvPr/>
          </p:nvSpPr>
          <p:spPr>
            <a:xfrm rot="10800000">
              <a:off x="2643175" y="1428735"/>
              <a:ext cx="3143272" cy="2928958"/>
            </a:xfrm>
            <a:prstGeom prst="arc">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9" name="ชื่อเรื่อง 1"/>
            <p:cNvSpPr txBox="1">
              <a:spLocks/>
            </p:cNvSpPr>
            <p:nvPr/>
          </p:nvSpPr>
          <p:spPr>
            <a:xfrm>
              <a:off x="4714876" y="4500570"/>
              <a:ext cx="714380"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Age</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 name="ชื่อเรื่อง 1"/>
            <p:cNvSpPr txBox="1">
              <a:spLocks/>
            </p:cNvSpPr>
            <p:nvPr/>
          </p:nvSpPr>
          <p:spPr>
            <a:xfrm>
              <a:off x="1643042" y="2071678"/>
              <a:ext cx="1143008" cy="42862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Mobility</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1" name="ชื่อเรื่อง 1"/>
            <p:cNvSpPr txBox="1">
              <a:spLocks/>
            </p:cNvSpPr>
            <p:nvPr/>
          </p:nvSpPr>
          <p:spPr>
            <a:xfrm>
              <a:off x="1928794" y="4572008"/>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2" name="TextBox 11"/>
            <p:cNvSpPr txBox="1"/>
            <p:nvPr/>
          </p:nvSpPr>
          <p:spPr>
            <a:xfrm>
              <a:off x="928662" y="5127981"/>
              <a:ext cx="8215338"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u="sng" dirty="0" smtClean="0">
                  <a:solidFill>
                    <a:schemeClr val="accent5">
                      <a:lumMod val="50000"/>
                    </a:schemeClr>
                  </a:solidFill>
                  <a:effectLst>
                    <a:outerShdw blurRad="38100" dist="38100" dir="2700000" algn="tl">
                      <a:srgbClr val="000000">
                        <a:alpha val="43137"/>
                      </a:srgbClr>
                    </a:outerShdw>
                  </a:effectLst>
                </a:rPr>
                <a:t>Young</a:t>
              </a:r>
              <a:r>
                <a:rPr lang="en-US" sz="3000" dirty="0" smtClean="0">
                  <a:solidFill>
                    <a:schemeClr val="accent5">
                      <a:lumMod val="50000"/>
                    </a:schemeClr>
                  </a:solidFill>
                  <a:effectLst>
                    <a:outerShdw blurRad="38100" dist="38100" dir="2700000" algn="tl">
                      <a:srgbClr val="000000">
                        <a:alpha val="43137"/>
                      </a:srgbClr>
                    </a:outerShdw>
                  </a:effectLst>
                </a:rPr>
                <a:t> labor tends to move to new place rather than old one.</a:t>
              </a:r>
              <a:endParaRPr lang="en-US" sz="3000" u="sng" dirty="0" smtClean="0">
                <a:solidFill>
                  <a:schemeClr val="accent5">
                    <a:lumMod val="50000"/>
                  </a:schemeClr>
                </a:solidFill>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928662" y="142852"/>
            <a:ext cx="8215338" cy="4708981"/>
            <a:chOff x="928662" y="142852"/>
            <a:chExt cx="8215338" cy="4708981"/>
          </a:xfrm>
        </p:grpSpPr>
        <p:sp>
          <p:nvSpPr>
            <p:cNvPr id="4" name="TextBox 3"/>
            <p:cNvSpPr txBox="1"/>
            <p:nvPr/>
          </p:nvSpPr>
          <p:spPr>
            <a:xfrm>
              <a:off x="928662" y="142852"/>
              <a:ext cx="8215338" cy="4708981"/>
            </a:xfrm>
            <a:prstGeom prst="rect">
              <a:avLst/>
            </a:prstGeom>
            <a:noFill/>
          </p:spPr>
          <p:txBody>
            <a:bodyPr wrap="square" rtlCol="0">
              <a:spAutoFit/>
            </a:bodyPr>
            <a:lstStyle/>
            <a:p>
              <a:r>
                <a:rPr lang="en-US" sz="3000" u="sng" dirty="0" smtClean="0">
                  <a:solidFill>
                    <a:schemeClr val="accent5">
                      <a:lumMod val="50000"/>
                    </a:schemeClr>
                  </a:solidFill>
                  <a:effectLst>
                    <a:outerShdw blurRad="38100" dist="38100" dir="2700000" algn="tl">
                      <a:srgbClr val="000000">
                        <a:alpha val="43137"/>
                      </a:srgbClr>
                    </a:outerShdw>
                  </a:effectLst>
                </a:rPr>
                <a:t>Reasons</a:t>
              </a:r>
              <a:endParaRPr lang="en-US" sz="3000" dirty="0" smtClean="0">
                <a:solidFill>
                  <a:schemeClr val="accent5">
                    <a:lumMod val="50000"/>
                  </a:schemeClr>
                </a:solidFill>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New experience pull</a:t>
              </a:r>
            </a:p>
            <a:p>
              <a:pPr marL="457200" indent="-457200">
                <a:buFont typeface="Arial" panose="020B0604020202020204" pitchFamily="34" charset="0"/>
                <a:buChar char="•"/>
              </a:pPr>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Low information </a:t>
              </a:r>
            </a:p>
            <a:p>
              <a:endParaRPr lang="en-US" sz="3000" u="sng" dirty="0" smtClean="0">
                <a:solidFill>
                  <a:schemeClr val="accent5">
                    <a:lumMod val="50000"/>
                  </a:schemeClr>
                </a:solidFill>
                <a:effectLst>
                  <a:outerShdw blurRad="38100" dist="38100" dir="2700000" algn="tl">
                    <a:srgbClr val="000000">
                      <a:alpha val="43137"/>
                    </a:srgbClr>
                  </a:outerShdw>
                </a:effectLst>
              </a:endParaRPr>
            </a:p>
            <a:p>
              <a:r>
                <a:rPr lang="en-US" sz="3000" u="sng" dirty="0" smtClean="0">
                  <a:solidFill>
                    <a:schemeClr val="accent5">
                      <a:lumMod val="50000"/>
                    </a:schemeClr>
                  </a:solidFill>
                  <a:effectLst>
                    <a:outerShdw blurRad="38100" dist="38100" dir="2700000" algn="tl">
                      <a:srgbClr val="000000">
                        <a:alpha val="43137"/>
                      </a:srgbClr>
                    </a:outerShdw>
                  </a:effectLst>
                </a:rPr>
                <a:t>Age </a:t>
              </a:r>
              <a:r>
                <a:rPr lang="en-US" sz="3000" u="sng" dirty="0" smtClean="0">
                  <a:solidFill>
                    <a:schemeClr val="accent5">
                      <a:lumMod val="50000"/>
                    </a:schemeClr>
                  </a:solidFill>
                  <a:effectLst>
                    <a:outerShdw blurRad="38100" dist="38100" dir="2700000" algn="tl">
                      <a:srgbClr val="000000">
                        <a:alpha val="43137"/>
                      </a:srgbClr>
                    </a:outerShdw>
                  </a:effectLst>
                </a:rPr>
                <a:t>more than 35</a:t>
              </a:r>
              <a:r>
                <a:rPr lang="en-US" sz="3000" dirty="0" smtClean="0">
                  <a:solidFill>
                    <a:schemeClr val="accent5">
                      <a:lumMod val="50000"/>
                    </a:schemeClr>
                  </a:solidFill>
                  <a:effectLst>
                    <a:outerShdw blurRad="38100" dist="38100" dir="2700000" algn="tl">
                      <a:srgbClr val="000000">
                        <a:alpha val="43137"/>
                      </a:srgbClr>
                    </a:outerShdw>
                  </a:effectLst>
                </a:rPr>
                <a:t> years old have low mobility</a:t>
              </a:r>
            </a:p>
            <a:p>
              <a:r>
                <a:rPr lang="en-US" sz="3000" u="sng" dirty="0" smtClean="0">
                  <a:solidFill>
                    <a:schemeClr val="accent5">
                      <a:lumMod val="50000"/>
                    </a:schemeClr>
                  </a:solidFill>
                  <a:effectLst>
                    <a:outerShdw blurRad="38100" dist="38100" dir="2700000" algn="tl">
                      <a:srgbClr val="000000">
                        <a:alpha val="43137"/>
                      </a:srgbClr>
                    </a:outerShdw>
                  </a:effectLst>
                </a:rPr>
                <a:t>Reasons</a:t>
              </a:r>
              <a:endParaRPr lang="en-US" sz="3000" dirty="0" smtClean="0">
                <a:solidFill>
                  <a:schemeClr val="accent5">
                    <a:lumMod val="50000"/>
                  </a:schemeClr>
                </a:solidFill>
                <a:effectLst>
                  <a:outerShdw blurRad="38100" dist="38100" dir="2700000" algn="tl">
                    <a:srgbClr val="000000">
                      <a:alpha val="43137"/>
                    </a:srgbClr>
                  </a:outerShdw>
                </a:effectLst>
              </a:endParaRPr>
            </a:p>
            <a:p>
              <a:pPr marL="457200" indent="-457200">
                <a:buFont typeface="Arial" panose="020B0604020202020204" pitchFamily="34" charset="0"/>
                <a:buChar char="•"/>
              </a:pPr>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Relationship in old place     social capital</a:t>
              </a:r>
            </a:p>
            <a:p>
              <a:pPr marL="457200" indent="-457200">
                <a:buFont typeface="Arial" panose="020B0604020202020204" pitchFamily="34" charset="0"/>
                <a:buChar char="•"/>
              </a:pPr>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Stability needs     risk aversion</a:t>
              </a:r>
            </a:p>
            <a:p>
              <a:pPr marL="457200" indent="-457200">
                <a:buFont typeface="Arial" panose="020B0604020202020204" pitchFamily="34" charset="0"/>
                <a:buChar char="•"/>
              </a:pPr>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Accumulation of benefit in old place : bonus, welfare, security</a:t>
              </a:r>
            </a:p>
          </p:txBody>
        </p:sp>
        <p:sp>
          <p:nvSpPr>
            <p:cNvPr id="10" name="ลูกศรขวา 9"/>
            <p:cNvSpPr/>
            <p:nvPr/>
          </p:nvSpPr>
          <p:spPr>
            <a:xfrm>
              <a:off x="5796136" y="3140968"/>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ลูกศรขวา 10"/>
            <p:cNvSpPr/>
            <p:nvPr/>
          </p:nvSpPr>
          <p:spPr>
            <a:xfrm>
              <a:off x="4211960" y="3573016"/>
              <a:ext cx="35719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a:bodyPr>
          <a:lstStyle/>
          <a:p>
            <a:r>
              <a:rPr lang="en-US" sz="3200" dirty="0" smtClean="0">
                <a:latin typeface="Gill Sans MT" pitchFamily="34" charset="0"/>
              </a:rPr>
              <a:t>8.3 Relation between Mobility and Family Status</a:t>
            </a:r>
            <a:endParaRPr lang="th-TH" sz="3200" dirty="0">
              <a:latin typeface="Gill Sans MT" pitchFamily="34" charset="0"/>
            </a:endParaRPr>
          </a:p>
        </p:txBody>
      </p:sp>
      <p:sp>
        <p:nvSpPr>
          <p:cNvPr id="3" name="TextBox 2"/>
          <p:cNvSpPr txBox="1"/>
          <p:nvPr/>
        </p:nvSpPr>
        <p:spPr>
          <a:xfrm>
            <a:off x="1000132" y="1357298"/>
            <a:ext cx="8001024" cy="3785652"/>
          </a:xfrm>
          <a:prstGeom prst="rect">
            <a:avLst/>
          </a:prstGeom>
          <a:noFill/>
        </p:spPr>
        <p:txBody>
          <a:bodyPr wrap="square" rtlCol="0">
            <a:spAutoFit/>
          </a:bodyPr>
          <a:lstStyle/>
          <a:p>
            <a:pPr marL="457200" indent="-457200">
              <a:buFont typeface="Arial" panose="020B0604020202020204" pitchFamily="34" charset="0"/>
              <a:buChar char="•"/>
            </a:pPr>
            <a:r>
              <a:rPr lang="en-US" sz="3000" dirty="0" smtClean="0">
                <a:solidFill>
                  <a:schemeClr val="accent5">
                    <a:lumMod val="50000"/>
                  </a:schemeClr>
                </a:solidFill>
                <a:effectLst>
                  <a:outerShdw blurRad="38100" dist="38100" dir="2700000" algn="tl">
                    <a:srgbClr val="000000">
                      <a:alpha val="43137"/>
                    </a:srgbClr>
                  </a:outerShdw>
                </a:effectLst>
              </a:rPr>
              <a:t>	Leader in family tends to be low mobility compare with family member.</a:t>
            </a:r>
          </a:p>
          <a:p>
            <a:pPr marL="457200" indent="-457200">
              <a:buFont typeface="Arial" panose="020B0604020202020204" pitchFamily="34" charset="0"/>
              <a:buChar char="•"/>
            </a:pPr>
            <a:r>
              <a:rPr lang="en-US" sz="3000" dirty="0" smtClean="0">
                <a:solidFill>
                  <a:schemeClr val="accent5">
                    <a:lumMod val="50000"/>
                  </a:schemeClr>
                </a:solidFill>
                <a:effectLst>
                  <a:outerShdw blurRad="38100" dist="38100" dir="2700000" algn="tl">
                    <a:srgbClr val="000000">
                      <a:alpha val="43137"/>
                    </a:srgbClr>
                  </a:outerShdw>
                </a:effectLst>
              </a:rPr>
              <a:t>	Young leader tend to be high mobility due to economic reason. Some of them have young baby, while his wife have to take care their kid. So the husband have to move to another place, </a:t>
            </a:r>
            <a:r>
              <a:rPr lang="en-US" sz="3000" dirty="0" err="1" smtClean="0">
                <a:solidFill>
                  <a:schemeClr val="accent5">
                    <a:lumMod val="50000"/>
                  </a:schemeClr>
                </a:solidFill>
                <a:effectLst>
                  <a:outerShdw blurRad="38100" dist="38100" dir="2700000" algn="tl">
                    <a:srgbClr val="000000">
                      <a:alpha val="43137"/>
                    </a:srgbClr>
                  </a:outerShdw>
                </a:effectLst>
              </a:rPr>
              <a:t>eg</a:t>
            </a:r>
            <a:r>
              <a:rPr lang="en-US" sz="3000" dirty="0" smtClean="0">
                <a:solidFill>
                  <a:schemeClr val="accent5">
                    <a:lumMod val="50000"/>
                  </a:schemeClr>
                </a:solidFill>
                <a:effectLst>
                  <a:outerShdw blurRad="38100" dist="38100" dir="2700000" algn="tl">
                    <a:srgbClr val="000000">
                      <a:alpha val="43137"/>
                    </a:srgbClr>
                  </a:outerShdw>
                </a:effectLst>
              </a:rPr>
              <a:t>. from rural to urban. </a:t>
            </a:r>
          </a:p>
          <a:p>
            <a:pPr lvl="1"/>
            <a:endParaRPr lang="en-US" sz="3000" dirty="0" smtClean="0">
              <a:solidFill>
                <a:schemeClr val="accent5">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a:bodyPr>
          <a:lstStyle/>
          <a:p>
            <a:r>
              <a:rPr lang="en-US" sz="3200" dirty="0" smtClean="0">
                <a:latin typeface="Gill Sans MT" pitchFamily="34" charset="0"/>
              </a:rPr>
              <a:t>8.4 Relation between Mobility and Occupation (skill)</a:t>
            </a:r>
            <a:endParaRPr lang="th-TH" sz="3200" dirty="0">
              <a:latin typeface="Gill Sans MT" pitchFamily="34" charset="0"/>
            </a:endParaRPr>
          </a:p>
        </p:txBody>
      </p:sp>
      <p:grpSp>
        <p:nvGrpSpPr>
          <p:cNvPr id="2" name="Group 1"/>
          <p:cNvGrpSpPr/>
          <p:nvPr/>
        </p:nvGrpSpPr>
        <p:grpSpPr>
          <a:xfrm>
            <a:off x="357158" y="1357298"/>
            <a:ext cx="8643998" cy="5143536"/>
            <a:chOff x="357158" y="1357298"/>
            <a:chExt cx="8643998" cy="5143536"/>
          </a:xfrm>
        </p:grpSpPr>
        <p:sp>
          <p:nvSpPr>
            <p:cNvPr id="5" name="TextBox 4"/>
            <p:cNvSpPr txBox="1"/>
            <p:nvPr/>
          </p:nvSpPr>
          <p:spPr>
            <a:xfrm>
              <a:off x="1000132" y="1357298"/>
              <a:ext cx="8001024" cy="240065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High specific skill   Small labor market   Low mobility   Inelasticity in supply of labor (high wage, quite stable).</a:t>
              </a:r>
            </a:p>
            <a:p>
              <a:r>
                <a:rPr lang="en-US" sz="3000" dirty="0" smtClean="0">
                  <a:solidFill>
                    <a:schemeClr val="accent5">
                      <a:lumMod val="50000"/>
                    </a:schemeClr>
                  </a:solidFill>
                  <a:effectLst>
                    <a:outerShdw blurRad="38100" dist="38100" dir="2700000" algn="tl">
                      <a:srgbClr val="000000">
                        <a:alpha val="43137"/>
                      </a:srgbClr>
                    </a:outerShdw>
                  </a:effectLst>
                </a:rPr>
                <a:t>	Low skill   High mobility   not stable in employment</a:t>
              </a:r>
            </a:p>
          </p:txBody>
        </p:sp>
        <p:sp>
          <p:nvSpPr>
            <p:cNvPr id="6" name="วงรี 5"/>
            <p:cNvSpPr/>
            <p:nvPr/>
          </p:nvSpPr>
          <p:spPr>
            <a:xfrm>
              <a:off x="1785918" y="157161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วงรี 6"/>
            <p:cNvSpPr/>
            <p:nvPr/>
          </p:nvSpPr>
          <p:spPr>
            <a:xfrm>
              <a:off x="1785918" y="292893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ลูกศรขวา 7"/>
            <p:cNvSpPr/>
            <p:nvPr/>
          </p:nvSpPr>
          <p:spPr>
            <a:xfrm>
              <a:off x="4714876" y="1571612"/>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 name="ลูกศรขวา 8"/>
            <p:cNvSpPr/>
            <p:nvPr/>
          </p:nvSpPr>
          <p:spPr>
            <a:xfrm>
              <a:off x="7858148" y="1571612"/>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ลูกศรขวา 9"/>
            <p:cNvSpPr/>
            <p:nvPr/>
          </p:nvSpPr>
          <p:spPr>
            <a:xfrm>
              <a:off x="2357422" y="2000240"/>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ลูกศรขวา 10"/>
            <p:cNvSpPr/>
            <p:nvPr/>
          </p:nvSpPr>
          <p:spPr>
            <a:xfrm>
              <a:off x="3428992" y="2928934"/>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2" name="ลูกศรขวา 11"/>
            <p:cNvSpPr/>
            <p:nvPr/>
          </p:nvSpPr>
          <p:spPr>
            <a:xfrm>
              <a:off x="5786446" y="2928934"/>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วงรี 12"/>
            <p:cNvSpPr/>
            <p:nvPr/>
          </p:nvSpPr>
          <p:spPr>
            <a:xfrm>
              <a:off x="5786446" y="3857628"/>
              <a:ext cx="2714644" cy="642942"/>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14" name="ชื่อเรื่อง 1"/>
            <p:cNvSpPr txBox="1">
              <a:spLocks/>
            </p:cNvSpPr>
            <p:nvPr/>
          </p:nvSpPr>
          <p:spPr>
            <a:xfrm>
              <a:off x="6000760" y="3643322"/>
              <a:ext cx="2357454"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Low Mobility</a:t>
              </a:r>
              <a:endParaRPr kumimoji="0" lang="th-TH"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5" name="วงรี 14"/>
            <p:cNvSpPr/>
            <p:nvPr/>
          </p:nvSpPr>
          <p:spPr>
            <a:xfrm>
              <a:off x="1643042" y="3857620"/>
              <a:ext cx="2714644" cy="642942"/>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16" name="ชื่อเรื่อง 1"/>
            <p:cNvSpPr txBox="1">
              <a:spLocks/>
            </p:cNvSpPr>
            <p:nvPr/>
          </p:nvSpPr>
          <p:spPr>
            <a:xfrm>
              <a:off x="1857356" y="3643314"/>
              <a:ext cx="2357454" cy="1143000"/>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High Mobility</a:t>
              </a:r>
              <a:endParaRPr kumimoji="0" lang="th-TH"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7" name="ชื่อเรื่อง 1"/>
            <p:cNvSpPr txBox="1">
              <a:spLocks/>
            </p:cNvSpPr>
            <p:nvPr/>
          </p:nvSpPr>
          <p:spPr>
            <a:xfrm>
              <a:off x="357158" y="5000636"/>
              <a:ext cx="2643206" cy="642942"/>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High</a:t>
              </a:r>
              <a:r>
                <a:rPr kumimoji="0" lang="en-US" sz="2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 performance</a:t>
              </a:r>
              <a:endParaRPr lang="en-US" sz="26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18" name="ชื่อเรื่อง 1"/>
            <p:cNvSpPr txBox="1">
              <a:spLocks/>
            </p:cNvSpPr>
            <p:nvPr/>
          </p:nvSpPr>
          <p:spPr>
            <a:xfrm>
              <a:off x="2428860" y="5572140"/>
              <a:ext cx="2071702" cy="928694"/>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General skill (some)</a:t>
              </a:r>
              <a:endParaRPr lang="en-US" sz="26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19" name="ชื่อเรื่อง 1"/>
            <p:cNvSpPr txBox="1">
              <a:spLocks/>
            </p:cNvSpPr>
            <p:nvPr/>
          </p:nvSpPr>
          <p:spPr>
            <a:xfrm>
              <a:off x="4714876" y="5000636"/>
              <a:ext cx="2071702" cy="642942"/>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Specific skill</a:t>
              </a:r>
              <a:endParaRPr lang="en-US" sz="26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20" name="ชื่อเรื่อง 1"/>
            <p:cNvSpPr txBox="1">
              <a:spLocks/>
            </p:cNvSpPr>
            <p:nvPr/>
          </p:nvSpPr>
          <p:spPr>
            <a:xfrm>
              <a:off x="6215074" y="5643578"/>
              <a:ext cx="2714644"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Low performance (some)</a:t>
              </a:r>
              <a:endParaRPr lang="en-US" sz="26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endParaRPr>
            </a:p>
          </p:txBody>
        </p:sp>
        <p:sp>
          <p:nvSpPr>
            <p:cNvPr id="21" name="ลูกศรลง 20"/>
            <p:cNvSpPr/>
            <p:nvPr/>
          </p:nvSpPr>
          <p:spPr>
            <a:xfrm>
              <a:off x="3214678" y="4643446"/>
              <a:ext cx="357190"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2" name="ลูกศรลง 21"/>
            <p:cNvSpPr/>
            <p:nvPr/>
          </p:nvSpPr>
          <p:spPr>
            <a:xfrm>
              <a:off x="7500958" y="4714884"/>
              <a:ext cx="357190"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3" name="ลูกศรลง 22"/>
            <p:cNvSpPr/>
            <p:nvPr/>
          </p:nvSpPr>
          <p:spPr>
            <a:xfrm rot="2640410">
              <a:off x="1899478" y="4465295"/>
              <a:ext cx="357190" cy="626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5" name="ลูกศรลง 24"/>
            <p:cNvSpPr/>
            <p:nvPr/>
          </p:nvSpPr>
          <p:spPr>
            <a:xfrm rot="2640410">
              <a:off x="5953867" y="4465294"/>
              <a:ext cx="357190" cy="626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a:bodyPr>
          <a:lstStyle/>
          <a:p>
            <a:r>
              <a:rPr lang="en-US" sz="3200" dirty="0" smtClean="0">
                <a:latin typeface="Gill Sans MT" pitchFamily="34" charset="0"/>
              </a:rPr>
              <a:t>8.5 Relation between Mobility and Education</a:t>
            </a:r>
            <a:endParaRPr lang="th-TH" sz="3200" dirty="0">
              <a:latin typeface="Gill Sans MT" pitchFamily="34" charset="0"/>
            </a:endParaRPr>
          </a:p>
        </p:txBody>
      </p:sp>
      <p:grpSp>
        <p:nvGrpSpPr>
          <p:cNvPr id="2" name="Group 1"/>
          <p:cNvGrpSpPr/>
          <p:nvPr/>
        </p:nvGrpSpPr>
        <p:grpSpPr>
          <a:xfrm>
            <a:off x="1000100" y="1214422"/>
            <a:ext cx="8001056" cy="3120402"/>
            <a:chOff x="1000100" y="1214422"/>
            <a:chExt cx="8001056" cy="3120402"/>
          </a:xfrm>
        </p:grpSpPr>
        <p:sp>
          <p:nvSpPr>
            <p:cNvPr id="5" name="TextBox 4"/>
            <p:cNvSpPr txBox="1"/>
            <p:nvPr/>
          </p:nvSpPr>
          <p:spPr>
            <a:xfrm>
              <a:off x="1000132" y="1214422"/>
              <a:ext cx="8001024"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Higher year of schooling.</a:t>
              </a:r>
            </a:p>
          </p:txBody>
        </p:sp>
        <p:sp>
          <p:nvSpPr>
            <p:cNvPr id="6" name="วงรี 5"/>
            <p:cNvSpPr/>
            <p:nvPr/>
          </p:nvSpPr>
          <p:spPr>
            <a:xfrm>
              <a:off x="1785918" y="142873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TextBox 6"/>
            <p:cNvSpPr txBox="1"/>
            <p:nvPr/>
          </p:nvSpPr>
          <p:spPr>
            <a:xfrm>
              <a:off x="1000100" y="1913271"/>
              <a:ext cx="8001024"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advantage in receive/access to    information higher opportunity</a:t>
              </a:r>
            </a:p>
          </p:txBody>
        </p:sp>
        <p:sp>
          <p:nvSpPr>
            <p:cNvPr id="8" name="ลูกศรขวา 7"/>
            <p:cNvSpPr/>
            <p:nvPr/>
          </p:nvSpPr>
          <p:spPr>
            <a:xfrm>
              <a:off x="6715140" y="2143116"/>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 name="ลูกศรลง 8"/>
            <p:cNvSpPr/>
            <p:nvPr/>
          </p:nvSpPr>
          <p:spPr>
            <a:xfrm>
              <a:off x="2214546" y="1785926"/>
              <a:ext cx="214314" cy="2143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TextBox 9"/>
            <p:cNvSpPr txBox="1"/>
            <p:nvPr/>
          </p:nvSpPr>
          <p:spPr>
            <a:xfrm>
              <a:off x="1000100" y="2857496"/>
              <a:ext cx="8001024" cy="147732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high level of education   high performance to adaptive changing    higher opportunity in labor market</a:t>
              </a:r>
            </a:p>
          </p:txBody>
        </p:sp>
        <p:sp>
          <p:nvSpPr>
            <p:cNvPr id="11" name="วงรี 10"/>
            <p:cNvSpPr/>
            <p:nvPr/>
          </p:nvSpPr>
          <p:spPr>
            <a:xfrm>
              <a:off x="1785886" y="307181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2" name="ลูกศรขวา 11"/>
            <p:cNvSpPr/>
            <p:nvPr/>
          </p:nvSpPr>
          <p:spPr>
            <a:xfrm>
              <a:off x="5572132" y="3071810"/>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ลูกศรขวา 12"/>
            <p:cNvSpPr/>
            <p:nvPr/>
          </p:nvSpPr>
          <p:spPr>
            <a:xfrm>
              <a:off x="4286248" y="3500438"/>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899592" y="260648"/>
            <a:ext cx="8469014" cy="1143000"/>
          </a:xfrm>
        </p:spPr>
        <p:txBody>
          <a:bodyPr>
            <a:normAutofit/>
          </a:bodyPr>
          <a:lstStyle/>
          <a:p>
            <a:r>
              <a:rPr lang="en-US" sz="3200" dirty="0" smtClean="0">
                <a:latin typeface="Gill Sans MT" pitchFamily="34" charset="0"/>
              </a:rPr>
              <a:t>8.6 Human resource and Economic Development</a:t>
            </a:r>
            <a:endParaRPr lang="th-TH" sz="3200" dirty="0">
              <a:latin typeface="Gill Sans MT" pitchFamily="34" charset="0"/>
            </a:endParaRPr>
          </a:p>
        </p:txBody>
      </p:sp>
      <p:sp>
        <p:nvSpPr>
          <p:cNvPr id="5" name="TextBox 4"/>
          <p:cNvSpPr txBox="1"/>
          <p:nvPr/>
        </p:nvSpPr>
        <p:spPr>
          <a:xfrm>
            <a:off x="1000132" y="1285860"/>
            <a:ext cx="8001024" cy="5170646"/>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1) </a:t>
            </a:r>
            <a:r>
              <a:rPr lang="en-US" sz="3000" u="sng" dirty="0" smtClean="0">
                <a:solidFill>
                  <a:schemeClr val="accent5">
                    <a:lumMod val="50000"/>
                  </a:schemeClr>
                </a:solidFill>
                <a:effectLst>
                  <a:outerShdw blurRad="38100" dist="38100" dir="2700000" algn="tl">
                    <a:srgbClr val="000000">
                      <a:alpha val="43137"/>
                    </a:srgbClr>
                  </a:outerShdw>
                </a:effectLst>
              </a:rPr>
              <a:t>Quality of Human Resource</a:t>
            </a:r>
            <a:endParaRPr lang="en-US" sz="3000" dirty="0" smtClean="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	By law of diminishing return stable that in all productive processes adding more of one factor of production, while holding all other constant (“Ceteris Paribus”), will at some point yield lower per-unit return (John </a:t>
            </a:r>
            <a:r>
              <a:rPr lang="en-US" sz="3000" dirty="0" err="1" smtClean="0">
                <a:solidFill>
                  <a:schemeClr val="accent5">
                    <a:lumMod val="50000"/>
                  </a:schemeClr>
                </a:solidFill>
                <a:effectLst>
                  <a:outerShdw blurRad="38100" dist="38100" dir="2700000" algn="tl">
                    <a:srgbClr val="000000">
                      <a:alpha val="43137"/>
                    </a:srgbClr>
                  </a:outerShdw>
                </a:effectLst>
              </a:rPr>
              <a:t>Heinirich</a:t>
            </a:r>
            <a:r>
              <a:rPr lang="en-US" sz="3000" dirty="0" smtClean="0">
                <a:solidFill>
                  <a:schemeClr val="accent5">
                    <a:lumMod val="50000"/>
                  </a:schemeClr>
                </a:solidFill>
                <a:effectLst>
                  <a:outerShdw blurRad="38100" dist="38100" dir="2700000" algn="tl">
                    <a:srgbClr val="000000">
                      <a:alpha val="43137"/>
                    </a:srgbClr>
                  </a:outerShdw>
                </a:effectLst>
              </a:rPr>
              <a:t> von </a:t>
            </a:r>
            <a:r>
              <a:rPr lang="en-US" sz="3000" dirty="0" err="1" smtClean="0">
                <a:solidFill>
                  <a:schemeClr val="accent5">
                    <a:lumMod val="50000"/>
                  </a:schemeClr>
                </a:solidFill>
                <a:effectLst>
                  <a:outerShdw blurRad="38100" dist="38100" dir="2700000" algn="tl">
                    <a:srgbClr val="000000">
                      <a:alpha val="43137"/>
                    </a:srgbClr>
                  </a:outerShdw>
                </a:effectLst>
              </a:rPr>
              <a:t>Thünen</a:t>
            </a:r>
            <a:r>
              <a:rPr lang="en-US" sz="3000" dirty="0" smtClean="0">
                <a:solidFill>
                  <a:schemeClr val="accent5">
                    <a:lumMod val="50000"/>
                  </a:schemeClr>
                </a:solidFill>
                <a:effectLst>
                  <a:outerShdw blurRad="38100" dist="38100" dir="2700000" algn="tl">
                    <a:srgbClr val="000000">
                      <a:alpha val="43137"/>
                    </a:srgbClr>
                  </a:outerShdw>
                </a:effectLst>
              </a:rPr>
              <a:t>, Turgot, </a:t>
            </a:r>
            <a:r>
              <a:rPr lang="en-US" sz="3000" dirty="0" err="1" smtClean="0">
                <a:solidFill>
                  <a:schemeClr val="accent5">
                    <a:lumMod val="50000"/>
                  </a:schemeClr>
                </a:solidFill>
                <a:effectLst>
                  <a:outerShdw blurRad="38100" dist="38100" dir="2700000" algn="tl">
                    <a:srgbClr val="000000">
                      <a:alpha val="43137"/>
                    </a:srgbClr>
                  </a:outerShdw>
                </a:effectLst>
              </a:rPr>
              <a:t>Jame</a:t>
            </a:r>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err="1" smtClean="0">
                <a:solidFill>
                  <a:schemeClr val="accent5">
                    <a:lumMod val="50000"/>
                  </a:schemeClr>
                </a:solidFill>
                <a:effectLst>
                  <a:outerShdw blurRad="38100" dist="38100" dir="2700000" algn="tl">
                    <a:srgbClr val="000000">
                      <a:alpha val="43137"/>
                    </a:srgbClr>
                  </a:outerShdw>
                </a:effectLst>
              </a:rPr>
              <a:t>Steuart</a:t>
            </a:r>
            <a:r>
              <a:rPr lang="en-US" sz="3000" dirty="0" smtClean="0">
                <a:solidFill>
                  <a:schemeClr val="accent5">
                    <a:lumMod val="50000"/>
                  </a:schemeClr>
                </a:solidFill>
                <a:effectLst>
                  <a:outerShdw blurRad="38100" dist="38100" dir="2700000" algn="tl">
                    <a:srgbClr val="000000">
                      <a:alpha val="43137"/>
                    </a:srgbClr>
                  </a:outerShdw>
                </a:effectLst>
              </a:rPr>
              <a:t>, Thomas Malthus and David </a:t>
            </a:r>
            <a:r>
              <a:rPr lang="en-US" sz="3000" dirty="0" err="1" smtClean="0">
                <a:solidFill>
                  <a:schemeClr val="accent5">
                    <a:lumMod val="50000"/>
                  </a:schemeClr>
                </a:solidFill>
                <a:effectLst>
                  <a:outerShdw blurRad="38100" dist="38100" dir="2700000" algn="tl">
                    <a:srgbClr val="000000">
                      <a:alpha val="43137"/>
                    </a:srgbClr>
                  </a:outerShdw>
                </a:effectLst>
              </a:rPr>
              <a:t>Ricado</a:t>
            </a:r>
            <a:r>
              <a:rPr lang="en-US" sz="3000" dirty="0" smtClean="0">
                <a:solidFill>
                  <a:schemeClr val="accent5">
                    <a:lumMod val="50000"/>
                  </a:schemeClr>
                </a:solidFill>
                <a:effectLst>
                  <a:outerShdw blurRad="38100" dist="38100" dir="2700000" algn="tl">
                    <a:srgbClr val="000000">
                      <a:alpha val="43137"/>
                    </a:srgbClr>
                  </a:outerShdw>
                </a:effectLst>
              </a:rPr>
              <a:t>).</a:t>
            </a:r>
          </a:p>
          <a:p>
            <a:r>
              <a:rPr lang="en-US" sz="3000" dirty="0" smtClean="0">
                <a:solidFill>
                  <a:schemeClr val="accent5">
                    <a:lumMod val="50000"/>
                  </a:schemeClr>
                </a:solidFill>
                <a:effectLst>
                  <a:outerShdw blurRad="38100" dist="38100" dir="2700000" algn="tl">
                    <a:srgbClr val="000000">
                      <a:alpha val="43137"/>
                    </a:srgbClr>
                  </a:outerShdw>
                </a:effectLst>
              </a:rPr>
              <a:t>	In case of increase quality of human resource, the production could increase even constant physical capital.</a:t>
            </a:r>
            <a:endParaRPr lang="en-US" sz="3000" u="sng" dirty="0" smtClean="0">
              <a:solidFill>
                <a:schemeClr val="accent5">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85852" y="285728"/>
            <a:ext cx="4429156" cy="3890689"/>
            <a:chOff x="1285852" y="285728"/>
            <a:chExt cx="4429156" cy="3890689"/>
          </a:xfrm>
        </p:grpSpPr>
        <p:cxnSp>
          <p:nvCxnSpPr>
            <p:cNvPr id="4" name="ตัวเชื่อมต่อตรง 3"/>
            <p:cNvCxnSpPr/>
            <p:nvPr/>
          </p:nvCxnSpPr>
          <p:spPr>
            <a:xfrm rot="5400000">
              <a:off x="427802" y="2000240"/>
              <a:ext cx="2857520" cy="1588"/>
            </a:xfrm>
            <a:prstGeom prst="line">
              <a:avLst/>
            </a:prstGeom>
          </p:spPr>
          <p:style>
            <a:lnRef idx="3">
              <a:schemeClr val="dk1"/>
            </a:lnRef>
            <a:fillRef idx="0">
              <a:schemeClr val="dk1"/>
            </a:fillRef>
            <a:effectRef idx="2">
              <a:schemeClr val="dk1"/>
            </a:effectRef>
            <a:fontRef idx="minor">
              <a:schemeClr val="tx1"/>
            </a:fontRef>
          </p:style>
        </p:cxnSp>
        <p:cxnSp>
          <p:nvCxnSpPr>
            <p:cNvPr id="5" name="ตัวเชื่อมต่อตรง 4"/>
            <p:cNvCxnSpPr/>
            <p:nvPr/>
          </p:nvCxnSpPr>
          <p:spPr>
            <a:xfrm rot="10800000" flipV="1">
              <a:off x="1866086" y="3429000"/>
              <a:ext cx="3205980" cy="10318"/>
            </a:xfrm>
            <a:prstGeom prst="line">
              <a:avLst/>
            </a:prstGeom>
          </p:spPr>
          <p:style>
            <a:lnRef idx="3">
              <a:schemeClr val="dk1"/>
            </a:lnRef>
            <a:fillRef idx="0">
              <a:schemeClr val="dk1"/>
            </a:fillRef>
            <a:effectRef idx="2">
              <a:schemeClr val="dk1"/>
            </a:effectRef>
            <a:fontRef idx="minor">
              <a:schemeClr val="tx1"/>
            </a:fontRef>
          </p:style>
        </p:cxnSp>
        <p:sp>
          <p:nvSpPr>
            <p:cNvPr id="6" name="ชื่อเรื่อง 1"/>
            <p:cNvSpPr txBox="1">
              <a:spLocks/>
            </p:cNvSpPr>
            <p:nvPr/>
          </p:nvSpPr>
          <p:spPr>
            <a:xfrm>
              <a:off x="1571604" y="3071810"/>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0</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7" name="ชื่อเรื่อง 1"/>
            <p:cNvSpPr txBox="1">
              <a:spLocks/>
            </p:cNvSpPr>
            <p:nvPr/>
          </p:nvSpPr>
          <p:spPr>
            <a:xfrm>
              <a:off x="1285852" y="285728"/>
              <a:ext cx="642942" cy="500066"/>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TP</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ชื่อเรื่อง 1"/>
            <p:cNvSpPr txBox="1">
              <a:spLocks/>
            </p:cNvSpPr>
            <p:nvPr/>
          </p:nvSpPr>
          <p:spPr>
            <a:xfrm>
              <a:off x="5072066" y="3214686"/>
              <a:ext cx="642942" cy="500066"/>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L, K</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10" name="ตัวเชื่อมต่อตรง 9"/>
            <p:cNvCxnSpPr/>
            <p:nvPr/>
          </p:nvCxnSpPr>
          <p:spPr>
            <a:xfrm flipV="1">
              <a:off x="5429254" y="3284536"/>
              <a:ext cx="142878" cy="1588"/>
            </a:xfrm>
            <a:prstGeom prst="line">
              <a:avLst/>
            </a:prstGeom>
          </p:spPr>
          <p:style>
            <a:lnRef idx="3">
              <a:schemeClr val="accent5"/>
            </a:lnRef>
            <a:fillRef idx="0">
              <a:schemeClr val="accent5"/>
            </a:fillRef>
            <a:effectRef idx="2">
              <a:schemeClr val="accent5"/>
            </a:effectRef>
            <a:fontRef idx="minor">
              <a:schemeClr val="tx1"/>
            </a:fontRef>
          </p:style>
        </p:cxnSp>
        <p:sp>
          <p:nvSpPr>
            <p:cNvPr id="18" name="รูปแบบอิสระ 17"/>
            <p:cNvSpPr/>
            <p:nvPr/>
          </p:nvSpPr>
          <p:spPr>
            <a:xfrm>
              <a:off x="1857356" y="841612"/>
              <a:ext cx="1714512" cy="2301636"/>
            </a:xfrm>
            <a:custGeom>
              <a:avLst/>
              <a:gdLst>
                <a:gd name="connsiteX0" fmla="*/ 0 w 1037230"/>
                <a:gd name="connsiteY0" fmla="*/ 2147248 h 2147248"/>
                <a:gd name="connsiteX1" fmla="*/ 668740 w 1037230"/>
                <a:gd name="connsiteY1" fmla="*/ 291152 h 2147248"/>
                <a:gd name="connsiteX2" fmla="*/ 1037230 w 1037230"/>
                <a:gd name="connsiteY2" fmla="*/ 400334 h 2147248"/>
              </a:gdLst>
              <a:ahLst/>
              <a:cxnLst>
                <a:cxn ang="0">
                  <a:pos x="connsiteX0" y="connsiteY0"/>
                </a:cxn>
                <a:cxn ang="0">
                  <a:pos x="connsiteX1" y="connsiteY1"/>
                </a:cxn>
                <a:cxn ang="0">
                  <a:pos x="connsiteX2" y="connsiteY2"/>
                </a:cxn>
              </a:cxnLst>
              <a:rect l="l" t="t" r="r" b="b"/>
              <a:pathLst>
                <a:path w="1037230" h="2147248">
                  <a:moveTo>
                    <a:pt x="0" y="2147248"/>
                  </a:moveTo>
                  <a:cubicBezTo>
                    <a:pt x="247934" y="1364776"/>
                    <a:pt x="495868" y="582304"/>
                    <a:pt x="668740" y="291152"/>
                  </a:cubicBezTo>
                  <a:cubicBezTo>
                    <a:pt x="841612" y="0"/>
                    <a:pt x="939421" y="200167"/>
                    <a:pt x="1037230" y="400334"/>
                  </a:cubicBezTo>
                </a:path>
              </a:pathLst>
            </a:cu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
          <p:nvSpPr>
            <p:cNvPr id="21" name="รูปแบบอิสระ 20"/>
            <p:cNvSpPr/>
            <p:nvPr/>
          </p:nvSpPr>
          <p:spPr>
            <a:xfrm>
              <a:off x="1883391" y="1512627"/>
              <a:ext cx="1637731" cy="1612710"/>
            </a:xfrm>
            <a:custGeom>
              <a:avLst/>
              <a:gdLst>
                <a:gd name="connsiteX0" fmla="*/ 0 w 1637731"/>
                <a:gd name="connsiteY0" fmla="*/ 1612710 h 1612710"/>
                <a:gd name="connsiteX1" fmla="*/ 1160060 w 1637731"/>
                <a:gd name="connsiteY1" fmla="*/ 234286 h 1612710"/>
                <a:gd name="connsiteX2" fmla="*/ 1637731 w 1637731"/>
                <a:gd name="connsiteY2" fmla="*/ 206991 h 1612710"/>
              </a:gdLst>
              <a:ahLst/>
              <a:cxnLst>
                <a:cxn ang="0">
                  <a:pos x="connsiteX0" y="connsiteY0"/>
                </a:cxn>
                <a:cxn ang="0">
                  <a:pos x="connsiteX1" y="connsiteY1"/>
                </a:cxn>
                <a:cxn ang="0">
                  <a:pos x="connsiteX2" y="connsiteY2"/>
                </a:cxn>
              </a:cxnLst>
              <a:rect l="l" t="t" r="r" b="b"/>
              <a:pathLst>
                <a:path w="1637731" h="1612710">
                  <a:moveTo>
                    <a:pt x="0" y="1612710"/>
                  </a:moveTo>
                  <a:cubicBezTo>
                    <a:pt x="443552" y="1040641"/>
                    <a:pt x="887105" y="468572"/>
                    <a:pt x="1160060" y="234286"/>
                  </a:cubicBezTo>
                  <a:cubicBezTo>
                    <a:pt x="1433015" y="0"/>
                    <a:pt x="1546746" y="197893"/>
                    <a:pt x="1637731" y="206991"/>
                  </a:cubicBezTo>
                </a:path>
              </a:pathLst>
            </a:cu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22" name="ตัวเชื่อมต่อตรง 21"/>
            <p:cNvCxnSpPr/>
            <p:nvPr/>
          </p:nvCxnSpPr>
          <p:spPr>
            <a:xfrm rot="5400000">
              <a:off x="2001026" y="2213760"/>
              <a:ext cx="2428892" cy="1588"/>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4" name="วงรี 23"/>
            <p:cNvSpPr/>
            <p:nvPr/>
          </p:nvSpPr>
          <p:spPr>
            <a:xfrm>
              <a:off x="3143240" y="1571612"/>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25" name="วงรี 24"/>
            <p:cNvSpPr/>
            <p:nvPr/>
          </p:nvSpPr>
          <p:spPr>
            <a:xfrm>
              <a:off x="2214546" y="2500306"/>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26" name="วงรี 25"/>
            <p:cNvSpPr/>
            <p:nvPr/>
          </p:nvSpPr>
          <p:spPr>
            <a:xfrm>
              <a:off x="2571736" y="2071678"/>
              <a:ext cx="142876" cy="142876"/>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h-TH"/>
            </a:p>
          </p:txBody>
        </p:sp>
        <p:sp>
          <p:nvSpPr>
            <p:cNvPr id="27" name="ชื่อเรื่อง 1"/>
            <p:cNvSpPr txBox="1">
              <a:spLocks/>
            </p:cNvSpPr>
            <p:nvPr/>
          </p:nvSpPr>
          <p:spPr>
            <a:xfrm>
              <a:off x="3571868" y="1071546"/>
              <a:ext cx="642942" cy="500066"/>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TP’</a:t>
              </a:r>
              <a:endParaRPr kumimoji="0" lang="th-TH"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8" name="ชื่อเรื่อง 1"/>
            <p:cNvSpPr txBox="1">
              <a:spLocks/>
            </p:cNvSpPr>
            <p:nvPr/>
          </p:nvSpPr>
          <p:spPr>
            <a:xfrm>
              <a:off x="3571868" y="1500174"/>
              <a:ext cx="642942" cy="500066"/>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TP</a:t>
              </a:r>
              <a:endParaRPr kumimoji="0" lang="th-TH" sz="20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9" name="TextBox 28"/>
            <p:cNvSpPr txBox="1"/>
            <p:nvPr/>
          </p:nvSpPr>
          <p:spPr>
            <a:xfrm>
              <a:off x="2571736" y="3714752"/>
              <a:ext cx="1928826" cy="461665"/>
            </a:xfrm>
            <a:prstGeom prst="rect">
              <a:avLst/>
            </a:prstGeom>
            <a:noFill/>
          </p:spPr>
          <p:txBody>
            <a:bodyPr wrap="square" rtlCol="0">
              <a:spAutoFit/>
            </a:bodyPr>
            <a:lstStyle/>
            <a:p>
              <a:pPr lvl="1"/>
              <a:r>
                <a:rPr lang="en-US" sz="2400" dirty="0" smtClean="0">
                  <a:solidFill>
                    <a:schemeClr val="accent5">
                      <a:lumMod val="50000"/>
                    </a:schemeClr>
                  </a:solidFill>
                  <a:effectLst>
                    <a:outerShdw blurRad="38100" dist="38100" dir="2700000" algn="tl">
                      <a:srgbClr val="000000">
                        <a:alpha val="43137"/>
                      </a:srgbClr>
                    </a:outerShdw>
                  </a:effectLst>
                </a:rPr>
                <a:t>Figure 8.1 </a:t>
              </a:r>
            </a:p>
          </p:txBody>
        </p:sp>
        <p:sp>
          <p:nvSpPr>
            <p:cNvPr id="30" name="ชื่อเรื่อง 1"/>
            <p:cNvSpPr txBox="1">
              <a:spLocks/>
            </p:cNvSpPr>
            <p:nvPr/>
          </p:nvSpPr>
          <p:spPr>
            <a:xfrm>
              <a:off x="3071802" y="3357562"/>
              <a:ext cx="428628" cy="571504"/>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L</a:t>
              </a:r>
              <a:endParaRPr kumimoji="0" lang="th-TH" sz="25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grpSp>
      <p:sp>
        <p:nvSpPr>
          <p:cNvPr id="31" name="TextBox 30"/>
          <p:cNvSpPr txBox="1"/>
          <p:nvPr/>
        </p:nvSpPr>
        <p:spPr>
          <a:xfrm>
            <a:off x="1000100" y="4286256"/>
            <a:ext cx="8001024" cy="147732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Figure 8.1 shows law of diminishing return in any production. TP shift to TP’ due to higher quality of labor with respect to K constant.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ox(in)">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จุดที่สุด">
  <a:themeElements>
    <a:clrScheme name="จุดที่สุด">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จุดที่สุด">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จุดที่สุด">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856</TotalTime>
  <Words>473</Words>
  <Application>Microsoft Office PowerPoint</Application>
  <PresentationFormat>On-screen Show (4:3)</PresentationFormat>
  <Paragraphs>141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จุดที่สุด</vt:lpstr>
      <vt:lpstr>Chapter 8  Manpower Planning</vt:lpstr>
      <vt:lpstr>8.1General Concept of Manpower Mobility </vt:lpstr>
      <vt:lpstr>8.2 Relation between Mobility and Demographic</vt:lpstr>
      <vt:lpstr>Slide 4</vt:lpstr>
      <vt:lpstr>8.3 Relation between Mobility and Family Status</vt:lpstr>
      <vt:lpstr>8.4 Relation between Mobility and Occupation (skill)</vt:lpstr>
      <vt:lpstr>8.5 Relation between Mobility and Education</vt:lpstr>
      <vt:lpstr>8.6 Human resource and Economic Development</vt:lpstr>
      <vt:lpstr>Slide 9</vt:lpstr>
      <vt:lpstr>Slide 10</vt:lpstr>
      <vt:lpstr>Slide 11</vt:lpstr>
      <vt:lpstr>Slide 12</vt:lpstr>
      <vt:lpstr>Slide 13</vt:lpstr>
      <vt:lpstr>Slide 14</vt:lpstr>
      <vt:lpstr>8.7 Problems in Manpower in Thailand</vt:lpstr>
      <vt:lpstr>8.8 Manpower Strategy</vt:lpstr>
      <vt:lpstr>Slide 17</vt:lpstr>
    </vt:vector>
  </TitlesOfParts>
  <Company>DarkOS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Manpower Planning</dc:title>
  <dc:creator>DarkUser</dc:creator>
  <cp:lastModifiedBy>MS2403</cp:lastModifiedBy>
  <cp:revision>37</cp:revision>
  <dcterms:created xsi:type="dcterms:W3CDTF">2013-04-13T16:43:17Z</dcterms:created>
  <dcterms:modified xsi:type="dcterms:W3CDTF">2014-01-08T04:00:09Z</dcterms:modified>
</cp:coreProperties>
</file>