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ชื่อเรื่อง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22" name="ชื่อเรื่องรอง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96C9DC-B11D-4D68-B30F-EACF41291223}" type="datetimeFigureOut">
              <a:rPr lang="th-TH" smtClean="0"/>
              <a:pPr/>
              <a:t>24/12/56</a:t>
            </a:fld>
            <a:endParaRPr lang="th-TH"/>
          </a:p>
        </p:txBody>
      </p:sp>
      <p:sp>
        <p:nvSpPr>
          <p:cNvPr id="20" name="ตัวยึดท้ายกระดา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10" name="ตัวยึดหมายเลขภาพนิ่ง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CD982-AF41-447B-BE25-162B6D892298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วงรี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วงรี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96C9DC-B11D-4D68-B30F-EACF41291223}" type="datetimeFigureOut">
              <a:rPr lang="th-TH" smtClean="0"/>
              <a:pPr/>
              <a:t>24/12/56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CD982-AF41-447B-BE25-162B6D89229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96C9DC-B11D-4D68-B30F-EACF41291223}" type="datetimeFigureOut">
              <a:rPr lang="th-TH" smtClean="0"/>
              <a:pPr/>
              <a:t>24/12/56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CD982-AF41-447B-BE25-162B6D89229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96C9DC-B11D-4D68-B30F-EACF41291223}" type="datetimeFigureOut">
              <a:rPr lang="th-TH" smtClean="0"/>
              <a:pPr/>
              <a:t>24/12/56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CD982-AF41-447B-BE25-162B6D89229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96C9DC-B11D-4D68-B30F-EACF41291223}" type="datetimeFigureOut">
              <a:rPr lang="th-TH" smtClean="0"/>
              <a:pPr/>
              <a:t>24/12/56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CD982-AF41-447B-BE25-162B6D892298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0" name="สี่เหลี่ยมผืนผ้า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วงรี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วงรี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96C9DC-B11D-4D68-B30F-EACF41291223}" type="datetimeFigureOut">
              <a:rPr lang="th-TH" smtClean="0"/>
              <a:pPr/>
              <a:t>24/12/56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CD982-AF41-447B-BE25-162B6D89229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96C9DC-B11D-4D68-B30F-EACF41291223}" type="datetimeFigureOut">
              <a:rPr lang="th-TH" smtClean="0"/>
              <a:pPr/>
              <a:t>24/12/56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CD982-AF41-447B-BE25-162B6D89229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96C9DC-B11D-4D68-B30F-EACF41291223}" type="datetimeFigureOut">
              <a:rPr lang="th-TH" smtClean="0"/>
              <a:pPr/>
              <a:t>24/12/56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CD982-AF41-447B-BE25-162B6D89229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96C9DC-B11D-4D68-B30F-EACF41291223}" type="datetimeFigureOut">
              <a:rPr lang="th-TH" smtClean="0"/>
              <a:pPr/>
              <a:t>24/12/56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CD982-AF41-447B-BE25-162B6D892298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6" name="สี่เหลี่ยมผืนผ้า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96C9DC-B11D-4D68-B30F-EACF41291223}" type="datetimeFigureOut">
              <a:rPr lang="th-TH" smtClean="0"/>
              <a:pPr/>
              <a:t>24/12/56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CD982-AF41-447B-BE25-162B6D89229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96C9DC-B11D-4D68-B30F-EACF41291223}" type="datetimeFigureOut">
              <a:rPr lang="th-TH" smtClean="0"/>
              <a:pPr/>
              <a:t>24/12/56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CD982-AF41-447B-BE25-162B6D892298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9" name="แผนผังลำดับงาน: กระบวนการ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แผนผังลำดับงาน: กระบวนการ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วงกลม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วงรี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โดนัท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ตัวยึดชื่อเรื่อง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ตัวยึดข้อความ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24" name="ตัวยึดวันที่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896C9DC-B11D-4D68-B30F-EACF41291223}" type="datetimeFigureOut">
              <a:rPr lang="th-TH" smtClean="0"/>
              <a:pPr/>
              <a:t>24/12/56</a:t>
            </a:fld>
            <a:endParaRPr lang="th-TH"/>
          </a:p>
        </p:txBody>
      </p:sp>
      <p:sp>
        <p:nvSpPr>
          <p:cNvPr id="10" name="ตัวยึดท้ายกระดา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h-TH"/>
          </a:p>
        </p:txBody>
      </p:sp>
      <p:sp>
        <p:nvSpPr>
          <p:cNvPr id="22" name="ตัวยึดหมายเลขภาพนิ่ง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0FCD982-AF41-447B-BE25-162B6D892298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5" name="สี่เหลี่ยมผืนผ้า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ชื่อเรื่อง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/>
          <a:lstStyle/>
          <a:p>
            <a:r>
              <a:rPr lang="en-US" dirty="0" smtClean="0"/>
              <a:t>Chapter 6 </a:t>
            </a:r>
            <a:br>
              <a:rPr lang="en-US" dirty="0" smtClean="0"/>
            </a:br>
            <a:r>
              <a:rPr lang="en-US" dirty="0" smtClean="0"/>
              <a:t>Investment in Migration</a:t>
            </a:r>
            <a:endParaRPr lang="th-TH" dirty="0"/>
          </a:p>
        </p:txBody>
      </p:sp>
      <p:sp>
        <p:nvSpPr>
          <p:cNvPr id="10" name="ชื่อเรื่อง 1"/>
          <p:cNvSpPr txBox="1">
            <a:spLocks/>
          </p:cNvSpPr>
          <p:nvPr/>
        </p:nvSpPr>
        <p:spPr>
          <a:xfrm>
            <a:off x="928662" y="1928802"/>
            <a:ext cx="8072526" cy="4071966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6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.1 Introduction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6</a:t>
            </a: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.2 Economics Concept in Migration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6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.3 Cost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– Benefit Analysis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6</a:t>
            </a:r>
            <a:r>
              <a:rPr lang="en-US" sz="3600" baseline="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.4</a:t>
            </a: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Problem of growth and population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6</a:t>
            </a: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.5 High Quality Worker Shortage and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    Migration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694" y="428604"/>
            <a:ext cx="80724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6.3.2 Benefit</a:t>
            </a:r>
          </a:p>
          <a:p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1) Direct Benefit “I”</a:t>
            </a:r>
          </a:p>
          <a:p>
            <a:r>
              <a:rPr lang="en-US" sz="3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I</a:t>
            </a:r>
            <a:r>
              <a:rPr lang="en-US" sz="3000" baseline="-25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I</a:t>
            </a:r>
            <a:r>
              <a:rPr lang="en-US" sz="3000" baseline="-25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,I</a:t>
            </a:r>
            <a:r>
              <a:rPr lang="en-US" sz="3000" baseline="-25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,I</a:t>
            </a:r>
            <a:r>
              <a:rPr lang="en-US" sz="3000" baseline="-25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,…I</a:t>
            </a:r>
            <a:r>
              <a:rPr lang="en-US" sz="3000" baseline="-25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n-1</a:t>
            </a: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,I</a:t>
            </a:r>
            <a:r>
              <a:rPr lang="en-US" sz="3000" baseline="-25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sz="3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resent value,</a:t>
            </a: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6" y="2571744"/>
            <a:ext cx="6544820" cy="642942"/>
          </a:xfrm>
          <a:prstGeom prst="rect">
            <a:avLst/>
          </a:prstGeom>
          <a:noFill/>
        </p:spPr>
      </p:pic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6" y="3357562"/>
            <a:ext cx="1643074" cy="821537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000132" y="4143380"/>
            <a:ext cx="80724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e.g. new salary, new income,…</a:t>
            </a:r>
          </a:p>
          <a:p>
            <a:r>
              <a:rPr lang="en-US" sz="3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Indirect Benefit “R”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28926" y="5286388"/>
            <a:ext cx="60722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sychic Return or Psychic Benefit</a:t>
            </a:r>
          </a:p>
        </p:txBody>
      </p:sp>
      <p:sp>
        <p:nvSpPr>
          <p:cNvPr id="11" name="ลูกศรลง 10"/>
          <p:cNvSpPr/>
          <p:nvPr/>
        </p:nvSpPr>
        <p:spPr>
          <a:xfrm>
            <a:off x="5000628" y="5072074"/>
            <a:ext cx="214314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สี่เหลี่ยมผืนผ้า 19"/>
          <p:cNvSpPr/>
          <p:nvPr/>
        </p:nvSpPr>
        <p:spPr>
          <a:xfrm>
            <a:off x="3571868" y="5429264"/>
            <a:ext cx="4071966" cy="92869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2571736" y="714356"/>
            <a:ext cx="4071966" cy="92869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TextBox 4"/>
          <p:cNvSpPr txBox="1"/>
          <p:nvPr/>
        </p:nvSpPr>
        <p:spPr>
          <a:xfrm>
            <a:off x="1000100" y="88920"/>
            <a:ext cx="807246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e.g. self esteem, self confident, </a:t>
            </a:r>
            <a:r>
              <a:rPr lang="en-US" sz="300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pround</a:t>
            </a: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,…</a:t>
            </a: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78" y="785794"/>
            <a:ext cx="2126331" cy="78581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7858148" y="834078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00100" y="1714488"/>
            <a:ext cx="807246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6.3.3 IRR</a:t>
            </a:r>
          </a:p>
          <a:p>
            <a:r>
              <a:rPr lang="en-US" sz="3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(1) and (2)</a:t>
            </a:r>
          </a:p>
          <a:p>
            <a:r>
              <a:rPr lang="en-US" sz="3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IRR = NPV = 0	(r=?)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3214686"/>
            <a:ext cx="4976847" cy="785818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7143768" y="3286124"/>
            <a:ext cx="1785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r = 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00100" y="4000504"/>
            <a:ext cx="807246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 direct cost and direct benefit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4572008"/>
            <a:ext cx="3849248" cy="857256"/>
          </a:xfrm>
          <a:prstGeom prst="rect">
            <a:avLst/>
          </a:prstGeom>
          <a:noFill/>
        </p:spPr>
      </p:pic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pic>
        <p:nvPicPr>
          <p:cNvPr id="23559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51778" y="5500702"/>
            <a:ext cx="3277742" cy="857256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7858148" y="5620424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(3)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715272" y="6263366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9" grpId="0" animBg="1"/>
      <p:bldP spid="5" grpId="0"/>
      <p:bldP spid="8" grpId="0"/>
      <p:bldP spid="10" grpId="0"/>
      <p:bldP spid="13" grpId="0"/>
      <p:bldP spid="14" grpId="0"/>
      <p:bldP spid="19" grpId="0"/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86215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Gill Sans MT" pitchFamily="34" charset="0"/>
              </a:rPr>
              <a:t>6.4 Problem of growth and population</a:t>
            </a:r>
            <a:endParaRPr lang="th-TH" sz="3200" dirty="0">
              <a:latin typeface="Gill Sans MT" pitchFamily="34" charset="0"/>
            </a:endParaRPr>
          </a:p>
        </p:txBody>
      </p:sp>
      <p:cxnSp>
        <p:nvCxnSpPr>
          <p:cNvPr id="5" name="ตัวเชื่อมต่อตรง 4"/>
          <p:cNvCxnSpPr/>
          <p:nvPr/>
        </p:nvCxnSpPr>
        <p:spPr>
          <a:xfrm rot="5400000">
            <a:off x="1357291" y="2643183"/>
            <a:ext cx="2428894" cy="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ตัวเชื่อมต่อตรง 5"/>
          <p:cNvCxnSpPr/>
          <p:nvPr/>
        </p:nvCxnSpPr>
        <p:spPr>
          <a:xfrm rot="10800000" flipV="1">
            <a:off x="2571738" y="3857627"/>
            <a:ext cx="2857518" cy="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ชื่อเรื่อง 1"/>
          <p:cNvSpPr txBox="1">
            <a:spLocks/>
          </p:cNvSpPr>
          <p:nvPr/>
        </p:nvSpPr>
        <p:spPr>
          <a:xfrm>
            <a:off x="2285985" y="3500438"/>
            <a:ext cx="500066" cy="785818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Gill Sans MT" pitchFamily="34" charset="0"/>
                <a:ea typeface="+mj-ea"/>
                <a:cs typeface="+mj-cs"/>
              </a:rPr>
              <a:t>0</a:t>
            </a:r>
            <a:endParaRPr kumimoji="0" lang="th-TH" sz="2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Gill Sans MT" pitchFamily="34" charset="0"/>
              <a:ea typeface="+mj-ea"/>
              <a:cs typeface="+mj-cs"/>
            </a:endParaRPr>
          </a:p>
        </p:txBody>
      </p:sp>
      <p:cxnSp>
        <p:nvCxnSpPr>
          <p:cNvPr id="9" name="ตัวเชื่อมต่อตรง 8"/>
          <p:cNvCxnSpPr/>
          <p:nvPr/>
        </p:nvCxnSpPr>
        <p:spPr>
          <a:xfrm rot="5400000" flipH="1" flipV="1">
            <a:off x="2857488" y="1714488"/>
            <a:ext cx="1785950" cy="178595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ตัวเชื่อมต่อตรง 10"/>
          <p:cNvCxnSpPr/>
          <p:nvPr/>
        </p:nvCxnSpPr>
        <p:spPr>
          <a:xfrm>
            <a:off x="2857488" y="1714488"/>
            <a:ext cx="1928826" cy="178595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ชื่อเรื่อง 1"/>
          <p:cNvSpPr txBox="1">
            <a:spLocks/>
          </p:cNvSpPr>
          <p:nvPr/>
        </p:nvSpPr>
        <p:spPr>
          <a:xfrm>
            <a:off x="4643438" y="1285860"/>
            <a:ext cx="642942" cy="785818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Gill Sans MT" pitchFamily="34" charset="0"/>
                <a:ea typeface="+mj-ea"/>
                <a:cs typeface="+mj-cs"/>
              </a:rPr>
              <a:t>MSC</a:t>
            </a:r>
            <a:endParaRPr kumimoji="0" lang="th-TH" sz="2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Gill Sans MT" pitchFamily="34" charset="0"/>
              <a:ea typeface="+mj-ea"/>
              <a:cs typeface="+mj-cs"/>
            </a:endParaRPr>
          </a:p>
        </p:txBody>
      </p:sp>
      <p:sp>
        <p:nvSpPr>
          <p:cNvPr id="16" name="ชื่อเรื่อง 1"/>
          <p:cNvSpPr txBox="1">
            <a:spLocks/>
          </p:cNvSpPr>
          <p:nvPr/>
        </p:nvSpPr>
        <p:spPr>
          <a:xfrm>
            <a:off x="4857752" y="3286124"/>
            <a:ext cx="642942" cy="571504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Gill Sans MT" pitchFamily="34" charset="0"/>
                <a:ea typeface="+mj-ea"/>
                <a:cs typeface="+mj-cs"/>
              </a:rPr>
              <a:t>MSB</a:t>
            </a:r>
            <a:endParaRPr kumimoji="0" lang="th-TH" sz="2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Gill Sans MT" pitchFamily="34" charset="0"/>
              <a:ea typeface="+mj-ea"/>
              <a:cs typeface="+mj-cs"/>
            </a:endParaRPr>
          </a:p>
        </p:txBody>
      </p:sp>
      <p:cxnSp>
        <p:nvCxnSpPr>
          <p:cNvPr id="21" name="ตัวเชื่อมต่อตรง 20"/>
          <p:cNvCxnSpPr/>
          <p:nvPr/>
        </p:nvCxnSpPr>
        <p:spPr>
          <a:xfrm rot="5400000">
            <a:off x="3143240" y="3214687"/>
            <a:ext cx="1285885" cy="1588"/>
          </a:xfrm>
          <a:prstGeom prst="line">
            <a:avLst/>
          </a:prstGeom>
          <a:ln w="38100">
            <a:solidFill>
              <a:schemeClr val="accent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ตัวเชื่อมต่อตรง 22"/>
          <p:cNvCxnSpPr/>
          <p:nvPr/>
        </p:nvCxnSpPr>
        <p:spPr>
          <a:xfrm rot="10800000" flipV="1">
            <a:off x="2571736" y="2571742"/>
            <a:ext cx="1214446" cy="1"/>
          </a:xfrm>
          <a:prstGeom prst="line">
            <a:avLst/>
          </a:prstGeom>
          <a:ln w="38100">
            <a:solidFill>
              <a:schemeClr val="accent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ตัวเชื่อมต่อตรง 26"/>
          <p:cNvCxnSpPr/>
          <p:nvPr/>
        </p:nvCxnSpPr>
        <p:spPr>
          <a:xfrm rot="5400000">
            <a:off x="3463918" y="2892422"/>
            <a:ext cx="1928825" cy="1588"/>
          </a:xfrm>
          <a:prstGeom prst="line">
            <a:avLst/>
          </a:prstGeom>
          <a:ln w="38100">
            <a:solidFill>
              <a:schemeClr val="accent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ชื่อเรื่อง 1"/>
          <p:cNvSpPr txBox="1">
            <a:spLocks/>
          </p:cNvSpPr>
          <p:nvPr/>
        </p:nvSpPr>
        <p:spPr>
          <a:xfrm>
            <a:off x="1785918" y="1142984"/>
            <a:ext cx="857256" cy="785818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Gill Sans MT" pitchFamily="34" charset="0"/>
                <a:ea typeface="+mj-ea"/>
                <a:cs typeface="+mj-cs"/>
              </a:rPr>
              <a:t>MSC MSB</a:t>
            </a:r>
            <a:endParaRPr kumimoji="0" lang="th-TH" sz="2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Gill Sans MT" pitchFamily="34" charset="0"/>
              <a:ea typeface="+mj-ea"/>
              <a:cs typeface="+mj-cs"/>
            </a:endParaRPr>
          </a:p>
        </p:txBody>
      </p:sp>
      <p:sp>
        <p:nvSpPr>
          <p:cNvPr id="30" name="ชื่อเรื่อง 1"/>
          <p:cNvSpPr txBox="1">
            <a:spLocks/>
          </p:cNvSpPr>
          <p:nvPr/>
        </p:nvSpPr>
        <p:spPr>
          <a:xfrm>
            <a:off x="5429256" y="3429000"/>
            <a:ext cx="2919434" cy="785818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Gill Sans MT" pitchFamily="34" charset="0"/>
                <a:ea typeface="+mj-ea"/>
                <a:cs typeface="+mj-cs"/>
              </a:rPr>
              <a:t>Population</a:t>
            </a:r>
            <a:r>
              <a:rPr kumimoji="0" lang="en-US" sz="23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Gill Sans MT" pitchFamily="34" charset="0"/>
                <a:ea typeface="+mj-ea"/>
                <a:cs typeface="+mj-cs"/>
              </a:rPr>
              <a:t> (Number)</a:t>
            </a:r>
            <a:endParaRPr kumimoji="0" lang="th-TH" sz="2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Gill Sans MT" pitchFamily="34" charset="0"/>
              <a:ea typeface="+mj-ea"/>
              <a:cs typeface="+mj-cs"/>
            </a:endParaRPr>
          </a:p>
        </p:txBody>
      </p:sp>
      <p:sp>
        <p:nvSpPr>
          <p:cNvPr id="31" name="ชื่อเรื่อง 1"/>
          <p:cNvSpPr txBox="1">
            <a:spLocks/>
          </p:cNvSpPr>
          <p:nvPr/>
        </p:nvSpPr>
        <p:spPr>
          <a:xfrm>
            <a:off x="3571868" y="3643314"/>
            <a:ext cx="571504" cy="785818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Gill Sans MT" pitchFamily="34" charset="0"/>
                <a:ea typeface="+mj-ea"/>
                <a:cs typeface="+mj-cs"/>
              </a:rPr>
              <a:t>N</a:t>
            </a:r>
            <a:r>
              <a:rPr lang="en-US" sz="1800" baseline="-250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Gill Sans MT" pitchFamily="34" charset="0"/>
                <a:ea typeface="+mj-ea"/>
                <a:cs typeface="+mj-cs"/>
              </a:rPr>
              <a:t>0</a:t>
            </a:r>
            <a:r>
              <a:rPr lang="en-US" sz="18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Gill Sans MT" pitchFamily="34" charset="0"/>
                <a:ea typeface="+mj-ea"/>
                <a:cs typeface="+mj-cs"/>
              </a:rPr>
              <a:t> </a:t>
            </a:r>
            <a:endParaRPr kumimoji="0" lang="th-TH" sz="25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Gill Sans MT" pitchFamily="34" charset="0"/>
              <a:ea typeface="+mj-ea"/>
              <a:cs typeface="+mj-cs"/>
            </a:endParaRPr>
          </a:p>
        </p:txBody>
      </p:sp>
      <p:sp>
        <p:nvSpPr>
          <p:cNvPr id="32" name="ชื่อเรื่อง 1"/>
          <p:cNvSpPr txBox="1">
            <a:spLocks/>
          </p:cNvSpPr>
          <p:nvPr/>
        </p:nvSpPr>
        <p:spPr>
          <a:xfrm>
            <a:off x="4286248" y="3643314"/>
            <a:ext cx="571504" cy="785818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Gill Sans MT" pitchFamily="34" charset="0"/>
                <a:ea typeface="+mj-ea"/>
                <a:cs typeface="+mj-cs"/>
              </a:rPr>
              <a:t>N</a:t>
            </a:r>
            <a:r>
              <a:rPr lang="en-US" sz="1800" baseline="-250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Gill Sans MT" pitchFamily="34" charset="0"/>
                <a:ea typeface="+mj-ea"/>
                <a:cs typeface="+mj-cs"/>
              </a:rPr>
              <a:t>1</a:t>
            </a:r>
            <a:r>
              <a:rPr lang="en-US" sz="18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Gill Sans MT" pitchFamily="34" charset="0"/>
                <a:ea typeface="+mj-ea"/>
                <a:cs typeface="+mj-cs"/>
              </a:rPr>
              <a:t> </a:t>
            </a:r>
            <a:endParaRPr kumimoji="0" lang="th-TH" sz="25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Gill Sans MT" pitchFamily="34" charset="0"/>
              <a:ea typeface="+mj-ea"/>
              <a:cs typeface="+mj-cs"/>
            </a:endParaRPr>
          </a:p>
        </p:txBody>
      </p:sp>
      <p:sp>
        <p:nvSpPr>
          <p:cNvPr id="33" name="ชื่อเรื่อง 1"/>
          <p:cNvSpPr txBox="1">
            <a:spLocks/>
          </p:cNvSpPr>
          <p:nvPr/>
        </p:nvSpPr>
        <p:spPr>
          <a:xfrm>
            <a:off x="3571868" y="1928802"/>
            <a:ext cx="571504" cy="785818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Gill Sans MT" pitchFamily="34" charset="0"/>
                <a:ea typeface="+mj-ea"/>
                <a:cs typeface="+mj-cs"/>
              </a:rPr>
              <a:t>E</a:t>
            </a:r>
            <a:r>
              <a:rPr lang="en-US" sz="1800" baseline="-250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Gill Sans MT" pitchFamily="34" charset="0"/>
                <a:ea typeface="+mj-ea"/>
                <a:cs typeface="+mj-cs"/>
              </a:rPr>
              <a:t>0</a:t>
            </a:r>
            <a:r>
              <a:rPr lang="en-US" sz="18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Gill Sans MT" pitchFamily="34" charset="0"/>
                <a:ea typeface="+mj-ea"/>
                <a:cs typeface="+mj-cs"/>
              </a:rPr>
              <a:t> </a:t>
            </a:r>
            <a:endParaRPr kumimoji="0" lang="th-TH" sz="25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Gill Sans MT" pitchFamily="34" charset="0"/>
              <a:ea typeface="+mj-ea"/>
              <a:cs typeface="+mj-cs"/>
            </a:endParaRPr>
          </a:p>
        </p:txBody>
      </p:sp>
      <p:sp>
        <p:nvSpPr>
          <p:cNvPr id="34" name="วงรี 33"/>
          <p:cNvSpPr/>
          <p:nvPr/>
        </p:nvSpPr>
        <p:spPr>
          <a:xfrm>
            <a:off x="3714744" y="2500306"/>
            <a:ext cx="142876" cy="14287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5" name="วงรี 34"/>
          <p:cNvSpPr/>
          <p:nvPr/>
        </p:nvSpPr>
        <p:spPr>
          <a:xfrm>
            <a:off x="4357686" y="3071810"/>
            <a:ext cx="142876" cy="14287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6" name="วงรี 35"/>
          <p:cNvSpPr/>
          <p:nvPr/>
        </p:nvSpPr>
        <p:spPr>
          <a:xfrm>
            <a:off x="4357686" y="1857364"/>
            <a:ext cx="142876" cy="14287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7" name="วงเล็บปีกกาขวา 36"/>
          <p:cNvSpPr/>
          <p:nvPr/>
        </p:nvSpPr>
        <p:spPr>
          <a:xfrm>
            <a:off x="4714876" y="2000240"/>
            <a:ext cx="357190" cy="1071570"/>
          </a:xfrm>
          <a:prstGeom prst="rightBrac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8" name="ชื่อเรื่อง 1"/>
          <p:cNvSpPr txBox="1">
            <a:spLocks/>
          </p:cNvSpPr>
          <p:nvPr/>
        </p:nvSpPr>
        <p:spPr>
          <a:xfrm>
            <a:off x="5286380" y="2071678"/>
            <a:ext cx="2919434" cy="785818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Gill Sans MT" pitchFamily="34" charset="0"/>
                <a:ea typeface="+mj-ea"/>
                <a:cs typeface="+mj-cs"/>
              </a:rPr>
              <a:t>MSC&gt;MSB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3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Gill Sans MT" pitchFamily="34" charset="0"/>
                <a:ea typeface="+mj-ea"/>
                <a:cs typeface="+mj-cs"/>
              </a:rPr>
              <a:t>Problem of social</a:t>
            </a:r>
            <a:endParaRPr kumimoji="0" lang="th-TH" sz="2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Gill Sans MT" pitchFamily="34" charset="0"/>
              <a:ea typeface="+mj-ea"/>
              <a:cs typeface="+mj-cs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071802" y="4286256"/>
            <a:ext cx="192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Figure 6.1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000132" y="4803828"/>
            <a:ext cx="807246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figure 6.1 sup post that E</a:t>
            </a:r>
            <a:r>
              <a:rPr lang="en-US" sz="3000" baseline="-25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an initial point. Marginal Social Cost (MSC) equal Marginal Social Benefit (MSB).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15" grpId="0"/>
      <p:bldP spid="16" grpId="0"/>
      <p:bldP spid="29" grpId="0"/>
      <p:bldP spid="30" grpId="0"/>
      <p:bldP spid="31" grpId="0"/>
      <p:bldP spid="32" grpId="0"/>
      <p:bldP spid="33" grpId="0"/>
      <p:bldP spid="34" grpId="0" animBg="1"/>
      <p:bldP spid="35" grpId="0" animBg="1"/>
      <p:bldP spid="36" grpId="0" animBg="1"/>
      <p:bldP spid="37" grpId="0" animBg="1"/>
      <p:bldP spid="38" grpId="0"/>
      <p:bldP spid="39" grpId="0"/>
      <p:bldP spid="4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0100" y="165722"/>
            <a:ext cx="807246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population migrated from rural area to urban area (N</a:t>
            </a:r>
            <a:r>
              <a:rPr lang="en-US" sz="3000" baseline="-25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N</a:t>
            </a:r>
            <a:r>
              <a:rPr lang="en-US" sz="3000" baseline="-25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). The equilibrium, E</a:t>
            </a:r>
            <a:r>
              <a:rPr lang="en-US" sz="3000" baseline="-25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, disappear due to increasing in population. MSC &gt; MSB or cost of social increase while social benefit decrease.</a:t>
            </a:r>
          </a:p>
        </p:txBody>
      </p:sp>
      <p:sp>
        <p:nvSpPr>
          <p:cNvPr id="5" name="ลูกศรขวา 4"/>
          <p:cNvSpPr/>
          <p:nvPr/>
        </p:nvSpPr>
        <p:spPr>
          <a:xfrm>
            <a:off x="3428992" y="857232"/>
            <a:ext cx="214314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3857620" y="2571744"/>
            <a:ext cx="1643074" cy="7143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TextBox 6"/>
          <p:cNvSpPr txBox="1"/>
          <p:nvPr/>
        </p:nvSpPr>
        <p:spPr>
          <a:xfrm>
            <a:off x="3857620" y="2589250"/>
            <a:ext cx="17145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</a:t>
            </a:r>
            <a:r>
              <a:rPr lang="en-US" sz="3000" baseline="-25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N</a:t>
            </a:r>
            <a:r>
              <a:rPr lang="en-US" sz="3000" baseline="-25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)</a:t>
            </a:r>
          </a:p>
        </p:txBody>
      </p:sp>
      <p:sp>
        <p:nvSpPr>
          <p:cNvPr id="8" name="ลูกศรขวา 7"/>
          <p:cNvSpPr/>
          <p:nvPr/>
        </p:nvSpPr>
        <p:spPr>
          <a:xfrm>
            <a:off x="4572000" y="2786058"/>
            <a:ext cx="214314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TextBox 8"/>
          <p:cNvSpPr txBox="1"/>
          <p:nvPr/>
        </p:nvSpPr>
        <p:spPr>
          <a:xfrm>
            <a:off x="2857488" y="3946572"/>
            <a:ext cx="100013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MSC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15008" y="3929066"/>
            <a:ext cx="100013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MSB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43042" y="5000636"/>
            <a:ext cx="18573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opulation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286512" y="4929198"/>
            <a:ext cx="221457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</a:t>
            </a: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uality of life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500430" y="5875398"/>
            <a:ext cx="264320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 Problem</a:t>
            </a:r>
          </a:p>
        </p:txBody>
      </p:sp>
      <p:cxnSp>
        <p:nvCxnSpPr>
          <p:cNvPr id="17" name="ลูกศรเชื่อมต่อแบบตรง 16"/>
          <p:cNvCxnSpPr/>
          <p:nvPr/>
        </p:nvCxnSpPr>
        <p:spPr>
          <a:xfrm rot="10800000" flipV="1">
            <a:off x="3714744" y="3429000"/>
            <a:ext cx="1000132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ลูกศรเชื่อมต่อแบบตรง 18"/>
          <p:cNvCxnSpPr/>
          <p:nvPr/>
        </p:nvCxnSpPr>
        <p:spPr>
          <a:xfrm>
            <a:off x="4714876" y="3429000"/>
            <a:ext cx="1071570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" name="ลูกศรขึ้น 19"/>
          <p:cNvSpPr/>
          <p:nvPr/>
        </p:nvSpPr>
        <p:spPr>
          <a:xfrm>
            <a:off x="3786182" y="4071942"/>
            <a:ext cx="214314" cy="285752"/>
          </a:xfrm>
          <a:prstGeom prst="up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2" name="ลูกศรลง 21"/>
          <p:cNvSpPr/>
          <p:nvPr/>
        </p:nvSpPr>
        <p:spPr>
          <a:xfrm>
            <a:off x="6715140" y="4071942"/>
            <a:ext cx="214314" cy="285752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" name="ลูกศรขึ้น 23"/>
          <p:cNvSpPr/>
          <p:nvPr/>
        </p:nvSpPr>
        <p:spPr>
          <a:xfrm>
            <a:off x="3428992" y="5143512"/>
            <a:ext cx="214314" cy="285752"/>
          </a:xfrm>
          <a:prstGeom prst="up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5" name="ลูกศรลง 24"/>
          <p:cNvSpPr/>
          <p:nvPr/>
        </p:nvSpPr>
        <p:spPr>
          <a:xfrm>
            <a:off x="8429652" y="5072074"/>
            <a:ext cx="214314" cy="285752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27" name="ลูกศรเชื่อมต่อแบบตรง 26"/>
          <p:cNvCxnSpPr/>
          <p:nvPr/>
        </p:nvCxnSpPr>
        <p:spPr>
          <a:xfrm rot="5400000">
            <a:off x="2928926" y="4714884"/>
            <a:ext cx="357190" cy="2143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ลูกศรเชื่อมต่อแบบตรง 28"/>
          <p:cNvCxnSpPr/>
          <p:nvPr/>
        </p:nvCxnSpPr>
        <p:spPr>
          <a:xfrm rot="16200000" flipH="1">
            <a:off x="6465107" y="4607727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2" name="ลูกศรเชื่อมต่อแบบตรง 31"/>
          <p:cNvCxnSpPr/>
          <p:nvPr/>
        </p:nvCxnSpPr>
        <p:spPr>
          <a:xfrm flipV="1">
            <a:off x="6215074" y="5715016"/>
            <a:ext cx="571504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" name="ลูกศรเชื่อมต่อแบบตรง 33"/>
          <p:cNvCxnSpPr/>
          <p:nvPr/>
        </p:nvCxnSpPr>
        <p:spPr>
          <a:xfrm rot="10800000">
            <a:off x="2786050" y="5715016"/>
            <a:ext cx="571504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/>
      <p:bldP spid="8" grpId="0" animBg="1"/>
      <p:bldP spid="9" grpId="0"/>
      <p:bldP spid="10" grpId="0"/>
      <p:bldP spid="11" grpId="0"/>
      <p:bldP spid="12" grpId="0"/>
      <p:bldP spid="13" grpId="0"/>
      <p:bldP spid="20" grpId="0" animBg="1"/>
      <p:bldP spid="22" grpId="0" animBg="1"/>
      <p:bldP spid="24" grpId="0" animBg="1"/>
      <p:bldP spid="2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1071538" y="142860"/>
            <a:ext cx="786215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Gill Sans MT" pitchFamily="34" charset="0"/>
              </a:rPr>
              <a:t>6.5 High Quality Worker Shortage and Migration</a:t>
            </a:r>
            <a:endParaRPr lang="th-TH" sz="3200" dirty="0">
              <a:latin typeface="Gill Sans MT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0100" y="1164158"/>
            <a:ext cx="807246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 problem in developing country is high performance worker tend to migration to developed country.</a:t>
            </a: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Because,</a:t>
            </a:r>
          </a:p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Differential in quality of life</a:t>
            </a:r>
          </a:p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F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 Thai	    to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Cannada</a:t>
            </a:r>
            <a:endParaRPr lang="en-US" dirty="0" smtClean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    to New Zea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</a:p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    to U.S.A</a:t>
            </a:r>
          </a:p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Higher Income</a:t>
            </a:r>
          </a:p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Higher Education</a:t>
            </a:r>
          </a:p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Some intangible threats, law, IT, limitation, economic instability</a:t>
            </a:r>
          </a:p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5)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reason ; a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ttitude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environment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,…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0100" y="71414"/>
            <a:ext cx="11430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Case</a:t>
            </a:r>
          </a:p>
        </p:txBody>
      </p:sp>
      <p:pic>
        <p:nvPicPr>
          <p:cNvPr id="6" name="รูปภาพ 5" descr="Accresorise6 11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3010" y="1238242"/>
            <a:ext cx="1047750" cy="10477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000892" y="1374804"/>
            <a:ext cx="11430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U.S.A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14348" y="1285860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Thailand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00628" y="752757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(Thai)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929454" y="714356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(working)</a:t>
            </a:r>
          </a:p>
        </p:txBody>
      </p:sp>
      <p:sp>
        <p:nvSpPr>
          <p:cNvPr id="11" name="ลูกศรขวา 10"/>
          <p:cNvSpPr/>
          <p:nvPr/>
        </p:nvSpPr>
        <p:spPr>
          <a:xfrm>
            <a:off x="1907704" y="1412776"/>
            <a:ext cx="428628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ลูกศรขวา 11"/>
          <p:cNvSpPr/>
          <p:nvPr/>
        </p:nvSpPr>
        <p:spPr>
          <a:xfrm>
            <a:off x="4431404" y="1484784"/>
            <a:ext cx="428628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ลูกศรขวา 12"/>
          <p:cNvSpPr/>
          <p:nvPr/>
        </p:nvSpPr>
        <p:spPr>
          <a:xfrm>
            <a:off x="6429388" y="1428736"/>
            <a:ext cx="428628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5" name="TextBox 14"/>
          <p:cNvSpPr txBox="1"/>
          <p:nvPr/>
        </p:nvSpPr>
        <p:spPr>
          <a:xfrm>
            <a:off x="2143108" y="2714620"/>
            <a:ext cx="25003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Cost of education loss in Thai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714612" y="3786190"/>
            <a:ext cx="32147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Opp. Cost to produce other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929058" y="4786322"/>
            <a:ext cx="47863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Opp. Cost that Thai loss benefit from worker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500826" y="2428868"/>
            <a:ext cx="25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Benefit in U.S.A</a:t>
            </a:r>
          </a:p>
        </p:txBody>
      </p:sp>
      <p:cxnSp>
        <p:nvCxnSpPr>
          <p:cNvPr id="21" name="ลูกศรเชื่อมต่อแบบตรง 20"/>
          <p:cNvCxnSpPr/>
          <p:nvPr/>
        </p:nvCxnSpPr>
        <p:spPr>
          <a:xfrm rot="10800000" flipV="1">
            <a:off x="4000496" y="2143116"/>
            <a:ext cx="1428760" cy="5715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ลูกศรเชื่อมต่อแบบตรง 22"/>
          <p:cNvCxnSpPr/>
          <p:nvPr/>
        </p:nvCxnSpPr>
        <p:spPr>
          <a:xfrm rot="5400000">
            <a:off x="4499768" y="2643182"/>
            <a:ext cx="1429554" cy="42942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ลูกศรเชื่อมต่อแบบตรง 24"/>
          <p:cNvCxnSpPr/>
          <p:nvPr/>
        </p:nvCxnSpPr>
        <p:spPr>
          <a:xfrm rot="16200000" flipH="1">
            <a:off x="4536281" y="3036091"/>
            <a:ext cx="2500330" cy="7143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ลูกศรเชื่อมต่อแบบตรง 26"/>
          <p:cNvCxnSpPr/>
          <p:nvPr/>
        </p:nvCxnSpPr>
        <p:spPr>
          <a:xfrm rot="5400000">
            <a:off x="7179487" y="2250273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0" name="Picture 19" descr="1175198_618288774860535_389950616_n.jpg"/>
          <p:cNvPicPr>
            <a:picLocks noChangeAspect="1"/>
          </p:cNvPicPr>
          <p:nvPr/>
        </p:nvPicPr>
        <p:blipFill>
          <a:blip r:embed="rId3" cstate="print"/>
          <a:srcRect l="37400" t="38188" r="37400" b="33463"/>
          <a:stretch>
            <a:fillRect/>
          </a:stretch>
        </p:blipFill>
        <p:spPr>
          <a:xfrm>
            <a:off x="2555776" y="1052736"/>
            <a:ext cx="1824203" cy="13681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0" grpId="0"/>
      <p:bldP spid="11" grpId="0" animBg="1"/>
      <p:bldP spid="12" grpId="0" animBg="1"/>
      <p:bldP spid="13" grpId="0" animBg="1"/>
      <p:bldP spid="15" grpId="0"/>
      <p:bldP spid="16" grpId="0"/>
      <p:bldP spid="17" grpId="0"/>
      <p:bldP spid="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0100" y="165722"/>
            <a:ext cx="80724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Case study from Mary Jean Bowman and Robert G. Myers,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MR</a:t>
            </a: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J was born in A and do not migrate to B for study work.</a:t>
            </a: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9084" y="2214554"/>
            <a:ext cx="2151544" cy="857256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000100" y="3204520"/>
            <a:ext cx="80724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I</a:t>
            </a:r>
            <a:r>
              <a:rPr lang="en-US" sz="3000" baseline="-25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Benefit in year t</a:t>
            </a:r>
          </a:p>
          <a:p>
            <a:r>
              <a:rPr lang="en-US" sz="3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E</a:t>
            </a:r>
            <a:r>
              <a:rPr lang="en-US" sz="3000" baseline="-25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Direct cost in education/training</a:t>
            </a:r>
          </a:p>
          <a:p>
            <a:r>
              <a:rPr lang="en-US" sz="3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  before migration</a:t>
            </a:r>
          </a:p>
          <a:p>
            <a:r>
              <a:rPr lang="en-US" sz="3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a  is age at beginning to migrate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0100" y="165722"/>
            <a:ext cx="807246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MR. J Migration to new place.</a:t>
            </a: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6589" y="928670"/>
            <a:ext cx="2739857" cy="85725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000100" y="1857364"/>
            <a:ext cx="807246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here,</a:t>
            </a:r>
          </a:p>
          <a:p>
            <a:r>
              <a:rPr lang="en-US" sz="3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00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r>
              <a:rPr lang="en-US" sz="3000" baseline="-2500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3000" baseline="-25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is Benefit at new place</a:t>
            </a:r>
          </a:p>
          <a:p>
            <a:r>
              <a:rPr lang="en-US" sz="3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00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EE</a:t>
            </a:r>
            <a:r>
              <a:rPr lang="en-US" sz="3000" baseline="-2500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3000" baseline="-25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Cost of education/training at</a:t>
            </a:r>
          </a:p>
          <a:p>
            <a:r>
              <a:rPr lang="en-US" sz="3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    new place</a:t>
            </a:r>
          </a:p>
          <a:p>
            <a:r>
              <a:rPr lang="en-US" sz="3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00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sz="3000" baseline="-2500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3000" baseline="-25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Direct cost of migration</a:t>
            </a:r>
          </a:p>
          <a:p>
            <a:r>
              <a:rPr lang="en-US" sz="3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a    is age at beginning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9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0100" y="165722"/>
            <a:ext cx="807246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MR. J go to new place and come back old place</a:t>
            </a: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sp>
        <p:nvSpPr>
          <p:cNvPr id="7" name="TextBox 6"/>
          <p:cNvSpPr txBox="1"/>
          <p:nvPr/>
        </p:nvSpPr>
        <p:spPr>
          <a:xfrm>
            <a:off x="3286116" y="1895765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NPV at new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29256" y="1857364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NPV at old</a:t>
            </a:r>
          </a:p>
        </p:txBody>
      </p:sp>
      <p:sp>
        <p:nvSpPr>
          <p:cNvPr id="9" name="วงเล็บปีกกาขวา 8"/>
          <p:cNvSpPr/>
          <p:nvPr/>
        </p:nvSpPr>
        <p:spPr>
          <a:xfrm rot="5400000">
            <a:off x="4071934" y="1071546"/>
            <a:ext cx="214314" cy="1500198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วงเล็บปีกกาขวา 9"/>
          <p:cNvSpPr/>
          <p:nvPr/>
        </p:nvSpPr>
        <p:spPr>
          <a:xfrm rot="5400000">
            <a:off x="6072198" y="1071546"/>
            <a:ext cx="214314" cy="1500198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TextBox 10"/>
          <p:cNvSpPr txBox="1"/>
          <p:nvPr/>
        </p:nvSpPr>
        <p:spPr>
          <a:xfrm>
            <a:off x="1000100" y="2446374"/>
            <a:ext cx="80724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here,</a:t>
            </a:r>
          </a:p>
          <a:p>
            <a:r>
              <a:rPr lang="en-US" sz="3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</a:t>
            </a:r>
            <a:r>
              <a:rPr lang="en-US" sz="300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</a:t>
            </a:r>
            <a:r>
              <a:rPr lang="en-US" sz="3000" baseline="-2500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3000" baseline="-25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is Benefit after come back</a:t>
            </a:r>
          </a:p>
          <a:p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 </a:t>
            </a:r>
            <a:r>
              <a:rPr lang="en-US" sz="300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DD</a:t>
            </a:r>
            <a:r>
              <a:rPr lang="en-US" sz="3000" baseline="-2500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3000" baseline="-25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baseline="-25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Cost of come back</a:t>
            </a:r>
          </a:p>
          <a:p>
            <a:r>
              <a:rPr lang="en-US" sz="3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m     is age at come back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857232"/>
            <a:ext cx="4357718" cy="8283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 animBg="1"/>
      <p:bldP spid="10" grpId="0" animBg="1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0100" y="165722"/>
            <a:ext cx="80724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MR. J has lived in old place then migration to new place.</a:t>
            </a: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pic>
        <p:nvPicPr>
          <p:cNvPr id="3174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21415" y="1285860"/>
            <a:ext cx="4065097" cy="78581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000100" y="2643182"/>
            <a:ext cx="80724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here,</a:t>
            </a:r>
          </a:p>
          <a:p>
            <a:r>
              <a:rPr lang="en-US" sz="3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b is date of migration</a:t>
            </a:r>
          </a:p>
          <a:p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MR. J stay in old place for a while and move new place finally, come back to old place.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86116" y="2038641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(old)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72066" y="2038641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(new)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57409" y="4857760"/>
            <a:ext cx="5815053" cy="785818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3286116" y="5643578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(old)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072330" y="5643578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(old)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072066" y="5643578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(new)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1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/>
      <p:bldP spid="10" grpId="0"/>
      <p:bldP spid="15" grpId="0"/>
      <p:bldP spid="16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86215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Gill Sans MT" pitchFamily="34" charset="0"/>
              </a:rPr>
              <a:t>6.1 Introduction (Lee,1966)</a:t>
            </a:r>
            <a:endParaRPr lang="th-TH" sz="3200" dirty="0">
              <a:latin typeface="Gill Sans MT" pitchFamily="34" charset="0"/>
            </a:endParaRPr>
          </a:p>
        </p:txBody>
      </p:sp>
      <p:pic>
        <p:nvPicPr>
          <p:cNvPr id="5" name="รูปภาพ 4" descr="original_00244_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28794" y="1428736"/>
            <a:ext cx="1404929" cy="1052420"/>
          </a:xfrm>
          <a:prstGeom prst="rect">
            <a:avLst/>
          </a:prstGeom>
        </p:spPr>
      </p:pic>
      <p:pic>
        <p:nvPicPr>
          <p:cNvPr id="6" name="รูปภาพ 5" descr="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43636" y="1357298"/>
            <a:ext cx="1428760" cy="1071570"/>
          </a:xfrm>
          <a:prstGeom prst="rect">
            <a:avLst/>
          </a:prstGeom>
        </p:spPr>
      </p:pic>
      <p:sp>
        <p:nvSpPr>
          <p:cNvPr id="7" name="ลูกศรขวา 6"/>
          <p:cNvSpPr/>
          <p:nvPr/>
        </p:nvSpPr>
        <p:spPr>
          <a:xfrm>
            <a:off x="4357686" y="2071678"/>
            <a:ext cx="928694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TextBox 7"/>
          <p:cNvSpPr txBox="1"/>
          <p:nvPr/>
        </p:nvSpPr>
        <p:spPr>
          <a:xfrm>
            <a:off x="4000496" y="1428736"/>
            <a:ext cx="1714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Migration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85918" y="2714620"/>
            <a:ext cx="1714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Beginning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72198" y="2714620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Destination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00100" y="3286124"/>
            <a:ext cx="78581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migration</a:t>
            </a:r>
          </a:p>
          <a:p>
            <a:r>
              <a:rPr lang="en-US" sz="32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Beginning place push</a:t>
            </a:r>
          </a:p>
          <a:p>
            <a:r>
              <a:rPr lang="en-US" sz="32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Destination pull</a:t>
            </a:r>
          </a:p>
          <a:p>
            <a:r>
              <a:rPr lang="en-US" sz="32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Threats at beginning and destination</a:t>
            </a:r>
          </a:p>
          <a:p>
            <a:r>
              <a:rPr lang="en-US" sz="32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while migrate</a:t>
            </a:r>
          </a:p>
          <a:p>
            <a:r>
              <a:rPr lang="en-US" sz="32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en-US" sz="32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ersonal reason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694" y="428604"/>
            <a:ext cx="807246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 Reason of Migration is difference of economy between 2 places. </a:t>
            </a: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Labor move </a:t>
            </a: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poor to rich economy. (relative economy)</a:t>
            </a:r>
          </a:p>
          <a:p>
            <a:endParaRPr lang="en-US" sz="30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Donald J. </a:t>
            </a:r>
            <a:r>
              <a:rPr lang="en-US" sz="300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Boque</a:t>
            </a: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(1969) state that migration has two reasons. Push and pull are explanation for that.</a:t>
            </a:r>
          </a:p>
        </p:txBody>
      </p:sp>
      <p:sp>
        <p:nvSpPr>
          <p:cNvPr id="5" name="วงรี 4"/>
          <p:cNvSpPr/>
          <p:nvPr/>
        </p:nvSpPr>
        <p:spPr>
          <a:xfrm>
            <a:off x="3000364" y="4000504"/>
            <a:ext cx="3357586" cy="928694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ชื่อเรื่อง 1"/>
          <p:cNvSpPr txBox="1">
            <a:spLocks/>
          </p:cNvSpPr>
          <p:nvPr/>
        </p:nvSpPr>
        <p:spPr>
          <a:xfrm>
            <a:off x="3857620" y="3929074"/>
            <a:ext cx="2143140" cy="1143000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Migration</a:t>
            </a:r>
            <a:endParaRPr kumimoji="0" lang="th-TH" sz="32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Gill Sans MT" pitchFamily="34" charset="0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85918" y="5572140"/>
            <a:ext cx="292895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Increasing in HC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86380" y="5572140"/>
            <a:ext cx="292895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ecreasing in HC</a:t>
            </a:r>
          </a:p>
        </p:txBody>
      </p:sp>
      <p:sp>
        <p:nvSpPr>
          <p:cNvPr id="9" name="ลูกศรลง 8"/>
          <p:cNvSpPr/>
          <p:nvPr/>
        </p:nvSpPr>
        <p:spPr>
          <a:xfrm rot="1555718">
            <a:off x="3214678" y="5072074"/>
            <a:ext cx="357190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ลูกศรลง 9"/>
          <p:cNvSpPr/>
          <p:nvPr/>
        </p:nvSpPr>
        <p:spPr>
          <a:xfrm rot="20580745">
            <a:off x="5649749" y="5041906"/>
            <a:ext cx="357190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/>
      <p:bldP spid="8" grpId="0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694" y="428604"/>
            <a:ext cx="807246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Sjaastad</a:t>
            </a:r>
            <a:r>
              <a:rPr lang="en-US" sz="4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(1962) state that after European people migrate to </a:t>
            </a:r>
            <a:r>
              <a:rPr lang="en-US" sz="44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sz="4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orth America, net benefit has increased by human capital those come from migration. Likewise, </a:t>
            </a:r>
            <a:r>
              <a:rPr lang="en-US" sz="440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Speare</a:t>
            </a:r>
            <a:r>
              <a:rPr lang="en-US" sz="4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(1969) also confirm results in case of  Taiwan’s domestic migration.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86215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Gill Sans MT" pitchFamily="34" charset="0"/>
              </a:rPr>
              <a:t>6.2 Economics Concept in Migration</a:t>
            </a:r>
            <a:endParaRPr lang="th-TH" sz="3200" dirty="0">
              <a:latin typeface="Gill Sans MT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0132" y="1171219"/>
            <a:ext cx="807246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Economic Environment</a:t>
            </a:r>
          </a:p>
          <a:p>
            <a:pPr marL="514350" indent="-514350"/>
            <a:r>
              <a:rPr lang="en-US" sz="3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the cardinal utility theory, consumer </a:t>
            </a:r>
          </a:p>
          <a:p>
            <a:pPr marL="514350" indent="-514350"/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compare two commodity then choose one which</a:t>
            </a:r>
          </a:p>
          <a:p>
            <a:pPr marL="514350" indent="-514350"/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prefer rather than another. Likewise, worker who</a:t>
            </a:r>
          </a:p>
          <a:p>
            <a:pPr marL="514350" indent="-514350"/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judge two places. Decide to work at the place </a:t>
            </a:r>
          </a:p>
          <a:p>
            <a:pPr marL="514350" indent="-514350"/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will gain higher in economic environment.</a:t>
            </a:r>
          </a:p>
          <a:p>
            <a:pPr marL="514350" indent="-514350"/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Investment in Human Capital</a:t>
            </a:r>
          </a:p>
          <a:p>
            <a:pPr marL="514350" indent="-514350"/>
            <a:r>
              <a:rPr lang="en-US" sz="3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Old and new place have different quality of</a:t>
            </a:r>
          </a:p>
          <a:p>
            <a:pPr marL="514350" indent="-514350"/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education and training. Therefore, worker may</a:t>
            </a:r>
          </a:p>
          <a:p>
            <a:pPr marL="514350" indent="-514350"/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choose to live in urban rather than rural area.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86215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Gill Sans MT" pitchFamily="34" charset="0"/>
              </a:rPr>
              <a:t>6.3 Cost and Benefit  Analysis</a:t>
            </a:r>
            <a:endParaRPr lang="th-TH" sz="3200" dirty="0">
              <a:latin typeface="Gill Sans MT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256" y="1171219"/>
            <a:ext cx="835821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Assumption</a:t>
            </a:r>
          </a:p>
          <a:p>
            <a:pPr marL="514350" indent="-514350"/>
            <a:r>
              <a:rPr lang="en-US" sz="3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Period of migration = t</a:t>
            </a:r>
          </a:p>
          <a:p>
            <a:pPr marL="514350" indent="-514350"/>
            <a:r>
              <a:rPr lang="en-US" sz="3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where, t = 1,2,3,…n-1,n</a:t>
            </a:r>
          </a:p>
          <a:p>
            <a:pPr marL="514350" indent="-514350"/>
            <a:r>
              <a:rPr lang="en-US" sz="3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if worker have X years old when they migrate</a:t>
            </a:r>
          </a:p>
          <a:p>
            <a:pPr marL="514350" indent="-514350"/>
            <a:r>
              <a:rPr lang="en-US" sz="3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new place, t = X, X+1, X+2, X+3,…n-1,n</a:t>
            </a:r>
          </a:p>
          <a:p>
            <a:pPr marL="514350" indent="-514350"/>
            <a:r>
              <a:rPr lang="en-US" sz="3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and worker have Y years old when they migrate</a:t>
            </a:r>
          </a:p>
          <a:p>
            <a:pPr marL="514350" indent="-514350"/>
            <a:r>
              <a:rPr lang="en-US" sz="3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 new place = Y,</a:t>
            </a:r>
          </a:p>
          <a:p>
            <a:pPr marL="514350" indent="-514350"/>
            <a:r>
              <a:rPr lang="en-US" sz="3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</a:t>
            </a: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t =  X ,X+1, X+2,…,Y-X-1, Y-X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694" y="428604"/>
            <a:ext cx="8072462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e.g.	worker who live in new place until 60 years old and he stop his work after 60 years old. He was 20 years old at beginning.</a:t>
            </a:r>
          </a:p>
          <a:p>
            <a:r>
              <a:rPr lang="en-US" sz="3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 = X, X+1,…59-X, 60-X</a:t>
            </a:r>
          </a:p>
          <a:p>
            <a:r>
              <a:rPr lang="en-US" sz="3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 = 20,21,…59-20,60-20</a:t>
            </a:r>
          </a:p>
          <a:p>
            <a:r>
              <a:rPr lang="en-US" sz="3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Employ value in term of present value</a:t>
            </a:r>
          </a:p>
          <a:p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6.3.1 Cost</a:t>
            </a:r>
          </a:p>
          <a:p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1) Direct Cost</a:t>
            </a:r>
          </a:p>
          <a:p>
            <a:r>
              <a:rPr lang="en-US" sz="3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	S</a:t>
            </a: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ummation of all expenditures while they are moving from old place to new one.</a:t>
            </a:r>
          </a:p>
          <a:p>
            <a:r>
              <a:rPr lang="en-US" sz="3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For example, </a:t>
            </a:r>
            <a:r>
              <a:rPr lang="en-US" sz="300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tranportation</a:t>
            </a: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rent, personal expense, family expense (include member’s expenditure)</a:t>
            </a:r>
            <a:r>
              <a:rPr lang="en-US" sz="3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US" sz="3000" dirty="0" smtClean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วงรี 4"/>
          <p:cNvSpPr/>
          <p:nvPr/>
        </p:nvSpPr>
        <p:spPr>
          <a:xfrm>
            <a:off x="2643174" y="428625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วงรี 5"/>
          <p:cNvSpPr/>
          <p:nvPr/>
        </p:nvSpPr>
        <p:spPr>
          <a:xfrm>
            <a:off x="2643174" y="521495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694" y="428604"/>
            <a:ext cx="807246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	</a:t>
            </a: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 cost cover the cost after they went to new place, e.g., cost of </a:t>
            </a:r>
            <a:r>
              <a:rPr lang="en-US" sz="3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earching a new job, resident, etc.</a:t>
            </a:r>
          </a:p>
          <a:p>
            <a:r>
              <a:rPr lang="en-US" sz="3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E</a:t>
            </a:r>
            <a:r>
              <a:rPr lang="en-US" sz="3000" baseline="-25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E</a:t>
            </a:r>
            <a:r>
              <a:rPr lang="en-US" sz="3000" baseline="-25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,E</a:t>
            </a:r>
            <a:r>
              <a:rPr lang="en-US" sz="3000" baseline="-25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,E</a:t>
            </a:r>
            <a:r>
              <a:rPr lang="en-US" sz="3000" baseline="-25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,…E</a:t>
            </a:r>
            <a:r>
              <a:rPr lang="en-US" sz="3000" baseline="-25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n-1</a:t>
            </a: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,E</a:t>
            </a:r>
            <a:r>
              <a:rPr lang="en-US" sz="3000" baseline="-25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sz="3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here	E</a:t>
            </a:r>
            <a:r>
              <a:rPr lang="en-US" sz="3000" baseline="-25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Expenditure at t period</a:t>
            </a:r>
          </a:p>
          <a:p>
            <a:r>
              <a:rPr lang="en-US" sz="3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t  = 1,2,3,…n-1,n</a:t>
            </a:r>
          </a:p>
          <a:p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present value,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3857628"/>
            <a:ext cx="6594277" cy="64294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071570" y="4534169"/>
            <a:ext cx="550069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here r is internal rate of return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0" y="5286388"/>
            <a:ext cx="1714512" cy="824907"/>
          </a:xfrm>
          <a:prstGeom prst="rect">
            <a:avLst/>
          </a:prstGeom>
          <a:noFill/>
        </p:spPr>
      </p:pic>
      <p:sp>
        <p:nvSpPr>
          <p:cNvPr id="10" name="วงรี 9"/>
          <p:cNvSpPr/>
          <p:nvPr/>
        </p:nvSpPr>
        <p:spPr>
          <a:xfrm>
            <a:off x="2643174" y="64291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สี่เหลี่ยมผืนผ้า 16"/>
          <p:cNvSpPr/>
          <p:nvPr/>
        </p:nvSpPr>
        <p:spPr>
          <a:xfrm>
            <a:off x="2571736" y="3500438"/>
            <a:ext cx="4000528" cy="107157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TextBox 3"/>
          <p:cNvSpPr txBox="1"/>
          <p:nvPr/>
        </p:nvSpPr>
        <p:spPr>
          <a:xfrm>
            <a:off x="928694" y="428604"/>
            <a:ext cx="80724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2) Indirect Cost or Opportunity Cost, “0”, and Psychic Cost, “P” </a:t>
            </a:r>
            <a:r>
              <a:rPr lang="en-US" sz="3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US" sz="3000" dirty="0" smtClean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43042" y="1760513"/>
            <a:ext cx="32147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ost of adaptation to new social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43504" y="1546199"/>
            <a:ext cx="32147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benefit (in old place) loss from migration </a:t>
            </a:r>
          </a:p>
        </p:txBody>
      </p:sp>
      <p:sp>
        <p:nvSpPr>
          <p:cNvPr id="7" name="ลูกศรลง 6"/>
          <p:cNvSpPr/>
          <p:nvPr/>
        </p:nvSpPr>
        <p:spPr>
          <a:xfrm>
            <a:off x="2643174" y="1428736"/>
            <a:ext cx="28575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ลูกศรลง 7"/>
          <p:cNvSpPr/>
          <p:nvPr/>
        </p:nvSpPr>
        <p:spPr>
          <a:xfrm>
            <a:off x="6000760" y="1071546"/>
            <a:ext cx="28575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TextBox 8"/>
          <p:cNvSpPr txBox="1"/>
          <p:nvPr/>
        </p:nvSpPr>
        <p:spPr>
          <a:xfrm>
            <a:off x="928662" y="2841965"/>
            <a:ext cx="807246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Total Cost = Direct Cost + Indirect Cost</a:t>
            </a:r>
            <a:r>
              <a:rPr lang="en-US" sz="3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US" sz="3000" dirty="0" smtClean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3571876"/>
            <a:ext cx="3143272" cy="830606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7786710" y="3643314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857488" y="4857760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 Cost</a:t>
            </a:r>
          </a:p>
        </p:txBody>
      </p:sp>
      <p:cxnSp>
        <p:nvCxnSpPr>
          <p:cNvPr id="15" name="ลูกศรเชื่อมต่อแบบตรง 14"/>
          <p:cNvCxnSpPr/>
          <p:nvPr/>
        </p:nvCxnSpPr>
        <p:spPr>
          <a:xfrm rot="5400000">
            <a:off x="3357157" y="4500173"/>
            <a:ext cx="642942" cy="722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4" grpId="0"/>
      <p:bldP spid="5" grpId="0"/>
      <p:bldP spid="6" grpId="0"/>
      <p:bldP spid="7" grpId="0" animBg="1"/>
      <p:bldP spid="8" grpId="0" animBg="1"/>
      <p:bldP spid="9" grpId="0"/>
      <p:bldP spid="12" grpId="0"/>
      <p:bldP spid="1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จุดที่สุด">
  <a:themeElements>
    <a:clrScheme name="จุดที่สุด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จุดที่สุด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จุดที่สุด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511</TotalTime>
  <Words>475</Words>
  <Application>Microsoft Office PowerPoint</Application>
  <PresentationFormat>On-screen Show (4:3)</PresentationFormat>
  <Paragraphs>149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จุดที่สุด</vt:lpstr>
      <vt:lpstr>Chapter 6  Investment in Migration</vt:lpstr>
      <vt:lpstr>6.1 Introduction (Lee,1966)</vt:lpstr>
      <vt:lpstr>Slide 3</vt:lpstr>
      <vt:lpstr>Slide 4</vt:lpstr>
      <vt:lpstr>6.2 Economics Concept in Migration</vt:lpstr>
      <vt:lpstr>6.3 Cost and Benefit  Analysis</vt:lpstr>
      <vt:lpstr>Slide 7</vt:lpstr>
      <vt:lpstr>Slide 8</vt:lpstr>
      <vt:lpstr>Slide 9</vt:lpstr>
      <vt:lpstr>Slide 10</vt:lpstr>
      <vt:lpstr>Slide 11</vt:lpstr>
      <vt:lpstr>6.4 Problem of growth and population</vt:lpstr>
      <vt:lpstr>Slide 13</vt:lpstr>
      <vt:lpstr>6.5 High Quality Worker Shortage and Migration</vt:lpstr>
      <vt:lpstr>Slide 15</vt:lpstr>
      <vt:lpstr>Slide 16</vt:lpstr>
      <vt:lpstr>Slide 17</vt:lpstr>
      <vt:lpstr>Slide 18</vt:lpstr>
      <vt:lpstr>Slide 19</vt:lpstr>
    </vt:vector>
  </TitlesOfParts>
  <Company>DarkOS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  Human Resource Development : Training</dc:title>
  <dc:creator>DarkUser</dc:creator>
  <cp:lastModifiedBy>jonaka1@kku.ac.th</cp:lastModifiedBy>
  <cp:revision>45</cp:revision>
  <dcterms:created xsi:type="dcterms:W3CDTF">2013-04-12T07:17:59Z</dcterms:created>
  <dcterms:modified xsi:type="dcterms:W3CDTF">2013-12-24T16:17:14Z</dcterms:modified>
</cp:coreProperties>
</file>