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38" d="100"/>
          <a:sy n="138" d="100"/>
        </p:scale>
        <p:origin x="-1600"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14" name="ชื่อเรื่อง 13"/>
          <p:cNvSpPr>
            <a:spLocks noGrp="1"/>
          </p:cNvSpPr>
          <p:nvPr>
            <p:ph type="ctrTitle"/>
          </p:nvPr>
        </p:nvSpPr>
        <p:spPr>
          <a:xfrm>
            <a:off x="1432560" y="359898"/>
            <a:ext cx="7406640" cy="1472184"/>
          </a:xfrm>
        </p:spPr>
        <p:txBody>
          <a:bodyPr anchor="b"/>
          <a:lstStyle>
            <a:lvl1pPr algn="l">
              <a:defRPr/>
            </a:lvl1pPr>
            <a:extLst/>
          </a:lstStyle>
          <a:p>
            <a:r>
              <a:rPr kumimoji="0" lang="th-TH" smtClean="0"/>
              <a:t>คลิกเพื่อแก้ไขลักษณะชื่อเรื่องต้นแบบ</a:t>
            </a:r>
            <a:endParaRPr kumimoji="0" lang="en-US"/>
          </a:p>
        </p:txBody>
      </p:sp>
      <p:sp>
        <p:nvSpPr>
          <p:cNvPr id="22" name="ชื่อเรื่องรอง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h-TH" smtClean="0"/>
              <a:t>คลิกเพื่อแก้ไขลักษณะชื่อเรื่องรองต้นแบบ</a:t>
            </a:r>
            <a:endParaRPr kumimoji="0" lang="en-US"/>
          </a:p>
        </p:txBody>
      </p:sp>
      <p:sp>
        <p:nvSpPr>
          <p:cNvPr id="7" name="ตัวยึดวันที่ 6"/>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20" name="ตัวยึดท้ายกระดาษ 19"/>
          <p:cNvSpPr>
            <a:spLocks noGrp="1"/>
          </p:cNvSpPr>
          <p:nvPr>
            <p:ph type="ftr" sz="quarter" idx="11"/>
          </p:nvPr>
        </p:nvSpPr>
        <p:spPr/>
        <p:txBody>
          <a:bodyPr/>
          <a:lstStyle>
            <a:extLst/>
          </a:lstStyle>
          <a:p>
            <a:endParaRPr lang="th-TH"/>
          </a:p>
        </p:txBody>
      </p:sp>
      <p:sp>
        <p:nvSpPr>
          <p:cNvPr id="10" name="ตัวยึดหมายเลขภาพนิ่ง 9"/>
          <p:cNvSpPr>
            <a:spLocks noGrp="1"/>
          </p:cNvSpPr>
          <p:nvPr>
            <p:ph type="sldNum" sz="quarter" idx="12"/>
          </p:nvPr>
        </p:nvSpPr>
        <p:spPr/>
        <p:txBody>
          <a:bodyPr/>
          <a:lstStyle>
            <a:extLst/>
          </a:lstStyle>
          <a:p>
            <a:fld id="{44B7524F-FEAA-4B56-85D5-27F9AC99955B}" type="slidenum">
              <a:rPr lang="th-TH" smtClean="0"/>
              <a:pPr/>
              <a:t>‹#›</a:t>
            </a:fld>
            <a:endParaRPr lang="th-TH"/>
          </a:p>
        </p:txBody>
      </p:sp>
      <p:sp>
        <p:nvSpPr>
          <p:cNvPr id="8" name="วงรี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วงรี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extLst/>
          </a:lstStyle>
          <a:p>
            <a:r>
              <a:rPr kumimoji="0" lang="th-TH" smtClean="0"/>
              <a:t>คลิกเพื่อแก้ไขลักษณะชื่อเรื่องต้นแบบ</a:t>
            </a:r>
            <a:endParaRPr kumimoji="0" lang="en-US"/>
          </a:p>
        </p:txBody>
      </p:sp>
      <p:sp>
        <p:nvSpPr>
          <p:cNvPr id="3" name="ตัวยึดข้อความแนวตั้ง 2"/>
          <p:cNvSpPr>
            <a:spLocks noGrp="1"/>
          </p:cNvSpPr>
          <p:nvPr>
            <p:ph type="body" orient="vert" idx="1"/>
          </p:nvPr>
        </p:nvSpPr>
        <p:spPr/>
        <p:txBody>
          <a:bodyPr vert="eaVert"/>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44B7524F-FEAA-4B56-85D5-27F9AC99955B}" type="slidenum">
              <a:rPr lang="th-TH" smtClean="0"/>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858000" y="274639"/>
            <a:ext cx="1828800" cy="5851525"/>
          </a:xfrm>
        </p:spPr>
        <p:txBody>
          <a:bodyPr vert="eaVert"/>
          <a:lstStyle>
            <a:extLst/>
          </a:lstStyle>
          <a:p>
            <a:r>
              <a:rPr kumimoji="0" lang="th-TH" smtClean="0"/>
              <a:t>คลิกเพื่อแก้ไขลักษณะชื่อเรื่องต้นแบบ</a:t>
            </a:r>
            <a:endParaRPr kumimoji="0" lang="en-US"/>
          </a:p>
        </p:txBody>
      </p:sp>
      <p:sp>
        <p:nvSpPr>
          <p:cNvPr id="3" name="ตัวยึดข้อความแนวตั้ง 2"/>
          <p:cNvSpPr>
            <a:spLocks noGrp="1"/>
          </p:cNvSpPr>
          <p:nvPr>
            <p:ph type="body" orient="vert" idx="1"/>
          </p:nvPr>
        </p:nvSpPr>
        <p:spPr>
          <a:xfrm>
            <a:off x="1143000" y="274640"/>
            <a:ext cx="5562600" cy="5851525"/>
          </a:xfrm>
        </p:spPr>
        <p:txBody>
          <a:bodyPr vert="eaVert"/>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44B7524F-FEAA-4B56-85D5-27F9AC99955B}" type="slidenum">
              <a:rPr lang="th-TH" smtClean="0"/>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extLst/>
          </a:lstStyle>
          <a:p>
            <a:r>
              <a:rPr kumimoji="0" lang="th-TH" smtClean="0"/>
              <a:t>คลิกเพื่อแก้ไขลักษณะชื่อเรื่องต้นแบบ</a:t>
            </a:r>
            <a:endParaRPr kumimoji="0" lang="en-US"/>
          </a:p>
        </p:txBody>
      </p:sp>
      <p:sp>
        <p:nvSpPr>
          <p:cNvPr id="3" name="ตัวยึดเนื้อหา 2"/>
          <p:cNvSpPr>
            <a:spLocks noGrp="1"/>
          </p:cNvSpPr>
          <p:nvPr>
            <p:ph idx="1"/>
          </p:nvPr>
        </p:nvSpPr>
        <p:spPr/>
        <p:txBody>
          <a:bodyPr/>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44B7524F-FEAA-4B56-85D5-27F9AC99955B}" type="slidenum">
              <a:rPr lang="th-TH" smtClean="0"/>
              <a:pPr/>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ส่วนหัวของส่วน">
    <p:spTree>
      <p:nvGrpSpPr>
        <p:cNvPr id="1" name=""/>
        <p:cNvGrpSpPr/>
        <p:nvPr/>
      </p:nvGrpSpPr>
      <p:grpSpPr>
        <a:xfrm>
          <a:off x="0" y="0"/>
          <a:ext cx="0" cy="0"/>
          <a:chOff x="0" y="0"/>
          <a:chExt cx="0" cy="0"/>
        </a:xfrm>
      </p:grpSpPr>
      <p:sp>
        <p:nvSpPr>
          <p:cNvPr id="7" name="สี่เหลี่ยมผืนผ้า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ชื่อเรื่อง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h-TH" smtClean="0"/>
              <a:t>คลิกเพื่อแก้ไขลักษณะของข้อความต้นแบบ</a:t>
            </a:r>
          </a:p>
        </p:txBody>
      </p:sp>
      <p:sp>
        <p:nvSpPr>
          <p:cNvPr id="4" name="ตัวยึดวันที่ 3"/>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44B7524F-FEAA-4B56-85D5-27F9AC99955B}" type="slidenum">
              <a:rPr lang="th-TH" smtClean="0"/>
              <a:pPr/>
              <a:t>‹#›</a:t>
            </a:fld>
            <a:endParaRPr lang="th-TH"/>
          </a:p>
        </p:txBody>
      </p:sp>
      <p:sp>
        <p:nvSpPr>
          <p:cNvPr id="10" name="สี่เหลี่ยมผืนผ้า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วงรี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วงรี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435608" y="274320"/>
            <a:ext cx="7498080" cy="1143000"/>
          </a:xfrm>
        </p:spPr>
        <p:txBody>
          <a:bodyPr/>
          <a:lstStyle>
            <a:extLst/>
          </a:lstStyle>
          <a:p>
            <a:r>
              <a:rPr kumimoji="0" lang="th-TH" smtClean="0"/>
              <a:t>คลิกเพื่อแก้ไขลักษณะชื่อเรื่องต้นแบบ</a:t>
            </a:r>
            <a:endParaRPr kumimoji="0" lang="en-US"/>
          </a:p>
        </p:txBody>
      </p:sp>
      <p:sp>
        <p:nvSpPr>
          <p:cNvPr id="3" name="ตัวยึดเนื้อหา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เนื้อหา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5" name="ตัวยึดวันที่ 4"/>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44B7524F-FEAA-4B56-85D5-27F9AC99955B}" type="slidenum">
              <a:rPr lang="th-TH" smtClean="0"/>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h-TH" smtClean="0"/>
              <a:t>คลิกเพื่อแก้ไขลักษณะของข้อความต้นแบบ</a:t>
            </a:r>
          </a:p>
        </p:txBody>
      </p:sp>
      <p:sp>
        <p:nvSpPr>
          <p:cNvPr id="4" name="ตัวยึดข้อความ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h-TH" smtClean="0"/>
              <a:t>คลิกเพื่อแก้ไขลักษณะของข้อความต้นแบบ</a:t>
            </a:r>
          </a:p>
        </p:txBody>
      </p:sp>
      <p:sp>
        <p:nvSpPr>
          <p:cNvPr id="5" name="ตัวยึดเนื้อหา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6" name="ตัวยึดเนื้อหา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7" name="ตัวยึดวันที่ 6"/>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8" name="ตัวยึดท้ายกระดาษ 7"/>
          <p:cNvSpPr>
            <a:spLocks noGrp="1"/>
          </p:cNvSpPr>
          <p:nvPr>
            <p:ph type="ftr" sz="quarter" idx="11"/>
          </p:nvPr>
        </p:nvSpPr>
        <p:spPr/>
        <p:txBody>
          <a:bodyPr/>
          <a:lstStyle>
            <a:extLst/>
          </a:lstStyle>
          <a:p>
            <a:endParaRPr lang="th-TH"/>
          </a:p>
        </p:txBody>
      </p:sp>
      <p:sp>
        <p:nvSpPr>
          <p:cNvPr id="9" name="ตัวยึดหมายเลขภาพนิ่ง 8"/>
          <p:cNvSpPr>
            <a:spLocks noGrp="1"/>
          </p:cNvSpPr>
          <p:nvPr>
            <p:ph type="sldNum" sz="quarter" idx="12"/>
          </p:nvPr>
        </p:nvSpPr>
        <p:spPr/>
        <p:txBody>
          <a:bodyPr/>
          <a:lstStyle>
            <a:extLst/>
          </a:lstStyle>
          <a:p>
            <a:fld id="{44B7524F-FEAA-4B56-85D5-27F9AC99955B}" type="slidenum">
              <a:rPr lang="th-TH" smtClean="0"/>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435608" y="274320"/>
            <a:ext cx="7498080" cy="1143000"/>
          </a:xfrm>
        </p:spPr>
        <p:txBody>
          <a:bodyPr anchor="ctr"/>
          <a:lstStyle>
            <a:extLst/>
          </a:lstStyle>
          <a:p>
            <a:r>
              <a:rPr kumimoji="0" lang="th-TH" smtClean="0"/>
              <a:t>คลิกเพื่อแก้ไขลักษณะชื่อเรื่องต้นแบบ</a:t>
            </a:r>
            <a:endParaRPr kumimoji="0" lang="en-US"/>
          </a:p>
        </p:txBody>
      </p:sp>
      <p:sp>
        <p:nvSpPr>
          <p:cNvPr id="3" name="ตัวยึดวันที่ 2"/>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4" name="ตัวยึดท้ายกระดาษ 3"/>
          <p:cNvSpPr>
            <a:spLocks noGrp="1"/>
          </p:cNvSpPr>
          <p:nvPr>
            <p:ph type="ftr" sz="quarter" idx="11"/>
          </p:nvPr>
        </p:nvSpPr>
        <p:spPr/>
        <p:txBody>
          <a:bodyPr/>
          <a:lstStyle>
            <a:extLst/>
          </a:lstStyle>
          <a:p>
            <a:endParaRPr lang="th-TH"/>
          </a:p>
        </p:txBody>
      </p:sp>
      <p:sp>
        <p:nvSpPr>
          <p:cNvPr id="5" name="ตัวยึดหมายเลขภาพนิ่ง 4"/>
          <p:cNvSpPr>
            <a:spLocks noGrp="1"/>
          </p:cNvSpPr>
          <p:nvPr>
            <p:ph type="sldNum" sz="quarter" idx="12"/>
          </p:nvPr>
        </p:nvSpPr>
        <p:spPr/>
        <p:txBody>
          <a:bodyPr/>
          <a:lstStyle>
            <a:extLst/>
          </a:lstStyle>
          <a:p>
            <a:fld id="{44B7524F-FEAA-4B56-85D5-27F9AC99955B}" type="slidenum">
              <a:rPr lang="th-TH" smtClean="0"/>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ว่างเปล่า">
    <p:spTree>
      <p:nvGrpSpPr>
        <p:cNvPr id="1" name=""/>
        <p:cNvGrpSpPr/>
        <p:nvPr/>
      </p:nvGrpSpPr>
      <p:grpSpPr>
        <a:xfrm>
          <a:off x="0" y="0"/>
          <a:ext cx="0" cy="0"/>
          <a:chOff x="0" y="0"/>
          <a:chExt cx="0" cy="0"/>
        </a:xfrm>
      </p:grpSpPr>
      <p:sp>
        <p:nvSpPr>
          <p:cNvPr id="5" name="สี่เหลี่ยมผืนผ้า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ตัวยึดวันที่ 1"/>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3" name="ตัวยึดท้ายกระดาษ 2"/>
          <p:cNvSpPr>
            <a:spLocks noGrp="1"/>
          </p:cNvSpPr>
          <p:nvPr>
            <p:ph type="ftr" sz="quarter" idx="11"/>
          </p:nvPr>
        </p:nvSpPr>
        <p:spPr/>
        <p:txBody>
          <a:bodyPr/>
          <a:lstStyle>
            <a:extLst/>
          </a:lstStyle>
          <a:p>
            <a:endParaRPr lang="th-TH"/>
          </a:p>
        </p:txBody>
      </p:sp>
      <p:sp>
        <p:nvSpPr>
          <p:cNvPr id="4" name="ตัวยึดหมายเลขภาพนิ่ง 3"/>
          <p:cNvSpPr>
            <a:spLocks noGrp="1"/>
          </p:cNvSpPr>
          <p:nvPr>
            <p:ph type="sldNum" sz="quarter" idx="12"/>
          </p:nvPr>
        </p:nvSpPr>
        <p:spPr/>
        <p:txBody>
          <a:bodyPr/>
          <a:lstStyle>
            <a:extLst/>
          </a:lstStyle>
          <a:p>
            <a:fld id="{44B7524F-FEAA-4B56-85D5-27F9AC99955B}" type="slidenum">
              <a:rPr lang="th-TH" smtClean="0"/>
              <a:pPr/>
              <a:t>‹#›</a:t>
            </a:fld>
            <a:endParaRPr lang="th-TH"/>
          </a:p>
        </p:txBody>
      </p:sp>
      <p:sp>
        <p:nvSpPr>
          <p:cNvPr id="6" name="สี่เหลี่ยมผืนผ้า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h-TH" smtClean="0"/>
              <a:t>คลิกเพื่อแก้ไขลักษณะของข้อความต้นแบบ</a:t>
            </a:r>
          </a:p>
        </p:txBody>
      </p:sp>
      <p:sp>
        <p:nvSpPr>
          <p:cNvPr id="4" name="ตัวยึดเนื้อหา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5" name="ตัวยึดวันที่ 4"/>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44B7524F-FEAA-4B56-85D5-27F9AC99955B}" type="slidenum">
              <a:rPr lang="th-TH" smtClean="0"/>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h-TH" smtClean="0"/>
              <a:t>คลิกเพื่อแก้ไขลักษณะชื่อเรื่องต้นแบบ</a:t>
            </a:r>
            <a:endParaRPr kumimoji="0" lang="en-US"/>
          </a:p>
        </p:txBody>
      </p:sp>
      <p:sp>
        <p:nvSpPr>
          <p:cNvPr id="5" name="ตัวยึดวันที่ 4"/>
          <p:cNvSpPr>
            <a:spLocks noGrp="1"/>
          </p:cNvSpPr>
          <p:nvPr>
            <p:ph type="dt" sz="half" idx="10"/>
          </p:nvPr>
        </p:nvSpPr>
        <p:spPr/>
        <p:txBody>
          <a:bodyPr/>
          <a:lstStyle>
            <a:extLst/>
          </a:lstStyle>
          <a:p>
            <a:fld id="{5EDAA4BC-9C31-45A5-BA01-EC100183CFB5}" type="datetimeFigureOut">
              <a:rPr lang="th-TH" smtClean="0"/>
              <a:pPr/>
              <a:t>1/3/14 </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44B7524F-FEAA-4B56-85D5-27F9AC99955B}" type="slidenum">
              <a:rPr lang="th-TH" smtClean="0"/>
              <a:pPr/>
              <a:t>‹#›</a:t>
            </a:fld>
            <a:endParaRPr lang="th-TH"/>
          </a:p>
        </p:txBody>
      </p:sp>
      <p:sp>
        <p:nvSpPr>
          <p:cNvPr id="8" name="สี่เหลี่ยมผืนผ้า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ตัวยึดรูปภาพ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h-TH" smtClean="0"/>
              <a:t>คลิกไอคอนเพื่อเพิ่มรูปภาพ</a:t>
            </a:r>
            <a:endParaRPr kumimoji="0" lang="en-US" dirty="0"/>
          </a:p>
        </p:txBody>
      </p:sp>
      <p:sp>
        <p:nvSpPr>
          <p:cNvPr id="9" name="แผนผังลำดับงาน: กระบวนการ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แผนผังลำดับงาน: กระบวนการ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ตัวยึดข้อความ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h-TH" smtClean="0"/>
              <a:t>คลิกเพื่อแก้ไขลักษณะของข้อความต้นแบบ</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วงกลม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วงรี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โดนัท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สี่เหลี่ยมผืนผ้า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ตัวยึดชื่อเรื่อง 4"/>
          <p:cNvSpPr>
            <a:spLocks noGrp="1"/>
          </p:cNvSpPr>
          <p:nvPr>
            <p:ph type="title"/>
          </p:nvPr>
        </p:nvSpPr>
        <p:spPr>
          <a:xfrm>
            <a:off x="1435608" y="274638"/>
            <a:ext cx="7498080" cy="1143000"/>
          </a:xfrm>
          <a:prstGeom prst="rect">
            <a:avLst/>
          </a:prstGeom>
        </p:spPr>
        <p:txBody>
          <a:bodyPr anchor="ctr">
            <a:normAutofit/>
          </a:bodyPr>
          <a:lstStyle>
            <a:extLst/>
          </a:lstStyle>
          <a:p>
            <a:r>
              <a:rPr kumimoji="0" lang="th-TH" smtClean="0"/>
              <a:t>คลิกเพื่อแก้ไขลักษณะชื่อเรื่องต้นแบบ</a:t>
            </a:r>
            <a:endParaRPr kumimoji="0" lang="en-US"/>
          </a:p>
        </p:txBody>
      </p:sp>
      <p:sp>
        <p:nvSpPr>
          <p:cNvPr id="9" name="ตัวยึดข้อความ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h-TH" smtClean="0"/>
              <a:t>คลิกเพื่อแก้ไขลักษณะของข้อความต้นแบบ</a:t>
            </a:r>
          </a:p>
          <a:p>
            <a:pPr lvl="1" eaLnBrk="1" latinLnBrk="0" hangingPunct="1"/>
            <a:r>
              <a:rPr kumimoji="0" lang="th-TH" smtClean="0"/>
              <a:t>ระดับที่สอง</a:t>
            </a:r>
          </a:p>
          <a:p>
            <a:pPr lvl="2" eaLnBrk="1" latinLnBrk="0" hangingPunct="1"/>
            <a:r>
              <a:rPr kumimoji="0" lang="th-TH" smtClean="0"/>
              <a:t>ระดับที่สาม</a:t>
            </a:r>
          </a:p>
          <a:p>
            <a:pPr lvl="3" eaLnBrk="1" latinLnBrk="0" hangingPunct="1"/>
            <a:r>
              <a:rPr kumimoji="0" lang="th-TH" smtClean="0"/>
              <a:t>ระดับที่สี่</a:t>
            </a:r>
          </a:p>
          <a:p>
            <a:pPr lvl="4" eaLnBrk="1" latinLnBrk="0" hangingPunct="1"/>
            <a:r>
              <a:rPr kumimoji="0" lang="th-TH" smtClean="0"/>
              <a:t>ระดับที่ห้า</a:t>
            </a:r>
            <a:endParaRPr kumimoji="0" lang="en-US"/>
          </a:p>
        </p:txBody>
      </p:sp>
      <p:sp>
        <p:nvSpPr>
          <p:cNvPr id="24" name="ตัวยึดวันที่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EDAA4BC-9C31-45A5-BA01-EC100183CFB5}" type="datetimeFigureOut">
              <a:rPr lang="th-TH" smtClean="0"/>
              <a:pPr/>
              <a:t>1/3/14 </a:t>
            </a:fld>
            <a:endParaRPr lang="th-TH"/>
          </a:p>
        </p:txBody>
      </p:sp>
      <p:sp>
        <p:nvSpPr>
          <p:cNvPr id="10" name="ตัวยึดท้ายกระดา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h-TH"/>
          </a:p>
        </p:txBody>
      </p:sp>
      <p:sp>
        <p:nvSpPr>
          <p:cNvPr id="22" name="ตัวยึดหมายเลขภาพนิ่ง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4B7524F-FEAA-4B56-85D5-27F9AC99955B}" type="slidenum">
              <a:rPr lang="th-TH" smtClean="0"/>
              <a:pPr/>
              <a:t>‹#›</a:t>
            </a:fld>
            <a:endParaRPr lang="th-TH"/>
          </a:p>
        </p:txBody>
      </p:sp>
      <p:sp>
        <p:nvSpPr>
          <p:cNvPr id="15" name="สี่เหลี่ยมผืนผ้า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4" Type="http://schemas.openxmlformats.org/officeDocument/2006/relationships/image" Target="../media/image4.jpeg"/><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ชื่อเรื่อง 1"/>
          <p:cNvSpPr>
            <a:spLocks noGrp="1"/>
          </p:cNvSpPr>
          <p:nvPr>
            <p:ph type="ctrTitle"/>
          </p:nvPr>
        </p:nvSpPr>
        <p:spPr>
          <a:xfrm>
            <a:off x="1432560" y="359898"/>
            <a:ext cx="7406640" cy="1472184"/>
          </a:xfrm>
        </p:spPr>
        <p:txBody>
          <a:bodyPr/>
          <a:lstStyle/>
          <a:p>
            <a:r>
              <a:rPr lang="en-US" dirty="0" smtClean="0"/>
              <a:t>Chapter 7 </a:t>
            </a:r>
            <a:br>
              <a:rPr lang="en-US" dirty="0" smtClean="0"/>
            </a:br>
            <a:r>
              <a:rPr lang="en-US" dirty="0" smtClean="0"/>
              <a:t>Investment in Health</a:t>
            </a:r>
            <a:endParaRPr lang="th-TH" dirty="0"/>
          </a:p>
        </p:txBody>
      </p:sp>
      <p:sp>
        <p:nvSpPr>
          <p:cNvPr id="10" name="ชื่อเรื่อง 1"/>
          <p:cNvSpPr txBox="1">
            <a:spLocks/>
          </p:cNvSpPr>
          <p:nvPr/>
        </p:nvSpPr>
        <p:spPr>
          <a:xfrm>
            <a:off x="928662" y="1928802"/>
            <a:ext cx="8072526" cy="3429024"/>
          </a:xfrm>
          <a:prstGeom prst="rect">
            <a:avLst/>
          </a:prstGeom>
        </p:spPr>
        <p:txBody>
          <a:bodyPr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7.1 Education and</a:t>
            </a:r>
            <a:r>
              <a:rPr kumimoji="0" lang="en-US" sz="3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Health : Similarities and </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kumimoji="0" lang="en-US" sz="3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Differences </a:t>
            </a:r>
            <a:endParaRPr kumimoji="0" lang="en-US"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7.2 Difference between education and</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health</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7</a:t>
            </a:r>
            <a:r>
              <a:rPr kumimoji="0" lang="en-US"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.3 Return</a:t>
            </a:r>
            <a:r>
              <a:rPr kumimoji="0" lang="en-US" sz="3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on health investment by</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kumimoji="0" lang="en-US" sz="3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concept of HC</a:t>
            </a:r>
            <a:r>
              <a:rPr kumimoji="0" lang="en-US"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32" y="192544"/>
            <a:ext cx="8072462" cy="3785652"/>
          </a:xfrm>
          <a:prstGeom prst="rect">
            <a:avLst/>
          </a:prstGeom>
          <a:noFill/>
        </p:spPr>
        <p:txBody>
          <a:bodyPr wrap="square" rtlCol="0">
            <a:spAutoFit/>
          </a:bodyPr>
          <a:lstStyle/>
          <a:p>
            <a:r>
              <a:rPr lang="en-US" sz="3000" u="sng" dirty="0" smtClean="0">
                <a:solidFill>
                  <a:schemeClr val="accent5">
                    <a:lumMod val="50000"/>
                  </a:schemeClr>
                </a:solidFill>
                <a:effectLst>
                  <a:outerShdw blurRad="38100" dist="38100" dir="2700000" algn="tl">
                    <a:srgbClr val="000000">
                      <a:alpha val="43137"/>
                    </a:srgbClr>
                  </a:outerShdw>
                </a:effectLst>
              </a:rPr>
              <a:t>Micro Level</a:t>
            </a:r>
            <a:endParaRPr lang="en-US" sz="3000" dirty="0" smtClean="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	TC = 50,000+200,000+500,000+800,000</a:t>
            </a:r>
          </a:p>
          <a:p>
            <a:r>
              <a:rPr lang="en-US" sz="3000" dirty="0" smtClean="0">
                <a:solidFill>
                  <a:schemeClr val="accent5">
                    <a:lumMod val="50000"/>
                  </a:schemeClr>
                </a:solidFill>
                <a:effectLst>
                  <a:outerShdw blurRad="38100" dist="38100" dir="2700000" algn="tl">
                    <a:srgbClr val="000000">
                      <a:alpha val="43137"/>
                    </a:srgbClr>
                  </a:outerShdw>
                </a:effectLst>
              </a:rPr>
              <a:t>	TC = 1,550,000 per person</a:t>
            </a:r>
          </a:p>
          <a:p>
            <a:r>
              <a:rPr lang="en-US" sz="3000" u="sng" dirty="0" smtClean="0">
                <a:solidFill>
                  <a:schemeClr val="accent5">
                    <a:lumMod val="50000"/>
                  </a:schemeClr>
                </a:solidFill>
                <a:effectLst>
                  <a:outerShdw blurRad="38100" dist="38100" dir="2700000" algn="tl">
                    <a:srgbClr val="000000">
                      <a:alpha val="43137"/>
                    </a:srgbClr>
                  </a:outerShdw>
                </a:effectLst>
              </a:rPr>
              <a:t>Macro Level</a:t>
            </a:r>
            <a:endParaRPr lang="en-US" sz="3000" dirty="0" smtClean="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	population = 60,000,000 person</a:t>
            </a:r>
          </a:p>
          <a:p>
            <a:r>
              <a:rPr lang="en-US" sz="3000" dirty="0" smtClean="0">
                <a:solidFill>
                  <a:schemeClr val="accent5">
                    <a:lumMod val="50000"/>
                  </a:schemeClr>
                </a:solidFill>
                <a:effectLst>
                  <a:outerShdw blurRad="38100" dist="38100" dir="2700000" algn="tl">
                    <a:srgbClr val="000000">
                      <a:alpha val="43137"/>
                    </a:srgbClr>
                  </a:outerShdw>
                </a:effectLst>
              </a:rPr>
              <a:t>      .˙. TC</a:t>
            </a:r>
            <a:r>
              <a:rPr lang="en-US" sz="3000" baseline="30000" dirty="0" smtClean="0">
                <a:solidFill>
                  <a:schemeClr val="accent5">
                    <a:lumMod val="50000"/>
                  </a:schemeClr>
                </a:solidFill>
                <a:effectLst>
                  <a:outerShdw blurRad="38100" dist="38100" dir="2700000" algn="tl">
                    <a:srgbClr val="000000">
                      <a:alpha val="43137"/>
                    </a:srgbClr>
                  </a:outerShdw>
                </a:effectLst>
              </a:rPr>
              <a:t>M</a:t>
            </a:r>
            <a:r>
              <a:rPr lang="en-US" sz="3000" dirty="0" smtClean="0">
                <a:solidFill>
                  <a:schemeClr val="accent5">
                    <a:lumMod val="50000"/>
                  </a:schemeClr>
                </a:solidFill>
                <a:effectLst>
                  <a:outerShdw blurRad="38100" dist="38100" dir="2700000" algn="tl">
                    <a:srgbClr val="000000">
                      <a:alpha val="43137"/>
                    </a:srgbClr>
                  </a:outerShdw>
                </a:effectLst>
              </a:rPr>
              <a:t> = 93x10</a:t>
            </a:r>
            <a:r>
              <a:rPr lang="en-US" sz="3000" baseline="30000" dirty="0" smtClean="0">
                <a:solidFill>
                  <a:schemeClr val="accent5">
                    <a:lumMod val="50000"/>
                  </a:schemeClr>
                </a:solidFill>
                <a:effectLst>
                  <a:outerShdw blurRad="38100" dist="38100" dir="2700000" algn="tl">
                    <a:srgbClr val="000000">
                      <a:alpha val="43137"/>
                    </a:srgbClr>
                  </a:outerShdw>
                </a:effectLst>
              </a:rPr>
              <a:t>12</a:t>
            </a:r>
            <a:r>
              <a:rPr lang="en-US" sz="3000" dirty="0" smtClean="0">
                <a:solidFill>
                  <a:schemeClr val="accent5">
                    <a:lumMod val="50000"/>
                  </a:schemeClr>
                </a:solidFill>
                <a:effectLst>
                  <a:outerShdw blurRad="38100" dist="38100" dir="2700000" algn="tl">
                    <a:srgbClr val="000000">
                      <a:alpha val="43137"/>
                    </a:srgbClr>
                  </a:outerShdw>
                </a:effectLst>
              </a:rPr>
              <a:t> Million Baht</a:t>
            </a:r>
          </a:p>
          <a:p>
            <a:r>
              <a:rPr lang="en-US" sz="3000" dirty="0" smtClean="0">
                <a:solidFill>
                  <a:schemeClr val="accent5">
                    <a:lumMod val="50000"/>
                  </a:schemeClr>
                </a:solidFill>
                <a:effectLst>
                  <a:outerShdw blurRad="38100" dist="38100" dir="2700000" algn="tl">
                    <a:srgbClr val="000000">
                      <a:alpha val="43137"/>
                    </a:srgbClr>
                  </a:outerShdw>
                </a:effectLst>
              </a:rPr>
              <a:t>Human capital in term of health we can measure through by cost of illness.</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32" y="192544"/>
            <a:ext cx="8072462" cy="240065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2) Utility concept</a:t>
            </a:r>
          </a:p>
          <a:p>
            <a:r>
              <a:rPr lang="en-US" sz="3000" dirty="0" smtClean="0">
                <a:solidFill>
                  <a:schemeClr val="accent5">
                    <a:lumMod val="50000"/>
                  </a:schemeClr>
                </a:solidFill>
                <a:effectLst>
                  <a:outerShdw blurRad="38100" dist="38100" dir="2700000" algn="tl">
                    <a:srgbClr val="000000">
                      <a:alpha val="43137"/>
                    </a:srgbClr>
                  </a:outerShdw>
                </a:effectLst>
              </a:rPr>
              <a:t>	Use willingness to pay (WTP)</a:t>
            </a:r>
          </a:p>
          <a:p>
            <a:r>
              <a:rPr lang="en-US" sz="3000" dirty="0" smtClean="0">
                <a:solidFill>
                  <a:schemeClr val="accent5">
                    <a:lumMod val="50000"/>
                  </a:schemeClr>
                </a:solidFill>
                <a:effectLst>
                  <a:outerShdw blurRad="38100" dist="38100" dir="2700000" algn="tl">
                    <a:srgbClr val="000000">
                      <a:alpha val="43137"/>
                    </a:srgbClr>
                  </a:outerShdw>
                </a:effectLst>
              </a:rPr>
              <a:t>	How much to pay to protect the illness</a:t>
            </a:r>
          </a:p>
          <a:p>
            <a:r>
              <a:rPr lang="en-US" sz="3000" dirty="0" smtClean="0">
                <a:solidFill>
                  <a:schemeClr val="accent5">
                    <a:lumMod val="50000"/>
                  </a:schemeClr>
                </a:solidFill>
                <a:effectLst>
                  <a:outerShdw blurRad="38100" dist="38100" dir="2700000" algn="tl">
                    <a:srgbClr val="000000">
                      <a:alpha val="43137"/>
                    </a:srgbClr>
                  </a:outerShdw>
                </a:effectLst>
              </a:rPr>
              <a:t>	How much to pay for the compensation in case of ha </a:t>
            </a:r>
            <a:r>
              <a:rPr lang="en-US" sz="3000" dirty="0" err="1" smtClean="0">
                <a:solidFill>
                  <a:schemeClr val="accent5">
                    <a:lumMod val="50000"/>
                  </a:schemeClr>
                </a:solidFill>
                <a:effectLst>
                  <a:outerShdw blurRad="38100" dist="38100" dir="2700000" algn="tl">
                    <a:srgbClr val="000000">
                      <a:alpha val="43137"/>
                    </a:srgbClr>
                  </a:outerShdw>
                </a:effectLst>
              </a:rPr>
              <a:t>zard</a:t>
            </a:r>
            <a:r>
              <a:rPr lang="en-US" sz="3000" dirty="0" smtClean="0">
                <a:solidFill>
                  <a:schemeClr val="accent5">
                    <a:lumMod val="50000"/>
                  </a:schemeClr>
                </a:solidFill>
                <a:effectLst>
                  <a:outerShdw blurRad="38100" dist="38100" dir="2700000" algn="tl">
                    <a:srgbClr val="000000">
                      <a:alpha val="43137"/>
                    </a:srgbClr>
                  </a:outerShdw>
                </a:effectLst>
              </a:rPr>
              <a:t> job</a:t>
            </a:r>
          </a:p>
        </p:txBody>
      </p:sp>
      <p:cxnSp>
        <p:nvCxnSpPr>
          <p:cNvPr id="6" name="ลูกศรเชื่อมต่อแบบตรง 5"/>
          <p:cNvCxnSpPr/>
          <p:nvPr/>
        </p:nvCxnSpPr>
        <p:spPr>
          <a:xfrm rot="5400000">
            <a:off x="1928794" y="2714620"/>
            <a:ext cx="642942" cy="35719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8" name="ลูกศรเชื่อมต่อแบบตรง 7"/>
          <p:cNvCxnSpPr/>
          <p:nvPr/>
        </p:nvCxnSpPr>
        <p:spPr>
          <a:xfrm>
            <a:off x="2438384" y="2571744"/>
            <a:ext cx="1062046" cy="56198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2" name="TextBox 11"/>
          <p:cNvSpPr txBox="1"/>
          <p:nvPr/>
        </p:nvSpPr>
        <p:spPr>
          <a:xfrm>
            <a:off x="1142976" y="3143248"/>
            <a:ext cx="2143140" cy="830997"/>
          </a:xfrm>
          <a:prstGeom prst="rect">
            <a:avLst/>
          </a:prstGeom>
          <a:noFill/>
        </p:spPr>
        <p:txBody>
          <a:bodyPr wrap="square" rtlCol="0">
            <a:spAutoFit/>
          </a:bodyPr>
          <a:lstStyle/>
          <a:p>
            <a:pPr marL="514350" indent="-514350"/>
            <a:r>
              <a:rPr lang="en-US" sz="2400" dirty="0" smtClean="0">
                <a:solidFill>
                  <a:schemeClr val="accent5">
                    <a:lumMod val="50000"/>
                  </a:schemeClr>
                </a:solidFill>
                <a:effectLst>
                  <a:outerShdw blurRad="38100" dist="38100" dir="2700000" algn="tl">
                    <a:srgbClr val="000000">
                      <a:alpha val="43137"/>
                    </a:srgbClr>
                  </a:outerShdw>
                </a:effectLst>
              </a:rPr>
              <a:t>Questionnaire</a:t>
            </a:r>
          </a:p>
          <a:p>
            <a:pPr marL="514350" indent="-514350"/>
            <a:r>
              <a:rPr lang="en-US" sz="2400" dirty="0" smtClean="0">
                <a:solidFill>
                  <a:schemeClr val="accent5">
                    <a:lumMod val="50000"/>
                  </a:schemeClr>
                </a:solidFill>
                <a:effectLst>
                  <a:outerShdw blurRad="38100" dist="38100" dir="2700000" algn="tl">
                    <a:srgbClr val="000000">
                      <a:alpha val="43137"/>
                    </a:srgbClr>
                  </a:outerShdw>
                </a:effectLst>
              </a:rPr>
              <a:t>are worker</a:t>
            </a:r>
            <a:endParaRPr lang="en-US" sz="3000" dirty="0" smtClean="0">
              <a:solidFill>
                <a:schemeClr val="accent5">
                  <a:lumMod val="50000"/>
                </a:schemeClr>
              </a:solidFill>
              <a:effectLst>
                <a:outerShdw blurRad="38100" dist="38100" dir="2700000" algn="tl">
                  <a:srgbClr val="000000">
                    <a:alpha val="43137"/>
                  </a:srgbClr>
                </a:outerShdw>
              </a:effectLst>
            </a:endParaRPr>
          </a:p>
        </p:txBody>
      </p:sp>
      <p:sp>
        <p:nvSpPr>
          <p:cNvPr id="13" name="TextBox 12"/>
          <p:cNvSpPr txBox="1"/>
          <p:nvPr/>
        </p:nvSpPr>
        <p:spPr>
          <a:xfrm>
            <a:off x="3500430" y="2928934"/>
            <a:ext cx="3357586" cy="461665"/>
          </a:xfrm>
          <a:prstGeom prst="rect">
            <a:avLst/>
          </a:prstGeom>
          <a:noFill/>
        </p:spPr>
        <p:txBody>
          <a:bodyPr wrap="square" rtlCol="0">
            <a:spAutoFit/>
          </a:bodyPr>
          <a:lstStyle/>
          <a:p>
            <a:pPr marL="514350" indent="-514350"/>
            <a:r>
              <a:rPr lang="en-US" sz="2400" dirty="0" smtClean="0">
                <a:solidFill>
                  <a:schemeClr val="accent5">
                    <a:lumMod val="50000"/>
                  </a:schemeClr>
                </a:solidFill>
                <a:effectLst>
                  <a:outerShdw blurRad="38100" dist="38100" dir="2700000" algn="tl">
                    <a:srgbClr val="000000">
                      <a:alpha val="43137"/>
                    </a:srgbClr>
                  </a:outerShdw>
                </a:effectLst>
              </a:rPr>
              <a:t>Administration Interview</a:t>
            </a:r>
            <a:endParaRPr lang="en-US" sz="3000" dirty="0" smtClean="0">
              <a:solidFill>
                <a:schemeClr val="accent5">
                  <a:lumMod val="50000"/>
                </a:schemeClr>
              </a:solidFill>
              <a:effectLst>
                <a:outerShdw blurRad="38100" dist="38100" dir="2700000" algn="tl">
                  <a:srgbClr val="000000">
                    <a:alpha val="43137"/>
                  </a:srgbClr>
                </a:outerShdw>
              </a:effectLst>
            </a:endParaRPr>
          </a:p>
        </p:txBody>
      </p:sp>
      <p:sp>
        <p:nvSpPr>
          <p:cNvPr id="14" name="TextBox 13"/>
          <p:cNvSpPr txBox="1"/>
          <p:nvPr/>
        </p:nvSpPr>
        <p:spPr>
          <a:xfrm>
            <a:off x="1000100" y="3957301"/>
            <a:ext cx="8072462" cy="147732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3) Cost – Benefit Analysis</a:t>
            </a:r>
          </a:p>
          <a:p>
            <a:r>
              <a:rPr lang="en-US" sz="3000" dirty="0" smtClean="0">
                <a:solidFill>
                  <a:schemeClr val="accent5">
                    <a:lumMod val="50000"/>
                  </a:schemeClr>
                </a:solidFill>
                <a:effectLst>
                  <a:outerShdw blurRad="38100" dist="38100" dir="2700000" algn="tl">
                    <a:srgbClr val="000000">
                      <a:alpha val="43137"/>
                    </a:srgbClr>
                  </a:outerShdw>
                </a:effectLst>
              </a:rPr>
              <a:t>	There are two </a:t>
            </a:r>
            <a:r>
              <a:rPr lang="en-US" sz="3000" dirty="0" smtClean="0">
                <a:solidFill>
                  <a:schemeClr val="accent5">
                    <a:lumMod val="50000"/>
                  </a:schemeClr>
                </a:solidFill>
                <a:effectLst>
                  <a:outerShdw blurRad="38100" dist="38100" dir="2700000" algn="tl">
                    <a:srgbClr val="000000">
                      <a:alpha val="43137"/>
                    </a:srgbClr>
                  </a:outerShdw>
                </a:effectLst>
              </a:rPr>
              <a:t>indicators </a:t>
            </a:r>
            <a:r>
              <a:rPr lang="en-US" sz="3000" dirty="0" smtClean="0">
                <a:solidFill>
                  <a:schemeClr val="accent5">
                    <a:lumMod val="50000"/>
                  </a:schemeClr>
                </a:solidFill>
                <a:effectLst>
                  <a:outerShdw blurRad="38100" dist="38100" dir="2700000" algn="tl">
                    <a:srgbClr val="000000">
                      <a:alpha val="43137"/>
                    </a:srgbClr>
                  </a:outerShdw>
                </a:effectLst>
              </a:rPr>
              <a:t>to measure health project.</a:t>
            </a:r>
          </a:p>
        </p:txBody>
      </p:sp>
      <p:sp>
        <p:nvSpPr>
          <p:cNvPr id="15" name="วงรี 14"/>
          <p:cNvSpPr/>
          <p:nvPr/>
        </p:nvSpPr>
        <p:spPr>
          <a:xfrm>
            <a:off x="1785918" y="178592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6" name="วงรี 15"/>
          <p:cNvSpPr/>
          <p:nvPr/>
        </p:nvSpPr>
        <p:spPr>
          <a:xfrm>
            <a:off x="1785918" y="135729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box(in)">
                                      <p:cBhvr>
                                        <p:cTn id="10" dur="500"/>
                                        <p:tgtEl>
                                          <p:spTgt spid="16"/>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ox(in)">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ox(in)">
                                      <p:cBhvr>
                                        <p:cTn id="21" dur="500"/>
                                        <p:tgtEl>
                                          <p:spTgt spid="12"/>
                                        </p:tgtEl>
                                      </p:cBhvr>
                                    </p:animEffect>
                                  </p:childTnLst>
                                </p:cTn>
                              </p:par>
                              <p:par>
                                <p:cTn id="22" presetID="4" presetClass="entr" presetSubtype="16" fill="hold"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box(in)">
                                      <p:cBhvr>
                                        <p:cTn id="24" dur="500"/>
                                        <p:tgtEl>
                                          <p:spTgt spid="8"/>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ox(in)">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ox(in)">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p:bldP spid="14" grpId="0"/>
      <p:bldP spid="15" grpId="0" animBg="1"/>
      <p:bldP spid="1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32" y="192544"/>
            <a:ext cx="8072462"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3.1) Benefit/Cost Ratio (B/C Ration)</a:t>
            </a: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357554" y="928670"/>
            <a:ext cx="2714644" cy="1089014"/>
          </a:xfrm>
          <a:prstGeom prst="rect">
            <a:avLst/>
          </a:prstGeom>
          <a:noFill/>
        </p:spPr>
      </p:pic>
      <p:sp>
        <p:nvSpPr>
          <p:cNvPr id="7" name="TextBox 6"/>
          <p:cNvSpPr txBox="1"/>
          <p:nvPr/>
        </p:nvSpPr>
        <p:spPr>
          <a:xfrm>
            <a:off x="1071538" y="1928802"/>
            <a:ext cx="8072462" cy="332398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where,</a:t>
            </a:r>
          </a:p>
          <a:p>
            <a:r>
              <a:rPr lang="en-US" sz="3000" dirty="0" smtClean="0">
                <a:solidFill>
                  <a:schemeClr val="accent5">
                    <a:lumMod val="50000"/>
                  </a:schemeClr>
                </a:solidFill>
                <a:effectLst>
                  <a:outerShdw blurRad="38100" dist="38100" dir="2700000" algn="tl">
                    <a:srgbClr val="000000">
                      <a:alpha val="43137"/>
                    </a:srgbClr>
                  </a:outerShdw>
                </a:effectLst>
              </a:rPr>
              <a:t>		B</a:t>
            </a:r>
            <a:r>
              <a:rPr lang="en-US" sz="3000" baseline="-25000" dirty="0"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is benefit in year t</a:t>
            </a:r>
          </a:p>
          <a:p>
            <a:r>
              <a:rPr lang="en-US" sz="3000" dirty="0" smtClean="0">
                <a:solidFill>
                  <a:schemeClr val="accent5">
                    <a:lumMod val="50000"/>
                  </a:schemeClr>
                </a:solidFill>
                <a:effectLst>
                  <a:outerShdw blurRad="38100" dist="38100" dir="2700000" algn="tl">
                    <a:srgbClr val="000000">
                      <a:alpha val="43137"/>
                    </a:srgbClr>
                  </a:outerShdw>
                </a:effectLst>
              </a:rPr>
              <a:t>		C</a:t>
            </a:r>
            <a:r>
              <a:rPr lang="en-US" sz="3000" baseline="-25000" dirty="0" smtClean="0">
                <a:solidFill>
                  <a:schemeClr val="accent5">
                    <a:lumMod val="50000"/>
                  </a:schemeClr>
                </a:solidFill>
                <a:effectLst>
                  <a:outerShdw blurRad="38100" dist="38100" dir="2700000" algn="tl">
                    <a:srgbClr val="000000">
                      <a:alpha val="43137"/>
                    </a:srgbClr>
                  </a:outerShdw>
                </a:effectLst>
              </a:rPr>
              <a:t>t</a:t>
            </a:r>
            <a:r>
              <a:rPr lang="en-US" sz="3000" dirty="0" smtClean="0">
                <a:solidFill>
                  <a:schemeClr val="accent5">
                    <a:lumMod val="50000"/>
                  </a:schemeClr>
                </a:solidFill>
                <a:effectLst>
                  <a:outerShdw blurRad="38100" dist="38100" dir="2700000" algn="tl">
                    <a:srgbClr val="000000">
                      <a:alpha val="43137"/>
                    </a:srgbClr>
                  </a:outerShdw>
                </a:effectLst>
              </a:rPr>
              <a:t> is cost in year t</a:t>
            </a:r>
          </a:p>
          <a:p>
            <a:r>
              <a:rPr lang="en-US" sz="3000" dirty="0" smtClean="0">
                <a:solidFill>
                  <a:schemeClr val="accent5">
                    <a:lumMod val="50000"/>
                  </a:schemeClr>
                </a:solidFill>
                <a:effectLst>
                  <a:outerShdw blurRad="38100" dist="38100" dir="2700000" algn="tl">
                    <a:srgbClr val="000000">
                      <a:alpha val="43137"/>
                    </a:srgbClr>
                  </a:outerShdw>
                </a:effectLst>
              </a:rPr>
              <a:t>		t   is year</a:t>
            </a:r>
          </a:p>
          <a:p>
            <a:r>
              <a:rPr lang="en-US" sz="3000" dirty="0" smtClean="0">
                <a:solidFill>
                  <a:schemeClr val="accent5">
                    <a:lumMod val="50000"/>
                  </a:schemeClr>
                </a:solidFill>
                <a:effectLst>
                  <a:outerShdw blurRad="38100" dist="38100" dir="2700000" algn="tl">
                    <a:srgbClr val="000000">
                      <a:alpha val="43137"/>
                    </a:srgbClr>
                  </a:outerShdw>
                </a:effectLst>
              </a:rPr>
              <a:t>		r   is interest rate</a:t>
            </a:r>
          </a:p>
          <a:p>
            <a:r>
              <a:rPr lang="en-US" sz="3000" dirty="0" smtClean="0">
                <a:solidFill>
                  <a:schemeClr val="accent5">
                    <a:lumMod val="50000"/>
                  </a:schemeClr>
                </a:solidFill>
                <a:effectLst>
                  <a:outerShdw blurRad="38100" dist="38100" dir="2700000" algn="tl">
                    <a:srgbClr val="000000">
                      <a:alpha val="43137"/>
                    </a:srgbClr>
                  </a:outerShdw>
                </a:effectLst>
              </a:rPr>
              <a:t>	If B/C Ratio &gt; 1 This project is </a:t>
            </a:r>
            <a:r>
              <a:rPr lang="en-US" sz="3000" dirty="0" smtClean="0">
                <a:solidFill>
                  <a:schemeClr val="accent5">
                    <a:lumMod val="50000"/>
                  </a:schemeClr>
                </a:solidFill>
                <a:effectLst>
                  <a:outerShdw blurRad="38100" dist="38100" dir="2700000" algn="tl">
                    <a:srgbClr val="000000">
                      <a:alpha val="43137"/>
                    </a:srgbClr>
                  </a:outerShdw>
                </a:effectLst>
              </a:rPr>
              <a:t>worthwhileness </a:t>
            </a:r>
            <a:endParaRPr lang="en-US" sz="3000" dirty="0" smtClean="0">
              <a:solidFill>
                <a:schemeClr val="accent5">
                  <a:lumMod val="50000"/>
                </a:schemeClr>
              </a:solidFill>
              <a:effectLst>
                <a:outerShdw blurRad="38100" dist="38100" dir="2700000" algn="tl">
                  <a:srgbClr val="000000">
                    <a:alpha val="43137"/>
                  </a:srgbClr>
                </a:outerShdw>
              </a:effectLst>
            </a:endParaRPr>
          </a:p>
        </p:txBody>
      </p:sp>
      <p:sp>
        <p:nvSpPr>
          <p:cNvPr id="8" name="สี่เหลี่ยมผืนผ้า 7"/>
          <p:cNvSpPr/>
          <p:nvPr/>
        </p:nvSpPr>
        <p:spPr>
          <a:xfrm>
            <a:off x="1928794" y="4252657"/>
            <a:ext cx="2643206" cy="500066"/>
          </a:xfrm>
          <a:prstGeom prst="rect">
            <a:avLst/>
          </a:prstGeom>
          <a:noFill/>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nodeType="withEffect">
                                  <p:stCondLst>
                                    <p:cond delay="0"/>
                                  </p:stCondLst>
                                  <p:childTnLst>
                                    <p:set>
                                      <p:cBhvr>
                                        <p:cTn id="9" dur="1" fill="hold">
                                          <p:stCondLst>
                                            <p:cond delay="0"/>
                                          </p:stCondLst>
                                        </p:cTn>
                                        <p:tgtEl>
                                          <p:spTgt spid="1025"/>
                                        </p:tgtEl>
                                        <p:attrNameLst>
                                          <p:attrName>style.visibility</p:attrName>
                                        </p:attrNameLst>
                                      </p:cBhvr>
                                      <p:to>
                                        <p:strVal val="visible"/>
                                      </p:to>
                                    </p:set>
                                    <p:animEffect transition="in" filter="box(in)">
                                      <p:cBhvr>
                                        <p:cTn id="10" dur="500"/>
                                        <p:tgtEl>
                                          <p:spTgt spid="1025"/>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ox(in)">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ox(in)">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32" y="192544"/>
            <a:ext cx="8072462"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3.2) Net Present Value (NPV)</a:t>
            </a:r>
          </a:p>
        </p:txBody>
      </p:sp>
      <p:sp>
        <p:nvSpPr>
          <p:cNvPr id="256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560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428992" y="857232"/>
            <a:ext cx="1928826" cy="812976"/>
          </a:xfrm>
          <a:prstGeom prst="rect">
            <a:avLst/>
          </a:prstGeom>
          <a:noFill/>
        </p:spPr>
      </p:pic>
      <p:sp>
        <p:nvSpPr>
          <p:cNvPr id="7" name="TextBox 6"/>
          <p:cNvSpPr txBox="1"/>
          <p:nvPr/>
        </p:nvSpPr>
        <p:spPr>
          <a:xfrm>
            <a:off x="1000100" y="1500174"/>
            <a:ext cx="8072462" cy="147732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where,</a:t>
            </a:r>
          </a:p>
          <a:p>
            <a:r>
              <a:rPr lang="en-US" sz="3000" dirty="0" smtClean="0">
                <a:solidFill>
                  <a:schemeClr val="accent5">
                    <a:lumMod val="50000"/>
                  </a:schemeClr>
                </a:solidFill>
                <a:effectLst>
                  <a:outerShdw blurRad="38100" dist="38100" dir="2700000" algn="tl">
                    <a:srgbClr val="000000">
                      <a:alpha val="43137"/>
                    </a:srgbClr>
                  </a:outerShdw>
                </a:effectLst>
              </a:rPr>
              <a:t>		NPV – net present value</a:t>
            </a:r>
          </a:p>
          <a:p>
            <a:r>
              <a:rPr lang="en-US" sz="3000" dirty="0" smtClean="0">
                <a:solidFill>
                  <a:schemeClr val="accent5">
                    <a:lumMod val="50000"/>
                  </a:schemeClr>
                </a:solidFill>
                <a:effectLst>
                  <a:outerShdw blurRad="38100" dist="38100" dir="2700000" algn="tl">
                    <a:srgbClr val="000000">
                      <a:alpha val="43137"/>
                    </a:srgbClr>
                  </a:outerShdw>
                </a:effectLst>
              </a:rPr>
              <a:t>	If NPV &gt; 0 This project is </a:t>
            </a:r>
            <a:r>
              <a:rPr lang="en-US" sz="3000" dirty="0" smtClean="0">
                <a:solidFill>
                  <a:schemeClr val="accent5">
                    <a:lumMod val="50000"/>
                  </a:schemeClr>
                </a:solidFill>
                <a:effectLst>
                  <a:outerShdw blurRad="38100" dist="38100" dir="2700000" algn="tl">
                    <a:srgbClr val="000000">
                      <a:alpha val="43137"/>
                    </a:srgbClr>
                  </a:outerShdw>
                </a:effectLst>
              </a:rPr>
              <a:t>worthwhileness</a:t>
            </a:r>
            <a:endParaRPr lang="en-US" sz="3000" dirty="0" smtClean="0">
              <a:solidFill>
                <a:schemeClr val="accent5">
                  <a:lumMod val="50000"/>
                </a:schemeClr>
              </a:solidFill>
              <a:effectLst>
                <a:outerShdw blurRad="38100" dist="38100" dir="2700000" algn="tl">
                  <a:srgbClr val="000000">
                    <a:alpha val="43137"/>
                  </a:srgbClr>
                </a:outerShdw>
              </a:effectLst>
            </a:endParaRPr>
          </a:p>
        </p:txBody>
      </p:sp>
      <p:sp>
        <p:nvSpPr>
          <p:cNvPr id="8" name="สี่เหลี่ยมผืนผ้า 7"/>
          <p:cNvSpPr/>
          <p:nvPr/>
        </p:nvSpPr>
        <p:spPr>
          <a:xfrm>
            <a:off x="1928794" y="2428868"/>
            <a:ext cx="1714512" cy="500066"/>
          </a:xfrm>
          <a:prstGeom prst="rect">
            <a:avLst/>
          </a:prstGeom>
          <a:noFill/>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9" name="TextBox 8"/>
          <p:cNvSpPr txBox="1"/>
          <p:nvPr/>
        </p:nvSpPr>
        <p:spPr>
          <a:xfrm>
            <a:off x="1000100" y="3017878"/>
            <a:ext cx="8072462" cy="332398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3.3) Cost – Benefit in health project</a:t>
            </a:r>
          </a:p>
          <a:p>
            <a:r>
              <a:rPr lang="en-US" sz="3000" u="sng" dirty="0" smtClean="0">
                <a:solidFill>
                  <a:schemeClr val="accent5">
                    <a:lumMod val="50000"/>
                  </a:schemeClr>
                </a:solidFill>
                <a:effectLst>
                  <a:outerShdw blurRad="38100" dist="38100" dir="2700000" algn="tl">
                    <a:srgbClr val="000000">
                      <a:alpha val="43137"/>
                    </a:srgbClr>
                  </a:outerShdw>
                </a:effectLst>
              </a:rPr>
              <a:t>Cost</a:t>
            </a:r>
            <a:endParaRPr lang="en-US" sz="3000" dirty="0" smtClean="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	1. Administrative Cost : Staff, equipment, pill, capital, etc.</a:t>
            </a:r>
          </a:p>
          <a:p>
            <a:r>
              <a:rPr lang="en-US" sz="3000" dirty="0" smtClean="0">
                <a:solidFill>
                  <a:schemeClr val="accent5">
                    <a:lumMod val="50000"/>
                  </a:schemeClr>
                </a:solidFill>
                <a:effectLst>
                  <a:outerShdw blurRad="38100" dist="38100" dir="2700000" algn="tl">
                    <a:srgbClr val="000000">
                      <a:alpha val="43137"/>
                    </a:srgbClr>
                  </a:outerShdw>
                </a:effectLst>
              </a:rPr>
              <a:t>	2. </a:t>
            </a:r>
            <a:r>
              <a:rPr lang="en-US" sz="3000" dirty="0" smtClean="0">
                <a:solidFill>
                  <a:schemeClr val="accent5">
                    <a:lumMod val="50000"/>
                  </a:schemeClr>
                </a:solidFill>
                <a:effectLst>
                  <a:outerShdw blurRad="38100" dist="38100" dir="2700000" algn="tl">
                    <a:srgbClr val="000000">
                      <a:alpha val="43137"/>
                    </a:srgbClr>
                  </a:outerShdw>
                </a:effectLst>
              </a:rPr>
              <a:t>Patient </a:t>
            </a:r>
            <a:r>
              <a:rPr lang="en-US" sz="3000" dirty="0" smtClean="0">
                <a:solidFill>
                  <a:schemeClr val="accent5">
                    <a:lumMod val="50000"/>
                  </a:schemeClr>
                </a:solidFill>
                <a:effectLst>
                  <a:outerShdw blurRad="38100" dist="38100" dir="2700000" algn="tl">
                    <a:srgbClr val="000000">
                      <a:alpha val="43137"/>
                    </a:srgbClr>
                  </a:outerShdw>
                </a:effectLst>
              </a:rPr>
              <a:t>and their family expenditure : travel cost, loss fro, work’s absent, </a:t>
            </a:r>
            <a:r>
              <a:rPr lang="en-US" sz="3000" dirty="0" smtClean="0">
                <a:solidFill>
                  <a:schemeClr val="accent5">
                    <a:lumMod val="50000"/>
                  </a:schemeClr>
                </a:solidFill>
                <a:effectLst>
                  <a:outerShdw blurRad="38100" dist="38100" dir="2700000" algn="tl">
                    <a:srgbClr val="000000">
                      <a:alpha val="43137"/>
                    </a:srgbClr>
                  </a:outerShdw>
                </a:effectLst>
              </a:rPr>
              <a:t>psychic </a:t>
            </a:r>
            <a:r>
              <a:rPr lang="en-US" sz="3000" dirty="0" smtClean="0">
                <a:solidFill>
                  <a:schemeClr val="accent5">
                    <a:lumMod val="50000"/>
                  </a:schemeClr>
                </a:solidFill>
                <a:effectLst>
                  <a:outerShdw blurRad="38100" dist="38100" dir="2700000" algn="tl">
                    <a:srgbClr val="000000">
                      <a:alpha val="43137"/>
                    </a:srgbClr>
                  </a:outerShdw>
                </a:effectLst>
              </a:rPr>
              <a:t>cost</a:t>
            </a:r>
          </a:p>
          <a:p>
            <a:r>
              <a:rPr lang="en-US" sz="3000" dirty="0" smtClean="0">
                <a:solidFill>
                  <a:schemeClr val="accent5">
                    <a:lumMod val="50000"/>
                  </a:schemeClr>
                </a:solidFill>
                <a:effectLst>
                  <a:outerShdw blurRad="38100" dist="38100" dir="2700000" algn="tl">
                    <a:srgbClr val="000000">
                      <a:alpha val="43137"/>
                    </a:srgbClr>
                  </a:outerShdw>
                </a:effectLst>
              </a:rPr>
              <a:t>	3. External/Tertiary cost</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nodeType="withEffect">
                                  <p:stCondLst>
                                    <p:cond delay="0"/>
                                  </p:stCondLst>
                                  <p:childTnLst>
                                    <p:set>
                                      <p:cBhvr>
                                        <p:cTn id="9" dur="1" fill="hold">
                                          <p:stCondLst>
                                            <p:cond delay="0"/>
                                          </p:stCondLst>
                                        </p:cTn>
                                        <p:tgtEl>
                                          <p:spTgt spid="25601"/>
                                        </p:tgtEl>
                                        <p:attrNameLst>
                                          <p:attrName>style.visibility</p:attrName>
                                        </p:attrNameLst>
                                      </p:cBhvr>
                                      <p:to>
                                        <p:strVal val="visible"/>
                                      </p:to>
                                    </p:set>
                                    <p:animEffect transition="in" filter="box(in)">
                                      <p:cBhvr>
                                        <p:cTn id="10" dur="500"/>
                                        <p:tgtEl>
                                          <p:spTgt spid="25601"/>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ox(in)">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ox(in)">
                                      <p:cBhvr>
                                        <p:cTn id="20" dur="500"/>
                                        <p:tgtEl>
                                          <p:spTgt spid="8"/>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ox(in)">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animBg="1"/>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txBox="1">
            <a:spLocks/>
          </p:cNvSpPr>
          <p:nvPr/>
        </p:nvSpPr>
        <p:spPr>
          <a:xfrm>
            <a:off x="3500430" y="357166"/>
            <a:ext cx="2571768"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Summary : Cost</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6" name="ตัวเชื่อมต่อตรง 5"/>
          <p:cNvCxnSpPr/>
          <p:nvPr/>
        </p:nvCxnSpPr>
        <p:spPr>
          <a:xfrm rot="10800000" flipV="1">
            <a:off x="3571868" y="928670"/>
            <a:ext cx="1143008" cy="642942"/>
          </a:xfrm>
          <a:prstGeom prst="line">
            <a:avLst/>
          </a:prstGeom>
        </p:spPr>
        <p:style>
          <a:lnRef idx="3">
            <a:schemeClr val="accent1"/>
          </a:lnRef>
          <a:fillRef idx="0">
            <a:schemeClr val="accent1"/>
          </a:fillRef>
          <a:effectRef idx="2">
            <a:schemeClr val="accent1"/>
          </a:effectRef>
          <a:fontRef idx="minor">
            <a:schemeClr val="tx1"/>
          </a:fontRef>
        </p:style>
      </p:cxnSp>
      <p:cxnSp>
        <p:nvCxnSpPr>
          <p:cNvPr id="8" name="ตัวเชื่อมต่อตรง 7"/>
          <p:cNvCxnSpPr/>
          <p:nvPr/>
        </p:nvCxnSpPr>
        <p:spPr>
          <a:xfrm>
            <a:off x="4714876" y="928670"/>
            <a:ext cx="1285884" cy="642942"/>
          </a:xfrm>
          <a:prstGeom prst="line">
            <a:avLst/>
          </a:prstGeom>
        </p:spPr>
        <p:style>
          <a:lnRef idx="3">
            <a:schemeClr val="accent1"/>
          </a:lnRef>
          <a:fillRef idx="0">
            <a:schemeClr val="accent1"/>
          </a:fillRef>
          <a:effectRef idx="2">
            <a:schemeClr val="accent1"/>
          </a:effectRef>
          <a:fontRef idx="minor">
            <a:schemeClr val="tx1"/>
          </a:fontRef>
        </p:style>
      </p:cxnSp>
      <p:sp>
        <p:nvSpPr>
          <p:cNvPr id="12" name="ชื่อเรื่อง 1"/>
          <p:cNvSpPr txBox="1">
            <a:spLocks/>
          </p:cNvSpPr>
          <p:nvPr/>
        </p:nvSpPr>
        <p:spPr>
          <a:xfrm>
            <a:off x="2285984" y="1643050"/>
            <a:ext cx="2571768" cy="714380"/>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Direct Cost</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Travel, Resident</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3" name="ชื่อเรื่อง 1"/>
          <p:cNvSpPr txBox="1">
            <a:spLocks/>
          </p:cNvSpPr>
          <p:nvPr/>
        </p:nvSpPr>
        <p:spPr>
          <a:xfrm>
            <a:off x="5000628" y="1571612"/>
            <a:ext cx="3429024" cy="1643074"/>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Indirect Cost</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Work’s absent, Moody, Physic cost, Negative Externality</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4" name="TextBox 13"/>
          <p:cNvSpPr txBox="1"/>
          <p:nvPr/>
        </p:nvSpPr>
        <p:spPr>
          <a:xfrm>
            <a:off x="1000100" y="3000372"/>
            <a:ext cx="8072462" cy="3323987"/>
          </a:xfrm>
          <a:prstGeom prst="rect">
            <a:avLst/>
          </a:prstGeom>
          <a:noFill/>
        </p:spPr>
        <p:txBody>
          <a:bodyPr wrap="square" rtlCol="0">
            <a:spAutoFit/>
          </a:bodyPr>
          <a:lstStyle/>
          <a:p>
            <a:r>
              <a:rPr lang="en-US" sz="3000" u="sng" dirty="0" smtClean="0">
                <a:solidFill>
                  <a:schemeClr val="accent5">
                    <a:lumMod val="50000"/>
                  </a:schemeClr>
                </a:solidFill>
                <a:effectLst>
                  <a:outerShdw blurRad="38100" dist="38100" dir="2700000" algn="tl">
                    <a:srgbClr val="000000">
                      <a:alpha val="43137"/>
                    </a:srgbClr>
                  </a:outerShdw>
                </a:effectLst>
              </a:rPr>
              <a:t>Benefit</a:t>
            </a:r>
            <a:endParaRPr lang="en-US" sz="3000" dirty="0" smtClean="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	1. Resource Efficiency : Reduce Cost, Reduce Time, Increase Opportunity to Access Health Care Service</a:t>
            </a:r>
          </a:p>
          <a:p>
            <a:r>
              <a:rPr lang="en-US" sz="3000" dirty="0" smtClean="0">
                <a:solidFill>
                  <a:schemeClr val="accent5">
                    <a:lumMod val="50000"/>
                  </a:schemeClr>
                </a:solidFill>
                <a:effectLst>
                  <a:outerShdw blurRad="38100" dist="38100" dir="2700000" algn="tl">
                    <a:srgbClr val="000000">
                      <a:alpha val="43137"/>
                    </a:srgbClr>
                  </a:outerShdw>
                </a:effectLst>
              </a:rPr>
              <a:t>	2. Increase Utility, Satisfaction</a:t>
            </a:r>
          </a:p>
          <a:p>
            <a:r>
              <a:rPr lang="en-US" sz="3000" dirty="0" smtClean="0">
                <a:solidFill>
                  <a:schemeClr val="accent5">
                    <a:lumMod val="50000"/>
                  </a:schemeClr>
                </a:solidFill>
                <a:effectLst>
                  <a:outerShdw blurRad="38100" dist="38100" dir="2700000" algn="tl">
                    <a:srgbClr val="000000">
                      <a:alpha val="43137"/>
                    </a:srgbClr>
                  </a:outerShdw>
                </a:effectLst>
              </a:rPr>
              <a:t>	3. Decrease Depression, Unhappy</a:t>
            </a:r>
          </a:p>
          <a:p>
            <a:r>
              <a:rPr lang="en-US" sz="3000" dirty="0" smtClean="0">
                <a:solidFill>
                  <a:schemeClr val="accent5">
                    <a:lumMod val="50000"/>
                  </a:schemeClr>
                </a:solidFill>
                <a:effectLst>
                  <a:outerShdw blurRad="38100" dist="38100" dir="2700000" algn="tl">
                    <a:srgbClr val="000000">
                      <a:alpha val="43137"/>
                    </a:srgbClr>
                  </a:outerShdw>
                </a:effectLst>
              </a:rPr>
              <a:t>	4. Positive Externality	</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ox(in)">
                                      <p:cBhvr>
                                        <p:cTn id="10" dur="500"/>
                                        <p:tgtEl>
                                          <p:spTgt spid="12"/>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box(in)">
                                      <p:cBhvr>
                                        <p:cTn id="13" dur="500"/>
                                        <p:tgtEl>
                                          <p:spTgt spid="13"/>
                                        </p:tgtEl>
                                      </p:cBhvr>
                                    </p:animEffect>
                                  </p:childTnLst>
                                </p:cTn>
                              </p:par>
                              <p:par>
                                <p:cTn id="14" presetID="4" presetClass="entr" presetSubtype="16"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ox(in)">
                                      <p:cBhvr>
                                        <p:cTn id="16" dur="500"/>
                                        <p:tgtEl>
                                          <p:spTgt spid="6"/>
                                        </p:tgtEl>
                                      </p:cBhvr>
                                    </p:animEffect>
                                  </p:childTnLst>
                                </p:cTn>
                              </p:par>
                              <p:par>
                                <p:cTn id="17" presetID="4" presetClass="entr" presetSubtype="16" fill="hold"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ox(in)">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box(in)">
                                      <p:cBhvr>
                                        <p:cTn id="2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p:bldP spid="1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txBox="1">
            <a:spLocks/>
          </p:cNvSpPr>
          <p:nvPr/>
        </p:nvSpPr>
        <p:spPr>
          <a:xfrm>
            <a:off x="3500430" y="357166"/>
            <a:ext cx="2714644"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Summary : Benefit</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5" name="ตัวเชื่อมต่อตรง 4"/>
          <p:cNvCxnSpPr/>
          <p:nvPr/>
        </p:nvCxnSpPr>
        <p:spPr>
          <a:xfrm rot="10800000" flipV="1">
            <a:off x="2285984" y="928670"/>
            <a:ext cx="2571768" cy="642942"/>
          </a:xfrm>
          <a:prstGeom prst="line">
            <a:avLst/>
          </a:prstGeom>
        </p:spPr>
        <p:style>
          <a:lnRef idx="3">
            <a:schemeClr val="accent1"/>
          </a:lnRef>
          <a:fillRef idx="0">
            <a:schemeClr val="accent1"/>
          </a:fillRef>
          <a:effectRef idx="2">
            <a:schemeClr val="accent1"/>
          </a:effectRef>
          <a:fontRef idx="minor">
            <a:schemeClr val="tx1"/>
          </a:fontRef>
        </p:style>
      </p:cxnSp>
      <p:cxnSp>
        <p:nvCxnSpPr>
          <p:cNvPr id="6" name="ตัวเชื่อมต่อตรง 5"/>
          <p:cNvCxnSpPr/>
          <p:nvPr/>
        </p:nvCxnSpPr>
        <p:spPr>
          <a:xfrm>
            <a:off x="4857752" y="928670"/>
            <a:ext cx="1571636" cy="642942"/>
          </a:xfrm>
          <a:prstGeom prst="line">
            <a:avLst/>
          </a:prstGeom>
        </p:spPr>
        <p:style>
          <a:lnRef idx="3">
            <a:schemeClr val="accent1"/>
          </a:lnRef>
          <a:fillRef idx="0">
            <a:schemeClr val="accent1"/>
          </a:fillRef>
          <a:effectRef idx="2">
            <a:schemeClr val="accent1"/>
          </a:effectRef>
          <a:fontRef idx="minor">
            <a:schemeClr val="tx1"/>
          </a:fontRef>
        </p:style>
      </p:cxnSp>
      <p:sp>
        <p:nvSpPr>
          <p:cNvPr id="7" name="ชื่อเรื่อง 1"/>
          <p:cNvSpPr txBox="1">
            <a:spLocks/>
          </p:cNvSpPr>
          <p:nvPr/>
        </p:nvSpPr>
        <p:spPr>
          <a:xfrm>
            <a:off x="1214414" y="1571612"/>
            <a:ext cx="2571768" cy="2071702"/>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Direct Benefit</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Cost</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Time</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Opp. To Access</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Decease Rate</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ชื่อเรื่อง 1"/>
          <p:cNvSpPr txBox="1">
            <a:spLocks/>
          </p:cNvSpPr>
          <p:nvPr/>
        </p:nvSpPr>
        <p:spPr>
          <a:xfrm>
            <a:off x="4000496" y="1571612"/>
            <a:ext cx="5000660" cy="1643074"/>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Indirect Cost</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Satisfaction	</a:t>
            </a:r>
            <a:r>
              <a:rPr kumimoji="0" lang="en-US" sz="2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Willingness to pay</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Happiness</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Self health care protection	</a:t>
            </a:r>
            <a:r>
              <a:rPr kumimoji="0" lang="en-US" sz="2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2" name="ลูกศรขวา 11"/>
          <p:cNvSpPr/>
          <p:nvPr/>
        </p:nvSpPr>
        <p:spPr>
          <a:xfrm rot="5400000" flipV="1">
            <a:off x="2071670" y="2143116"/>
            <a:ext cx="214314" cy="214314"/>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3" name="ลูกศรขวา 12"/>
          <p:cNvSpPr/>
          <p:nvPr/>
        </p:nvSpPr>
        <p:spPr>
          <a:xfrm rot="5400000" flipV="1">
            <a:off x="2071670" y="2500306"/>
            <a:ext cx="214314" cy="214314"/>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4" name="ลูกศรขวา 13"/>
          <p:cNvSpPr/>
          <p:nvPr/>
        </p:nvSpPr>
        <p:spPr>
          <a:xfrm rot="5400000" flipV="1">
            <a:off x="3214678" y="3286124"/>
            <a:ext cx="214314" cy="214314"/>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5" name="ลูกศรขวา 14"/>
          <p:cNvSpPr/>
          <p:nvPr/>
        </p:nvSpPr>
        <p:spPr>
          <a:xfrm rot="16200000" flipV="1">
            <a:off x="3357554" y="2928934"/>
            <a:ext cx="214314" cy="214314"/>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6" name="ลูกศรขวา 15"/>
          <p:cNvSpPr/>
          <p:nvPr/>
        </p:nvSpPr>
        <p:spPr>
          <a:xfrm rot="16200000" flipV="1">
            <a:off x="5500694" y="2500306"/>
            <a:ext cx="214314" cy="214314"/>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7" name="ลูกศรขวา 16"/>
          <p:cNvSpPr/>
          <p:nvPr/>
        </p:nvSpPr>
        <p:spPr>
          <a:xfrm rot="16200000" flipV="1">
            <a:off x="5643570" y="2071678"/>
            <a:ext cx="214314" cy="214314"/>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cxnSp>
        <p:nvCxnSpPr>
          <p:cNvPr id="19" name="ลูกศรเชื่อมต่อแบบตรง 18"/>
          <p:cNvCxnSpPr/>
          <p:nvPr/>
        </p:nvCxnSpPr>
        <p:spPr>
          <a:xfrm>
            <a:off x="6000760" y="2214554"/>
            <a:ext cx="35719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1" name="ลูกศรเชื่อมต่อแบบตรง 20"/>
          <p:cNvCxnSpPr/>
          <p:nvPr/>
        </p:nvCxnSpPr>
        <p:spPr>
          <a:xfrm flipV="1">
            <a:off x="5786446" y="2285992"/>
            <a:ext cx="571504" cy="35719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ox(in)">
                                      <p:cBhvr>
                                        <p:cTn id="15" dur="500"/>
                                        <p:tgtEl>
                                          <p:spTgt spid="7"/>
                                        </p:tgtEl>
                                      </p:cBhvr>
                                    </p:animEffect>
                                  </p:childTnLst>
                                </p:cTn>
                              </p:par>
                              <p:par>
                                <p:cTn id="16" presetID="4" presetClass="entr" presetSubtype="16"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ox(in)">
                                      <p:cBhvr>
                                        <p:cTn id="21" dur="500"/>
                                        <p:tgtEl>
                                          <p:spTgt spid="8"/>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ox(in)">
                                      <p:cBhvr>
                                        <p:cTn id="24" dur="500"/>
                                        <p:tgtEl>
                                          <p:spTgt spid="12"/>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ox(in)">
                                      <p:cBhvr>
                                        <p:cTn id="27" dur="500"/>
                                        <p:tgtEl>
                                          <p:spTgt spid="13"/>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box(in)">
                                      <p:cBhvr>
                                        <p:cTn id="30" dur="500"/>
                                        <p:tgtEl>
                                          <p:spTgt spid="15"/>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box(in)">
                                      <p:cBhvr>
                                        <p:cTn id="33" dur="500"/>
                                        <p:tgtEl>
                                          <p:spTgt spid="14"/>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Effect transition="in" filter="box(in)">
                                      <p:cBhvr>
                                        <p:cTn id="36" dur="500"/>
                                        <p:tgtEl>
                                          <p:spTgt spid="17"/>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box(in)">
                                      <p:cBhvr>
                                        <p:cTn id="39" dur="500"/>
                                        <p:tgtEl>
                                          <p:spTgt spid="16"/>
                                        </p:tgtEl>
                                      </p:cBhvr>
                                    </p:animEffect>
                                  </p:childTnLst>
                                </p:cTn>
                              </p:par>
                              <p:par>
                                <p:cTn id="40" presetID="4" presetClass="entr" presetSubtype="16" fill="hold" nodeType="with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ox(in)">
                                      <p:cBhvr>
                                        <p:cTn id="42" dur="500"/>
                                        <p:tgtEl>
                                          <p:spTgt spid="19"/>
                                        </p:tgtEl>
                                      </p:cBhvr>
                                    </p:animEffect>
                                  </p:childTnLst>
                                </p:cTn>
                              </p:par>
                              <p:par>
                                <p:cTn id="43" presetID="4" presetClass="entr" presetSubtype="16" fill="hold" nodeType="with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box(in)">
                                      <p:cBhvr>
                                        <p:cTn id="45"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12" grpId="0" animBg="1"/>
      <p:bldP spid="13" grpId="0" animBg="1"/>
      <p:bldP spid="14" grpId="0" animBg="1"/>
      <p:bldP spid="15" grpId="0" animBg="1"/>
      <p:bldP spid="16" grpId="0" animBg="1"/>
      <p:bldP spid="1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00" y="33575"/>
            <a:ext cx="8072462"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3.4) Limitation of CBA</a:t>
            </a:r>
          </a:p>
        </p:txBody>
      </p:sp>
      <p:sp>
        <p:nvSpPr>
          <p:cNvPr id="5" name="วงรี 4"/>
          <p:cNvSpPr/>
          <p:nvPr/>
        </p:nvSpPr>
        <p:spPr>
          <a:xfrm>
            <a:off x="3000364" y="3214678"/>
            <a:ext cx="3357586" cy="857264"/>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6" name="ชื่อเรื่อง 1"/>
          <p:cNvSpPr txBox="1">
            <a:spLocks/>
          </p:cNvSpPr>
          <p:nvPr/>
        </p:nvSpPr>
        <p:spPr>
          <a:xfrm>
            <a:off x="3357554" y="3214686"/>
            <a:ext cx="3000396" cy="879241"/>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Limitation of CBA</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7" name="ชื่อเรื่อง 1"/>
          <p:cNvSpPr txBox="1">
            <a:spLocks/>
          </p:cNvSpPr>
          <p:nvPr/>
        </p:nvSpPr>
        <p:spPr>
          <a:xfrm>
            <a:off x="1214414" y="1571612"/>
            <a:ext cx="3143272" cy="879241"/>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Limitation to Measure</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ชื่อเรื่อง 1"/>
          <p:cNvSpPr txBox="1">
            <a:spLocks/>
          </p:cNvSpPr>
          <p:nvPr/>
        </p:nvSpPr>
        <p:spPr>
          <a:xfrm>
            <a:off x="5857884" y="1142984"/>
            <a:ext cx="3143272" cy="157163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Difficult to compare benefit by decease due to different level of type, dose, etc. </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9" name="ชื่อเรื่อง 1"/>
          <p:cNvSpPr txBox="1">
            <a:spLocks/>
          </p:cNvSpPr>
          <p:nvPr/>
        </p:nvSpPr>
        <p:spPr>
          <a:xfrm>
            <a:off x="5643570" y="4714884"/>
            <a:ext cx="3143272" cy="1357322"/>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Multiple deceases cannot measure one by one</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 name="ชื่อเรื่อง 1"/>
          <p:cNvSpPr txBox="1">
            <a:spLocks/>
          </p:cNvSpPr>
          <p:nvPr/>
        </p:nvSpPr>
        <p:spPr>
          <a:xfrm>
            <a:off x="1142976" y="4714884"/>
            <a:ext cx="3929090" cy="2071702"/>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Multiple function of health care service org, </a:t>
            </a:r>
            <a:r>
              <a:rPr lang="en-US" sz="2600" dirty="0" err="1"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eg</a:t>
            </a: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medical school cannot separate cost and benefit (joint production)</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1" name="ลูกศรขึ้น 10"/>
          <p:cNvSpPr/>
          <p:nvPr/>
        </p:nvSpPr>
        <p:spPr>
          <a:xfrm rot="19794855">
            <a:off x="3220463" y="2546526"/>
            <a:ext cx="357190" cy="64294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2" name="ลูกศรขึ้น 11"/>
          <p:cNvSpPr/>
          <p:nvPr/>
        </p:nvSpPr>
        <p:spPr>
          <a:xfrm rot="1640973">
            <a:off x="5985609" y="2689298"/>
            <a:ext cx="357190" cy="64294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3" name="ลูกศรขึ้น 12"/>
          <p:cNvSpPr/>
          <p:nvPr/>
        </p:nvSpPr>
        <p:spPr>
          <a:xfrm rot="8372021">
            <a:off x="5809482" y="4039512"/>
            <a:ext cx="357190" cy="64294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4" name="ลูกศรขึ้น 13"/>
          <p:cNvSpPr/>
          <p:nvPr/>
        </p:nvSpPr>
        <p:spPr>
          <a:xfrm rot="12593124">
            <a:off x="3636859" y="4118182"/>
            <a:ext cx="357190" cy="64294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ox(in)">
                                      <p:cBhvr>
                                        <p:cTn id="20" dur="500"/>
                                        <p:tgtEl>
                                          <p:spTgt spid="11"/>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ox(in)">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ox(in)">
                                      <p:cBhvr>
                                        <p:cTn id="28" dur="500"/>
                                        <p:tgtEl>
                                          <p:spTgt spid="12"/>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box(in)">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box(in)">
                                      <p:cBhvr>
                                        <p:cTn id="36" dur="500"/>
                                        <p:tgtEl>
                                          <p:spTgt spid="14"/>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box(in)">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box(in)">
                                      <p:cBhvr>
                                        <p:cTn id="44" dur="500"/>
                                        <p:tgtEl>
                                          <p:spTgt spid="13"/>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ox(in)">
                                      <p:cBhvr>
                                        <p:cTn id="4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7" grpId="0"/>
      <p:bldP spid="8" grpId="0"/>
      <p:bldP spid="9" grpId="0"/>
      <p:bldP spid="10" grpId="0"/>
      <p:bldP spid="11" grpId="0" animBg="1"/>
      <p:bldP spid="12" grpId="0" animBg="1"/>
      <p:bldP spid="13" grpId="0" animBg="1"/>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32" y="142852"/>
            <a:ext cx="8072462"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4) Cost – Effectiveness Analysis (CEA)</a:t>
            </a:r>
          </a:p>
          <a:p>
            <a:r>
              <a:rPr lang="en-US" sz="3000" dirty="0" smtClean="0">
                <a:solidFill>
                  <a:schemeClr val="accent5">
                    <a:lumMod val="50000"/>
                  </a:schemeClr>
                </a:solidFill>
                <a:effectLst>
                  <a:outerShdw blurRad="38100" dist="38100" dir="2700000" algn="tl">
                    <a:srgbClr val="000000">
                      <a:alpha val="43137"/>
                    </a:srgbClr>
                  </a:outerShdw>
                </a:effectLst>
              </a:rPr>
              <a:t>	Choose the alterative which minimize cost</a:t>
            </a:r>
          </a:p>
        </p:txBody>
      </p:sp>
      <p:sp>
        <p:nvSpPr>
          <p:cNvPr id="5" name="วงรี 4"/>
          <p:cNvSpPr/>
          <p:nvPr/>
        </p:nvSpPr>
        <p:spPr>
          <a:xfrm>
            <a:off x="1785918" y="78579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6" name="ชื่อเรื่อง 1"/>
          <p:cNvSpPr txBox="1">
            <a:spLocks/>
          </p:cNvSpPr>
          <p:nvPr/>
        </p:nvSpPr>
        <p:spPr>
          <a:xfrm>
            <a:off x="3143240" y="1214422"/>
            <a:ext cx="2643206"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Limitation of CEA</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7" name="ตัวเชื่อมต่อตรง 6"/>
          <p:cNvCxnSpPr/>
          <p:nvPr/>
        </p:nvCxnSpPr>
        <p:spPr>
          <a:xfrm rot="10800000" flipV="1">
            <a:off x="2500298" y="1785926"/>
            <a:ext cx="2000264" cy="714380"/>
          </a:xfrm>
          <a:prstGeom prst="line">
            <a:avLst/>
          </a:prstGeom>
        </p:spPr>
        <p:style>
          <a:lnRef idx="3">
            <a:schemeClr val="accent1"/>
          </a:lnRef>
          <a:fillRef idx="0">
            <a:schemeClr val="accent1"/>
          </a:fillRef>
          <a:effectRef idx="2">
            <a:schemeClr val="accent1"/>
          </a:effectRef>
          <a:fontRef idx="minor">
            <a:schemeClr val="tx1"/>
          </a:fontRef>
        </p:style>
      </p:cxnSp>
      <p:cxnSp>
        <p:nvCxnSpPr>
          <p:cNvPr id="8" name="ตัวเชื่อมต่อตรง 7"/>
          <p:cNvCxnSpPr/>
          <p:nvPr/>
        </p:nvCxnSpPr>
        <p:spPr>
          <a:xfrm>
            <a:off x="4500562" y="1785926"/>
            <a:ext cx="1285884" cy="642942"/>
          </a:xfrm>
          <a:prstGeom prst="line">
            <a:avLst/>
          </a:prstGeom>
        </p:spPr>
        <p:style>
          <a:lnRef idx="3">
            <a:schemeClr val="accent1"/>
          </a:lnRef>
          <a:fillRef idx="0">
            <a:schemeClr val="accent1"/>
          </a:fillRef>
          <a:effectRef idx="2">
            <a:schemeClr val="accent1"/>
          </a:effectRef>
          <a:fontRef idx="minor">
            <a:schemeClr val="tx1"/>
          </a:fontRef>
        </p:style>
      </p:cxnSp>
      <p:sp>
        <p:nvSpPr>
          <p:cNvPr id="9" name="ชื่อเรื่อง 1"/>
          <p:cNvSpPr txBox="1">
            <a:spLocks/>
          </p:cNvSpPr>
          <p:nvPr/>
        </p:nvSpPr>
        <p:spPr>
          <a:xfrm>
            <a:off x="785786" y="2500306"/>
            <a:ext cx="2286016" cy="714380"/>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Join production</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 name="ชื่อเรื่อง 1"/>
          <p:cNvSpPr txBox="1">
            <a:spLocks/>
          </p:cNvSpPr>
          <p:nvPr/>
        </p:nvSpPr>
        <p:spPr>
          <a:xfrm>
            <a:off x="5572132" y="2500306"/>
            <a:ext cx="3429024" cy="85725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Date base collection is not up to date</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12" name="ตัวเชื่อมต่อตรง 11"/>
          <p:cNvCxnSpPr/>
          <p:nvPr/>
        </p:nvCxnSpPr>
        <p:spPr>
          <a:xfrm rot="5400000">
            <a:off x="3790309" y="2339572"/>
            <a:ext cx="1241914" cy="178592"/>
          </a:xfrm>
          <a:prstGeom prst="line">
            <a:avLst/>
          </a:prstGeom>
        </p:spPr>
        <p:style>
          <a:lnRef idx="3">
            <a:schemeClr val="accent1"/>
          </a:lnRef>
          <a:fillRef idx="0">
            <a:schemeClr val="accent1"/>
          </a:fillRef>
          <a:effectRef idx="2">
            <a:schemeClr val="accent1"/>
          </a:effectRef>
          <a:fontRef idx="minor">
            <a:schemeClr val="tx1"/>
          </a:fontRef>
        </p:style>
      </p:cxnSp>
      <p:sp>
        <p:nvSpPr>
          <p:cNvPr id="20" name="ชื่อเรื่อง 1"/>
          <p:cNvSpPr txBox="1">
            <a:spLocks/>
          </p:cNvSpPr>
          <p:nvPr/>
        </p:nvSpPr>
        <p:spPr>
          <a:xfrm>
            <a:off x="3286116" y="3143248"/>
            <a:ext cx="2071702" cy="714380"/>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Rent/Shadow price</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par>
                                <p:cTn id="16" presetID="4" presetClass="entr" presetSubtype="16"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ox(in)">
                                      <p:cBhvr>
                                        <p:cTn id="18" dur="500"/>
                                        <p:tgtEl>
                                          <p:spTgt spid="7"/>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ox(in)">
                                      <p:cBhvr>
                                        <p:cTn id="21" dur="500"/>
                                        <p:tgtEl>
                                          <p:spTgt spid="9"/>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ox(in)">
                                      <p:cBhvr>
                                        <p:cTn id="26" dur="500"/>
                                        <p:tgtEl>
                                          <p:spTgt spid="12"/>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box(in)">
                                      <p:cBhvr>
                                        <p:cTn id="29" dur="500"/>
                                        <p:tgtEl>
                                          <p:spTgt spid="20"/>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ox(in)">
                                      <p:cBhvr>
                                        <p:cTn id="34" dur="500"/>
                                        <p:tgtEl>
                                          <p:spTgt spid="8"/>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ox(in)">
                                      <p:cBhvr>
                                        <p:cTn id="3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9" grpId="0"/>
      <p:bldP spid="10"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a:bodyPr>
          <a:lstStyle/>
          <a:p>
            <a:r>
              <a:rPr lang="en-US" sz="3200" dirty="0" smtClean="0">
                <a:latin typeface="Gill Sans MT" pitchFamily="34" charset="0"/>
              </a:rPr>
              <a:t>7.1 Education and Health : Similarities and Differences</a:t>
            </a:r>
            <a:endParaRPr lang="th-TH" sz="3200" dirty="0">
              <a:latin typeface="Gill Sans MT" pitchFamily="34" charset="0"/>
            </a:endParaRPr>
          </a:p>
        </p:txBody>
      </p:sp>
      <p:sp>
        <p:nvSpPr>
          <p:cNvPr id="5" name="TextBox 4"/>
          <p:cNvSpPr txBox="1"/>
          <p:nvPr/>
        </p:nvSpPr>
        <p:spPr>
          <a:xfrm>
            <a:off x="928694" y="1390897"/>
            <a:ext cx="8072462" cy="2862322"/>
          </a:xfrm>
          <a:prstGeom prst="rect">
            <a:avLst/>
          </a:prstGeom>
          <a:noFill/>
        </p:spPr>
        <p:txBody>
          <a:bodyPr wrap="square" rtlCol="0">
            <a:spAutoFit/>
          </a:bodyPr>
          <a:lstStyle/>
          <a:p>
            <a:r>
              <a:rPr lang="en-US" sz="3000" dirty="0" err="1" smtClean="0">
                <a:solidFill>
                  <a:schemeClr val="accent5">
                    <a:lumMod val="50000"/>
                  </a:schemeClr>
                </a:solidFill>
                <a:effectLst>
                  <a:outerShdw blurRad="38100" dist="38100" dir="2700000" algn="tl">
                    <a:srgbClr val="000000">
                      <a:alpha val="43137"/>
                    </a:srgbClr>
                  </a:outerShdw>
                </a:effectLst>
              </a:rPr>
              <a:t>Mushkin</a:t>
            </a:r>
            <a:r>
              <a:rPr lang="en-US" sz="3000" dirty="0" smtClean="0">
                <a:solidFill>
                  <a:schemeClr val="accent5">
                    <a:lumMod val="50000"/>
                  </a:schemeClr>
                </a:solidFill>
                <a:effectLst>
                  <a:outerShdw blurRad="38100" dist="38100" dir="2700000" algn="tl">
                    <a:srgbClr val="000000">
                      <a:alpha val="43137"/>
                    </a:srgbClr>
                  </a:outerShdw>
                </a:effectLst>
              </a:rPr>
              <a:t> (1962) state that “the concept of human capital formation through both education and health services rests on the twin notions that people as productive agents are improved by investment in these services and that the at lays made yield a continuing return in the future.</a:t>
            </a:r>
          </a:p>
        </p:txBody>
      </p:sp>
      <p:sp>
        <p:nvSpPr>
          <p:cNvPr id="6" name="TextBox 5"/>
          <p:cNvSpPr txBox="1"/>
          <p:nvPr/>
        </p:nvSpPr>
        <p:spPr>
          <a:xfrm>
            <a:off x="928662" y="4214818"/>
            <a:ext cx="8072462"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Health and education are joint investment made in the same individual.</a:t>
            </a:r>
          </a:p>
        </p:txBody>
      </p:sp>
      <p:sp>
        <p:nvSpPr>
          <p:cNvPr id="9" name="วงรี 8"/>
          <p:cNvSpPr/>
          <p:nvPr/>
        </p:nvSpPr>
        <p:spPr>
          <a:xfrm>
            <a:off x="1714480"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ox(in)">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รูปภาพ 5" descr="110210139.jpg"/>
          <p:cNvPicPr>
            <a:picLocks noChangeAspect="1"/>
          </p:cNvPicPr>
          <p:nvPr/>
        </p:nvPicPr>
        <p:blipFill>
          <a:blip r:embed="rId2" cstate="print"/>
          <a:stretch>
            <a:fillRect/>
          </a:stretch>
        </p:blipFill>
        <p:spPr>
          <a:xfrm>
            <a:off x="3017328" y="428604"/>
            <a:ext cx="1054606" cy="1247765"/>
          </a:xfrm>
          <a:prstGeom prst="rect">
            <a:avLst/>
          </a:prstGeom>
        </p:spPr>
      </p:pic>
      <p:pic>
        <p:nvPicPr>
          <p:cNvPr id="7" name="รูปภาพ 6" descr="Accresorise6 110.gif"/>
          <p:cNvPicPr>
            <a:picLocks noChangeAspect="1"/>
          </p:cNvPicPr>
          <p:nvPr/>
        </p:nvPicPr>
        <p:blipFill>
          <a:blip r:embed="rId3"/>
          <a:stretch>
            <a:fillRect/>
          </a:stretch>
        </p:blipFill>
        <p:spPr>
          <a:xfrm>
            <a:off x="5167324" y="666738"/>
            <a:ext cx="1047750" cy="1047750"/>
          </a:xfrm>
          <a:prstGeom prst="rect">
            <a:avLst/>
          </a:prstGeom>
        </p:spPr>
      </p:pic>
      <p:sp>
        <p:nvSpPr>
          <p:cNvPr id="8" name="TextBox 7"/>
          <p:cNvSpPr txBox="1"/>
          <p:nvPr/>
        </p:nvSpPr>
        <p:spPr>
          <a:xfrm>
            <a:off x="1214414" y="752757"/>
            <a:ext cx="1071570" cy="461665"/>
          </a:xfrm>
          <a:prstGeom prst="rect">
            <a:avLst/>
          </a:prstGeom>
          <a:noFill/>
        </p:spPr>
        <p:txBody>
          <a:bodyPr wrap="square" rtlCol="0">
            <a:spAutoFit/>
          </a:bodyPr>
          <a:lstStyle/>
          <a:p>
            <a:r>
              <a:rPr lang="en-US" sz="2400" dirty="0" smtClean="0">
                <a:solidFill>
                  <a:schemeClr val="accent5">
                    <a:lumMod val="50000"/>
                  </a:schemeClr>
                </a:solidFill>
                <a:effectLst>
                  <a:outerShdw blurRad="38100" dist="38100" dir="2700000" algn="tl">
                    <a:srgbClr val="000000">
                      <a:alpha val="43137"/>
                    </a:srgbClr>
                  </a:outerShdw>
                </a:effectLst>
              </a:rPr>
              <a:t>Health</a:t>
            </a:r>
          </a:p>
        </p:txBody>
      </p:sp>
      <p:sp>
        <p:nvSpPr>
          <p:cNvPr id="9" name="ลูกศรขวา 8"/>
          <p:cNvSpPr/>
          <p:nvPr/>
        </p:nvSpPr>
        <p:spPr>
          <a:xfrm>
            <a:off x="2357422" y="857232"/>
            <a:ext cx="42862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0" name="ลูกศรขวา 9"/>
          <p:cNvSpPr/>
          <p:nvPr/>
        </p:nvSpPr>
        <p:spPr>
          <a:xfrm>
            <a:off x="4357686" y="857232"/>
            <a:ext cx="42862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1" name="ลูกศรขวา 10"/>
          <p:cNvSpPr/>
          <p:nvPr/>
        </p:nvSpPr>
        <p:spPr>
          <a:xfrm>
            <a:off x="6643702" y="857232"/>
            <a:ext cx="42862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pic>
        <p:nvPicPr>
          <p:cNvPr id="12" name="รูปภาพ 11" descr="moneystack.jpg"/>
          <p:cNvPicPr>
            <a:picLocks noChangeAspect="1"/>
          </p:cNvPicPr>
          <p:nvPr/>
        </p:nvPicPr>
        <p:blipFill>
          <a:blip r:embed="rId4" cstate="print"/>
          <a:stretch>
            <a:fillRect/>
          </a:stretch>
        </p:blipFill>
        <p:spPr>
          <a:xfrm>
            <a:off x="7286644" y="571480"/>
            <a:ext cx="1196907" cy="797233"/>
          </a:xfrm>
          <a:prstGeom prst="rect">
            <a:avLst/>
          </a:prstGeom>
        </p:spPr>
      </p:pic>
      <p:sp>
        <p:nvSpPr>
          <p:cNvPr id="13" name="TextBox 12"/>
          <p:cNvSpPr txBox="1"/>
          <p:nvPr/>
        </p:nvSpPr>
        <p:spPr>
          <a:xfrm>
            <a:off x="1071538" y="1928802"/>
            <a:ext cx="2214578"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Good Health</a:t>
            </a:r>
          </a:p>
        </p:txBody>
      </p:sp>
      <p:sp>
        <p:nvSpPr>
          <p:cNvPr id="14" name="TextBox 13"/>
          <p:cNvSpPr txBox="1"/>
          <p:nvPr/>
        </p:nvSpPr>
        <p:spPr>
          <a:xfrm>
            <a:off x="3643306" y="1928802"/>
            <a:ext cx="2714644"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Higher Education</a:t>
            </a:r>
          </a:p>
        </p:txBody>
      </p:sp>
      <p:sp>
        <p:nvSpPr>
          <p:cNvPr id="15" name="TextBox 14"/>
          <p:cNvSpPr txBox="1"/>
          <p:nvPr/>
        </p:nvSpPr>
        <p:spPr>
          <a:xfrm>
            <a:off x="6786578" y="1928802"/>
            <a:ext cx="2071702" cy="523220"/>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Higher Wage</a:t>
            </a:r>
          </a:p>
        </p:txBody>
      </p:sp>
      <p:sp>
        <p:nvSpPr>
          <p:cNvPr id="16" name="ลูกศรขวา 15"/>
          <p:cNvSpPr/>
          <p:nvPr/>
        </p:nvSpPr>
        <p:spPr>
          <a:xfrm>
            <a:off x="3214678" y="2071678"/>
            <a:ext cx="42862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7" name="ลูกศรขวา 16"/>
          <p:cNvSpPr/>
          <p:nvPr/>
        </p:nvSpPr>
        <p:spPr>
          <a:xfrm>
            <a:off x="6357950" y="2071678"/>
            <a:ext cx="42862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8" name="TextBox 17"/>
          <p:cNvSpPr txBox="1"/>
          <p:nvPr/>
        </p:nvSpPr>
        <p:spPr>
          <a:xfrm>
            <a:off x="928662" y="2571744"/>
            <a:ext cx="5643602"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How to invest in health ?</a:t>
            </a:r>
          </a:p>
        </p:txBody>
      </p:sp>
      <p:sp>
        <p:nvSpPr>
          <p:cNvPr id="19" name="วงรี 18"/>
          <p:cNvSpPr/>
          <p:nvPr/>
        </p:nvSpPr>
        <p:spPr>
          <a:xfrm>
            <a:off x="1714480" y="278605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1" name="วงรี 20"/>
          <p:cNvSpPr/>
          <p:nvPr/>
        </p:nvSpPr>
        <p:spPr>
          <a:xfrm>
            <a:off x="3000364" y="3214678"/>
            <a:ext cx="3357586" cy="857264"/>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22" name="ชื่อเรื่อง 1"/>
          <p:cNvSpPr txBox="1">
            <a:spLocks/>
          </p:cNvSpPr>
          <p:nvPr/>
        </p:nvSpPr>
        <p:spPr>
          <a:xfrm>
            <a:off x="3214678" y="3192701"/>
            <a:ext cx="3000396" cy="879241"/>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Investment in Health</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3" name="TextBox 22"/>
          <p:cNvSpPr txBox="1"/>
          <p:nvPr/>
        </p:nvSpPr>
        <p:spPr>
          <a:xfrm>
            <a:off x="1428728" y="4714884"/>
            <a:ext cx="2643206"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by public sector </a:t>
            </a:r>
          </a:p>
        </p:txBody>
      </p:sp>
      <p:sp>
        <p:nvSpPr>
          <p:cNvPr id="24" name="TextBox 23"/>
          <p:cNvSpPr txBox="1"/>
          <p:nvPr/>
        </p:nvSpPr>
        <p:spPr>
          <a:xfrm>
            <a:off x="5500694" y="4732390"/>
            <a:ext cx="2857520"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by private sector </a:t>
            </a:r>
          </a:p>
        </p:txBody>
      </p:sp>
      <p:sp>
        <p:nvSpPr>
          <p:cNvPr id="25" name="TextBox 24"/>
          <p:cNvSpPr txBox="1"/>
          <p:nvPr/>
        </p:nvSpPr>
        <p:spPr>
          <a:xfrm>
            <a:off x="928662" y="5589646"/>
            <a:ext cx="7715304"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Which way show the most effectiveness ? </a:t>
            </a:r>
          </a:p>
        </p:txBody>
      </p:sp>
      <p:sp>
        <p:nvSpPr>
          <p:cNvPr id="27" name="วงรี 26"/>
          <p:cNvSpPr/>
          <p:nvPr/>
        </p:nvSpPr>
        <p:spPr>
          <a:xfrm>
            <a:off x="1714480" y="578645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8" name="ลูกศรลง 27"/>
          <p:cNvSpPr/>
          <p:nvPr/>
        </p:nvSpPr>
        <p:spPr>
          <a:xfrm rot="1834502">
            <a:off x="3410960" y="4110400"/>
            <a:ext cx="227517"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endParaRPr lang="th-TH" dirty="0"/>
          </a:p>
        </p:txBody>
      </p:sp>
      <p:sp>
        <p:nvSpPr>
          <p:cNvPr id="29" name="ลูกศรลง 28"/>
          <p:cNvSpPr/>
          <p:nvPr/>
        </p:nvSpPr>
        <p:spPr>
          <a:xfrm rot="20383905">
            <a:off x="5761165" y="4133970"/>
            <a:ext cx="241345"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par>
                                <p:cTn id="13" presetID="4" presetClass="entr" presetSubtype="16" fill="hold"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ox(in)">
                                      <p:cBhvr>
                                        <p:cTn id="18" dur="500"/>
                                        <p:tgtEl>
                                          <p:spTgt spid="10"/>
                                        </p:tgtEl>
                                      </p:cBhvr>
                                    </p:animEffect>
                                  </p:childTnLst>
                                </p:cTn>
                              </p:par>
                              <p:par>
                                <p:cTn id="19" presetID="4" presetClass="entr" presetSubtype="16"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ox(in)">
                                      <p:cBhvr>
                                        <p:cTn id="21" dur="500"/>
                                        <p:tgtEl>
                                          <p:spTgt spid="7"/>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ox(in)">
                                      <p:cBhvr>
                                        <p:cTn id="24" dur="500"/>
                                        <p:tgtEl>
                                          <p:spTgt spid="11"/>
                                        </p:tgtEl>
                                      </p:cBhvr>
                                    </p:animEffect>
                                  </p:childTnLst>
                                </p:cTn>
                              </p:par>
                              <p:par>
                                <p:cTn id="25" presetID="4" presetClass="entr" presetSubtype="16"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ox(in)">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ox(in)">
                                      <p:cBhvr>
                                        <p:cTn id="32" dur="500"/>
                                        <p:tgtEl>
                                          <p:spTgt spid="13"/>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box(in)">
                                      <p:cBhvr>
                                        <p:cTn id="35" dur="500"/>
                                        <p:tgtEl>
                                          <p:spTgt spid="16"/>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box(in)">
                                      <p:cBhvr>
                                        <p:cTn id="38" dur="500"/>
                                        <p:tgtEl>
                                          <p:spTgt spid="14"/>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box(in)">
                                      <p:cBhvr>
                                        <p:cTn id="41" dur="500"/>
                                        <p:tgtEl>
                                          <p:spTgt spid="17"/>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box(in)">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box(in)">
                                      <p:cBhvr>
                                        <p:cTn id="49" dur="500"/>
                                        <p:tgtEl>
                                          <p:spTgt spid="18"/>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box(in)">
                                      <p:cBhvr>
                                        <p:cTn id="52" dur="500"/>
                                        <p:tgtEl>
                                          <p:spTgt spid="19"/>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box(in)">
                                      <p:cBhvr>
                                        <p:cTn id="55" dur="500"/>
                                        <p:tgtEl>
                                          <p:spTgt spid="21"/>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box(in)">
                                      <p:cBhvr>
                                        <p:cTn id="58" dur="500"/>
                                        <p:tgtEl>
                                          <p:spTgt spid="22"/>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box(in)">
                                      <p:cBhvr>
                                        <p:cTn id="63" dur="500"/>
                                        <p:tgtEl>
                                          <p:spTgt spid="28"/>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29"/>
                                        </p:tgtEl>
                                        <p:attrNameLst>
                                          <p:attrName>style.visibility</p:attrName>
                                        </p:attrNameLst>
                                      </p:cBhvr>
                                      <p:to>
                                        <p:strVal val="visible"/>
                                      </p:to>
                                    </p:set>
                                    <p:animEffect transition="in" filter="box(in)">
                                      <p:cBhvr>
                                        <p:cTn id="66" dur="500"/>
                                        <p:tgtEl>
                                          <p:spTgt spid="29"/>
                                        </p:tgtEl>
                                      </p:cBhvr>
                                    </p:animEffect>
                                  </p:childTnLst>
                                </p:cTn>
                              </p:par>
                              <p:par>
                                <p:cTn id="67" presetID="4" presetClass="entr" presetSubtype="16" fill="hold" grpId="0" nodeType="withEffect">
                                  <p:stCondLst>
                                    <p:cond delay="0"/>
                                  </p:stCondLst>
                                  <p:childTnLst>
                                    <p:set>
                                      <p:cBhvr>
                                        <p:cTn id="68" dur="1" fill="hold">
                                          <p:stCondLst>
                                            <p:cond delay="0"/>
                                          </p:stCondLst>
                                        </p:cTn>
                                        <p:tgtEl>
                                          <p:spTgt spid="24"/>
                                        </p:tgtEl>
                                        <p:attrNameLst>
                                          <p:attrName>style.visibility</p:attrName>
                                        </p:attrNameLst>
                                      </p:cBhvr>
                                      <p:to>
                                        <p:strVal val="visible"/>
                                      </p:to>
                                    </p:set>
                                    <p:animEffect transition="in" filter="box(in)">
                                      <p:cBhvr>
                                        <p:cTn id="69" dur="500"/>
                                        <p:tgtEl>
                                          <p:spTgt spid="24"/>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box(in)">
                                      <p:cBhvr>
                                        <p:cTn id="72" dur="500"/>
                                        <p:tgtEl>
                                          <p:spTgt spid="23"/>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25"/>
                                        </p:tgtEl>
                                        <p:attrNameLst>
                                          <p:attrName>style.visibility</p:attrName>
                                        </p:attrNameLst>
                                      </p:cBhvr>
                                      <p:to>
                                        <p:strVal val="visible"/>
                                      </p:to>
                                    </p:set>
                                    <p:animEffect transition="in" filter="box(in)">
                                      <p:cBhvr>
                                        <p:cTn id="75" dur="500"/>
                                        <p:tgtEl>
                                          <p:spTgt spid="25"/>
                                        </p:tgtEl>
                                      </p:cBhvr>
                                    </p:animEffect>
                                  </p:childTnLst>
                                </p:cTn>
                              </p:par>
                              <p:par>
                                <p:cTn id="76" presetID="4" presetClass="entr" presetSubtype="16" fill="hold" grpId="0" nodeType="withEffect">
                                  <p:stCondLst>
                                    <p:cond delay="0"/>
                                  </p:stCondLst>
                                  <p:childTnLst>
                                    <p:set>
                                      <p:cBhvr>
                                        <p:cTn id="77" dur="1" fill="hold">
                                          <p:stCondLst>
                                            <p:cond delay="0"/>
                                          </p:stCondLst>
                                        </p:cTn>
                                        <p:tgtEl>
                                          <p:spTgt spid="27"/>
                                        </p:tgtEl>
                                        <p:attrNameLst>
                                          <p:attrName>style.visibility</p:attrName>
                                        </p:attrNameLst>
                                      </p:cBhvr>
                                      <p:to>
                                        <p:strVal val="visible"/>
                                      </p:to>
                                    </p:set>
                                    <p:animEffect transition="in" filter="box(in)">
                                      <p:cBhvr>
                                        <p:cTn id="78"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10" grpId="0" animBg="1"/>
      <p:bldP spid="11" grpId="0" animBg="1"/>
      <p:bldP spid="13" grpId="0"/>
      <p:bldP spid="14" grpId="0"/>
      <p:bldP spid="15" grpId="0"/>
      <p:bldP spid="16" grpId="0" animBg="1"/>
      <p:bldP spid="17" grpId="0" animBg="1"/>
      <p:bldP spid="18" grpId="0"/>
      <p:bldP spid="19" grpId="0" animBg="1"/>
      <p:bldP spid="21" grpId="0" animBg="1"/>
      <p:bldP spid="22" grpId="0"/>
      <p:bldP spid="23" grpId="0"/>
      <p:bldP spid="24" grpId="0"/>
      <p:bldP spid="25" grpId="0"/>
      <p:bldP spid="27" grpId="0" animBg="1"/>
      <p:bldP spid="28" grpId="0" animBg="1"/>
      <p:bldP spid="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32" y="214290"/>
            <a:ext cx="8072462" cy="4708981"/>
          </a:xfrm>
          <a:prstGeom prst="rect">
            <a:avLst/>
          </a:prstGeom>
          <a:noFill/>
        </p:spPr>
        <p:txBody>
          <a:bodyPr wrap="square" rtlCol="0">
            <a:spAutoFit/>
          </a:bodyPr>
          <a:lstStyle/>
          <a:p>
            <a:r>
              <a:rPr lang="en-US" sz="3000" u="sng" dirty="0" smtClean="0">
                <a:solidFill>
                  <a:schemeClr val="accent5">
                    <a:lumMod val="50000"/>
                  </a:schemeClr>
                </a:solidFill>
                <a:effectLst>
                  <a:outerShdw blurRad="38100" dist="38100" dir="2700000" algn="tl">
                    <a:srgbClr val="000000">
                      <a:alpha val="43137"/>
                    </a:srgbClr>
                  </a:outerShdw>
                </a:effectLst>
              </a:rPr>
              <a:t>Similarities between education and health</a:t>
            </a:r>
            <a:r>
              <a:rPr lang="en-US" sz="3000" dirty="0" smtClean="0">
                <a:solidFill>
                  <a:schemeClr val="accent5">
                    <a:lumMod val="50000"/>
                  </a:schemeClr>
                </a:solidFill>
                <a:effectLst>
                  <a:outerShdw blurRad="38100" dist="38100" dir="2700000" algn="tl">
                    <a:srgbClr val="000000">
                      <a:alpha val="43137"/>
                    </a:srgbClr>
                  </a:outerShdw>
                </a:effectLst>
              </a:rPr>
              <a:t> are</a:t>
            </a:r>
            <a:endParaRPr lang="en-US" sz="3000" u="sng" dirty="0" smtClean="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1. Education and health are mutual investment for instance, some health are service depend on level of education. If low quality of education then, inefficient in quality of health care.</a:t>
            </a:r>
          </a:p>
          <a:p>
            <a:r>
              <a:rPr lang="en-US" sz="3000" dirty="0" smtClean="0">
                <a:solidFill>
                  <a:schemeClr val="accent5">
                    <a:lumMod val="50000"/>
                  </a:schemeClr>
                </a:solidFill>
                <a:effectLst>
                  <a:outerShdw blurRad="38100" dist="38100" dir="2700000" algn="tl">
                    <a:srgbClr val="000000">
                      <a:alpha val="43137"/>
                    </a:srgbClr>
                  </a:outerShdw>
                </a:effectLst>
              </a:rPr>
              <a:t>On the other hand, low quality of health care related to low quality of education. Children who always get sick so </a:t>
            </a:r>
            <a:r>
              <a:rPr lang="en-US" sz="3000" dirty="0" smtClean="0">
                <a:solidFill>
                  <a:schemeClr val="accent5">
                    <a:lumMod val="50000"/>
                  </a:schemeClr>
                </a:solidFill>
                <a:effectLst>
                  <a:outerShdw blurRad="38100" dist="38100" dir="2700000" algn="tl">
                    <a:srgbClr val="000000">
                      <a:alpha val="43137"/>
                    </a:srgbClr>
                  </a:outerShdw>
                </a:effectLst>
              </a:rPr>
              <a:t>the</a:t>
            </a:r>
            <a:r>
              <a:rPr lang="en-US" sz="3000" dirty="0">
                <a:solidFill>
                  <a:schemeClr val="accent5">
                    <a:lumMod val="50000"/>
                  </a:schemeClr>
                </a:solidFill>
                <a:effectLst>
                  <a:outerShdw blurRad="38100" dist="38100" dir="2700000" algn="tl">
                    <a:srgbClr val="000000">
                      <a:alpha val="43137"/>
                    </a:srgbClr>
                  </a:outerShdw>
                </a:effectLst>
              </a:rPr>
              <a:t>y</a:t>
            </a:r>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always absent from the class room. High quality of health care lead to have long live then, long period to earn</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32" y="214290"/>
            <a:ext cx="8072462" cy="3785652"/>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2. Difficult to define health into consumption or investment. Likewise, education that also difficult to separate. For instance, MR.A eat </a:t>
            </a:r>
            <a:r>
              <a:rPr lang="en-US" sz="3000" dirty="0" err="1">
                <a:solidFill>
                  <a:schemeClr val="accent5">
                    <a:lumMod val="50000"/>
                  </a:schemeClr>
                </a:solidFill>
                <a:effectLst>
                  <a:outerShdw blurRad="38100" dist="38100" dir="2700000" algn="tl">
                    <a:srgbClr val="000000">
                      <a:alpha val="43137"/>
                    </a:srgbClr>
                  </a:outerShdw>
                </a:effectLst>
              </a:rPr>
              <a:t>p</a:t>
            </a:r>
            <a:r>
              <a:rPr lang="en-US" sz="3000" dirty="0" err="1" smtClean="0">
                <a:solidFill>
                  <a:schemeClr val="accent5">
                    <a:lumMod val="50000"/>
                  </a:schemeClr>
                </a:solidFill>
                <a:effectLst>
                  <a:outerShdw blurRad="38100" dist="38100" dir="2700000" algn="tl">
                    <a:srgbClr val="000000">
                      <a:alpha val="43137"/>
                    </a:srgbClr>
                  </a:outerShdw>
                </a:effectLst>
              </a:rPr>
              <a:t>aracetamol</a:t>
            </a:r>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to decline his headache. It seems to be he consume the medicine for his utility. However, after he drug </a:t>
            </a:r>
            <a:r>
              <a:rPr lang="en-US" sz="3000" dirty="0" err="1" smtClean="0">
                <a:solidFill>
                  <a:schemeClr val="accent5">
                    <a:lumMod val="50000"/>
                  </a:schemeClr>
                </a:solidFill>
                <a:effectLst>
                  <a:outerShdw blurRad="38100" dist="38100" dir="2700000" algn="tl">
                    <a:srgbClr val="000000">
                      <a:alpha val="43137"/>
                    </a:srgbClr>
                  </a:outerShdw>
                </a:effectLst>
              </a:rPr>
              <a:t>paracetamol</a:t>
            </a:r>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he can go to work and earn from the working. Last case like </a:t>
            </a:r>
            <a:r>
              <a:rPr lang="en-US" sz="3000" dirty="0" smtClean="0">
                <a:solidFill>
                  <a:schemeClr val="accent5">
                    <a:lumMod val="50000"/>
                  </a:schemeClr>
                </a:solidFill>
                <a:effectLst>
                  <a:outerShdw blurRad="38100" dist="38100" dir="2700000" algn="tl">
                    <a:srgbClr val="000000">
                      <a:alpha val="43137"/>
                    </a:srgbClr>
                  </a:outerShdw>
                </a:effectLst>
              </a:rPr>
              <a:t>MR.A </a:t>
            </a:r>
            <a:r>
              <a:rPr lang="en-US" sz="3000" dirty="0" smtClean="0">
                <a:solidFill>
                  <a:schemeClr val="accent5">
                    <a:lumMod val="50000"/>
                  </a:schemeClr>
                </a:solidFill>
                <a:effectLst>
                  <a:outerShdw blurRad="38100" dist="38100" dir="2700000" algn="tl">
                    <a:srgbClr val="000000">
                      <a:alpha val="43137"/>
                    </a:srgbClr>
                  </a:outerShdw>
                </a:effectLst>
              </a:rPr>
              <a:t>he drug for investment but first case he drug for consumption.</a:t>
            </a:r>
          </a:p>
        </p:txBody>
      </p:sp>
      <p:sp>
        <p:nvSpPr>
          <p:cNvPr id="5" name="TextBox 4"/>
          <p:cNvSpPr txBox="1"/>
          <p:nvPr/>
        </p:nvSpPr>
        <p:spPr>
          <a:xfrm>
            <a:off x="1000100" y="3803696"/>
            <a:ext cx="8072462"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3. Both education and health are positive externalities.</a:t>
            </a:r>
          </a:p>
        </p:txBody>
      </p:sp>
      <p:sp>
        <p:nvSpPr>
          <p:cNvPr id="6" name="สี่เหลี่ยมผืนผ้า 5"/>
          <p:cNvSpPr/>
          <p:nvPr/>
        </p:nvSpPr>
        <p:spPr>
          <a:xfrm>
            <a:off x="2428860" y="4857760"/>
            <a:ext cx="4429156" cy="64294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7" name="ชื่อเรื่อง 1"/>
          <p:cNvSpPr txBox="1">
            <a:spLocks/>
          </p:cNvSpPr>
          <p:nvPr/>
        </p:nvSpPr>
        <p:spPr>
          <a:xfrm>
            <a:off x="2500298" y="4857760"/>
            <a:ext cx="4357718" cy="664927"/>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Benefit from Education, Health</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ชื่อเรื่อง 1"/>
          <p:cNvSpPr txBox="1">
            <a:spLocks/>
          </p:cNvSpPr>
          <p:nvPr/>
        </p:nvSpPr>
        <p:spPr>
          <a:xfrm>
            <a:off x="1142976" y="5978783"/>
            <a:ext cx="1500198"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Individual </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9" name="ชื่อเรื่อง 1"/>
          <p:cNvSpPr txBox="1">
            <a:spLocks/>
          </p:cNvSpPr>
          <p:nvPr/>
        </p:nvSpPr>
        <p:spPr>
          <a:xfrm>
            <a:off x="3643306" y="5907345"/>
            <a:ext cx="5500694" cy="664927"/>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Social (spill over,  positive externalities)</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11" name="ลูกศรเชื่อมต่อแบบตรง 10"/>
          <p:cNvCxnSpPr/>
          <p:nvPr/>
        </p:nvCxnSpPr>
        <p:spPr>
          <a:xfrm rot="10800000" flipV="1">
            <a:off x="2714612" y="5643578"/>
            <a:ext cx="785818"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3" name="ลูกศรเชื่อมต่อแบบตรง 12"/>
          <p:cNvCxnSpPr/>
          <p:nvPr/>
        </p:nvCxnSpPr>
        <p:spPr>
          <a:xfrm>
            <a:off x="3500430" y="5643578"/>
            <a:ext cx="500066" cy="42862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ox(in)">
                                      <p:cBhvr>
                                        <p:cTn id="15" dur="500"/>
                                        <p:tgtEl>
                                          <p:spTgt spid="7"/>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ox(in)">
                                      <p:cBhvr>
                                        <p:cTn id="23" dur="500"/>
                                        <p:tgtEl>
                                          <p:spTgt spid="11"/>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ox(in)">
                                      <p:cBhvr>
                                        <p:cTn id="26" dur="500"/>
                                        <p:tgtEl>
                                          <p:spTgt spid="9"/>
                                        </p:tgtEl>
                                      </p:cBhvr>
                                    </p:animEffect>
                                  </p:childTnLst>
                                </p:cTn>
                              </p:par>
                              <p:par>
                                <p:cTn id="27" presetID="4" presetClass="entr" presetSubtype="16"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ox(in)">
                                      <p:cBhvr>
                                        <p:cTn id="29" dur="500"/>
                                        <p:tgtEl>
                                          <p:spTgt spid="13"/>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ox(in)">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32" y="214290"/>
            <a:ext cx="8072462" cy="1938992"/>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4. Low IRR in education and health investment but high growth rate in term of economic.</a:t>
            </a:r>
          </a:p>
          <a:p>
            <a:r>
              <a:rPr lang="en-US" sz="3000" u="sng" dirty="0" smtClean="0">
                <a:solidFill>
                  <a:schemeClr val="accent5">
                    <a:lumMod val="50000"/>
                  </a:schemeClr>
                </a:solidFill>
                <a:effectLst>
                  <a:outerShdw blurRad="38100" dist="38100" dir="2700000" algn="tl">
                    <a:srgbClr val="000000">
                      <a:alpha val="43137"/>
                    </a:srgbClr>
                  </a:outerShdw>
                </a:effectLst>
              </a:rPr>
              <a:t>Ex</a:t>
            </a:r>
            <a:endParaRPr lang="en-US" sz="3000" u="sng" dirty="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    Good health    Birth rate      Labor	 MP</a:t>
            </a:r>
            <a:r>
              <a:rPr lang="en-US" sz="3000" baseline="-25000" dirty="0" smtClean="0">
                <a:solidFill>
                  <a:schemeClr val="accent5">
                    <a:lumMod val="50000"/>
                  </a:schemeClr>
                </a:solidFill>
                <a:effectLst>
                  <a:outerShdw blurRad="38100" dist="38100" dir="2700000" algn="tl">
                    <a:srgbClr val="000000">
                      <a:alpha val="43137"/>
                    </a:srgbClr>
                  </a:outerShdw>
                </a:effectLst>
              </a:rPr>
              <a:t>L</a:t>
            </a:r>
            <a:r>
              <a:rPr lang="en-US" sz="3000" dirty="0" smtClean="0">
                <a:solidFill>
                  <a:schemeClr val="accent5">
                    <a:lumMod val="50000"/>
                  </a:schemeClr>
                </a:solidFill>
                <a:effectLst>
                  <a:outerShdw blurRad="38100" dist="38100" dir="2700000" algn="tl">
                    <a:srgbClr val="000000">
                      <a:alpha val="43137"/>
                    </a:srgbClr>
                  </a:outerShdw>
                </a:effectLst>
              </a:rPr>
              <a:t>   </a:t>
            </a:r>
          </a:p>
        </p:txBody>
      </p:sp>
      <p:sp>
        <p:nvSpPr>
          <p:cNvPr id="6" name="TextBox 5"/>
          <p:cNvSpPr txBox="1"/>
          <p:nvPr/>
        </p:nvSpPr>
        <p:spPr>
          <a:xfrm>
            <a:off x="1000100" y="2500306"/>
            <a:ext cx="8072462"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High education    HC      MP</a:t>
            </a:r>
            <a:r>
              <a:rPr lang="en-US" sz="3000" baseline="-25000" dirty="0" smtClean="0">
                <a:solidFill>
                  <a:schemeClr val="accent5">
                    <a:lumMod val="50000"/>
                  </a:schemeClr>
                </a:solidFill>
                <a:effectLst>
                  <a:outerShdw blurRad="38100" dist="38100" dir="2700000" algn="tl">
                    <a:srgbClr val="000000">
                      <a:alpha val="43137"/>
                    </a:srgbClr>
                  </a:outerShdw>
                </a:effectLst>
              </a:rPr>
              <a:t>L</a:t>
            </a:r>
            <a:r>
              <a:rPr lang="en-US" sz="3000" dirty="0" smtClean="0">
                <a:solidFill>
                  <a:schemeClr val="accent5">
                    <a:lumMod val="50000"/>
                  </a:schemeClr>
                </a:solidFill>
                <a:effectLst>
                  <a:outerShdw blurRad="38100" dist="38100" dir="2700000" algn="tl">
                    <a:srgbClr val="000000">
                      <a:alpha val="43137"/>
                    </a:srgbClr>
                  </a:outerShdw>
                </a:effectLst>
              </a:rPr>
              <a:t> 	  W      GDP</a:t>
            </a:r>
          </a:p>
        </p:txBody>
      </p:sp>
      <p:sp>
        <p:nvSpPr>
          <p:cNvPr id="7" name="ชื่อเรื่อง 1"/>
          <p:cNvSpPr txBox="1">
            <a:spLocks/>
          </p:cNvSpPr>
          <p:nvPr/>
        </p:nvSpPr>
        <p:spPr>
          <a:xfrm>
            <a:off x="5715008" y="2143116"/>
            <a:ext cx="1571636" cy="42862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(quantity)</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 name="ลูกศรขวา 9"/>
          <p:cNvSpPr/>
          <p:nvPr/>
        </p:nvSpPr>
        <p:spPr>
          <a:xfrm>
            <a:off x="3571868" y="1785926"/>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1" name="ลูกศรขวา 10"/>
          <p:cNvSpPr/>
          <p:nvPr/>
        </p:nvSpPr>
        <p:spPr>
          <a:xfrm>
            <a:off x="5715008" y="1785926"/>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2" name="ลูกศรขวา 11"/>
          <p:cNvSpPr/>
          <p:nvPr/>
        </p:nvSpPr>
        <p:spPr>
          <a:xfrm rot="16200000" flipV="1">
            <a:off x="5398299" y="1826407"/>
            <a:ext cx="204790"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3" name="ลูกศรขวา 12"/>
          <p:cNvSpPr/>
          <p:nvPr/>
        </p:nvSpPr>
        <p:spPr>
          <a:xfrm>
            <a:off x="7286644" y="1785926"/>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4" name="ลูกศรขวา 13"/>
          <p:cNvSpPr/>
          <p:nvPr/>
        </p:nvSpPr>
        <p:spPr>
          <a:xfrm rot="16200000" flipV="1">
            <a:off x="6969935" y="1826407"/>
            <a:ext cx="204790"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5" name="ลูกศรขวา 14"/>
          <p:cNvSpPr/>
          <p:nvPr/>
        </p:nvSpPr>
        <p:spPr>
          <a:xfrm rot="16200000" flipV="1">
            <a:off x="8255819" y="1816883"/>
            <a:ext cx="204790"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6" name="ลูกศรขวา 15"/>
          <p:cNvSpPr/>
          <p:nvPr/>
        </p:nvSpPr>
        <p:spPr>
          <a:xfrm>
            <a:off x="3929058" y="2714620"/>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7" name="ลูกศรขวา 16"/>
          <p:cNvSpPr/>
          <p:nvPr/>
        </p:nvSpPr>
        <p:spPr>
          <a:xfrm>
            <a:off x="5143504" y="2714620"/>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8" name="ลูกศรขวา 17"/>
          <p:cNvSpPr/>
          <p:nvPr/>
        </p:nvSpPr>
        <p:spPr>
          <a:xfrm rot="16200000" flipV="1">
            <a:off x="4826795" y="2755101"/>
            <a:ext cx="204790"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9" name="ลูกศรขวา 18"/>
          <p:cNvSpPr/>
          <p:nvPr/>
        </p:nvSpPr>
        <p:spPr>
          <a:xfrm>
            <a:off x="6429388" y="2714620"/>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0" name="ลูกศรขวา 19"/>
          <p:cNvSpPr/>
          <p:nvPr/>
        </p:nvSpPr>
        <p:spPr>
          <a:xfrm rot="16200000" flipV="1">
            <a:off x="6112679" y="2755101"/>
            <a:ext cx="204790"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21" name="ลูกศรขวา 20"/>
          <p:cNvSpPr/>
          <p:nvPr/>
        </p:nvSpPr>
        <p:spPr>
          <a:xfrm>
            <a:off x="7500958" y="2714620"/>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2" name="ลูกศรขวา 21"/>
          <p:cNvSpPr/>
          <p:nvPr/>
        </p:nvSpPr>
        <p:spPr>
          <a:xfrm rot="16200000" flipV="1">
            <a:off x="7184249" y="2755101"/>
            <a:ext cx="204790"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23" name="ลูกศรขวา 22"/>
          <p:cNvSpPr/>
          <p:nvPr/>
        </p:nvSpPr>
        <p:spPr>
          <a:xfrm rot="16200000" flipV="1">
            <a:off x="8613009" y="2755101"/>
            <a:ext cx="204790"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ox(in)">
                                      <p:cBhvr>
                                        <p:cTn id="15" dur="500"/>
                                        <p:tgtEl>
                                          <p:spTgt spid="12"/>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ox(in)">
                                      <p:cBhvr>
                                        <p:cTn id="18" dur="500"/>
                                        <p:tgtEl>
                                          <p:spTgt spid="11"/>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ox(in)">
                                      <p:cBhvr>
                                        <p:cTn id="21" dur="500"/>
                                        <p:tgtEl>
                                          <p:spTgt spid="14"/>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box(in)">
                                      <p:cBhvr>
                                        <p:cTn id="24" dur="500"/>
                                        <p:tgtEl>
                                          <p:spTgt spid="13"/>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ox(in)">
                                      <p:cBhvr>
                                        <p:cTn id="27" dur="500"/>
                                        <p:tgtEl>
                                          <p:spTgt spid="15"/>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box(in)">
                                      <p:cBhvr>
                                        <p:cTn id="30" dur="5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box(in)">
                                      <p:cBhvr>
                                        <p:cTn id="35" dur="500"/>
                                        <p:tgtEl>
                                          <p:spTgt spid="6"/>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box(in)">
                                      <p:cBhvr>
                                        <p:cTn id="38" dur="500"/>
                                        <p:tgtEl>
                                          <p:spTgt spid="16"/>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box(in)">
                                      <p:cBhvr>
                                        <p:cTn id="41" dur="500"/>
                                        <p:tgtEl>
                                          <p:spTgt spid="18"/>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box(in)">
                                      <p:cBhvr>
                                        <p:cTn id="44" dur="500"/>
                                        <p:tgtEl>
                                          <p:spTgt spid="17"/>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box(in)">
                                      <p:cBhvr>
                                        <p:cTn id="47" dur="500"/>
                                        <p:tgtEl>
                                          <p:spTgt spid="20"/>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19"/>
                                        </p:tgtEl>
                                        <p:attrNameLst>
                                          <p:attrName>style.visibility</p:attrName>
                                        </p:attrNameLst>
                                      </p:cBhvr>
                                      <p:to>
                                        <p:strVal val="visible"/>
                                      </p:to>
                                    </p:set>
                                    <p:animEffect transition="in" filter="box(in)">
                                      <p:cBhvr>
                                        <p:cTn id="50" dur="500"/>
                                        <p:tgtEl>
                                          <p:spTgt spid="19"/>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box(in)">
                                      <p:cBhvr>
                                        <p:cTn id="53" dur="500"/>
                                        <p:tgtEl>
                                          <p:spTgt spid="22"/>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box(in)">
                                      <p:cBhvr>
                                        <p:cTn id="56" dur="500"/>
                                        <p:tgtEl>
                                          <p:spTgt spid="21"/>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box(in)">
                                      <p:cBhvr>
                                        <p:cTn id="5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a:bodyPr>
          <a:lstStyle/>
          <a:p>
            <a:r>
              <a:rPr lang="en-US" sz="3200" dirty="0" smtClean="0">
                <a:latin typeface="Gill Sans MT" pitchFamily="34" charset="0"/>
              </a:rPr>
              <a:t>7.2 Difference between </a:t>
            </a:r>
            <a:r>
              <a:rPr lang="en-US" sz="3200" dirty="0" smtClean="0">
                <a:latin typeface="Gill Sans MT" pitchFamily="34" charset="0"/>
              </a:rPr>
              <a:t>education</a:t>
            </a:r>
            <a:r>
              <a:rPr lang="en-US" sz="3200" dirty="0" smtClean="0">
                <a:latin typeface="Gill Sans MT" pitchFamily="34" charset="0"/>
              </a:rPr>
              <a:t>(E)</a:t>
            </a:r>
            <a:r>
              <a:rPr lang="en-US" sz="3200" dirty="0" smtClean="0">
                <a:latin typeface="Gill Sans MT" pitchFamily="34" charset="0"/>
              </a:rPr>
              <a:t> </a:t>
            </a:r>
            <a:r>
              <a:rPr lang="en-US" sz="3200" dirty="0" smtClean="0">
                <a:latin typeface="Gill Sans MT" pitchFamily="34" charset="0"/>
              </a:rPr>
              <a:t>and </a:t>
            </a:r>
            <a:r>
              <a:rPr lang="en-US" sz="3200" dirty="0" smtClean="0">
                <a:latin typeface="Gill Sans MT" pitchFamily="34" charset="0"/>
              </a:rPr>
              <a:t>health(H)</a:t>
            </a:r>
            <a:endParaRPr lang="th-TH" sz="3200" dirty="0">
              <a:latin typeface="Gill Sans MT" pitchFamily="34" charset="0"/>
            </a:endParaRPr>
          </a:p>
        </p:txBody>
      </p:sp>
      <p:sp>
        <p:nvSpPr>
          <p:cNvPr id="3" name="TextBox 2"/>
          <p:cNvSpPr txBox="1"/>
          <p:nvPr/>
        </p:nvSpPr>
        <p:spPr>
          <a:xfrm>
            <a:off x="1000132" y="1286422"/>
            <a:ext cx="8072462" cy="4247317"/>
          </a:xfrm>
          <a:prstGeom prst="rect">
            <a:avLst/>
          </a:prstGeom>
          <a:noFill/>
        </p:spPr>
        <p:txBody>
          <a:bodyPr wrap="square" rtlCol="0">
            <a:spAutoFit/>
          </a:bodyPr>
          <a:lstStyle/>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.(H)Good </a:t>
            </a:r>
            <a:r>
              <a:rPr lang="en-US" sz="3000" dirty="0" smtClean="0">
                <a:solidFill>
                  <a:schemeClr val="accent5">
                    <a:lumMod val="50000"/>
                  </a:schemeClr>
                </a:solidFill>
                <a:effectLst>
                  <a:outerShdw blurRad="38100" dist="38100" dir="2700000" algn="tl">
                    <a:srgbClr val="000000">
                      <a:alpha val="43137"/>
                    </a:srgbClr>
                  </a:outerShdw>
                </a:effectLst>
              </a:rPr>
              <a:t>health    Quality    Quality of life</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			        Quality    MP</a:t>
            </a:r>
            <a:r>
              <a:rPr lang="en-US" sz="3000" baseline="-25000" dirty="0" smtClean="0">
                <a:solidFill>
                  <a:schemeClr val="accent5">
                    <a:lumMod val="50000"/>
                  </a:schemeClr>
                </a:solidFill>
                <a:effectLst>
                  <a:outerShdw blurRad="38100" dist="38100" dir="2700000" algn="tl">
                    <a:srgbClr val="000000">
                      <a:alpha val="43137"/>
                    </a:srgbClr>
                  </a:outerShdw>
                </a:effectLst>
              </a:rPr>
              <a:t>L</a:t>
            </a:r>
            <a:r>
              <a:rPr lang="en-US" sz="3000" dirty="0" smtClean="0">
                <a:solidFill>
                  <a:schemeClr val="accent5">
                    <a:lumMod val="50000"/>
                  </a:schemeClr>
                </a:solidFill>
                <a:effectLst>
                  <a:outerShdw blurRad="38100" dist="38100" dir="2700000" algn="tl">
                    <a:srgbClr val="000000">
                      <a:alpha val="43137"/>
                    </a:srgbClr>
                  </a:outerShdw>
                </a:effectLst>
              </a:rPr>
              <a:t> </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(E)High </a:t>
            </a:r>
            <a:r>
              <a:rPr lang="en-US" sz="3000" dirty="0" smtClean="0">
                <a:solidFill>
                  <a:schemeClr val="accent5">
                    <a:lumMod val="50000"/>
                  </a:schemeClr>
                </a:solidFill>
                <a:effectLst>
                  <a:outerShdw blurRad="38100" dist="38100" dir="2700000" algn="tl">
                    <a:srgbClr val="000000">
                      <a:alpha val="43137"/>
                    </a:srgbClr>
                  </a:outerShdw>
                </a:effectLst>
              </a:rPr>
              <a:t>education     Quality    MP</a:t>
            </a:r>
            <a:r>
              <a:rPr lang="en-US" sz="3000" baseline="-25000" dirty="0" smtClean="0">
                <a:solidFill>
                  <a:schemeClr val="accent5">
                    <a:lumMod val="50000"/>
                  </a:schemeClr>
                </a:solidFill>
                <a:effectLst>
                  <a:outerShdw blurRad="38100" dist="38100" dir="2700000" algn="tl">
                    <a:srgbClr val="000000">
                      <a:alpha val="43137"/>
                    </a:srgbClr>
                  </a:outerShdw>
                </a:effectLst>
              </a:rPr>
              <a:t>L</a:t>
            </a:r>
            <a:r>
              <a:rPr lang="en-US" sz="3000" dirty="0" smtClean="0">
                <a:solidFill>
                  <a:schemeClr val="accent5">
                    <a:lumMod val="50000"/>
                  </a:schemeClr>
                </a:solidFill>
                <a:effectLst>
                  <a:outerShdw blurRad="38100" dist="38100" dir="2700000" algn="tl">
                    <a:srgbClr val="000000">
                      <a:alpha val="43137"/>
                    </a:srgbClr>
                  </a:outerShdw>
                </a:effectLst>
              </a:rPr>
              <a:t> </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2. </a:t>
            </a:r>
            <a:r>
              <a:rPr lang="en-US" sz="3000" dirty="0" smtClean="0">
                <a:solidFill>
                  <a:schemeClr val="accent5">
                    <a:lumMod val="50000"/>
                  </a:schemeClr>
                </a:solidFill>
                <a:effectLst>
                  <a:outerShdw blurRad="38100" dist="38100" dir="2700000" algn="tl">
                    <a:srgbClr val="000000">
                      <a:alpha val="43137"/>
                    </a:srgbClr>
                  </a:outerShdw>
                </a:effectLst>
              </a:rPr>
              <a:t>(H)Cannot </a:t>
            </a:r>
            <a:r>
              <a:rPr lang="en-US" sz="3000" dirty="0" smtClean="0">
                <a:solidFill>
                  <a:schemeClr val="accent5">
                    <a:lumMod val="50000"/>
                  </a:schemeClr>
                </a:solidFill>
                <a:effectLst>
                  <a:outerShdw blurRad="38100" dist="38100" dir="2700000" algn="tl">
                    <a:srgbClr val="000000">
                      <a:alpha val="43137"/>
                    </a:srgbClr>
                  </a:outerShdw>
                </a:effectLst>
              </a:rPr>
              <a:t>measure in unit of health</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(E)Can </a:t>
            </a:r>
            <a:r>
              <a:rPr lang="en-US" sz="3000" dirty="0" smtClean="0">
                <a:solidFill>
                  <a:schemeClr val="accent5">
                    <a:lumMod val="50000"/>
                  </a:schemeClr>
                </a:solidFill>
                <a:effectLst>
                  <a:outerShdw blurRad="38100" dist="38100" dir="2700000" algn="tl">
                    <a:srgbClr val="000000">
                      <a:alpha val="43137"/>
                    </a:srgbClr>
                  </a:outerShdw>
                </a:effectLst>
              </a:rPr>
              <a:t>measure in unit of education    years of</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schooling</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3. According to 2. so we cannot present on health</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investment. Education can show number of rate of</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return in each level of schooling.</a:t>
            </a:r>
          </a:p>
        </p:txBody>
      </p:sp>
      <p:sp>
        <p:nvSpPr>
          <p:cNvPr id="5" name="ลูกศรขวา 4"/>
          <p:cNvSpPr/>
          <p:nvPr/>
        </p:nvSpPr>
        <p:spPr>
          <a:xfrm>
            <a:off x="3923928" y="1556792"/>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6" name="ลูกศรขวา 5"/>
          <p:cNvSpPr/>
          <p:nvPr/>
        </p:nvSpPr>
        <p:spPr>
          <a:xfrm>
            <a:off x="5436096" y="1556792"/>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ลูกศรขวา 6"/>
          <p:cNvSpPr/>
          <p:nvPr/>
        </p:nvSpPr>
        <p:spPr>
          <a:xfrm>
            <a:off x="3357554" y="1928802"/>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8" name="ลูกศรขวา 7"/>
          <p:cNvSpPr/>
          <p:nvPr/>
        </p:nvSpPr>
        <p:spPr>
          <a:xfrm>
            <a:off x="4929190" y="1928802"/>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9" name="ลูกศรขวา 8"/>
          <p:cNvSpPr/>
          <p:nvPr/>
        </p:nvSpPr>
        <p:spPr>
          <a:xfrm>
            <a:off x="4355976" y="2420888"/>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0" name="ลูกศรขวา 9"/>
          <p:cNvSpPr/>
          <p:nvPr/>
        </p:nvSpPr>
        <p:spPr>
          <a:xfrm>
            <a:off x="5868144" y="2420888"/>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3" name="ลูกศรขวา 12"/>
          <p:cNvSpPr/>
          <p:nvPr/>
        </p:nvSpPr>
        <p:spPr>
          <a:xfrm>
            <a:off x="6572264" y="3357562"/>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amond(in)">
                                      <p:cBhvr>
                                        <p:cTn id="15" dur="2000"/>
                                        <p:tgtEl>
                                          <p:spTgt spid="5"/>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diamond(in)">
                                      <p:cBhvr>
                                        <p:cTn id="18" dur="2000"/>
                                        <p:tgtEl>
                                          <p:spTgt spid="6"/>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diamond(in)">
                                      <p:cBhvr>
                                        <p:cTn id="21" dur="2000"/>
                                        <p:tgtEl>
                                          <p:spTgt spid="7"/>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diamond(in)">
                                      <p:cBhvr>
                                        <p:cTn id="24" dur="2000"/>
                                        <p:tgtEl>
                                          <p:spTgt spid="8"/>
                                        </p:tgtEl>
                                      </p:cBhvr>
                                    </p:animEffect>
                                  </p:childTnLst>
                                </p:cTn>
                              </p:par>
                              <p:par>
                                <p:cTn id="25" presetID="8" presetClass="entr" presetSubtype="16"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amond(in)">
                                      <p:cBhvr>
                                        <p:cTn id="27" dur="2000"/>
                                        <p:tgtEl>
                                          <p:spTgt spid="9"/>
                                        </p:tgtEl>
                                      </p:cBhvr>
                                    </p:animEffect>
                                  </p:childTnLst>
                                </p:cTn>
                              </p:par>
                              <p:par>
                                <p:cTn id="28" presetID="8" presetClass="entr" presetSubtype="16"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diamond(in)">
                                      <p:cBhvr>
                                        <p:cTn id="30" dur="2000"/>
                                        <p:tgtEl>
                                          <p:spTgt spid="10"/>
                                        </p:tgtEl>
                                      </p:cBhvr>
                                    </p:animEffect>
                                  </p:childTnLst>
                                </p:cTn>
                              </p:par>
                              <p:par>
                                <p:cTn id="31" presetID="8" presetClass="entr" presetSubtype="16"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diamond(in)">
                                      <p:cBhvr>
                                        <p:cTn id="33"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animBg="1"/>
      <p:bldP spid="6" grpId="0" animBg="1"/>
      <p:bldP spid="7" grpId="0" animBg="1"/>
      <p:bldP spid="8" grpId="0" animBg="1"/>
      <p:bldP spid="9" grpId="0" animBg="1"/>
      <p:bldP spid="10"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32" y="214290"/>
            <a:ext cx="8072462" cy="553998"/>
          </a:xfrm>
          <a:prstGeom prst="rect">
            <a:avLst/>
          </a:prstGeom>
          <a:noFill/>
        </p:spPr>
        <p:txBody>
          <a:bodyPr wrap="square" rtlCol="0">
            <a:spAutoFit/>
          </a:bodyPr>
          <a:lstStyle/>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4. Difference in cost perspective.</a:t>
            </a:r>
          </a:p>
        </p:txBody>
      </p:sp>
      <p:cxnSp>
        <p:nvCxnSpPr>
          <p:cNvPr id="6" name="ตัวเชื่อมต่อหักมุม 5"/>
          <p:cNvCxnSpPr/>
          <p:nvPr/>
        </p:nvCxnSpPr>
        <p:spPr>
          <a:xfrm flipV="1">
            <a:off x="1428728" y="2285992"/>
            <a:ext cx="642942" cy="357190"/>
          </a:xfrm>
          <a:prstGeom prst="bentConnector3">
            <a:avLst>
              <a:gd name="adj1" fmla="val 50000"/>
            </a:avLst>
          </a:prstGeom>
        </p:spPr>
        <p:style>
          <a:lnRef idx="3">
            <a:schemeClr val="accent1"/>
          </a:lnRef>
          <a:fillRef idx="0">
            <a:schemeClr val="accent1"/>
          </a:fillRef>
          <a:effectRef idx="2">
            <a:schemeClr val="accent1"/>
          </a:effectRef>
          <a:fontRef idx="minor">
            <a:schemeClr val="tx1"/>
          </a:fontRef>
        </p:style>
      </p:cxnSp>
      <p:cxnSp>
        <p:nvCxnSpPr>
          <p:cNvPr id="11" name="ตัวเชื่อมต่อหักมุม 10"/>
          <p:cNvCxnSpPr/>
          <p:nvPr/>
        </p:nvCxnSpPr>
        <p:spPr>
          <a:xfrm rot="5400000" flipH="1" flipV="1">
            <a:off x="1893075" y="1821645"/>
            <a:ext cx="642942" cy="285752"/>
          </a:xfrm>
          <a:prstGeom prst="bentConnector3">
            <a:avLst>
              <a:gd name="adj1" fmla="val 50000"/>
            </a:avLst>
          </a:prstGeom>
        </p:spPr>
        <p:style>
          <a:lnRef idx="3">
            <a:schemeClr val="accent1"/>
          </a:lnRef>
          <a:fillRef idx="0">
            <a:schemeClr val="accent1"/>
          </a:fillRef>
          <a:effectRef idx="2">
            <a:schemeClr val="accent1"/>
          </a:effectRef>
          <a:fontRef idx="minor">
            <a:schemeClr val="tx1"/>
          </a:fontRef>
        </p:style>
      </p:cxnSp>
      <p:cxnSp>
        <p:nvCxnSpPr>
          <p:cNvPr id="16" name="ตัวเชื่อมต่อหักมุม 15"/>
          <p:cNvCxnSpPr/>
          <p:nvPr/>
        </p:nvCxnSpPr>
        <p:spPr>
          <a:xfrm flipV="1">
            <a:off x="2357422" y="1285860"/>
            <a:ext cx="642942" cy="357190"/>
          </a:xfrm>
          <a:prstGeom prst="bentConnector3">
            <a:avLst>
              <a:gd name="adj1" fmla="val 50000"/>
            </a:avLst>
          </a:prstGeom>
        </p:spPr>
        <p:style>
          <a:lnRef idx="3">
            <a:schemeClr val="accent1"/>
          </a:lnRef>
          <a:fillRef idx="0">
            <a:schemeClr val="accent1"/>
          </a:fillRef>
          <a:effectRef idx="2">
            <a:schemeClr val="accent1"/>
          </a:effectRef>
          <a:fontRef idx="minor">
            <a:schemeClr val="tx1"/>
          </a:fontRef>
        </p:style>
      </p:cxnSp>
      <p:sp>
        <p:nvSpPr>
          <p:cNvPr id="17" name="สามเหลี่ยมหน้าจั่ว 16"/>
          <p:cNvSpPr/>
          <p:nvPr/>
        </p:nvSpPr>
        <p:spPr>
          <a:xfrm rot="10800000">
            <a:off x="5429256" y="1285860"/>
            <a:ext cx="857256" cy="1500198"/>
          </a:xfrm>
          <a:prstGeom prs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18" name="ชื่อเรื่อง 1"/>
          <p:cNvSpPr txBox="1">
            <a:spLocks/>
          </p:cNvSpPr>
          <p:nvPr/>
        </p:nvSpPr>
        <p:spPr>
          <a:xfrm>
            <a:off x="2714612" y="1192437"/>
            <a:ext cx="2571768"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Higher Education </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9" name="ชื่อเรื่อง 1"/>
          <p:cNvSpPr txBox="1">
            <a:spLocks/>
          </p:cNvSpPr>
          <p:nvPr/>
        </p:nvSpPr>
        <p:spPr>
          <a:xfrm>
            <a:off x="2000232" y="2500306"/>
            <a:ext cx="1785950"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Secondary Elementary</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0" name="ชื่อเรื่อง 1"/>
          <p:cNvSpPr txBox="1">
            <a:spLocks/>
          </p:cNvSpPr>
          <p:nvPr/>
        </p:nvSpPr>
        <p:spPr>
          <a:xfrm>
            <a:off x="6357950" y="1714488"/>
            <a:ext cx="857256"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Cost </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22" name="ลูกศรเชื่อมต่อแบบตรง 21"/>
          <p:cNvCxnSpPr/>
          <p:nvPr/>
        </p:nvCxnSpPr>
        <p:spPr>
          <a:xfrm rot="5400000" flipH="1" flipV="1">
            <a:off x="2428860" y="1928802"/>
            <a:ext cx="571504" cy="42862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4" name="วงรี 23"/>
          <p:cNvSpPr/>
          <p:nvPr/>
        </p:nvSpPr>
        <p:spPr>
          <a:xfrm>
            <a:off x="2500298" y="3286124"/>
            <a:ext cx="3857652" cy="286704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25" name="วงรี 24"/>
          <p:cNvSpPr/>
          <p:nvPr/>
        </p:nvSpPr>
        <p:spPr>
          <a:xfrm>
            <a:off x="2786050" y="3643314"/>
            <a:ext cx="3214710" cy="221457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26" name="วงรี 25"/>
          <p:cNvSpPr/>
          <p:nvPr/>
        </p:nvSpPr>
        <p:spPr>
          <a:xfrm>
            <a:off x="3357554" y="4143380"/>
            <a:ext cx="2000264" cy="1214446"/>
          </a:xfrm>
          <a:prstGeom prst="ellipse">
            <a:avLst/>
          </a:prstGeom>
          <a:ln w="38100">
            <a:prstDash val="dash"/>
          </a:ln>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27" name="ชื่อเรื่อง 1"/>
          <p:cNvSpPr txBox="1">
            <a:spLocks/>
          </p:cNvSpPr>
          <p:nvPr/>
        </p:nvSpPr>
        <p:spPr>
          <a:xfrm>
            <a:off x="3867144" y="4429132"/>
            <a:ext cx="1133484"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Health </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8" name="วงรี 27"/>
          <p:cNvSpPr/>
          <p:nvPr/>
        </p:nvSpPr>
        <p:spPr>
          <a:xfrm>
            <a:off x="4214810" y="5286388"/>
            <a:ext cx="285752" cy="285752"/>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th-TH"/>
          </a:p>
        </p:txBody>
      </p:sp>
      <p:cxnSp>
        <p:nvCxnSpPr>
          <p:cNvPr id="30" name="ลูกศรเชื่อมต่อแบบตรง 29"/>
          <p:cNvCxnSpPr>
            <a:stCxn id="28" idx="0"/>
          </p:cNvCxnSpPr>
          <p:nvPr/>
        </p:nvCxnSpPr>
        <p:spPr>
          <a:xfrm rot="5400000" flipH="1" flipV="1">
            <a:off x="4251323" y="5179231"/>
            <a:ext cx="213520" cy="79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32" name="ชื่อเรื่อง 1"/>
          <p:cNvSpPr txBox="1">
            <a:spLocks/>
          </p:cNvSpPr>
          <p:nvPr/>
        </p:nvSpPr>
        <p:spPr>
          <a:xfrm>
            <a:off x="4581524" y="5192965"/>
            <a:ext cx="1633550"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Low cost Low QOL </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3" name="วงรี 32"/>
          <p:cNvSpPr/>
          <p:nvPr/>
        </p:nvSpPr>
        <p:spPr>
          <a:xfrm>
            <a:off x="2714612" y="4856966"/>
            <a:ext cx="357190" cy="35798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th-TH"/>
          </a:p>
        </p:txBody>
      </p:sp>
      <p:cxnSp>
        <p:nvCxnSpPr>
          <p:cNvPr id="34" name="ลูกศรเชื่อมต่อแบบตรง 33"/>
          <p:cNvCxnSpPr>
            <a:stCxn id="33" idx="7"/>
          </p:cNvCxnSpPr>
          <p:nvPr/>
        </p:nvCxnSpPr>
        <p:spPr>
          <a:xfrm rot="5400000" flipH="1" flipV="1">
            <a:off x="3091666" y="4714943"/>
            <a:ext cx="122276" cy="266622"/>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37" name="วงรี 36"/>
          <p:cNvSpPr/>
          <p:nvPr/>
        </p:nvSpPr>
        <p:spPr>
          <a:xfrm>
            <a:off x="3571868" y="5572140"/>
            <a:ext cx="357190" cy="35798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th-TH"/>
          </a:p>
        </p:txBody>
      </p:sp>
      <p:sp>
        <p:nvSpPr>
          <p:cNvPr id="38" name="วงรี 37"/>
          <p:cNvSpPr/>
          <p:nvPr/>
        </p:nvSpPr>
        <p:spPr>
          <a:xfrm>
            <a:off x="4143372" y="3429000"/>
            <a:ext cx="357190" cy="35798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th-TH"/>
          </a:p>
        </p:txBody>
      </p:sp>
      <p:sp>
        <p:nvSpPr>
          <p:cNvPr id="39" name="วงรี 38"/>
          <p:cNvSpPr/>
          <p:nvPr/>
        </p:nvSpPr>
        <p:spPr>
          <a:xfrm>
            <a:off x="2928926" y="4000504"/>
            <a:ext cx="357190" cy="357984"/>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th-TH"/>
          </a:p>
        </p:txBody>
      </p:sp>
      <p:cxnSp>
        <p:nvCxnSpPr>
          <p:cNvPr id="40" name="ลูกศรเชื่อมต่อแบบตรง 39"/>
          <p:cNvCxnSpPr/>
          <p:nvPr/>
        </p:nvCxnSpPr>
        <p:spPr>
          <a:xfrm rot="16200000" flipH="1">
            <a:off x="3275816" y="4275956"/>
            <a:ext cx="163476" cy="14287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2" name="ลูกศรเชื่อมต่อแบบตรง 41"/>
          <p:cNvCxnSpPr>
            <a:stCxn id="38" idx="4"/>
          </p:cNvCxnSpPr>
          <p:nvPr/>
        </p:nvCxnSpPr>
        <p:spPr>
          <a:xfrm rot="16200000" flipH="1">
            <a:off x="4197349" y="3911602"/>
            <a:ext cx="284957" cy="3572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5" name="ลูกศรเชื่อมต่อแบบตรง 44"/>
          <p:cNvCxnSpPr>
            <a:stCxn id="37" idx="7"/>
          </p:cNvCxnSpPr>
          <p:nvPr/>
        </p:nvCxnSpPr>
        <p:spPr>
          <a:xfrm rot="5400000" flipH="1" flipV="1">
            <a:off x="3805252" y="5429323"/>
            <a:ext cx="266740" cy="123747"/>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47" name="วงรี 46"/>
          <p:cNvSpPr/>
          <p:nvPr/>
        </p:nvSpPr>
        <p:spPr>
          <a:xfrm>
            <a:off x="5857884" y="3785396"/>
            <a:ext cx="500066" cy="429422"/>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th-TH"/>
          </a:p>
        </p:txBody>
      </p:sp>
      <p:cxnSp>
        <p:nvCxnSpPr>
          <p:cNvPr id="48" name="ลูกศรเชื่อมต่อแบบตรง 47"/>
          <p:cNvCxnSpPr/>
          <p:nvPr/>
        </p:nvCxnSpPr>
        <p:spPr>
          <a:xfrm rot="10800000" flipV="1">
            <a:off x="5429257" y="4143376"/>
            <a:ext cx="500069" cy="357193"/>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52" name="ชื่อเรื่อง 1"/>
          <p:cNvSpPr txBox="1">
            <a:spLocks/>
          </p:cNvSpPr>
          <p:nvPr/>
        </p:nvSpPr>
        <p:spPr>
          <a:xfrm>
            <a:off x="6286512" y="3643314"/>
            <a:ext cx="1633550"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High cost</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High QOL </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par>
                                <p:cTn id="13" presetID="4" presetClass="entr" presetSubtype="16"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box(in)">
                                      <p:cBhvr>
                                        <p:cTn id="15" dur="500"/>
                                        <p:tgtEl>
                                          <p:spTgt spid="11"/>
                                        </p:tgtEl>
                                      </p:cBhvr>
                                    </p:animEffect>
                                  </p:childTnLst>
                                </p:cTn>
                              </p:par>
                              <p:par>
                                <p:cTn id="16" presetID="4" presetClass="entr" presetSubtype="16"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box(in)">
                                      <p:cBhvr>
                                        <p:cTn id="18" dur="500"/>
                                        <p:tgtEl>
                                          <p:spTgt spid="16"/>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box(in)">
                                      <p:cBhvr>
                                        <p:cTn id="21" dur="500"/>
                                        <p:tgtEl>
                                          <p:spTgt spid="19"/>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22"/>
                                        </p:tgtEl>
                                        <p:attrNameLst>
                                          <p:attrName>style.visibility</p:attrName>
                                        </p:attrNameLst>
                                      </p:cBhvr>
                                      <p:to>
                                        <p:strVal val="visible"/>
                                      </p:to>
                                    </p:set>
                                    <p:animEffect transition="in" filter="box(in)">
                                      <p:cBhvr>
                                        <p:cTn id="26" dur="500"/>
                                        <p:tgtEl>
                                          <p:spTgt spid="22"/>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box(in)">
                                      <p:cBhvr>
                                        <p:cTn id="29" dur="500"/>
                                        <p:tgtEl>
                                          <p:spTgt spid="18"/>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box(in)">
                                      <p:cBhvr>
                                        <p:cTn id="32" dur="500"/>
                                        <p:tgtEl>
                                          <p:spTgt spid="17"/>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box(in)">
                                      <p:cBhvr>
                                        <p:cTn id="35" dur="500"/>
                                        <p:tgtEl>
                                          <p:spTgt spid="20"/>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box(in)">
                                      <p:cBhvr>
                                        <p:cTn id="40" dur="500"/>
                                        <p:tgtEl>
                                          <p:spTgt spid="24"/>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25"/>
                                        </p:tgtEl>
                                        <p:attrNameLst>
                                          <p:attrName>style.visibility</p:attrName>
                                        </p:attrNameLst>
                                      </p:cBhvr>
                                      <p:to>
                                        <p:strVal val="visible"/>
                                      </p:to>
                                    </p:set>
                                    <p:animEffect transition="in" filter="box(in)">
                                      <p:cBhvr>
                                        <p:cTn id="43" dur="500"/>
                                        <p:tgtEl>
                                          <p:spTgt spid="25"/>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box(in)">
                                      <p:cBhvr>
                                        <p:cTn id="46" dur="500"/>
                                        <p:tgtEl>
                                          <p:spTgt spid="26"/>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box(in)">
                                      <p:cBhvr>
                                        <p:cTn id="49" dur="500"/>
                                        <p:tgtEl>
                                          <p:spTgt spid="27"/>
                                        </p:tgtEl>
                                      </p:cBhvr>
                                    </p:animEffect>
                                  </p:childTnLst>
                                </p:cTn>
                              </p:par>
                            </p:childTnLst>
                          </p:cTn>
                        </p:par>
                      </p:childTnLst>
                    </p:cTn>
                  </p:par>
                  <p:par>
                    <p:cTn id="50" fill="hold">
                      <p:stCondLst>
                        <p:cond delay="indefinite"/>
                      </p:stCondLst>
                      <p:childTnLst>
                        <p:par>
                          <p:cTn id="51" fill="hold">
                            <p:stCondLst>
                              <p:cond delay="0"/>
                            </p:stCondLst>
                            <p:childTnLst>
                              <p:par>
                                <p:cTn id="52" presetID="4" presetClass="entr" presetSubtype="16" fill="hold" grpId="0" nodeType="clickEffect">
                                  <p:stCondLst>
                                    <p:cond delay="0"/>
                                  </p:stCondLst>
                                  <p:childTnLst>
                                    <p:set>
                                      <p:cBhvr>
                                        <p:cTn id="53" dur="1" fill="hold">
                                          <p:stCondLst>
                                            <p:cond delay="0"/>
                                          </p:stCondLst>
                                        </p:cTn>
                                        <p:tgtEl>
                                          <p:spTgt spid="28"/>
                                        </p:tgtEl>
                                        <p:attrNameLst>
                                          <p:attrName>style.visibility</p:attrName>
                                        </p:attrNameLst>
                                      </p:cBhvr>
                                      <p:to>
                                        <p:strVal val="visible"/>
                                      </p:to>
                                    </p:set>
                                    <p:animEffect transition="in" filter="box(in)">
                                      <p:cBhvr>
                                        <p:cTn id="54" dur="500"/>
                                        <p:tgtEl>
                                          <p:spTgt spid="28"/>
                                        </p:tgtEl>
                                      </p:cBhvr>
                                    </p:animEffect>
                                  </p:childTnLst>
                                </p:cTn>
                              </p:par>
                              <p:par>
                                <p:cTn id="55" presetID="4" presetClass="entr" presetSubtype="16" fill="hold" nodeType="with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box(in)">
                                      <p:cBhvr>
                                        <p:cTn id="57" dur="500"/>
                                        <p:tgtEl>
                                          <p:spTgt spid="30"/>
                                        </p:tgtEl>
                                      </p:cBhvr>
                                    </p:animEffect>
                                  </p:childTnLst>
                                </p:cTn>
                              </p:par>
                              <p:par>
                                <p:cTn id="58" presetID="4" presetClass="entr" presetSubtype="16" fill="hold" grpId="0" nodeType="withEffect">
                                  <p:stCondLst>
                                    <p:cond delay="0"/>
                                  </p:stCondLst>
                                  <p:childTnLst>
                                    <p:set>
                                      <p:cBhvr>
                                        <p:cTn id="59" dur="1" fill="hold">
                                          <p:stCondLst>
                                            <p:cond delay="0"/>
                                          </p:stCondLst>
                                        </p:cTn>
                                        <p:tgtEl>
                                          <p:spTgt spid="32"/>
                                        </p:tgtEl>
                                        <p:attrNameLst>
                                          <p:attrName>style.visibility</p:attrName>
                                        </p:attrNameLst>
                                      </p:cBhvr>
                                      <p:to>
                                        <p:strVal val="visible"/>
                                      </p:to>
                                    </p:set>
                                    <p:animEffect transition="in" filter="box(in)">
                                      <p:cBhvr>
                                        <p:cTn id="60" dur="500"/>
                                        <p:tgtEl>
                                          <p:spTgt spid="32"/>
                                        </p:tgtEl>
                                      </p:cBhvr>
                                    </p:animEffect>
                                  </p:childTnLst>
                                </p:cTn>
                              </p:par>
                              <p:par>
                                <p:cTn id="61" presetID="4" presetClass="entr" presetSubtype="16" fill="hold" grpId="0" nodeType="withEffect">
                                  <p:stCondLst>
                                    <p:cond delay="0"/>
                                  </p:stCondLst>
                                  <p:childTnLst>
                                    <p:set>
                                      <p:cBhvr>
                                        <p:cTn id="62" dur="1" fill="hold">
                                          <p:stCondLst>
                                            <p:cond delay="0"/>
                                          </p:stCondLst>
                                        </p:cTn>
                                        <p:tgtEl>
                                          <p:spTgt spid="37"/>
                                        </p:tgtEl>
                                        <p:attrNameLst>
                                          <p:attrName>style.visibility</p:attrName>
                                        </p:attrNameLst>
                                      </p:cBhvr>
                                      <p:to>
                                        <p:strVal val="visible"/>
                                      </p:to>
                                    </p:set>
                                    <p:animEffect transition="in" filter="box(in)">
                                      <p:cBhvr>
                                        <p:cTn id="63" dur="500"/>
                                        <p:tgtEl>
                                          <p:spTgt spid="37"/>
                                        </p:tgtEl>
                                      </p:cBhvr>
                                    </p:animEffect>
                                  </p:childTnLst>
                                </p:cTn>
                              </p:par>
                              <p:par>
                                <p:cTn id="64" presetID="4" presetClass="entr" presetSubtype="16" fill="hold" nodeType="withEffect">
                                  <p:stCondLst>
                                    <p:cond delay="0"/>
                                  </p:stCondLst>
                                  <p:childTnLst>
                                    <p:set>
                                      <p:cBhvr>
                                        <p:cTn id="65" dur="1" fill="hold">
                                          <p:stCondLst>
                                            <p:cond delay="0"/>
                                          </p:stCondLst>
                                        </p:cTn>
                                        <p:tgtEl>
                                          <p:spTgt spid="45"/>
                                        </p:tgtEl>
                                        <p:attrNameLst>
                                          <p:attrName>style.visibility</p:attrName>
                                        </p:attrNameLst>
                                      </p:cBhvr>
                                      <p:to>
                                        <p:strVal val="visible"/>
                                      </p:to>
                                    </p:set>
                                    <p:animEffect transition="in" filter="box(in)">
                                      <p:cBhvr>
                                        <p:cTn id="66" dur="500"/>
                                        <p:tgtEl>
                                          <p:spTgt spid="45"/>
                                        </p:tgtEl>
                                      </p:cBhvr>
                                    </p:animEffect>
                                  </p:childTnLst>
                                </p:cTn>
                              </p:par>
                              <p:par>
                                <p:cTn id="67" presetID="4" presetClass="entr" presetSubtype="16" fill="hold" grpId="0" nodeType="withEffect">
                                  <p:stCondLst>
                                    <p:cond delay="0"/>
                                  </p:stCondLst>
                                  <p:childTnLst>
                                    <p:set>
                                      <p:cBhvr>
                                        <p:cTn id="68" dur="1" fill="hold">
                                          <p:stCondLst>
                                            <p:cond delay="0"/>
                                          </p:stCondLst>
                                        </p:cTn>
                                        <p:tgtEl>
                                          <p:spTgt spid="33"/>
                                        </p:tgtEl>
                                        <p:attrNameLst>
                                          <p:attrName>style.visibility</p:attrName>
                                        </p:attrNameLst>
                                      </p:cBhvr>
                                      <p:to>
                                        <p:strVal val="visible"/>
                                      </p:to>
                                    </p:set>
                                    <p:animEffect transition="in" filter="box(in)">
                                      <p:cBhvr>
                                        <p:cTn id="69" dur="500"/>
                                        <p:tgtEl>
                                          <p:spTgt spid="33"/>
                                        </p:tgtEl>
                                      </p:cBhvr>
                                    </p:animEffect>
                                  </p:childTnLst>
                                </p:cTn>
                              </p:par>
                              <p:par>
                                <p:cTn id="70" presetID="4" presetClass="entr" presetSubtype="16" fill="hold" nodeType="with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box(in)">
                                      <p:cBhvr>
                                        <p:cTn id="72" dur="500"/>
                                        <p:tgtEl>
                                          <p:spTgt spid="34"/>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39"/>
                                        </p:tgtEl>
                                        <p:attrNameLst>
                                          <p:attrName>style.visibility</p:attrName>
                                        </p:attrNameLst>
                                      </p:cBhvr>
                                      <p:to>
                                        <p:strVal val="visible"/>
                                      </p:to>
                                    </p:set>
                                    <p:animEffect transition="in" filter="box(in)">
                                      <p:cBhvr>
                                        <p:cTn id="75" dur="500"/>
                                        <p:tgtEl>
                                          <p:spTgt spid="39"/>
                                        </p:tgtEl>
                                      </p:cBhvr>
                                    </p:animEffect>
                                  </p:childTnLst>
                                </p:cTn>
                              </p:par>
                              <p:par>
                                <p:cTn id="76" presetID="4" presetClass="entr" presetSubtype="16" fill="hold" nodeType="withEffect">
                                  <p:stCondLst>
                                    <p:cond delay="0"/>
                                  </p:stCondLst>
                                  <p:childTnLst>
                                    <p:set>
                                      <p:cBhvr>
                                        <p:cTn id="77" dur="1" fill="hold">
                                          <p:stCondLst>
                                            <p:cond delay="0"/>
                                          </p:stCondLst>
                                        </p:cTn>
                                        <p:tgtEl>
                                          <p:spTgt spid="40"/>
                                        </p:tgtEl>
                                        <p:attrNameLst>
                                          <p:attrName>style.visibility</p:attrName>
                                        </p:attrNameLst>
                                      </p:cBhvr>
                                      <p:to>
                                        <p:strVal val="visible"/>
                                      </p:to>
                                    </p:set>
                                    <p:animEffect transition="in" filter="box(in)">
                                      <p:cBhvr>
                                        <p:cTn id="78" dur="500"/>
                                        <p:tgtEl>
                                          <p:spTgt spid="40"/>
                                        </p:tgtEl>
                                      </p:cBhvr>
                                    </p:animEffect>
                                  </p:childTnLst>
                                </p:cTn>
                              </p:par>
                              <p:par>
                                <p:cTn id="79" presetID="4" presetClass="entr" presetSubtype="16" fill="hold" grpId="0" nodeType="withEffect">
                                  <p:stCondLst>
                                    <p:cond delay="0"/>
                                  </p:stCondLst>
                                  <p:childTnLst>
                                    <p:set>
                                      <p:cBhvr>
                                        <p:cTn id="80" dur="1" fill="hold">
                                          <p:stCondLst>
                                            <p:cond delay="0"/>
                                          </p:stCondLst>
                                        </p:cTn>
                                        <p:tgtEl>
                                          <p:spTgt spid="38"/>
                                        </p:tgtEl>
                                        <p:attrNameLst>
                                          <p:attrName>style.visibility</p:attrName>
                                        </p:attrNameLst>
                                      </p:cBhvr>
                                      <p:to>
                                        <p:strVal val="visible"/>
                                      </p:to>
                                    </p:set>
                                    <p:animEffect transition="in" filter="box(in)">
                                      <p:cBhvr>
                                        <p:cTn id="81" dur="500"/>
                                        <p:tgtEl>
                                          <p:spTgt spid="38"/>
                                        </p:tgtEl>
                                      </p:cBhvr>
                                    </p:animEffect>
                                  </p:childTnLst>
                                </p:cTn>
                              </p:par>
                              <p:par>
                                <p:cTn id="82" presetID="4" presetClass="entr" presetSubtype="16" fill="hold" nodeType="withEffect">
                                  <p:stCondLst>
                                    <p:cond delay="0"/>
                                  </p:stCondLst>
                                  <p:childTnLst>
                                    <p:set>
                                      <p:cBhvr>
                                        <p:cTn id="83" dur="1" fill="hold">
                                          <p:stCondLst>
                                            <p:cond delay="0"/>
                                          </p:stCondLst>
                                        </p:cTn>
                                        <p:tgtEl>
                                          <p:spTgt spid="42"/>
                                        </p:tgtEl>
                                        <p:attrNameLst>
                                          <p:attrName>style.visibility</p:attrName>
                                        </p:attrNameLst>
                                      </p:cBhvr>
                                      <p:to>
                                        <p:strVal val="visible"/>
                                      </p:to>
                                    </p:set>
                                    <p:animEffect transition="in" filter="box(in)">
                                      <p:cBhvr>
                                        <p:cTn id="84" dur="500"/>
                                        <p:tgtEl>
                                          <p:spTgt spid="42"/>
                                        </p:tgtEl>
                                      </p:cBhvr>
                                    </p:animEffect>
                                  </p:childTnLst>
                                </p:cTn>
                              </p:par>
                            </p:childTnLst>
                          </p:cTn>
                        </p:par>
                      </p:childTnLst>
                    </p:cTn>
                  </p:par>
                  <p:par>
                    <p:cTn id="85" fill="hold">
                      <p:stCondLst>
                        <p:cond delay="indefinite"/>
                      </p:stCondLst>
                      <p:childTnLst>
                        <p:par>
                          <p:cTn id="86" fill="hold">
                            <p:stCondLst>
                              <p:cond delay="0"/>
                            </p:stCondLst>
                            <p:childTnLst>
                              <p:par>
                                <p:cTn id="87" presetID="4" presetClass="entr" presetSubtype="16" fill="hold" grpId="0" nodeType="clickEffect">
                                  <p:stCondLst>
                                    <p:cond delay="0"/>
                                  </p:stCondLst>
                                  <p:childTnLst>
                                    <p:set>
                                      <p:cBhvr>
                                        <p:cTn id="88" dur="1" fill="hold">
                                          <p:stCondLst>
                                            <p:cond delay="0"/>
                                          </p:stCondLst>
                                        </p:cTn>
                                        <p:tgtEl>
                                          <p:spTgt spid="47"/>
                                        </p:tgtEl>
                                        <p:attrNameLst>
                                          <p:attrName>style.visibility</p:attrName>
                                        </p:attrNameLst>
                                      </p:cBhvr>
                                      <p:to>
                                        <p:strVal val="visible"/>
                                      </p:to>
                                    </p:set>
                                    <p:animEffect transition="in" filter="box(in)">
                                      <p:cBhvr>
                                        <p:cTn id="89" dur="500"/>
                                        <p:tgtEl>
                                          <p:spTgt spid="47"/>
                                        </p:tgtEl>
                                      </p:cBhvr>
                                    </p:animEffect>
                                  </p:childTnLst>
                                </p:cTn>
                              </p:par>
                              <p:par>
                                <p:cTn id="90" presetID="4" presetClass="entr" presetSubtype="16" fill="hold" nodeType="withEffect">
                                  <p:stCondLst>
                                    <p:cond delay="0"/>
                                  </p:stCondLst>
                                  <p:childTnLst>
                                    <p:set>
                                      <p:cBhvr>
                                        <p:cTn id="91" dur="1" fill="hold">
                                          <p:stCondLst>
                                            <p:cond delay="0"/>
                                          </p:stCondLst>
                                        </p:cTn>
                                        <p:tgtEl>
                                          <p:spTgt spid="48"/>
                                        </p:tgtEl>
                                        <p:attrNameLst>
                                          <p:attrName>style.visibility</p:attrName>
                                        </p:attrNameLst>
                                      </p:cBhvr>
                                      <p:to>
                                        <p:strVal val="visible"/>
                                      </p:to>
                                    </p:set>
                                    <p:animEffect transition="in" filter="box(in)">
                                      <p:cBhvr>
                                        <p:cTn id="92" dur="500"/>
                                        <p:tgtEl>
                                          <p:spTgt spid="48"/>
                                        </p:tgtEl>
                                      </p:cBhvr>
                                    </p:animEffect>
                                  </p:childTnLst>
                                </p:cTn>
                              </p:par>
                              <p:par>
                                <p:cTn id="93" presetID="4" presetClass="entr" presetSubtype="16" fill="hold" grpId="0" nodeType="withEffect">
                                  <p:stCondLst>
                                    <p:cond delay="0"/>
                                  </p:stCondLst>
                                  <p:childTnLst>
                                    <p:set>
                                      <p:cBhvr>
                                        <p:cTn id="94" dur="1" fill="hold">
                                          <p:stCondLst>
                                            <p:cond delay="0"/>
                                          </p:stCondLst>
                                        </p:cTn>
                                        <p:tgtEl>
                                          <p:spTgt spid="52"/>
                                        </p:tgtEl>
                                        <p:attrNameLst>
                                          <p:attrName>style.visibility</p:attrName>
                                        </p:attrNameLst>
                                      </p:cBhvr>
                                      <p:to>
                                        <p:strVal val="visible"/>
                                      </p:to>
                                    </p:set>
                                    <p:animEffect transition="in" filter="box(in)">
                                      <p:cBhvr>
                                        <p:cTn id="95"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7" grpId="0" animBg="1"/>
      <p:bldP spid="18" grpId="0"/>
      <p:bldP spid="19" grpId="0"/>
      <p:bldP spid="20" grpId="0"/>
      <p:bldP spid="24" grpId="0" animBg="1"/>
      <p:bldP spid="25" grpId="0" animBg="1"/>
      <p:bldP spid="26" grpId="0" animBg="1"/>
      <p:bldP spid="27" grpId="0"/>
      <p:bldP spid="28" grpId="0" animBg="1"/>
      <p:bldP spid="32" grpId="0"/>
      <p:bldP spid="33" grpId="0" animBg="1"/>
      <p:bldP spid="37" grpId="0" animBg="1"/>
      <p:bldP spid="38" grpId="0" animBg="1"/>
      <p:bldP spid="39" grpId="0" animBg="1"/>
      <p:bldP spid="47" grpId="0" animBg="1"/>
      <p:bldP spid="5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a:bodyPr>
          <a:lstStyle/>
          <a:p>
            <a:r>
              <a:rPr lang="en-US" sz="3200" dirty="0" smtClean="0">
                <a:latin typeface="Gill Sans MT" pitchFamily="34" charset="0"/>
              </a:rPr>
              <a:t>7.3 Return on health investment by concept of HC</a:t>
            </a:r>
            <a:endParaRPr lang="th-TH" sz="3200" dirty="0">
              <a:latin typeface="Gill Sans MT" pitchFamily="34" charset="0"/>
            </a:endParaRPr>
          </a:p>
        </p:txBody>
      </p:sp>
      <p:sp>
        <p:nvSpPr>
          <p:cNvPr id="5" name="TextBox 4"/>
          <p:cNvSpPr txBox="1"/>
          <p:nvPr/>
        </p:nvSpPr>
        <p:spPr>
          <a:xfrm>
            <a:off x="1000132" y="1286422"/>
            <a:ext cx="8072462" cy="2400657"/>
          </a:xfrm>
          <a:prstGeom prst="rect">
            <a:avLst/>
          </a:prstGeom>
          <a:noFill/>
        </p:spPr>
        <p:txBody>
          <a:bodyPr wrap="square" rtlCol="0">
            <a:spAutoFit/>
          </a:bodyPr>
          <a:lstStyle/>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From for reasons above, we consider that </a:t>
            </a:r>
            <a:r>
              <a:rPr lang="en-US" sz="3000" dirty="0" smtClean="0">
                <a:solidFill>
                  <a:schemeClr val="accent5">
                    <a:lumMod val="50000"/>
                  </a:schemeClr>
                </a:solidFill>
                <a:effectLst>
                  <a:outerShdw blurRad="38100" dist="38100" dir="2700000" algn="tl">
                    <a:srgbClr val="000000">
                      <a:alpha val="43137"/>
                    </a:srgbClr>
                  </a:outerShdw>
                </a:effectLst>
              </a:rPr>
              <a:t>how</a:t>
            </a:r>
            <a:endParaRPr lang="en-US" sz="3000" dirty="0" smtClean="0">
              <a:solidFill>
                <a:schemeClr val="accent5">
                  <a:lumMod val="50000"/>
                </a:schemeClr>
              </a:solidFill>
              <a:effectLst>
                <a:outerShdw blurRad="38100" dist="38100" dir="2700000" algn="tl">
                  <a:srgbClr val="000000">
                    <a:alpha val="43137"/>
                  </a:srgbClr>
                </a:outerShdw>
              </a:effectLst>
            </a:endParaRP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difficult to analysis the health investment.</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1) Cost concept economists try to calculate stock</a:t>
            </a:r>
          </a:p>
          <a:p>
            <a:pPr marL="514350" indent="-514350"/>
            <a:r>
              <a:rPr lang="en-US" sz="3000" dirty="0" smtClean="0">
                <a:solidFill>
                  <a:schemeClr val="accent5">
                    <a:lumMod val="50000"/>
                  </a:schemeClr>
                </a:solidFill>
                <a:effectLst>
                  <a:outerShdw blurRad="38100" dist="38100" dir="2700000" algn="tl">
                    <a:srgbClr val="000000">
                      <a:alpha val="43137"/>
                    </a:srgbClr>
                  </a:outerShdw>
                </a:effectLst>
              </a:rPr>
              <a:t>of health from cost of health care.</a:t>
            </a:r>
          </a:p>
          <a:p>
            <a:pPr marL="514350" indent="-514350"/>
            <a:r>
              <a:rPr lang="en-US" sz="3000" u="sng" dirty="0" smtClean="0">
                <a:solidFill>
                  <a:schemeClr val="accent5">
                    <a:lumMod val="50000"/>
                  </a:schemeClr>
                </a:solidFill>
                <a:effectLst>
                  <a:outerShdw blurRad="38100" dist="38100" dir="2700000" algn="tl">
                    <a:srgbClr val="000000">
                      <a:alpha val="43137"/>
                    </a:srgbClr>
                  </a:outerShdw>
                </a:effectLst>
              </a:rPr>
              <a:t>Ex</a:t>
            </a:r>
          </a:p>
        </p:txBody>
      </p:sp>
      <p:sp>
        <p:nvSpPr>
          <p:cNvPr id="6" name="ชื่อเรื่อง 1"/>
          <p:cNvSpPr txBox="1">
            <a:spLocks/>
          </p:cNvSpPr>
          <p:nvPr/>
        </p:nvSpPr>
        <p:spPr>
          <a:xfrm>
            <a:off x="1142976" y="3786190"/>
            <a:ext cx="857256" cy="593489"/>
          </a:xfrm>
          <a:prstGeom prst="rect">
            <a:avLst/>
          </a:prstGeom>
        </p:spPr>
        <p:style>
          <a:lnRef idx="2">
            <a:schemeClr val="accent4"/>
          </a:lnRef>
          <a:fillRef idx="1">
            <a:schemeClr val="lt1"/>
          </a:fillRef>
          <a:effectRef idx="0">
            <a:schemeClr val="accent4"/>
          </a:effectRef>
          <a:fontRef idx="minor">
            <a:schemeClr val="dk1"/>
          </a:fontRef>
        </p:style>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Birth  </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ชื่อเรื่อง 1"/>
          <p:cNvSpPr txBox="1">
            <a:spLocks/>
          </p:cNvSpPr>
          <p:nvPr/>
        </p:nvSpPr>
        <p:spPr>
          <a:xfrm>
            <a:off x="2500298" y="3786190"/>
            <a:ext cx="857256" cy="593489"/>
          </a:xfrm>
          <a:prstGeom prst="rect">
            <a:avLst/>
          </a:prstGeom>
        </p:spPr>
        <p:style>
          <a:lnRef idx="2">
            <a:schemeClr val="accent4"/>
          </a:lnRef>
          <a:fillRef idx="1">
            <a:schemeClr val="lt1"/>
          </a:fillRef>
          <a:effectRef idx="0">
            <a:schemeClr val="accent4"/>
          </a:effectRef>
          <a:fontRef idx="minor">
            <a:schemeClr val="dk1"/>
          </a:fontRef>
        </p:style>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Baby</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9" name="ชื่อเรื่อง 1"/>
          <p:cNvSpPr txBox="1">
            <a:spLocks/>
          </p:cNvSpPr>
          <p:nvPr/>
        </p:nvSpPr>
        <p:spPr>
          <a:xfrm>
            <a:off x="3857620" y="3786190"/>
            <a:ext cx="1285884" cy="593489"/>
          </a:xfrm>
          <a:prstGeom prst="rect">
            <a:avLst/>
          </a:prstGeom>
        </p:spPr>
        <p:style>
          <a:lnRef idx="2">
            <a:schemeClr val="accent4"/>
          </a:lnRef>
          <a:fillRef idx="1">
            <a:schemeClr val="lt1"/>
          </a:fillRef>
          <a:effectRef idx="0">
            <a:schemeClr val="accent4"/>
          </a:effectRef>
          <a:fontRef idx="minor">
            <a:schemeClr val="dk1"/>
          </a:fontRef>
        </p:style>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Teenage</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 name="ชื่อเรื่อง 1"/>
          <p:cNvSpPr txBox="1">
            <a:spLocks/>
          </p:cNvSpPr>
          <p:nvPr/>
        </p:nvSpPr>
        <p:spPr>
          <a:xfrm>
            <a:off x="5643570" y="3786190"/>
            <a:ext cx="1857388" cy="593489"/>
          </a:xfrm>
          <a:prstGeom prst="rect">
            <a:avLst/>
          </a:prstGeom>
        </p:spPr>
        <p:style>
          <a:lnRef idx="2">
            <a:schemeClr val="accent4"/>
          </a:lnRef>
          <a:fillRef idx="1">
            <a:schemeClr val="lt1"/>
          </a:fillRef>
          <a:effectRef idx="0">
            <a:schemeClr val="accent4"/>
          </a:effectRef>
          <a:fontRef idx="minor">
            <a:schemeClr val="dk1"/>
          </a:fontRef>
        </p:style>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Labor</a:t>
            </a:r>
            <a:r>
              <a:rPr kumimoji="0" lang="en-US" sz="2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Force</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12" name="ตัวเชื่อมต่อตรง 11"/>
          <p:cNvCxnSpPr/>
          <p:nvPr/>
        </p:nvCxnSpPr>
        <p:spPr>
          <a:xfrm rot="5400000">
            <a:off x="7035817" y="4107661"/>
            <a:ext cx="1071570" cy="1588"/>
          </a:xfrm>
          <a:prstGeom prst="line">
            <a:avLst/>
          </a:prstGeom>
        </p:spPr>
        <p:style>
          <a:lnRef idx="3">
            <a:schemeClr val="accent2"/>
          </a:lnRef>
          <a:fillRef idx="0">
            <a:schemeClr val="accent2"/>
          </a:fillRef>
          <a:effectRef idx="2">
            <a:schemeClr val="accent2"/>
          </a:effectRef>
          <a:fontRef idx="minor">
            <a:schemeClr val="tx1"/>
          </a:fontRef>
        </p:style>
      </p:cxnSp>
      <p:sp>
        <p:nvSpPr>
          <p:cNvPr id="13" name="ชื่อเรื่อง 1"/>
          <p:cNvSpPr txBox="1">
            <a:spLocks/>
          </p:cNvSpPr>
          <p:nvPr/>
        </p:nvSpPr>
        <p:spPr>
          <a:xfrm>
            <a:off x="7929586" y="3764205"/>
            <a:ext cx="1143008" cy="593489"/>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Labor Market </a:t>
            </a:r>
            <a:endParaRPr kumimoji="0" lang="th-TH" sz="26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4" name="ลูกศรขวา 13"/>
          <p:cNvSpPr/>
          <p:nvPr/>
        </p:nvSpPr>
        <p:spPr>
          <a:xfrm>
            <a:off x="2071670" y="4000504"/>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5" name="ลูกศรขวา 14"/>
          <p:cNvSpPr/>
          <p:nvPr/>
        </p:nvSpPr>
        <p:spPr>
          <a:xfrm>
            <a:off x="3428992" y="4000504"/>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6" name="ลูกศรขวา 15"/>
          <p:cNvSpPr/>
          <p:nvPr/>
        </p:nvSpPr>
        <p:spPr>
          <a:xfrm>
            <a:off x="5214942" y="4000504"/>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7" name="ลูกศรขวา 16"/>
          <p:cNvSpPr/>
          <p:nvPr/>
        </p:nvSpPr>
        <p:spPr>
          <a:xfrm>
            <a:off x="7643834" y="4000504"/>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8" name="ลูกศรลง 17"/>
          <p:cNvSpPr/>
          <p:nvPr/>
        </p:nvSpPr>
        <p:spPr>
          <a:xfrm>
            <a:off x="1428728" y="4500570"/>
            <a:ext cx="214314"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9" name="ลูกศรลง 18"/>
          <p:cNvSpPr/>
          <p:nvPr/>
        </p:nvSpPr>
        <p:spPr>
          <a:xfrm>
            <a:off x="2786050" y="4500570"/>
            <a:ext cx="214314"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0" name="ลูกศรลง 19"/>
          <p:cNvSpPr/>
          <p:nvPr/>
        </p:nvSpPr>
        <p:spPr>
          <a:xfrm>
            <a:off x="4429124" y="4500570"/>
            <a:ext cx="214314"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1" name="ลูกศรลง 20"/>
          <p:cNvSpPr/>
          <p:nvPr/>
        </p:nvSpPr>
        <p:spPr>
          <a:xfrm>
            <a:off x="6429388" y="4500570"/>
            <a:ext cx="214314"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2" name="TextBox 21"/>
          <p:cNvSpPr txBox="1"/>
          <p:nvPr/>
        </p:nvSpPr>
        <p:spPr>
          <a:xfrm>
            <a:off x="71406" y="5429264"/>
            <a:ext cx="7500990" cy="553998"/>
          </a:xfrm>
          <a:prstGeom prst="rect">
            <a:avLst/>
          </a:prstGeom>
          <a:noFill/>
        </p:spPr>
        <p:txBody>
          <a:bodyPr wrap="square" rtlCol="0">
            <a:spAutoFit/>
          </a:bodyPr>
          <a:lstStyle/>
          <a:p>
            <a:pPr marL="514350" indent="-514350"/>
            <a:r>
              <a:rPr lang="en-US" sz="2400" dirty="0" smtClean="0">
                <a:solidFill>
                  <a:schemeClr val="accent5">
                    <a:lumMod val="50000"/>
                  </a:schemeClr>
                </a:solidFill>
                <a:effectLst>
                  <a:outerShdw blurRad="38100" dist="38100" dir="2700000" algn="tl">
                    <a:srgbClr val="000000">
                      <a:alpha val="43137"/>
                    </a:srgbClr>
                  </a:outerShdw>
                </a:effectLst>
              </a:rPr>
              <a:t>Person : 50,000     200,000        500,000            800,000</a:t>
            </a:r>
            <a:r>
              <a:rPr lang="en-US" sz="3000" dirty="0" smtClean="0">
                <a:solidFill>
                  <a:schemeClr val="accent5">
                    <a:lumMod val="50000"/>
                  </a:schemeClr>
                </a:solidFill>
                <a:effectLst>
                  <a:outerShdw blurRad="38100" dist="38100" dir="2700000" algn="tl">
                    <a:srgbClr val="000000">
                      <a:alpha val="43137"/>
                    </a:srgbClr>
                  </a:outerShdw>
                </a:effectLst>
              </a:rPr>
              <a:t> </a:t>
            </a:r>
          </a:p>
        </p:txBody>
      </p:sp>
      <p:sp>
        <p:nvSpPr>
          <p:cNvPr id="23" name="TextBox 22"/>
          <p:cNvSpPr txBox="1"/>
          <p:nvPr/>
        </p:nvSpPr>
        <p:spPr>
          <a:xfrm>
            <a:off x="1000100" y="4946704"/>
            <a:ext cx="7500990" cy="461665"/>
          </a:xfrm>
          <a:prstGeom prst="rect">
            <a:avLst/>
          </a:prstGeom>
          <a:noFill/>
        </p:spPr>
        <p:txBody>
          <a:bodyPr wrap="square" rtlCol="0">
            <a:spAutoFit/>
          </a:bodyPr>
          <a:lstStyle/>
          <a:p>
            <a:pPr marL="514350" indent="-514350"/>
            <a:r>
              <a:rPr lang="en-US" sz="2400" dirty="0" smtClean="0">
                <a:solidFill>
                  <a:schemeClr val="accent5">
                    <a:lumMod val="50000"/>
                  </a:schemeClr>
                </a:solidFill>
                <a:effectLst>
                  <a:outerShdw blurRad="38100" dist="38100" dir="2700000" algn="tl">
                    <a:srgbClr val="000000">
                      <a:alpha val="43137"/>
                    </a:srgbClr>
                  </a:outerShdw>
                </a:effectLst>
              </a:rPr>
              <a:t>   Cost	       </a:t>
            </a:r>
            <a:r>
              <a:rPr lang="en-US" sz="2400" dirty="0" err="1" smtClean="0">
                <a:solidFill>
                  <a:schemeClr val="accent5">
                    <a:lumMod val="50000"/>
                  </a:schemeClr>
                </a:solidFill>
                <a:effectLst>
                  <a:outerShdw blurRad="38100" dist="38100" dir="2700000" algn="tl">
                    <a:srgbClr val="000000">
                      <a:alpha val="43137"/>
                    </a:srgbClr>
                  </a:outerShdw>
                </a:effectLst>
              </a:rPr>
              <a:t>Cost</a:t>
            </a:r>
            <a:r>
              <a:rPr lang="en-US" sz="2400" dirty="0" smtClean="0">
                <a:solidFill>
                  <a:schemeClr val="accent5">
                    <a:lumMod val="50000"/>
                  </a:schemeClr>
                </a:solidFill>
                <a:effectLst>
                  <a:outerShdw blurRad="38100" dist="38100" dir="2700000" algn="tl">
                    <a:srgbClr val="000000">
                      <a:alpha val="43137"/>
                    </a:srgbClr>
                  </a:outerShdw>
                </a:effectLst>
              </a:rPr>
              <a:t>	     </a:t>
            </a:r>
            <a:r>
              <a:rPr lang="en-US" sz="2400" dirty="0" err="1" smtClean="0">
                <a:solidFill>
                  <a:schemeClr val="accent5">
                    <a:lumMod val="50000"/>
                  </a:schemeClr>
                </a:solidFill>
                <a:effectLst>
                  <a:outerShdw blurRad="38100" dist="38100" dir="2700000" algn="tl">
                    <a:srgbClr val="000000">
                      <a:alpha val="43137"/>
                    </a:srgbClr>
                  </a:outerShdw>
                </a:effectLst>
              </a:rPr>
              <a:t>Cost</a:t>
            </a:r>
            <a:r>
              <a:rPr lang="en-US" sz="2400" dirty="0" smtClean="0">
                <a:solidFill>
                  <a:schemeClr val="accent5">
                    <a:lumMod val="50000"/>
                  </a:schemeClr>
                </a:solidFill>
                <a:effectLst>
                  <a:outerShdw blurRad="38100" dist="38100" dir="2700000" algn="tl">
                    <a:srgbClr val="000000">
                      <a:alpha val="43137"/>
                    </a:srgbClr>
                  </a:outerShdw>
                </a:effectLst>
              </a:rPr>
              <a:t>	       </a:t>
            </a:r>
            <a:r>
              <a:rPr lang="en-US" sz="2400" dirty="0" err="1" smtClean="0">
                <a:solidFill>
                  <a:schemeClr val="accent5">
                    <a:lumMod val="50000"/>
                  </a:schemeClr>
                </a:solidFill>
                <a:effectLst>
                  <a:outerShdw blurRad="38100" dist="38100" dir="2700000" algn="tl">
                    <a:srgbClr val="000000">
                      <a:alpha val="43137"/>
                    </a:srgbClr>
                  </a:outerShdw>
                </a:effectLst>
              </a:rPr>
              <a:t>Cost</a:t>
            </a:r>
            <a:endParaRPr lang="en-US" sz="3000" dirty="0" smtClean="0">
              <a:solidFill>
                <a:schemeClr val="accent5">
                  <a:lumMod val="50000"/>
                </a:schemeClr>
              </a:solidFill>
              <a:effectLst>
                <a:outerShdw blurRad="38100" dist="38100" dir="2700000" algn="tl">
                  <a:srgbClr val="000000">
                    <a:alpha val="43137"/>
                  </a:srgbClr>
                </a:outerShdw>
              </a:effectLst>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ox(in)">
                                      <p:cBhvr>
                                        <p:cTn id="20" dur="500"/>
                                        <p:tgtEl>
                                          <p:spTgt spid="14"/>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ox(in)">
                                      <p:cBhvr>
                                        <p:cTn id="23" dur="500"/>
                                        <p:tgtEl>
                                          <p:spTgt spid="8"/>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box(in)">
                                      <p:cBhvr>
                                        <p:cTn id="26" dur="500"/>
                                        <p:tgtEl>
                                          <p:spTgt spid="15"/>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ox(in)">
                                      <p:cBhvr>
                                        <p:cTn id="29" dur="500"/>
                                        <p:tgtEl>
                                          <p:spTgt spid="9"/>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ox(in)">
                                      <p:cBhvr>
                                        <p:cTn id="32" dur="500"/>
                                        <p:tgtEl>
                                          <p:spTgt spid="16"/>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box(in)">
                                      <p:cBhvr>
                                        <p:cTn id="35" dur="500"/>
                                        <p:tgtEl>
                                          <p:spTgt spid="10"/>
                                        </p:tgtEl>
                                      </p:cBhvr>
                                    </p:animEffect>
                                  </p:childTnLst>
                                </p:cTn>
                              </p:par>
                              <p:par>
                                <p:cTn id="36" presetID="4" presetClass="entr" presetSubtype="16" fill="hold" nodeType="with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box(in)">
                                      <p:cBhvr>
                                        <p:cTn id="38" dur="500"/>
                                        <p:tgtEl>
                                          <p:spTgt spid="12"/>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box(in)">
                                      <p:cBhvr>
                                        <p:cTn id="41" dur="500"/>
                                        <p:tgtEl>
                                          <p:spTgt spid="17"/>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box(in)">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box(in)">
                                      <p:cBhvr>
                                        <p:cTn id="49" dur="500"/>
                                        <p:tgtEl>
                                          <p:spTgt spid="18"/>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box(in)">
                                      <p:cBhvr>
                                        <p:cTn id="52" dur="500"/>
                                        <p:tgtEl>
                                          <p:spTgt spid="19"/>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box(in)">
                                      <p:cBhvr>
                                        <p:cTn id="55" dur="500"/>
                                        <p:tgtEl>
                                          <p:spTgt spid="20"/>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21"/>
                                        </p:tgtEl>
                                        <p:attrNameLst>
                                          <p:attrName>style.visibility</p:attrName>
                                        </p:attrNameLst>
                                      </p:cBhvr>
                                      <p:to>
                                        <p:strVal val="visible"/>
                                      </p:to>
                                    </p:set>
                                    <p:animEffect transition="in" filter="box(in)">
                                      <p:cBhvr>
                                        <p:cTn id="58" dur="500"/>
                                        <p:tgtEl>
                                          <p:spTgt spid="21"/>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23"/>
                                        </p:tgtEl>
                                        <p:attrNameLst>
                                          <p:attrName>style.visibility</p:attrName>
                                        </p:attrNameLst>
                                      </p:cBhvr>
                                      <p:to>
                                        <p:strVal val="visible"/>
                                      </p:to>
                                    </p:set>
                                    <p:animEffect transition="in" filter="box(in)">
                                      <p:cBhvr>
                                        <p:cTn id="61" dur="500"/>
                                        <p:tgtEl>
                                          <p:spTgt spid="23"/>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ox(in)">
                                      <p:cBhvr>
                                        <p:cTn id="6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8" grpId="0" animBg="1"/>
      <p:bldP spid="9" grpId="0" animBg="1"/>
      <p:bldP spid="10" grpId="0" animBg="1"/>
      <p:bldP spid="13" grpId="0"/>
      <p:bldP spid="14" grpId="0" animBg="1"/>
      <p:bldP spid="15" grpId="0" animBg="1"/>
      <p:bldP spid="16" grpId="0" animBg="1"/>
      <p:bldP spid="17" grpId="0" animBg="1"/>
      <p:bldP spid="18" grpId="0" animBg="1"/>
      <p:bldP spid="19" grpId="0" animBg="1"/>
      <p:bldP spid="20" grpId="0" animBg="1"/>
      <p:bldP spid="21" grpId="0" animBg="1"/>
      <p:bldP spid="22" grpId="0"/>
      <p:bldP spid="2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จุดที่สุด">
  <a:themeElements>
    <a:clrScheme name="จุดที่สุด">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จุดที่สุด">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จุดที่สุด">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1095</TotalTime>
  <Words>556</Words>
  <Application>Microsoft Macintosh PowerPoint</Application>
  <PresentationFormat>On-screen Show (4:3)</PresentationFormat>
  <Paragraphs>127</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จุดที่สุด</vt:lpstr>
      <vt:lpstr>Chapter 7  Investment in Health</vt:lpstr>
      <vt:lpstr>7.1 Education and Health : Similarities and Differences</vt:lpstr>
      <vt:lpstr>PowerPoint Presentation</vt:lpstr>
      <vt:lpstr>PowerPoint Presentation</vt:lpstr>
      <vt:lpstr>PowerPoint Presentation</vt:lpstr>
      <vt:lpstr>PowerPoint Presentation</vt:lpstr>
      <vt:lpstr>7.2 Difference between education(E) and health(H)</vt:lpstr>
      <vt:lpstr>PowerPoint Presentation</vt:lpstr>
      <vt:lpstr>7.3 Return on health investment by concept of HC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DarkOS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  Investment in Health</dc:title>
  <dc:creator>DarkUser</dc:creator>
  <cp:lastModifiedBy>Jongrak Hong-ngam</cp:lastModifiedBy>
  <cp:revision>40</cp:revision>
  <dcterms:created xsi:type="dcterms:W3CDTF">2013-04-12T14:45:46Z</dcterms:created>
  <dcterms:modified xsi:type="dcterms:W3CDTF">2014-01-03T06:37:12Z</dcterms:modified>
</cp:coreProperties>
</file>