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50"/>
  </p:notesMasterIdLst>
  <p:sldIdLst>
    <p:sldId id="256" r:id="rId5"/>
    <p:sldId id="258" r:id="rId6"/>
    <p:sldId id="257" r:id="rId7"/>
    <p:sldId id="262" r:id="rId8"/>
    <p:sldId id="259" r:id="rId9"/>
    <p:sldId id="263" r:id="rId10"/>
    <p:sldId id="379" r:id="rId11"/>
    <p:sldId id="260" r:id="rId12"/>
    <p:sldId id="308" r:id="rId13"/>
    <p:sldId id="354" r:id="rId14"/>
    <p:sldId id="355" r:id="rId15"/>
    <p:sldId id="353" r:id="rId16"/>
    <p:sldId id="295" r:id="rId17"/>
    <p:sldId id="356" r:id="rId18"/>
    <p:sldId id="357" r:id="rId19"/>
    <p:sldId id="264" r:id="rId20"/>
    <p:sldId id="265" r:id="rId21"/>
    <p:sldId id="358" r:id="rId22"/>
    <p:sldId id="282" r:id="rId23"/>
    <p:sldId id="359" r:id="rId24"/>
    <p:sldId id="288" r:id="rId25"/>
    <p:sldId id="300" r:id="rId26"/>
    <p:sldId id="301" r:id="rId27"/>
    <p:sldId id="298" r:id="rId28"/>
    <p:sldId id="303" r:id="rId29"/>
    <p:sldId id="377" r:id="rId30"/>
    <p:sldId id="378" r:id="rId31"/>
    <p:sldId id="287" r:id="rId32"/>
    <p:sldId id="360" r:id="rId33"/>
    <p:sldId id="274" r:id="rId34"/>
    <p:sldId id="275" r:id="rId35"/>
    <p:sldId id="286" r:id="rId36"/>
    <p:sldId id="293" r:id="rId37"/>
    <p:sldId id="319" r:id="rId38"/>
    <p:sldId id="418" r:id="rId39"/>
    <p:sldId id="314" r:id="rId40"/>
    <p:sldId id="316" r:id="rId41"/>
    <p:sldId id="320" r:id="rId42"/>
    <p:sldId id="294" r:id="rId43"/>
    <p:sldId id="403" r:id="rId44"/>
    <p:sldId id="321" r:id="rId45"/>
    <p:sldId id="347" r:id="rId46"/>
    <p:sldId id="323" r:id="rId47"/>
    <p:sldId id="398" r:id="rId48"/>
    <p:sldId id="345" r:id="rId49"/>
    <p:sldId id="405" r:id="rId50"/>
    <p:sldId id="407" r:id="rId51"/>
    <p:sldId id="322" r:id="rId52"/>
    <p:sldId id="332" r:id="rId53"/>
    <p:sldId id="417" r:id="rId54"/>
    <p:sldId id="328" r:id="rId55"/>
    <p:sldId id="402" r:id="rId56"/>
    <p:sldId id="400" r:id="rId57"/>
    <p:sldId id="401" r:id="rId58"/>
    <p:sldId id="406" r:id="rId59"/>
    <p:sldId id="352" r:id="rId60"/>
    <p:sldId id="412" r:id="rId61"/>
    <p:sldId id="413" r:id="rId62"/>
    <p:sldId id="414" r:id="rId63"/>
    <p:sldId id="426" r:id="rId64"/>
    <p:sldId id="422" r:id="rId65"/>
    <p:sldId id="429" r:id="rId66"/>
    <p:sldId id="415" r:id="rId67"/>
    <p:sldId id="416" r:id="rId68"/>
    <p:sldId id="336" r:id="rId69"/>
    <p:sldId id="326" r:id="rId70"/>
    <p:sldId id="430" r:id="rId71"/>
    <p:sldId id="451" r:id="rId72"/>
    <p:sldId id="447" r:id="rId73"/>
    <p:sldId id="436" r:id="rId74"/>
    <p:sldId id="428" r:id="rId75"/>
    <p:sldId id="463" r:id="rId76"/>
    <p:sldId id="462" r:id="rId77"/>
    <p:sldId id="432" r:id="rId78"/>
    <p:sldId id="452" r:id="rId79"/>
    <p:sldId id="434" r:id="rId80"/>
    <p:sldId id="435" r:id="rId81"/>
    <p:sldId id="446" r:id="rId82"/>
    <p:sldId id="431" r:id="rId83"/>
    <p:sldId id="361" r:id="rId84"/>
    <p:sldId id="448" r:id="rId85"/>
    <p:sldId id="362" r:id="rId86"/>
    <p:sldId id="450" r:id="rId87"/>
    <p:sldId id="454" r:id="rId88"/>
    <p:sldId id="455" r:id="rId89"/>
    <p:sldId id="346" r:id="rId90"/>
    <p:sldId id="335" r:id="rId91"/>
    <p:sldId id="268" r:id="rId92"/>
    <p:sldId id="269" r:id="rId93"/>
    <p:sldId id="453" r:id="rId94"/>
    <p:sldId id="348" r:id="rId95"/>
    <p:sldId id="437" r:id="rId96"/>
    <p:sldId id="391" r:id="rId97"/>
    <p:sldId id="344" r:id="rId98"/>
    <p:sldId id="424" r:id="rId99"/>
    <p:sldId id="427" r:id="rId100"/>
    <p:sldId id="449" r:id="rId101"/>
    <p:sldId id="441" r:id="rId102"/>
    <p:sldId id="342" r:id="rId103"/>
    <p:sldId id="467" r:id="rId104"/>
    <p:sldId id="456" r:id="rId105"/>
    <p:sldId id="457" r:id="rId106"/>
    <p:sldId id="439" r:id="rId107"/>
    <p:sldId id="276" r:id="rId108"/>
    <p:sldId id="464" r:id="rId109"/>
    <p:sldId id="440" r:id="rId110"/>
    <p:sldId id="388" r:id="rId111"/>
    <p:sldId id="458" r:id="rId112"/>
    <p:sldId id="442" r:id="rId113"/>
    <p:sldId id="390" r:id="rId114"/>
    <p:sldId id="387" r:id="rId115"/>
    <p:sldId id="444" r:id="rId116"/>
    <p:sldId id="277" r:id="rId117"/>
    <p:sldId id="461" r:id="rId118"/>
    <p:sldId id="443" r:id="rId119"/>
    <p:sldId id="466" r:id="rId120"/>
    <p:sldId id="468" r:id="rId121"/>
    <p:sldId id="272" r:id="rId122"/>
    <p:sldId id="477" r:id="rId123"/>
    <p:sldId id="475" r:id="rId124"/>
    <p:sldId id="469" r:id="rId125"/>
    <p:sldId id="478" r:id="rId126"/>
    <p:sldId id="471" r:id="rId127"/>
    <p:sldId id="476" r:id="rId128"/>
    <p:sldId id="470" r:id="rId129"/>
    <p:sldId id="472" r:id="rId130"/>
    <p:sldId id="349" r:id="rId131"/>
    <p:sldId id="473" r:id="rId132"/>
    <p:sldId id="474" r:id="rId133"/>
    <p:sldId id="479" r:id="rId134"/>
    <p:sldId id="480" r:id="rId135"/>
    <p:sldId id="317" r:id="rId136"/>
    <p:sldId id="482" r:id="rId137"/>
    <p:sldId id="484" r:id="rId138"/>
    <p:sldId id="481" r:id="rId139"/>
    <p:sldId id="312" r:id="rId140"/>
    <p:sldId id="483" r:id="rId141"/>
    <p:sldId id="340" r:id="rId142"/>
    <p:sldId id="341" r:id="rId143"/>
    <p:sldId id="290" r:id="rId144"/>
    <p:sldId id="291" r:id="rId145"/>
    <p:sldId id="292" r:id="rId146"/>
    <p:sldId id="485" r:id="rId147"/>
    <p:sldId id="487" r:id="rId148"/>
    <p:sldId id="486" r:id="rId1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tableStyles" Target="tableStyle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D84B2-E559-40F7-AD77-292D6E978E8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C4C4A-39A7-4930-94D0-52E072C9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25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/>
            <a:fld id="{4C4FF592-5917-48EF-AA34-4D63ACD1633A}" type="slidenum">
              <a:rPr lang="en-US" sz="1200" smtClean="0"/>
              <a:pPr eaLnBrk="1" hangingPunct="1"/>
              <a:t>43</a:t>
            </a:fld>
            <a:endParaRPr lang="th-TH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Cordia New" pitchFamily="34" charset="-34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6B31F-866E-460F-AE3D-29D094760726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DA911E5-BA50-448B-BFA3-66CCD04C089B}" type="slidenum">
              <a:rPr lang="en-US" smtClean="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9ECA8C46-E238-4E6E-A708-8B225DFA0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F66C03F1-EBAD-4867-B1E9-7400CE83996D}" type="slidenum">
              <a:rPr lang="en-US" altLang="en-US" sz="1200"/>
              <a:pPr eaLnBrk="1" hangingPunct="1"/>
              <a:t>88</a:t>
            </a:fld>
            <a:endParaRPr lang="th-TH" altLang="en-US" sz="12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58E641C5-97D1-4BD2-8B23-BBBA0A3B8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0325464B-13EF-4EDA-BC0D-A3A36037C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BD38795-8C8E-4CA6-91AA-013DB45F9657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th-TH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31D07C-AEE1-402B-BF31-D10003B346EF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th-TH" sz="1200">
              <a:solidFill>
                <a:prstClr val="black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E510308-F008-419F-A138-DDA1A2FC38DA}" type="slidenum">
              <a:rPr lang="en-US" smtClean="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5B85DB-1CDA-4F5A-95AC-BB42C7255566}" type="slidenum">
              <a:rPr lang="en-US" smtClean="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C2204A-883F-449A-A311-2315EEF39B5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646052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9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5"/>
          <a:stretch>
            <a:fillRect/>
          </a:stretch>
        </p:blipFill>
        <p:spPr bwMode="auto">
          <a:xfrm>
            <a:off x="5615518" y="6335713"/>
            <a:ext cx="655743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6155267" y="6459538"/>
            <a:ext cx="604731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Thai  Breastfeeding  Center  Foundation  </a:t>
            </a: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(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Data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Octorber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 6, 2012)</a:t>
            </a:r>
            <a:endParaRPr lang="th-T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  <a:cs typeface="+mn-cs"/>
            </a:endParaRPr>
          </a:p>
        </p:txBody>
      </p:sp>
      <p:pic>
        <p:nvPicPr>
          <p:cNvPr id="5" name="รูปภาพ 9" descr="tbc new.bmp"/>
          <p:cNvPicPr>
            <a:picLocks noChangeAspect="1"/>
          </p:cNvPicPr>
          <p:nvPr userDrawn="1"/>
        </p:nvPicPr>
        <p:blipFill rotWithShape="1">
          <a:blip r:embed="rId3" cstate="print"/>
          <a:srcRect b="16"/>
          <a:stretch/>
        </p:blipFill>
        <p:spPr>
          <a:xfrm>
            <a:off x="5655359" y="6304038"/>
            <a:ext cx="936807" cy="640788"/>
          </a:xfrm>
          <a:prstGeom prst="ellipse">
            <a:avLst/>
          </a:prstGeom>
          <a:ln>
            <a:noFill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8705638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04684" y="274638"/>
            <a:ext cx="8422216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3591985" y="1600201"/>
            <a:ext cx="8434916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1716E-85FC-4029-B452-AFC2409A7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036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2353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4428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931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0662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280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8587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7353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1957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5610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0252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2745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9402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1332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5650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711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2610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152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9874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7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496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1266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7842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05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3785776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7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5343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26590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7950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6478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234846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62164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9060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31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C2204A-883F-449A-A311-2315EEF39B5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02252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9"/>
          <p:cNvSpPr/>
          <p:nvPr userDrawn="1"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5"/>
          <a:stretch>
            <a:fillRect/>
          </a:stretch>
        </p:blipFill>
        <p:spPr bwMode="auto">
          <a:xfrm>
            <a:off x="5615518" y="6335713"/>
            <a:ext cx="655743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6155267" y="6459538"/>
            <a:ext cx="604731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Thai  Breastfeeding  Center  Foundation  </a:t>
            </a: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(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Data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Octorber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  <a:cs typeface="+mn-cs"/>
              </a:rPr>
              <a:t> 6, 2012)</a:t>
            </a:r>
            <a:endParaRPr lang="th-T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  <a:cs typeface="+mn-cs"/>
            </a:endParaRPr>
          </a:p>
        </p:txBody>
      </p:sp>
      <p:pic>
        <p:nvPicPr>
          <p:cNvPr id="5" name="รูปภาพ 9" descr="tbc new.bmp"/>
          <p:cNvPicPr>
            <a:picLocks noChangeAspect="1"/>
          </p:cNvPicPr>
          <p:nvPr userDrawn="1"/>
        </p:nvPicPr>
        <p:blipFill rotWithShape="1">
          <a:blip r:embed="rId3" cstate="print"/>
          <a:srcRect b="16"/>
          <a:stretch/>
        </p:blipFill>
        <p:spPr>
          <a:xfrm>
            <a:off x="5655359" y="6304038"/>
            <a:ext cx="936807" cy="640788"/>
          </a:xfrm>
          <a:prstGeom prst="ellipse">
            <a:avLst/>
          </a:prstGeom>
          <a:ln>
            <a:noFill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9234253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3818" y="609600"/>
            <a:ext cx="10373783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903818" y="1981200"/>
            <a:ext cx="10373783" cy="4114800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FA8D3-CA69-4DCD-86C0-DDA989D9B6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5657049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505575"/>
            <a:ext cx="2540000" cy="26193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88000" y="6505575"/>
            <a:ext cx="1117600" cy="26193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B0A7230-78A3-4FEB-97B9-20C492CEA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041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ชื่อเรื่อง ภาพตัดปะ 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ภาพตัดปะ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Tahoma" pitchFamily="34" charset="0"/>
              </a:defRPr>
            </a:lvl1pPr>
          </a:lstStyle>
          <a:p>
            <a:pPr>
              <a:defRPr/>
            </a:pPr>
            <a:r>
              <a:rPr lang="zh-TW" altLang="en-US"/>
              <a:t>IFC cic</a:t>
            </a:r>
            <a:endParaRPr lang="en-US" altLang="zh-TW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Tahoma" pitchFamily="34" charset="0"/>
              </a:defRPr>
            </a:lvl1pPr>
          </a:lstStyle>
          <a:p>
            <a:pPr>
              <a:defRPr/>
            </a:pPr>
            <a:r>
              <a:rPr lang="zh-TW" altLang="en-US"/>
              <a:t>Sandra Lang</a:t>
            </a:r>
            <a:endParaRPr lang="en-US" altLang="zh-TW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80FAC598-9804-4839-A064-AFB6E39C6BE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544518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ภาพนิ่งชื่อเรื่อง"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thai-mom.com/wp-content/uploads/2012/05/%E0%B8%81%E0%B8%B2%E0%B8%A3%E0%B9%83%E0%B8%AB%E0%B9%89%E0%B8%99%E0%B8%A1%E0%B8%A5%E0%B8%B9%E0%B8%81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459164"/>
            <a:ext cx="373591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4"/>
          <p:cNvSpPr>
            <a:spLocks noChangeArrowheads="1"/>
          </p:cNvSpPr>
          <p:nvPr/>
        </p:nvSpPr>
        <p:spPr bwMode="gray">
          <a:xfrm>
            <a:off x="6352" y="3525839"/>
            <a:ext cx="5226049" cy="122713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2" t="14394" r="17476" b="67763"/>
          <a:stretch>
            <a:fillRect/>
          </a:stretch>
        </p:blipFill>
        <p:spPr bwMode="auto">
          <a:xfrm>
            <a:off x="8735484" y="4754564"/>
            <a:ext cx="345228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2"/>
          <p:cNvSpPr>
            <a:spLocks noChangeArrowheads="1"/>
          </p:cNvSpPr>
          <p:nvPr/>
        </p:nvSpPr>
        <p:spPr bwMode="gray">
          <a:xfrm>
            <a:off x="5213352" y="4752975"/>
            <a:ext cx="3738033" cy="12509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Rectangle 95"/>
          <p:cNvSpPr>
            <a:spLocks noChangeArrowheads="1"/>
          </p:cNvSpPr>
          <p:nvPr/>
        </p:nvSpPr>
        <p:spPr bwMode="gray">
          <a:xfrm>
            <a:off x="0" y="6005513"/>
            <a:ext cx="12192000" cy="8683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gray">
          <a:xfrm>
            <a:off x="8968318" y="3516313"/>
            <a:ext cx="3230033" cy="125095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Rectangle 95"/>
          <p:cNvSpPr>
            <a:spLocks noChangeArrowheads="1"/>
          </p:cNvSpPr>
          <p:nvPr userDrawn="1"/>
        </p:nvSpPr>
        <p:spPr bwMode="gray">
          <a:xfrm>
            <a:off x="6351" y="6264275"/>
            <a:ext cx="12192000" cy="433388"/>
          </a:xfrm>
          <a:prstGeom prst="rect">
            <a:avLst/>
          </a:prstGeom>
          <a:solidFill>
            <a:srgbClr val="FFA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9" name="Rectangle 95"/>
          <p:cNvSpPr>
            <a:spLocks noChangeArrowheads="1"/>
          </p:cNvSpPr>
          <p:nvPr userDrawn="1"/>
        </p:nvSpPr>
        <p:spPr bwMode="gray">
          <a:xfrm>
            <a:off x="-23283" y="3402014"/>
            <a:ext cx="12192001" cy="115887"/>
          </a:xfrm>
          <a:prstGeom prst="rect">
            <a:avLst/>
          </a:prstGeom>
          <a:solidFill>
            <a:srgbClr val="E8C206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pic>
        <p:nvPicPr>
          <p:cNvPr id="10" name="Picture 8" descr="http://www.thairath.co.th/media/content/2012/02/27/241499/hr1667/630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34" y="4752975"/>
            <a:ext cx="298873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4"/>
          <p:cNvSpPr>
            <a:spLocks noChangeArrowheads="1"/>
          </p:cNvSpPr>
          <p:nvPr/>
        </p:nvSpPr>
        <p:spPr bwMode="gray">
          <a:xfrm>
            <a:off x="-12699" y="3525839"/>
            <a:ext cx="2283884" cy="2490787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7657933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dirty="0"/>
          </a:p>
        </p:txBody>
      </p:sp>
      <p:sp>
        <p:nvSpPr>
          <p:cNvPr id="3" name="Rectangle 10"/>
          <p:cNvSpPr/>
          <p:nvPr userDrawn="1"/>
        </p:nvSpPr>
        <p:spPr>
          <a:xfrm>
            <a:off x="4847168" y="6237288"/>
            <a:ext cx="7344833" cy="620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4" name="รูปภาพ 3" descr="tbc new.bmp"/>
          <p:cNvPicPr>
            <a:picLocks noChangeAspect="1"/>
          </p:cNvPicPr>
          <p:nvPr userDrawn="1"/>
        </p:nvPicPr>
        <p:blipFill rotWithShape="1">
          <a:blip r:embed="rId2" cstate="print"/>
          <a:srcRect b="16"/>
          <a:stretch/>
        </p:blipFill>
        <p:spPr>
          <a:xfrm>
            <a:off x="5021954" y="6255533"/>
            <a:ext cx="882025" cy="60331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5712885" y="6342063"/>
            <a:ext cx="64981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FreesiaUPC" pitchFamily="34" charset="-34"/>
                <a:cs typeface="FreesiaUPC" pitchFamily="34" charset="-34"/>
              </a:rPr>
              <a:t>Thai  Breastfeeding  Center  Foundation 2012</a:t>
            </a:r>
            <a:endParaRPr lang="th-TH" sz="2400" b="1">
              <a:solidFill>
                <a:srgbClr val="00000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120435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dirty="0"/>
          </a:p>
        </p:txBody>
      </p:sp>
      <p:sp>
        <p:nvSpPr>
          <p:cNvPr id="3" name="Rectangle 10"/>
          <p:cNvSpPr/>
          <p:nvPr userDrawn="1"/>
        </p:nvSpPr>
        <p:spPr>
          <a:xfrm>
            <a:off x="4847168" y="6237288"/>
            <a:ext cx="7344833" cy="620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4" name="รูปภาพ 3" descr="tbc new.bmp"/>
          <p:cNvPicPr>
            <a:picLocks noChangeAspect="1"/>
          </p:cNvPicPr>
          <p:nvPr userDrawn="1"/>
        </p:nvPicPr>
        <p:blipFill rotWithShape="1">
          <a:blip r:embed="rId2" cstate="print"/>
          <a:srcRect b="16"/>
          <a:stretch/>
        </p:blipFill>
        <p:spPr>
          <a:xfrm>
            <a:off x="5021954" y="6255533"/>
            <a:ext cx="882025" cy="60331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5712885" y="6342063"/>
            <a:ext cx="64981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FreesiaUPC" pitchFamily="34" charset="-34"/>
                <a:cs typeface="FreesiaUPC" pitchFamily="34" charset="-34"/>
              </a:rPr>
              <a:t>Thai  Breastfeeding  Center  Foundation 2012</a:t>
            </a:r>
            <a:endParaRPr lang="th-TH" sz="2400" b="1">
              <a:solidFill>
                <a:srgbClr val="000000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87597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705" r:id="rId13"/>
    <p:sldLayoutId id="2147483706" r:id="rId14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C6BE3-070F-47EB-BDFD-B504EC197A64}" type="datetimeFigureOut">
              <a:rPr lang="en-US" smtClean="0">
                <a:solidFill>
                  <a:srgbClr val="F96A1B"/>
                </a:solidFill>
              </a:rPr>
              <a:pPr/>
              <a:t>5/3/2020</a:t>
            </a:fld>
            <a:endParaRPr lang="en-US">
              <a:solidFill>
                <a:srgbClr val="F96A1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96A1B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93D49-100A-4BF9-91FF-FF799F933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95C6BE3-070F-47EB-BDFD-B504EC197A64}" type="datetimeFigureOut">
              <a:rPr lang="en-US" smtClean="0">
                <a:solidFill>
                  <a:srgbClr val="F96A1B"/>
                </a:solidFill>
              </a:rPr>
              <a:pPr defTabSz="914400"/>
              <a:t>5/3/2020</a:t>
            </a:fld>
            <a:endParaRPr lang="en-US">
              <a:solidFill>
                <a:srgbClr val="F96A1B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F96A1B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B393D49-100A-4BF9-91FF-FF799F9332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7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DDB3585-B296-4FA7-923E-AE4B29691D2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C839224-64CF-47A7-AD1F-2D90E2C23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transition spd="slow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surgicalpathologyatlas.com/glfusion/mediagallery/media.php?f=1&amp;s=20080802171245623&amp;i=0&amp;p=0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8351-DDFF-4DB7-9C2F-1B8A62BF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106" y="802298"/>
            <a:ext cx="6837354" cy="2541431"/>
          </a:xfrm>
        </p:spPr>
        <p:txBody>
          <a:bodyPr>
            <a:noAutofit/>
          </a:bodyPr>
          <a:lstStyle/>
          <a:p>
            <a:b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ธรรมชาติ</a:t>
            </a:r>
            <a:b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การเลี้ยงลูกด้วยนมแม่</a:t>
            </a:r>
            <a:b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C0604-BE50-41A8-A08A-47C10D9EF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3106" y="3422567"/>
            <a:ext cx="8651710" cy="1792234"/>
          </a:xfrm>
        </p:spPr>
        <p:txBody>
          <a:bodyPr>
            <a:normAutofit fontScale="92500" lnSpcReduction="1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รองศาสตราจารย์ แพทย์หญิง กุสุมา ชูศิลป์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ภาควิชากุมารเวชศาสตร์ คณะแพทย์ศาสตร์ มหาวิทยาลัยขอนแก่น  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1CF19-D479-4491-9D38-E027A43C2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459" y="1581866"/>
            <a:ext cx="2579578" cy="19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47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13170"/>
            <a:ext cx="10508673" cy="108960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th-TH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สุขภาพกาย</a:t>
            </a:r>
          </a:p>
        </p:txBody>
      </p:sp>
      <p:sp>
        <p:nvSpPr>
          <p:cNvPr id="13315" name="ตัวยึดเนื้อหา 2"/>
          <p:cNvSpPr>
            <a:spLocks noGrp="1"/>
          </p:cNvSpPr>
          <p:nvPr>
            <p:ph idx="1"/>
          </p:nvPr>
        </p:nvSpPr>
        <p:spPr>
          <a:xfrm>
            <a:off x="820881" y="1444768"/>
            <a:ext cx="8541327" cy="4763799"/>
          </a:xfrm>
        </p:spPr>
        <p:txBody>
          <a:bodyPr>
            <a:normAutofit fontScale="92500" lnSpcReduction="10000"/>
          </a:bodyPr>
          <a:lstStyle/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การเจริญเติบโตด้านร่างกาย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Physical Growth)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เป็นกระบวนการแบ่งตัวของเซลล์ การเจริญของเซลล์ การเพิ่มขนาดของอวัยวะ เพื่อไปทำหน้าที่ต่างๆ ในร่างกาย</a:t>
            </a:r>
          </a:p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การเพิ่มขนาดร่างกายที่วัดได้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เช่น  น้ำหนัก ความยาว/ ความสูง เส้นรอบศีรษะ และเส้นรอบอก ตามเกณฑ์อายุ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มีพัฒนาการสมวัย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สะอาด แข็งแรง สมบูรณ์ </a:t>
            </a:r>
          </a:p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มีภูมิคุ้มกันโรค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หรือความต้านทานโรคเป็นอย่างดี ปราศจากโรคภัยไข้เจ็บ และทุพพลภาพ</a:t>
            </a:r>
          </a:p>
          <a:p>
            <a:pPr eaLnBrk="1" hangingPunct="1"/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3" y="5455224"/>
            <a:ext cx="4547711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85" y="1294391"/>
            <a:ext cx="2099953" cy="36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370955"/>
      </p:ext>
    </p:extLst>
  </p:cSld>
  <p:clrMapOvr>
    <a:masterClrMapping/>
  </p:clrMapOvr>
  <p:transition spd="slow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"/>
            <a:ext cx="7772400" cy="1341438"/>
          </a:xfrm>
        </p:spPr>
        <p:txBody>
          <a:bodyPr>
            <a:noAutofit/>
          </a:bodyPr>
          <a:lstStyle/>
          <a:p>
            <a:pPr algn="ctr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การสังเคราะห์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Lactose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กุญแจสำคญในการสร้างน้ำนม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14200"/>
            <a:ext cx="4324350" cy="497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13689"/>
      </p:ext>
    </p:extLst>
  </p:cSld>
  <p:clrMapOvr>
    <a:masterClrMapping/>
  </p:clrMapOvr>
  <p:transition spd="slow">
    <p:push dir="u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49E3931-4D3F-4A18-9A5B-96C93F040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4696" y="804519"/>
            <a:ext cx="9520158" cy="816051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 แลกโตสในนมแม่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E5FFE82-315C-4E05-9E1C-306E696CD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1271" y="1810693"/>
            <a:ext cx="10031240" cy="4713932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มีปริมาณคงที่ ประมาณ 6.7-7.0 กรัม/ดล. </a:t>
            </a:r>
            <a:endParaRPr lang="en-US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น้ำนมคนมีปริมาณแลกโตสสูงที่สุดในสัตว์เลี้ยงลูกด้วยนมแม่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ถูกย่อยเป็นกลูโคสและกาแลกโตส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กาแลกโตสเป็นส่วนสำคัญของ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galactolipids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cerebroside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กาแลกโต</a:t>
            </a:r>
            <a:r>
              <a:rPr lang="th-TH" altLang="en-US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สส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ร้างเนื้อสมองและเส้นประสาทส่วนกลาง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กลูโคสให้พลังงานแก่สมอง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ช่วยเสริมการดูดซึมแคลเซียม</a:t>
            </a:r>
          </a:p>
        </p:txBody>
      </p:sp>
    </p:spTree>
  </p:cSld>
  <p:clrMapOvr>
    <a:masterClrMapping/>
  </p:clrMapOvr>
  <p:transition spd="slow">
    <p:push dir="u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01908C1-5A86-47B4-B60F-6089F6FFF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โอลิโกแซคคาไรด์</a:t>
            </a:r>
            <a:r>
              <a:rPr lang="th-TH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65FF794-A8D5-4698-A501-68A04F77D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48966" y="1955549"/>
            <a:ext cx="9596674" cy="409793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น้ำตาลเชิงซ้อน (5-10 โมเลกุล) 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มีปริมาณประมาณ 1.3 กรัม/ดล.ในน้ำนมที่สมบูรณ์เต็มที่</a:t>
            </a:r>
            <a:endParaRPr lang="en-US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เป็น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prebiotics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หรืออาหารของจุลินทรีย์ในลำไส้ ชนิด </a:t>
            </a:r>
            <a:r>
              <a:rPr lang="en-US" altLang="en-US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bifidobacteria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และ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lactobacilli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ใช้สร้างกรดไขมันสายสั้น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(short-chain fatty acids) </a:t>
            </a:r>
            <a:endParaRPr lang="th-TH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ช่วยดูดน้ำเข้าในลำไส้ใหญ่ ลดท้องผูก และลดจำนวนจุลินทรีย์ที่ก่อโรคในลำไส้ใหญ่</a:t>
            </a:r>
            <a:endParaRPr lang="en-US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4AB4-28F5-4E14-9E59-D50E692D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143" y="570378"/>
            <a:ext cx="8549250" cy="1462208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โปรตีนในนมแม่</a:t>
            </a:r>
            <a:br>
              <a:rPr lang="th-TH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milk protein/ peptides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5D1F1-7479-47ED-A808-5554FBA46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8143" y="1964602"/>
            <a:ext cx="10013131" cy="4680642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ทั้งโปรตีนเวย์ และ </a:t>
            </a:r>
            <a:r>
              <a:rPr lang="th-TH" sz="28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ซีน มีความจำเพาะในแต่ละสายพันธ์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นมแม่ไม่มีเบต้าอิมมูโนโกลบ</a:t>
            </a:r>
            <a:r>
              <a:rPr lang="th-TH" sz="28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ูลิน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l-G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β-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lg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ที่ก่อให้เกิดภาวะภูมิแพ้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มีกรดอามิโน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Taurine 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อิสระ สูง 30-40 เท่าของนมวัว ซึ่งจำเป็นมากสำหรับทารกเกิดก่อนกำหนด</a:t>
            </a:r>
            <a:endParaRPr lang="en-US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β-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casein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ทำหน้าที่ 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antiseptic and anti-infective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ผ่าน </a:t>
            </a:r>
            <a:r>
              <a:rPr 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protease inhibition of bacteria and viruses</a:t>
            </a:r>
            <a:endParaRPr lang="th-TH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1102833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177F26-5C0D-4BFE-A1AD-F6755A2E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1121" y="59532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000" b="1">
                <a:latin typeface="Tahoma" panose="020B0604030504040204" pitchFamily="34" charset="0"/>
                <a:cs typeface="Tahoma" panose="020B0604030504040204" pitchFamily="34" charset="0"/>
              </a:rPr>
              <a:t>โปรตีนในน้ำนมแม่</a:t>
            </a:r>
            <a:r>
              <a:rPr lang="en-US" altLang="en-US" sz="40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altLang="en-US" sz="40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20216B3-1B33-40E3-98DE-490D1676A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7073" y="1883121"/>
            <a:ext cx="9614780" cy="4246075"/>
          </a:xfrm>
        </p:spPr>
        <p:txBody>
          <a:bodyPr>
            <a:normAutofit lnSpcReduction="10000"/>
          </a:bodyPr>
          <a:lstStyle/>
          <a:p>
            <a:pPr algn="thaiDist" eaLnBrk="1" hangingPunct="1"/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น้ำนมแม่ที่สมบูรณ์ มีโปรตีนประมาณ 0.9 กรัม/ดล. </a:t>
            </a:r>
          </a:p>
          <a:p>
            <a:pPr algn="thaiDist" eaLnBrk="1" hangingPunct="1"/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มีปริมาณต่ำสุดเมื่อเทียบกับสัตว์ชนิด</a:t>
            </a:r>
            <a:r>
              <a:rPr lang="th-TH" altLang="en-US" sz="28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อื่นๆ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เพื่อช่วยการทำงานของไตทารกแรกเกิดที่ยังทำงานไม่เต็มที่</a:t>
            </a:r>
          </a:p>
          <a:p>
            <a:pPr algn="thaiDist" eaLnBrk="1" hangingPunct="1"/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มีโปรตีนเพิ่มขึ้นในน้ำนมแม่ที่มีลูกเกิดก่อนกำหนด</a:t>
            </a:r>
          </a:p>
          <a:p>
            <a:pPr algn="thaiDist" eaLnBrk="1" hangingPunct="1"/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สัดส่วนโปรตีนเวย์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th-TH" altLang="en-US" sz="28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ซีน 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90:10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ในหัวน้ำนม และ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80:20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หรือ 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60:40 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ในน้ำนมแม่ที่สมบูรณ์เต็มที่ </a:t>
            </a:r>
          </a:p>
          <a:p>
            <a:pPr algn="thaiDist" eaLnBrk="1" hangingPunct="1">
              <a:lnSpc>
                <a:spcPct val="70000"/>
              </a:lnSpc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 β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-lactoglobulin 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น้อยมากหรือไม่มี</a:t>
            </a:r>
          </a:p>
          <a:p>
            <a:pPr marL="0" indent="0" algn="thaiDist" eaLnBrk="1" hangingPunct="1">
              <a:lnSpc>
                <a:spcPct val="70000"/>
              </a:lnSpc>
              <a:buNone/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(นมวัวมีสูง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0.36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กรัม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ดล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ภาวะภูมิแพ้ในทารกได้ )</a:t>
            </a:r>
          </a:p>
        </p:txBody>
      </p:sp>
    </p:spTree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6" y="433330"/>
            <a:ext cx="9520158" cy="1049235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</a:t>
            </a: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โปรตีน</a:t>
            </a:r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ในนมแม่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9913" y="1828800"/>
            <a:ext cx="9886384" cy="4191000"/>
          </a:xfrm>
        </p:spPr>
        <p:txBody>
          <a:bodyPr>
            <a:normAutofit fontScale="85000" lnSpcReduction="10000"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ปริมาณโปรตีนในหัวน้ำนม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(30-70g/l)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สูงกว่าน้ำนมที่สมบูรณ์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(7-14g/l)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โปรตีนในนมแม่น้อยกว่านมวัว (34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g/l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และนมผสมสูตร1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15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g/l)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เพื่อลด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pre-renal solute loads 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โปรตีน </a:t>
            </a:r>
            <a:r>
              <a:rPr lang="el-GR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β-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casein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ทำหน้าที่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antiseptic and anti-infective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ผ่านการทำงานของ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protease inhibition of bacteria and viruses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Peptides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ที่ได้จากการ ย่อย </a:t>
            </a:r>
            <a:r>
              <a:rPr lang="el-GR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α-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lactalbumin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มีฤทธิ์ต้านแบคทีเรียทั้งแกรมบวกและแก</a:t>
            </a: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รมลบ</a:t>
            </a:r>
            <a:r>
              <a:rPr lang="el-GR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7427798"/>
      </p:ext>
    </p:extLst>
  </p:cSld>
  <p:clrMapOvr>
    <a:masterClrMapping/>
  </p:clrMapOvr>
  <p:transition spd="slow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0AA5-8C3E-4AEE-8F26-7879C686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ส่วนประกอบของโปรตีน(มิลลิกรัม/ลิตร)</a:t>
            </a:r>
            <a:b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ในหัวน้ำนม และนมที่สมบูรณ์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27E26-7D16-4202-98BF-6609241BF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1440" y="2017344"/>
            <a:ext cx="5284389" cy="394278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BFD50-CB20-428A-9436-1F1DEF35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5829" y="2017342"/>
            <a:ext cx="6436171" cy="4174137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หัวน้ำนมมีโปรตีนสูงที่สุด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มีสัดส่วนโปรตีนเวย์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th-TH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ซีน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=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60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:40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นมแม่คลอดก่อนกำหนดมีโปรตีนสูงกว่านมแม่ที่คลอดครบกำหนด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โปรตีนที่น้อยในนมสมบูรณ์ไม่ขึ้นกับอาหารของแม่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และช่วยไตทารก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8528848"/>
      </p:ext>
    </p:extLst>
  </p:cSld>
  <p:clrMapOvr>
    <a:masterClrMapping/>
  </p:clrMapOvr>
  <p:transition spd="slow">
    <p:push dir="u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439501" y="251982"/>
            <a:ext cx="9104675" cy="117845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000" b="1" dirty="0">
                <a:latin typeface="Tahoma" pitchFamily="34" charset="0"/>
                <a:cs typeface="Tahoma" pitchFamily="34" charset="0"/>
              </a:rPr>
              <a:t>ส่วนประกอบของ</a:t>
            </a:r>
            <a:r>
              <a:rPr lang="th-TH" sz="4000" b="1" dirty="0">
                <a:solidFill>
                  <a:srgbClr val="476C44"/>
                </a:solidFill>
                <a:latin typeface="Tahoma" pitchFamily="34" charset="0"/>
                <a:cs typeface="Tahoma" pitchFamily="34" charset="0"/>
              </a:rPr>
              <a:t>โปรตีนเวย์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(</a:t>
            </a:r>
            <a:r>
              <a:rPr lang="th-TH" sz="2400" b="1" dirty="0">
                <a:cs typeface="Tahoma" pitchFamily="34" charset="0"/>
              </a:rPr>
              <a:t>มิลลิกรัม/ลิตร)</a:t>
            </a:r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cs typeface="Tahoma" pitchFamily="34" charset="0"/>
              </a:rPr>
              <a:t>ในหัวน้ำนม และนมที่สมบูรณ์</a:t>
            </a:r>
          </a:p>
        </p:txBody>
      </p:sp>
      <p:graphicFrame>
        <p:nvGraphicFramePr>
          <p:cNvPr id="36910" name="Group 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598042"/>
              </p:ext>
            </p:extLst>
          </p:nvPr>
        </p:nvGraphicFramePr>
        <p:xfrm>
          <a:off x="1530037" y="1521729"/>
          <a:ext cx="8909362" cy="4562566"/>
        </p:xfrm>
        <a:graphic>
          <a:graphicData uri="http://schemas.openxmlformats.org/drawingml/2006/table">
            <a:tbl>
              <a:tblPr/>
              <a:tblGrid>
                <a:gridCol w="4036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 ปริมาณ/ลิตร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Colostrum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Mature milk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l-G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Lactalbumin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370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170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Lactoferrin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730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150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Secretory IgA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470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120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Albumin+Lysozyme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IgM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IgG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kumimoji="0" lang="th-TH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33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77C6570E-19FA-4BF5-94F7-53B6BB8FE240}" type="slidenum">
              <a:rPr lang="en-US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107</a:t>
            </a:fld>
            <a:endParaRPr lang="en-US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45727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AE642BF-CF2A-43DD-BCF9-A82CF42ED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274638"/>
            <a:ext cx="8218487" cy="1143000"/>
          </a:xfrm>
        </p:spPr>
        <p:txBody>
          <a:bodyPr/>
          <a:lstStyle/>
          <a:p>
            <a:pPr eaLnBrk="1" hangingPunct="1"/>
            <a:r>
              <a:rPr lang="th-TH" altLang="en-US" b="1">
                <a:latin typeface="Tahoma" panose="020B0604030504040204" pitchFamily="34" charset="0"/>
                <a:cs typeface="Tahoma" panose="020B0604030504040204" pitchFamily="34" charset="0"/>
              </a:rPr>
              <a:t>ข้อได้เปรียบของโปรตีนนมแม่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38A611C-512A-42F8-8669-B8B38CCC1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12341" y="1665838"/>
            <a:ext cx="10203255" cy="441809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เวย์โปรตีนที่สูงช่วยให้นมแม่ย่อยง่ายกว่านมวัว</a:t>
            </a:r>
          </a:p>
          <a:p>
            <a:pPr eaLnBrk="1" hangingPunct="1">
              <a:lnSpc>
                <a:spcPct val="90000"/>
              </a:lnSpc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altLang="en-US" sz="28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ซีนในนมแม่ที่ถูกกรดในกระเพาะจะตกตะกอนเป็นลิ่ม (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curd) 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ที่มีขนาดเล็กกว่า</a:t>
            </a:r>
            <a:r>
              <a:rPr lang="th-TH" altLang="en-US" sz="28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ซีนจากนมวัว</a:t>
            </a:r>
            <a:endParaRPr lang="en-US" altLang="en-US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มีสัดส่วนกรดอะมิโนที่แตกต่างกับนมวัว เช่น </a:t>
            </a:r>
            <a:endParaRPr lang="en-US" altLang="en-US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-methionine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ต่อ 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cysteine 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ต่ำกว่านมผสมมาก </a:t>
            </a:r>
          </a:p>
          <a:p>
            <a:pPr eaLnBrk="1" hangingPunct="1">
              <a:lnSpc>
                <a:spcPct val="90000"/>
              </a:lnSpc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 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aromatic amino acids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เช่น 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phenylalanine 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 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tyrosine 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น้อย</a:t>
            </a:r>
          </a:p>
          <a:p>
            <a:pPr eaLnBrk="1" hangingPunct="1">
              <a:lnSpc>
                <a:spcPct val="90000"/>
              </a:lnSpc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ช่วยการย่อยสลายกรดอะมิโนให้ดีขึ้นในทารกแรกเกิด</a:t>
            </a:r>
          </a:p>
          <a:p>
            <a:pPr eaLnBrk="1" hangingPunct="1">
              <a:lnSpc>
                <a:spcPct val="90000"/>
              </a:lnSpc>
            </a:pP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จำเป็นต้องดัดแปลงนมวัวที่มีโปรตีนสูงเป็น </a:t>
            </a:r>
            <a:r>
              <a:rPr lang="en-US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</a:t>
            </a:r>
            <a:r>
              <a:rPr lang="th-TH" altLang="en-US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เท่าของนมแม่(3.2-3.5 กรัม/ดล.) ก่อนใช้เลี้ยงทารก</a:t>
            </a:r>
          </a:p>
        </p:txBody>
      </p:sp>
    </p:spTree>
  </p:cSld>
  <p:clrMapOvr>
    <a:masterClrMapping/>
  </p:clrMapOvr>
  <p:transition spd="slow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โปรตีนเวย์กระตุ้นภูมิคุ้มกันโรค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853754"/>
            <a:ext cx="10035632" cy="4311656"/>
          </a:xfrm>
        </p:spPr>
        <p:txBody>
          <a:bodyPr>
            <a:normAutofit fontScale="92500"/>
          </a:bodyPr>
          <a:lstStyle/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ร่างกายต้องการโปรตีนเวย์ที่ประกอบด้วย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lactoferrin Lysozyme 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 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Secretory IgA 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เพื่อต่อสู้กับเชื้อโรค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นมที่สมบูรณ์มีส่วนประกอบสารภูมิคุ้มกันลดลงตามโปรตีนที่ลดลงเมื่อนมสมบูรณ์ขึ้น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การได้รับโปรตีนเวย์ ช่วยสร้างภูมิต้านทานต่อ 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Coronavirus</a:t>
            </a:r>
            <a:endParaRPr lang="th-TH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โปรตีนเวย์เพิ่มความแข็งแรงของฤทธิ์ต้านอนุมูลอิสระในเซลล์ โดยเพิ่ม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glutathione production</a:t>
            </a:r>
          </a:p>
        </p:txBody>
      </p:sp>
    </p:spTree>
    <p:extLst>
      <p:ext uri="{BB962C8B-B14F-4D97-AF65-F5344CB8AC3E}">
        <p14:creationId xmlns:p14="http://schemas.microsoft.com/office/powerpoint/2010/main" val="65295504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ชื่อเรื่อง 1"/>
          <p:cNvSpPr>
            <a:spLocks noGrp="1"/>
          </p:cNvSpPr>
          <p:nvPr>
            <p:ph type="title"/>
          </p:nvPr>
        </p:nvSpPr>
        <p:spPr>
          <a:xfrm>
            <a:off x="678873" y="152400"/>
            <a:ext cx="7964631" cy="1143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สุขภาพจิต</a:t>
            </a:r>
            <a:endParaRPr lang="th-TH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39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9155" y="1447800"/>
            <a:ext cx="8291841" cy="4800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สภาพจิตใจที่</a:t>
            </a:r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เป็นสุข 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สามารถ</a:t>
            </a:r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รักษาสัมพันธภาพ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กับผู้อื่นได้อย่างราบรื่น 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สามารถ</a:t>
            </a:r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ปรับตัว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ให้เข้ากับสถานการณ์และสิ่งแวดล้อม 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ทำตัวให้</a:t>
            </a:r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เป็นประโยชน์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ในสภาพแวดล้อมที่มีการเปลี่ยนแปลงทางสังคมและลักษณะความเป็นอยู่ 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การดำรงชีพและ</a:t>
            </a:r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วางตัวได้อย่างเหมาะสม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ไม่เจ็บป่วยทั้งโรคทางจิตและทางกาย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85" y="2608012"/>
            <a:ext cx="3100058" cy="251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96" y="259773"/>
            <a:ext cx="3100058" cy="220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137" y="5258036"/>
            <a:ext cx="1754331" cy="127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529355"/>
      </p:ext>
    </p:extLst>
  </p:cSld>
  <p:clrMapOvr>
    <a:masterClrMapping/>
  </p:clrMapOvr>
  <p:transition spd="slow">
    <p:push dir="u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982" y="274638"/>
            <a:ext cx="931601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sz="3600" b="1" dirty="0">
                <a:latin typeface="Tahoma" pitchFamily="34" charset="0"/>
                <a:cs typeface="Tahoma" pitchFamily="34" charset="0"/>
              </a:rPr>
              <a:t>ส่วนประกอบของโปรตีน และไนโตรเจน ที่มี</a:t>
            </a:r>
            <a:br>
              <a:rPr lang="th-TH" sz="3600" b="1" dirty="0">
                <a:latin typeface="Tahoma" pitchFamily="34" charset="0"/>
                <a:cs typeface="Tahoma" pitchFamily="34" charset="0"/>
              </a:rPr>
            </a:br>
            <a:r>
              <a:rPr lang="th-TH" sz="3600" b="1" dirty="0">
                <a:latin typeface="Tahoma" pitchFamily="34" charset="0"/>
                <a:cs typeface="Tahoma" pitchFamily="34" charset="0"/>
              </a:rPr>
              <a:t>ในหัวน้ำนม และนมที่แก่เต็มที่</a:t>
            </a:r>
          </a:p>
        </p:txBody>
      </p:sp>
      <p:graphicFrame>
        <p:nvGraphicFramePr>
          <p:cNvPr id="39984" name="Group 4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116656"/>
              </p:ext>
            </p:extLst>
          </p:nvPr>
        </p:nvGraphicFramePr>
        <p:xfrm>
          <a:off x="1421394" y="1484784"/>
          <a:ext cx="9415603" cy="4613277"/>
        </p:xfrm>
        <a:graphic>
          <a:graphicData uri="http://schemas.openxmlformats.org/drawingml/2006/table">
            <a:tbl>
              <a:tblPr/>
              <a:tblGrid>
                <a:gridCol w="3539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8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8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ปริมาณกรัม/ลิตร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Colostrum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Mature milk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Total nitrogen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3.0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1.9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Non protein-N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0.45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Protein-N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2.5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1.45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Total protein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15-20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8-11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Casein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3.8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3-5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beta-Casein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2.6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3- 4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alpha-Casein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1.2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1- 2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55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3B5D88-7AF6-4B33-B10E-AF42B6A6BCE3}" type="slidenum">
              <a:rPr lang="en-US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75292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534697" y="413792"/>
            <a:ext cx="9419996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>
                <a:latin typeface="Tahoma" pitchFamily="34" charset="0"/>
                <a:cs typeface="Tahoma" pitchFamily="34" charset="0"/>
              </a:rPr>
              <a:t>Non-protein nitrogen </a:t>
            </a:r>
            <a:r>
              <a:rPr lang="th-TH" sz="4000" b="1" dirty="0">
                <a:latin typeface="Tahoma" pitchFamily="34" charset="0"/>
                <a:cs typeface="Tahoma" pitchFamily="34" charset="0"/>
              </a:rPr>
              <a:t>ในนมแม่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09D2D-886E-4688-987A-A5769FE6D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127" y="1711106"/>
            <a:ext cx="10393378" cy="438187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Total nitrogen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ในนมแม่ลดลงจาก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2.18 mg/ml 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ในสัปดาห์ที่2 และเหลือ 1.76 ในสัปดาห์ที่16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หลังคลอดนมแม่มี 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nonprotein nitrogen 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ร้อยละ19 - 30 และมีปริมาณคงที่หลังคลอด ซึ่งส่วนใหญ่เป็น 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Urea 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ส่วนน้อยเป็น</a:t>
            </a:r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uric acid, ammonia, creatinine, and traces of free amino acids and growth factors</a:t>
            </a:r>
            <a:endParaRPr lang="th-TH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Non-protein nitrogen 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ในนมแม่สูงกว่านมวัว</a:t>
            </a:r>
          </a:p>
        </p:txBody>
      </p:sp>
    </p:spTree>
    <p:extLst>
      <p:ext uri="{BB962C8B-B14F-4D97-AF65-F5344CB8AC3E}">
        <p14:creationId xmlns:p14="http://schemas.microsoft.com/office/powerpoint/2010/main" val="4032178796"/>
      </p:ext>
    </p:extLst>
  </p:cSld>
  <p:clrMapOvr>
    <a:masterClrMapping/>
  </p:clrMapOvr>
  <p:transition spd="slow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534697" y="413792"/>
            <a:ext cx="9419996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>
                <a:latin typeface="Tahoma" pitchFamily="34" charset="0"/>
                <a:cs typeface="Tahoma" pitchFamily="34" charset="0"/>
              </a:rPr>
              <a:t>Non-protein nitrogen </a:t>
            </a:r>
            <a:r>
              <a:rPr lang="th-TH" sz="4000" b="1" dirty="0">
                <a:latin typeface="Tahoma" pitchFamily="34" charset="0"/>
                <a:cs typeface="Tahoma" pitchFamily="34" charset="0"/>
              </a:rPr>
              <a:t>ในนมแม่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09D2D-886E-4688-987A-A5769FE6D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126" y="1711106"/>
            <a:ext cx="10402432" cy="438187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L-carnitine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ช่วยในกระบวนการสร้างกำลังงานในทารกแรกเกิด จำเป็นในการย้ายกรดไขมันสายโมเลกุลยาวเข้า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mitochondria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ที่มี</a:t>
            </a:r>
            <a:r>
              <a:rPr lang="el-GR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β-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oxidation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เพื่อใช้กำลังงานจากไขมันแทนคาร์โบไฮเดรต และนำไขมันไปสร้างสมอง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Choline and ethanolamine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สูงมากในนมแม่และเป็นสารตั้งต้นของสารสื่อประสาท </a:t>
            </a:r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acethylcholine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ที่ช่วยการทำงานของเส้นประสาทกล้ามเนื้อและสมองส่วนความจำ</a:t>
            </a:r>
          </a:p>
          <a:p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576589"/>
      </p:ext>
    </p:extLst>
  </p:cSld>
  <p:clrMapOvr>
    <a:masterClrMapping/>
  </p:clrMapOvr>
  <p:transition spd="slow">
    <p:push dir="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8F195AE-7303-483F-B414-DCD5912FF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4696" y="804520"/>
            <a:ext cx="9520158" cy="870372"/>
          </a:xfrm>
        </p:spPr>
        <p:txBody>
          <a:bodyPr>
            <a:noAutofit/>
          </a:bodyPr>
          <a:lstStyle/>
          <a:p>
            <a:r>
              <a:rPr lang="th-TH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ส่วนประกอบ</a:t>
            </a:r>
            <a:r>
              <a:rPr lang="en-US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Non-protein Nitrogen: Peptides</a:t>
            </a:r>
            <a:endParaRPr lang="th-TH" altLang="en-US" sz="4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8778CAA-1C71-4FD4-BE43-B903D0301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6539" y="1846907"/>
            <a:ext cx="10284735" cy="467771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มีส่วนย่อยของ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Casein nitrogen 75 mg/ml (31-88 mg/ml)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เมื่อ2สัปดาห์หลังคลอด ลดลงร้อยละ 20 ถ้าให้นมลูกต่อไป</a:t>
            </a:r>
          </a:p>
          <a:p>
            <a:pPr>
              <a:lnSpc>
                <a:spcPct val="90000"/>
              </a:lnSpc>
            </a:pP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Peptides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เป็น</a:t>
            </a:r>
            <a:r>
              <a:rPr lang="el-GR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β-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casein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</a:t>
            </a:r>
            <a:r>
              <a:rPr lang="th-TH" alt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เค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ซีน ที่ถูกย่อยโดยกรด แต่ผ่ามมาในนมแม่ ส่วนน้อยมาจาก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lactalbumin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พบสูงมากในนมแม่ที่สมบูรณ์ สูงเพิ่มขึ้นในนมแม่ที่มีลูกเกิดก่อนกำหนด โดยเฉพาะนมแม่ที่บีบได้น้ำนมส่วนหลัง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Delta-sleep-inducing peptide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มีอิทธิพลต่อรูปแบบการหลับและตื่นของทารกและเด็ก</a:t>
            </a:r>
          </a:p>
          <a:p>
            <a:pPr eaLnBrk="1" hangingPunct="1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Innulin</a:t>
            </a:r>
            <a:r>
              <a:rPr lang="en-US" altLang="en-US" sz="3200" b="1" dirty="0">
                <a:solidFill>
                  <a:srgbClr val="CC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altLang="en-US" sz="3200" b="1" dirty="0">
                <a:solidFill>
                  <a:srgbClr val="CC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มีสูง</a:t>
            </a:r>
            <a:r>
              <a:rPr lang="en-US" altLang="en-US" sz="3200" b="1" dirty="0">
                <a:solidFill>
                  <a:srgbClr val="CC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 </a:t>
            </a:r>
            <a:r>
              <a:rPr lang="th-TH" altLang="en-US" sz="3200" b="1" dirty="0">
                <a:solidFill>
                  <a:srgbClr val="CC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เท่าในหัวน้ำนม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จำเป็นในการเจริญเต็มที่ของทางเดินอาหารและป้องกันโรคเบาหวานชนิดที่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endParaRPr lang="th-TH" altLang="en-US" sz="3200" b="1" dirty="0">
              <a:solidFill>
                <a:srgbClr val="CC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534697" y="597531"/>
            <a:ext cx="9419996" cy="79630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>
                <a:latin typeface="Tahoma" pitchFamily="34" charset="0"/>
                <a:cs typeface="Tahoma" pitchFamily="34" charset="0"/>
              </a:rPr>
              <a:t>Non-protein nitrogen </a:t>
            </a:r>
            <a:r>
              <a:rPr lang="th-TH" sz="4000" b="1" dirty="0">
                <a:latin typeface="Tahoma" pitchFamily="34" charset="0"/>
                <a:cs typeface="Tahoma" pitchFamily="34" charset="0"/>
              </a:rPr>
              <a:t>ในนมแม่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09D2D-886E-4688-987A-A5769FE6D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180" y="1312768"/>
            <a:ext cx="10538234" cy="484358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Glutamic acids, Glutamine, alanine, </a:t>
            </a:r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glycinecystien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phosphoethanolamine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เพิ่มขี้นในนมแม่หลังคลอด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Glutamine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เป็นกรดอามิโนที่ไม่จำเป็นสำคัญมากต่อเมตาบริสมของเซลล์ในลำไส้ เป็นสารตั้งต้นของ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glutamate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ในสมองเมื่อเครียดหรือติดเชื้อรุนแรง ช่วยการดูดซึมสังกะสี เป็นสารตั้งต้นของการสังเคราะห์กรดอะมิโนและนิวคลิโอไทด์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Amino sugars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เช่น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N-acetylglucosamine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ช่วยการเจริญเยื่อบุลำไส้ และพัฒนาการของสมอง</a:t>
            </a:r>
          </a:p>
        </p:txBody>
      </p:sp>
    </p:spTree>
    <p:extLst>
      <p:ext uri="{BB962C8B-B14F-4D97-AF65-F5344CB8AC3E}">
        <p14:creationId xmlns:p14="http://schemas.microsoft.com/office/powerpoint/2010/main" val="1506342691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534696" y="887235"/>
            <a:ext cx="10243861" cy="79630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>
                <a:latin typeface="Tahoma" pitchFamily="34" charset="0"/>
                <a:cs typeface="Tahoma" pitchFamily="34" charset="0"/>
              </a:rPr>
              <a:t>Non-protein nitrogen :Nucleotides </a:t>
            </a:r>
            <a:endParaRPr lang="th-TH" sz="4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09D2D-886E-4688-987A-A5769FE6D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179" y="1819747"/>
            <a:ext cx="10393378" cy="4282288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เป็นส่วนประกอบ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DNA 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 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RNA 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ในเซลล์ทั่วร่างกาย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ประกอบด้วยกรด</a:t>
            </a:r>
            <a:r>
              <a:rPr lang="th-TH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ฟอสฟอ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ริก จับกับน้ำตาลเพนโตส และอนุพันธ์ของ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purine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หรือ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pyrimidine 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นมแม่มีอย่างน้อย  13  ชนิดประมาณ6.1-9.0 ไมโคร</a:t>
            </a:r>
            <a:r>
              <a:rPr lang="th-TH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โมล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/ดล. 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จำเป็นในการเจริญเติบโต ช่วยสร้างสมอง และภูมิคุ้มกันโรค ฟื้นฟูเยื่อบุลำไส้ และช่วยสังเคราะห์โปรตีนและ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phospholipid </a:t>
            </a:r>
          </a:p>
          <a:p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8220536"/>
      </p:ext>
    </p:extLst>
  </p:cSld>
  <p:clrMapOvr>
    <a:masterClrMapping/>
  </p:clrMapOvr>
  <p:transition spd="slow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FDAA-BE6B-495C-BBC5-973D48A8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ส่วนประกอบไขมันในนมแม่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CD7D2-4883-467C-B505-21C31B4C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4813" y="3806194"/>
            <a:ext cx="10198478" cy="2123825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เป็นแหล่งกำลังงานสูงสุด รวมทั้งวิตามินที่ละลายในไขมัน กรดไขมันไม่อิ่มตัวสายโมเลกุลยาว และ สารชีวภาพอีกหลายชนิด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ส่งเสริมพัฒนาการสมอง และลดความเสี่ยงการติดเชื้อ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ทารกที่ได้นมแม่อย่างเดียว ได้ไขมันจากนมแม่ 21.42 กรัม/วัน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BCD65-DD8F-4BDB-BE42-50CCFD70E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482" y="1462050"/>
            <a:ext cx="3716184" cy="19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75760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143" y="900067"/>
            <a:ext cx="8662657" cy="960438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ความแตกต่างของไขมัน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ในนมแม่และนมวัว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8143" y="1901228"/>
            <a:ext cx="9660047" cy="4046899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สัตว์เลี้ยงลูกด้วยนมแม่มีปริมาณไขมันไม่ต่างกัน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ปริมาณไขมัน/100 กรัม นมแม่4.1 กรัม นมวัว 3.9 กรัม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นมแม่กรดไขมันไม่อิ่มตัวสูง นมวัวกรดมันอิ่มตัวสูง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กรดไขมันไม่อิ่มตัวที่สูงมากในนมแม่ ช่วยการเจริญเติบโตของสมอง โดยเฉพาะในขวบปีแรก</a:t>
            </a:r>
          </a:p>
        </p:txBody>
      </p:sp>
    </p:spTree>
    <p:extLst>
      <p:ext uri="{BB962C8B-B14F-4D97-AF65-F5344CB8AC3E}">
        <p14:creationId xmlns:p14="http://schemas.microsoft.com/office/powerpoint/2010/main" val="4252253889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ส่วนประกอบของ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กรดไขมัน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นมวัว และ นมแม่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86" y="1817435"/>
            <a:ext cx="7564361" cy="429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470045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1" y="605064"/>
            <a:ext cx="8715375" cy="1066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3600" b="1" dirty="0">
                <a:latin typeface="Tahoma" pitchFamily="34" charset="0"/>
                <a:cs typeface="Tahoma" pitchFamily="34" charset="0"/>
              </a:rPr>
              <a:t>ส่วนประกอบของไขมัน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(กรัม/ลิตร)</a:t>
            </a:r>
            <a:br>
              <a:rPr lang="th-TH" sz="2400" b="1" dirty="0">
                <a:latin typeface="Tahoma" pitchFamily="34" charset="0"/>
                <a:cs typeface="Tahoma" pitchFamily="34" charset="0"/>
              </a:rPr>
            </a:br>
            <a:r>
              <a:rPr lang="th-TH" sz="3600" b="1" dirty="0">
                <a:latin typeface="Tahoma" pitchFamily="34" charset="0"/>
                <a:cs typeface="Tahoma" pitchFamily="34" charset="0"/>
              </a:rPr>
              <a:t>ในหัวน้ำนม และนมที่แก่เต็มที่</a:t>
            </a:r>
          </a:p>
        </p:txBody>
      </p:sp>
      <p:graphicFrame>
        <p:nvGraphicFramePr>
          <p:cNvPr id="38954" name="Group 4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473636"/>
              </p:ext>
            </p:extLst>
          </p:nvPr>
        </p:nvGraphicFramePr>
        <p:xfrm>
          <a:off x="1291079" y="1880858"/>
          <a:ext cx="9994238" cy="4079636"/>
        </p:xfrm>
        <a:graphic>
          <a:graphicData uri="http://schemas.openxmlformats.org/drawingml/2006/table">
            <a:tbl>
              <a:tblPr/>
              <a:tblGrid>
                <a:gridCol w="362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9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4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ปริมาณ/ลิตร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Colostrum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Mature milk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Total lipids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15-20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35-48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Triglyceride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14.5-19.5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34-47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Fatty acid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13-17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39-42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Cholesterol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0.2-0.3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0.1-0.2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 Choly. Esters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0.05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0.01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4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Phospho-Sphingolipid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N.R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0.25-0.30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41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44B087D2-7BB0-46AC-8651-7E60D321F420}" type="slidenum">
              <a:rPr lang="en-US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988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A26E81-D2D8-4853-8660-6710EABC0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276" r="-2" b="20954"/>
          <a:stretch/>
        </p:blipFill>
        <p:spPr>
          <a:xfrm>
            <a:off x="6706581" y="2247531"/>
            <a:ext cx="5485419" cy="4610469"/>
          </a:xfrm>
          <a:custGeom>
            <a:avLst/>
            <a:gdLst>
              <a:gd name="connsiteX0" fmla="*/ 3140343 w 5485419"/>
              <a:gd name="connsiteY0" fmla="*/ 0 h 4610469"/>
              <a:gd name="connsiteX1" fmla="*/ 5360901 w 5485419"/>
              <a:gd name="connsiteY1" fmla="*/ 919786 h 4610469"/>
              <a:gd name="connsiteX2" fmla="*/ 5485419 w 5485419"/>
              <a:gd name="connsiteY2" fmla="*/ 1056789 h 4610469"/>
              <a:gd name="connsiteX3" fmla="*/ 5485419 w 5485419"/>
              <a:gd name="connsiteY3" fmla="*/ 4610469 h 4610469"/>
              <a:gd name="connsiteX4" fmla="*/ 366137 w 5485419"/>
              <a:gd name="connsiteY4" fmla="*/ 4610469 h 4610469"/>
              <a:gd name="connsiteX5" fmla="*/ 246784 w 5485419"/>
              <a:gd name="connsiteY5" fmla="*/ 4362707 h 4610469"/>
              <a:gd name="connsiteX6" fmla="*/ 0 w 5485419"/>
              <a:gd name="connsiteY6" fmla="*/ 3140344 h 4610469"/>
              <a:gd name="connsiteX7" fmla="*/ 3140343 w 5485419"/>
              <a:gd name="connsiteY7" fmla="*/ 0 h 46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5419" h="4610469">
                <a:moveTo>
                  <a:pt x="3140343" y="0"/>
                </a:moveTo>
                <a:cubicBezTo>
                  <a:pt x="4007525" y="0"/>
                  <a:pt x="4792611" y="351495"/>
                  <a:pt x="5360901" y="919786"/>
                </a:cubicBezTo>
                <a:lnTo>
                  <a:pt x="5485419" y="1056789"/>
                </a:lnTo>
                <a:lnTo>
                  <a:pt x="5485419" y="4610469"/>
                </a:lnTo>
                <a:lnTo>
                  <a:pt x="366137" y="4610469"/>
                </a:lnTo>
                <a:lnTo>
                  <a:pt x="246784" y="4362707"/>
                </a:lnTo>
                <a:cubicBezTo>
                  <a:pt x="87874" y="3987002"/>
                  <a:pt x="0" y="3573935"/>
                  <a:pt x="0" y="3140344"/>
                </a:cubicBezTo>
                <a:cubicBezTo>
                  <a:pt x="0" y="1405980"/>
                  <a:pt x="1405980" y="0"/>
                  <a:pt x="3140343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0125E-86F8-4FAD-AD0E-466FB3450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61" r="-1" b="15129"/>
          <a:stretch/>
        </p:blipFill>
        <p:spPr>
          <a:xfrm>
            <a:off x="6219440" y="1"/>
            <a:ext cx="4548867" cy="2614366"/>
          </a:xfrm>
          <a:custGeom>
            <a:avLst/>
            <a:gdLst>
              <a:gd name="connsiteX0" fmla="*/ 28132 w 4548867"/>
              <a:gd name="connsiteY0" fmla="*/ 0 h 2614366"/>
              <a:gd name="connsiteX1" fmla="*/ 4520736 w 4548867"/>
              <a:gd name="connsiteY1" fmla="*/ 0 h 2614366"/>
              <a:gd name="connsiteX2" fmla="*/ 4537124 w 4548867"/>
              <a:gd name="connsiteY2" fmla="*/ 107385 h 2614366"/>
              <a:gd name="connsiteX3" fmla="*/ 4548867 w 4548867"/>
              <a:gd name="connsiteY3" fmla="*/ 339933 h 2614366"/>
              <a:gd name="connsiteX4" fmla="*/ 2274434 w 4548867"/>
              <a:gd name="connsiteY4" fmla="*/ 2614366 h 2614366"/>
              <a:gd name="connsiteX5" fmla="*/ 0 w 4548867"/>
              <a:gd name="connsiteY5" fmla="*/ 339933 h 2614366"/>
              <a:gd name="connsiteX6" fmla="*/ 11743 w 4548867"/>
              <a:gd name="connsiteY6" fmla="*/ 107385 h 261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05661" y="802955"/>
            <a:ext cx="5720974" cy="1080827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คุณภาพชีวิตของเด็ก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15636" y="1814945"/>
            <a:ext cx="6656967" cy="4669831"/>
          </a:xfrm>
        </p:spPr>
        <p:txBody>
          <a:bodyPr anchor="ctr">
            <a:noAutofit/>
          </a:bodyPr>
          <a:lstStyle/>
          <a:p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มีทักษะการรู้คิดเพื่อความสำเร็จ</a:t>
            </a:r>
          </a:p>
          <a:p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มีทักษะชีวิตและจิตสำนึกที่ดีต่อตนเองและสังคมแวดล้อม</a:t>
            </a:r>
          </a:p>
          <a:p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มีภาวะโภชนาการที่ดี</a:t>
            </a:r>
          </a:p>
          <a:p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มีการเจริญเติบโตและพัฒนาการอย่างเต็มศักยภาพ</a:t>
            </a:r>
          </a:p>
          <a:p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มีสุขภาพดีทั้งในวัยเด็กและวัยผู้ใหญ่</a:t>
            </a:r>
          </a:p>
        </p:txBody>
      </p:sp>
    </p:spTree>
    <p:extLst>
      <p:ext uri="{BB962C8B-B14F-4D97-AF65-F5344CB8AC3E}">
        <p14:creationId xmlns:p14="http://schemas.microsoft.com/office/powerpoint/2010/main" val="920087334"/>
      </p:ext>
    </p:extLst>
  </p:cSld>
  <p:clrMapOvr>
    <a:masterClrMapping/>
  </p:clrMapOvr>
  <p:transition spd="slow">
    <p:push dir="u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1B24894-507E-4182-A5C4-98C064A50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3822" y="804519"/>
            <a:ext cx="9561032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สัดส่วนไขมันชนิดต่าง ๆตามวันหลังคลอด</a:t>
            </a:r>
          </a:p>
        </p:txBody>
      </p:sp>
      <p:graphicFrame>
        <p:nvGraphicFramePr>
          <p:cNvPr id="51262" name="Group 62">
            <a:extLst>
              <a:ext uri="{FF2B5EF4-FFF2-40B4-BE49-F238E27FC236}">
                <a16:creationId xmlns:a16="http://schemas.microsoft.com/office/drawing/2014/main" id="{5E66F3F0-9495-4E63-AD87-9F11B932D0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532235"/>
              </p:ext>
            </p:extLst>
          </p:nvPr>
        </p:nvGraphicFramePr>
        <p:xfrm>
          <a:off x="324091" y="2034759"/>
          <a:ext cx="11551534" cy="4078789"/>
        </p:xfrm>
        <a:graphic>
          <a:graphicData uri="http://schemas.openxmlformats.org/drawingml/2006/table">
            <a:tbl>
              <a:tblPr/>
              <a:tblGrid>
                <a:gridCol w="1562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8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9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217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วัน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หลังลอด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% ไขมัน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Phospholipid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Cholesterol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Triglycerol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cholesterol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12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mean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SEM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mg/dl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SEM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2.04 (1.32)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1.3(34.5)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97.6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2.89 (0.31)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0.7(20.2)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98.5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3.45 (0.37)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0.5(17.3)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98.7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42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3.19 (0.43)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0.5(17.3)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98.9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5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84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4.87 (0.62)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0.4(19.5)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99.0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7772400" cy="884238"/>
          </a:xfrm>
        </p:spPr>
        <p:txBody>
          <a:bodyPr>
            <a:noAutofit/>
          </a:bodyPr>
          <a:lstStyle/>
          <a:p>
            <a:pPr algn="ctr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การได้รับไขมันจากนมแม่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219200"/>
            <a:ext cx="8610600" cy="4800600"/>
          </a:xfrm>
        </p:spPr>
        <p:txBody>
          <a:bodyPr>
            <a:normAutofit fontScale="92500" lnSpcReduction="20000"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ทารกอายุ 0-6 เดือนที่ได้นมแม่อย่างเต็มที่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ได้ไขมัน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21.42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กรัม/วัน(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Triacylglycerols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98-99%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ไขมัน มีไขมันอิ่มตัว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35-40%, monounsaturated fatty acids 45-50%,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PUFA 15% 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นมแม่มี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cholesterol 90-150 mg/L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เพื่อช่วยสร้างผนังเซลล์ สร้างแผ่นไขมันหุ้มเส้นใยประสาทในช่วงสมองเจริญเติบโตอย่างรวดเร็ว และสร้างน้ำดี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ทารกที่ได้นมแม่มี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total and low-density lipoprotein cholesterol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สูงกว่าทารกที่กินนมผสม</a:t>
            </a: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804482"/>
      </p:ext>
    </p:extLst>
  </p:cSld>
  <p:clrMapOvr>
    <a:masterClrMapping/>
  </p:clrMapOvr>
  <p:transition spd="slow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1" y="228601"/>
            <a:ext cx="8081963" cy="1311275"/>
          </a:xfrm>
          <a:noFill/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latin typeface="Tahoma" pitchFamily="34" charset="0"/>
                <a:cs typeface="Tahoma" pitchFamily="34" charset="0"/>
              </a:rPr>
              <a:t>กรดไขมันไม่อิ่มตัว</a:t>
            </a:r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cs typeface="Tahoma" pitchFamily="34" charset="0"/>
              </a:rPr>
              <a:t>สายโมเลกุลยาว</a:t>
            </a:r>
            <a:r>
              <a:rPr lang="en-US" sz="4000" b="1" dirty="0">
                <a:latin typeface="Tahoma" pitchFamily="34" charset="0"/>
                <a:cs typeface="Tahoma" pitchFamily="34" charset="0"/>
              </a:rPr>
              <a:t>  (LCPUFA) </a:t>
            </a:r>
            <a:endParaRPr lang="th-TH" sz="4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600201"/>
            <a:ext cx="8624888" cy="497681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สูงมากในสมองทารกตั้งแต่อยู่ในครรภ์</a:t>
            </a:r>
          </a:p>
          <a:p>
            <a:pPr marL="457200" indent="-457200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สำคัญต่อสมองและจอประสาทตา</a:t>
            </a:r>
          </a:p>
          <a:p>
            <a:pPr marL="457200" indent="-457200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ทารกปรกติใช้ในการเจริญของสมองอย่างรวดเร็ว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นมแม่มีสูงกว่านมผสมสำหรับทารกครบกำหนดและก่อนกำหนด ที่ยังสร้างจาก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alphalinolenic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acid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linoloic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acid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ได้ไม่พอ</a:t>
            </a:r>
          </a:p>
          <a:p>
            <a:pPr marL="457200" indent="-457200" algn="just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ปริมาณในนมแม่ขึ้นกับอาหารของแม่</a:t>
            </a:r>
          </a:p>
          <a:p>
            <a:pPr marL="457200" indent="-457200" algn="just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มารดาขณะตั้งครรภ์และระหว่างการให้นมบุตรต้องการสูงมาก</a:t>
            </a:r>
          </a:p>
          <a:p>
            <a:pPr marL="457200" indent="-457200" algn="just">
              <a:lnSpc>
                <a:spcPct val="90000"/>
              </a:lnSpc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4E404-5FA2-4D20-B3B4-698592EE1984}" type="slidenum">
              <a:rPr lang="en-US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01975"/>
      </p:ext>
    </p:extLst>
  </p:cSld>
  <p:clrMapOvr>
    <a:masterClrMapping/>
  </p:clrMapOvr>
  <p:transition spd="slow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10" y="845741"/>
            <a:ext cx="8617390" cy="960438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ส่วนประกอบของ</a:t>
            </a: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ไขมัน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ในนมแม่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6400" y="1810692"/>
            <a:ext cx="8839200" cy="4264183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กรดไขมันไม่อิ่มตัวที่จำเป็นสำหรับสมอง ได้แก่  </a:t>
            </a:r>
          </a:p>
          <a:p>
            <a:pPr marL="0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- </a:t>
            </a:r>
            <a:r>
              <a:rPr lang="en-US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Omega-6 fatty acid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linoleic acid = LNA)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ถูกสังเคราะห์ เป็น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arachidonic acid (AA)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และ  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Omega-3 fatty acid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l-GR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α-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linolenic acid =ALA)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ถูกสังเคราะห์ เป็น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docosahexaenoic acid (DHA)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ที่ร่างกายสังเคราะห์จาก แต่ใช้เวลานาน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จึงเพิ่ม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AA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DHA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ในน้ำนมแม่</a:t>
            </a:r>
          </a:p>
        </p:txBody>
      </p:sp>
    </p:spTree>
    <p:extLst>
      <p:ext uri="{BB962C8B-B14F-4D97-AF65-F5344CB8AC3E}">
        <p14:creationId xmlns:p14="http://schemas.microsoft.com/office/powerpoint/2010/main" val="1006227507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E81D9-37C8-41A6-9055-9A3AE7FC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กรดไขมันใน 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Triacylglycerols (phospholipids)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ของนมแม่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(Sala-Vila et al., 2005).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57F1AC-FFDB-4C60-B785-FF2F2839F1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081701"/>
              </p:ext>
            </p:extLst>
          </p:nvPr>
        </p:nvGraphicFramePr>
        <p:xfrm>
          <a:off x="751438" y="2016125"/>
          <a:ext cx="10900373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112">
                  <a:extLst>
                    <a:ext uri="{9D8B030D-6E8A-4147-A177-3AD203B41FA5}">
                      <a16:colId xmlns:a16="http://schemas.microsoft.com/office/drawing/2014/main" val="997346221"/>
                    </a:ext>
                  </a:extLst>
                </a:gridCol>
                <a:gridCol w="2281474">
                  <a:extLst>
                    <a:ext uri="{9D8B030D-6E8A-4147-A177-3AD203B41FA5}">
                      <a16:colId xmlns:a16="http://schemas.microsoft.com/office/drawing/2014/main" val="1717283212"/>
                    </a:ext>
                  </a:extLst>
                </a:gridCol>
                <a:gridCol w="2145671">
                  <a:extLst>
                    <a:ext uri="{9D8B030D-6E8A-4147-A177-3AD203B41FA5}">
                      <a16:colId xmlns:a16="http://schemas.microsoft.com/office/drawing/2014/main" val="3108701854"/>
                    </a:ext>
                  </a:extLst>
                </a:gridCol>
                <a:gridCol w="2390116">
                  <a:extLst>
                    <a:ext uri="{9D8B030D-6E8A-4147-A177-3AD203B41FA5}">
                      <a16:colId xmlns:a16="http://schemas.microsoft.com/office/drawing/2014/main" val="181479672"/>
                    </a:ext>
                  </a:extLst>
                </a:gridCol>
              </a:tblGrid>
              <a:tr h="428864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ชนิดไขมัน</a:t>
                      </a:r>
                      <a:endParaRPr lang="en-US" sz="24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หัวน้ำนม</a:t>
                      </a:r>
                    </a:p>
                    <a:p>
                      <a:r>
                        <a:rPr lang="en-US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(1-5</a:t>
                      </a:r>
                      <a:r>
                        <a:rPr lang="th-TH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วัน)</a:t>
                      </a:r>
                      <a:endParaRPr lang="en-US" sz="24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นมชาวงเปลี่ยน(6-15วัน)</a:t>
                      </a:r>
                      <a:endParaRPr lang="en-US" sz="24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นมสมบูรณ์</a:t>
                      </a:r>
                    </a:p>
                    <a:p>
                      <a:r>
                        <a:rPr lang="th-TH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(15-30 วัน)</a:t>
                      </a:r>
                      <a:endParaRPr lang="en-US" sz="24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99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Saturated fatty acids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40.70 ± 2.58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(57.96 ± 2.82)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43.75 ± 2.85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(56.18 ± 2.00)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44.15 ± 2.78†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(56.8 ± 2.46)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028042"/>
                  </a:ext>
                </a:extLst>
              </a:tr>
              <a:tr h="182691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Monounsaturated</a:t>
                      </a:r>
                      <a:r>
                        <a:rPr lang="en-US" sz="24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20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Fatty Acids</a:t>
                      </a:r>
                      <a:endParaRPr lang="en-US" sz="24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40.08 ± 2.48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(17.91 ± 1.17)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38.03 ± 2.03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(16.65 ± 1.78)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37.14 ± 2.67†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(16.60 ± 1.64)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319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8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ω-6 </a:t>
                      </a:r>
                      <a:r>
                        <a:rPr lang="en-US" sz="28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LCPUFA</a:t>
                      </a:r>
                      <a:r>
                        <a:rPr lang="th-TH" sz="28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20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Linoleic acids</a:t>
                      </a:r>
                      <a:endParaRPr lang="en-US" sz="24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2.39 ± 0.21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(5.10 ± 0.26)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1.81 ± 0.16†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(5.28 ± 0.33)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1.41 ± 0.13</a:t>
                      </a:r>
                    </a:p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(5.26 ± 0.32)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102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l-GR" sz="28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ω-3 </a:t>
                      </a:r>
                      <a:r>
                        <a:rPr lang="en-US" sz="28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LCPUFA</a:t>
                      </a:r>
                      <a:r>
                        <a:rPr lang="th-TH" sz="28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l-GR" sz="20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α-</a:t>
                      </a:r>
                      <a:r>
                        <a:rPr lang="en-US" sz="2000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Linolenic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0.66 ± 0.16</a:t>
                      </a:r>
                    </a:p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2.69 ± 0.26</a:t>
                      </a:r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0.54 ± 0.07</a:t>
                      </a:r>
                    </a:p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</a:t>
                      </a:r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2.55 ± 0.25</a:t>
                      </a:r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0.33 ± 0.03</a:t>
                      </a:r>
                    </a:p>
                    <a:p>
                      <a:r>
                        <a:rPr lang="en-US" sz="2000" b="1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(2.45 ± 0.19)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632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628241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501" y="932507"/>
            <a:ext cx="10465806" cy="85631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Long-Chain Polyunsaturated Fatty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40325" y="2015732"/>
            <a:ext cx="10574447" cy="3995769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จาก65 งานวิจัย และ มารดา2474รายนมแม่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(mean ± SD, % </a:t>
            </a:r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wt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wt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),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ARA 0.47 ± 0.13%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และ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DHA 0.32 ± 0.22%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มารดาที่อยู่ชายทะเลมีระดับ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DHA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สูงกว่ามารดาที่รับประทานอาหารทะเลประจำ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การเปลี่ยนระดับในนมแม่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ARA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ร้อยละ 29 แต่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DHA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ร้อยละ69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มารดาที่ให้นมลูกต้องการ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DHA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เฉลี่ย200 มก/วัน</a:t>
            </a:r>
          </a:p>
        </p:txBody>
      </p:sp>
    </p:spTree>
    <p:extLst>
      <p:ext uri="{BB962C8B-B14F-4D97-AF65-F5344CB8AC3E}">
        <p14:creationId xmlns:p14="http://schemas.microsoft.com/office/powerpoint/2010/main" val="2707014284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D3BD0-E5D9-4D92-B191-F8478C83ABB7}" type="slidenum">
              <a:rPr lang="en-US"/>
              <a:pPr>
                <a:defRPr/>
              </a:pPr>
              <a:t>126</a:t>
            </a:fld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28601"/>
            <a:ext cx="7556500" cy="881063"/>
          </a:xfrm>
        </p:spPr>
        <p:txBody>
          <a:bodyPr/>
          <a:lstStyle/>
          <a:p>
            <a:pPr eaLnBrk="1" hangingPunct="1"/>
            <a:r>
              <a:rPr lang="th-TH" sz="4400" b="1">
                <a:solidFill>
                  <a:srgbClr val="9D251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คุณค่าของไขมันในนมแม่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1" y="1447800"/>
            <a:ext cx="8753475" cy="47577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มีน้ำย่อยช่วยการย่อยและการดูดซึมไขมัน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long chain unsaturated fatty acids</a:t>
            </a: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สูงมาก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มีกรดไขมัน 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DHA ,AA</a:t>
            </a: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ที่นมวัวไม่มี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ช่วยการเจริญของสมอง ระบบประสาท และจอประสาทตาเพราะมี 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DHA ,AA </a:t>
            </a: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taurine</a:t>
            </a:r>
            <a:endParaRPr lang="th-TH" sz="32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ทารกสามารถสังเคราะห์ 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alpha- linolenic acid</a:t>
            </a: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ในตับ เป็น 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DHA </a:t>
            </a: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ได้ค่อนข้างช้า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ระดับ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DHA </a:t>
            </a:r>
            <a:r>
              <a:rPr lang="th-TH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ในเลือดสัมพันธ์กับความเฉียบคมของสายตาในทารกที่ได้รับนมแม่</a:t>
            </a:r>
            <a:endParaRPr lang="en-US" sz="32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32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th-TH" sz="32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847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กรดไขมันไม่อิ่มตัวสายโมเลกุลยาว</a:t>
            </a:r>
            <a:b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LC-PUFAs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570" y="1447800"/>
            <a:ext cx="9261695" cy="462707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th-TH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ข่วยส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ร้างจุดเชื่อมโยงของเซลล์ประสาทและจอตา</a:t>
            </a: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สร้างแผ่นไขมันหุ้มเส้นใยประสาทของสมองชั้นนอก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มีอย่างมากมายในเนื้อสมองของทารกในครรภ์</a:t>
            </a: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ขณะตั้งครรภ์และระหว่างให้นมบุตรต้องการสูงมาก</a:t>
            </a: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กรดไขมันที่มีฤทธิ์ทางชีวภาพสูงสุด ได้แก่ </a:t>
            </a:r>
            <a:r>
              <a:rPr lang="en-US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eicosapentaenoic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acid (EPA)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docosahexaenoic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acid (DHA)</a:t>
            </a:r>
            <a:endParaRPr lang="th-T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มารดาควรได้รับ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DHA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อย่างน้อย 200 มก จากอาหารที่รับประทานทุกวัน</a:t>
            </a:r>
          </a:p>
          <a:p>
            <a:endParaRPr lang="th-T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7" y="1050202"/>
            <a:ext cx="2108592" cy="191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4" y="4449012"/>
            <a:ext cx="2440516" cy="161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3" y="2996698"/>
            <a:ext cx="2386908" cy="180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724975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3A7BE-D931-4CF9-A413-7650826C2177}" type="slidenum">
              <a:rPr lang="en-US"/>
              <a:pPr>
                <a:defRPr/>
              </a:pPr>
              <a:t>128</a:t>
            </a:fld>
            <a:endParaRPr lang="en-US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551" y="404813"/>
            <a:ext cx="7777163" cy="1008062"/>
          </a:xfrm>
        </p:spPr>
        <p:txBody>
          <a:bodyPr/>
          <a:lstStyle/>
          <a:p>
            <a:pPr eaLnBrk="1" hangingPunct="1"/>
            <a:r>
              <a:rPr lang="th-TH" sz="4400" b="1">
                <a:solidFill>
                  <a:srgbClr val="9D2512"/>
                </a:solidFill>
                <a:latin typeface="Tahoma" pitchFamily="34" charset="0"/>
                <a:cs typeface="Tahoma" pitchFamily="34" charset="0"/>
              </a:rPr>
              <a:t>กรดไซอะลิก</a:t>
            </a:r>
            <a:r>
              <a:rPr lang="en-US" sz="4400" b="1">
                <a:solidFill>
                  <a:srgbClr val="9D2512"/>
                </a:solidFill>
                <a:latin typeface="Tahoma" pitchFamily="34" charset="0"/>
                <a:cs typeface="Tahoma" pitchFamily="34" charset="0"/>
              </a:rPr>
              <a:t>  (Sialic  acid) </a:t>
            </a:r>
            <a:endParaRPr lang="th-TH" sz="4400" b="1">
              <a:solidFill>
                <a:srgbClr val="9D251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0537" y="1752600"/>
            <a:ext cx="10370916" cy="4358833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0000"/>
              </a:lnSpc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น้ำนมแม่มีกรดไซอะลิกสูงที่สุด 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0.3-1.5 mg/ml</a:t>
            </a:r>
            <a:endParaRPr lang="th-TH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lnSpc>
                <a:spcPct val="80000"/>
              </a:lnSpc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กรดไซอะลิกในนมแม่ส่วนใหญ่จับกับแลกโตสเป็น </a:t>
            </a:r>
            <a:r>
              <a:rPr lang="en-US" sz="28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sialyllactose</a:t>
            </a:r>
            <a:r>
              <a:rPr lang="th-TH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และสร้าง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oligosaccharide</a:t>
            </a:r>
            <a:endParaRPr lang="th-TH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lnSpc>
                <a:spcPct val="80000"/>
              </a:lnSpc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จับกับ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glycoprotein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 </a:t>
            </a:r>
            <a:r>
              <a:rPr lang="en-US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ganglioside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th-TH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ได้แก่ </a:t>
            </a:r>
            <a:r>
              <a:rPr lang="en-US" sz="28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monosialoganglioside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(GM3) </a:t>
            </a:r>
            <a:r>
              <a:rPr lang="th-TH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28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disialoganglioside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(GD3)</a:t>
            </a:r>
            <a:endParaRPr lang="th-TH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lnSpc>
                <a:spcPct val="80000"/>
              </a:lnSpc>
            </a:pP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GM3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เพิ่มขึ้นและ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GD3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ลดลง ในระหว่างการให้นมแม่</a:t>
            </a:r>
          </a:p>
          <a:p>
            <a:pPr marL="457200" indent="-457200">
              <a:lnSpc>
                <a:spcPct val="80000"/>
              </a:lnSpc>
            </a:pPr>
            <a:r>
              <a:rPr lang="en-US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ganglioside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ช่วยปกป้องการจับของ สารพิษ เชื้อแบคทีเรียและไวรัสบนเยื่อบุผิว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lnSpc>
                <a:spcPct val="80000"/>
              </a:lnSpc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สมองและเนื้อเยื่อประสาทของคนมีส่วนประกอบกรดไซอะลิกนบริเวณจุดเชื่อมต่อของปลายประสาท มากที่สุด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4649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 build="p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ชื่อเรื่อง 1"/>
          <p:cNvSpPr>
            <a:spLocks noGrp="1"/>
          </p:cNvSpPr>
          <p:nvPr>
            <p:ph type="title"/>
          </p:nvPr>
        </p:nvSpPr>
        <p:spPr>
          <a:xfrm>
            <a:off x="1557195" y="533400"/>
            <a:ext cx="8555525" cy="1032850"/>
          </a:xfrm>
        </p:spPr>
        <p:txBody>
          <a:bodyPr/>
          <a:lstStyle/>
          <a:p>
            <a:pPr algn="ctr" eaLnBrk="1" hangingPunct="1"/>
            <a:r>
              <a:rPr lang="th-TH" sz="4400" b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โคลีน (</a:t>
            </a:r>
            <a:r>
              <a:rPr lang="en-US" sz="4400" b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Choline</a:t>
            </a:r>
            <a:r>
              <a:rPr lang="th-TH" sz="4400" b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4400" b="1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5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914400" y="1720157"/>
            <a:ext cx="11277599" cy="4379017"/>
          </a:xfrm>
        </p:spPr>
        <p:txBody>
          <a:bodyPr>
            <a:noAutofit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เป็นส่วนประกอบสำคัญของ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phospholipids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ในผนังของเซลล์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ปริมาณในนมแม่เพิ่มขึ้นเป็น 2 เท่าของหัวน้ำนม หลังคลอด 6-7 วัน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ช่วยสังเคราะห์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neurotransmitter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acetylcholine, phosphatidylcholine, sphingomyelin, and choline plasmalogens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ทารกในครรภ์และช่วง 5 ปีแรกหลังเกิดต้องการ โคลีนสูงมาก เพื่อการเจริญเติบโตของเนื้อเยื่อประสาท โดยเฉพาะ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Hippocampus</a:t>
            </a:r>
          </a:p>
        </p:txBody>
      </p:sp>
    </p:spTree>
    <p:extLst>
      <p:ext uri="{BB962C8B-B14F-4D97-AF65-F5344CB8AC3E}">
        <p14:creationId xmlns:p14="http://schemas.microsoft.com/office/powerpoint/2010/main" val="357962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88192" y="232524"/>
            <a:ext cx="7853340" cy="15001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th-TH" sz="5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มีลูกคุณภาพเพื่อชาติ</a:t>
            </a:r>
            <a:br>
              <a:rPr lang="th-TH" sz="5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กรมอนามัย กระทรวงสาธารณสุข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3732" y="4966968"/>
            <a:ext cx="10533718" cy="1509333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โครงการ 9 ย่างเพื่อสร้างลูก </a:t>
            </a:r>
          </a:p>
          <a:p>
            <a:pPr algn="ctr"/>
            <a:r>
              <a:rPr lang="th-TH" sz="36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ช่วงตั้งครรภ์จนเด็กอายุครบ 6 ปี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30" y="1869874"/>
            <a:ext cx="3257321" cy="289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5581E-C04F-4BF8-8327-6E1F420A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568" y="1634611"/>
            <a:ext cx="5321807" cy="35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47586"/>
      </p:ext>
    </p:extLst>
  </p:cSld>
  <p:clrMapOvr>
    <a:masterClrMapping/>
  </p:clrMapOvr>
  <p:transition spd="slow">
    <p:push dir="u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8763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เปรียบเทียบเกลือแร่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ในหัวน้ำนม และนมสมบูรณ์</a:t>
            </a:r>
          </a:p>
        </p:txBody>
      </p:sp>
      <p:graphicFrame>
        <p:nvGraphicFramePr>
          <p:cNvPr id="45163" name="Group 10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933756"/>
              </p:ext>
            </p:extLst>
          </p:nvPr>
        </p:nvGraphicFramePr>
        <p:xfrm>
          <a:off x="1431784" y="1581145"/>
          <a:ext cx="8763000" cy="4545390"/>
        </p:xfrm>
        <a:graphic>
          <a:graphicData uri="http://schemas.openxmlformats.org/drawingml/2006/table">
            <a:tbl>
              <a:tblPr/>
              <a:tblGrid>
                <a:gridCol w="3766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84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ชนิดสารอาหาร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ปริมาณ กรัมต่อ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100 </a:t>
                      </a: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กรัม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4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หัวน้ำนม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นมสมบูรณ์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แคลเซียม (มก.)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20-25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แมกนีเซียม (มก.)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3-3.5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3-3.5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ฟอสฟอรัส (มก.)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12-16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12-14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โซเดียม (มก.)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30-40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12-25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โปแตสเซียม (มก.)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60-70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40-55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คลอไรด์ (มก.)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60-80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40-45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7319" name="Rectangle 108"/>
          <p:cNvSpPr>
            <a:spLocks noChangeArrowheads="1"/>
          </p:cNvSpPr>
          <p:nvPr/>
        </p:nvSpPr>
        <p:spPr bwMode="auto">
          <a:xfrm>
            <a:off x="5681663" y="3245128"/>
            <a:ext cx="625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th-TH">
                <a:solidFill>
                  <a:prstClr val="black"/>
                </a:solidFill>
              </a:rPr>
              <a:t>40-45</a:t>
            </a:r>
            <a:r>
              <a:rPr lang="en-US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268678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15771"/>
            <a:ext cx="8229600" cy="1066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เปรียบเทียบแร่ธาตุ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ในหัวน้ำนม และนมสมบูรณ์</a:t>
            </a:r>
          </a:p>
        </p:txBody>
      </p:sp>
      <p:graphicFrame>
        <p:nvGraphicFramePr>
          <p:cNvPr id="46127" name="Group 4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64010447"/>
              </p:ext>
            </p:extLst>
          </p:nvPr>
        </p:nvGraphicFramePr>
        <p:xfrm>
          <a:off x="1810381" y="1318782"/>
          <a:ext cx="8400417" cy="4767712"/>
        </p:xfrm>
        <a:graphic>
          <a:graphicData uri="http://schemas.openxmlformats.org/drawingml/2006/table">
            <a:tbl>
              <a:tblPr/>
              <a:tblGrid>
                <a:gridCol w="3632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8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9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ชนิดสารอาหาร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ปริมาณ กรัมต่อ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100 </a:t>
                      </a: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กรัม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9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หัวน้ำนม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นมสมบูรณ์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เหล็ก (มก.)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0.05-0.1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0.03-0.09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สังกะสี (มก.)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0.5-1.2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0.1-0.3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ทองแดง (มคก.)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50-80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20-40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แมงกานีส (มคก.)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0.5-1.2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0.3-0.4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ซีลีเนียม (มคก.)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3.3-4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1-2.5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ไอโอดีน (มคก.)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4-5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14-15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ฟลูออไรด์ (มคก.)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0.5-2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0.4-1.5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kumimoji="0" lang="th-TH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586521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7196" y="152400"/>
            <a:ext cx="8653604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แร่ธาตุและเกลือแร่ในน้ำนมแม่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8967" y="1341439"/>
            <a:ext cx="10375272" cy="478775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ปริมาณแร่ธาตุที่ต่ำในนมแม่เมื่อเทียบกับนมวัวช่วยลดการขับสารออกทางไต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renal solute load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โซเดียมในนมแม่ (12-25 มก./ดล.) มีน้อยกว่าในนมวัว (58 มก./ดล.) 2-3 เท่า 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แคลเซียมในนมแม่ประมาณร้อยละ 15 จะจับกับฟอสเฟตและเคซีนในรูป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casein micelles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จึงถูกดูดซึมและนำไปใช้ได้ดีมาก 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นมวัวมีแคลเซียมอก</a:t>
            </a:r>
            <a:r>
              <a:rPr lang="th-TH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ับ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ฟอสฟอรัสซึ่งสูงเกินไปสำหรับทารก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ทารกที่เกิดก่อนกำหนดมีธาตุเหล็กสะสมน้อย ถ้าต้องการการเสริมธาตุเหล็ก ควรเริ่มตั้งแต่อายุ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สัปดาห์-2 เดือน และให้ต่อเนื่องจนถึงอายุ 1 ปี </a:t>
            </a:r>
          </a:p>
        </p:txBody>
      </p:sp>
    </p:spTree>
    <p:extLst>
      <p:ext uri="{BB962C8B-B14F-4D97-AF65-F5344CB8AC3E}">
        <p14:creationId xmlns:p14="http://schemas.microsoft.com/office/powerpoint/2010/main" val="803412216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566250" y="590734"/>
            <a:ext cx="8977925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ส่วนประกอบของวิตามินละลายในไขมัน</a:t>
            </a:r>
            <a:br>
              <a:rPr lang="th-TH" sz="3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3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ในหัวน้ำนม และนมสมบูรณ์</a:t>
            </a:r>
          </a:p>
        </p:txBody>
      </p:sp>
      <p:graphicFrame>
        <p:nvGraphicFramePr>
          <p:cNvPr id="43060" name="Group 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8982"/>
              </p:ext>
            </p:extLst>
          </p:nvPr>
        </p:nvGraphicFramePr>
        <p:xfrm>
          <a:off x="1566250" y="1928391"/>
          <a:ext cx="9279228" cy="4158952"/>
        </p:xfrm>
        <a:graphic>
          <a:graphicData uri="http://schemas.openxmlformats.org/drawingml/2006/table">
            <a:tbl>
              <a:tblPr/>
              <a:tblGrid>
                <a:gridCol w="3955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5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4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ไม</a:t>
                      </a:r>
                      <a:r>
                        <a:rPr kumimoji="0" lang="th-TH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โครโมล</a:t>
                      </a: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/ลิตร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Colostrum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Mature milk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Retinol ester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1.45- 2.0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Total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carotenoids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5.35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1.8-3.0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VitaminD3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0.1-0.3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0.1-1.0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Alpha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-Tocopherol</a:t>
                      </a:r>
                      <a:endParaRPr kumimoji="0" lang="th-TH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3- 5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7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Beta-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Tocopherol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1.5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1.0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VitaminK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1.8-2.3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1.5-3.0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74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5EFF3729-62E8-432C-B28B-EA96453E34E9}" type="slidenum">
              <a:rPr lang="en-US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20749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287" y="228601"/>
            <a:ext cx="8807513" cy="9223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วิตามินละลายไขมันในนมแม่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341" y="1143001"/>
            <a:ext cx="9823009" cy="491376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วิตามินเอ  มีในหัวน้ำนมมากกว่าน้ำนมที่สมบูรณ์เต็มที่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retinol ester, lutein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zeaxanthin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ช่วยสร้าง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macula pigment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ในจอประสาทตา</a:t>
            </a:r>
          </a:p>
          <a:p>
            <a:pPr eaLnBrk="1" hangingPunct="1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ทารกที่ได้รับนมแม่และสัมผัสกับแสงแดดอย่างน้อยสัปดาห์ละ 2 ครั้ง ได้รับวิตามินดีเพียงพอ</a:t>
            </a:r>
          </a:p>
          <a:p>
            <a:pPr eaLnBrk="1" hangingPunct="1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นมแม่มีวิตามินอีเพียงพอ (α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tocopherol:PUFA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ratio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0.79 มก./กรัม) และสูงกว่าในนมวัวถึง  4 เท่า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ทารกแรกเกิดที่ได้นมแม่ต้องได้รับวิตามินเค 1 มก.ฉีดเข้ากล้ามทุกรายเพื่อป้องกัน ภาวะเลือดออกผิดปกติในทารกแรกเกิด  </a:t>
            </a:r>
          </a:p>
        </p:txBody>
      </p:sp>
    </p:spTree>
    <p:extLst>
      <p:ext uri="{BB962C8B-B14F-4D97-AF65-F5344CB8AC3E}">
        <p14:creationId xmlns:p14="http://schemas.microsoft.com/office/powerpoint/2010/main" val="580621752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76200"/>
            <a:ext cx="8562975" cy="1295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h-TH" sz="3600" b="1" dirty="0">
                <a:latin typeface="Tahoma" pitchFamily="34" charset="0"/>
                <a:cs typeface="Tahoma" pitchFamily="34" charset="0"/>
              </a:rPr>
              <a:t>ส่วนประกอบของวิตามินละลายในน้ำ</a:t>
            </a:r>
            <a:br>
              <a:rPr lang="th-TH" sz="3600" b="1" dirty="0">
                <a:latin typeface="Tahoma" pitchFamily="34" charset="0"/>
                <a:cs typeface="Tahoma" pitchFamily="34" charset="0"/>
              </a:rPr>
            </a:br>
            <a:r>
              <a:rPr lang="th-TH" sz="3600" b="1" dirty="0">
                <a:latin typeface="Tahoma" pitchFamily="34" charset="0"/>
                <a:cs typeface="Tahoma" pitchFamily="34" charset="0"/>
              </a:rPr>
              <a:t>ในหัวน้ำนม และนมสมบูรณ์</a:t>
            </a:r>
          </a:p>
        </p:txBody>
      </p:sp>
      <p:graphicFrame>
        <p:nvGraphicFramePr>
          <p:cNvPr id="42062" name="Group 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010665"/>
              </p:ext>
            </p:extLst>
          </p:nvPr>
        </p:nvGraphicFramePr>
        <p:xfrm>
          <a:off x="1385181" y="1333496"/>
          <a:ext cx="10328399" cy="5213034"/>
        </p:xfrm>
        <a:graphic>
          <a:graphicData uri="http://schemas.openxmlformats.org/drawingml/2006/table">
            <a:tbl>
              <a:tblPr/>
              <a:tblGrid>
                <a:gridCol w="4192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2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ปริมาณ/ลิตร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Colostrum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Mature milk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Ascobic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acid 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มก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80-100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40-100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Biotin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ไมโครกรัม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4.5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5- 9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VitaminB12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ไมโครกรัม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1.2-1.5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0.5-0.8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Folate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ไมโครกรัม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5-10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50-100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Niacin 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มก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1.5-2.0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0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Pantothenic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2.0-2.5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Pyridoxine 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ไมโครกรัม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90-300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Riboflavine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ไมโครกรัม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300-400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Thiamine 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ไมโครกรัม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160-210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277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B1FBAD42-776D-4F77-AEBC-493142E629BD}" type="slidenum">
              <a:rPr lang="en-US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135</a:t>
            </a:fld>
            <a:endParaRPr lang="en-US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88343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960" y="761332"/>
            <a:ext cx="10154258" cy="944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วิตามินที่ละลายน้ำในนมแม่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599" y="2005780"/>
            <a:ext cx="10338619" cy="410005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วิตามินซี 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4-10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มก./ดล.ซึ่งสูงกว่านมวัว 4-5 เท่า เพียงพอสำหรับทารกที่ได้รับนมแม่อย่างเดียวใน 6 เดือนแรก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วิตามินบีทุกตัวที่เพียงพอกับความต้องการของทารก ยกเว้นแม่ที่รับประทานอาหารมังสวิรัติ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มารดาที่รับประทานอาหารที่ขัดขวางการดูดซึมวิตามินบี 1 เช่น ปลาร้า ใบเมี่ยงหรือยอดใบไม้บางชนิด มีระดับวิตามินบี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ในนมแม่น้อยลง</a:t>
            </a:r>
          </a:p>
          <a:p>
            <a:pPr eaLnBrk="1" hangingPunct="1">
              <a:lnSpc>
                <a:spcPct val="80000"/>
              </a:lnSpc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มารดาที่รับประทานอาหารมังสวิรัติ ใช้ยาคุมกำเนิด หรือมีทารกเกิดก่อนกำหนด ควรได้รับวิตามินบี 6 ขนาดสูง 600 มก.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475933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859216" cy="11430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สารอาหารที่ทารกได้รับต่อวัน</a:t>
            </a:r>
            <a:r>
              <a:rPr lang="th-TH" sz="31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(กรัม )</a:t>
            </a:r>
            <a:br>
              <a:rPr lang="th-TH" sz="31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จากน้ำนมแม่ตามอายุของทารก</a:t>
            </a:r>
            <a:endParaRPr lang="en-US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203845"/>
              </p:ext>
            </p:extLst>
          </p:nvPr>
        </p:nvGraphicFramePr>
        <p:xfrm>
          <a:off x="1474839" y="1843548"/>
          <a:ext cx="9984658" cy="4253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6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315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สารอาหาร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วัน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3วัน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8วัน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 เดือน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94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โปรตีน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20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Secretory IgA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5.0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0.7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538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โปรตีนอื่น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7.0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6.8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294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ไขมัน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294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แลกโตส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40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294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แคลเซียม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0.06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0.19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0.22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320064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"/>
            <a:ext cx="7772400" cy="1341438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สารอาหารในน้ำนมแม่ที่มี </a:t>
            </a:r>
            <a:b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 Bioavailability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865" y="1447800"/>
            <a:ext cx="10781070" cy="4687529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ธาตุเหล็ก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ที่มีจำกัดในนมแม่ เพื่อปกป้องการติดเชื้อในลำไส้ ถูกดูดซึมได้ดีกว่า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(nearly 50%)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ธาตุเหล็กในนมผสมและในอาหารอื่นๆ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(10 to 20%)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โปรตีน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ปริมาณน้อยในนมแม่ เป็นโปรตีนที่ย่อยได้ง่ายและร่างกายสามารถนำไปใช้อย่างเต็มที่ ลดสารที่ต้องขับออกทางไต โดยเฉพาะโปรตีนเวย์</a:t>
            </a:r>
          </a:p>
          <a:p>
            <a:r>
              <a:rPr lang="th-TH" sz="32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ไขมัน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ในนมแม่ถูกย่อยได้เป็นเม็ดไขมันที่เล็กและนำไปใช้อย่างเต็มที่ เนื่องจากมีน้ำย่อยไขมัน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Bile salt stimulated lipase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807970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40892"/>
            <a:ext cx="8763000" cy="990600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คุณค่าสารอาหารนมแม่หลัง 1 ปี</a:t>
            </a:r>
            <a:endParaRPr lang="en-US" sz="4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95401"/>
            <a:ext cx="8534400" cy="5105401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นมแม่ 448 มล ช่วงทารกอายุ 12-23 เดือน มีสารอาหาร ตามความต้องการของวัยเตาะแตะ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8872" indent="0">
              <a:lnSpc>
                <a:spcPct val="100000"/>
              </a:lnSpc>
              <a:buNone/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- กำลังงานสารอาหาร ร้อยละ 29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- โปรตีน ร้อยละ 49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- แคลเซียม ร้อยละ 36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- วิตามินเอ ร้อยละ 75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- โฟเลต ร้อยละ 76  - วิตามินบี12 ร้อยละ 94</a:t>
            </a:r>
          </a:p>
          <a:p>
            <a:pPr marL="118872" indent="0">
              <a:lnSpc>
                <a:spcPct val="100000"/>
              </a:lnSpc>
              <a:buNone/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-วิตามินซี ร้อยละ 60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Dewey 2001,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Pediatr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North Am.</a:t>
            </a:r>
          </a:p>
        </p:txBody>
      </p:sp>
    </p:spTree>
    <p:extLst>
      <p:ext uri="{BB962C8B-B14F-4D97-AF65-F5344CB8AC3E}">
        <p14:creationId xmlns:p14="http://schemas.microsoft.com/office/powerpoint/2010/main" val="357835414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73A142-FCB3-4F50-B5B6-D1139A261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554" y="4381302"/>
            <a:ext cx="7802879" cy="1953029"/>
          </a:xfrm>
          <a:ln w="38100">
            <a:solidFill>
              <a:schemeClr val="tx1"/>
            </a:solidFill>
          </a:ln>
        </p:spPr>
        <p:txBody>
          <a:bodyPr anchor="b">
            <a:noAutofit/>
          </a:bodyPr>
          <a:lstStyle/>
          <a:p>
            <a:pPr algn="l"/>
            <a:r>
              <a:rPr lang="th-TH" sz="36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โภชนาการดีใน 1000 วันแรกของชีวิต เพื่อการเจริญเติบโต การเรียนรู้ และ    การสร้างผลผลิต</a:t>
            </a:r>
            <a:endParaRPr lang="en-US" sz="36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4" y="284426"/>
            <a:ext cx="5652765" cy="207777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77" y="2535380"/>
            <a:ext cx="3719136" cy="2679119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239" y="0"/>
            <a:ext cx="5059736" cy="2738174"/>
          </a:xfrm>
          <a:prstGeom prst="rect">
            <a:avLst/>
          </a:prstGeom>
        </p:spPr>
      </p:pic>
      <p:pic>
        <p:nvPicPr>
          <p:cNvPr id="1026" name="Picture 2" descr="à¸à¸¥à¸à¸²à¸£à¸à¹à¸à¸«à¸²à¸£à¸¹à¸à¸ à¸²à¸à¸ªà¸³à¸«à¸£à¸±à¸ 1000 days window of opportun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-1173163"/>
            <a:ext cx="2924175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6"/>
          <p:cNvSpPr>
            <a:spLocks noGrp="1"/>
          </p:cNvSpPr>
          <p:nvPr>
            <p:ph type="ctrTitle"/>
          </p:nvPr>
        </p:nvSpPr>
        <p:spPr>
          <a:xfrm>
            <a:off x="225130" y="2535380"/>
            <a:ext cx="8039303" cy="1705079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หน้าต่างโอกาสการพัฒนาสมอง</a:t>
            </a:r>
            <a:b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ระยะเริ่มแรกของชีวิต</a:t>
            </a:r>
            <a:b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เพื่ออนาคตที่สดใส </a:t>
            </a:r>
          </a:p>
        </p:txBody>
      </p:sp>
    </p:spTree>
    <p:extLst>
      <p:ext uri="{BB962C8B-B14F-4D97-AF65-F5344CB8AC3E}">
        <p14:creationId xmlns:p14="http://schemas.microsoft.com/office/powerpoint/2010/main" val="1133925695"/>
      </p:ext>
    </p:extLst>
  </p:cSld>
  <p:clrMapOvr>
    <a:masterClrMapping/>
  </p:clrMapOvr>
  <p:transition spd="slow">
    <p:push dir="u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15EAA-4DBE-448E-B1EC-CA951C07C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973" r="-1" b="11438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075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881718" y="560439"/>
            <a:ext cx="6342226" cy="53053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th-TH" sz="4800" b="1" dirty="0">
                <a:latin typeface="Tahoma" pitchFamily="34" charset="0"/>
                <a:cs typeface="Tahoma" pitchFamily="34" charset="0"/>
              </a:rPr>
              <a:t>ภาวะโภชนาการของแม่กับส่วนประกอบของน้ำนมแม่ 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133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305800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สารอาหารที่มีผลกระทบ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น้อยมากหรือไม่มีเลย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40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828801"/>
            <a:ext cx="8305800" cy="3810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ความเข้มข้นของแลคโตส</a:t>
            </a:r>
          </a:p>
          <a:p>
            <a:pPr eaLnBrk="1" hangingPunct="1">
              <a:lnSpc>
                <a:spcPct val="90000"/>
              </a:lnSpc>
            </a:pPr>
            <a:r>
              <a:rPr lang="th-TH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ความเข้มข้นของแร่ธาตุ เช่น แคลเซียม แมกนีเซียม ฟอสฟอรัส โซเดียม โปตัสเซียม คลอไรด์ </a:t>
            </a:r>
          </a:p>
          <a:p>
            <a:pPr eaLnBrk="1" hangingPunct="1">
              <a:lnSpc>
                <a:spcPct val="90000"/>
              </a:lnSpc>
            </a:pPr>
            <a:r>
              <a:rPr lang="th-TH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แร่ธาตุบางอย่าง เช่น เหล็ก สังกะสี ทองแดง</a:t>
            </a:r>
            <a:r>
              <a:rPr lang="en-US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th-TH" sz="4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0495582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18488" cy="1785937"/>
          </a:xfrm>
        </p:spPr>
        <p:txBody>
          <a:bodyPr/>
          <a:lstStyle/>
          <a:p>
            <a:pPr eaLnBrk="1" hangingPunct="1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สารอาหารที่มีผลกระทบเล็กน้อย ยกเว้นมารดาขาดสารอาหารรุนแรง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40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49500"/>
            <a:ext cx="8382000" cy="3213100"/>
          </a:xfrm>
        </p:spPr>
        <p:txBody>
          <a:bodyPr>
            <a:noAutofit/>
          </a:bodyPr>
          <a:lstStyle/>
          <a:p>
            <a:pPr eaLnBrk="1" hangingPunct="1"/>
            <a:r>
              <a:rPr lang="th-TH" sz="4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ความเข้มข้นและองค์ประกอบของโปรตีน</a:t>
            </a:r>
          </a:p>
          <a:p>
            <a:pPr eaLnBrk="1" hangingPunct="1"/>
            <a:r>
              <a:rPr lang="th-TH" sz="4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ความเข้มข้นและองค์ประกอบของ </a:t>
            </a:r>
            <a:r>
              <a:rPr lang="en-US" sz="4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non-protein nitrogen </a:t>
            </a:r>
            <a:endParaRPr lang="th-TH" sz="4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4694477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18488" cy="1524000"/>
          </a:xfrm>
        </p:spPr>
        <p:txBody>
          <a:bodyPr/>
          <a:lstStyle/>
          <a:p>
            <a:pPr algn="ctr" eaLnBrk="1" hangingPunct="1"/>
            <a: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สารอาหารที่มีผลกระทบ</a:t>
            </a:r>
            <a:b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จากอาหารที่มารดารับประทาน</a:t>
            </a:r>
            <a:r>
              <a:rPr lang="en-US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7196" y="1910282"/>
            <a:ext cx="8882204" cy="407406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ปริมาณและองค์ประกอบของกรดไขมัน ได้แก่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LCPUFA, trans-fatty acids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ความเข้มข้นของแมงกานีส ไอโอดีน ซีลีเนียม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ความเข้มข้นของวิตามินที่ละลายในน้ำ (วิตามินซี วิตามินบี)</a:t>
            </a:r>
          </a:p>
          <a:p>
            <a:pPr eaLnBrk="1" hangingPunct="1">
              <a:lnSpc>
                <a:spcPct val="90000"/>
              </a:lnSpc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ความเข้มข้นของวิตามินที่ละลายในไขมัน (วิตามินเอและดี)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8414130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4145-8910-404B-89AF-206E8814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บทสรุป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6F67C-7D43-4315-9ABD-C4DB7A6E4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949" y="1297859"/>
            <a:ext cx="7978878" cy="5412658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นอกเหนือจากคุณค่าสารอาหารที่ดีที่สุดสำหรับทารกทั้งเกิดก่อนกำหนดและเกิดครบกำหนด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นมแม่อุดมด้วยสารชีวถาพมากมาย ทั้งจากโปรตีน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oligosaccharides, polyunsaturated fatty acids, micronutrients, metabolites and microbial components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แม่ได้ส่งต่อภูมิคุ้มกันเพื่อปกป้องลูกจนเติบใหญ่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สร้างเสริมภูมิคุ้มกันเหนือพันธุกรรมโดยกระตุ้น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Thymus gland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และ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T-cells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9A368D-90C9-483C-9694-31C8448173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71765" y="1600203"/>
            <a:ext cx="3353091" cy="452596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2495569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F8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B6052-92F4-43DD-AFE3-4AAD2B3A1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1" r="1" b="1978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A293B-26C3-4547-8EEF-9B66F70D16DE}"/>
              </a:ext>
            </a:extLst>
          </p:cNvPr>
          <p:cNvSpPr/>
          <p:nvPr/>
        </p:nvSpPr>
        <p:spPr>
          <a:xfrm>
            <a:off x="1064870" y="833376"/>
            <a:ext cx="4653023" cy="187509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th-TH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นมแม่ ทุกที่ </a:t>
            </a:r>
          </a:p>
          <a:p>
            <a:pPr algn="ctr"/>
            <a:r>
              <a:rPr lang="th-TH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ทุกเวลา</a:t>
            </a:r>
            <a:endParaRPr lang="en-US" sz="6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77598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671120"/>
            <a:ext cx="9520158" cy="1073578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ระยะเวลาของ 1000 วันแรกของชีวิต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128" y="1853754"/>
            <a:ext cx="10058400" cy="3612591"/>
          </a:xfrm>
        </p:spPr>
        <p:txBody>
          <a:bodyPr>
            <a:normAutofit fontScale="85000" lnSpcReduction="2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ช่วงอยู่ในครรภ์มารดา นาน 270 วัน </a:t>
            </a:r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เพื่อสร้างพื้นฐานของชีวิต ด้านการเจริญเติบโตของร่างกาย สมอง และสุขภาพ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เน้นการปฏิสัมพันธ์ระหว่างพันธุกรรมกับสิ่งแวดล้อม โดยเฉพาะสุขภาพและโภชนาการของมารดา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หลังเกิด – วันเกิดแรกของเด็ก (365 วันแรก) ช่วง 6เดือนแรก (180 วัน) ทารกได้รับ</a:t>
            </a:r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นมแม่อย่างเดียว 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หลังอายุ 6 เดือน ยังคงเลี้ยงลูกด้วยนมแม่ ร่วมกับการให้</a:t>
            </a:r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อาหารตามวัยเพื่อสุขภาพ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อย่างถูกต้อง เหมาะสม และเพียงพอ และส่งเสริมให้เด็กมีปฏิสัมพันธ์กับสิ่งแวดล้อม เพื่อ</a:t>
            </a:r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การเรียนรู้</a:t>
            </a:r>
            <a:endParaRPr lang="en-US" sz="32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CF741-F061-428E-852C-7F53334FC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447" y="179509"/>
            <a:ext cx="1787619" cy="13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9991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90" y="804519"/>
            <a:ext cx="9533964" cy="1049235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ระยะเวลาของ 1000 วันแรกของชีวิต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E19966-D8A7-4A3D-B50B-DE2D235AF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34695" y="2182138"/>
            <a:ext cx="3413507" cy="3290538"/>
            <a:chOff x="1534695" y="2182138"/>
            <a:chExt cx="3413507" cy="32905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0334CD-362D-464A-8C3B-A32AA74C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34695" y="2182138"/>
              <a:ext cx="3413507" cy="3290538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6B5E96-4601-47BE-979E-85302CB80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3658" y="2341260"/>
              <a:ext cx="3100817" cy="2970886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8D2C616-4A72-491B-B4B8-6AD423370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" r="-3" b="4501"/>
          <a:stretch/>
        </p:blipFill>
        <p:spPr>
          <a:xfrm>
            <a:off x="2009561" y="2662990"/>
            <a:ext cx="2453183" cy="1009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D9AEB-D80D-4F0E-8449-748578852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9" r="1" b="473"/>
          <a:stretch/>
        </p:blipFill>
        <p:spPr>
          <a:xfrm>
            <a:off x="2009561" y="3822011"/>
            <a:ext cx="2453183" cy="11706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202" y="1853754"/>
            <a:ext cx="7243797" cy="4089846"/>
          </a:xfrm>
        </p:spPr>
        <p:txBody>
          <a:bodyPr>
            <a:noAutofit/>
          </a:bodyPr>
          <a:lstStyle/>
          <a:p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ช่วงขวบปีที่ 2 (365 วัน ที่2) ควรให้</a:t>
            </a:r>
            <a:r>
              <a:rPr lang="th-TH" sz="28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นมแม่ต่อเนื่องและให้อาหารเด็กวัยเตาะแตะอย่างถูกต้องทั้งปริมาณและคุณภาพ 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โดยคำนึงถึงการเฝ้าระวังปัญหาโภชนาการที่อาจเกิดขึ้น และหาแนวทางแก้ไขอย่างทันท่วงที  การส่งเสริมประสบการณ์ให้เด็ก เพื่อส่งเสริมพัฒนาการตามวัยของเด็กและ</a:t>
            </a:r>
            <a:r>
              <a:rPr lang="th-TH" sz="28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การพัฒนาทักษะการเรียนรู้ระดับสูงของสมอง </a:t>
            </a:r>
            <a:r>
              <a:rPr lang="th-TH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ซึ่งเป็นช่วงที่วิกฤติมาก </a:t>
            </a:r>
            <a:endParaRPr lang="en-US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947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95" y="746621"/>
            <a:ext cx="9603559" cy="1140902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milk: the best start in life</a:t>
            </a:r>
            <a:b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นมแม่เป็นจุดเริ่มต้นที่ดีที่สุดของชีวิต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628" y="2015732"/>
            <a:ext cx="10058400" cy="3450613"/>
          </a:xfrm>
        </p:spPr>
        <p:txBody>
          <a:bodyPr>
            <a:normAutofit fontScale="92500" lnSpcReduction="1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คุณภาพสารอาหารที่พิเศษและลักษณะเฉพาะสำหรับร่างกายและสมองของลูกรัก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ส่วนประกอบน้ำนมแม่เปลี่ยนแปลงตามช่วงเวลาตามความต้องการของลูก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การให้นมแม่จากเต้า เท่ากับโภชนาการที่บูรณการกับการเรียนรู้ของสมอง 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528233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187E280-42CA-468F-B99D-39F20137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3368F2-4313-4207-8428-7D43FC6C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992288-8A47-4BDE-A51E-47BF6AE7D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99E40A-AFF1-4788-B857-F9C4CA280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4C84C7D-7791-47CC-893E-2FF1FF768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46AE14C-20B8-460E-9E9D-7165D86AC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DCD07-3BD5-4262-AD11-503EE0C2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628" y="1182847"/>
            <a:ext cx="5436294" cy="1707876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กลไกการสร้างและหลั่งน้ำนมแม่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C67-395D-4A63-B90E-F8C5B8A55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6295" y="3531203"/>
            <a:ext cx="6135616" cy="1628625"/>
          </a:xfrm>
        </p:spPr>
        <p:txBody>
          <a:bodyPr vert="horz" lIns="91440" tIns="91440" rIns="91440" bIns="91440" rtlCol="0">
            <a:no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cap="al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เต้านมสร้างน้ำนมก่อนลูกเกิด</a:t>
            </a:r>
            <a:endParaRPr lang="en-US" sz="3600" b="1" cap="al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cap="al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น้ำนมไหลตั้งแต่มารดาคลอด</a:t>
            </a:r>
            <a:endParaRPr lang="en-US" sz="3600" b="1" cap="al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F64FC2A-7FE4-40C3-B7EE-5128906B2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5829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CCDC28-A802-4088-8A97-1D46265A2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19477" y="477854"/>
            <a:ext cx="3928567" cy="1899398"/>
            <a:chOff x="7807230" y="2012810"/>
            <a:chExt cx="3251252" cy="345986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339F7F2-A1B7-4769-98D9-0ED2F9C19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7E0CCA5-7A2C-41CB-90C7-E95806743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208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ABF2027-6524-4CC0-87BB-598E2E9F2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11" r="1" b="14100"/>
          <a:stretch/>
        </p:blipFill>
        <p:spPr>
          <a:xfrm>
            <a:off x="7778919" y="637525"/>
            <a:ext cx="3593958" cy="157829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6C3388A-CF3C-4381-B8F3-DB3220ECC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09568" y="2542318"/>
            <a:ext cx="3928567" cy="3074978"/>
            <a:chOff x="7807230" y="2012810"/>
            <a:chExt cx="3251252" cy="345986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B82BAD4-82E2-4F7C-91EC-5D52D79D0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A4FB77-34FE-4DA1-AF0B-C30ABE518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0745F2-4975-4075-81C1-B0F5F1019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" r="4" b="4"/>
          <a:stretch/>
        </p:blipFill>
        <p:spPr>
          <a:xfrm>
            <a:off x="7778918" y="2706910"/>
            <a:ext cx="3591559" cy="274069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CA8762-1B56-4EE1-B195-7E57E0F2B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A558805-33C4-44A9-A600-8B8A5D84A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16483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229" y="626948"/>
            <a:ext cx="8378952" cy="9906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หน้าที่ของเต้านมสตรี </a:t>
            </a:r>
            <a:br>
              <a:rPr lang="th-TH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Female Breast function)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31194" y="1981200"/>
            <a:ext cx="6657352" cy="3810000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เป็นอวัยวะดึงดูดความสนใจของเพศชาย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เป็นอวัยวะสร้างน้ำนม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เพื่อเป็นแหล่งอาหารธรรมชาติสำหรับทารก ในการสืบทอดสายพันธ์ของมนุษยชาติ</a:t>
            </a: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4" y="2133601"/>
            <a:ext cx="216359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42" y="2104177"/>
            <a:ext cx="2528757" cy="288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758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D05234-59F2-438F-99BB-C1D5FE6AB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AFBBF0-B883-4E26-9359-B5CECFDCD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56D5FE-EB26-4C38-8EC5-E5FFE1B30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9987F4-3B90-44B5-BC28-BCB01759B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10000"/>
                </a:schemeClr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 prstMaterial="matte">
            <a:bevelT w="133350" h="508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84D2E-9CC2-490F-8CCA-657222C4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</a:rPr>
              <a:t>Brest-feeding and Covid-19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3997E-FEC1-4B72-9BE0-22B281EC4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493" y="3774910"/>
            <a:ext cx="10122403" cy="1315286"/>
          </a:xfrm>
          <a:solidFill>
            <a:schemeClr val="tx1"/>
          </a:solidFill>
        </p:spPr>
        <p:txBody>
          <a:bodyPr vert="horz" lIns="91440" tIns="91440" rIns="91440" bIns="9144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cap="al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Mother-to-child transmission of coronavirus during pregnancy is unlikely, but after birth a newborn is susceptible to person-to-person spread.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0FE9B6F-A7A5-454C-A29B-78650855F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8933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506998"/>
            <a:ext cx="9520157" cy="1049382"/>
          </a:xfrm>
        </p:spPr>
        <p:txBody>
          <a:bodyPr/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กายวิภาคของเต้านม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64181" y="1524000"/>
            <a:ext cx="7342361" cy="4523715"/>
          </a:xfrm>
        </p:spPr>
        <p:txBody>
          <a:bodyPr>
            <a:normAutofit fontScale="85000" lnSpcReduction="10000"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เต้านมเป็นอวัยวะที่ยื่นออกด้านหน้าของร่างกายทั้งในชายและหญิง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เนื้อเยื่อเต้านมมีรูปร่างคล้ายกรวย ที่มีฐานวางอยู่บนกล้ามเนื้อหน้าอก ระหว่างกระดูกซี่โครงที่2 ถึงที่5 แต่ละข้างอยู่ระหว่างกระดูกหน้าอกและรักแร้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ส่วนปลายแหลมเป็นหัวนม ซึ่งวางอยู่บนลานนม 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เนื้อเยื่อเต้านมถูกคลุมด้วยแผ่นไขมัน และแทรกลงไประหว่างก้อนเนื้อนม ที่มีพังผืดกั้นและดึงยึดกับเต้านมให้คงรูปไว้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G:\รวมรูปถ่ายและ Scan ของเต้านม\รูปภาพScan Anatomy Bf\scan0009.tif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27453"/>
          <a:stretch/>
        </p:blipFill>
        <p:spPr bwMode="auto">
          <a:xfrm>
            <a:off x="1439502" y="2045282"/>
            <a:ext cx="2416130" cy="195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Breast anatomy 26092553\adolescence bre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02" y="4076699"/>
            <a:ext cx="2443829" cy="18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92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ชื่อเรื่อง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th-TH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ขนาดของเต้านมสตรี</a:t>
            </a:r>
          </a:p>
        </p:txBody>
      </p:sp>
      <p:sp>
        <p:nvSpPr>
          <p:cNvPr id="51203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1905000" y="6248400"/>
            <a:ext cx="2667000" cy="4572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หน้าอกปกติ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half" idx="3"/>
          </p:nvPr>
        </p:nvSpPr>
        <p:spPr>
          <a:xfrm>
            <a:off x="4724400" y="4191000"/>
            <a:ext cx="5715000" cy="1981200"/>
          </a:xfrm>
          <a:solidFill>
            <a:schemeClr val="accent6">
              <a:lumMod val="20000"/>
              <a:lumOff val="80000"/>
            </a:schemeClr>
          </a:solidFill>
          <a:ln w="38100"/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th-TH" sz="3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ขึ้นกับการสะสมไขมันในเต้านม ตาม พันธุกรรม เชื้อชาติ และ การรับประทาน</a:t>
            </a:r>
          </a:p>
          <a:p>
            <a:pPr>
              <a:buFontTx/>
              <a:buChar char="-"/>
              <a:defRPr/>
            </a:pPr>
            <a:endParaRPr lang="th-TH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05" name="ตัวยึดเนื้อหา 6" descr="-flat-chested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43633"/>
          <a:stretch>
            <a:fillRect/>
          </a:stretch>
        </p:blipFill>
        <p:spPr>
          <a:xfrm>
            <a:off x="2133600" y="1447800"/>
            <a:ext cx="2438400" cy="1963738"/>
          </a:xfrm>
        </p:spPr>
      </p:pic>
      <p:pic>
        <p:nvPicPr>
          <p:cNvPr id="51206" name="ตัวยึดเนื้อหา 11" descr="small bre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5"/>
          <a:stretch>
            <a:fillRect/>
          </a:stretch>
        </p:blipFill>
        <p:spPr bwMode="auto">
          <a:xfrm>
            <a:off x="4633914" y="1447800"/>
            <a:ext cx="25288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ตัวยึดเนื้อหา 8" descr="large brea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>
            <a:fillRect/>
          </a:stretch>
        </p:blipFill>
        <p:spPr bwMode="auto">
          <a:xfrm>
            <a:off x="7086600" y="1295400"/>
            <a:ext cx="33416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ตัวยึดเนื้อหา 3"/>
          <p:cNvSpPr txBox="1">
            <a:spLocks/>
          </p:cNvSpPr>
          <p:nvPr/>
        </p:nvSpPr>
        <p:spPr bwMode="auto">
          <a:xfrm>
            <a:off x="2133600" y="3505200"/>
            <a:ext cx="25003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3200" b="1" kern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หน้าอกแบน</a:t>
            </a:r>
          </a:p>
        </p:txBody>
      </p:sp>
      <p:sp>
        <p:nvSpPr>
          <p:cNvPr id="10" name="ตัวยึดเนื้อหา 3"/>
          <p:cNvSpPr txBox="1">
            <a:spLocks/>
          </p:cNvSpPr>
          <p:nvPr/>
        </p:nvSpPr>
        <p:spPr bwMode="auto">
          <a:xfrm>
            <a:off x="4800600" y="3505200"/>
            <a:ext cx="236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3200" b="1" kern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หน้าอกเล็ก</a:t>
            </a:r>
          </a:p>
        </p:txBody>
      </p:sp>
      <p:sp>
        <p:nvSpPr>
          <p:cNvPr id="11" name="ตัวยึดเนื้อหา 3"/>
          <p:cNvSpPr txBox="1">
            <a:spLocks/>
          </p:cNvSpPr>
          <p:nvPr/>
        </p:nvSpPr>
        <p:spPr bwMode="auto">
          <a:xfrm>
            <a:off x="7239000" y="3429000"/>
            <a:ext cx="304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h-TH" sz="3200" b="1" kern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หน้าอกใหญ่</a:t>
            </a:r>
          </a:p>
        </p:txBody>
      </p:sp>
      <p:pic>
        <p:nvPicPr>
          <p:cNvPr id="51211" name="Picture 7" descr="http://t1.gstatic.com/images?q=tbn:ANd9GcRi3KhYYqlBJr1tpcIUNvoq6l5XsK4rfWkT79KIu2qum_leNAH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8" t="24088" r="6641" b="11679"/>
          <a:stretch>
            <a:fillRect/>
          </a:stretch>
        </p:blipFill>
        <p:spPr bwMode="auto">
          <a:xfrm>
            <a:off x="2057400" y="4195764"/>
            <a:ext cx="251460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5081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ชื่อเรื่อง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3810000" cy="10668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ลานนม 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(Areola)</a:t>
            </a:r>
            <a:endParaRPr lang="en-US" dirty="0"/>
          </a:p>
        </p:txBody>
      </p:sp>
      <p:sp>
        <p:nvSpPr>
          <p:cNvPr id="21507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961299" y="1524000"/>
            <a:ext cx="6762939" cy="4478448"/>
          </a:xfrm>
        </p:spPr>
        <p:txBody>
          <a:bodyPr>
            <a:normAutofit fontScale="92500" lnSpcReduction="10000"/>
          </a:bodyPr>
          <a:lstStyle/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ลานนมเป็นแผ่นผิวหนังรูปวงกลมที่หยาบ หนาและยืดหยุ่น </a:t>
            </a: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มีสีตั้งแต่ชมพู น้ำตาลจนถึงสีดำ ช่วงตั้งครรภ์มีสีเข้มขึ้น และรูเปิดของต่อมไขมัน (</a:t>
            </a:r>
            <a:r>
              <a:rPr lang="en-GB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Montgomery’s tuber</a:t>
            </a:r>
            <a:r>
              <a:rPr lang="en-US" sz="24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cle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)ขยายขนาดใหญ่ขึ้น</a:t>
            </a:r>
          </a:p>
          <a:p>
            <a:pPr>
              <a:spcBef>
                <a:spcPct val="0"/>
              </a:spcBef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บางต่อมไขมัน มีท่อน้ำนมมาเปิดร่วมด้วย </a:t>
            </a:r>
          </a:p>
          <a:p>
            <a:pPr>
              <a:spcBef>
                <a:spcPct val="0"/>
              </a:spcBef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ลานนมถูกเคลือบด้วนไขมันและ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Secretory IgA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เพื่อให้ลื่นและป้องกันการติดเชื้อ</a:t>
            </a:r>
          </a:p>
          <a:p>
            <a:pPr>
              <a:spcBef>
                <a:spcPct val="0"/>
              </a:spcBef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ช่วยดึงดูดทารกให้เข้าหาเต้านม</a:t>
            </a:r>
          </a:p>
          <a:p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8" name="Content Placeholder 3" descr="2-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846" y="1751806"/>
            <a:ext cx="3505200" cy="3811587"/>
          </a:xfrm>
          <a:noFill/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2133600" y="2579688"/>
            <a:ext cx="3124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Montgomery’s  </a:t>
            </a:r>
          </a:p>
          <a:p>
            <a:pPr eaLnBrk="1" hangingPunct="1"/>
            <a:r>
              <a:rPr lang="en-GB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tuber</a:t>
            </a:r>
            <a:r>
              <a:rPr lang="en-US" sz="3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cle</a:t>
            </a:r>
            <a:endParaRPr lang="th-TH" sz="3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7" name="Straight Arrow Connector 8"/>
          <p:cNvCxnSpPr/>
          <p:nvPr/>
        </p:nvCxnSpPr>
        <p:spPr>
          <a:xfrm rot="16200000" flipH="1">
            <a:off x="3657600" y="3886200"/>
            <a:ext cx="762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52422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ชื่อเรื่อง 1"/>
          <p:cNvSpPr>
            <a:spLocks noGrp="1"/>
          </p:cNvSpPr>
          <p:nvPr>
            <p:ph type="title"/>
          </p:nvPr>
        </p:nvSpPr>
        <p:spPr>
          <a:xfrm>
            <a:off x="1981200" y="655630"/>
            <a:ext cx="838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h-TH" b="1" dirty="0">
                <a:latin typeface="Tahoma" pitchFamily="34" charset="0"/>
                <a:cs typeface="Tahoma" pitchFamily="34" charset="0"/>
              </a:rPr>
              <a:t>กล้ามเนื้อช่วยการยืดหยุ่นของ</a:t>
            </a:r>
            <a:br>
              <a:rPr lang="th-TH" b="1" dirty="0">
                <a:latin typeface="Tahoma" pitchFamily="34" charset="0"/>
                <a:cs typeface="Tahoma" pitchFamily="34" charset="0"/>
              </a:rPr>
            </a:br>
            <a:r>
              <a:rPr lang="th-TH" b="1" dirty="0">
                <a:latin typeface="Tahoma" pitchFamily="34" charset="0"/>
                <a:cs typeface="Tahoma" pitchFamily="34" charset="0"/>
              </a:rPr>
              <a:t>หัวนมและลานนม</a:t>
            </a:r>
            <a:endParaRPr lang="en-US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84" y="1828801"/>
            <a:ext cx="314166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สี่เหลี่ยมผืนผ้า 4"/>
          <p:cNvSpPr>
            <a:spLocks noChangeArrowheads="1"/>
          </p:cNvSpPr>
          <p:nvPr/>
        </p:nvSpPr>
        <p:spPr bwMode="auto">
          <a:xfrm>
            <a:off x="479834" y="4678364"/>
            <a:ext cx="538756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กล้ามเนื้อมัดยาว</a:t>
            </a:r>
            <a:r>
              <a:rPr lang="th-TH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อยู่ในสุดแทรกระหว่างท่อนมและ</a:t>
            </a:r>
            <a:r>
              <a:rPr lang="th-TH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กล้ามเนื้อชั้นกลางรูปวงกลม</a:t>
            </a:r>
            <a:r>
              <a:rPr lang="th-TH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ที่รัดท่อนมไว้ด้วยกัน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2"/>
            <a:ext cx="3429000" cy="276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สี่เหลี่ยมผืนผ้า 6"/>
          <p:cNvSpPr>
            <a:spLocks noChangeArrowheads="1"/>
          </p:cNvSpPr>
          <p:nvPr/>
        </p:nvSpPr>
        <p:spPr bwMode="auto">
          <a:xfrm>
            <a:off x="6019800" y="4664803"/>
            <a:ext cx="55957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กล้ามเนื้อชั้นนอกสุดที่ถักทอ</a:t>
            </a:r>
          </a:p>
          <a:p>
            <a:r>
              <a:rPr lang="th-TH" sz="28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เป็นตาข่าย</a:t>
            </a:r>
            <a:r>
              <a:rPr lang="th-TH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ทับวงกล้ามเนื้อชั้นกลางและคลุมยึดหัวนม ลานนมเข้าด้วยกัน</a:t>
            </a:r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74620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57607" y="1875581"/>
            <a:ext cx="10438645" cy="4199294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การตรวจระหว่างตั้งครรภ์ แนะนำให้ปฏิบัติในบางประเทศ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ต้องประเมินในระยะหลังคลอดทุกราย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มารดาสามารถตรวจได้ตนเอง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ค้นหาความผิดปกติของเต้านมและหัวนมที่อาจมีผลต่อการเลี้ยงลูกด้วยนมแม่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คัดกรองเบื้องต้นสำหรับมะเร็งเต้านม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64602" y="878190"/>
            <a:ext cx="8550998" cy="997390"/>
          </a:xfrm>
          <a:noFill/>
        </p:spPr>
        <p:txBody>
          <a:bodyPr>
            <a:normAutofit/>
          </a:bodyPr>
          <a:lstStyle/>
          <a:p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การตรวจเต้านมและหัวนม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2516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763000" cy="990600"/>
          </a:xfrm>
        </p:spPr>
        <p:txBody>
          <a:bodyPr>
            <a:noAutofit/>
          </a:bodyPr>
          <a:lstStyle/>
          <a:p>
            <a:pPr algn="ctr"/>
            <a:r>
              <a:rPr lang="th-TH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การประเมินหัวนมด้วยนิ้วชี้และนิ้วหัวแม่มือ</a:t>
            </a:r>
            <a:br>
              <a:rPr lang="th-TH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Pinch Test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0" y="1600200"/>
            <a:ext cx="5257800" cy="2895600"/>
          </a:xfrm>
        </p:spPr>
        <p:txBody>
          <a:bodyPr>
            <a:normAutofit fontScale="92500" lnSpcReduction="20000"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วางนิ้วชี้และนิ้วหัวแม่มือที่โคนของหัวนมชิดกับลานนม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ค่อยๆกดเบาๆแต่มั่นคงลึกห่างจากด้านหลังหัวนม ประมาณ1 นิ้ว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ได้หัวนมขนาดและลักษณะต่างๆ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56" y="1600200"/>
            <a:ext cx="3094945" cy="199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71" y="3429000"/>
            <a:ext cx="366572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89696"/>
            <a:ext cx="3733800" cy="256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95280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ชื่อเรื่อง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</p:spPr>
        <p:txBody>
          <a:bodyPr/>
          <a:lstStyle/>
          <a:p>
            <a:pPr eaLnBrk="1" hangingPunct="1"/>
            <a:r>
              <a:rPr lang="th-TH" sz="4400" b="1" dirty="0">
                <a:latin typeface="Tahoma" pitchFamily="34" charset="0"/>
                <a:cs typeface="Tahoma" pitchFamily="34" charset="0"/>
              </a:rPr>
              <a:t>ลักษณะหัวนมมีผลต่อการดูดนม</a:t>
            </a:r>
            <a:endParaRPr lang="en-US" sz="44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81200"/>
            <a:ext cx="2338388" cy="2438400"/>
          </a:xfrm>
          <a:noFill/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2667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ชื่อเรื่อง 1"/>
          <p:cNvSpPr txBox="1">
            <a:spLocks/>
          </p:cNvSpPr>
          <p:nvPr/>
        </p:nvSpPr>
        <p:spPr bwMode="auto">
          <a:xfrm>
            <a:off x="4572000" y="46482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หัวนมสั้น</a:t>
            </a:r>
            <a:endParaRPr lang="en-US" sz="3200" b="1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62" name="ชื่อเรื่อง 1"/>
          <p:cNvSpPr txBox="1">
            <a:spLocks/>
          </p:cNvSpPr>
          <p:nvPr/>
        </p:nvSpPr>
        <p:spPr bwMode="auto">
          <a:xfrm>
            <a:off x="1981200" y="47244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หัวนมปกติ</a:t>
            </a:r>
            <a:endParaRPr lang="en-US" sz="3200" b="1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63" name="ชื่อเรื่อง 1"/>
          <p:cNvSpPr txBox="1">
            <a:spLocks/>
          </p:cNvSpPr>
          <p:nvPr/>
        </p:nvSpPr>
        <p:spPr bwMode="auto">
          <a:xfrm>
            <a:off x="7848600" y="46482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หัวนมบุ๋ม</a:t>
            </a:r>
            <a:endParaRPr lang="en-US" sz="3200" b="1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05001"/>
            <a:ext cx="25923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20615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</p:spPr>
        <p:txBody>
          <a:bodyPr/>
          <a:lstStyle/>
          <a:p>
            <a:pPr eaLnBrk="1" hangingPunct="1"/>
            <a:r>
              <a:rPr lang="th-TH" sz="4400" b="1" dirty="0">
                <a:latin typeface="Tahoma" pitchFamily="34" charset="0"/>
                <a:cs typeface="Tahoma" pitchFamily="34" charset="0"/>
              </a:rPr>
              <a:t>ลักษณะหัวนมมีผลต่อการดูดนม</a:t>
            </a:r>
            <a:endParaRPr lang="en-US" sz="4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483" name="ชื่อเรื่อง 1"/>
          <p:cNvSpPr txBox="1">
            <a:spLocks/>
          </p:cNvSpPr>
          <p:nvPr/>
        </p:nvSpPr>
        <p:spPr bwMode="auto">
          <a:xfrm>
            <a:off x="4800600" y="4800600"/>
            <a:ext cx="2133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หัวนมบอดยึดติดฐานเต้านม</a:t>
            </a:r>
            <a:endParaRPr lang="en-US" sz="3200" b="1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4" name="ชื่อเรื่อง 1"/>
          <p:cNvSpPr txBox="1">
            <a:spLocks/>
          </p:cNvSpPr>
          <p:nvPr/>
        </p:nvSpPr>
        <p:spPr bwMode="auto">
          <a:xfrm>
            <a:off x="1981200" y="4724400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หัวนมบอดยืดได้</a:t>
            </a:r>
            <a:endParaRPr lang="en-US" sz="3200" b="1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5" name="ชื่อเรื่อง 1"/>
          <p:cNvSpPr txBox="1">
            <a:spLocks/>
          </p:cNvSpPr>
          <p:nvPr/>
        </p:nvSpPr>
        <p:spPr bwMode="auto">
          <a:xfrm>
            <a:off x="7848600" y="4724400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h-TH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หัวนมยาว</a:t>
            </a:r>
            <a:endParaRPr lang="en-US" sz="3200" b="1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2514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09776"/>
            <a:ext cx="23622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6" y="2057401"/>
            <a:ext cx="28035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9459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โครงสร้างของเต้านมประกอบด้วย:</a:t>
            </a:r>
            <a:br>
              <a:rPr lang="th-TH" sz="40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26733" y="1729214"/>
            <a:ext cx="7369519" cy="4445249"/>
          </a:xfrm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พังผืด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แยกระหว่างผิวหนังกับเนื้อเยื่อไขมันใต้ผิวหนัง ที่หนา 0.5-2.5 ซม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suspensory Cooper's ligaments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เป็นเนื้อเยื่อพังผืดที่ยืดยาวเป็นแนวรัศมี ยึดจากชั้นผิวที่คลุมบเต้านมไปที่ฐานเต้านม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ก่อนเข้าสู่วัยรุ่น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เต้านมเด็กชายและเด็กหญิงไม่แตกต่างกัน</a:t>
            </a: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5" name="Picture 3" descr="G:\รวมรูปถ่ายและ Scan ของเต้านม\รูปภาพScan Anatomy Bf\scan000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7" y="1982708"/>
            <a:ext cx="3540866" cy="40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545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87242"/>
            <a:ext cx="9520157" cy="732511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โครงสร้างของเต้านม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4178" y="1524000"/>
            <a:ext cx="7615450" cy="5029200"/>
          </a:xfrm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เส้นเลือดแดง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internal mammary arteries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ซึ่งประสานกับ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lateral thoracic arteries</a:t>
            </a:r>
          </a:p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ท่อน้ำเหลือง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ติดต่อกับต่อมน้ำเหลืองใต้รักแร้และใต้กระดูกไหปลาร้า</a:t>
            </a:r>
          </a:p>
          <a:p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เส้นประสาท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จากเส้นที่ 4-6 ของ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intercostal nerves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ไปเลี้ยงส่วนใหญ่ที่หัวนมและลานม</a:t>
            </a: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4" name="Picture 2" descr="G:\รวมรูปถ่ายและ Scan ของเต้านม\รูปภาพScan Anatomy Bf\scan0007.tif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"/>
          <a:stretch/>
        </p:blipFill>
        <p:spPr bwMode="auto">
          <a:xfrm>
            <a:off x="896298" y="1864194"/>
            <a:ext cx="3447880" cy="39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94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20" y="475862"/>
            <a:ext cx="7175233" cy="1377894"/>
          </a:xfrm>
        </p:spPr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CDC Recommendation: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Breastfeeding if you have COVID-19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87" y="2015732"/>
            <a:ext cx="9713076" cy="403774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นมแม่มีสารชีวภาพที่ช่วยปกป้องทารกจากความเจ็บป่วย</a:t>
            </a:r>
          </a:p>
          <a:p>
            <a:pPr>
              <a:lnSpc>
                <a:spcPct val="11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นมแม่เป็นแหล่งโภชนาการที่ดี่สุดสำหรับทารก</a:t>
            </a:r>
          </a:p>
          <a:p>
            <a:pPr>
              <a:lnSpc>
                <a:spcPct val="11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มารดา ครอบครัว และบุคลากรจึงต้องร่วมกันตัดสินใจในการเริ่มต้นและการคงสภาพการเลี้ยงลูกด้วยนมแม่</a:t>
            </a:r>
          </a:p>
          <a:p>
            <a:pPr>
              <a:lnSpc>
                <a:spcPct val="110000"/>
              </a:lnSpc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ณ ปัจจุบันยังไม่มีหลักฐานยืนยันว่า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covid-19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ผ่านนมแม่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EDD70-66CE-4C4B-A60F-439C8E815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1" r="3" b="3"/>
          <a:stretch/>
        </p:blipFill>
        <p:spPr>
          <a:xfrm>
            <a:off x="9053875" y="136954"/>
            <a:ext cx="2934039" cy="18757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64686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822" y="500964"/>
            <a:ext cx="9561032" cy="900127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เต้านมสตรีระยะวัยรุ่น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93814" y="1600200"/>
            <a:ext cx="8356348" cy="4648200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เต้านมโตขึ้นจาก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estrogen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และฮอร์โมนช่วยการเจริญเติบโตจากต่อมใต้สมอง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เด็กหญิงอายุ 10-12 ปี มีเต้านมนูนออกคล้ายโดนัท และสองเต้าอาจโตไม่เท่ากัน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ปีหลังเข้าสู่วัยรุ่น (มีประจำเดือนครั้งแรก) สร้างเนื้อเยื่อเต้านม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glandular tissue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)เพิ่มขนาดโดยเพิ่มจำนวนท่อนมทุกรอบประจำเดือน</a:t>
            </a:r>
          </a:p>
        </p:txBody>
      </p:sp>
      <p:pic>
        <p:nvPicPr>
          <p:cNvPr id="4" name="Picture 2" descr="http://www.eplasty.com/article_images/eplasty09e06_fi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7147" y="1399276"/>
            <a:ext cx="2556668" cy="1692543"/>
          </a:xfrm>
          <a:prstGeom prst="rect">
            <a:avLst/>
          </a:prstGeom>
          <a:noFill/>
        </p:spPr>
      </p:pic>
      <p:pic>
        <p:nvPicPr>
          <p:cNvPr id="5" name="ตัวยึดเนื้อหา 6" descr="section mammary g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6" b="33548"/>
          <a:stretch>
            <a:fillRect/>
          </a:stretch>
        </p:blipFill>
        <p:spPr bwMode="auto">
          <a:xfrm>
            <a:off x="1117130" y="3137056"/>
            <a:ext cx="26543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ormal post-pubertal female breast histology 40x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" b="20566"/>
          <a:stretch>
            <a:fillRect/>
          </a:stretch>
        </p:blipFill>
        <p:spPr bwMode="auto">
          <a:xfrm>
            <a:off x="1091697" y="4615004"/>
            <a:ext cx="267973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01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254" y="699377"/>
            <a:ext cx="8890146" cy="990600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การเจริญของเต้านมระหว่างตั้งครรภ์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Mamogenesis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9913" y="1828791"/>
            <a:ext cx="9995026" cy="4227978"/>
          </a:xfrm>
        </p:spPr>
        <p:txBody>
          <a:bodyPr>
            <a:noAutofit/>
          </a:bodyPr>
          <a:lstStyle/>
          <a:p>
            <a:pPr algn="thaiDist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ฮอร์โมนที่ช่วยการเจริญของเต้านมระยะตั้งครรภ์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>
              <a:buNone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estrogen 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placental lactogen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กระตุ้นการคัดหลั่ง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ให้สูงขึ้น 10 เท่าของระดับปกติ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- </a:t>
            </a: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จำเป็นสำหรับการเจริญเต็มที่ของท่อและต่อมน้ำนม และการเริ่มสร้างหัวน้ำนม และร่วมกับ</a:t>
            </a: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placental lactogen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กระตุ้น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glucocorticoid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เพื่อสร้างโปรตีนในน้ำนม</a:t>
            </a:r>
          </a:p>
          <a:p>
            <a:pPr marL="0" indent="0">
              <a:buNone/>
            </a:pPr>
            <a:r>
              <a:rPr lang="th-TH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86"/>
          <a:stretch/>
        </p:blipFill>
        <p:spPr bwMode="auto">
          <a:xfrm>
            <a:off x="10439400" y="699377"/>
            <a:ext cx="1498745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60595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1534696" y="525103"/>
            <a:ext cx="9520158" cy="1047996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เต้านมสตรีก่อนตั้งครรภ์</a:t>
            </a:r>
            <a:endParaRPr lang="th-TH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867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78179" y="1908912"/>
            <a:ext cx="8827128" cy="4644288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เต้านมมีรูปร่างกลมคล้ายลูกฟุตบอล หรือครึ่งวงกลม หัวนมและลานนมแยกชัดเจน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ขนาดเต้านมขึ้นกับปริมาณมีเนื้อเยื่อไขมัน 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ก้อนเนื้อนมแต่ละก้อนมีจำนวนท่อนมเพิ่มขึ้น และแตกแขนงย่อย เป็นลำดับที่2 และ3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ท่อนมส่วนปลายเป็นติ่งกลมและตัน อาจมีสารคัดหลั่ง</a:t>
            </a: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868" name="Picture 2" descr="http://t0.gstatic.com/images?q=tbn:ANd9GcS3XHnN-fR5AqeLxNePuB-8YtFo8W66lvs8hqPFRrlVwhVKYK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r="10040" b="60091"/>
          <a:stretch>
            <a:fillRect/>
          </a:stretch>
        </p:blipFill>
        <p:spPr bwMode="auto">
          <a:xfrm>
            <a:off x="9686243" y="63374"/>
            <a:ext cx="2219063" cy="18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t0.gstatic.com/images?q=tbn:ANd9GcSOxcL6VTYKAjClADQ16higSIi-cLylTOdbqwXnplp6Y3KWXhF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908912"/>
            <a:ext cx="25146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 descr="http://t3.gstatic.com/images?q=tbn:ANd9GcRST_UFwQb7drlCW0jIGUlf1fvqTqS3GV4SSkNPGuXZrkBcuRQC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t="41237"/>
          <a:stretch>
            <a:fillRect/>
          </a:stretch>
        </p:blipFill>
        <p:spPr bwMode="auto">
          <a:xfrm>
            <a:off x="495300" y="40767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723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1534696" y="887244"/>
            <a:ext cx="9520158" cy="758285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เต้านมระยะตั้งครรภ์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ไตรมาสที่1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-2</a:t>
            </a:r>
            <a:endParaRPr lang="th-TH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867" name="ตัวยึดเนื้อหา 2"/>
          <p:cNvSpPr>
            <a:spLocks noGrp="1"/>
          </p:cNvSpPr>
          <p:nvPr>
            <p:ph idx="1"/>
          </p:nvPr>
        </p:nvSpPr>
        <p:spPr>
          <a:xfrm>
            <a:off x="3630440" y="1873884"/>
            <a:ext cx="8311081" cy="4210344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ท่อนมและต่อมน้ำนมเพิ่มขนาดและแตกแขนงอย่างรวดเร็ว เนื้อเยื่อไขมันลดลงชัดเจน 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เพิ่มจำนวนเม็ดเลือดขาว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lymphocytes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eosinophils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ในเนื้อเยื่อระหว่างเซลล์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ขนาดเต้านมเพิ่มขึ้นอย่างรวดร็ว และรู้สึกเจ็บได้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ไตรมาสที่2 เห็นเส้นเลือดบนเต้านม ลานนมสีคล้ำ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5" descr="http://t3.gstatic.com/images?q=tbn:ANd9GcTW0PnC-_YK7H6svhwsMLt150OF0NM6kYyBgeM-6WJe3YnTcvL9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47" y="4086917"/>
            <a:ext cx="2493753" cy="199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human breast structure during first trimester  pregna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47" y="1873884"/>
            <a:ext cx="2493753" cy="216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75632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47319" y="2254313"/>
            <a:ext cx="10121774" cy="3802455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ระยะที่1 การสร้างน้ำนมขณะตั้งครรภ์ ได้หัวน้ำนม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ระยะที่2 การสร้างน้ำนมช่วง32-96 ชั่วโมงหลังคลอดได้น้ำนมช่วงเปลี่ยนจากหัวน้ำนมเป็นน้ำนมที่สมบูรณ์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ระยะที่3 การคงสภาพการสร้างน้ำนมที่สมบูรณ์ เริ่มช่วง1-2 สัปดาห์หลังคลอด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9624" y="1493813"/>
            <a:ext cx="9859224" cy="855549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สรีรวิทยาของการสร้างน้ำ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นม3 ระยะ</a:t>
            </a:r>
            <a:endParaRPr lang="en-US" sz="4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163778" y="486621"/>
            <a:ext cx="8504222" cy="100719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Physiology of Milk Production</a:t>
            </a:r>
          </a:p>
        </p:txBody>
      </p:sp>
    </p:spTree>
    <p:extLst>
      <p:ext uri="{BB962C8B-B14F-4D97-AF65-F5344CB8AC3E}">
        <p14:creationId xmlns:p14="http://schemas.microsoft.com/office/powerpoint/2010/main" val="106509752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การสร้างน้ำนมระยะที่1 (</a:t>
            </a:r>
            <a:r>
              <a:rPr lang="en-US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Lactogenesis 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287" y="1825613"/>
            <a:ext cx="10320951" cy="4037749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เต้านมสร้างน้ำนม ในไตรมาสที่ 3 เป็น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Secretory initiation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ถูกควบคุมโดยตรงจากฮอร์โมน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prolactin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insulin, thyroxine, cortisol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แต่การหลั่งน้ำนมถูกกดโดย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progesterone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Prolactin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กระตุ้นการสร้างโปรตีนในเซลล์สร้างน้ำนม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น้ำนมมีปริมาณน้อย ข้นเหนียวมาก ถ้ามารดาคลอดลูกก่อนกำหนด สามารถบีบออกมาเป็นหัวน้ำนมได้ 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12805-9D5E-4FC6-8212-649AB9C34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495" y="2627306"/>
            <a:ext cx="213378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5801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ชื่อเรื่อง 1"/>
          <p:cNvSpPr>
            <a:spLocks noGrp="1"/>
          </p:cNvSpPr>
          <p:nvPr>
            <p:ph type="title"/>
          </p:nvPr>
        </p:nvSpPr>
        <p:spPr>
          <a:xfrm>
            <a:off x="1439501" y="398351"/>
            <a:ext cx="8999899" cy="865365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ต่อมน้ำนม (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mammary alveoli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46083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985258" y="1359533"/>
            <a:ext cx="6863842" cy="4691963"/>
          </a:xfrm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ส่วนปลายของท่อนมฝอยพองออกเป็นต่อมน้ำนม เส้นผ่า ศูนย์กลาง ประมาณ</a:t>
            </a:r>
            <a:r>
              <a:rPr 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0.2 </a:t>
            </a: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ม.ม.</a:t>
            </a:r>
          </a:p>
          <a:p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ต่อมน้ำนมประกอบด้วยเซลล์ 2 ชั้น ได้แก่ </a:t>
            </a:r>
            <a:r>
              <a:rPr 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Myoepithelial cell </a:t>
            </a: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หรือ เยื่อบุผิวกล้ามเนื้อ</a:t>
            </a:r>
            <a:r>
              <a:rPr 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อยู่ด้านนอก และ</a:t>
            </a:r>
            <a:r>
              <a:rPr 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Alveolar cell </a:t>
            </a: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หรือเซลล์คัดหลั่ง อยู่รอบช่องว่างภายใน เรียกเซลล์สร้างน้ำนม</a:t>
            </a:r>
            <a:endParaRPr lang="th-TH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6084" name="Picture 4" descr="http://tgmouse.compmed.ucdavis.edu/preprint/IHC-MG/KI67/Ki1398x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23" b="-9091"/>
          <a:stretch>
            <a:fillRect/>
          </a:stretch>
        </p:blipFill>
        <p:spPr bwMode="auto">
          <a:xfrm>
            <a:off x="431477" y="4042469"/>
            <a:ext cx="2306982" cy="16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http://t1.gstatic.com/images?q=tbn:ANd9GcQvAZEspjv_DGbgho48Uqi2eQM8rm2AGvrXNY-D5PMN0vQZdj9HS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62" y="2003812"/>
            <a:ext cx="1846941" cy="184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yoepithelial"/>
          <p:cNvPicPr>
            <a:picLocks noChangeAspect="1" noChangeArrowheads="1"/>
          </p:cNvPicPr>
          <p:nvPr/>
        </p:nvPicPr>
        <p:blipFill>
          <a:blip r:embed="rId4" cstate="print"/>
          <a:srcRect b="31333"/>
          <a:stretch>
            <a:fillRect/>
          </a:stretch>
        </p:blipFill>
        <p:spPr>
          <a:xfrm>
            <a:off x="689571" y="1976654"/>
            <a:ext cx="2133600" cy="207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สี่เหลี่ยมผืนผ้า 8"/>
          <p:cNvSpPr/>
          <p:nvPr/>
        </p:nvSpPr>
        <p:spPr>
          <a:xfrm>
            <a:off x="3146713" y="1447523"/>
            <a:ext cx="13589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เซลล์ชั้นใน</a:t>
            </a:r>
            <a:endParaRPr lang="th-TH" sz="28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34570" y="3429001"/>
            <a:ext cx="1654348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เซลล์ชั้นนอก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</a:t>
            </a:r>
            <a:endParaRPr lang="th-TH" sz="28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943822" y="5618151"/>
            <a:ext cx="36909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เนื้อเยื่อท่อนมฝอยและต่อมน้ำนม</a:t>
            </a:r>
            <a:endParaRPr lang="th-TH" sz="28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6090" name="Picture 8" descr="http://t3.gstatic.com/images?q=tbn:ANd9GcRfKmMqWcyHAA_8rpGMzvpOZ6goooddMD9f8up4G9r-KzlGRFT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9"/>
          <a:stretch>
            <a:fillRect/>
          </a:stretch>
        </p:blipFill>
        <p:spPr bwMode="auto">
          <a:xfrm>
            <a:off x="2955514" y="3994052"/>
            <a:ext cx="1846941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379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2095500" y="3786188"/>
            <a:ext cx="80724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en-US" sz="2400">
              <a:solidFill>
                <a:srgbClr val="000000"/>
              </a:solidFill>
              <a:latin typeface="DokChampa" pitchFamily="34" charset="-34"/>
              <a:cs typeface="DokChampa" pitchFamily="34" charset="-34"/>
            </a:endParaRPr>
          </a:p>
          <a:p>
            <a:pPr eaLnBrk="1" hangingPunct="1"/>
            <a:endParaRPr lang="th-TH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333376"/>
            <a:ext cx="8763000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ea typeface="Arial Unicode MS" pitchFamily="34" charset="-128"/>
                <a:cs typeface="FreesiaUPC" pitchFamily="34" charset="-34"/>
              </a:rPr>
              <a:t>หน้าที่ของเซลล์ในต่อมน้ำนม ระยะให้นม</a:t>
            </a:r>
          </a:p>
        </p:txBody>
      </p:sp>
      <p:pic>
        <p:nvPicPr>
          <p:cNvPr id="4" name="Picture 3" descr="BaltandGal_mig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13988" y="1136553"/>
            <a:ext cx="2720573" cy="270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3657600" y="1600200"/>
            <a:ext cx="762000" cy="4572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สี่เหลี่ยมผืนผ้า 14"/>
          <p:cNvSpPr/>
          <p:nvPr/>
        </p:nvSpPr>
        <p:spPr>
          <a:xfrm>
            <a:off x="4343400" y="1219200"/>
            <a:ext cx="61722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ชั้นใน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alveolar cell </a:t>
            </a: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หรือ เซลล์สร้างน้ำนม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</a:t>
            </a:r>
            <a:endParaRPr lang="th-TH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  <a:p>
            <a:pPr>
              <a:defRPr/>
            </a:pPr>
            <a:r>
              <a:rPr lang="th-TH" sz="36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มีเม็ดไขมันอัดแน่นในเซลล์ก่อนสร้างน้ำนม เมื่อถูกกระตุ้นโดยฮอร์โมน</a:t>
            </a:r>
            <a:r>
              <a:rPr lang="en-US" sz="36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prolactin</a:t>
            </a:r>
            <a:endParaRPr lang="th-TH" sz="3600" dirty="0">
              <a:solidFill>
                <a:prstClr val="black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4495800" y="3462338"/>
            <a:ext cx="5867400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h-TH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ชั้นนอก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myoepithelial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cell  </a:t>
            </a:r>
            <a:endParaRPr lang="th-TH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  <a:p>
            <a:pPr>
              <a:defRPr/>
            </a:pPr>
            <a:r>
              <a:rPr lang="th-TH" sz="36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เรียงประสานรอบต่อมน้ำนม เป็นเส้นใยกล้ามเนื้อที่หดรัดตัว เมื่อถูกกระตุ้นโดย</a:t>
            </a:r>
            <a:r>
              <a:rPr lang="en-US" sz="3600" b="1" dirty="0" err="1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oxytocin</a:t>
            </a:r>
            <a:r>
              <a:rPr lang="th-TH" sz="3600" b="1" dirty="0">
                <a:solidFill>
                  <a:prstClr val="black"/>
                </a:solidFill>
                <a:latin typeface="FreesiaUPC" pitchFamily="34" charset="-34"/>
                <a:cs typeface="FreesiaUPC" pitchFamily="34" charset="-34"/>
              </a:rPr>
              <a:t> เพื่อบีบต่อมน้ำนมและท่อนมย่อยให้หลั่งน้ำนมออกสู่ท่อนมใหญ่ที่หัวนม</a:t>
            </a:r>
          </a:p>
        </p:txBody>
      </p:sp>
      <p:cxnSp>
        <p:nvCxnSpPr>
          <p:cNvPr id="20" name="Straight Arrow Connector 7"/>
          <p:cNvCxnSpPr/>
          <p:nvPr/>
        </p:nvCxnSpPr>
        <p:spPr bwMode="auto">
          <a:xfrm flipH="1">
            <a:off x="4267200" y="3886200"/>
            <a:ext cx="304800" cy="228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3" name="Picture 13" descr="http://cal.vet.upenn.edu/projects/fieldservice/images/mastitis/alveo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05" y="4000500"/>
            <a:ext cx="307754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6872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501" y="841972"/>
            <a:ext cx="9152299" cy="757468"/>
          </a:xfrm>
        </p:spPr>
        <p:txBody>
          <a:bodyPr>
            <a:normAutofit/>
          </a:bodyPr>
          <a:lstStyle/>
          <a:p>
            <a:r>
              <a:rPr lang="th-TH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การเปลี่ยนแปลงของเซลล์ในต่อมน้ำนม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32183" y="2060157"/>
            <a:ext cx="9253731" cy="4390928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ยื่อบุผิวของต่อมสร้างน้ำนมเปลี่ยนจากเซลล์ทีมีรูปร่างสูงเป็นรูปสี่เหลี่ยมแบนลงและยึดกันแน่นขึ้น โดยการทำงานของฮอร์โมน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prolactin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เริ่มสร้างหัวน้ำนม 12 สัปดาห์ ก่อนคลอดเป็นหัวน้ำนมที่มีลักษณะ ข้น เหนียว ไม่มีน้ำนมหลั่งขณะตั้งครรภ์ เพราะถูกกดด้วย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Prolactin inhibiting factor (PIF)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3E6F4-381F-454D-8C0A-96903833A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6" y="2354554"/>
            <a:ext cx="2632113" cy="26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0310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1534696" y="860082"/>
            <a:ext cx="9520158" cy="703964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เต้านมระยะตั้งครรภ์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ไตรมาสที่3</a:t>
            </a:r>
            <a:endParaRPr lang="th-TH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867" name="ตัวยึดเนื้อหา 2"/>
          <p:cNvSpPr>
            <a:spLocks noGrp="1"/>
          </p:cNvSpPr>
          <p:nvPr>
            <p:ph idx="1"/>
          </p:nvPr>
        </p:nvSpPr>
        <p:spPr>
          <a:xfrm>
            <a:off x="3612333" y="1600200"/>
            <a:ext cx="8274867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เริ่มสร้างหัวน้ำนมจากการกระตุ้นของ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placental lactogen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อายุครรภ์ 16 สัปดาห์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น้ำหนักเต้านมเพิ่มจาก200 เป็น400-600 กรัม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มีเม็ดไขมันอัดแน่นในต่อมน้ำนม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ขนาดช่องว่างกลางต่อมน้ำนมกว้างขึ้น เซลล์เยื่อบุผิวชั้นในแบนลง ผนังของต่อมบางลง และมี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granules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ของเม็ดไขมันหลุดจากเซลล์</a:t>
            </a:r>
          </a:p>
          <a:p>
            <a:pPr>
              <a:buFont typeface="Wingdings" pitchFamily="2" charset="2"/>
              <a:buChar char="q"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Char char="q"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2" descr="http://pathology.mc.duke.edu/research/Histo_course/breas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6" y="4076700"/>
            <a:ext cx="2758861" cy="194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Image result for breast changes during third trimester pregnan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5"/>
          <a:stretch/>
        </p:blipFill>
        <p:spPr bwMode="auto">
          <a:xfrm>
            <a:off x="697115" y="1704732"/>
            <a:ext cx="2758862" cy="21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488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73" y="620785"/>
            <a:ext cx="9586781" cy="123296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CDC Recommendation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Breastfeeding if you have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572" y="2015732"/>
            <a:ext cx="10276514" cy="3781061"/>
          </a:xfrm>
        </p:spPr>
        <p:txBody>
          <a:bodyPr>
            <a:normAutofit fontScale="92500" lnSpcReduction="2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ถ้ามารดาป่วยและเลือกให้ลูกดูดนมแม่จากเต้า ต้องป้องกันไม่ให้ลูกสัมผัสกับเสมหะหรือสารคัดหลั่งจกจมูกและตาโดยใส่หน้ากากใสและล้างมือให้สะอาดก่อนสัมผัสลูกทุกครั้ง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ถ้ามารดาป่วยและเลือกให้นมแม่ที่บีบไว้ มารดาต้องบีบนมด้วยเครื่องปั๊มนมอย่างสม่ำเสมอเพื่อให้มีนมแม่เพียงพอ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Social distancing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ล้างมือ ก่อนจับขวด เครื่องปั๊ม ก่อนบีบนมทุกครั้ง ถ้าเป็นไปได้ให้ผู้อื่นป้อนนมแม่ที่บีบ</a:t>
            </a:r>
            <a:r>
              <a:rPr lang="th-TH" sz="32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ไว้ด้วยแก้ว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BFBD0-FA67-4980-9EE0-33C4E3808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927" y="83976"/>
            <a:ext cx="1287623" cy="12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7163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/>
          <p:cNvSpPr>
            <a:spLocks noGrp="1"/>
          </p:cNvSpPr>
          <p:nvPr>
            <p:ph type="body" idx="1"/>
          </p:nvPr>
        </p:nvSpPr>
        <p:spPr>
          <a:xfrm>
            <a:off x="4343399" y="1359017"/>
            <a:ext cx="7585746" cy="462233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Secretory activation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เซลล์สร้างน้ำนมในต่อมสร้างน้ำนมจะยึดกันแน่นขึ้นเพื่อสร้างน้ำนมในช่วง 2-3 วันหลังคลอด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ระบวนการสร้างน้ำนมระยะหลังคลอดถูกควบคุมด้วยระบบประสาทร่วมกับการทำงานของฮอร์โมนที่หลั่งจากต่อมใต้สมอง โดยผ่านการควบคุมของสมองส่วน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Hypothalmus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Wingdings" pitchFamily="2" charset="2"/>
              <a:buChar char="q"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Wingdings" pitchFamily="2" charset="2"/>
              <a:buChar char="q"/>
            </a:pP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Wingdings" pitchFamily="2" charset="2"/>
              <a:buChar char="q"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>
          <a:xfrm>
            <a:off x="1602297" y="533400"/>
            <a:ext cx="10326848" cy="9906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การสร้างน้ำนมระยะที่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Lactogenesis II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31" y="2057589"/>
            <a:ext cx="2743200" cy="163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43ADEA-8467-4F68-8EA6-334DCAB5F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31" y="3755932"/>
            <a:ext cx="2764498" cy="23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81856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ชื่อเรื่อง 1"/>
          <p:cNvSpPr>
            <a:spLocks noGrp="1"/>
          </p:cNvSpPr>
          <p:nvPr>
            <p:ph type="title"/>
          </p:nvPr>
        </p:nvSpPr>
        <p:spPr>
          <a:xfrm>
            <a:off x="1551963" y="923488"/>
            <a:ext cx="10192624" cy="737531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การสร้างหัวน้ำนมระยะหลังคลอด</a:t>
            </a:r>
            <a:endParaRPr lang="th-TH" sz="40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371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069928" y="1862356"/>
            <a:ext cx="6934718" cy="4169328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ทันทีหลังคลอดฮอร์โมน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(progesterone, estrogen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HPL)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ที่เคยกดฮอร์โมน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ลดลง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ฮอร์โมน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ที่ยังคงสูงหลังลูกเกิดเริ่มกระตุ้นการสร้างน้ำนม 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มารดารู้สึก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นมมา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วันที่2-3 หลังคลอด โดยลูกไม่จำเป็นต้องดูดกระตุ้น</a:t>
            </a:r>
          </a:p>
        </p:txBody>
      </p:sp>
      <p:pic>
        <p:nvPicPr>
          <p:cNvPr id="583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r="9055" b="25404"/>
          <a:stretch>
            <a:fillRect/>
          </a:stretch>
        </p:blipFill>
        <p:spPr>
          <a:xfrm>
            <a:off x="703279" y="2016154"/>
            <a:ext cx="4366649" cy="3124200"/>
          </a:xfrm>
          <a:noFill/>
        </p:spPr>
      </p:pic>
    </p:spTree>
    <p:extLst>
      <p:ext uri="{BB962C8B-B14F-4D97-AF65-F5344CB8AC3E}">
        <p14:creationId xmlns:p14="http://schemas.microsoft.com/office/powerpoint/2010/main" val="141574141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ชื่อเรื่อง 1"/>
          <p:cNvSpPr>
            <a:spLocks noGrp="1"/>
          </p:cNvSpPr>
          <p:nvPr>
            <p:ph type="title"/>
          </p:nvPr>
        </p:nvSpPr>
        <p:spPr>
          <a:xfrm>
            <a:off x="1560351" y="228600"/>
            <a:ext cx="10352015" cy="990600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การสร้างน้ำนมระยะที่2 ช่วงหลังคลอด</a:t>
            </a:r>
            <a:endParaRPr lang="th-TH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419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303553" y="1417739"/>
            <a:ext cx="7675925" cy="4664279"/>
          </a:xfrm>
        </p:spPr>
        <p:txBody>
          <a:bodyPr>
            <a:normAutofit fontScale="92500"/>
          </a:bodyPr>
          <a:lstStyle/>
          <a:p>
            <a:pPr marL="457200" lvl="1" indent="-457200">
              <a:buFont typeface="Wingdings" pitchFamily="2" charset="2"/>
              <a:buChar char="q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การดูดนมจะกระตุ้นประสาทสัมผัสบริเวณหัวนมและลานนมและส่งสัญญาณขึ้นไปที่ </a:t>
            </a:r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Hypothalmus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เพื่อสั่งให้ต่อมใต้สมองส่วนหน้าหลั่งฮอร์โมน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ให้สูงขึ้น เรียกว่า </a:t>
            </a:r>
            <a:r>
              <a:rPr lang="en-US" sz="35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reflex </a:t>
            </a:r>
            <a:endParaRPr lang="th-TH" sz="3200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lvl="1" indent="-457200">
              <a:buFont typeface="Wingdings" pitchFamily="2" charset="2"/>
              <a:buChar char="q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ฮอร์โมน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Prolactin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ทำหน้าที่กระตุ้นเซลล์สร้างน้ำนมในต่อมน้ำนมให้สังเคราะห์น้ำนมที่ใสกว่าหัวน้ำนมที่สร้างระยะที่1ก่อนคลอด</a:t>
            </a:r>
          </a:p>
          <a:p>
            <a:pPr marL="457200" lvl="1" indent="-457200">
              <a:buFont typeface="Wingdings" pitchFamily="2" charset="2"/>
              <a:buChar char="q"/>
            </a:pP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042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5357" r="10924"/>
          <a:stretch>
            <a:fillRect/>
          </a:stretch>
        </p:blipFill>
        <p:spPr>
          <a:xfrm>
            <a:off x="583708" y="1600200"/>
            <a:ext cx="3719845" cy="4191000"/>
          </a:xfrm>
          <a:noFill/>
        </p:spPr>
      </p:pic>
    </p:spTree>
    <p:extLst>
      <p:ext uri="{BB962C8B-B14F-4D97-AF65-F5344CB8AC3E}">
        <p14:creationId xmlns:p14="http://schemas.microsoft.com/office/powerpoint/2010/main" val="1547761884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28132"/>
            <a:ext cx="7467600" cy="427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899" y="228600"/>
            <a:ext cx="110902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ctr"/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ผลของการกระตุ้นจากรก และการดูดของทารก</a:t>
            </a:r>
          </a:p>
          <a:p>
            <a:pPr algn="ctr"/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ต่อระดับโปรแลคตินในซีรั่ม</a:t>
            </a:r>
          </a:p>
        </p:txBody>
      </p:sp>
    </p:spTree>
    <p:extLst>
      <p:ext uri="{BB962C8B-B14F-4D97-AF65-F5344CB8AC3E}">
        <p14:creationId xmlns:p14="http://schemas.microsoft.com/office/powerpoint/2010/main" val="89618569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scan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6" y="1828799"/>
            <a:ext cx="43116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04801"/>
            <a:ext cx="14208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6" y="4976783"/>
            <a:ext cx="4311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8"/>
          <p:cNvSpPr txBox="1">
            <a:spLocks noChangeArrowheads="1"/>
          </p:cNvSpPr>
          <p:nvPr/>
        </p:nvSpPr>
        <p:spPr bwMode="auto">
          <a:xfrm>
            <a:off x="5100506" y="1644943"/>
            <a:ext cx="680347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ขึ้นสูงสุดภายใน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30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นาที หลังให้ลูกดูดนม และลดลงภายใน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ชม.</a:t>
            </a:r>
          </a:p>
          <a:p>
            <a:pPr eaLnBrk="1" hangingPunct="1">
              <a:buFont typeface="Arial" charset="0"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ยังคงหลั่ง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หลังหยุดดูดนม เพื่อเตรียมสร้างน้ำนมในมื้อถัดไป</a:t>
            </a:r>
          </a:p>
          <a:p>
            <a:pPr eaLnBrk="1" hangingPunct="1">
              <a:buFont typeface="Arial" charset="0"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การหลั่ง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เพิ่มมากขึ้นในช่วงกลางคืน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781725" y="478697"/>
            <a:ext cx="5519955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6600" b="1" kern="1200">
                <a:solidFill>
                  <a:schemeClr val="tx1"/>
                </a:solidFill>
                <a:latin typeface="FreesiaUPC" pitchFamily="34" charset="-34"/>
                <a:ea typeface="+mj-ea"/>
                <a:cs typeface="FreesiaUPC" pitchFamily="34" charset="-34"/>
              </a:defRPr>
            </a:lvl1pPr>
          </a:lstStyle>
          <a:p>
            <a:pPr algn="ctr">
              <a:defRPr/>
            </a:pPr>
            <a:r>
              <a:rPr lang="en-US" sz="4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Prolactin Reflex</a:t>
            </a:r>
            <a:endParaRPr lang="th-TH" sz="4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30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94283"/>
            <a:ext cx="10287000" cy="1185644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กลไกการสร้างน้ำนมทีเกิดขึ้น</a:t>
            </a:r>
            <a:b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ในเซลล์สร้างน้ำนมของต่อมสร้างน้ำนม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1" name="Picture 3" descr="G:\Image web milk production\lactatio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83" y="1719742"/>
            <a:ext cx="10595295" cy="437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90563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7799" y="689995"/>
            <a:ext cx="8372666" cy="990600"/>
          </a:xfrm>
        </p:spPr>
        <p:txBody>
          <a:bodyPr/>
          <a:lstStyle/>
          <a:p>
            <a:pPr eaLnBrk="1" hangingPunct="1"/>
            <a:r>
              <a:rPr lang="th-TH" sz="4400" b="1" dirty="0">
                <a:cs typeface="Tahoma" pitchFamily="34" charset="0"/>
              </a:rPr>
              <a:t>กลไกการสร้างน้ำนม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0844" y="1862356"/>
            <a:ext cx="8447714" cy="4302253"/>
          </a:xfrm>
        </p:spPr>
        <p:txBody>
          <a:bodyPr>
            <a:noAutofit/>
          </a:bodyPr>
          <a:lstStyle/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ฮอร์โมน</a:t>
            </a:r>
            <a:r>
              <a:rPr lang="th-TH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โปร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</a:t>
            </a:r>
            <a:r>
              <a:rPr lang="th-TH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คติน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จะกระตุ้นเซลล์สร้างน้ำนมในชั้นในของต่อมสร้างน้ำนม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แลกโตสดึงน้ำเข้าสู่เซลล์ในรูปน้ำผุด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vesicles</a:t>
            </a:r>
          </a:p>
          <a:p>
            <a:pPr eaLnBrk="1" hangingPunct="1"/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ส่วนของ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Endoplasmic reticulum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ในเซลล์สร้าง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Triglyceride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เป็นตะกอนหุ้มด้วยผนังเซลล์เล็กลงไปในน้ำนมเป็น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Fat globules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6084" name="Picture 4" descr="exocytosis milk prot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215" y="4778829"/>
            <a:ext cx="2563811" cy="201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44" y="2331471"/>
            <a:ext cx="25638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31" y="0"/>
            <a:ext cx="271303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60822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ชื่อเรื่อง 1"/>
          <p:cNvSpPr>
            <a:spLocks noGrp="1"/>
          </p:cNvSpPr>
          <p:nvPr>
            <p:ph type="title"/>
          </p:nvPr>
        </p:nvSpPr>
        <p:spPr>
          <a:xfrm>
            <a:off x="1526796" y="403371"/>
            <a:ext cx="8684004" cy="11430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การสร้างน้ำนมระยะที่2</a:t>
            </a:r>
            <a:endParaRPr lang="th-TH" sz="4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395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144161" y="1581150"/>
            <a:ext cx="7952764" cy="4551202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Tx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ประมาณ 30 – 40 ชั่วโมงจนถึง 50 - 73 หลังเกิด เริ่มสร้างและหลั่งน้ำนมทีใส หรือ น้ำนมช่วงเปลี่ยน </a:t>
            </a:r>
          </a:p>
          <a:p>
            <a:pPr marL="342900" lvl="1" indent="-342900">
              <a:buFontTx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ปริมาตรน้ำนมเพิ่มตามปริมาณแลกโตสที่เพิ่มขึ้น</a:t>
            </a:r>
          </a:p>
          <a:p>
            <a:pPr marL="342900" lvl="1" indent="-342900">
              <a:buFontTx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เลือดไหลเวียนเพิ่มขึ้นในเต้านม</a:t>
            </a:r>
          </a:p>
          <a:p>
            <a:pPr marL="342900" lvl="1" indent="-342900">
              <a:buFontTx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เพิ่มการใช้ ออกซิเจนและกลูโคส</a:t>
            </a:r>
          </a:p>
          <a:p>
            <a:pPr marL="342900" lvl="1" indent="-342900">
              <a:buFontTx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ระดับ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citrate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เพิ่มขึ้นอย่างรวดเร็ว</a:t>
            </a:r>
          </a:p>
          <a:p>
            <a:pPr marL="342900" lvl="1" indent="-342900">
              <a:buFontTx/>
              <a:buChar char="•"/>
            </a:pP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9396" name="Picture 2" descr="C:\Documents and Settings\aekku2012\My Documents\My Pictures\BF062555\IMG_34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12000" b="15334"/>
          <a:stretch>
            <a:fillRect/>
          </a:stretch>
        </p:blipFill>
        <p:spPr>
          <a:xfrm>
            <a:off x="1266738" y="4194496"/>
            <a:ext cx="2642532" cy="1840684"/>
          </a:xfrm>
          <a:noFill/>
        </p:spPr>
      </p:pic>
      <p:pic>
        <p:nvPicPr>
          <p:cNvPr id="59397" name="Picture 2" descr="C:\Documents and Settings\aekku2012\My Documents\My Pictures\BF062555\IMG_34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38" y="1819275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59400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ชื่อเรื่อง 1"/>
          <p:cNvSpPr>
            <a:spLocks noGrp="1"/>
          </p:cNvSpPr>
          <p:nvPr>
            <p:ph type="title"/>
          </p:nvPr>
        </p:nvSpPr>
        <p:spPr>
          <a:xfrm>
            <a:off x="1501629" y="513127"/>
            <a:ext cx="10452683" cy="1143000"/>
          </a:xfrm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การกระตุ้นการหลั่งและสร้างน้ำนมระยะหลังคลอด</a:t>
            </a:r>
            <a:endParaRPr lang="th-TH" sz="40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993159" y="1803632"/>
            <a:ext cx="8120543" cy="4261607"/>
          </a:xfrm>
        </p:spPr>
        <p:txBody>
          <a:bodyPr>
            <a:noAutofit/>
          </a:bodyPr>
          <a:lstStyle/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การดูดนมเป็นกลไกสำคัญในการสร้างและหลั่งหัวน้ำนมภายใน 2-3วันแรกหลังเกิด</a:t>
            </a: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ภายในชั่วโมงแรกหลังเกิด การโอบกอดเนื้อแนบเนื้อ และการดูดนมครั้งแรกนานอย่างน้อย 30 นาที ช่วยกระตุ้นการหลั่งของฮอร์โมน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และฮอร์โมน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oxytocin</a:t>
            </a:r>
          </a:p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หัวน้ำนมหลั่งปริมาณน้อยๆในวันแรกหลังคลอด</a:t>
            </a:r>
          </a:p>
          <a:p>
            <a:endParaRPr lang="th-T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7348" name="Picture 4" descr="K:\All Breast photo\Breast Crawl\IMG_2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9"/>
          <a:stretch>
            <a:fillRect/>
          </a:stretch>
        </p:blipFill>
        <p:spPr bwMode="auto">
          <a:xfrm>
            <a:off x="451433" y="2046913"/>
            <a:ext cx="3371850" cy="314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60740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ชื่อเรื่อง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382000" cy="1143000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ลักษณะของเต้านมขณะให้นมลูก</a:t>
            </a:r>
          </a:p>
        </p:txBody>
      </p:sp>
      <p:pic>
        <p:nvPicPr>
          <p:cNvPr id="56323" name="ตัวยึดเนื้อหา 5" descr="IMG_360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3"/>
          <a:stretch>
            <a:fillRect/>
          </a:stretch>
        </p:blipFill>
        <p:spPr>
          <a:xfrm>
            <a:off x="1322561" y="1311999"/>
            <a:ext cx="2971800" cy="2489200"/>
          </a:xfrm>
        </p:spPr>
      </p:pic>
      <p:sp>
        <p:nvSpPr>
          <p:cNvPr id="56324" name="ตัวยึดเนื้อหา 4"/>
          <p:cNvSpPr>
            <a:spLocks noGrp="1"/>
          </p:cNvSpPr>
          <p:nvPr>
            <p:ph sz="half" idx="3"/>
          </p:nvPr>
        </p:nvSpPr>
        <p:spPr>
          <a:xfrm>
            <a:off x="4454305" y="1311999"/>
            <a:ext cx="7134131" cy="4735713"/>
          </a:xfrm>
        </p:spPr>
        <p:txBody>
          <a:bodyPr>
            <a:normAutofit fontScale="92500"/>
          </a:bodyPr>
          <a:lstStyle/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น้ำหนักมากถึง 600 – 800 กรัม</a:t>
            </a:r>
          </a:p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จำนวนต่อมน้ำนมเพิ่มขึ้นอย่างมากมาย และขยายใหญ่มาก</a:t>
            </a:r>
          </a:p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มีเนื้อเยื่อเกี่ยวพันน้อยมาก</a:t>
            </a:r>
          </a:p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มีเลือดคั่งในเนื้อนม</a:t>
            </a:r>
          </a:p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เม็ดไขมันใหญ่ขึ้นในเซลล์สร้างน้ำนม</a:t>
            </a:r>
          </a:p>
        </p:txBody>
      </p:sp>
      <p:pic>
        <p:nvPicPr>
          <p:cNvPr id="56325" name="Picture 2" descr="http://t0.gstatic.com/images?q=tbn:ANd9GcTrJRhSs0p3U6aPEW2z-fb5Bp66BqDmo7lxN4JIHSCFEFsMvCQ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61" y="3864570"/>
            <a:ext cx="3048000" cy="218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57943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653517"/>
            <a:ext cx="9520158" cy="1049235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:Q&amp;A on COVID-19,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pregnancy, childbirth and breastfeeding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67117-F277-4812-B237-0EA7A9BC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3" y="2837076"/>
            <a:ext cx="2722444" cy="18104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980" y="1593695"/>
            <a:ext cx="9169167" cy="44967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การดูแลอะไรบ้างสำหรับหญิงตั้งครรภ์และคลอดบุตร?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มารดาที่สงสัย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เฝ้าระวัง หรือติดเชื้อ ต้องได้รับการดูแลที่มีคุณภาพสูงก่อน ระหว่าง และหลังลูกเกิด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ต้องได้คำแนะนำที่ชัดเจนจากบุคลากร และปฏิบัติเหมือนมารดาปกติ โดยเน้นให้บุคลากรปกป้องตนเองจากการติดเชื้ออย่างมีประสิทธิภาพ  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04473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69138"/>
            <a:ext cx="9520158" cy="812605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อัตราการไหลของนมแม่ กับปริมาณไขมัน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699" y="1853754"/>
            <a:ext cx="10305861" cy="4263101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เต้านมทีตึง หรือ มีน้ำนมเต็มเต้า 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Full breast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หลั่งนมทีมีไขมันน้อย น้ำนมเบาและไหลแรง เช่น เต้านมทีเว้นการดูด/การบีบนานเกิน 3 ชั่วโมง แต่เว้นช่วงสั้น เช่น ทุก 1-2 ชั่วโมง เต้านมสร้างน้ำนมส่วนหลังไม่ทัน 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ลูกดูดนมทั้งสองเต้าขณะให้นมแต่ละครั้ง ลดโอกาสได้น้ำนมส่วนหลัง ลูกจึงได้น้ำนมส่วนหน้ามากเกินไปและเพิ่มโอกาสเกิด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Lactose intolerance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347228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35184" y="804519"/>
            <a:ext cx="9519669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Entero</a:t>
            </a: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mammary Pathway </a:t>
            </a:r>
            <a:endParaRPr lang="th-TH" sz="4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63" name="Picture 3" descr="A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6503" y="1853754"/>
            <a:ext cx="4819497" cy="4267200"/>
          </a:xfrm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199465" y="2130805"/>
            <a:ext cx="582196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marL="457200" indent="-457200" eaLnBrk="1" hangingPunct="1">
              <a:buFont typeface="Wingdings" pitchFamily="2" charset="2"/>
              <a:buChar char="q"/>
            </a:pP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ถ้ามีเชื้อรอบตัวแม่ ที่อันตราย  น้ำนมแม่ก็จะมีภูมิคุ้มกันต่อเชื้อนั้นมาพร้อมด้วย  ลูกจึงปลอดภัยจากเชื้อรอบตัวแม่</a:t>
            </a:r>
          </a:p>
          <a:p>
            <a:pPr marL="457200" indent="-457200" eaLnBrk="1" hangingPunct="1">
              <a:buFont typeface="Wingdings" pitchFamily="2" charset="2"/>
              <a:buChar char="q"/>
            </a:pP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การแยกแม่ ลูก หลังเกิด ทำให้ลูกเสียโอกาสสร้างภูมิคุ้มจากแม่สู่ลูก</a:t>
            </a:r>
          </a:p>
        </p:txBody>
      </p:sp>
    </p:spTree>
    <p:extLst>
      <p:ext uri="{BB962C8B-B14F-4D97-AF65-F5344CB8AC3E}">
        <p14:creationId xmlns:p14="http://schemas.microsoft.com/office/powerpoint/2010/main" val="326430514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การหลั่งน้ำนมที่สร้างในระยะที่2 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quarter" idx="2"/>
          </p:nvPr>
        </p:nvSpPr>
        <p:spPr>
          <a:xfrm>
            <a:off x="4572000" y="1936685"/>
            <a:ext cx="7147420" cy="4224881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การดูดนมและการบีบนมช่วยกระตุ้นการหลั่งน้ำนม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ท่อนมใหญ่ใต้ลานนมที่ถูกกดโดยแนวเหงือก และ นิ้วที่บีบ จะส่งสัญญาณไปที่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hypothalamus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ซึ่งกระตุ้นการหลั่งของ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oxytocin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จากต่อมใต้สมองส่วนหลัง เรียกว่า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Oxytocin reflex 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7" y="1828230"/>
            <a:ext cx="3514988" cy="422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41046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C4997218-B8DE-468A-8BBD-5F03F73B4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593" name="Picture 73">
            <a:extLst>
              <a:ext uri="{FF2B5EF4-FFF2-40B4-BE49-F238E27FC236}">
                <a16:creationId xmlns:a16="http://schemas.microsoft.com/office/drawing/2014/main" id="{E3BFD388-F2CD-432C-8D7D-936F661CE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67594" name="Straight Connector 75">
            <a:extLst>
              <a:ext uri="{FF2B5EF4-FFF2-40B4-BE49-F238E27FC236}">
                <a16:creationId xmlns:a16="http://schemas.microsoft.com/office/drawing/2014/main" id="{FFAF575C-D676-470A-A35E-874E96C07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595" name="Straight Connector 77">
            <a:extLst>
              <a:ext uri="{FF2B5EF4-FFF2-40B4-BE49-F238E27FC236}">
                <a16:creationId xmlns:a16="http://schemas.microsoft.com/office/drawing/2014/main" id="{8620535D-62C0-4ED1-8396-BE226BA35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7596" name="Rectangle 79">
            <a:extLst>
              <a:ext uri="{FF2B5EF4-FFF2-40B4-BE49-F238E27FC236}">
                <a16:creationId xmlns:a16="http://schemas.microsoft.com/office/drawing/2014/main" id="{BE21B434-AEE3-4BF3-8E0E-A9CC3B4F7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97" name="Rectangle 81">
            <a:extLst>
              <a:ext uri="{FF2B5EF4-FFF2-40B4-BE49-F238E27FC236}">
                <a16:creationId xmlns:a16="http://schemas.microsoft.com/office/drawing/2014/main" id="{1AE3EB4C-9661-425C-954C-1DD6EFBF0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7586" name="ชื่อเรื่อง 1"/>
          <p:cNvSpPr>
            <a:spLocks noGrp="1"/>
          </p:cNvSpPr>
          <p:nvPr>
            <p:ph type="title"/>
          </p:nvPr>
        </p:nvSpPr>
        <p:spPr>
          <a:xfrm>
            <a:off x="1776728" y="4026716"/>
            <a:ext cx="10228573" cy="1085460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ปัจจัยที่มีผลต่อ 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Oxytocin Reflex</a:t>
            </a: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หรือการไหลของนมแม่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F0ACC-BDD5-41CF-ACDC-216AD41D1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63" y="264512"/>
            <a:ext cx="3380068" cy="3691507"/>
          </a:xfrm>
          <a:prstGeom prst="rect">
            <a:avLst/>
          </a:prstGeom>
        </p:spPr>
      </p:pic>
      <p:pic>
        <p:nvPicPr>
          <p:cNvPr id="6758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15" y="429208"/>
            <a:ext cx="6962398" cy="3526812"/>
          </a:xfrm>
          <a:prstGeom prst="rect">
            <a:avLst/>
          </a:prstGeom>
          <a:noFill/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9A95E08-371E-431A-A1B5-F1053438F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15725" y="4459039"/>
            <a:ext cx="0" cy="55152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40FE2F51-4E86-4522-BF72-D0CB3C90B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0DACB0E-DA73-4CE4-900D-0B4EEA2E3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328298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ชื่อเรื่อง 1"/>
          <p:cNvSpPr>
            <a:spLocks noGrp="1"/>
          </p:cNvSpPr>
          <p:nvPr>
            <p:ph type="title"/>
          </p:nvPr>
        </p:nvSpPr>
        <p:spPr>
          <a:xfrm>
            <a:off x="1560352" y="152399"/>
            <a:ext cx="8955248" cy="1189839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ปฏิกิริยาน้ำนมพุ่ง (</a:t>
            </a:r>
            <a:r>
              <a:rPr lang="en-US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Milk ejection reflex</a:t>
            </a:r>
            <a:r>
              <a:rPr lang="th-TH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68611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269997" y="1419049"/>
            <a:ext cx="7717872" cy="528655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Oxytocin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ไปกระตุ้นเซลล์เยื่อบุผิวกล้ามเนื้อ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myoepithelium)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ที่หุ้มต่อมน้ำนม และท่อนม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การหดตัวของเซลล์เยื่อบุผิวกล้ามเนื้อ ช่วยบีบน้ำนมพุ่งจากต่อมน้ำนม และท่อนมฝอย เข้าสู่ท่อนมใหญ่ใต้ลานนมและหัวนม</a:t>
            </a:r>
          </a:p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ปริมาณน้ำนมขึ้นกับความถี่และความแรงของการดูดนมหรือการบีบนม</a:t>
            </a:r>
          </a:p>
          <a:p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8612" name="Picture 2" descr="http://momschoice.com.my/blog/wp-content/uploads/2008/12/milk-ej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21" y="3363527"/>
            <a:ext cx="3053262" cy="264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ตัวยึดเนื้อหา 7" descr="IMG_3615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0"/>
          <a:stretch>
            <a:fillRect/>
          </a:stretch>
        </p:blipFill>
        <p:spPr>
          <a:xfrm>
            <a:off x="1125732" y="1380643"/>
            <a:ext cx="2229863" cy="1944479"/>
          </a:xfrm>
        </p:spPr>
      </p:pic>
    </p:spTree>
    <p:extLst>
      <p:ext uri="{BB962C8B-B14F-4D97-AF65-F5344CB8AC3E}">
        <p14:creationId xmlns:p14="http://schemas.microsoft.com/office/powerpoint/2010/main" val="3633051835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>
          <a:xfrm>
            <a:off x="1426129" y="310393"/>
            <a:ext cx="10765872" cy="1200907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ปฏิกิริยาน้ำนมพุ่งจากต่อมสร้างน้ำนมสู่ท่อนมใหญ่บริเวณใต้ลานนมและหัวนม</a:t>
            </a:r>
            <a:endParaRPr lang="en-US" sz="40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91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688" y="1600200"/>
            <a:ext cx="3262313" cy="2806700"/>
          </a:xfrm>
          <a:noFill/>
        </p:spPr>
      </p:pic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73" y="1600199"/>
            <a:ext cx="3025391" cy="284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สี่เหลี่ยมผืนผ้า 5"/>
          <p:cNvSpPr>
            <a:spLocks noChangeArrowheads="1"/>
          </p:cNvSpPr>
          <p:nvPr/>
        </p:nvSpPr>
        <p:spPr bwMode="auto">
          <a:xfrm>
            <a:off x="1600200" y="4428688"/>
            <a:ext cx="3276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การดูดกระตุ้นระบบสมองและการสร้างฮอร์โมนที่ช่วยสร้างและหลั่งน้ำนม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8" name="สี่เหลี่ยมผืนผ้า 6"/>
          <p:cNvSpPr>
            <a:spLocks noChangeArrowheads="1"/>
          </p:cNvSpPr>
          <p:nvPr/>
        </p:nvSpPr>
        <p:spPr bwMode="auto">
          <a:xfrm>
            <a:off x="4952999" y="4479721"/>
            <a:ext cx="30253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ท่อนมใหญ่บริเวณลานนมที่ว่าง ก่อนเริ่มต้นดูดนม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268" y="1600200"/>
            <a:ext cx="3170690" cy="284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สี่เหลี่ยมผืนผ้า 8"/>
          <p:cNvSpPr>
            <a:spLocks noChangeArrowheads="1"/>
          </p:cNvSpPr>
          <p:nvPr/>
        </p:nvSpPr>
        <p:spPr bwMode="auto">
          <a:xfrm>
            <a:off x="8296712" y="4513277"/>
            <a:ext cx="34310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ท่อนมใหญ่ที่มีน้ำนมหลังดูดนมและมีนมพุ่งลงท่อนมที่หัวนม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5858189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850829"/>
            <a:ext cx="8534400" cy="6619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ภาวะที่ลดการสร้างน้ำนมระยะที่2</a:t>
            </a:r>
            <a:endParaRPr lang="th-TH" sz="4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1593907" y="1600201"/>
            <a:ext cx="101339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363538" indent="-363538" eaLnBrk="0" hangingPunct="0"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lvl="1" eaLnBrk="1" hangingPunct="1">
              <a:buFont typeface="Arial" charset="0"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การมีเศษรกค้างในมดลูกหลังคลอด ทำให้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progesterone 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estrogen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ที่เหลืออยู่บางส่วน ไปยับยั้ง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ไม่ให้กระตุ้นการสร้างน้ำนม</a:t>
            </a:r>
          </a:p>
          <a:p>
            <a:pPr lvl="1" eaLnBrk="1" hangingPunct="1">
              <a:buFont typeface="Arial" charset="0"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การผ่าตัดคลอด ทำให้การเริ่มต้นการดูดนมครั้งแรกล่าช้าและไม่ดูดนมบ่อยครั้ง</a:t>
            </a:r>
          </a:p>
          <a:p>
            <a:pPr lvl="1" eaLnBrk="1" hangingPunct="1">
              <a:buFont typeface="Arial" charset="0"/>
              <a:buChar char="•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ภาวะที่มีการต้านการหลั่ง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Prolactin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เช่นโรคเบาหวาน มีความเครียดจากการเจ็บท้องคลอดที่ยาวนาน</a:t>
            </a:r>
          </a:p>
        </p:txBody>
      </p:sp>
    </p:spTree>
    <p:extLst>
      <p:ext uri="{BB962C8B-B14F-4D97-AF65-F5344CB8AC3E}">
        <p14:creationId xmlns:p14="http://schemas.microsoft.com/office/powerpoint/2010/main" val="789083170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ชื่อเรื่อง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7848600" cy="1371600"/>
          </a:xfrm>
        </p:spPr>
        <p:txBody>
          <a:bodyPr>
            <a:normAutofit/>
          </a:bodyPr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การสร้างน้ำนมระยะที่3 หรือ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Galactopoiesis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4515" name="ตัวยึดเนื้อหา 4" descr="graph lactation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613" y="1997978"/>
            <a:ext cx="4114800" cy="3086100"/>
          </a:xfrm>
          <a:ln>
            <a:noFill/>
          </a:ln>
        </p:spPr>
      </p:pic>
      <p:sp>
        <p:nvSpPr>
          <p:cNvPr id="64516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511567" y="1149292"/>
            <a:ext cx="6400800" cy="4941115"/>
          </a:xfrm>
        </p:spPr>
        <p:txBody>
          <a:bodyPr>
            <a:noAutofit/>
          </a:bodyPr>
          <a:lstStyle/>
          <a:p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การคงสภาพการสร้างน้ำนมหลังการสร้างระยะที่1และ2 ถูกควบคุมด้วยฮอร์โมนหลายตัว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</a:t>
            </a:r>
          </a:p>
          <a:p>
            <a:pPr>
              <a:buFontTx/>
              <a:buNone/>
            </a:pP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- prolactin, </a:t>
            </a:r>
          </a:p>
          <a:p>
            <a:pPr>
              <a:buFontTx/>
              <a:buNone/>
            </a:pP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- thyroid hormone,  </a:t>
            </a:r>
          </a:p>
          <a:p>
            <a:pPr>
              <a:buFontTx/>
              <a:buNone/>
            </a:pP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- growth hormone,      </a:t>
            </a:r>
          </a:p>
          <a:p>
            <a:pPr>
              <a:buFontTx/>
              <a:buNone/>
            </a:pP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- adrenocorticoid hormone</a:t>
            </a:r>
            <a:endParaRPr lang="th-T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None/>
            </a:pP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-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ovarian steroid hormone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227339051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ชื่อเรื่อง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Galactopoiesis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5539" name="ตัวยึดเนื้อหา 4"/>
          <p:cNvSpPr>
            <a:spLocks noGrp="1"/>
          </p:cNvSpPr>
          <p:nvPr>
            <p:ph sz="half" idx="3"/>
          </p:nvPr>
        </p:nvSpPr>
        <p:spPr>
          <a:xfrm>
            <a:off x="5385732" y="981513"/>
            <a:ext cx="6442745" cy="5190688"/>
          </a:xfrm>
        </p:spPr>
        <p:txBody>
          <a:bodyPr>
            <a:normAutofit fontScale="92500"/>
          </a:bodyPr>
          <a:lstStyle/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เริ่มสร้างน้ำนมที่สมบูรณ์เต็มที่ ประมาณวันที่10 หลังลูกเกิด</a:t>
            </a:r>
          </a:p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มีการสังเคราะห์โปรตีน โดยเฉพาะ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casein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เพิ่มขึ้น</a:t>
            </a:r>
          </a:p>
          <a:p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ปริมาณน้ำนมขึ้นกับการสร้างและการหลั่งน้ำนมออกจากเต้านม เช่น ดูดนม หรือ บีบนมจนเกลี้ยงเต้า ประมาณ 8-12 ครั้งต่อวัน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773C6-BD89-4438-BDA6-C5A616C0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19" y="1143000"/>
            <a:ext cx="3626910" cy="2807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796401-763A-4DF0-B39D-C7EA828C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77" y="3950220"/>
            <a:ext cx="4251855" cy="21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666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574" y="414338"/>
            <a:ext cx="8895826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defRPr/>
            </a:pPr>
            <a:br>
              <a:rPr lang="th-TH" sz="4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สารยับยั้งการสร้างน้ำนม</a:t>
            </a:r>
            <a:endParaRPr lang="th-TH" sz="4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683" name="Rectangle 3"/>
          <p:cNvSpPr txBox="1">
            <a:spLocks noChangeArrowheads="1"/>
          </p:cNvSpPr>
          <p:nvPr/>
        </p:nvSpPr>
        <p:spPr bwMode="auto">
          <a:xfrm>
            <a:off x="1417739" y="2164359"/>
            <a:ext cx="10536573" cy="39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FIL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เป็น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peptide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เป็นส่วนประกอบของโปรตีนเวย์ ซี่งทำหน้าที่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chemical regulator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ควบคุมกระบวนการสร้างน้ำนมตามความต้องการ (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demand and supply process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ออกฤทธิ์เฉพาะที่ ที่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receptor</a:t>
            </a:r>
            <a:endParaRPr lang="th-TH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เมื่อน้ำนมเต็มเต้า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FIL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สูงขึ้น ยับยั้ง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prolactin 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ไม่ให้สร้างน้ำนม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ถ้าน้ำนมถูกขับออก 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FIL</a:t>
            </a:r>
            <a:r>
              <a:rPr lang="th-TH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ลดลง การสร้างน้ำนมจะมีต่อไป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0685" y="1440154"/>
            <a:ext cx="6877575" cy="8318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6600"/>
                </a:solidFill>
                <a:latin typeface="FreesiaUPC" pitchFamily="34" charset="-34"/>
                <a:ea typeface="+mj-ea"/>
                <a:cs typeface="FreesiaUPC" pitchFamily="34" charset="-34"/>
              </a:rPr>
              <a:t>Feedback Inhibitor of Lactation (FIL) </a:t>
            </a:r>
            <a:endParaRPr lang="th-TH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007C1-7906-4BF2-AFEB-E44D5ED6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055" y="61912"/>
            <a:ext cx="2980363" cy="2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5642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:Q&amp;A on COVID-19, </a:t>
            </a:r>
            <a:b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pregnancy, childbirth and breastfeeding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29" y="2015732"/>
            <a:ext cx="11199303" cy="374750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มารดาที่ติดเชื้อโควิดเลี้ยงลูกด้วยนมแม่ได้ไหม?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เลี้ยงลูกด้วยนมแม่ได้ตามต้องการ และต้องปฏิบัติดังนี้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ดูแลทางเดินหายใจอย่างถูกสุขลักษณะ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Respiratory hygiene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โดยสวมหน้ากากที่มี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ล้างมือก่อนและหลังการสัมผัสลูกทุกครั้ง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พยายามทำความสะอาดและกำจัดเชื้อบนผิวที่สัมผัสเป็นประจำ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E878A-B712-4DC2-BB99-5FC63508B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183" y="1853753"/>
            <a:ext cx="2715843" cy="14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230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1DE6-9A35-4C6F-9955-54288D0E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13" y="1756130"/>
            <a:ext cx="6635947" cy="1887950"/>
          </a:xfrm>
        </p:spPr>
        <p:txBody>
          <a:bodyPr>
            <a:normAutofit/>
          </a:bodyPr>
          <a:lstStyle/>
          <a:p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ส่วนประกอบของน้ำนมแม่</a:t>
            </a:r>
            <a:b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milk 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661F1-EC02-4F0C-8A3D-0378549D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9501480" cy="1797900"/>
          </a:xfrm>
        </p:spPr>
        <p:txBody>
          <a:bodyPr>
            <a:normAutofit fontScale="70000" lnSpcReduction="20000"/>
          </a:bodyPr>
          <a:lstStyle/>
          <a:p>
            <a:r>
              <a:rPr lang="th-TH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น้ำนมแม่มีทั้งสารอาหาร สารชีวภาพ และเซลล์หลายชนิด ที่เปลี่ยนแปลงตามระยะการสร้างน้ำนม และความต้องการของทารก เพื่อส่งเสริมสุขภาพและพัฒนาการตั้งแต่เริ่มต้นของชีวิตจนโตเป็นเด็กและผู้ใหญ่</a:t>
            </a:r>
            <a:endParaRPr lang="en-U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7D8A3-2389-4624-A819-EB55E1D5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760" y="860157"/>
            <a:ext cx="3853265" cy="25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68736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น้ำนมแม่ 3 รูปแบบตามระยะการสร้างน้ำนม</a:t>
            </a:r>
            <a:endParaRPr lang="en-US" sz="40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01" y="2015732"/>
            <a:ext cx="10266629" cy="3932395"/>
          </a:xfrm>
        </p:spPr>
        <p:txBody>
          <a:bodyPr>
            <a:normAutofit fontScale="92500" lnSpcReduction="2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</a:t>
            </a:r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Colostrum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หมายถึง นมที่สร้างไว้ตั้งแต่มารดาตั้งครรภ์ และถูกหลั่งเป็นน้ำนมแรกทันทีที่ลูกเกิด และสร้างต่อเนื่องอีก 2-3 วันหลังเกิด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</a:t>
            </a:r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นมแม่ช่วงเปลี่ยน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Transitional milk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เป็นน้ำนมที่มีโปรตีนสูง ที่สร้างและหลั่งช่วง 3-6 วันหลังลูกเกิด โดยเปลี่ยนจากหัวน้ำนนมทีข้นและปริมาณน้อยให้เป็นน้ำนมที่ใสขึ้นและมีปริมาตรเพ</a:t>
            </a:r>
            <a:r>
              <a:rPr lang="th-TH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ื่ม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ขึ้น ระดับของแร่ธาตุและภูมิต้านทานเปลี่ยนไปในช่วง 2สัปดาห์หลังเกิด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0408086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น้ำนมแม่ 3 รูปแบบตามระยะการสร้างน้ำนม</a:t>
            </a:r>
            <a:endParaRPr lang="en-US" sz="40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01" y="2015732"/>
            <a:ext cx="10266629" cy="3932395"/>
          </a:xfrm>
        </p:spPr>
        <p:txBody>
          <a:bodyPr>
            <a:normAutofit lnSpcReduction="1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</a:t>
            </a:r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นมแม่สมบูรณ์เต็มที่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Mature human milk)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น้ำนมทีสร้างและหลั่งหลังลูกเกิดประมาณ 2 สัปดาห์ มีส่วนประกอบสารอาหารบางตัว สารชีวภาพ และภูมิต้านทานที่แตกต่างจากหัวน้ำนมอย่างชัดเจน ส่วนประกอบสารอาหารอาจเปลี่ยนตาม ชวงเริ่มดูดนม 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Foremilk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และน้ำนมช่วงหลังใกล้ดูดเสร็จ 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Hindmilk)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การไหลของน้ำนม และความถี่ของการดูดนมหรือบีบนม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588784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519"/>
            <a:ext cx="10587397" cy="1049235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การเปลี่ยนแปลงของน้ำนมในช่วงให้นมลูก</a:t>
            </a:r>
            <a:b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น้ำนมส่วนหน้า</a:t>
            </a:r>
            <a:r>
              <a:rPr lang="th-TH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Foremilk</a:t>
            </a:r>
            <a:r>
              <a:rPr lang="th-TH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 น้ำนมส่วนหลัง</a:t>
            </a:r>
            <a:r>
              <a:rPr lang="th-TH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Hindmilk</a:t>
            </a:r>
            <a:r>
              <a:rPr lang="th-TH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EAB306-ECCC-4CBA-B3DC-1D8D71A36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8169" y="2064544"/>
            <a:ext cx="63341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41718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เหตุผลการให้นมทีละเต้าจนเกลี้ยงเต้า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393" y="1928388"/>
            <a:ext cx="10239469" cy="4125093"/>
          </a:xfrm>
        </p:spPr>
        <p:txBody>
          <a:bodyPr>
            <a:normAutofit fontScale="92500" lnSpcReduction="10000"/>
          </a:bodyPr>
          <a:lstStyle/>
          <a:p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น้ำนมส่วนหน้า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หมายถึง นมแม่ที่เริ่มหลั่งเมื่อลูกเริ่มดูดนม</a:t>
            </a:r>
          </a:p>
          <a:p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น้ำนมส่วนหลัง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หมายถึง นมแม่ทีหลั่งช่วงท้ายของการดูดนมแต่ละเต้า หรือในเต้านมมีปริมาณนมน้อย ยิ่งมีนมน้อยยิ่งมีไขมันสูง</a:t>
            </a:r>
          </a:p>
          <a:p>
            <a:r>
              <a:rPr lang="th-TH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การดูดเกลี้ยงเต้า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เป็นกลไกที่ทำให้เม็ดไขมันทียึดกับผิวของต่อมสร้างน้ำนม หลุดออกมาในน้ำนม น้ำนมส่วนหลังจึงมีไขมันสูงมากกว่าน้ำนมส่วนหน้า และสูงเพิ่มขึ้นอย่างต่อเนื่อง ช่วงนี้อัตราการไหลของนมจะช้าลง</a:t>
            </a: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265810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1" y="152400"/>
            <a:ext cx="886777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ระยะการสร้างน้ำนมตาม</a:t>
            </a:r>
            <a:b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อายุทารกหลังเกิด</a:t>
            </a:r>
          </a:p>
        </p:txBody>
      </p:sp>
      <p:graphicFrame>
        <p:nvGraphicFramePr>
          <p:cNvPr id="47154" name="Group 5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39685305"/>
              </p:ext>
            </p:extLst>
          </p:nvPr>
        </p:nvGraphicFramePr>
        <p:xfrm>
          <a:off x="995880" y="1371601"/>
          <a:ext cx="10855105" cy="4810728"/>
        </p:xfrm>
        <a:graphic>
          <a:graphicData uri="http://schemas.openxmlformats.org/drawingml/2006/table">
            <a:tbl>
              <a:tblPr/>
              <a:tblGrid>
                <a:gridCol w="306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5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2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8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รูปแบบนมแม่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จำนวนวันหลังเกิด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ส่วนประกอบ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เป้าหมายการสร้าง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หัวน้ำนม(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colostrum)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0-4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โปรตีนสูงกว่า    แลกโตส และไขมันน้อยกว่า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ภูมิคุ้มกันโรค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นมช่วงเปลี่ยน(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Transitional milk)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5-10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แลกโตส ค่อย ๆเพิ่มขึ้น น้ำใสและปริมาณมากขึ้น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Immunity,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ปรับลำไส้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นมสมบูรณ์    (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Mature milk)</a:t>
                      </a: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&gt;10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ไขมันเพิ่มขึ้น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(55%)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แลกโตสลดลง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(37%)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โปรตีนลดลง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(8%)</a:t>
                      </a:r>
                      <a:endParaRPr kumimoji="0" 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โภชนาการ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</a:t>
                      </a: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สมองและจอประสาทตา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851158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78903"/>
            <a:ext cx="89154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หัวนมแม่มีส่วนประกอบจำเพาะ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ที่นมผสมเลียนแบบไม่ได้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56355" name="Picture 3" descr="three colours of colostr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23016" b="23486"/>
          <a:stretch>
            <a:fillRect/>
          </a:stretch>
        </p:blipFill>
        <p:spPr bwMode="auto">
          <a:xfrm>
            <a:off x="3810000" y="1600201"/>
            <a:ext cx="4857750" cy="442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132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549276"/>
            <a:ext cx="806450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th-TH" sz="4400" b="1" dirty="0">
                <a:solidFill>
                  <a:srgbClr val="9D2512"/>
                </a:solidFill>
                <a:latin typeface="Tahoma" pitchFamily="34" charset="0"/>
                <a:cs typeface="Tahoma" pitchFamily="34" charset="0"/>
              </a:rPr>
              <a:t>ส่วนประกอบที่ไม่ใช่สารอาหาร</a:t>
            </a:r>
            <a:endParaRPr lang="en-US" sz="4400" b="1" dirty="0">
              <a:solidFill>
                <a:srgbClr val="9D251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idx="1"/>
          </p:nvPr>
        </p:nvSpPr>
        <p:spPr>
          <a:xfrm>
            <a:off x="4509037" y="1412777"/>
            <a:ext cx="5403388" cy="4968974"/>
          </a:xfrm>
          <a:ln>
            <a:solidFill>
              <a:srgbClr val="FFFF66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Tahoma" pitchFamily="34" charset="0"/>
                <a:cs typeface="Tahoma" pitchFamily="34" charset="0"/>
              </a:rPr>
              <a:t>Live cells ; 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latin typeface="Tahoma" pitchFamily="34" charset="0"/>
                <a:cs typeface="Tahoma" pitchFamily="34" charset="0"/>
              </a:rPr>
              <a:t>   macrophages , lymphocytes , granulocytes</a:t>
            </a:r>
          </a:p>
          <a:p>
            <a:pPr eaLnBrk="1" hangingPunct="1"/>
            <a:r>
              <a:rPr lang="en-US" sz="2800" b="1" dirty="0">
                <a:latin typeface="Tahoma" pitchFamily="34" charset="0"/>
                <a:cs typeface="Tahoma" pitchFamily="34" charset="0"/>
              </a:rPr>
              <a:t>Anti-infective agents</a:t>
            </a:r>
          </a:p>
          <a:p>
            <a:pPr eaLnBrk="1" hangingPunct="1"/>
            <a:r>
              <a:rPr lang="en-US" sz="2800" b="1" dirty="0">
                <a:latin typeface="Tahoma" pitchFamily="34" charset="0"/>
                <a:cs typeface="Tahoma" pitchFamily="34" charset="0"/>
              </a:rPr>
              <a:t>Anti-inflammatory agents</a:t>
            </a:r>
          </a:p>
          <a:p>
            <a:pPr eaLnBrk="1" hangingPunct="1"/>
            <a:r>
              <a:rPr lang="en-US" sz="2800" b="1" dirty="0">
                <a:latin typeface="Tahoma" pitchFamily="34" charset="0"/>
                <a:cs typeface="Tahoma" pitchFamily="34" charset="0"/>
              </a:rPr>
              <a:t>Hormones /Growth factors</a:t>
            </a:r>
          </a:p>
          <a:p>
            <a:pPr eaLnBrk="1" hangingPunct="1"/>
            <a:r>
              <a:rPr lang="en-US" sz="2800" b="1" dirty="0">
                <a:latin typeface="Tahoma" pitchFamily="34" charset="0"/>
                <a:cs typeface="Tahoma" pitchFamily="34" charset="0"/>
              </a:rPr>
              <a:t>Other bioactive substances </a:t>
            </a: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3E9B2A48-DF50-4B8B-835E-6C3F6106D3B0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57349" name="AutoShape 5" descr="9k="/>
          <p:cNvSpPr>
            <a:spLocks noChangeAspect="1" noChangeArrowheads="1"/>
          </p:cNvSpPr>
          <p:nvPr/>
        </p:nvSpPr>
        <p:spPr bwMode="auto">
          <a:xfrm>
            <a:off x="4891089" y="2481264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57350" name="AutoShape 7" descr="9k="/>
          <p:cNvSpPr>
            <a:spLocks noChangeAspect="1" noChangeArrowheads="1"/>
          </p:cNvSpPr>
          <p:nvPr/>
        </p:nvSpPr>
        <p:spPr bwMode="auto">
          <a:xfrm>
            <a:off x="4891089" y="2481264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57351" name="AutoShape 9" descr="9k="/>
          <p:cNvSpPr>
            <a:spLocks noChangeAspect="1" noChangeArrowheads="1"/>
          </p:cNvSpPr>
          <p:nvPr/>
        </p:nvSpPr>
        <p:spPr bwMode="auto">
          <a:xfrm>
            <a:off x="4891089" y="2481264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nstantia" pitchFamily="18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2756436" cy="28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36486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859228D-96B7-473F-9B94-F1DCBAEAE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4696" y="751440"/>
            <a:ext cx="9520158" cy="903140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หัวน้ำนมที่จำเป็นสำหรับทารกแรกเกิด</a:t>
            </a:r>
            <a:r>
              <a:rPr lang="en-US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5FF5BAA-F3CE-49FE-A484-D70333B2A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9501" y="1700215"/>
            <a:ext cx="10284737" cy="4406346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30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th-TH" altLang="en-US" sz="30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วัคซีนหยดแรกของชีวิต</a:t>
            </a:r>
            <a:r>
              <a:rPr lang="en-US" altLang="en-US" sz="30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’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ที่ประกอบด้วย</a:t>
            </a:r>
          </a:p>
          <a:p>
            <a:pPr eaLnBrk="1" hangingPunct="1">
              <a:buFontTx/>
              <a:buNone/>
            </a:pP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ภูมิต้านทาน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(secretory IgA g)</a:t>
            </a:r>
          </a:p>
          <a:p>
            <a:pPr eaLnBrk="1" hangingPunct="1">
              <a:buFontTx/>
              <a:buNone/>
            </a:pP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สารต้านทานการติดเชื้อ</a:t>
            </a:r>
          </a:p>
          <a:p>
            <a:pPr eaLnBrk="1" hangingPunct="1">
              <a:buFontTx/>
              <a:buNone/>
            </a:pP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    (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lysozyme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และ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lactoferrin 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 -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เซลล์จับและสลายเชื้อโรค </a:t>
            </a:r>
          </a:p>
          <a:p>
            <a:pPr eaLnBrk="1" hangingPunct="1">
              <a:buFontTx/>
              <a:buNone/>
            </a:pP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      (เม็ดเลือดขาว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neutrophil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และ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macrophage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ช่วยป้องกันการติดเชื้อจากสิ่งแวดล้อมของมาดาและทารก ซึ่งสำคัญมากต่อทารกที่ภูมิคุ้มกันโรคยังเจริญไม่เต็มที่</a:t>
            </a:r>
          </a:p>
        </p:txBody>
      </p:sp>
    </p:spTree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97F9-A24C-407A-A8EE-47AAD009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303" y="804889"/>
            <a:ext cx="9479549" cy="1059305"/>
          </a:xfrm>
        </p:spPr>
        <p:txBody>
          <a:bodyPr>
            <a:normAutofit/>
          </a:bodyPr>
          <a:lstStyle/>
          <a:p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สารชีวภาพในนมแม่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สารต้านการติดเชื้อ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A5A7-1394-41F3-A78E-8560F8502E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secretory IgA, IgM, IgG 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lactoferrin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lysozyme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complement C3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leucocytes</a:t>
            </a: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E760D-F74B-48AE-8895-221DE17AAC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bifidus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factor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Bifidobacterium)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lipids and fatty acids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antiviral mucins, GAGs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oligosaccharides</a:t>
            </a: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063420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2744-95CD-4790-97A9-71D331A8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infant case of COVID-19 acquired from a secondary transmission in Vietnam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80490-74CA-40DD-9CF1-302854E7A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4" y="1946246"/>
            <a:ext cx="11543250" cy="410723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On Feb 11, 2020, we received a 3-month-old, female patient at Vietnam National Children's Hospital who had </a:t>
            </a:r>
            <a:r>
              <a:rPr lang="en-US" sz="2400" b="1" dirty="0">
                <a:solidFill>
                  <a:srgbClr val="C00000"/>
                </a:solidFill>
              </a:rPr>
              <a:t>rhinorrhea and nasal congestion</a:t>
            </a:r>
            <a:r>
              <a:rPr lang="en-US" sz="2400" b="1" dirty="0"/>
              <a:t>. She did not have dyspnea, wheezing, or chest retraction. </a:t>
            </a:r>
          </a:p>
          <a:p>
            <a:r>
              <a:rPr lang="en-US" sz="2400" b="1" dirty="0"/>
              <a:t>The patient was a previously healthy full-term baby, without any complications experienced during pregnancy or her delivery. </a:t>
            </a:r>
          </a:p>
          <a:p>
            <a:r>
              <a:rPr lang="en-US" sz="3000" b="1" dirty="0">
                <a:solidFill>
                  <a:srgbClr val="C00000"/>
                </a:solidFill>
              </a:rPr>
              <a:t>She was exclusively breastfed</a:t>
            </a:r>
            <a:r>
              <a:rPr lang="en-US" sz="2400" b="1" dirty="0"/>
              <a:t>, and her immunizations were up to date.</a:t>
            </a:r>
          </a:p>
          <a:p>
            <a:r>
              <a:rPr lang="en-US" sz="2400" b="1" dirty="0"/>
              <a:t>The baby received azithromycin at a dose of 10 mg/kg per day orally for 5 days.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The grandmother had close contact with a person returning from Wuhan city</a:t>
            </a:r>
            <a:r>
              <a:rPr lang="en-US" sz="2400" b="1" dirty="0"/>
              <a:t>, who was subsequently confirmed to have COVID-19.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A7139-4F52-45A3-AA59-4F79CEE3B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141" y="895739"/>
            <a:ext cx="1702057" cy="95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1968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ระดับสารภูมิคุ้มกันโรค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(mg per ml)</a:t>
            </a:r>
            <a:br>
              <a:rPr lang="th-TH" sz="36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ตามอายุ(วัน)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ของ</a:t>
            </a:r>
            <a:r>
              <a:rPr lang="th-TH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ทารกหลังเกิด</a:t>
            </a: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659777"/>
              </p:ext>
            </p:extLst>
          </p:nvPr>
        </p:nvGraphicFramePr>
        <p:xfrm>
          <a:off x="1403287" y="1982707"/>
          <a:ext cx="9520160" cy="4070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2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5397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อายุวัน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เวย์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    </a:t>
                      </a:r>
                      <a:r>
                        <a:rPr lang="th-TH" sz="2400" dirty="0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เคซิน</a:t>
                      </a:r>
                      <a:endParaRPr lang="th-TH" sz="2400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Lacto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ferrin</a:t>
                      </a:r>
                      <a:endParaRPr lang="th-TH" sz="2400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Lact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albumi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	</a:t>
                      </a:r>
                      <a:endParaRPr lang="th-TH" sz="2400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Serum albumin</a:t>
                      </a:r>
                      <a:endParaRPr lang="th-TH" sz="2400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sIgA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8100" marR="38100" marT="38100" marB="381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Lysozym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8100" marR="38100" marT="38100" marB="381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305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0–5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89:11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5.05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4.30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0.35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5.45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0.32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pPr algn="l"/>
                      <a:r>
                        <a:rPr lang="th-TH" sz="2400" b="1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6–15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65:35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3.30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4.20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0.62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1.50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0.30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034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16–30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59:41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2.31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3.30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0.6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1–60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61:39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1.95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3.10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0.69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1.00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1.10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61–90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61:39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1.89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2.84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0.45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1.30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0.85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034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91–360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60:40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1.44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2.62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0.37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7" y="6201624"/>
            <a:ext cx="11633703" cy="5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731545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ส่วนประกอบของหัวน้ำนม</a:t>
            </a:r>
            <a:endParaRPr lang="en-US" sz="4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646" y="2015732"/>
            <a:ext cx="10465804" cy="395050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Beestings 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หรือ หัวนมแม่มีภูมิต้านทานที่เหนือกว่านมอื่น ๆ และช่วยปกป้องทารกจากความเจ็บป่วยและโรคติดเชื้อ</a:t>
            </a:r>
          </a:p>
          <a:p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มีส่วนประกอบจำเพาะสำหรับสัตว์เลี้ยงลูกด้วยนมแม่แต่ละสายพันธ์</a:t>
            </a:r>
          </a:p>
          <a:p>
            <a:r>
              <a: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IgA antibody</a:t>
            </a:r>
            <a:r>
              <a:rPr lang="th-TH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เป็นภูมิต้านทานทีคัดหลั่งออกมาในนมแม่เพื่อปกป้องทางเดินอาหารและเยื่อบุผิวทั่วร่างกาย</a:t>
            </a:r>
            <a:endParaRPr lang="en-US" sz="3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4A0A7-6105-4CCA-A061-7A14D8FE2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003" y="18271"/>
            <a:ext cx="2610997" cy="19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73448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7772400" cy="960438"/>
          </a:xfrm>
        </p:spPr>
        <p:txBody>
          <a:bodyPr/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บทบาทของ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โปรตีนพิเศษ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ในนมแม่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05000" y="1143000"/>
            <a:ext cx="8382000" cy="5257800"/>
          </a:xfrm>
        </p:spPr>
        <p:txBody>
          <a:bodyPr>
            <a:normAutofit lnSpcReduction="10000"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Lactoferrin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ช่วยยับยั้งการเจริญของแบคที่เรีย เช่น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coliforms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และเชื้อรา ที่ต้องการธาตุเหล็กในทางเดินอาหาร</a:t>
            </a:r>
          </a:p>
          <a:p>
            <a:r>
              <a:rPr lang="en-US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Secretory IgA </a:t>
            </a:r>
            <a:r>
              <a:rPr lang="th-TH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เป็นสารภูมิต้านทานในสารคัดหลั่ง ที่เคลือบเยื่อบุลำไส้ และถูกดูดซึมไปประจำเยื่อบุผิวทั่วร่างกาย  จึงปกป้องทารกจากการติดเชื้อทั้งไวรัสและแบคที่เรีย เช่น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 Coli</a:t>
            </a: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1449229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7772400" cy="960438"/>
          </a:xfrm>
        </p:spPr>
        <p:txBody>
          <a:bodyPr/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บทบาทของ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โปรตีนพิเศษ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ในนมแม่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05000" y="1371600"/>
            <a:ext cx="83820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Lysozyme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ช่วยสลายเชื้อ เช่น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 Coli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และ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Salmonella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ออกฤทธิ์ต้านการอักเสบ รวมทั้งส่งเสริมการเจริญเติบโตของเชื้อประจำถิ่นที่มีประโยชน์ต่อสุขภาพ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Bifidus</a:t>
            </a:r>
            <a:r>
              <a:rPr lang="en-US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factor </a:t>
            </a:r>
            <a:r>
              <a:rPr lang="th-TH" sz="36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สนับสนุนการเจริญเติบโตของ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lactobacillus. </a:t>
            </a: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ที่ช่วยสร้างภาวะกรดในลำไส้และยับยั้งแบคที่เรียที่ก่อโรค</a:t>
            </a:r>
          </a:p>
        </p:txBody>
      </p:sp>
    </p:spTree>
    <p:extLst>
      <p:ext uri="{BB962C8B-B14F-4D97-AF65-F5344CB8AC3E}">
        <p14:creationId xmlns:p14="http://schemas.microsoft.com/office/powerpoint/2010/main" val="556179138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หัวน้ำนมต่อสู้การติดเชื้อ</a:t>
            </a:r>
            <a:endParaRPr lang="en-US" sz="4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51" y="1853754"/>
            <a:ext cx="11063335" cy="4347870"/>
          </a:xfrm>
        </p:spPr>
        <p:txBody>
          <a:bodyPr>
            <a:normAutofit fontScale="925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เซลล์ 2/3 เป็นเม็ดเลือดขาวที่จับกินเชื้อโรค และช่วยทารกแรกเกิดที่มีภูมิคุ้มกันจำกัด ได้เริ่มต่อสู้โรคติดเชื้อทั้งจากแบคทีเรียและไวรัส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Secretory IgA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ที่อุดมสมบูรณ์ในหัวน้ำนม อยู่ชิดกับเยื่อบุผิวทางเดินอาหารและถูกดูดซึมเข้าสู่กระแสโลหิต เพื่อไปปกป้องเยื่อบุผิว เช่น ทางเดินหายใจ เยื่อหุ้มสมอง และท่อปัสสาวะ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Lactoferrin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และ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Lysozyme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ช่วยกำจัดเชื้อโรค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Growth factors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ช่วยการเจริญเต็มที่ของเยื่อบุทางเดินอาหาร</a:t>
            </a:r>
          </a:p>
          <a:p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2076111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85F7AEE5-8BB6-4DD3-8D80-C8512EE77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4234" y="1600200"/>
            <a:ext cx="10185148" cy="454710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มีโปรตีนนมแม่สูงที่สุด (ประมาณ 1.7-1.8 กรัม/ดล.)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ซึ่งเป็นภูมิต้านทานส่วนใหญ่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มี</a:t>
            </a:r>
            <a:r>
              <a:rPr lang="th-TH" altLang="en-US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แลคโตส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น้อยกว่าน้ำนมช่วงเปลี่ยน ประมาณ 2-5 กรัม/ดล. และโอลิโกแซคคาไรด์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(oligosaccharides)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 ประมาณ 2 กรัม/ดล. 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ไขมันที่มีปริมาณ</a:t>
            </a:r>
            <a:r>
              <a:rPr lang="th-TH" altLang="en-US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ฟอสโฟไล</a:t>
            </a:r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ปิดและคอเลสเตอรอลสูงมาก (ประมาณ 30 มก./ดล.)</a:t>
            </a:r>
          </a:p>
          <a:p>
            <a:pPr eaLnBrk="1" hangingPunct="1"/>
            <a:r>
              <a:rPr lang="th-TH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อุดมไปด้วย วิตามินเอ เบต้าแคโรทีน (ทำให้มีสีเหลือง) และวิตามินอี ซึ่งสูงกว่าน้ำนมสมบูรณ์เต็มที่ </a:t>
            </a: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C25EBB1B-F566-4732-B62D-2DB8C45ED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4696" y="805759"/>
            <a:ext cx="9520158" cy="84881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th-TH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สารอาหารและสารชีวภาพในหัวน้ำนม</a:t>
            </a:r>
          </a:p>
        </p:txBody>
      </p:sp>
    </p:spTree>
    <p:extLst>
      <p:ext uri="{BB962C8B-B14F-4D97-AF65-F5344CB8AC3E}">
        <p14:creationId xmlns:p14="http://schemas.microsoft.com/office/powerpoint/2010/main" val="3923455169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หัวน้ำนมกับสุขภาพของทารก</a:t>
            </a:r>
            <a:endParaRPr lang="en-US" sz="4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966" y="1853754"/>
            <a:ext cx="10266630" cy="4199727"/>
          </a:xfrm>
        </p:spPr>
        <p:txBody>
          <a:bodyPr>
            <a:normAutofit fontScale="85000" lnSpcReduction="20000"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หัวน้ำนมช่วยเพิ่มการเคลื่อนของลำไส้ ขับถ่ายขี้เทาเร็วขี้น และบ่อยขึ้น ลดโอกาสการดูดซึมกลับของสารสีเหลือง (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bilirubin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จากลำไส้สู่ตับ จึงลดภาวะตัวเหลืองที่รุนแรง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วิตามินเอ ทีมีมากที่สุดในหัวน้ำนม สำคัญต่อสายตา การเจริญของเยื่อบุผิว และการสร้างเสริมภูมิคุ้มกัน ทารกแรกเกิดส่วนใหญ่มีวิตามินเอสะสมมาน้อย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หัวน้ำนมอุดมด้วยเกลือแร่ เช่น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magnesium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ที่ช่วยการทำงานของหัวใจและกระดูก สังกะสีทีสูงเป็น4เท่าของนมสมบูรณ์และจำเป็นสำหรับการเจริญเติบโต ภูมิคุ้มกันและการทำงานของสมอง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115527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หัวน้ำนมกับสุขภาพของทารก</a:t>
            </a:r>
            <a:endParaRPr lang="en-US" sz="4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E823-8C89-42F7-8CB9-E5A03F0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853754"/>
            <a:ext cx="10316290" cy="4199727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โปรตีนที่สูงมากที่สุดในหัวน้ำนม ช่วยคงสภาพการเจริญเติบโตในช่วง 3 วันแรกหลังเกิด</a:t>
            </a:r>
          </a:p>
          <a:p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ส่วนประกอบหัวน้ำนมใกล้เคียงกับน้ำคร่ำ ที่ลำไส้ทารกเคยชินกับการดูดซึม ขณะอยู่ในครรภ์มารดา</a:t>
            </a:r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203417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Enteromammary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Pathway </a:t>
            </a:r>
            <a:endParaRPr lang="th-TH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63" name="Picture 3" descr="A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2" y="2056642"/>
            <a:ext cx="3903425" cy="3768824"/>
          </a:xfrm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807969" y="2145671"/>
            <a:ext cx="5798574" cy="358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marL="457200" indent="-457200" eaLnBrk="1" hangingPunct="1">
              <a:buFont typeface="Wingdings" pitchFamily="2" charset="2"/>
              <a:buChar char="q"/>
            </a:pP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ถ้ามีเชื้อรอบตัวแม่ ที่อันตราย  น้ำนมแม่ก็จะมีภูมิคุ้มกันต่อเชื้อนั้นมาพร้อมด้วย  ลูกจึงปลอดภัยจากเชื้อรอบตัวแม่</a:t>
            </a:r>
          </a:p>
          <a:p>
            <a:pPr marL="457200" indent="-457200" eaLnBrk="1" hangingPunct="1">
              <a:buFont typeface="Wingdings" pitchFamily="2" charset="2"/>
              <a:buChar char="q"/>
            </a:pPr>
            <a:r>
              <a:rPr lang="th-TH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การแยกแม่ ลูก หลังเกิด ทำให้ลูกเสียโอกาสสร้างภูมิคุ้มจากแม่สู่ลูก</a:t>
            </a:r>
          </a:p>
        </p:txBody>
      </p:sp>
    </p:spTree>
    <p:extLst>
      <p:ext uri="{BB962C8B-B14F-4D97-AF65-F5344CB8AC3E}">
        <p14:creationId xmlns:p14="http://schemas.microsoft.com/office/powerpoint/2010/main" val="1846440053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xfrm>
            <a:off x="1860550" y="274638"/>
            <a:ext cx="8350250" cy="850900"/>
          </a:xfrm>
        </p:spPr>
        <p:txBody>
          <a:bodyPr/>
          <a:lstStyle/>
          <a:p>
            <a:pPr algn="ctr">
              <a:defRPr/>
            </a:pP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การป้องกันการติดเชื้อด้วยนมแม่</a:t>
            </a:r>
            <a:endParaRPr lang="en-GB" sz="44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90487" y="1196976"/>
            <a:ext cx="11923713" cy="4476750"/>
            <a:chOff x="-971" y="1075"/>
            <a:chExt cx="7511" cy="2820"/>
          </a:xfrm>
        </p:grpSpPr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1927" y="1075"/>
            <a:ext cx="1880" cy="2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0" name="Image" r:id="rId3" imgW="3418285" imgH="5108366" progId="Photoshop.Image.7">
                    <p:embed/>
                  </p:oleObj>
                </mc:Choice>
                <mc:Fallback>
                  <p:oleObj name="Image" r:id="rId3" imgW="3418285" imgH="5108366" progId="Photoshop.Image.7">
                    <p:embed/>
                    <p:pic>
                      <p:nvPicPr>
                        <p:cNvPr id="1946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7" y="1075"/>
                          <a:ext cx="1880" cy="28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1" name="Rectangle 5"/>
            <p:cNvSpPr>
              <a:spLocks noChangeArrowheads="1"/>
            </p:cNvSpPr>
            <p:nvPr/>
          </p:nvSpPr>
          <p:spPr bwMode="auto">
            <a:xfrm>
              <a:off x="149" y="1256"/>
              <a:ext cx="1733" cy="6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marL="357188" indent="-357188" defTabSz="762000" eaLnBrk="0" hangingPunct="0"/>
              <a:r>
                <a:rPr lang="en-US" sz="32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1.</a:t>
              </a:r>
              <a:r>
                <a:rPr lang="th-TH" sz="32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มารดา</a:t>
              </a:r>
            </a:p>
            <a:p>
              <a:pPr marL="357188" indent="-357188" defTabSz="762000" eaLnBrk="0" hangingPunct="0"/>
              <a:r>
                <a:rPr lang="th-TH" sz="32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ติดเชื้อ</a:t>
              </a:r>
              <a:endParaRPr lang="en-US" sz="3200" b="1">
                <a:solidFill>
                  <a:srgbClr val="FFFF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9462" name="Rectangle 6"/>
            <p:cNvSpPr>
              <a:spLocks noChangeArrowheads="1"/>
            </p:cNvSpPr>
            <p:nvPr/>
          </p:nvSpPr>
          <p:spPr bwMode="auto">
            <a:xfrm>
              <a:off x="3832" y="1253"/>
              <a:ext cx="2651" cy="677"/>
            </a:xfrm>
            <a:prstGeom prst="rect">
              <a:avLst/>
            </a:prstGeom>
            <a:solidFill>
              <a:srgbClr val="110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 marL="357188" indent="-357188" defTabSz="762000" eaLnBrk="0" hangingPunct="0"/>
              <a:r>
                <a:rPr lang="en-US" sz="32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2.	</a:t>
              </a:r>
              <a:r>
                <a:rPr lang="th-TH" sz="32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เม็ดเลือดขาวสร้างภูมิต้านทานให้แม่</a:t>
              </a:r>
              <a:r>
                <a:rPr lang="en-US" sz="32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 </a:t>
              </a:r>
            </a:p>
          </p:txBody>
        </p:sp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-971" y="2552"/>
              <a:ext cx="2853" cy="9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 marL="357188" indent="-357188" defTabSz="762000" eaLnBrk="0" hangingPunct="0"/>
              <a:r>
                <a:rPr lang="en-US" sz="32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4.</a:t>
              </a:r>
              <a:r>
                <a:rPr lang="th-TH" sz="32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ภูมิต้านทานที่แม่สร้างถูกหลั่งสู่นมแม่ไปป้องกันการติดเชื้อลูก</a:t>
              </a:r>
              <a:endParaRPr lang="en-US" sz="32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3832" y="2908"/>
              <a:ext cx="2708" cy="987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/>
            <a:p>
              <a:pPr marL="357188" indent="-357188" defTabSz="762000" eaLnBrk="0" hangingPunct="0"/>
              <a:r>
                <a:rPr lang="en-US" sz="32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rPr>
                <a:t>3.</a:t>
              </a:r>
              <a:r>
                <a:rPr lang="th-TH" sz="3200" b="1" dirty="0">
                  <a:solidFill>
                    <a:prstClr val="white"/>
                  </a:solidFill>
                  <a:latin typeface="Tahoma" pitchFamily="34" charset="0"/>
                  <a:cs typeface="Tahoma" pitchFamily="34" charset="0"/>
                </a:rPr>
                <a:t>เม็ดเลือดขาวบางตัวไปสร้างภูมิต้านทานที่เต้านม</a:t>
              </a:r>
              <a:endParaRPr lang="en-US" sz="32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9465" name="Arc 9"/>
            <p:cNvSpPr>
              <a:spLocks/>
            </p:cNvSpPr>
            <p:nvPr/>
          </p:nvSpPr>
          <p:spPr bwMode="auto">
            <a:xfrm flipH="1" flipV="1">
              <a:off x="1610" y="1525"/>
              <a:ext cx="677" cy="431"/>
            </a:xfrm>
            <a:custGeom>
              <a:avLst/>
              <a:gdLst>
                <a:gd name="T0" fmla="*/ 0 w 21519"/>
                <a:gd name="T1" fmla="*/ 0 h 20482"/>
                <a:gd name="T2" fmla="*/ 0 w 21519"/>
                <a:gd name="T3" fmla="*/ 0 h 20482"/>
                <a:gd name="T4" fmla="*/ 0 w 21519"/>
                <a:gd name="T5" fmla="*/ 0 h 20482"/>
                <a:gd name="T6" fmla="*/ 0 60000 65536"/>
                <a:gd name="T7" fmla="*/ 0 60000 65536"/>
                <a:gd name="T8" fmla="*/ 0 60000 65536"/>
                <a:gd name="T9" fmla="*/ 0 w 21519"/>
                <a:gd name="T10" fmla="*/ 0 h 20482"/>
                <a:gd name="T11" fmla="*/ 21519 w 21519"/>
                <a:gd name="T12" fmla="*/ 20482 h 20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19" h="20482" fill="none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</a:path>
                <a:path w="21519" h="20482" stroke="0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  <a:lnTo>
                    <a:pt x="0" y="20482"/>
                  </a:lnTo>
                  <a:lnTo>
                    <a:pt x="6859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66" name="Arc 10"/>
            <p:cNvSpPr>
              <a:spLocks/>
            </p:cNvSpPr>
            <p:nvPr/>
          </p:nvSpPr>
          <p:spPr bwMode="auto">
            <a:xfrm flipH="1">
              <a:off x="1610" y="2500"/>
              <a:ext cx="677" cy="431"/>
            </a:xfrm>
            <a:custGeom>
              <a:avLst/>
              <a:gdLst>
                <a:gd name="T0" fmla="*/ 0 w 21519"/>
                <a:gd name="T1" fmla="*/ 0 h 20482"/>
                <a:gd name="T2" fmla="*/ 0 w 21519"/>
                <a:gd name="T3" fmla="*/ 0 h 20482"/>
                <a:gd name="T4" fmla="*/ 0 w 21519"/>
                <a:gd name="T5" fmla="*/ 0 h 20482"/>
                <a:gd name="T6" fmla="*/ 0 60000 65536"/>
                <a:gd name="T7" fmla="*/ 0 60000 65536"/>
                <a:gd name="T8" fmla="*/ 0 60000 65536"/>
                <a:gd name="T9" fmla="*/ 0 w 21519"/>
                <a:gd name="T10" fmla="*/ 0 h 20482"/>
                <a:gd name="T11" fmla="*/ 21519 w 21519"/>
                <a:gd name="T12" fmla="*/ 20482 h 20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19" h="20482" fill="none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</a:path>
                <a:path w="21519" h="20482" stroke="0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  <a:lnTo>
                    <a:pt x="0" y="20482"/>
                  </a:lnTo>
                  <a:lnTo>
                    <a:pt x="6859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67" name="Arc 11"/>
            <p:cNvSpPr>
              <a:spLocks/>
            </p:cNvSpPr>
            <p:nvPr/>
          </p:nvSpPr>
          <p:spPr bwMode="auto">
            <a:xfrm flipV="1">
              <a:off x="3292" y="1525"/>
              <a:ext cx="677" cy="431"/>
            </a:xfrm>
            <a:custGeom>
              <a:avLst/>
              <a:gdLst>
                <a:gd name="T0" fmla="*/ 0 w 21519"/>
                <a:gd name="T1" fmla="*/ 0 h 20482"/>
                <a:gd name="T2" fmla="*/ 0 w 21519"/>
                <a:gd name="T3" fmla="*/ 0 h 20482"/>
                <a:gd name="T4" fmla="*/ 0 w 21519"/>
                <a:gd name="T5" fmla="*/ 0 h 20482"/>
                <a:gd name="T6" fmla="*/ 0 60000 65536"/>
                <a:gd name="T7" fmla="*/ 0 60000 65536"/>
                <a:gd name="T8" fmla="*/ 0 60000 65536"/>
                <a:gd name="T9" fmla="*/ 0 w 21519"/>
                <a:gd name="T10" fmla="*/ 0 h 20482"/>
                <a:gd name="T11" fmla="*/ 21519 w 21519"/>
                <a:gd name="T12" fmla="*/ 20482 h 20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19" h="20482" fill="none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</a:path>
                <a:path w="21519" h="20482" stroke="0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  <a:lnTo>
                    <a:pt x="0" y="20482"/>
                  </a:lnTo>
                  <a:lnTo>
                    <a:pt x="6859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68" name="Arc 12"/>
            <p:cNvSpPr>
              <a:spLocks/>
            </p:cNvSpPr>
            <p:nvPr/>
          </p:nvSpPr>
          <p:spPr bwMode="auto">
            <a:xfrm>
              <a:off x="3547" y="2500"/>
              <a:ext cx="677" cy="431"/>
            </a:xfrm>
            <a:custGeom>
              <a:avLst/>
              <a:gdLst>
                <a:gd name="T0" fmla="*/ 0 w 21519"/>
                <a:gd name="T1" fmla="*/ 0 h 20482"/>
                <a:gd name="T2" fmla="*/ 0 w 21519"/>
                <a:gd name="T3" fmla="*/ 0 h 20482"/>
                <a:gd name="T4" fmla="*/ 0 w 21519"/>
                <a:gd name="T5" fmla="*/ 0 h 20482"/>
                <a:gd name="T6" fmla="*/ 0 60000 65536"/>
                <a:gd name="T7" fmla="*/ 0 60000 65536"/>
                <a:gd name="T8" fmla="*/ 0 60000 65536"/>
                <a:gd name="T9" fmla="*/ 0 w 21519"/>
                <a:gd name="T10" fmla="*/ 0 h 20482"/>
                <a:gd name="T11" fmla="*/ 21519 w 21519"/>
                <a:gd name="T12" fmla="*/ 20482 h 20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19" h="20482" fill="none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</a:path>
                <a:path w="21519" h="20482" stroke="0" extrusionOk="0">
                  <a:moveTo>
                    <a:pt x="6859" y="-1"/>
                  </a:moveTo>
                  <a:cubicBezTo>
                    <a:pt x="15015" y="2731"/>
                    <a:pt x="20773" y="10041"/>
                    <a:pt x="21518" y="18610"/>
                  </a:cubicBezTo>
                  <a:lnTo>
                    <a:pt x="0" y="20482"/>
                  </a:lnTo>
                  <a:lnTo>
                    <a:pt x="6859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077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884-0F45-48AD-9FB6-070D9F09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462" y="804519"/>
            <a:ext cx="9974510" cy="1049235"/>
          </a:xfrm>
          <a:noFill/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th-TH" sz="4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วัตถุประสงค์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6AC5-E171-49A6-9C99-9B577699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59" y="1988191"/>
            <a:ext cx="10444293" cy="3926047"/>
          </a:xfrm>
        </p:spPr>
        <p:txBody>
          <a:bodyPr>
            <a:normAutofit/>
          </a:bodyPr>
          <a:lstStyle/>
          <a:p>
            <a:r>
              <a:rPr lang="th-TH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อธิบายความสำคัญของโภชนาการใน 1000 วันแรกของชีวิต</a:t>
            </a:r>
          </a:p>
          <a:p>
            <a:r>
              <a:rPr lang="th-TH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อธิบายกลไกการสร้างและหลั่งน้ำนมแม่</a:t>
            </a:r>
          </a:p>
          <a:p>
            <a:r>
              <a:rPr lang="th-TH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อธิบายส่วนประกอบสารอาหาร สารชีวภาพ และเซลล์ต่าง ๆ ในน้ำนมแม่</a:t>
            </a:r>
            <a:endParaRPr lang="en-U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793231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463" y="668470"/>
            <a:ext cx="8311082" cy="852512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สารชีวภาพในน้ำนมแม่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Growth factors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86004" y="1855960"/>
            <a:ext cx="10456752" cy="411932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Epidermal growth factors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(EGF)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มีสูงมากในหัวน้ำนม เพื่อช่วยการเจริญของเยื่อบุลำไส้ โดยเฉพาะเซลล์ที่บาดเจ็บจาก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NEC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Nerve growth factors 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(NGF)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จำเป็นมากสำหรับการเชื่อมโยงของเส้นใยประสาท ในการสร้างเนื้อสมองหลังเกิด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Insulin -like growth factors 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(IGF)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สูงมากช่วงก่อนคลอด และช่วงที่ทารกเจริญเติบโตอย่างรวดเร็ว ทำงานเช่นเดียวกับ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EGF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หลั่งออกมากในนมแม่ที่บีบสำหรับทารกเกิดก่อนกำหนด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774740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463" y="668470"/>
            <a:ext cx="8311082" cy="852512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สารชีวภาพในน้ำนมแม่</a:t>
            </a:r>
            <a:r>
              <a:rPr lang="en-US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Growth factors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1270" y="1846907"/>
            <a:ext cx="10447699" cy="4342623"/>
          </a:xfrm>
        </p:spPr>
        <p:txBody>
          <a:bodyPr>
            <a:noAutofit/>
          </a:bodyPr>
          <a:lstStyle/>
          <a:p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Transforming growth factors 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(TGF- beta)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อยู่ในโปรตีนเวย์ของหัวน้ำนม และเกี่ยวข้องกับการสร้างภูมิคุ้มกันในเยื่อบุผิว และช่วยป้องกัน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atopic disease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ระหว่างทารกได้รับนมแม่อย่างเดียว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Taurine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growth modulator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โดยเฉพาะการฟื้นฟูของจอประสาทตาและ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auditory nerve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ในทารกเกิดก่อนกำหนด ช่วยการดูดซึมไขมัน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Polyamines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เป็นกรดอามิโนในเซลล์ที่จำเป็นสำหรับการเจริญของเยื่อบุลำไส้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ปริมาณในนมแม่ของทารกเกิดก่อนกำหนด สูงกว่าในนมแม่ของทารกเกิดครบกำหนด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7715975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342441"/>
            <a:ext cx="9520157" cy="1056319"/>
          </a:xfrm>
        </p:spPr>
        <p:txBody>
          <a:bodyPr>
            <a:no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ส่วนประกอบที่ไม่ใช่สารอาหาร</a:t>
            </a:r>
            <a:b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ในน้ำนมแม่</a:t>
            </a:r>
            <a:endParaRPr lang="en-US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371600"/>
            <a:ext cx="3962400" cy="838200"/>
          </a:xfrm>
          <a:ln w="285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Cytokines and anti-inflammatory factors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89711" y="2247900"/>
            <a:ext cx="6835365" cy="38862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tumor necrosis factor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interleukins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interferon-g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prostaglandins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a1-antichymotrypsin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a1-antitrypsin</a:t>
            </a:r>
          </a:p>
          <a:p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platelet-activating factor: acetyl hydrolase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7056419" y="1371600"/>
            <a:ext cx="3733800" cy="838200"/>
          </a:xfrm>
          <a:ln w="38100"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endParaRPr lang="th-TH" sz="28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800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Digestive enzymes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56418" y="2247900"/>
            <a:ext cx="4350947" cy="3886200"/>
          </a:xfrm>
          <a:ln w="63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amylase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bile acid-stimulating esterase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bile acid-stimulating lipases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lipoprotein lipase</a:t>
            </a:r>
          </a:p>
        </p:txBody>
      </p:sp>
    </p:spTree>
    <p:extLst>
      <p:ext uri="{BB962C8B-B14F-4D97-AF65-F5344CB8AC3E}">
        <p14:creationId xmlns:p14="http://schemas.microsoft.com/office/powerpoint/2010/main" val="3989164473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ส่วนประกอบที่ไม่ใช่สารอาหาร</a:t>
            </a:r>
            <a:b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ในน้ำนมแม่</a:t>
            </a:r>
            <a:endParaRPr lang="en-US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295400"/>
            <a:ext cx="4114800" cy="914400"/>
          </a:xfrm>
          <a:ln w="285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Potentially harmful substances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477000" y="1371600"/>
            <a:ext cx="3733800" cy="838200"/>
          </a:xfrm>
          <a:ln w="38100"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209800" y="2247900"/>
            <a:ext cx="3962400" cy="3886200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viruses</a:t>
            </a: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(e.g., HIV)</a:t>
            </a:r>
          </a:p>
          <a:p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aflatoxins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trans-fatty acids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nicotine, caffeine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food allergens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PCBs, DDT, dioxins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radioisotopes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drugs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"/>
          </p:nvPr>
        </p:nvSpPr>
        <p:spPr>
          <a:xfrm>
            <a:off x="6477000" y="2247900"/>
            <a:ext cx="3962400" cy="3886200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casomorphins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-sleep peptides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nucleotides</a:t>
            </a:r>
          </a:p>
          <a:p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DNA, RNA</a:t>
            </a:r>
          </a:p>
        </p:txBody>
      </p:sp>
    </p:spTree>
    <p:extLst>
      <p:ext uri="{BB962C8B-B14F-4D97-AF65-F5344CB8AC3E}">
        <p14:creationId xmlns:p14="http://schemas.microsoft.com/office/powerpoint/2010/main" val="2679551716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1A4777D-291D-4F8B-A761-79F88034E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4696" y="523864"/>
            <a:ext cx="9520158" cy="104923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en-US" sz="4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ส่วนประกอบของหัวน้ำนมแม่</a:t>
            </a:r>
            <a:br>
              <a:rPr lang="th-TH" altLang="en-US" sz="4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altLang="en-US" sz="4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Prepartum milk or Colostrum</a:t>
            </a:r>
            <a:endParaRPr lang="th-TH" altLang="en-US" sz="4000" b="1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49155" name="Group 3">
            <a:extLst>
              <a:ext uri="{FF2B5EF4-FFF2-40B4-BE49-F238E27FC236}">
                <a16:creationId xmlns:a16="http://schemas.microsoft.com/office/drawing/2014/main" id="{7B5E0209-745C-429E-BB5D-672BC08CE6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316248"/>
              </p:ext>
            </p:extLst>
          </p:nvPr>
        </p:nvGraphicFramePr>
        <p:xfrm>
          <a:off x="1394235" y="1600200"/>
          <a:ext cx="10212307" cy="4632992"/>
        </p:xfrm>
        <a:graphic>
          <a:graphicData uri="http://schemas.openxmlformats.org/drawingml/2006/table">
            <a:tbl>
              <a:tblPr/>
              <a:tblGrid>
                <a:gridCol w="3403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9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ส่วนประกอบ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หน่วย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ค่าเฉลี่ย</a:t>
                      </a: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(ค่าเบี่ยงเบนมาตรฐาน)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ไขมัน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ร้อยละ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2.07 (0.98)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แลคโตส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mmol/</a:t>
                      </a: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ลิตร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79.78 (21.68)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โปรตีน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กรัม/ ดล.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5.44 (1.71)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กลูโคส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mmol/</a:t>
                      </a: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ลิตร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0.35 (0.16)</a:t>
                      </a:r>
                      <a:endParaRPr kumimoji="0" lang="th-TH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โซเดียม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mmol/</a:t>
                      </a: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ลิตร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61.26 (25.82)</a:t>
                      </a:r>
                      <a:endParaRPr kumimoji="0" lang="th-TH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โปแตสเซียม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mmol/</a:t>
                      </a: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ลิตร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18.30 (5.67)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คลอไรด์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mmol/</a:t>
                      </a: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ลิตร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62.21 (17.44)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AE71C5B-79C6-44EF-97EA-5778D16A6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4696" y="523868"/>
            <a:ext cx="9520158" cy="854634"/>
          </a:xfrm>
        </p:spPr>
        <p:txBody>
          <a:bodyPr>
            <a:normAutofit/>
          </a:bodyPr>
          <a:lstStyle/>
          <a:p>
            <a:pPr eaLnBrk="1" hangingPunct="1"/>
            <a:r>
              <a:rPr lang="th-TH" altLang="en-US" sz="4000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ส่วนประกอบของหัวน้ำนมแม่</a:t>
            </a:r>
          </a:p>
        </p:txBody>
      </p:sp>
      <p:graphicFrame>
        <p:nvGraphicFramePr>
          <p:cNvPr id="50179" name="Group 3">
            <a:extLst>
              <a:ext uri="{FF2B5EF4-FFF2-40B4-BE49-F238E27FC236}">
                <a16:creationId xmlns:a16="http://schemas.microsoft.com/office/drawing/2014/main" id="{A42C7A25-E7C9-4E52-BC68-28A5175772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511366"/>
              </p:ext>
            </p:extLst>
          </p:nvPr>
        </p:nvGraphicFramePr>
        <p:xfrm>
          <a:off x="1358021" y="1378501"/>
          <a:ext cx="8997243" cy="4785248"/>
        </p:xfrm>
        <a:graphic>
          <a:graphicData uri="http://schemas.openxmlformats.org/drawingml/2006/table">
            <a:tbl>
              <a:tblPr/>
              <a:tblGrid>
                <a:gridCol w="299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ส่วนประกอบ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หน่วย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ค่าเฉลี่ย</a:t>
                      </a:r>
                      <a:r>
                        <a:rPr kumimoji="0" lang="th-TH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(ค่าเบี่ยงเบนมาตรฐาน)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แคลเซียม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มก./ ดล.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25.35 (8.48)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แมกนีเซียม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มก./ ดล.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5.64 (1.44)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ซิ</a:t>
                      </a:r>
                      <a:r>
                        <a:rPr kumimoji="0" lang="th-TH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เต</a:t>
                      </a: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รต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mmol/</a:t>
                      </a: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ลิตร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0.40 (0.17)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ฟอสเฟต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มก./ ดล.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2.32 (0.70)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ประจุแคลเซียม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mmol/</a:t>
                      </a: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ลิตร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3.25 (0.84)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1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ภาวะกรดด่าง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6.83 (0.18)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ยูเรีย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มก./ ดล.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14.87 (2.40)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Creatinine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มก./ ดล.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1.47 (0.35)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97328" y="274638"/>
            <a:ext cx="7943088" cy="11430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การเปลี่ยนระดับสารอาหารใน</a:t>
            </a:r>
            <a:b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ช่วงเปลี่ยนหัวน้ำนมเป็นนมสมบูรณ์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8923" y="1824889"/>
            <a:ext cx="7546028" cy="423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387122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517" y="416456"/>
            <a:ext cx="9056483" cy="12954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ปริมาณน้ำนม (กรัม)ที่ลูกได้รับในช่วง6-8 เดือนหลังคลอด</a:t>
            </a:r>
            <a:endParaRPr lang="en-US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73" y="1830486"/>
            <a:ext cx="8118835" cy="419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88382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D861FFA-6B80-4E00-A165-F86F714FF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8677" y="692148"/>
            <a:ext cx="8057773" cy="1127599"/>
          </a:xfrm>
          <a:noFill/>
        </p:spPr>
        <p:txBody>
          <a:bodyPr/>
          <a:lstStyle/>
          <a:p>
            <a:pPr eaLnBrk="1" hangingPunct="1"/>
            <a:r>
              <a:rPr lang="th-TH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ปริมาตรน้ำนมแม่ </a:t>
            </a:r>
            <a:br>
              <a:rPr lang="th-TH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 Human milk volume</a:t>
            </a:r>
            <a:r>
              <a:rPr lang="th-TH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5517DE4-11D9-4D82-98CB-C00FF9A2B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84768" y="1964602"/>
            <a:ext cx="8859382" cy="4201249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คงที่ ตลอด 6 เดือนหลังคลอด</a:t>
            </a:r>
          </a:p>
          <a:p>
            <a:pPr marL="609600" indent="-609600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ปริมาตรนมแม่ทั่วโลก 800 มล./วัน</a:t>
            </a:r>
          </a:p>
          <a:p>
            <a:pPr marL="609600" indent="-609600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เพิ่ม 5 % ถึง 15 % ในมารดาที่มีไขมันร่างกายน้อยและสร้างไขมันน้ำนมน้อย</a:t>
            </a:r>
          </a:p>
          <a:p>
            <a:pPr marL="609600" indent="-609600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นมที่มีไขมันน้อยกระตุ้นให้ทารกดูดเพิ่มขึ้น </a:t>
            </a:r>
          </a:p>
          <a:p>
            <a:pPr marL="609600" indent="-609600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ลดลงได้สัดส่วนกับอาหารอื่นที่ทารกได้เพิ่มขึ้น</a:t>
            </a:r>
          </a:p>
        </p:txBody>
      </p:sp>
    </p:spTree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06F476D-9FD3-4CF6-94C0-1147A62C1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713" y="274638"/>
            <a:ext cx="6781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en-US" sz="4000" b="1">
                <a:latin typeface="Tahoma" panose="020B0604030504040204" pitchFamily="34" charset="0"/>
                <a:cs typeface="Tahoma" panose="020B0604030504040204" pitchFamily="34" charset="0"/>
              </a:rPr>
              <a:t>ปริมาณน้ำนมแม่</a:t>
            </a:r>
            <a:br>
              <a:rPr lang="th-TH" altLang="en-US" sz="40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4000" b="1">
                <a:latin typeface="Tahoma" panose="020B0604030504040204" pitchFamily="34" charset="0"/>
                <a:cs typeface="Tahoma" panose="020B0604030504040204" pitchFamily="34" charset="0"/>
              </a:rPr>
              <a:t>ขณะได้น้ำนมแม่อย่างเดียว</a:t>
            </a:r>
          </a:p>
        </p:txBody>
      </p:sp>
      <p:graphicFrame>
        <p:nvGraphicFramePr>
          <p:cNvPr id="20483" name="Group 3">
            <a:extLst>
              <a:ext uri="{FF2B5EF4-FFF2-40B4-BE49-F238E27FC236}">
                <a16:creationId xmlns:a16="http://schemas.microsoft.com/office/drawing/2014/main" id="{445008EB-6195-4F5A-B2C4-4CF587B0DF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023473"/>
              </p:ext>
            </p:extLst>
          </p:nvPr>
        </p:nvGraphicFramePr>
        <p:xfrm>
          <a:off x="1493822" y="1417638"/>
          <a:ext cx="9660047" cy="4759008"/>
        </p:xfrm>
        <a:graphic>
          <a:graphicData uri="http://schemas.openxmlformats.org/drawingml/2006/table">
            <a:tbl>
              <a:tblPr/>
              <a:tblGrid>
                <a:gridCol w="4862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7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อายุทารก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ปริมาณ กรัมต่อวัน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วันแรก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40-50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อายุ 36 ชั่วโมง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200-400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อายุ 8 วัน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400-800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อายุ 1 เดือน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6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อายุ 6 เดือน ได้อย่างเดียว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            ไม่ได้อย่างเดียว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05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78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อายุ12 เดือนได้อย่างเดียว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           ไม่ได้อย่างเดียว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910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15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91544" y="152400"/>
            <a:ext cx="8295456" cy="1600200"/>
          </a:xfrm>
          <a:noFill/>
        </p:spPr>
        <p:txBody>
          <a:bodyPr/>
          <a:lstStyle/>
          <a:p>
            <a:r>
              <a:rPr lang="th-TH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เด็กสุขภาพดี</a:t>
            </a:r>
            <a:br>
              <a:rPr lang="th-TH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Healthy Child</a:t>
            </a:r>
            <a:endParaRPr lang="th-TH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543574" y="1717945"/>
            <a:ext cx="8805771" cy="406630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th-TH" sz="32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หมายถึงสภาวะปกติ ด้านร่างกาย จิตใจ ความฉลาด อารมณ์ และ ปราศจากโรคหรือ ความแปรปรวน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อาศัยอยู่ในครอบครัว สิ่งแวดล้อม และชุมชน ที่จัดโอกาสให้พวกเขาเข้าถึงพัฒนาการอย่างเต็มศักยภาพ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ปลอดจากการเจ็บป่วยด้วยโรคทางพันธุกรรม โรคเรื้อรัง หรือโรคติดเชื้อที่ป้องกันได้</a:t>
            </a:r>
          </a:p>
        </p:txBody>
      </p:sp>
    </p:spTree>
    <p:extLst>
      <p:ext uri="{BB962C8B-B14F-4D97-AF65-F5344CB8AC3E}">
        <p14:creationId xmlns:p14="http://schemas.microsoft.com/office/powerpoint/2010/main" val="1418440173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8E0827F-01B5-4857-9BB2-69250944FA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altLang="en-US" b="1">
                <a:latin typeface="Tahoma" panose="020B0604030504040204" pitchFamily="34" charset="0"/>
                <a:cs typeface="Tahoma" panose="020B0604030504040204" pitchFamily="34" charset="0"/>
              </a:rPr>
              <a:t>ปริมาณพลังงานในน้ำนมแม่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062DAF7-3347-4F32-B32E-6E15F16249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3503" y="2187745"/>
            <a:ext cx="10180488" cy="345061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ค่าเฉลี่ยปริมาณพลังงาน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0.62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0.80 กิโลแคลอรี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กรัม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67 กิโลแคลอรี ต่อ 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100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กรัมของนมแม่</a:t>
            </a:r>
          </a:p>
          <a:p>
            <a:pPr eaLnBrk="1" hangingPunct="1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หัวน้ำนมให้พลังงาน 580.78 กิโลแคลอรี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ต่อ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ลิตร</a:t>
            </a:r>
          </a:p>
          <a:p>
            <a:pPr eaLnBrk="1" hangingPunct="1">
              <a:lnSpc>
                <a:spcPct val="90000"/>
              </a:lnSpc>
            </a:pP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น้ำนมสมบูรณ์เต็มที่ให้พลังงาน 677.28  กิโลแคลอรี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ต่อ</a:t>
            </a:r>
            <a:r>
              <a:rPr lang="en-US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alt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ลิตร</a:t>
            </a:r>
          </a:p>
        </p:txBody>
      </p:sp>
    </p:spTree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46" y="774069"/>
            <a:ext cx="8511480" cy="1018871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ส่วนประกอบสารอาหาร (ต่อ100 มล)</a:t>
            </a:r>
            <a:b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หัวน้ำนม</a:t>
            </a:r>
            <a:r>
              <a:rPr lang="th-TH" sz="31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(วัน1-5) </a:t>
            </a: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และนมสมบูรณ์ </a:t>
            </a:r>
            <a:r>
              <a:rPr lang="th-TH" sz="27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 15</a:t>
            </a:r>
            <a:r>
              <a:rPr lang="th-TH" sz="27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วัน</a:t>
            </a:r>
            <a:endParaRPr lang="en-US" sz="27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936355"/>
              </p:ext>
            </p:extLst>
          </p:nvPr>
        </p:nvGraphicFramePr>
        <p:xfrm>
          <a:off x="1475715" y="1942175"/>
          <a:ext cx="8926717" cy="4141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3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0195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ส่วนประกอบ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ห้วน้ำนม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นมสมบูรณ์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%C: M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วันที่3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energy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55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Fat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2.9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pt-BR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Lactose (g) </a:t>
                      </a:r>
                      <a:endParaRPr lang="en-US" sz="24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Protein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Calcium </a:t>
                      </a:r>
                      <a:r>
                        <a:rPr lang="en-US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28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Sodium </a:t>
                      </a:r>
                      <a:r>
                        <a:rPr lang="en-US" sz="16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(mg)</a:t>
                      </a:r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retinol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vitamin C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948853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03512" y="587409"/>
            <a:ext cx="8784976" cy="1008112"/>
          </a:xfrm>
        </p:spPr>
        <p:txBody>
          <a:bodyPr>
            <a:noAutofit/>
          </a:bodyPr>
          <a:lstStyle/>
          <a:p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ส่วนประกอบสารอาหารหลักนมแม่ 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ค่าเฉลี่ย(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SD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 มก 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Kcal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/100 มล</a:t>
            </a:r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401975"/>
              </p:ext>
            </p:extLst>
          </p:nvPr>
        </p:nvGraphicFramePr>
        <p:xfrm>
          <a:off x="1013988" y="1712778"/>
          <a:ext cx="10701195" cy="4351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1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7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8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688">
                <a:tc>
                  <a:txBody>
                    <a:bodyPr/>
                    <a:lstStyle/>
                    <a:p>
                      <a:r>
                        <a:rPr lang="th-TH" sz="3200" dirty="0"/>
                        <a:t>นมแม่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โปรตีน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ไขมัน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Lactose</a:t>
                      </a:r>
                      <a:endParaRPr lang="th-TH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กำลังงาน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1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Term, milk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.2                     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0.9, 1.5)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3.6             (2.2, 5.0)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7.4             (7.2, 7.7)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            (57, 83)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51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Donor milk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1.2               (0.7, 1.7)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3.2             (1.2, 5.2)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7.8            (6.0, 9.6)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65           (43, 87)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589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Preterm, </a:t>
                      </a:r>
                      <a:r>
                        <a:rPr lang="th-TH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 29</a:t>
                      </a:r>
                      <a:r>
                        <a:rPr lang="th-TH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weeks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2.2               (1.3, 3.3)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4.4             (2.6, 6.2)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7.6            (6.4, 8.8)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78           (61, 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5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Preterm, </a:t>
                      </a:r>
                    </a:p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 32wk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1.9       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(1.3, 2.5)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4.8     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(2.8, 6.8)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7.5      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(6.5, 8.5)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77     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(64, 89)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9" y="6129196"/>
            <a:ext cx="8328025" cy="71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143263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5794" y="764705"/>
            <a:ext cx="7646406" cy="1470025"/>
          </a:xfrm>
        </p:spPr>
        <p:txBody>
          <a:bodyPr>
            <a:normAutofit fontScale="90000"/>
          </a:bodyPr>
          <a:lstStyle/>
          <a:p>
            <a:r>
              <a:rPr lang="th-TH" sz="5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ส่วนประกอบสารอาหาร</a:t>
            </a:r>
            <a:br>
              <a:rPr lang="th-TH" sz="54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5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ในน้ำนมแม่ที่สมบูรณ์เต็มที่ </a:t>
            </a:r>
            <a:endParaRPr lang="en-US" sz="5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5917" y="2299579"/>
            <a:ext cx="9270748" cy="3793715"/>
          </a:xfr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marL="571500" indent="-571500">
              <a:buFont typeface="Courier New" pitchFamily="49" charset="0"/>
              <a:buChar char="o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ไขมัน 3%--5%  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โปรตีน 0.8%--0.9% 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คาร์โบไฮเดรต แลคโตส 6.9%--7.2%  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เถ้าแร่ธาตุ 0.2%  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th-TH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รวมให้กำลังงาน </a:t>
            </a:r>
            <a:r>
              <a:rPr lang="en-US" sz="3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60--75 kcal/100 ml</a:t>
            </a:r>
            <a:endParaRPr lang="th-TH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784068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274638"/>
            <a:ext cx="837565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th-TH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สารอาหารในนมแม่เทียบกับสัตว์ที่เลี้ยงลูกด้วยนมแม่ชนิดอื่น</a:t>
            </a:r>
          </a:p>
        </p:txBody>
      </p:sp>
      <p:graphicFrame>
        <p:nvGraphicFramePr>
          <p:cNvPr id="48184" name="Group 56"/>
          <p:cNvGraphicFramePr>
            <a:graphicFrameLocks noGrp="1"/>
          </p:cNvGraphicFramePr>
          <p:nvPr>
            <p:ph idx="1"/>
          </p:nvPr>
        </p:nvGraphicFramePr>
        <p:xfrm>
          <a:off x="1992314" y="1600200"/>
          <a:ext cx="8218487" cy="4476754"/>
        </p:xfrm>
        <a:graphic>
          <a:graphicData uri="http://schemas.openxmlformats.org/drawingml/2006/table">
            <a:tbl>
              <a:tblPr/>
              <a:tblGrid>
                <a:gridCol w="164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506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สายพันธ์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ปริมาณกรัมต่อ 100 มล.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4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ไขมัน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โปรตีน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แลคโตส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Ash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นมแม่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3.8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7.0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นมวัว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3.7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3.4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4.8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นมแพะ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4.5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4.1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นมแกะ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7.4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5.5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4.8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นมม้า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6.2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นมกวาง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7.4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5.5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4.8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1.0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805940"/>
      </p:ext>
    </p:extLst>
  </p:cSld>
  <p:clrMapOvr>
    <a:masterClrMapping/>
  </p:clrMapOvr>
  <p:transition spd="slow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E7C-B49C-4D31-ABF2-1FCB8B11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10216840" cy="1049235"/>
          </a:xfrm>
        </p:spPr>
        <p:txBody>
          <a:bodyPr>
            <a:normAutofit fontScale="90000"/>
          </a:bodyPr>
          <a:lstStyle/>
          <a:p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ส่วนประกอบสารอาหารที่ให้กำลังงาน</a:t>
            </a:r>
            <a:b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Macronutrients </a:t>
            </a:r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ที่ต่างกันระหว่างนมแม่กับนมวัว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6E4323-A213-456A-A75B-6101CBD6A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913" y="2061144"/>
            <a:ext cx="10411623" cy="38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61394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A61DA-725E-452C-A41A-6A00B74E1AFA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534400" cy="1295401"/>
          </a:xfrm>
        </p:spPr>
        <p:txBody>
          <a:bodyPr>
            <a:noAutofit/>
          </a:bodyPr>
          <a:lstStyle/>
          <a:p>
            <a:pPr algn="ctr" eaLnBrk="1" hangingPunct="1"/>
            <a:r>
              <a:rPr lang="th-TH" sz="4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เปรียบเทียบสารอาหารใน</a:t>
            </a:r>
            <a:br>
              <a:rPr lang="th-TH" sz="4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นมแม่กับนมวัว</a:t>
            </a:r>
          </a:p>
        </p:txBody>
      </p:sp>
      <p:graphicFrame>
        <p:nvGraphicFramePr>
          <p:cNvPr id="8397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104104"/>
              </p:ext>
            </p:extLst>
          </p:nvPr>
        </p:nvGraphicFramePr>
        <p:xfrm>
          <a:off x="1752600" y="1524001"/>
          <a:ext cx="8720138" cy="4599860"/>
        </p:xfrm>
        <a:graphic>
          <a:graphicData uri="http://schemas.openxmlformats.org/drawingml/2006/table">
            <a:tbl>
              <a:tblPr/>
              <a:tblGrid>
                <a:gridCol w="4394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ส่วนประกอบ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น้ำนมแม่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น้ำนมวัว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(กรัม/ดล)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(กรัม/ดล)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</a:t>
                      </a: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แป้งนมแลกโตส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Oligosaccharides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โปรตีน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Casein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2.6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Symbol" pitchFamily="18" charset="2"/>
                        </a:rPr>
                        <a:t>      - lactalbumin</a:t>
                      </a:r>
                      <a:endParaRPr kumimoji="0" lang="th-TH" sz="2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Lactoferrin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เล็กน้อยมาก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Secretary Ig A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4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Symbol" pitchFamily="18" charset="2"/>
                        </a:rPr>
                        <a:t>      -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Symbol" pitchFamily="18" charset="2"/>
                        </a:rPr>
                        <a:t>lactoglobulin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0.5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083189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784976" cy="100811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ส่วนประกอบสารอาหารหลักนมแม่ 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ค่าเฉลี่ย(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SD</a:t>
            </a:r>
            <a:r>
              <a:rPr lang="th-TH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 มก </a:t>
            </a: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Kcal</a:t>
            </a:r>
            <a:r>
              <a:rPr lang="th-TH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/100 มล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</p:nvPr>
        </p:nvGraphicFramePr>
        <p:xfrm>
          <a:off x="1631505" y="1196753"/>
          <a:ext cx="8208911" cy="4725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2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688">
                <a:tc>
                  <a:txBody>
                    <a:bodyPr/>
                    <a:lstStyle/>
                    <a:p>
                      <a:r>
                        <a:rPr lang="th-TH" sz="3200" dirty="0"/>
                        <a:t>นมแม่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โปรตีน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ไขมัน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Lactose</a:t>
                      </a:r>
                      <a:endParaRPr lang="th-TH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dirty="0"/>
                        <a:t>กำลังงาน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9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Term, milk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.2              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0.9, 1.5)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3.6       (2.2, 5.0)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7.4       (7.2, 7.7)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      (57, 83)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96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Donor milk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1.2       (0.7, 1.7)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3.2       (1.2, 5.2)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7.8       (6.0, 9.6)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65      (43, 87)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48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Preterm, 8 weeks</a:t>
                      </a:r>
                    </a:p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 29wk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2.2        (1.3, 3.3)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4.4       (2.6, 6.2)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7.6       (6.4, 8.8)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78      (61, 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5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Preterm, </a:t>
                      </a:r>
                    </a:p>
                    <a:p>
                      <a:r>
                        <a:rPr lang="en-US" sz="2400" dirty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GA 32wk</a:t>
                      </a:r>
                      <a:endParaRPr lang="th-TH" sz="24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1.9        (1.3, 2.5)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4.8      (2.8, 6.8)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7.5       (6.5, 8.5)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77      (64, 89)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9" y="6166980"/>
            <a:ext cx="8328025" cy="57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562170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5" y="588475"/>
            <a:ext cx="8210792" cy="1158843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สารอาหารที่ทารกได้รับต่อวัน</a:t>
            </a:r>
            <a:r>
              <a:rPr lang="th-TH" sz="31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(กรัม )</a:t>
            </a:r>
            <a:br>
              <a:rPr lang="th-TH" sz="31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จากน้ำนมแม่ตามอายุของทารก</a:t>
            </a:r>
            <a:endParaRPr lang="en-US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389204"/>
              </p:ext>
            </p:extLst>
          </p:nvPr>
        </p:nvGraphicFramePr>
        <p:xfrm>
          <a:off x="1511929" y="1844824"/>
          <a:ext cx="8112463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สารอาหาร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วัน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3วัน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8วัน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 เดือน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โปรตีน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Secretory IgA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5.0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0.7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โปรตีนอื่น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7.0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7.2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6.8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ไขมัน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แลกโตส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40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แคลเซียม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0.06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0.19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0.22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767227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1" y="758981"/>
            <a:ext cx="8791575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th-TH" sz="4000" b="1" dirty="0">
                <a:latin typeface="Tahoma" pitchFamily="34" charset="0"/>
                <a:cs typeface="Tahoma" pitchFamily="34" charset="0"/>
              </a:rPr>
              <a:t>ส่วนประกอบของคาร์โบไฮเดรต</a:t>
            </a:r>
            <a:r>
              <a:rPr lang="th-TH" sz="2400" b="1" dirty="0">
                <a:latin typeface="Tahoma" pitchFamily="34" charset="0"/>
                <a:cs typeface="Tahoma" pitchFamily="34" charset="0"/>
              </a:rPr>
              <a:t>(</a:t>
            </a:r>
            <a:r>
              <a:rPr lang="th-TH" sz="2400" b="1" dirty="0">
                <a:cs typeface="Tahoma" pitchFamily="34" charset="0"/>
              </a:rPr>
              <a:t>กรัม/ลิตร)</a:t>
            </a:r>
            <a:br>
              <a:rPr lang="th-TH" sz="4000" b="1" dirty="0"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latin typeface="Tahoma" pitchFamily="34" charset="0"/>
                <a:cs typeface="Tahoma" pitchFamily="34" charset="0"/>
              </a:rPr>
              <a:t>ในหัวน้ำนม และนมที่สมบูรณ์</a:t>
            </a:r>
          </a:p>
        </p:txBody>
      </p:sp>
      <p:graphicFrame>
        <p:nvGraphicFramePr>
          <p:cNvPr id="36910" name="Group 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64667"/>
              </p:ext>
            </p:extLst>
          </p:nvPr>
        </p:nvGraphicFramePr>
        <p:xfrm>
          <a:off x="1703512" y="2099996"/>
          <a:ext cx="7920880" cy="3639898"/>
        </p:xfrm>
        <a:graphic>
          <a:graphicData uri="http://schemas.openxmlformats.org/drawingml/2006/table">
            <a:tbl>
              <a:tblPr/>
              <a:tblGrid>
                <a:gridCol w="286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1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 ปริมาณ/ลิตร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Colostrum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Mature milk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กำลังงาน </a:t>
                      </a:r>
                      <a:r>
                        <a:rPr kumimoji="0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(แคลอรี่)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580.78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677.28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คาร์โบไฮเดรต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50-70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70-85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Lactose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30-50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67-70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Oligosacharide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22-24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5-15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7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Glucose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0.2-1.0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ahoma" pitchFamily="34" charset="0"/>
                        </a:rPr>
                        <a:t>0.2-0.3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338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fld id="{77C6570E-19FA-4BF5-94F7-53B6BB8FE240}" type="slidenum">
              <a:rPr lang="en-US">
                <a:solidFill>
                  <a:srgbClr val="B32C16">
                    <a:shade val="75000"/>
                  </a:srgbClr>
                </a:solidFill>
              </a:rPr>
              <a:pPr>
                <a:defRPr/>
              </a:pPr>
              <a:t>99</a:t>
            </a:fld>
            <a:endParaRPr lang="en-US">
              <a:solidFill>
                <a:srgbClr val="B32C1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05966"/>
      </p:ext>
    </p:extLst>
  </p:cSld>
  <p:clrMapOvr>
    <a:masterClrMapping/>
  </p:clrMapOvr>
  <p:transition spd="slow">
    <p:push dir="u"/>
  </p:transition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edia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9109</Words>
  <Application>Microsoft Office PowerPoint</Application>
  <PresentationFormat>Widescreen</PresentationFormat>
  <Paragraphs>1215</Paragraphs>
  <Slides>145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64" baseType="lpstr">
      <vt:lpstr>Arial Unicode MS</vt:lpstr>
      <vt:lpstr>Arial</vt:lpstr>
      <vt:lpstr>Calibri</vt:lpstr>
      <vt:lpstr>Constantia</vt:lpstr>
      <vt:lpstr>Courier New</vt:lpstr>
      <vt:lpstr>DokChampa</vt:lpstr>
      <vt:lpstr>FreesiaUPC</vt:lpstr>
      <vt:lpstr>Freestyle Script</vt:lpstr>
      <vt:lpstr>Microsoft Sans Serif</vt:lpstr>
      <vt:lpstr>Palatino Linotype</vt:lpstr>
      <vt:lpstr>Tahoma</vt:lpstr>
      <vt:lpstr>Tw Cen MT</vt:lpstr>
      <vt:lpstr>Wingdings</vt:lpstr>
      <vt:lpstr>Wingdings 2</vt:lpstr>
      <vt:lpstr>Gallery</vt:lpstr>
      <vt:lpstr>ชุดรูปแบบของ Office</vt:lpstr>
      <vt:lpstr>1_ชุดรูปแบบของ Office</vt:lpstr>
      <vt:lpstr>Median</vt:lpstr>
      <vt:lpstr>Image</vt:lpstr>
      <vt:lpstr>  ธรรมชาติ การเลี้ยงลูกด้วยนมแม่ </vt:lpstr>
      <vt:lpstr>Brest-feeding and Covid-19</vt:lpstr>
      <vt:lpstr>CDC Recommendation: Breastfeeding if you have COVID-19</vt:lpstr>
      <vt:lpstr>CDC Recommendation: Breastfeeding if you have COVID-19</vt:lpstr>
      <vt:lpstr>WHO :Q&amp;A on COVID-19,  pregnancy, childbirth and breastfeeding</vt:lpstr>
      <vt:lpstr>WHO :Q&amp;A on COVID-19,  pregnancy, childbirth and breastfeeding</vt:lpstr>
      <vt:lpstr>The first infant case of COVID-19 acquired from a secondary transmission in Vietnam</vt:lpstr>
      <vt:lpstr>วัตถุประสงค์</vt:lpstr>
      <vt:lpstr>เด็กสุขภาพดี Healthy Child</vt:lpstr>
      <vt:lpstr>สุขภาพกาย</vt:lpstr>
      <vt:lpstr>สุขภาพจิต</vt:lpstr>
      <vt:lpstr>คุณภาพชีวิตของเด็ก</vt:lpstr>
      <vt:lpstr>มีลูกคุณภาพเพื่อชาติ กรมอนามัย กระทรวงสาธารณสุข</vt:lpstr>
      <vt:lpstr>หน้าต่างโอกาสการพัฒนาสมอง ระยะเริ่มแรกของชีวิต เพื่ออนาคตที่สดใส </vt:lpstr>
      <vt:lpstr>ระยะเวลาของ 1000 วันแรกของชีวิต</vt:lpstr>
      <vt:lpstr>ระยะเวลาของ 1000 วันแรกของชีวิต</vt:lpstr>
      <vt:lpstr>Human milk: the best start in life นมแม่เป็นจุดเริ่มต้นที่ดีที่สุดของชีวิต</vt:lpstr>
      <vt:lpstr>กลไกการสร้างและหลั่งน้ำนมแม่</vt:lpstr>
      <vt:lpstr>หน้าที่ของเต้านมสตรี  ( Female Breast function)</vt:lpstr>
      <vt:lpstr>กายวิภาคของเต้านม</vt:lpstr>
      <vt:lpstr>ขนาดของเต้านมสตรี</vt:lpstr>
      <vt:lpstr>ลานนม (Areola)</vt:lpstr>
      <vt:lpstr>กล้ามเนื้อช่วยการยืดหยุ่นของ หัวนมและลานนม</vt:lpstr>
      <vt:lpstr>การตรวจเต้านมและหัวนม</vt:lpstr>
      <vt:lpstr>การประเมินหัวนมด้วยนิ้วชี้และนิ้วหัวแม่มือ Pinch Test</vt:lpstr>
      <vt:lpstr>ลักษณะหัวนมมีผลต่อการดูดนม</vt:lpstr>
      <vt:lpstr>ลักษณะหัวนมมีผลต่อการดูดนม</vt:lpstr>
      <vt:lpstr>โครงสร้างของเต้านมประกอบด้วย: </vt:lpstr>
      <vt:lpstr>โครงสร้างของเต้านม</vt:lpstr>
      <vt:lpstr>เต้านมสตรีระยะวัยรุ่น</vt:lpstr>
      <vt:lpstr>การเจริญของเต้านมระหว่างตั้งครรภ์ Mamogenesis</vt:lpstr>
      <vt:lpstr>เต้านมสตรีก่อนตั้งครรภ์</vt:lpstr>
      <vt:lpstr>เต้านมระยะตั้งครรภ์: ไตรมาสที่1-2</vt:lpstr>
      <vt:lpstr>สรีรวิทยาของการสร้างน้ำนม3 ระยะ</vt:lpstr>
      <vt:lpstr>การสร้างน้ำนมระยะที่1 (Lactogenesis I)</vt:lpstr>
      <vt:lpstr>ต่อมน้ำนม (mammary alveoli)</vt:lpstr>
      <vt:lpstr>PowerPoint Presentation</vt:lpstr>
      <vt:lpstr>การเปลี่ยนแปลงของเซลล์ในต่อมน้ำนม</vt:lpstr>
      <vt:lpstr>เต้านมระยะตั้งครรภ์: ไตรมาสที่3</vt:lpstr>
      <vt:lpstr>PowerPoint Presentation</vt:lpstr>
      <vt:lpstr>การสร้างหัวน้ำนมระยะหลังคลอด</vt:lpstr>
      <vt:lpstr>การสร้างน้ำนมระยะที่2 ช่วงหลังคลอด</vt:lpstr>
      <vt:lpstr>PowerPoint Presentation</vt:lpstr>
      <vt:lpstr>PowerPoint Presentation</vt:lpstr>
      <vt:lpstr>กลไกการสร้างน้ำนมทีเกิดขึ้น ในเซลล์สร้างน้ำนมของต่อมสร้างน้ำนม</vt:lpstr>
      <vt:lpstr>กลไกการสร้างน้ำนม</vt:lpstr>
      <vt:lpstr>การสร้างน้ำนมระยะที่2</vt:lpstr>
      <vt:lpstr>การกระตุ้นการหลั่งและสร้างน้ำนมระยะหลังคลอด</vt:lpstr>
      <vt:lpstr>ลักษณะของเต้านมขณะให้นมลูก</vt:lpstr>
      <vt:lpstr>อัตราการไหลของนมแม่ กับปริมาณไขมัน</vt:lpstr>
      <vt:lpstr>Entero-mammary Pathway </vt:lpstr>
      <vt:lpstr>การหลั่งน้ำนมที่สร้างในระยะที่2 </vt:lpstr>
      <vt:lpstr>ปัจจัยที่มีผลต่อ Oxytocin Reflex  หรือการไหลของนมแม่</vt:lpstr>
      <vt:lpstr>ปฏิกิริยาน้ำนมพุ่ง (Milk ejection reflex)</vt:lpstr>
      <vt:lpstr>ปฏิกิริยาน้ำนมพุ่งจากต่อมสร้างน้ำนมสู่ท่อนมใหญ่บริเวณใต้ลานนมและหัวนม</vt:lpstr>
      <vt:lpstr>ภาวะที่ลดการสร้างน้ำนมระยะที่2</vt:lpstr>
      <vt:lpstr>การสร้างน้ำนมระยะที่3 หรือ Galactopoiesis</vt:lpstr>
      <vt:lpstr>Galactopoiesis</vt:lpstr>
      <vt:lpstr> สารยับยั้งการสร้างน้ำนม</vt:lpstr>
      <vt:lpstr>ส่วนประกอบของน้ำนมแม่ Human milk Composition</vt:lpstr>
      <vt:lpstr>น้ำนมแม่ 3 รูปแบบตามระยะการสร้างน้ำนม</vt:lpstr>
      <vt:lpstr>น้ำนมแม่ 3 รูปแบบตามระยะการสร้างน้ำนม</vt:lpstr>
      <vt:lpstr>การเปลี่ยนแปลงของน้ำนมในช่วงให้นมลูก น้ำนมส่วนหน้า(Foremilk) และ น้ำนมส่วนหลัง(Hindmilk)</vt:lpstr>
      <vt:lpstr>เหตุผลการให้นมทีละเต้าจนเกลี้ยงเต้า</vt:lpstr>
      <vt:lpstr>ระยะการสร้างน้ำนมตาม อายุทารกหลังเกิด</vt:lpstr>
      <vt:lpstr>หัวนมแม่มีส่วนประกอบจำเพาะ ที่นมผสมเลียนแบบไม่ได้</vt:lpstr>
      <vt:lpstr>ส่วนประกอบที่ไม่ใช่สารอาหาร</vt:lpstr>
      <vt:lpstr>หัวน้ำนมที่จำเป็นสำหรับทารกแรกเกิด </vt:lpstr>
      <vt:lpstr>สารชีวภาพในนมแม่: สารต้านการติดเชื้อ</vt:lpstr>
      <vt:lpstr>ระดับสารภูมิคุ้มกันโรค(mg per ml) ตามอายุ(วัน) ของทารกหลังเกิด</vt:lpstr>
      <vt:lpstr>ส่วนประกอบของหัวน้ำนม</vt:lpstr>
      <vt:lpstr>บทบาทของโปรตีนพิเศษในนมแม่</vt:lpstr>
      <vt:lpstr>บทบาทของโปรตีนพิเศษในนมแม่</vt:lpstr>
      <vt:lpstr>หัวน้ำนมต่อสู้การติดเชื้อ</vt:lpstr>
      <vt:lpstr>สารอาหารและสารชีวภาพในหัวน้ำนม</vt:lpstr>
      <vt:lpstr>หัวน้ำนมกับสุขภาพของทารก</vt:lpstr>
      <vt:lpstr>หัวน้ำนมกับสุขภาพของทารก</vt:lpstr>
      <vt:lpstr>Enteromammary Pathway </vt:lpstr>
      <vt:lpstr>การป้องกันการติดเชื้อด้วยนมแม่</vt:lpstr>
      <vt:lpstr>สารชีวภาพในน้ำนมแม่: Growth factors</vt:lpstr>
      <vt:lpstr>สารชีวภาพในน้ำนมแม่: Growth factors</vt:lpstr>
      <vt:lpstr>ส่วนประกอบที่ไม่ใช่สารอาหาร ในน้ำนมแม่</vt:lpstr>
      <vt:lpstr>ส่วนประกอบที่ไม่ใช่สารอาหาร ในน้ำนมแม่</vt:lpstr>
      <vt:lpstr>ส่วนประกอบของหัวน้ำนมแม่ Prepartum milk or Colostrum</vt:lpstr>
      <vt:lpstr>ส่วนประกอบของหัวน้ำนมแม่</vt:lpstr>
      <vt:lpstr>การเปลี่ยนระดับสารอาหารใน ช่วงเปลี่ยนหัวน้ำนมเป็นนมสมบูรณ์</vt:lpstr>
      <vt:lpstr>ปริมาณน้ำนม (กรัม)ที่ลูกได้รับในช่วง6-8 เดือนหลังคลอด</vt:lpstr>
      <vt:lpstr>ปริมาตรน้ำนมแม่  ( Human milk volume)</vt:lpstr>
      <vt:lpstr>ปริมาณน้ำนมแม่ ขณะได้น้ำนมแม่อย่างเดียว</vt:lpstr>
      <vt:lpstr>ปริมาณพลังงานในน้ำนมแม่</vt:lpstr>
      <vt:lpstr>ส่วนประกอบสารอาหาร (ต่อ100 มล) หัวน้ำนม(วัน1-5) และนมสมบูรณ์ (&gt; 15วัน</vt:lpstr>
      <vt:lpstr>ส่วนประกอบสารอาหารหลักนมแม่  ค่าเฉลี่ย(SD) มก Kcal/100 มล</vt:lpstr>
      <vt:lpstr>ส่วนประกอบสารอาหาร ในน้ำนมแม่ที่สมบูรณ์เต็มที่ </vt:lpstr>
      <vt:lpstr>สารอาหารในนมแม่เทียบกับสัตว์ที่เลี้ยงลูกด้วยนมแม่ชนิดอื่น</vt:lpstr>
      <vt:lpstr>ส่วนประกอบสารอาหารที่ให้กำลังงาน Macronutrients ที่ต่างกันระหว่างนมแม่กับนมวัว</vt:lpstr>
      <vt:lpstr>เปรียบเทียบสารอาหารใน นมแม่กับนมวัว</vt:lpstr>
      <vt:lpstr>ส่วนประกอบสารอาหารหลักนมแม่  ค่าเฉลี่ย(SD) มก Kcal/100 มล</vt:lpstr>
      <vt:lpstr>สารอาหารที่ทารกได้รับต่อวัน(กรัม ) จากน้ำนมแม่ตามอายุของทารก</vt:lpstr>
      <vt:lpstr>ส่วนประกอบของคาร์โบไฮเดรต(กรัม/ลิตร) ในหัวน้ำนม และนมที่สมบูรณ์</vt:lpstr>
      <vt:lpstr>การสังเคราะห์Lactoseเป็น กุญแจสำคญในการสร้างน้ำนม</vt:lpstr>
      <vt:lpstr> แลกโตสในนมแม่ </vt:lpstr>
      <vt:lpstr>โอลิโกแซคคาไรด์ </vt:lpstr>
      <vt:lpstr>โปรตีนในนมแม่ Human milk protein/ peptides</vt:lpstr>
      <vt:lpstr>โปรตีนในน้ำนมแม่ </vt:lpstr>
      <vt:lpstr>ส่วนประกอบโปรตีนในนมแม่</vt:lpstr>
      <vt:lpstr>ส่วนประกอบของโปรตีน(มิลลิกรัม/ลิตร) ในหัวน้ำนม และนมที่สมบูรณ์</vt:lpstr>
      <vt:lpstr>ส่วนประกอบของโปรตีนเวย์(มิลลิกรัม/ลิตร) ในหัวน้ำนม และนมที่สมบูรณ์</vt:lpstr>
      <vt:lpstr>ข้อได้เปรียบของโปรตีนนมแม่</vt:lpstr>
      <vt:lpstr>โปรตีนเวย์กระตุ้นภูมิคุ้มกันโรค</vt:lpstr>
      <vt:lpstr>ส่วนประกอบของโปรตีน และไนโตรเจน ที่มี ในหัวน้ำนม และนมที่แก่เต็มที่</vt:lpstr>
      <vt:lpstr> Non-protein nitrogen ในนมแม่</vt:lpstr>
      <vt:lpstr> Non-protein nitrogen ในนมแม่</vt:lpstr>
      <vt:lpstr>ส่วนประกอบNon-protein Nitrogen: Peptides</vt:lpstr>
      <vt:lpstr> Non-protein nitrogen ในนมแม่</vt:lpstr>
      <vt:lpstr> Non-protein nitrogen :Nucleotides </vt:lpstr>
      <vt:lpstr>ส่วนประกอบไขมันในนมแม่</vt:lpstr>
      <vt:lpstr>ความแตกต่างของไขมัน ในนมแม่และนมวัว</vt:lpstr>
      <vt:lpstr>ส่วนประกอบของกรดไขมันใน นมวัว และ นมแม่</vt:lpstr>
      <vt:lpstr>ส่วนประกอบของไขมัน(กรัม/ลิตร) ในหัวน้ำนม และนมที่แก่เต็มที่</vt:lpstr>
      <vt:lpstr>สัดส่วนไขมันชนิดต่าง ๆตามวันหลังคลอด</vt:lpstr>
      <vt:lpstr>การได้รับไขมันจากนมแม่</vt:lpstr>
      <vt:lpstr>กรดไขมันไม่อิ่มตัว สายโมเลกุลยาว  (LCPUFA) </vt:lpstr>
      <vt:lpstr>ส่วนประกอบของไขมันในนมแม่</vt:lpstr>
      <vt:lpstr>กรดไขมันใน Triacylglycerols (phospholipids) ของนมแม่ (Sala-Vila et al., 2005).</vt:lpstr>
      <vt:lpstr>Long-Chain Polyunsaturated Fatty Acids</vt:lpstr>
      <vt:lpstr>คุณค่าของไขมันในนมแม่</vt:lpstr>
      <vt:lpstr>กรดไขมันไม่อิ่มตัวสายโมเลกุลยาว LC-PUFAs</vt:lpstr>
      <vt:lpstr>กรดไซอะลิก  (Sialic  acid) </vt:lpstr>
      <vt:lpstr>โคลีน (Choline)</vt:lpstr>
      <vt:lpstr>เปรียบเทียบเกลือแร่ ในหัวน้ำนม และนมสมบูรณ์</vt:lpstr>
      <vt:lpstr>เปรียบเทียบแร่ธาตุ ในหัวน้ำนม และนมสมบูรณ์</vt:lpstr>
      <vt:lpstr>แร่ธาตุและเกลือแร่ในน้ำนมแม่</vt:lpstr>
      <vt:lpstr>ส่วนประกอบของวิตามินละลายในไขมัน ในหัวน้ำนม และนมสมบูรณ์</vt:lpstr>
      <vt:lpstr>วิตามินละลายไขมันในนมแม่</vt:lpstr>
      <vt:lpstr>ส่วนประกอบของวิตามินละลายในน้ำ ในหัวน้ำนม และนมสมบูรณ์</vt:lpstr>
      <vt:lpstr>วิตามินที่ละลายน้ำในนมแม่ </vt:lpstr>
      <vt:lpstr>สารอาหารที่ทารกได้รับต่อวัน(กรัม ) จากน้ำนมแม่ตามอายุของทารก</vt:lpstr>
      <vt:lpstr>สารอาหารในน้ำนมแม่ที่มี  High Bioavailability</vt:lpstr>
      <vt:lpstr>คุณค่าสารอาหารนมแม่หลัง 1 ปี</vt:lpstr>
      <vt:lpstr>ภาวะโภชนาการของแม่กับส่วนประกอบของน้ำนมแม่ </vt:lpstr>
      <vt:lpstr>สารอาหารที่มีผลกระทบ น้อยมากหรือไม่มีเลย </vt:lpstr>
      <vt:lpstr>สารอาหารที่มีผลกระทบเล็กน้อย ยกเว้นมารดาขาดสารอาหารรุนแรง </vt:lpstr>
      <vt:lpstr>สารอาหารที่มีผลกระทบ จากอาหารที่มารดารับประทาน </vt:lpstr>
      <vt:lpstr>บทสรุป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ส่งเสริม ปกป้อง และสนับสนุน การเลี้ยงลูกด้วยนมแม่</dc:title>
  <dc:creator>Sinobol Chusilp</dc:creator>
  <cp:lastModifiedBy>Sinobol Chusilp</cp:lastModifiedBy>
  <cp:revision>142</cp:revision>
  <dcterms:created xsi:type="dcterms:W3CDTF">2020-04-27T08:31:53Z</dcterms:created>
  <dcterms:modified xsi:type="dcterms:W3CDTF">2020-05-03T11:17:03Z</dcterms:modified>
</cp:coreProperties>
</file>