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28" r:id="rId2"/>
    <p:sldId id="329" r:id="rId3"/>
    <p:sldId id="360" r:id="rId4"/>
    <p:sldId id="361" r:id="rId5"/>
    <p:sldId id="363" r:id="rId6"/>
    <p:sldId id="364" r:id="rId7"/>
    <p:sldId id="400" r:id="rId8"/>
    <p:sldId id="365" r:id="rId9"/>
    <p:sldId id="367" r:id="rId10"/>
    <p:sldId id="368" r:id="rId11"/>
    <p:sldId id="385" r:id="rId12"/>
    <p:sldId id="386" r:id="rId13"/>
    <p:sldId id="397" r:id="rId14"/>
    <p:sldId id="398" r:id="rId15"/>
    <p:sldId id="387" r:id="rId16"/>
    <p:sldId id="388" r:id="rId17"/>
    <p:sldId id="389" r:id="rId18"/>
    <p:sldId id="390" r:id="rId19"/>
    <p:sldId id="396" r:id="rId20"/>
    <p:sldId id="399" r:id="rId21"/>
    <p:sldId id="391" r:id="rId22"/>
    <p:sldId id="392" r:id="rId23"/>
    <p:sldId id="393" r:id="rId24"/>
    <p:sldId id="395" r:id="rId25"/>
  </p:sldIdLst>
  <p:sldSz cx="10287000" cy="6858000" type="35mm"/>
  <p:notesSz cx="9774238" cy="6858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rdia New" pitchFamily="34" charset="-34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C6600"/>
    <a:srgbClr val="996633"/>
    <a:srgbClr val="993300"/>
    <a:srgbClr val="FFCC99"/>
    <a:srgbClr val="FFFF99"/>
    <a:srgbClr val="99FF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270" y="-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762" y="-102"/>
      </p:cViewPr>
      <p:guideLst>
        <p:guide orient="horz" pos="2160"/>
        <p:guide pos="307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8788" y="651510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800">
                <a:latin typeface="Angsana New" pitchFamily="18" charset="-34"/>
                <a:cs typeface="+mn-cs"/>
              </a:defRPr>
            </a:lvl1pPr>
          </a:lstStyle>
          <a:p>
            <a:pPr>
              <a:defRPr/>
            </a:pPr>
            <a:fld id="{9C410343-CF4C-44C9-BE3D-DF16D4997B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8788" y="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59100" y="514350"/>
            <a:ext cx="3857625" cy="2571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3338" y="3257550"/>
            <a:ext cx="71675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8788" y="651510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ngsana New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775157-09F7-4341-A524-F7D0D652E18F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D9F6-A09E-43BB-8677-3EBCD43C5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D037-2E02-4AD0-AA8A-D2820CC632B6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FF65-5D62-43A7-A461-43F9693A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EE4F-114A-407E-ACCC-FCE8DA35882F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3E66-158D-45BB-AF0C-E4277A199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1E73-3455-4A93-A5AB-DEA2DBCAB126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CFBD-553E-40C4-A39E-696900BF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34AF-AE2E-41DC-B0C6-BD1A522464C7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125B-423C-47EF-A9E2-F340FEFB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4DD5-75AA-453F-9CB5-B2F590A4DC15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EBFC-707F-4669-A2BD-FA146DA4F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9DA-FF09-4845-9F0B-1A2A8537B6C7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10F9-7865-4F46-8815-950E83B3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C1EF-109F-41BC-AD58-1BB2FFBDC936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0452-0B62-4310-925A-52CB880A1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D7BC-CC19-46D1-B71D-FD630FB1FCDA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B519-0412-4FB1-9D78-F1DD50C3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4C74-7239-4B3F-AB7B-7044116DF390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5A6A-0EEB-45C9-AA9D-818F63EEB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88" name="Freeform 4"/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89" name="Freeform 5"/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90" name="Freeform 6"/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91" name="Freeform 7"/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92" name="Freeform 8"/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93" name="Freeform 9"/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41994" name="Freeform 10"/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131260D7-E26C-4A17-BA5B-703DA3F04425}" type="datetime1">
              <a:rPr lang="en-US"/>
              <a:pPr>
                <a:defRPr/>
              </a:pPr>
              <a:t>11/26/2013</a:t>
            </a:fld>
            <a:endParaRPr lang="th-TH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th-TH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083582D-42AB-4CF2-A357-C0A6230B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4000" b="1">
          <a:solidFill>
            <a:srgbClr val="FF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l"/>
        <a:defRPr sz="3600" b="1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ngsana New" pitchFamily="18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gsana New" pitchFamily="18" charset="-34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gsana New" pitchFamily="18" charset="-34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gsana New" pitchFamily="18" charset="-34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gsana New" pitchFamily="18" charset="-34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gsana New" pitchFamily="18" charset="-34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9332913" y="62992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2000" b="1">
                <a:solidFill>
                  <a:srgbClr val="000000"/>
                </a:solidFill>
              </a:rPr>
              <a:t>1</a:t>
            </a:r>
            <a:endParaRPr kumimoji="0" lang="en-US">
              <a:latin typeface="Angsana New" charset="-34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013325"/>
            <a:ext cx="5334000" cy="625475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th-TH" sz="4400" b="0" dirty="0" smtClean="0"/>
              <a:t>ผศ. ดร. </a:t>
            </a:r>
            <a:r>
              <a:rPr lang="th-TH" sz="4400" b="0" dirty="0" err="1" smtClean="0"/>
              <a:t>พิสิฏฐ์</a:t>
            </a:r>
            <a:r>
              <a:rPr lang="th-TH" sz="4400" b="0" dirty="0" smtClean="0"/>
              <a:t> เจริญสุดใจ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10287000" cy="1544638"/>
          </a:xfrm>
        </p:spPr>
        <p:txBody>
          <a:bodyPr/>
          <a:lstStyle/>
          <a:p>
            <a:r>
              <a:rPr lang="th-TH" sz="4400" dirty="0" smtClean="0">
                <a:solidFill>
                  <a:srgbClr val="FFCC00"/>
                </a:solidFill>
              </a:rPr>
              <a:t>    กา</a:t>
            </a:r>
            <a:r>
              <a:rPr lang="th-TH" sz="4400" dirty="0" smtClean="0">
                <a:solidFill>
                  <a:srgbClr val="FFCC00"/>
                </a:solidFill>
              </a:rPr>
              <a:t>รทำสารบัญ สารบัญภาพ และสารบัญตาราง</a:t>
            </a:r>
            <a:br>
              <a:rPr lang="th-TH" sz="4400" dirty="0" smtClean="0">
                <a:solidFill>
                  <a:srgbClr val="FFCC00"/>
                </a:solidFill>
              </a:rPr>
            </a:br>
            <a:r>
              <a:rPr lang="th-TH" sz="4400" dirty="0" smtClean="0">
                <a:solidFill>
                  <a:srgbClr val="FFCC00"/>
                </a:solidFill>
              </a:rPr>
              <a:t>ใน </a:t>
            </a:r>
            <a:r>
              <a:rPr lang="en-US" sz="4400" dirty="0" smtClean="0">
                <a:solidFill>
                  <a:srgbClr val="FFCC00"/>
                </a:solidFill>
              </a:rPr>
              <a:t>Microsoft </a:t>
            </a:r>
            <a:r>
              <a:rPr lang="en-US" sz="4400" dirty="0" smtClean="0">
                <a:solidFill>
                  <a:srgbClr val="FFCC00"/>
                </a:solidFill>
              </a:rPr>
              <a:t>Word</a:t>
            </a:r>
            <a:endParaRPr lang="th-TH" dirty="0" smtClean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ปรับปรุงสารบั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8100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th-TH" dirty="0" smtClean="0"/>
              <a:t>การแทรกภาพ ตาราง และสารบัญภาพและตาราง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822325" y="0"/>
            <a:ext cx="8743950" cy="1143000"/>
          </a:xfrm>
        </p:spPr>
        <p:txBody>
          <a:bodyPr/>
          <a:lstStyle/>
          <a:p>
            <a:r>
              <a:rPr lang="th-TH" smtClean="0"/>
              <a:t>การทำสารบัญตาราง และสารบัญรูป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331913"/>
            <a:ext cx="8628063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012" y="0"/>
            <a:ext cx="8743950" cy="1143000"/>
          </a:xfrm>
        </p:spPr>
        <p:txBody>
          <a:bodyPr/>
          <a:lstStyle/>
          <a:p>
            <a:r>
              <a:rPr lang="th-TH" dirty="0" smtClean="0"/>
              <a:t>กรณีรูปอยู่ใน </a:t>
            </a:r>
            <a:r>
              <a:rPr lang="en-US" dirty="0" err="1" smtClean="0"/>
              <a:t>EndnoteWeb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6" y="980728"/>
            <a:ext cx="90011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556792"/>
            <a:ext cx="3200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751012" y="188640"/>
            <a:ext cx="8743950" cy="1143000"/>
          </a:xfrm>
        </p:spPr>
        <p:txBody>
          <a:bodyPr/>
          <a:lstStyle/>
          <a:p>
            <a:r>
              <a:rPr lang="th-TH" dirty="0" smtClean="0"/>
              <a:t>แทรกภาพใน </a:t>
            </a:r>
            <a:r>
              <a:rPr lang="en-US" dirty="0" smtClean="0"/>
              <a:t>MS Word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639444" y="1916832"/>
            <a:ext cx="4722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th-TH" dirty="0" smtClean="0"/>
              <a:t>แทรกภาพใน </a:t>
            </a:r>
            <a:r>
              <a:rPr lang="en-US" dirty="0" smtClean="0"/>
              <a:t>Microsoft Word</a:t>
            </a:r>
          </a:p>
          <a:p>
            <a:pPr marL="457200" indent="-457200">
              <a:buAutoNum type="arabicPeriod"/>
            </a:pPr>
            <a:r>
              <a:rPr lang="th-TH" dirty="0" smtClean="0"/>
              <a:t>ข้างใต้ภาพแทรก คำอธิบายภาพ (</a:t>
            </a:r>
            <a:r>
              <a:rPr lang="en-US" dirty="0" smtClean="0"/>
              <a:t>caption)</a:t>
            </a:r>
          </a:p>
          <a:p>
            <a:pPr marL="457200" indent="-457200">
              <a:buAutoNum type="arabicPeriod"/>
            </a:pPr>
            <a:r>
              <a:rPr lang="th-TH" dirty="0" smtClean="0"/>
              <a:t>ใต้ คำอธิบายภาพแทรกที่มา</a:t>
            </a:r>
            <a:r>
              <a:rPr lang="en-US" dirty="0" smtClean="0"/>
              <a:t>: </a:t>
            </a:r>
            <a:r>
              <a:rPr lang="th-TH" dirty="0" smtClean="0"/>
              <a:t>ตามด้วย </a:t>
            </a:r>
            <a:r>
              <a:rPr lang="en-US" dirty="0" smtClean="0"/>
              <a:t>Reference </a:t>
            </a:r>
          </a:p>
          <a:p>
            <a:pPr marL="457200" indent="-457200">
              <a:buAutoNum type="arabicPeriod"/>
            </a:pPr>
            <a:r>
              <a:rPr lang="en-US" dirty="0" smtClean="0"/>
              <a:t>Reference </a:t>
            </a:r>
            <a:r>
              <a:rPr lang="th-TH" dirty="0" smtClean="0"/>
              <a:t>จะปรากฏในท้ายบท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เลือกประเภทของ </a:t>
            </a:r>
            <a:r>
              <a:rPr lang="en-US" smtClean="0">
                <a:latin typeface="Angsana New" charset="-34"/>
                <a:cs typeface="Angsana New" charset="-34"/>
              </a:rPr>
              <a:t>Caption</a:t>
            </a:r>
            <a:endParaRPr lang="th-TH" smtClean="0">
              <a:latin typeface="Angsana New" charset="-34"/>
              <a:cs typeface="Angsana New" charset="-34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2281238"/>
            <a:ext cx="3257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750888" y="188913"/>
            <a:ext cx="8743950" cy="1143000"/>
          </a:xfrm>
        </p:spPr>
        <p:txBody>
          <a:bodyPr/>
          <a:lstStyle/>
          <a:p>
            <a:r>
              <a:rPr lang="th-TH" smtClean="0"/>
              <a:t>การใส่สารบัญรูป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312863"/>
            <a:ext cx="86550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028700" y="512763"/>
            <a:ext cx="8975725" cy="914400"/>
          </a:xfrm>
        </p:spPr>
        <p:txBody>
          <a:bodyPr/>
          <a:lstStyle/>
          <a:p>
            <a:r>
              <a:rPr lang="th-TH" smtClean="0">
                <a:latin typeface="Angsana New" charset="-34"/>
                <a:cs typeface="Angsana New" charset="-34"/>
              </a:rPr>
              <a:t>เลือก </a:t>
            </a:r>
            <a:r>
              <a:rPr lang="en-US" smtClean="0">
                <a:latin typeface="Angsana New" charset="-34"/>
                <a:cs typeface="Angsana New" charset="-34"/>
              </a:rPr>
              <a:t>Table of Figures </a:t>
            </a:r>
            <a:r>
              <a:rPr lang="th-TH" smtClean="0">
                <a:latin typeface="Angsana New" charset="-34"/>
                <a:cs typeface="Angsana New" charset="-34"/>
              </a:rPr>
              <a:t>และ </a:t>
            </a:r>
            <a:r>
              <a:rPr lang="en-US" smtClean="0">
                <a:latin typeface="Angsana New" charset="-34"/>
                <a:cs typeface="Angsana New" charset="-34"/>
              </a:rPr>
              <a:t>Caption Label </a:t>
            </a:r>
            <a:r>
              <a:rPr lang="th-TH" smtClean="0">
                <a:latin typeface="Angsana New" charset="-34"/>
                <a:cs typeface="Angsana New" charset="-34"/>
              </a:rPr>
              <a:t>ที่ตรงกับที่ใช้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1916113"/>
            <a:ext cx="55832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012825" y="333375"/>
            <a:ext cx="8743950" cy="914400"/>
          </a:xfrm>
        </p:spPr>
        <p:txBody>
          <a:bodyPr/>
          <a:lstStyle/>
          <a:p>
            <a:r>
              <a:rPr lang="en-US" smtClean="0">
                <a:latin typeface="Angsana New" charset="-34"/>
                <a:cs typeface="Angsana New" charset="-34"/>
              </a:rPr>
              <a:t>Click </a:t>
            </a:r>
            <a:r>
              <a:rPr lang="th-TH" smtClean="0">
                <a:latin typeface="Angsana New" charset="-34"/>
                <a:cs typeface="Angsana New" charset="-34"/>
              </a:rPr>
              <a:t>เพื่อแทรกสารบัญรูป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1169988"/>
            <a:ext cx="88804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การแทรกตาราง และสารบัญตาราง</a:t>
            </a:r>
          </a:p>
        </p:txBody>
      </p:sp>
      <p:sp>
        <p:nvSpPr>
          <p:cNvPr id="68610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 ทำแบบเดียวกับภาพ</a:t>
            </a:r>
          </a:p>
          <a:p>
            <a:r>
              <a:rPr lang="th-TH" smtClean="0"/>
              <a:t> ชื่อตาราง ให้อยู่เหนือตาราง</a:t>
            </a:r>
          </a:p>
          <a:p>
            <a:r>
              <a:rPr lang="th-TH" smtClean="0"/>
              <a:t> ประเภทของ </a:t>
            </a:r>
            <a:r>
              <a:rPr lang="en-US" smtClean="0"/>
              <a:t>Caption </a:t>
            </a:r>
            <a:r>
              <a:rPr lang="th-TH" smtClean="0"/>
              <a:t>เลือก </a:t>
            </a:r>
            <a:r>
              <a:rPr lang="en-US" smtClean="0"/>
              <a:t>“</a:t>
            </a:r>
            <a:r>
              <a:rPr lang="th-TH" smtClean="0"/>
              <a:t>ตารางที่</a:t>
            </a:r>
            <a:r>
              <a:rPr lang="en-US" smtClean="0"/>
              <a:t>”</a:t>
            </a:r>
            <a:endParaRPr lang="th-TH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743950" cy="685800"/>
          </a:xfrm>
        </p:spPr>
        <p:txBody>
          <a:bodyPr/>
          <a:lstStyle/>
          <a:p>
            <a:r>
              <a:rPr lang="th-TH" smtClean="0"/>
              <a:t>หัวข้อย่อยในการบรรยาย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874395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3600" dirty="0" smtClean="0"/>
              <a:t>การ</a:t>
            </a:r>
            <a:r>
              <a:rPr lang="th-TH" sz="3600" dirty="0" smtClean="0"/>
              <a:t>ทำสารบัญด้วย </a:t>
            </a:r>
            <a:r>
              <a:rPr lang="en-US" sz="3600" dirty="0" smtClean="0"/>
              <a:t>MS </a:t>
            </a:r>
            <a:r>
              <a:rPr lang="en-US" sz="3600" dirty="0" smtClean="0"/>
              <a:t>Word</a:t>
            </a:r>
          </a:p>
          <a:p>
            <a:pPr>
              <a:lnSpc>
                <a:spcPct val="80000"/>
              </a:lnSpc>
            </a:pPr>
            <a:r>
              <a:rPr lang="th-TH" sz="3600" dirty="0" smtClean="0"/>
              <a:t>การแทรกภาพและตาราง</a:t>
            </a:r>
          </a:p>
          <a:p>
            <a:pPr>
              <a:lnSpc>
                <a:spcPct val="80000"/>
              </a:lnSpc>
            </a:pPr>
            <a:r>
              <a:rPr lang="th-TH" sz="3600" dirty="0" smtClean="0"/>
              <a:t>การทำสารบัญภาพ และสารบัญตาราง</a:t>
            </a:r>
            <a:endParaRPr lang="th-TH" sz="3600" dirty="0" smtClean="0"/>
          </a:p>
          <a:p>
            <a:pPr>
              <a:lnSpc>
                <a:spcPct val="80000"/>
              </a:lnSpc>
            </a:pPr>
            <a:endParaRPr lang="th-TH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2980" y="0"/>
            <a:ext cx="8743950" cy="1143000"/>
          </a:xfrm>
        </p:spPr>
        <p:txBody>
          <a:bodyPr/>
          <a:lstStyle/>
          <a:p>
            <a:r>
              <a:rPr lang="th-TH" dirty="0" smtClean="0"/>
              <a:t>การแทรกตาราง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" y="908720"/>
            <a:ext cx="607452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67636" y="155679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dirty="0" smtClean="0"/>
              <a:t>แทรกตารางใน </a:t>
            </a:r>
            <a:r>
              <a:rPr lang="en-US" dirty="0" smtClean="0"/>
              <a:t>Microsoft Word</a:t>
            </a:r>
          </a:p>
          <a:p>
            <a:pPr marL="457200" indent="-457200">
              <a:buAutoNum type="arabicPeriod"/>
            </a:pPr>
            <a:r>
              <a:rPr lang="th-TH" dirty="0" smtClean="0"/>
              <a:t>บนตารางแทรก คำอธิบายตาราง (</a:t>
            </a:r>
            <a:r>
              <a:rPr lang="en-US" dirty="0" smtClean="0"/>
              <a:t>caption) </a:t>
            </a:r>
            <a:r>
              <a:rPr lang="th-TH" dirty="0" smtClean="0"/>
              <a:t>เลือกตารางที่..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th-TH" dirty="0" smtClean="0"/>
              <a:t>ข้างใต้ตารางแทรกที่มา</a:t>
            </a:r>
            <a:r>
              <a:rPr lang="en-US" dirty="0" smtClean="0"/>
              <a:t>: </a:t>
            </a:r>
            <a:r>
              <a:rPr lang="th-TH" dirty="0" smtClean="0"/>
              <a:t>ตามด้วย </a:t>
            </a:r>
            <a:r>
              <a:rPr lang="en-US" dirty="0" smtClean="0"/>
              <a:t>Reference </a:t>
            </a:r>
          </a:p>
          <a:p>
            <a:pPr marL="457200" indent="-457200">
              <a:buAutoNum type="arabicPeriod"/>
            </a:pPr>
            <a:r>
              <a:rPr lang="en-US" dirty="0" smtClean="0"/>
              <a:t>Reference </a:t>
            </a:r>
            <a:r>
              <a:rPr lang="th-TH" dirty="0" smtClean="0"/>
              <a:t>จะปรากฏในท้ายบทโดยอัตโนมัติ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Angsana New" charset="-34"/>
                <a:cs typeface="Angsana New" charset="-34"/>
              </a:rPr>
              <a:t>ทำแบบเดียวกันแต่เลือก </a:t>
            </a:r>
            <a:r>
              <a:rPr lang="en-US" smtClean="0">
                <a:latin typeface="Angsana New" charset="-34"/>
                <a:cs typeface="Angsana New" charset="-34"/>
              </a:rPr>
              <a:t>Caption </a:t>
            </a:r>
            <a:r>
              <a:rPr lang="th-TH" smtClean="0">
                <a:latin typeface="Angsana New" charset="-34"/>
                <a:cs typeface="Angsana New" charset="-34"/>
              </a:rPr>
              <a:t>เป็น</a:t>
            </a:r>
            <a:r>
              <a:rPr lang="en-US" smtClean="0">
                <a:latin typeface="Angsana New" charset="-34"/>
                <a:cs typeface="Angsana New" charset="-34"/>
              </a:rPr>
              <a:t>”</a:t>
            </a:r>
            <a:r>
              <a:rPr lang="th-TH" smtClean="0">
                <a:latin typeface="Angsana New" charset="-34"/>
                <a:cs typeface="Angsana New" charset="-34"/>
              </a:rPr>
              <a:t>ตารางที่</a:t>
            </a:r>
            <a:r>
              <a:rPr lang="en-US" smtClean="0">
                <a:latin typeface="Angsana New" charset="-34"/>
                <a:cs typeface="Angsana New" charset="-34"/>
              </a:rPr>
              <a:t>”</a:t>
            </a:r>
            <a:endParaRPr lang="th-TH" smtClean="0">
              <a:latin typeface="Angsana New" charset="-34"/>
              <a:cs typeface="Angsana New" charset="-34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484313"/>
            <a:ext cx="55832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606425" y="512763"/>
            <a:ext cx="9166225" cy="1260475"/>
          </a:xfrm>
        </p:spPr>
        <p:txBody>
          <a:bodyPr/>
          <a:lstStyle/>
          <a:p>
            <a:r>
              <a:rPr lang="th-TH" smtClean="0">
                <a:latin typeface="Angsana New" charset="-34"/>
                <a:cs typeface="Angsana New" charset="-34"/>
              </a:rPr>
              <a:t>กรณีที่มีการเปลี่ยนลำดับภาพ ให้ </a:t>
            </a:r>
            <a:r>
              <a:rPr lang="en-US" smtClean="0">
                <a:latin typeface="Angsana New" charset="-34"/>
                <a:cs typeface="Angsana New" charset="-34"/>
              </a:rPr>
              <a:t>Update Field </a:t>
            </a:r>
            <a:r>
              <a:rPr lang="th-TH" smtClean="0">
                <a:latin typeface="Angsana New" charset="-34"/>
                <a:cs typeface="Angsana New" charset="-34"/>
              </a:rPr>
              <a:t>โดยให้ </a:t>
            </a:r>
            <a:r>
              <a:rPr lang="en-US" smtClean="0">
                <a:latin typeface="Angsana New" charset="-34"/>
                <a:cs typeface="Angsana New" charset="-34"/>
              </a:rPr>
              <a:t>Cursor </a:t>
            </a:r>
            <a:r>
              <a:rPr lang="th-TH" smtClean="0">
                <a:latin typeface="Angsana New" charset="-34"/>
                <a:cs typeface="Angsana New" charset="-34"/>
              </a:rPr>
              <a:t>อยู่ที่หมายเลข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38" y="1844675"/>
            <a:ext cx="67992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4005263"/>
            <a:ext cx="231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1169988"/>
            <a:ext cx="88804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471613" y="0"/>
            <a:ext cx="8193087" cy="1260475"/>
          </a:xfrm>
        </p:spPr>
        <p:txBody>
          <a:bodyPr/>
          <a:lstStyle/>
          <a:p>
            <a:r>
              <a:rPr lang="th-TH" smtClean="0">
                <a:latin typeface="Angsana New" charset="-34"/>
                <a:cs typeface="Angsana New" charset="-34"/>
              </a:rPr>
              <a:t>จากนั้นให้ </a:t>
            </a:r>
            <a:r>
              <a:rPr lang="en-US" smtClean="0">
                <a:latin typeface="Angsana New" charset="-34"/>
                <a:cs typeface="Angsana New" charset="-34"/>
              </a:rPr>
              <a:t>Update Field </a:t>
            </a:r>
            <a:r>
              <a:rPr lang="th-TH" smtClean="0">
                <a:latin typeface="Angsana New" charset="-34"/>
                <a:cs typeface="Angsana New" charset="-34"/>
              </a:rPr>
              <a:t>ที่สารบัญด้วย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313" y="3500438"/>
            <a:ext cx="231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 descr="NamekkBure">
            <a:hlinkClick r:id="" action="ppaction://noaction">
              <a:snd r:embed="rId2" name="suction.wav"/>
            </a:hlinkClick>
          </p:cNvPr>
          <p:cNvSpPr>
            <a:spLocks noChangeArrowheads="1"/>
          </p:cNvSpPr>
          <p:nvPr/>
        </p:nvSpPr>
        <p:spPr bwMode="auto">
          <a:xfrm>
            <a:off x="4581525" y="1857375"/>
            <a:ext cx="2314575" cy="2667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th-TH"/>
          </a:p>
        </p:txBody>
      </p:sp>
      <p:pic>
        <p:nvPicPr>
          <p:cNvPr id="73730" name="Picture 2" descr="http://www.champa.kku.ac.th/sc/images/science/DSCN3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3143250"/>
            <a:ext cx="41640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 descr="http://www.champa.kku.ac.th/sc/images/science/DSCN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350" y="142875"/>
            <a:ext cx="297497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;Dancing: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7288" y="2428875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การทำสารบัญใน </a:t>
            </a:r>
            <a:r>
              <a:rPr lang="en-US" smtClean="0"/>
              <a:t>MS word</a:t>
            </a:r>
            <a:endParaRPr lang="th-TH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 จัดเตรียม </a:t>
            </a:r>
            <a:r>
              <a:rPr lang="en-US" smtClean="0"/>
              <a:t>Style </a:t>
            </a:r>
            <a:r>
              <a:rPr lang="th-TH" smtClean="0"/>
              <a:t>ของแต่ละ </a:t>
            </a:r>
            <a:r>
              <a:rPr lang="en-US" smtClean="0"/>
              <a:t>heading</a:t>
            </a:r>
          </a:p>
          <a:p>
            <a:r>
              <a:rPr lang="en-US" smtClean="0"/>
              <a:t> </a:t>
            </a:r>
            <a:r>
              <a:rPr lang="th-TH" smtClean="0"/>
              <a:t>ใช้ </a:t>
            </a:r>
            <a:r>
              <a:rPr lang="en-US" smtClean="0"/>
              <a:t>heading </a:t>
            </a:r>
            <a:r>
              <a:rPr lang="th-TH" smtClean="0"/>
              <a:t>ในการเขียนบทความ</a:t>
            </a:r>
          </a:p>
          <a:p>
            <a:r>
              <a:rPr lang="th-TH" smtClean="0"/>
              <a:t> </a:t>
            </a:r>
            <a:r>
              <a:rPr lang="en-US" smtClean="0"/>
              <a:t>Insert และสร้าง</a:t>
            </a:r>
            <a:r>
              <a:rPr lang="th-TH" smtClean="0"/>
              <a:t>สารบัญที่ส่วนหน้าของบทความ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0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แก้ไขแบบตัวอักษ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8100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การใส่style ใน 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8100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 smtClean="0"/>
              <a:t>เมื่อพิมพ์งานเสร็จและต้องการสร้างสารบัญ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7528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หน้าสารบั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8100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AngsanaUPC"/>
        <a:ea typeface=""/>
        <a:cs typeface=""/>
      </a:majorFont>
      <a:minorFont>
        <a:latin typeface="Angsan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itchFamily="34" charset="-34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2356</TotalTime>
  <Words>255</Words>
  <Application>Microsoft Office PowerPoint</Application>
  <PresentationFormat>ภาพนิ่ง 35 มม.</PresentationFormat>
  <Paragraphs>36</Paragraphs>
  <Slides>24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PULSE.POT</vt:lpstr>
      <vt:lpstr>    การทำสารบัญ สารบัญภาพ และสารบัญตาราง ใน Microsoft Word</vt:lpstr>
      <vt:lpstr>หัวข้อย่อยในการบรรยาย</vt:lpstr>
      <vt:lpstr>การทำสารบัญใน MS word</vt:lpstr>
      <vt:lpstr>ภาพนิ่ง 4</vt:lpstr>
      <vt:lpstr>ภาพนิ่ง 5</vt:lpstr>
      <vt:lpstr>ภาพนิ่ง 6</vt:lpstr>
      <vt:lpstr>เมื่อพิมพ์งานเสร็จและต้องการสร้างสารบัญ</vt:lpstr>
      <vt:lpstr>ภาพนิ่ง 8</vt:lpstr>
      <vt:lpstr>ภาพนิ่ง 9</vt:lpstr>
      <vt:lpstr>ภาพนิ่ง 10</vt:lpstr>
      <vt:lpstr>การแทรกภาพ ตาราง และสารบัญภาพและตาราง</vt:lpstr>
      <vt:lpstr>การทำสารบัญตาราง และสารบัญรูป</vt:lpstr>
      <vt:lpstr>กรณีรูปอยู่ใน EndnoteWeb</vt:lpstr>
      <vt:lpstr>แทรกภาพใน MS Word</vt:lpstr>
      <vt:lpstr>เลือกประเภทของ Caption</vt:lpstr>
      <vt:lpstr>การใส่สารบัญรูป</vt:lpstr>
      <vt:lpstr>เลือก Table of Figures และ Caption Label ที่ตรงกับที่ใช้</vt:lpstr>
      <vt:lpstr>Click เพื่อแทรกสารบัญรูป</vt:lpstr>
      <vt:lpstr>การแทรกตาราง และสารบัญตาราง</vt:lpstr>
      <vt:lpstr>การแทรกตาราง</vt:lpstr>
      <vt:lpstr>ทำแบบเดียวกันแต่เลือก Caption เป็น”ตารางที่”</vt:lpstr>
      <vt:lpstr>กรณีที่มีการเปลี่ยนลำดับภาพ ให้ Update Field โดยให้ Cursor อยู่ที่หมายเลข</vt:lpstr>
      <vt:lpstr>จากนั้นให้ Update Field ที่สารบัญด้วย</vt:lpstr>
      <vt:lpstr>ภาพนิ่ง 24</vt:lpstr>
    </vt:vector>
  </TitlesOfParts>
  <Company>Science KKU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Bioleaching</dc:title>
  <dc:creator>Pisit Chareonsudjai</dc:creator>
  <cp:lastModifiedBy>Khon Kaen University</cp:lastModifiedBy>
  <cp:revision>97</cp:revision>
  <cp:lastPrinted>2002-08-26T05:41:01Z</cp:lastPrinted>
  <dcterms:created xsi:type="dcterms:W3CDTF">2001-09-02T14:22:42Z</dcterms:created>
  <dcterms:modified xsi:type="dcterms:W3CDTF">2013-11-26T08:57:36Z</dcterms:modified>
</cp:coreProperties>
</file>