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D937A-FFE9-443B-87AE-53728B9FFA1B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073FE-19BE-4E08-9381-825986BB702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0F684-8376-42D1-8115-CCBEDB936861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81B8A-328B-4E09-AC16-F0F989E519F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D34BE-A8C5-496D-930C-EC26D2219AD3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EA046-9955-4F19-8064-DCFB0B60536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724D0-1E4E-48AB-9A7B-E7E5DDB0E570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12267-B496-44A8-BC3F-5AEA1EE0E9D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F3A60-273C-48D1-8930-E9008B0D0720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893E8-3A1D-44D0-A865-885C01267F2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A9DC8-1082-412F-A262-E0639E3EFFC0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9C7C1-35AC-44D3-A7DA-4179EF8F531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A9BE0-773D-4DB8-9F59-11922FF00C18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8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FC3CF-24D6-47DD-8454-EF5B4040EF7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9DDD3-2B5B-48B5-B1A9-C14EFC754086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4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0B4C4-866A-4BBA-970A-A3A16388ACF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22327-A197-4386-A360-2F0511A6CB80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3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E09E-E91F-4084-AECB-F5D933800109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43B3-3824-4DE8-AA1B-220BE6CB6B4F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A7888-61FF-4124-9ED6-C5F1CE25163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08B26-76FA-4578-A878-3CCE13618396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ACF57-4CCD-40C7-8203-6291D16DAE7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ตัวยึดชื่อเรื่อง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</a:p>
        </p:txBody>
      </p:sp>
      <p:sp>
        <p:nvSpPr>
          <p:cNvPr id="3075" name="ตัวยึดข้อความ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8BD382-230D-409E-B8AE-AEA82F31B672}" type="datetimeFigureOut">
              <a:rPr lang="th-TH"/>
              <a:pPr>
                <a:defRPr/>
              </a:pPr>
              <a:t>18/11/56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DA847B-28B5-4D67-A198-A5BCE99BBE4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Design of Cane Juice Evaporator</a:t>
            </a:r>
            <a:endParaRPr lang="th-TH" smtClean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ชื่อเรื่อง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928688"/>
          </a:xfrm>
        </p:spPr>
        <p:txBody>
          <a:bodyPr/>
          <a:lstStyle/>
          <a:p>
            <a:r>
              <a:rPr lang="en-US" smtClean="0">
                <a:cs typeface="Angsana New" pitchFamily="18" charset="-34"/>
              </a:rPr>
              <a:t>Typical Cane Juice Heater</a:t>
            </a:r>
            <a:endParaRPr lang="th-TH" smtClean="0"/>
          </a:p>
        </p:txBody>
      </p:sp>
      <p:sp>
        <p:nvSpPr>
          <p:cNvPr id="13315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smtClean="0"/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669925"/>
            <a:ext cx="6429375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Typical Evaporator</a:t>
            </a:r>
            <a:endParaRPr lang="th-TH" smtClean="0"/>
          </a:p>
        </p:txBody>
      </p:sp>
      <p:sp>
        <p:nvSpPr>
          <p:cNvPr id="14339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smtClean="0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00188"/>
            <a:ext cx="9144000" cy="561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Calandria Evaporator</a:t>
            </a:r>
            <a:endParaRPr lang="th-TH" smtClean="0"/>
          </a:p>
        </p:txBody>
      </p:sp>
      <p:sp>
        <p:nvSpPr>
          <p:cNvPr id="512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smtClean="0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000250"/>
            <a:ext cx="436245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Heat Transfer Coefficient</a:t>
            </a:r>
            <a:endParaRPr lang="th-TH" smtClean="0"/>
          </a:p>
        </p:txBody>
      </p:sp>
      <p:sp>
        <p:nvSpPr>
          <p:cNvPr id="1028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Cordia New" pitchFamily="34" charset="-34"/>
              </a:rPr>
              <a:t>Dessin’s Model</a:t>
            </a:r>
          </a:p>
          <a:p>
            <a:pPr lvl="1"/>
            <a:r>
              <a:rPr lang="en-US" smtClean="0">
                <a:cs typeface="Cordia New" pitchFamily="34" charset="-34"/>
              </a:rPr>
              <a:t>U depends heavily on brix and steam temperature</a:t>
            </a:r>
          </a:p>
          <a:p>
            <a:pPr lvl="1"/>
            <a:endParaRPr lang="th-TH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357313" y="2928938"/>
          <a:ext cx="6321425" cy="2643187"/>
        </p:xfrm>
        <a:graphic>
          <a:graphicData uri="http://schemas.openxmlformats.org/presentationml/2006/ole">
            <p:oleObj spid="_x0000_s1026" name="Equation" r:id="rId3" imgW="2793960" imgH="1168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Evaporator Construction</a:t>
            </a:r>
            <a:endParaRPr lang="th-TH" smtClean="0"/>
          </a:p>
        </p:txBody>
      </p:sp>
      <p:sp>
        <p:nvSpPr>
          <p:cNvPr id="6147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Cordia New" pitchFamily="34" charset="-34"/>
              </a:rPr>
              <a:t>Too high evaporator gives too much heat loss</a:t>
            </a:r>
          </a:p>
          <a:p>
            <a:r>
              <a:rPr lang="en-US" smtClean="0">
                <a:cs typeface="Cordia New" pitchFamily="34" charset="-34"/>
              </a:rPr>
              <a:t>Too short evaporator gives bad separation between liquid and vapor.</a:t>
            </a:r>
          </a:p>
          <a:p>
            <a:endParaRPr lang="en-US" smtClean="0">
              <a:cs typeface="Cordia New" pitchFamily="34" charset="-34"/>
            </a:endParaRPr>
          </a:p>
          <a:p>
            <a:pPr>
              <a:buFont typeface="Arial" pitchFamily="34" charset="0"/>
              <a:buNone/>
            </a:pPr>
            <a:r>
              <a:rPr lang="en-US" b="1" smtClean="0">
                <a:cs typeface="Cordia New" pitchFamily="34" charset="-34"/>
              </a:rPr>
              <a:t>Design Guideline</a:t>
            </a:r>
          </a:p>
          <a:p>
            <a:r>
              <a:rPr lang="en-US" smtClean="0">
                <a:cs typeface="Cordia New" pitchFamily="34" charset="-34"/>
              </a:rPr>
              <a:t>The height of calandria body above calandria should be 1.5 – 2 the length of the tube</a:t>
            </a:r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Evaporator Diameter</a:t>
            </a:r>
            <a:endParaRPr lang="th-TH" smtClean="0"/>
          </a:p>
        </p:txBody>
      </p:sp>
      <p:sp>
        <p:nvSpPr>
          <p:cNvPr id="7171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Cordia New" pitchFamily="34" charset="-34"/>
              </a:rPr>
              <a:t>The diameter of </a:t>
            </a:r>
            <a:r>
              <a:rPr lang="en-US" dirty="0" err="1" smtClean="0">
                <a:cs typeface="Cordia New" pitchFamily="34" charset="-34"/>
              </a:rPr>
              <a:t>evporator</a:t>
            </a:r>
            <a:r>
              <a:rPr lang="en-US" dirty="0" smtClean="0">
                <a:cs typeface="Cordia New" pitchFamily="34" charset="-34"/>
              </a:rPr>
              <a:t> has an important effect on entrainment.</a:t>
            </a:r>
          </a:p>
          <a:p>
            <a:endParaRPr lang="en-US" dirty="0" smtClean="0">
              <a:cs typeface="Cordia New" pitchFamily="34" charset="-34"/>
            </a:endParaRPr>
          </a:p>
          <a:p>
            <a:r>
              <a:rPr lang="en-US" dirty="0" smtClean="0">
                <a:cs typeface="Cordia New" pitchFamily="34" charset="-34"/>
              </a:rPr>
              <a:t>Area of horizontal cross section should provide 1m</a:t>
            </a:r>
            <a:r>
              <a:rPr lang="en-US" baseline="30000" dirty="0" smtClean="0">
                <a:cs typeface="Cordia New" pitchFamily="34" charset="-34"/>
              </a:rPr>
              <a:t>2</a:t>
            </a:r>
            <a:r>
              <a:rPr lang="en-US" dirty="0" smtClean="0">
                <a:cs typeface="Cordia New" pitchFamily="34" charset="-34"/>
              </a:rPr>
              <a:t>/400 m</a:t>
            </a:r>
            <a:r>
              <a:rPr lang="en-US" baseline="30000" dirty="0" smtClean="0">
                <a:cs typeface="Cordia New" pitchFamily="34" charset="-34"/>
              </a:rPr>
              <a:t>3</a:t>
            </a:r>
            <a:r>
              <a:rPr lang="en-US" dirty="0" smtClean="0">
                <a:cs typeface="Cordia New" pitchFamily="34" charset="-34"/>
              </a:rPr>
              <a:t>/h of </a:t>
            </a:r>
            <a:r>
              <a:rPr lang="en-US" dirty="0" smtClean="0">
                <a:cs typeface="Cordia New" pitchFamily="34" charset="-34"/>
              </a:rPr>
              <a:t>vapor </a:t>
            </a:r>
            <a:r>
              <a:rPr lang="en-US" dirty="0" smtClean="0">
                <a:cs typeface="Cordia New" pitchFamily="34" charset="-34"/>
              </a:rPr>
              <a:t>produced.</a:t>
            </a:r>
          </a:p>
          <a:p>
            <a:endParaRPr lang="en-US" dirty="0" smtClean="0">
              <a:cs typeface="Cordia New" pitchFamily="34" charset="-34"/>
            </a:endParaRPr>
          </a:p>
          <a:p>
            <a:r>
              <a:rPr lang="en-US" dirty="0" smtClean="0">
                <a:cs typeface="Cordia New" pitchFamily="34" charset="-34"/>
              </a:rPr>
              <a:t>The velocity of vapor leaving the liquid surface should not be higher than 4.6 m/s</a:t>
            </a:r>
            <a:endParaRPr lang="th-T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Center Wall</a:t>
            </a:r>
            <a:endParaRPr lang="th-TH" smtClean="0"/>
          </a:p>
        </p:txBody>
      </p:sp>
      <p:sp>
        <p:nvSpPr>
          <p:cNvPr id="8195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Cordia New" pitchFamily="34" charset="-34"/>
              </a:rPr>
              <a:t>Center wall is utilized to collect the concentrated juice in order to remove it from one evaporator to the next calandria.</a:t>
            </a:r>
          </a:p>
          <a:p>
            <a:r>
              <a:rPr lang="en-US" smtClean="0">
                <a:cs typeface="Cordia New" pitchFamily="34" charset="-34"/>
              </a:rPr>
              <a:t>The diameter of center wall varies from ¼ to 1/8 of the vessel diameter.</a:t>
            </a:r>
            <a:endParaRPr lang="th-T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The tube</a:t>
            </a:r>
            <a:endParaRPr lang="th-TH" smtClean="0"/>
          </a:p>
        </p:txBody>
      </p:sp>
      <p:sp>
        <p:nvSpPr>
          <p:cNvPr id="9219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Cordia New" pitchFamily="34" charset="-34"/>
              </a:rPr>
              <a:t>The commonly used stainless steel tube is 35.6 mm ID and 38.1 mm OD.</a:t>
            </a:r>
          </a:p>
          <a:p>
            <a:r>
              <a:rPr lang="en-US" smtClean="0">
                <a:cs typeface="Cordia New" pitchFamily="34" charset="-34"/>
              </a:rPr>
              <a:t>Recommended tube length</a:t>
            </a:r>
          </a:p>
          <a:p>
            <a:endParaRPr lang="en-US" smtClean="0">
              <a:cs typeface="Cordia New" pitchFamily="34" charset="-34"/>
            </a:endParaRPr>
          </a:p>
          <a:p>
            <a:endParaRPr lang="th-TH" smtClean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/>
        </p:nvGraphicFramePr>
        <p:xfrm>
          <a:off x="428625" y="3571875"/>
          <a:ext cx="8072495" cy="228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99"/>
                <a:gridCol w="1614499"/>
                <a:gridCol w="1614499"/>
                <a:gridCol w="1614499"/>
                <a:gridCol w="1614499"/>
              </a:tblGrid>
              <a:tr h="762005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Recommended</a:t>
                      </a:r>
                      <a:r>
                        <a:rPr lang="en-US" baseline="0" dirty="0" smtClean="0"/>
                        <a:t> Tube Length of the Multiple Effect</a:t>
                      </a:r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vessel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vessel</a:t>
                      </a:r>
                      <a:endParaRPr lang="th-TH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vessel</a:t>
                      </a:r>
                      <a:endParaRPr lang="th-TH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vessel</a:t>
                      </a:r>
                      <a:endParaRPr lang="th-TH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vessel</a:t>
                      </a:r>
                      <a:endParaRPr lang="th-TH" dirty="0" smtClean="0"/>
                    </a:p>
                  </a:txBody>
                  <a:tcPr/>
                </a:tc>
              </a:tr>
              <a:tr h="7620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 m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3.5 m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 m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2.5 m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2.25 m</a:t>
                      </a: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cs typeface="Angsana New" pitchFamily="18" charset="-34"/>
              </a:rPr>
              <a:t>Arrangement of the Tubes</a:t>
            </a:r>
            <a:endParaRPr lang="th-TH" smtClean="0"/>
          </a:p>
        </p:txBody>
      </p:sp>
      <p:sp>
        <p:nvSpPr>
          <p:cNvPr id="2052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cs typeface="Cordia New" pitchFamily="34" charset="-34"/>
              </a:rPr>
              <a:t>Staggered Arrangement</a:t>
            </a:r>
            <a:endParaRPr lang="th-TH" smtClean="0"/>
          </a:p>
        </p:txBody>
      </p:sp>
      <p:pic>
        <p:nvPicPr>
          <p:cNvPr id="205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14563"/>
            <a:ext cx="5457825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75" y="2643188"/>
            <a:ext cx="3624263" cy="299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5286375" y="5643563"/>
          <a:ext cx="1643063" cy="938212"/>
        </p:xfrm>
        <a:graphic>
          <a:graphicData uri="http://schemas.openxmlformats.org/presentationml/2006/ole">
            <p:oleObj spid="_x0000_s2050" name="Equation" r:id="rId5" imgW="799920" imgH="457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dirty="0" smtClean="0">
                <a:cs typeface="Angsana New" pitchFamily="18" charset="-34"/>
              </a:rPr>
              <a:t>Lab</a:t>
            </a:r>
            <a:endParaRPr lang="th-TH" dirty="0" smtClean="0"/>
          </a:p>
        </p:txBody>
      </p:sp>
      <p:sp>
        <p:nvSpPr>
          <p:cNvPr id="1024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1114425"/>
          </a:xfrm>
        </p:spPr>
        <p:txBody>
          <a:bodyPr/>
          <a:lstStyle/>
          <a:p>
            <a:r>
              <a:rPr lang="th-TH" dirty="0" smtClean="0"/>
              <a:t>ให้ออกแบบ </a:t>
            </a:r>
            <a:r>
              <a:rPr lang="en-US" dirty="0" smtClean="0">
                <a:cs typeface="Cordia New" pitchFamily="34" charset="-34"/>
              </a:rPr>
              <a:t>Evaporator </a:t>
            </a:r>
            <a:r>
              <a:rPr lang="th-TH" dirty="0" smtClean="0"/>
              <a:t>สำหรับโรงงานน้ำตาลที่กำหนดให้ครบทุก </a:t>
            </a:r>
            <a:r>
              <a:rPr lang="en-US" dirty="0" smtClean="0">
                <a:cs typeface="Cordia New" pitchFamily="34" charset="-34"/>
              </a:rPr>
              <a:t>Evaporator</a:t>
            </a:r>
          </a:p>
          <a:p>
            <a:pPr lvl="1"/>
            <a:r>
              <a:rPr lang="th-TH" dirty="0" smtClean="0">
                <a:cs typeface="Cordia New" pitchFamily="34" charset="-34"/>
              </a:rPr>
              <a:t>ขนาดท่อ </a:t>
            </a:r>
          </a:p>
          <a:p>
            <a:pPr lvl="1"/>
            <a:r>
              <a:rPr lang="th-TH" dirty="0" smtClean="0">
                <a:cs typeface="Cordia New" pitchFamily="34" charset="-34"/>
              </a:rPr>
              <a:t>จำนวนและความยาวท่อ</a:t>
            </a:r>
          </a:p>
          <a:p>
            <a:pPr lvl="1"/>
            <a:r>
              <a:rPr lang="th-TH" dirty="0" smtClean="0">
                <a:cs typeface="Cordia New" pitchFamily="34" charset="-34"/>
              </a:rPr>
              <a:t>ขนาดของ </a:t>
            </a:r>
            <a:r>
              <a:rPr lang="en-US" dirty="0" smtClean="0">
                <a:cs typeface="Cordia New" pitchFamily="34" charset="-34"/>
              </a:rPr>
              <a:t>Tube Sheet (diameter)</a:t>
            </a:r>
          </a:p>
          <a:p>
            <a:pPr lvl="2"/>
            <a:r>
              <a:rPr lang="th-TH" dirty="0" smtClean="0">
                <a:cs typeface="Cordia New" pitchFamily="34" charset="-34"/>
              </a:rPr>
              <a:t>วิเคราะห์จากพื้นที่ที่วางท่อได้ตามจำนวน</a:t>
            </a:r>
            <a:endParaRPr lang="en-US" dirty="0" smtClean="0">
              <a:cs typeface="Cordia New" pitchFamily="34" charset="-34"/>
            </a:endParaRPr>
          </a:p>
          <a:p>
            <a:pPr lvl="1"/>
            <a:r>
              <a:rPr lang="th-TH" dirty="0" smtClean="0">
                <a:cs typeface="Cordia New" pitchFamily="34" charset="-34"/>
              </a:rPr>
              <a:t>ขนาดของ </a:t>
            </a:r>
            <a:r>
              <a:rPr lang="en-US" dirty="0" smtClean="0">
                <a:cs typeface="Cordia New" pitchFamily="34" charset="-34"/>
              </a:rPr>
              <a:t>Center Wall</a:t>
            </a:r>
          </a:p>
          <a:p>
            <a:pPr lvl="1"/>
            <a:r>
              <a:rPr lang="th-TH" dirty="0" smtClean="0">
                <a:cs typeface="Cordia New" pitchFamily="34" charset="-34"/>
              </a:rPr>
              <a:t>ความหนาของผนัง </a:t>
            </a:r>
            <a:r>
              <a:rPr lang="en-US" dirty="0" smtClean="0">
                <a:cs typeface="Cordia New" pitchFamily="34" charset="-34"/>
              </a:rPr>
              <a:t>Evaporator (</a:t>
            </a:r>
            <a:r>
              <a:rPr lang="th-TH" dirty="0" smtClean="0">
                <a:cs typeface="Cordia New" pitchFamily="34" charset="-34"/>
              </a:rPr>
              <a:t>จากการวิเคราะห์ความเค้น)</a:t>
            </a:r>
          </a:p>
          <a:p>
            <a:pPr lvl="1"/>
            <a:r>
              <a:rPr lang="th-TH" dirty="0" smtClean="0">
                <a:cs typeface="Cordia New" pitchFamily="34" charset="-34"/>
              </a:rPr>
              <a:t>อาจปรับขนาดของ </a:t>
            </a:r>
            <a:r>
              <a:rPr lang="en-US" dirty="0" smtClean="0">
                <a:cs typeface="Cordia New" pitchFamily="34" charset="-34"/>
              </a:rPr>
              <a:t>Evaporator </a:t>
            </a:r>
            <a:r>
              <a:rPr lang="th-TH" dirty="0" smtClean="0">
                <a:cs typeface="Cordia New" pitchFamily="34" charset="-34"/>
              </a:rPr>
              <a:t>ให้เป็นหลายชุดขนานกันได้</a:t>
            </a:r>
          </a:p>
          <a:p>
            <a:pPr lvl="1"/>
            <a:r>
              <a:rPr lang="th-TH" dirty="0" smtClean="0">
                <a:cs typeface="Cordia New" pitchFamily="34" charset="-34"/>
              </a:rPr>
              <a:t>เช็คความเร็วของไอหัวหม้อที่ออกจากผิว</a:t>
            </a:r>
            <a:r>
              <a:rPr lang="th-TH" smtClean="0">
                <a:cs typeface="Cordia New" pitchFamily="34" charset="-34"/>
              </a:rPr>
              <a:t>น้ำอ้อยด้วย</a:t>
            </a:r>
            <a:endParaRPr lang="th-TH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274</Words>
  <Application>Microsoft Office PowerPoint</Application>
  <PresentationFormat>นำเสนอทางหน้าจอ (4:3)</PresentationFormat>
  <Paragraphs>48</Paragraphs>
  <Slides>11</Slides>
  <Notes>0</Notes>
  <HiddenSlides>0</HiddenSlides>
  <MMClips>0</MMClips>
  <ScaleCrop>false</ScaleCrop>
  <HeadingPairs>
    <vt:vector size="8" baseType="variant">
      <vt:variant>
        <vt:lpstr>แบบอักษรที่ถูกใช้</vt:lpstr>
      </vt:variant>
      <vt:variant>
        <vt:i4>4</vt:i4>
      </vt:variant>
      <vt:variant>
        <vt:lpstr>ชุดรูปแบบ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7" baseType="lpstr">
      <vt:lpstr>Calibri</vt:lpstr>
      <vt:lpstr>Cordia New</vt:lpstr>
      <vt:lpstr>Arial</vt:lpstr>
      <vt:lpstr>Angsana New</vt:lpstr>
      <vt:lpstr>ชุดรูปแบบของ Office</vt:lpstr>
      <vt:lpstr>MathType 6.0 Equation</vt:lpstr>
      <vt:lpstr>Design of Cane Juice Evaporator</vt:lpstr>
      <vt:lpstr>Calandria Evaporator</vt:lpstr>
      <vt:lpstr>Heat Transfer Coefficient</vt:lpstr>
      <vt:lpstr>Evaporator Construction</vt:lpstr>
      <vt:lpstr>Evaporator Diameter</vt:lpstr>
      <vt:lpstr>Center Wall</vt:lpstr>
      <vt:lpstr>The tube</vt:lpstr>
      <vt:lpstr>Arrangement of the Tubes</vt:lpstr>
      <vt:lpstr>Lab</vt:lpstr>
      <vt:lpstr>Typical Cane Juice Heater</vt:lpstr>
      <vt:lpstr>Typical Evaporator</vt:lpstr>
    </vt:vector>
  </TitlesOfParts>
  <Company>KhonKaen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of Cane Juice Evaporator</dc:title>
  <dc:creator>admin</dc:creator>
  <cp:lastModifiedBy>Khoneaen University</cp:lastModifiedBy>
  <cp:revision>4</cp:revision>
  <dcterms:created xsi:type="dcterms:W3CDTF">2009-11-30T01:50:23Z</dcterms:created>
  <dcterms:modified xsi:type="dcterms:W3CDTF">2013-11-18T03:50:22Z</dcterms:modified>
</cp:coreProperties>
</file>