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23" r:id="rId15"/>
    <p:sldId id="324" r:id="rId16"/>
    <p:sldId id="314" r:id="rId17"/>
    <p:sldId id="315" r:id="rId18"/>
    <p:sldId id="316" r:id="rId19"/>
    <p:sldId id="317" r:id="rId20"/>
    <p:sldId id="326" r:id="rId21"/>
    <p:sldId id="327" r:id="rId22"/>
    <p:sldId id="325" r:id="rId23"/>
    <p:sldId id="318" r:id="rId24"/>
    <p:sldId id="319" r:id="rId25"/>
    <p:sldId id="320" r:id="rId26"/>
    <p:sldId id="328" r:id="rId27"/>
    <p:sldId id="329" r:id="rId28"/>
    <p:sldId id="321" r:id="rId29"/>
    <p:sldId id="322" r:id="rId30"/>
    <p:sldId id="269" r:id="rId31"/>
    <p:sldId id="259" r:id="rId32"/>
    <p:sldId id="271" r:id="rId33"/>
    <p:sldId id="260" r:id="rId34"/>
    <p:sldId id="261" r:id="rId35"/>
    <p:sldId id="262" r:id="rId36"/>
    <p:sldId id="273" r:id="rId37"/>
    <p:sldId id="274" r:id="rId38"/>
    <p:sldId id="275" r:id="rId39"/>
    <p:sldId id="277" r:id="rId40"/>
    <p:sldId id="279" r:id="rId41"/>
    <p:sldId id="280" r:id="rId42"/>
    <p:sldId id="281" r:id="rId43"/>
    <p:sldId id="283" r:id="rId44"/>
    <p:sldId id="284" r:id="rId45"/>
    <p:sldId id="290" r:id="rId46"/>
    <p:sldId id="285" r:id="rId47"/>
    <p:sldId id="286" r:id="rId48"/>
    <p:sldId id="287" r:id="rId49"/>
    <p:sldId id="299" r:id="rId50"/>
    <p:sldId id="267" r:id="rId51"/>
    <p:sldId id="300" r:id="rId52"/>
    <p:sldId id="30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53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1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F060D-08F9-4BB5-A51B-84A8014BD005}" type="datetimeFigureOut">
              <a:rPr lang="en-US" smtClean="0"/>
              <a:pPr/>
              <a:t>10/19/2014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BA333-F02C-40F1-BAFD-8CCB25485A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Wal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Wal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093789" y="680536"/>
            <a:ext cx="4670425" cy="3467113"/>
          </a:xfrm>
          <a:prstGeom prst="rect">
            <a:avLst/>
          </a:prstGeom>
          <a:noFill/>
          <a:ln w="12700">
            <a:solidFill>
              <a:srgbClr val="000000"/>
            </a:solidFill>
            <a:miter lim="800000"/>
            <a:headEnd/>
            <a:tailEnd/>
          </a:ln>
        </p:spPr>
      </p:sp>
      <p:sp>
        <p:nvSpPr>
          <p:cNvPr id="45059" name="Rectangle 3"/>
          <p:cNvSpPr>
            <a:spLocks noGrp="1" noChangeArrowheads="1"/>
          </p:cNvSpPr>
          <p:nvPr>
            <p:ph type="body" idx="1"/>
          </p:nvPr>
        </p:nvSpPr>
        <p:spPr bwMode="auto">
          <a:xfrm>
            <a:off x="914400" y="4375541"/>
            <a:ext cx="5029200" cy="4073779"/>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400" smtClean="0">
                <a:solidFill>
                  <a:srgbClr val="FF0000"/>
                </a:solidFill>
                <a:latin typeface="Arial" pitchFamily="34" charset="0"/>
                <a:cs typeface="Arial" pitchFamily="34" charset="0"/>
              </a:rPr>
              <a:t>Voluntary spontaneous movement </a:t>
            </a:r>
            <a:r>
              <a:rPr lang="en-US" sz="2400" smtClean="0">
                <a:latin typeface="Arial" pitchFamily="34" charset="0"/>
                <a:cs typeface="Arial" pitchFamily="34" charset="0"/>
              </a:rPr>
              <a:t>does not require an outside stimulus to be initiated, unlike reflexes</a:t>
            </a:r>
          </a:p>
          <a:p>
            <a:pPr eaLnBrk="1" hangingPunct="1">
              <a:spcBef>
                <a:spcPct val="0"/>
              </a:spcBef>
            </a:pPr>
            <a:r>
              <a:rPr lang="en-US" sz="2400" smtClean="0">
                <a:solidFill>
                  <a:srgbClr val="FF0000"/>
                </a:solidFill>
                <a:latin typeface="Arial" pitchFamily="34" charset="0"/>
                <a:cs typeface="Arial" pitchFamily="34" charset="0"/>
              </a:rPr>
              <a:t>Movement can occur without a sensory stimulus </a:t>
            </a:r>
          </a:p>
          <a:p>
            <a:pPr lvl="1" eaLnBrk="1" hangingPunct="1">
              <a:spcBef>
                <a:spcPct val="0"/>
              </a:spcBef>
            </a:pPr>
            <a:r>
              <a:rPr lang="en-US" smtClean="0">
                <a:latin typeface="Arial" pitchFamily="34" charset="0"/>
                <a:cs typeface="Arial" pitchFamily="34" charset="0"/>
              </a:rPr>
              <a:t>Reflex theory was </a:t>
            </a:r>
            <a:r>
              <a:rPr lang="en-US" u="sng" smtClean="0">
                <a:latin typeface="Arial" pitchFamily="34" charset="0"/>
                <a:cs typeface="Arial" pitchFamily="34" charset="0"/>
              </a:rPr>
              <a:t>not supported</a:t>
            </a:r>
            <a:r>
              <a:rPr lang="en-US" smtClean="0">
                <a:latin typeface="Arial" pitchFamily="34" charset="0"/>
                <a:cs typeface="Arial" pitchFamily="34" charset="0"/>
              </a:rPr>
              <a:t> by Dr. Edward Taub’s studies: deafferented monkeys were able to move the affected arm when the good arm was “constrained” in a sling </a:t>
            </a:r>
            <a:r>
              <a:rPr lang="en-US" smtClean="0">
                <a:latin typeface="Arial" pitchFamily="34" charset="0"/>
                <a:cs typeface="Arial" pitchFamily="34" charset="0"/>
                <a:sym typeface="Wingdings" pitchFamily="2" charset="2"/>
              </a:rPr>
              <a:t> </a:t>
            </a:r>
            <a:r>
              <a:rPr lang="en-US" smtClean="0">
                <a:latin typeface="Arial" pitchFamily="34" charset="0"/>
                <a:cs typeface="Arial" pitchFamily="34" charset="0"/>
              </a:rPr>
              <a:t>“constraint induced movement therapy”</a:t>
            </a:r>
          </a:p>
          <a:p>
            <a:pPr eaLnBrk="1" hangingPunct="1">
              <a:spcBef>
                <a:spcPct val="0"/>
              </a:spcBef>
            </a:pPr>
            <a:r>
              <a:rPr lang="en-US" sz="2400" smtClean="0">
                <a:solidFill>
                  <a:srgbClr val="FF0000"/>
                </a:solidFill>
                <a:latin typeface="Arial" pitchFamily="34" charset="0"/>
                <a:cs typeface="Arial" pitchFamily="34" charset="0"/>
              </a:rPr>
              <a:t>Sequences of movements </a:t>
            </a:r>
            <a:r>
              <a:rPr lang="en-US" sz="2400" smtClean="0">
                <a:latin typeface="Arial" pitchFamily="34" charset="0"/>
                <a:cs typeface="Arial" pitchFamily="34" charset="0"/>
              </a:rPr>
              <a:t>occur too fast to allow for sensory stimuli from the preceding movement to trigger the next movement  (e.g. typing)</a:t>
            </a:r>
          </a:p>
          <a:p>
            <a:pPr eaLnBrk="1" hangingPunct="1">
              <a:spcBef>
                <a:spcPct val="0"/>
              </a:spcBef>
            </a:pPr>
            <a:r>
              <a:rPr lang="en-US" sz="2400" smtClean="0">
                <a:solidFill>
                  <a:srgbClr val="FF0000"/>
                </a:solidFill>
                <a:latin typeface="Arial" pitchFamily="34" charset="0"/>
                <a:cs typeface="Arial" pitchFamily="34" charset="0"/>
              </a:rPr>
              <a:t>A single stimulus can result in a variety of movements</a:t>
            </a:r>
          </a:p>
          <a:p>
            <a:pPr lvl="1" eaLnBrk="1" hangingPunct="1">
              <a:spcBef>
                <a:spcPct val="0"/>
              </a:spcBef>
            </a:pPr>
            <a:r>
              <a:rPr lang="en-US" smtClean="0">
                <a:latin typeface="Arial" pitchFamily="34" charset="0"/>
                <a:cs typeface="Arial" pitchFamily="34" charset="0"/>
              </a:rPr>
              <a:t>Reflexes can be modulated according to the context </a:t>
            </a:r>
          </a:p>
          <a:p>
            <a:pPr eaLnBrk="1" hangingPunct="1">
              <a:spcBef>
                <a:spcPct val="0"/>
              </a:spcBef>
            </a:pPr>
            <a:r>
              <a:rPr lang="en-US" sz="2400" smtClean="0">
                <a:solidFill>
                  <a:srgbClr val="FF0000"/>
                </a:solidFill>
                <a:latin typeface="Arial" pitchFamily="34" charset="0"/>
                <a:cs typeface="Arial" pitchFamily="34" charset="0"/>
              </a:rPr>
              <a:t>Novel movements </a:t>
            </a:r>
            <a:r>
              <a:rPr lang="en-US" sz="2400" smtClean="0">
                <a:latin typeface="Arial" pitchFamily="34" charset="0"/>
                <a:cs typeface="Arial" pitchFamily="34" charset="0"/>
              </a:rPr>
              <a:t>can be carried out by combing stimuli and response previously learned (e.g. playing piano)</a:t>
            </a:r>
          </a:p>
        </p:txBody>
      </p:sp>
      <p:sp>
        <p:nvSpPr>
          <p:cNvPr id="77828" name="Slide Number Placeholder 3"/>
          <p:cNvSpPr>
            <a:spLocks noGrp="1"/>
          </p:cNvSpPr>
          <p:nvPr>
            <p:ph type="sldNum" sz="quarter" idx="5"/>
          </p:nvPr>
        </p:nvSpPr>
        <p:spPr bwMode="auto">
          <a:noFill/>
          <a:ln>
            <a:miter lim="800000"/>
            <a:headEnd/>
            <a:tailEnd/>
          </a:ln>
        </p:spPr>
        <p:txBody>
          <a:bodyPr/>
          <a:lstStyle/>
          <a:p>
            <a:fld id="{5D212249-B687-458C-8862-D14283206AB7}" type="slidenum">
              <a:rPr lang="en-US" smtClean="0">
                <a:cs typeface="Arial" pitchFamily="34" charset="0"/>
              </a:rPr>
              <a:pPr/>
              <a:t>32</a:t>
            </a:fld>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17600" y="681038"/>
            <a:ext cx="4622800" cy="3467100"/>
          </a:xfrm>
          <a:prstGeom prst="rect">
            <a:avLst/>
          </a:prstGeom>
          <a:noFill/>
          <a:ln w="12700">
            <a:solidFill>
              <a:srgbClr val="000000"/>
            </a:solidFill>
            <a:miter lim="800000"/>
            <a:headEnd/>
            <a:tailEnd/>
          </a:ln>
        </p:spPr>
      </p:sp>
      <p:sp>
        <p:nvSpPr>
          <p:cNvPr id="36867" name="Rectangle 3"/>
          <p:cNvSpPr>
            <a:spLocks noGrp="1" noChangeArrowheads="1"/>
          </p:cNvSpPr>
          <p:nvPr>
            <p:ph type="body" idx="1"/>
          </p:nvPr>
        </p:nvSpPr>
        <p:spPr bwMode="auto">
          <a:xfrm>
            <a:off x="914400" y="4375541"/>
            <a:ext cx="5029200" cy="4073779"/>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17600" y="681038"/>
            <a:ext cx="4622800" cy="3467100"/>
          </a:xfrm>
          <a:prstGeom prst="rect">
            <a:avLst/>
          </a:prstGeom>
          <a:noFill/>
          <a:ln w="12700">
            <a:solidFill>
              <a:srgbClr val="000000"/>
            </a:solidFill>
            <a:miter lim="800000"/>
            <a:headEnd/>
            <a:tailEnd/>
          </a:ln>
        </p:spPr>
      </p:sp>
      <p:sp>
        <p:nvSpPr>
          <p:cNvPr id="38915" name="Rectangle 3"/>
          <p:cNvSpPr>
            <a:spLocks noGrp="1" noChangeArrowheads="1"/>
          </p:cNvSpPr>
          <p:nvPr>
            <p:ph type="body" idx="1"/>
          </p:nvPr>
        </p:nvSpPr>
        <p:spPr bwMode="auto">
          <a:xfrm>
            <a:off x="914400" y="4375541"/>
            <a:ext cx="5029200" cy="4073779"/>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17600" y="681038"/>
            <a:ext cx="4622800" cy="3467100"/>
          </a:xfrm>
          <a:prstGeom prst="rect">
            <a:avLst/>
          </a:prstGeom>
          <a:noFill/>
          <a:ln w="12700">
            <a:solidFill>
              <a:srgbClr val="000000"/>
            </a:solidFill>
            <a:miter lim="800000"/>
            <a:headEnd/>
            <a:tailEnd/>
          </a:ln>
        </p:spPr>
      </p:sp>
      <p:sp>
        <p:nvSpPr>
          <p:cNvPr id="40963" name="Rectangle 3"/>
          <p:cNvSpPr>
            <a:spLocks noGrp="1" noChangeArrowheads="1"/>
          </p:cNvSpPr>
          <p:nvPr>
            <p:ph type="body" idx="1"/>
          </p:nvPr>
        </p:nvSpPr>
        <p:spPr bwMode="auto">
          <a:xfrm>
            <a:off x="914400" y="4375541"/>
            <a:ext cx="5029200" cy="4073779"/>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83DC43BB-6B92-47A4-AC32-2604935937BC}" type="slidenum">
              <a:rPr lang="en-US" smtClean="0">
                <a:cs typeface="Arial" pitchFamily="34" charset="0"/>
              </a:rPr>
              <a:pPr/>
              <a:t>36</a:t>
            </a:fld>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Higher level controls over the level below it. Cortical association areas -&gt; Primary motor cortex -&gt; Spinal cord</a:t>
            </a:r>
          </a:p>
          <a:p>
            <a:pPr eaLnBrk="1" hangingPunct="1">
              <a:spcBef>
                <a:spcPct val="0"/>
              </a:spcBef>
            </a:pPr>
            <a:r>
              <a:rPr lang="en-US" smtClean="0"/>
              <a:t>Assumption is that higher centers inhibit the reflexes controlled by the lower centers.</a:t>
            </a:r>
          </a:p>
          <a:p>
            <a:pPr>
              <a:spcBef>
                <a:spcPts val="1200"/>
              </a:spcBef>
            </a:pPr>
            <a:r>
              <a:rPr lang="en-US" smtClean="0"/>
              <a:t>Neuromaturational theory of development (Gesell, 1950’s)</a:t>
            </a:r>
          </a:p>
          <a:p>
            <a:pPr marL="0" lvl="1">
              <a:spcBef>
                <a:spcPts val="1200"/>
              </a:spcBef>
            </a:pPr>
            <a:r>
              <a:rPr lang="en-US" smtClean="0"/>
              <a:t>Normal motor development results from ↑ in corticalization of CNS</a:t>
            </a:r>
          </a:p>
          <a:p>
            <a:pPr marL="0" lvl="1">
              <a:spcBef>
                <a:spcPts val="1200"/>
              </a:spcBef>
            </a:pPr>
            <a:r>
              <a:rPr lang="en-US" smtClean="0"/>
              <a:t>Motor control emerges from reflexes that are organized at higher levels </a:t>
            </a:r>
          </a:p>
          <a:p>
            <a:pPr marL="0" lvl="1">
              <a:spcBef>
                <a:spcPts val="1200"/>
              </a:spcBef>
            </a:pPr>
            <a:r>
              <a:rPr lang="en-US" smtClean="0"/>
              <a:t>The brain determine infant behavior!</a:t>
            </a:r>
          </a:p>
          <a:p>
            <a:pPr eaLnBrk="1" hangingPunct="1">
              <a:spcBef>
                <a:spcPct val="0"/>
              </a:spcBef>
            </a:pPr>
            <a:r>
              <a:rPr lang="en-US" smtClean="0"/>
              <a:t>Higher level controls over the level below it. </a:t>
            </a:r>
          </a:p>
          <a:p>
            <a:pPr eaLnBrk="1" hangingPunct="1">
              <a:spcBef>
                <a:spcPct val="0"/>
              </a:spcBef>
            </a:pPr>
            <a:r>
              <a:rPr lang="en-US" smtClean="0"/>
              <a:t>Assumption is that higher centers inhibit the reflexes controlled by the lower centers.</a:t>
            </a:r>
          </a:p>
          <a:p>
            <a:pPr eaLnBrk="1" hangingPunct="1">
              <a:spcBef>
                <a:spcPct val="0"/>
              </a:spcBef>
            </a:pPr>
            <a:r>
              <a:rPr lang="en-US" smtClean="0"/>
              <a:t>For example, brain stem reflexes (which are related to head control, e.g. baby keeping the head up) emerge </a:t>
            </a:r>
            <a:r>
              <a:rPr lang="en-US" u="sng" smtClean="0"/>
              <a:t>before</a:t>
            </a:r>
            <a:r>
              <a:rPr lang="en-US" smtClean="0"/>
              <a:t> midbrain reflexes (which are related to control of body segments, e.g. baby rolling over).</a:t>
            </a:r>
          </a:p>
          <a:p>
            <a:pPr marL="0" lvl="1" eaLnBrk="1" hangingPunct="1">
              <a:spcBef>
                <a:spcPct val="0"/>
              </a:spcBef>
            </a:pPr>
            <a:r>
              <a:rPr lang="en-US" smtClean="0"/>
              <a:t>This theory ignores other factors, such as musculoskeletal changes during development </a:t>
            </a:r>
          </a:p>
          <a:p>
            <a:pPr eaLnBrk="1" hangingPunct="1">
              <a:spcBef>
                <a:spcPct val="0"/>
              </a:spcBef>
            </a:pPr>
            <a:endParaRPr lang="en-US" smtClean="0"/>
          </a:p>
          <a:p>
            <a:pPr marL="0" lvl="1">
              <a:spcBef>
                <a:spcPts val="1200"/>
              </a:spcBef>
            </a:pPr>
            <a:endParaRPr lang="en-US" smtClean="0"/>
          </a:p>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DEBC6590-1BF8-4876-8412-AF233665AC53}" type="slidenum">
              <a:rPr lang="en-US" smtClean="0">
                <a:cs typeface="Arial" pitchFamily="34" charset="0"/>
              </a:rPr>
              <a:pPr/>
              <a:t>37</a:t>
            </a:fld>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791886AC-FD0A-43B7-B724-CCC3ED40D9C6}" type="slidenum">
              <a:rPr lang="en-US" smtClean="0">
                <a:cs typeface="Arial" pitchFamily="34" charset="0"/>
              </a:rPr>
              <a:pPr/>
              <a:t>38</a:t>
            </a:fld>
            <a:endParaRPr lang="en-US"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200" smtClean="0">
                <a:cs typeface="Lucida Sans Unicode" pitchFamily="34" charset="0"/>
              </a:rPr>
              <a:t>Brunnstrom, 1970: “When the influence of higher centers if temporarily or permanently interfered with normal reflexes become exaggerated and so called pathological reflexes appear”</a:t>
            </a:r>
          </a:p>
          <a:p>
            <a:pPr eaLnBrk="1" hangingPunct="1">
              <a:spcBef>
                <a:spcPct val="0"/>
              </a:spcBef>
            </a:pPr>
            <a:endParaRPr lang="en-US" smtClean="0"/>
          </a:p>
          <a:p>
            <a:pPr eaLnBrk="1" hangingPunct="1">
              <a:spcBef>
                <a:spcPct val="0"/>
              </a:spcBef>
            </a:pPr>
            <a:r>
              <a:rPr lang="en-US" smtClean="0"/>
              <a:t>-pedal: of or relating to the foot </a:t>
            </a:r>
          </a:p>
          <a:p>
            <a:pPr eaLnBrk="1" hangingPunct="1">
              <a:spcBef>
                <a:spcPct val="0"/>
              </a:spcBef>
            </a:pPr>
            <a:r>
              <a:rPr lang="en-US" smtClean="0"/>
              <a:t>Apedal: without </a:t>
            </a:r>
          </a:p>
          <a:p>
            <a:pPr eaLnBrk="1" hangingPunct="1">
              <a:spcBef>
                <a:spcPct val="0"/>
              </a:spcBef>
            </a:pPr>
            <a:r>
              <a:rPr lang="en-US" smtClean="0"/>
              <a:t>Quadrupedal: on all 4 limbs</a:t>
            </a:r>
          </a:p>
          <a:p>
            <a:pPr eaLnBrk="1" hangingPunct="1">
              <a:spcBef>
                <a:spcPct val="0"/>
              </a:spcBef>
            </a:pPr>
            <a:r>
              <a:rPr lang="en-US" smtClean="0"/>
              <a:t>Bipedal: on 2 limbs</a:t>
            </a:r>
          </a:p>
          <a:p>
            <a:pPr eaLnBrk="1" hangingPunct="1">
              <a:spcBef>
                <a:spcPct val="0"/>
              </a:spcBef>
            </a:pPr>
            <a:r>
              <a:rPr lang="en-US" smtClean="0"/>
              <a:t>The </a:t>
            </a:r>
            <a:r>
              <a:rPr lang="en-US" b="1" smtClean="0"/>
              <a:t>walking</a:t>
            </a:r>
            <a:r>
              <a:rPr lang="en-US" smtClean="0"/>
              <a:t> or </a:t>
            </a:r>
            <a:r>
              <a:rPr lang="en-US" b="1" smtClean="0"/>
              <a:t>stepping reflex</a:t>
            </a:r>
            <a:r>
              <a:rPr lang="en-US" smtClean="0"/>
              <a:t> is present at birth; though infants this young can not support their own weight, when the soles of their feet touch a flat surface they will attempt to '</a:t>
            </a:r>
            <a:r>
              <a:rPr lang="en-US" smtClean="0">
                <a:hlinkClick r:id="rId3" action="ppaction://hlinkfile" tooltip="Walk"/>
              </a:rPr>
              <a:t>walk</a:t>
            </a:r>
            <a:r>
              <a:rPr lang="en-US" smtClean="0"/>
              <a:t>' by placing one foot in front of the other. This reflex disappears at 6 weeks as an automatic response and reappears as a voluntary behavior at around eight months to a year old.</a:t>
            </a:r>
          </a:p>
          <a:p>
            <a:pPr eaLnBrk="1" hangingPunct="1">
              <a:spcBef>
                <a:spcPct val="0"/>
              </a:spcBef>
            </a:pPr>
            <a:r>
              <a:rPr lang="en-US" smtClean="0"/>
              <a:t>Thelen’s well-known fish tank experiment demonstrates her assertion that behavior emerges in movement. Newborn infants exhibit an early stepping reflex. When supported under the armpits with feet lowered to a table, a baby will take “steps.” This only lasts for a month or two. After that, it was thought that the reflex becomes inhibited by other parts of the brain as the baby matures.</a:t>
            </a:r>
          </a:p>
          <a:p>
            <a:pPr eaLnBrk="1" hangingPunct="1">
              <a:spcBef>
                <a:spcPct val="0"/>
              </a:spcBef>
            </a:pPr>
            <a:r>
              <a:rPr lang="en-US" smtClean="0"/>
              <a:t>But was it really inhibited?</a:t>
            </a:r>
          </a:p>
          <a:p>
            <a:pPr eaLnBrk="1" hangingPunct="1">
              <a:spcBef>
                <a:spcPct val="0"/>
              </a:spcBef>
            </a:pPr>
            <a:r>
              <a:rPr lang="en-US" smtClean="0"/>
              <a:t>Anyone who’s ever been around babies knows they kick—a lot. They kick when they’re happy, when they’re hungry, when they’re excited, when they’re mad. Lay a young baby down on a blanket or put her in an infant seat, and that baby will soon be flailing her little legs.Thelen noticed that all that kicking looked like stepping in a lying-down position. She wondered, How could the maturing brain exert an inhibitory influence in one posture but not in another?</a:t>
            </a:r>
          </a:p>
          <a:p>
            <a:pPr eaLnBrk="1" hangingPunct="1">
              <a:spcBef>
                <a:spcPct val="0"/>
              </a:spcBef>
            </a:pPr>
            <a:r>
              <a:rPr lang="en-US" smtClean="0"/>
              <a:t>Thelen considered what else was happening with the baby’s body. An infant’s constant eating and sleeping leads to some very chubby thighs. Does gravity make it hard for her to lift her legs once she starts putting on baby fat?</a:t>
            </a:r>
          </a:p>
          <a:p>
            <a:pPr eaLnBrk="1" hangingPunct="1">
              <a:spcBef>
                <a:spcPct val="0"/>
              </a:spcBef>
            </a:pPr>
            <a:r>
              <a:rPr lang="en-US" smtClean="0"/>
              <a:t>To test this hypothesis, Thelen put 2-month-olds in torso-deep warm water in a large fish tank. Since heavy limbs would be buoyant underwater, she waited to see if the stepping resumed.</a:t>
            </a:r>
          </a:p>
          <a:p>
            <a:pPr eaLnBrk="1" hangingPunct="1">
              <a:spcBef>
                <a:spcPct val="0"/>
              </a:spcBef>
            </a:pPr>
            <a:r>
              <a:rPr lang="en-US" smtClean="0"/>
              <a:t>“As predicted, our wet and slippery subjects all stepped like crazy,” says Thelen. “Before then, no one had thought about what the nervous system was moving—a pair of big, fat legs!”</a:t>
            </a:r>
          </a:p>
          <a:p>
            <a:pPr eaLnBrk="1" hangingPunct="1">
              <a:spcBef>
                <a:spcPct val="0"/>
              </a:spcBef>
            </a:pPr>
            <a:r>
              <a:rPr lang="en-US" smtClean="0"/>
              <a:t>Thelen has experimented with treadmills, too, which also restored the lost stepping reflex. Held upright and placed on a special tabletop treadmill, babies were able to produce coordinated and alternating steps.</a:t>
            </a:r>
          </a:p>
          <a:p>
            <a:pPr eaLnBrk="1" hangingPunct="1">
              <a:spcBef>
                <a:spcPct val="0"/>
              </a:spcBef>
            </a:pPr>
            <a:r>
              <a:rPr lang="en-US" smtClean="0"/>
              <a:t>Is this because the brain has finally matured enough to allow the baby to “walk”? Not in Thelen’s view. According to her dynamic systems theory, the baby is problem-solving, interacting with the treadmill—and the movement of the legs emerges.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527B7636-C378-4266-9FA0-21D95A38A170}" type="slidenum">
              <a:rPr lang="en-US" smtClean="0">
                <a:cs typeface="Arial" pitchFamily="34" charset="0"/>
              </a:rPr>
              <a:pPr/>
              <a:t>39</a:t>
            </a:fld>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Discussion.</a:t>
            </a:r>
          </a:p>
          <a:p>
            <a:pPr eaLnBrk="1" hangingPunct="1">
              <a:spcBef>
                <a:spcPct val="0"/>
              </a:spcBef>
            </a:pPr>
            <a:endParaRPr lang="en-US" smtClean="0"/>
          </a:p>
          <a:p>
            <a:pPr eaLnBrk="1" hangingPunct="1">
              <a:spcBef>
                <a:spcPct val="0"/>
              </a:spcBef>
            </a:pPr>
            <a:r>
              <a:rPr lang="en-US" smtClean="0"/>
              <a:t>The </a:t>
            </a:r>
            <a:r>
              <a:rPr lang="en-US" b="1" smtClean="0"/>
              <a:t>walking</a:t>
            </a:r>
            <a:r>
              <a:rPr lang="en-US" smtClean="0"/>
              <a:t> or </a:t>
            </a:r>
            <a:r>
              <a:rPr lang="en-US" b="1" smtClean="0"/>
              <a:t>stepping reflex</a:t>
            </a:r>
            <a:r>
              <a:rPr lang="en-US" smtClean="0"/>
              <a:t> is present at birth; though infants this young can not support their own weight, when the soles of their feet touch a flat surface they will attempt to '</a:t>
            </a:r>
            <a:r>
              <a:rPr lang="en-US" smtClean="0">
                <a:hlinkClick r:id="rId3" action="ppaction://hlinkfile" tooltip="Walk"/>
              </a:rPr>
              <a:t>walk</a:t>
            </a:r>
            <a:r>
              <a:rPr lang="en-US" smtClean="0"/>
              <a:t>' by placing one foot in front of the other. This reflex disappears at 6 weeks as an automatic response and reappears as a voluntary behavior at around eight months to a year old.</a:t>
            </a:r>
          </a:p>
          <a:p>
            <a:pPr eaLnBrk="1" hangingPunct="1">
              <a:spcBef>
                <a:spcPct val="0"/>
              </a:spcBef>
            </a:pPr>
            <a:r>
              <a:rPr lang="en-US" smtClean="0"/>
              <a:t>Thelen’s well-known fish tank experiment demonstrates her assertion that behavior emerges in movement. Newborn infants exhibit an early stepping reflex. When supported under the armpits with feet lowered to a table, a baby will take “steps.”  This only lasts for a month or two. After that, it was thought that the reflex becomes inhibited by other parts of the brain as the baby matures.</a:t>
            </a:r>
          </a:p>
          <a:p>
            <a:pPr eaLnBrk="1" hangingPunct="1">
              <a:spcBef>
                <a:spcPct val="0"/>
              </a:spcBef>
            </a:pPr>
            <a:r>
              <a:rPr lang="en-US" smtClean="0"/>
              <a:t>But was it really inhibited?</a:t>
            </a:r>
          </a:p>
          <a:p>
            <a:pPr eaLnBrk="1" hangingPunct="1">
              <a:spcBef>
                <a:spcPct val="0"/>
              </a:spcBef>
            </a:pPr>
            <a:r>
              <a:rPr lang="en-US" smtClean="0"/>
              <a:t>Anyone who’s ever been around babies knows they kick—a lot. They kick when they’re happy, when they’re hungry, when they’re excited, when they’re mad. Lay a young baby down on a blanket or put her in an infant seat, and that baby will soon be flailing her little legs. Thelen noticed that all that kicking looked like stepping in a lying-down position. She wondered, How could the maturing brain exert an inhibitory influence in one posture but not in another?</a:t>
            </a:r>
          </a:p>
          <a:p>
            <a:pPr eaLnBrk="1" hangingPunct="1">
              <a:spcBef>
                <a:spcPct val="0"/>
              </a:spcBef>
            </a:pPr>
            <a:r>
              <a:rPr lang="en-US" smtClean="0"/>
              <a:t>Thelen considered what else was happening with the baby’s body. An infant’s constant eating and sleeping leads to some very chubby thighs. Does gravity make it hard for her to lift her legs once she starts putting on baby fat?</a:t>
            </a:r>
          </a:p>
          <a:p>
            <a:pPr eaLnBrk="1" hangingPunct="1">
              <a:spcBef>
                <a:spcPct val="0"/>
              </a:spcBef>
            </a:pPr>
            <a:r>
              <a:rPr lang="en-US" smtClean="0"/>
              <a:t>To test this hypothesis, Thelen put 2-month-olds in torso-deep warm water in a large fish tank. Since heavy limbs would be buoyant underwater, she waited to see if the stepping resumed.</a:t>
            </a:r>
          </a:p>
          <a:p>
            <a:pPr eaLnBrk="1" hangingPunct="1">
              <a:spcBef>
                <a:spcPct val="0"/>
              </a:spcBef>
            </a:pPr>
            <a:r>
              <a:rPr lang="en-US" smtClean="0"/>
              <a:t>“As predicted, our wet and slippery subjects all stepped like crazy,” says Thelen. “Before then, no one had thought about what the nervous system was moving—a pair of big, fat legs!”</a:t>
            </a:r>
          </a:p>
          <a:p>
            <a:pPr eaLnBrk="1" hangingPunct="1">
              <a:spcBef>
                <a:spcPct val="0"/>
              </a:spcBef>
            </a:pPr>
            <a:r>
              <a:rPr lang="en-US" smtClean="0"/>
              <a:t>Thelen has experimented with treadmills, too, which also restored the lost stepping reflex. Held upright and placed on a special tabletop treadmill, babies were able to produce coordinated and alternating steps.</a:t>
            </a:r>
          </a:p>
          <a:p>
            <a:pPr eaLnBrk="1" hangingPunct="1">
              <a:spcBef>
                <a:spcPct val="0"/>
              </a:spcBef>
            </a:pPr>
            <a:r>
              <a:rPr lang="en-US" smtClean="0"/>
              <a:t>Is this because the brain has finally matured enough to allow the baby to “walk”? Not in Thelen’s view. According to her dynamic systems theory, the baby is problem-solving, interacting with the treadmill—and the movement of the legs emerges.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4B05C9BF-5CBC-4AA1-9C96-BB1A94879733}" type="slidenum">
              <a:rPr lang="en-US" smtClean="0">
                <a:cs typeface="Arial" pitchFamily="34" charset="0"/>
              </a:rPr>
              <a:pPr/>
              <a:t>40</a:t>
            </a:fld>
            <a:endParaRPr 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NGrillner’s spinal cat studies, 1981</a:t>
            </a:r>
          </a:p>
          <a:p>
            <a:pPr lvl="1"/>
            <a:r>
              <a:rPr lang="en-US" smtClean="0"/>
              <a:t>Neuronal networks in the spinal cord can be activated to produce a locomotor rhythm in the absence of sensory inputs and descending control from the cortex</a:t>
            </a:r>
          </a:p>
          <a:p>
            <a:r>
              <a:rPr lang="en-US" smtClean="0"/>
              <a:t>Dimitrijevic et al. (1980’s): 	 epidural spinal cord stimulation can elicit step-like EMG activity and locomotor synergies in 	 paraplegic subjects with chronic SCI</a:t>
            </a:r>
          </a:p>
          <a:p>
            <a:endParaRPr lang="en-US" smtClean="0"/>
          </a:p>
          <a:p>
            <a:pPr eaLnBrk="1" hangingPunct="1">
              <a:spcBef>
                <a:spcPct val="0"/>
              </a:spcBef>
            </a:pPr>
            <a:r>
              <a:rPr lang="en-US" smtClean="0"/>
              <a:t>Spinal cat: cat with spinal cord transection</a:t>
            </a:r>
          </a:p>
          <a:p>
            <a:pPr eaLnBrk="1" hangingPunct="1">
              <a:spcBef>
                <a:spcPct val="0"/>
              </a:spcBef>
            </a:pPr>
            <a:r>
              <a:rPr lang="en-US" smtClean="0"/>
              <a:t>CPGs can be activated by stimuli applied to the paws, neurotransmitters to the transected spinal cord, electrical stimulation applied to the spinal cord, or brainstem locomotion center (mesecephalic locomotor center)</a:t>
            </a:r>
          </a:p>
          <a:p>
            <a:pPr eaLnBrk="1" hangingPunct="1">
              <a:spcBef>
                <a:spcPct val="0"/>
              </a:spcBef>
            </a:pPr>
            <a:endParaRPr lang="en-US" b="1" smtClean="0"/>
          </a:p>
          <a:p>
            <a:pPr eaLnBrk="1" hangingPunct="1">
              <a:spcBef>
                <a:spcPct val="0"/>
              </a:spcBef>
            </a:pPr>
            <a:r>
              <a:rPr lang="en-US" b="1" smtClean="0"/>
              <a:t>Review article:</a:t>
            </a:r>
          </a:p>
          <a:p>
            <a:pPr eaLnBrk="1" hangingPunct="1">
              <a:spcBef>
                <a:spcPct val="0"/>
              </a:spcBef>
            </a:pPr>
            <a:r>
              <a:rPr lang="en-US" b="1" smtClean="0"/>
              <a:t>Evidence for a Spinal Central Pattern Generator in Humans</a:t>
            </a:r>
          </a:p>
          <a:p>
            <a:pPr eaLnBrk="1" hangingPunct="1">
              <a:spcBef>
                <a:spcPct val="0"/>
              </a:spcBef>
            </a:pPr>
            <a:r>
              <a:rPr lang="en-US" smtClean="0"/>
              <a:t>MILAN R. DIMITRIJEVIC</a:t>
            </a:r>
            <a:r>
              <a:rPr lang="en-US" baseline="30000" smtClean="0"/>
              <a:t>1,3,*</a:t>
            </a:r>
            <a:r>
              <a:rPr lang="en-US" smtClean="0"/>
              <a:t>, </a:t>
            </a:r>
          </a:p>
          <a:p>
            <a:pPr eaLnBrk="1" hangingPunct="1">
              <a:spcBef>
                <a:spcPct val="0"/>
              </a:spcBef>
            </a:pPr>
            <a:r>
              <a:rPr lang="en-US" smtClean="0"/>
              <a:t>YURI GERASIMENKO</a:t>
            </a:r>
            <a:r>
              <a:rPr lang="en-US" baseline="30000" smtClean="0"/>
              <a:t>2</a:t>
            </a:r>
            <a:r>
              <a:rPr lang="en-US" smtClean="0"/>
              <a:t>, </a:t>
            </a:r>
          </a:p>
          <a:p>
            <a:pPr eaLnBrk="1" hangingPunct="1">
              <a:spcBef>
                <a:spcPct val="0"/>
              </a:spcBef>
            </a:pPr>
            <a:r>
              <a:rPr lang="en-US" smtClean="0"/>
              <a:t>MICHAELA M. PINTER</a:t>
            </a:r>
            <a:r>
              <a:rPr lang="en-US" baseline="30000" smtClean="0"/>
              <a:t>3</a:t>
            </a:r>
            <a:endParaRPr lang="en-US" smtClean="0"/>
          </a:p>
          <a:p>
            <a:pPr eaLnBrk="1" hangingPunct="1">
              <a:spcBef>
                <a:spcPct val="0"/>
              </a:spcBef>
            </a:pPr>
            <a:r>
              <a:rPr lang="en-US" b="1" smtClean="0"/>
              <a:t>http://onlinelibrary.wiley.com/doi/10.1111/j.1749-6632.1998.tb09062.x/abstract</a:t>
            </a:r>
          </a:p>
          <a:p>
            <a:pPr eaLnBrk="1" hangingPunct="1">
              <a:spcBef>
                <a:spcPct val="0"/>
              </a:spcBef>
            </a:pPr>
            <a:r>
              <a:rPr lang="en-US" b="1" smtClean="0"/>
              <a:t>Abstract:</a:t>
            </a:r>
            <a:r>
              <a:rPr lang="en-US" smtClean="0"/>
              <a:t> Non-patterned electrical stimulation of the posterior structures of the lumbar spinal cord in subjects with complete, long-standing spinal cord injury, can induce patterned, locomotor-like activity. We show that epidural spinal cord stimulation can elicit step-like EMG activity and locomotor synergies in paraplegic subjects. An electrical train of stimuli applied over the second lumbar segment with a frequency of 25 to 60 Hz and an amplitude of 5-9 V was effective in inducing rhythmic, alternating stance and swing phases of the lower limbs. This finding suggests that spinal circuitry in humans has the capability of generating locomotor-like activity even when isolated from brain control, and that externally controlled sustained electrical stimulation of the spinal cord can replace the tonic drive generated by the brain.</a:t>
            </a:r>
          </a:p>
          <a:p>
            <a:pPr eaLnBrk="1" hangingPunct="1">
              <a:spcBef>
                <a:spcPct val="0"/>
              </a:spcBef>
            </a:pPr>
            <a:endParaRPr lang="en-US" smtClean="0"/>
          </a:p>
          <a:p>
            <a:pPr eaLnBrk="1" hangingPunct="1">
              <a:spcBef>
                <a:spcPct val="0"/>
              </a:spcBef>
            </a:pPr>
            <a:r>
              <a:rPr lang="en-US" smtClean="0"/>
              <a:t>http://jp.physoc.org/content/587/15/3795/F1.small.gif</a:t>
            </a:r>
          </a:p>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345CD888-EC7B-4DAA-A89E-ED1777FB1E1C}" type="slidenum">
              <a:rPr lang="en-US" smtClean="0">
                <a:cs typeface="Arial" pitchFamily="34" charset="0"/>
              </a:rPr>
              <a:pPr/>
              <a:t>41</a:t>
            </a:fld>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same central command can result in different movements. Conversely, different commands can produce the same movement.</a:t>
            </a:r>
          </a:p>
          <a:p>
            <a:endParaRPr lang="en-US" smtClean="0"/>
          </a:p>
          <a:p>
            <a:r>
              <a:rPr lang="en-US" smtClean="0"/>
              <a:t>Bernstein's "degrees-of-freedom“ problem: How can an organism with thousands of muscles, billions of nerves, tens of billions of cells, and nearly infinite possible combinations of body segments and positions ever figure out how to get them all working toward</a:t>
            </a:r>
          </a:p>
          <a:p>
            <a:r>
              <a:rPr lang="en-US" smtClean="0"/>
              <a:t>a single smooth and efficient movement without invoking some clever "homunculus" who has the directions already stored?</a:t>
            </a:r>
          </a:p>
        </p:txBody>
      </p:sp>
      <p:sp>
        <p:nvSpPr>
          <p:cNvPr id="95236" name="Slide Number Placeholder 3"/>
          <p:cNvSpPr>
            <a:spLocks noGrp="1"/>
          </p:cNvSpPr>
          <p:nvPr>
            <p:ph type="sldNum" sz="quarter" idx="5"/>
          </p:nvPr>
        </p:nvSpPr>
        <p:spPr bwMode="auto">
          <a:noFill/>
          <a:ln>
            <a:miter lim="800000"/>
            <a:headEnd/>
            <a:tailEnd/>
          </a:ln>
        </p:spPr>
        <p:txBody>
          <a:bodyPr/>
          <a:lstStyle/>
          <a:p>
            <a:fld id="{9CF437E1-8F11-42AD-96FB-AF8943C2E2A7}" type="slidenum">
              <a:rPr lang="en-US" smtClean="0">
                <a:cs typeface="Arial" pitchFamily="34" charset="0"/>
              </a:rPr>
              <a:pPr/>
              <a:t>15</a:t>
            </a:fld>
            <a:endParaRPr lang="en-US"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http://libproxy.umflint.edu:5185/doi/pdf/10.1146/annurev-neuro-061010-113746</a:t>
            </a:r>
          </a:p>
          <a:p>
            <a:r>
              <a:rPr lang="en-US" smtClean="0"/>
              <a:t>With complete lesion of the spinal cord at T13, cats are positioned with their forelimbs standing on a platform fixed above the belt while the hindquarters are free to walk on the moving treadmill. With a partial lesion, the cat is free to walk with all four limbs on the treadmill. </a:t>
            </a:r>
          </a:p>
        </p:txBody>
      </p:sp>
      <p:sp>
        <p:nvSpPr>
          <p:cNvPr id="88068" name="Slide Number Placeholder 3"/>
          <p:cNvSpPr>
            <a:spLocks noGrp="1"/>
          </p:cNvSpPr>
          <p:nvPr>
            <p:ph type="sldNum" sz="quarter" idx="5"/>
          </p:nvPr>
        </p:nvSpPr>
        <p:spPr bwMode="auto">
          <a:noFill/>
          <a:ln>
            <a:miter lim="800000"/>
            <a:headEnd/>
            <a:tailEnd/>
          </a:ln>
        </p:spPr>
        <p:txBody>
          <a:bodyPr/>
          <a:lstStyle/>
          <a:p>
            <a:fld id="{973C9404-A5E3-4FD7-BC23-AB827D97B6CF}" type="slidenum">
              <a:rPr lang="en-US" smtClean="0">
                <a:cs typeface="Arial" pitchFamily="34" charset="0"/>
              </a:rPr>
              <a:pPr/>
              <a:t>42</a:t>
            </a:fld>
            <a:endParaRPr 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http://libproxy.umflint.edu:5185/doi/pdf/10.1146/annurev-neuro-061010-113746</a:t>
            </a:r>
          </a:p>
          <a:p>
            <a:r>
              <a:rPr lang="en-US" smtClean="0"/>
              <a:t>With complete lesion of the spinal cord at T13, cats are positioned with their forelimbs standing on a platform fixed above the belt while the hindquarters are free to walk on the moving treadmill. With a partial lesion, the cat is free to walk with all four limbs on the treadmill. </a:t>
            </a:r>
          </a:p>
        </p:txBody>
      </p:sp>
      <p:sp>
        <p:nvSpPr>
          <p:cNvPr id="90116" name="Slide Number Placeholder 3"/>
          <p:cNvSpPr>
            <a:spLocks noGrp="1"/>
          </p:cNvSpPr>
          <p:nvPr>
            <p:ph type="sldNum" sz="quarter" idx="5"/>
          </p:nvPr>
        </p:nvSpPr>
        <p:spPr bwMode="auto">
          <a:noFill/>
          <a:ln>
            <a:miter lim="800000"/>
            <a:headEnd/>
            <a:tailEnd/>
          </a:ln>
        </p:spPr>
        <p:txBody>
          <a:bodyPr/>
          <a:lstStyle/>
          <a:p>
            <a:fld id="{AE2CCFE9-0667-49F3-A3BD-37016E053E12}" type="slidenum">
              <a:rPr lang="en-US" smtClean="0">
                <a:cs typeface="Arial" pitchFamily="34" charset="0"/>
              </a:rPr>
              <a:pPr/>
              <a:t>43</a:t>
            </a:fld>
            <a:endParaRPr lang="en-US"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9461C096-94D4-433C-AA19-C85F39D67E30}" type="slidenum">
              <a:rPr lang="en-US" smtClean="0">
                <a:cs typeface="Arial" pitchFamily="34" charset="0"/>
              </a:rPr>
              <a:pPr/>
              <a:t>44</a:t>
            </a:fld>
            <a:endParaRPr lang="en-US"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Motor synergies are neural organizations of elemental variables that stabilize a performance variable over time.</a:t>
            </a:r>
          </a:p>
          <a:p>
            <a:endParaRPr lang="en-US" smtClean="0"/>
          </a:p>
        </p:txBody>
      </p:sp>
      <p:sp>
        <p:nvSpPr>
          <p:cNvPr id="97284" name="Slide Number Placeholder 3"/>
          <p:cNvSpPr>
            <a:spLocks noGrp="1"/>
          </p:cNvSpPr>
          <p:nvPr>
            <p:ph type="sldNum" sz="quarter" idx="5"/>
          </p:nvPr>
        </p:nvSpPr>
        <p:spPr bwMode="auto">
          <a:noFill/>
          <a:ln>
            <a:miter lim="800000"/>
            <a:headEnd/>
            <a:tailEnd/>
          </a:ln>
        </p:spPr>
        <p:txBody>
          <a:bodyPr/>
          <a:lstStyle/>
          <a:p>
            <a:fld id="{ED9D41B0-4B74-4D64-B63E-4483BE11319D}" type="slidenum">
              <a:rPr lang="en-US" smtClean="0">
                <a:cs typeface="Arial" pitchFamily="34" charset="0"/>
              </a:rPr>
              <a:pPr/>
              <a:t>45</a:t>
            </a:fld>
            <a:endParaRPr lang="en-US"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Sign your name with your dominant hand, then with your non-dominant hand. (Try it with your foot too!)</a:t>
            </a:r>
          </a:p>
          <a:p>
            <a:r>
              <a:rPr lang="en-US" smtClean="0"/>
              <a:t>Are there similarities in the signatures written using different body parts?</a:t>
            </a:r>
          </a:p>
        </p:txBody>
      </p:sp>
      <p:sp>
        <p:nvSpPr>
          <p:cNvPr id="92164" name="Slide Number Placeholder 3"/>
          <p:cNvSpPr>
            <a:spLocks noGrp="1"/>
          </p:cNvSpPr>
          <p:nvPr>
            <p:ph type="sldNum" sz="quarter" idx="5"/>
          </p:nvPr>
        </p:nvSpPr>
        <p:spPr bwMode="auto">
          <a:noFill/>
          <a:ln>
            <a:miter lim="800000"/>
            <a:headEnd/>
            <a:tailEnd/>
          </a:ln>
        </p:spPr>
        <p:txBody>
          <a:bodyPr/>
          <a:lstStyle/>
          <a:p>
            <a:fld id="{B96C67D8-B28D-4C03-B376-6D8381CE1192}" type="slidenum">
              <a:rPr lang="en-US" smtClean="0">
                <a:cs typeface="Arial" pitchFamily="34" charset="0"/>
              </a:rPr>
              <a:pPr/>
              <a:t>46</a:t>
            </a:fld>
            <a:endParaRPr lang="en-US"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smtClean="0"/>
              <a:t>Try shaking your hand at the wrist on a horizontal plane and then a vertical plane.</a:t>
            </a:r>
          </a:p>
        </p:txBody>
      </p:sp>
      <p:sp>
        <p:nvSpPr>
          <p:cNvPr id="93188" name="Slide Number Placeholder 3"/>
          <p:cNvSpPr>
            <a:spLocks noGrp="1"/>
          </p:cNvSpPr>
          <p:nvPr>
            <p:ph type="sldNum" sz="quarter" idx="5"/>
          </p:nvPr>
        </p:nvSpPr>
        <p:spPr bwMode="auto">
          <a:noFill/>
          <a:ln>
            <a:miter lim="800000"/>
            <a:headEnd/>
            <a:tailEnd/>
          </a:ln>
        </p:spPr>
        <p:txBody>
          <a:bodyPr/>
          <a:lstStyle/>
          <a:p>
            <a:fld id="{3CE27BF4-277C-45FF-9C6E-C2BF928047F3}" type="slidenum">
              <a:rPr lang="en-US" smtClean="0">
                <a:cs typeface="Arial" pitchFamily="34" charset="0"/>
              </a:rPr>
              <a:pPr/>
              <a:t>47</a:t>
            </a:fld>
            <a:endParaRPr lang="en-US" smtClean="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7578EF43-5D88-4ADC-8FE1-32906FB81358}" type="slidenum">
              <a:rPr lang="en-US" smtClean="0">
                <a:cs typeface="Arial" pitchFamily="34" charset="0"/>
              </a:rPr>
              <a:pPr/>
              <a:t>48</a:t>
            </a:fld>
            <a:endParaRPr lang="en-US" smtClean="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Nowadays NDT approach has changed a great deal.  In essence, it is more like “motor learning and motor control”, instead of the NDT 20 years ago.  However, continuing using the same name is sometimes confusing.  </a:t>
            </a:r>
          </a:p>
          <a:p>
            <a:r>
              <a:rPr lang="en-US" smtClean="0"/>
              <a:t>Muscle reeducation</a:t>
            </a:r>
          </a:p>
          <a:p>
            <a:pPr lvl="1"/>
            <a:r>
              <a:rPr lang="en-US" smtClean="0"/>
              <a:t>Polio</a:t>
            </a:r>
          </a:p>
          <a:p>
            <a:r>
              <a:rPr lang="en-US" smtClean="0"/>
              <a:t>Reflex-based Neurofacilitation Approaches</a:t>
            </a:r>
          </a:p>
          <a:p>
            <a:pPr lvl="1"/>
            <a:r>
              <a:rPr lang="en-US" smtClean="0"/>
              <a:t>Brunnstrom, Bobath-Neurodevelopmental treatment (NDT), PNF</a:t>
            </a:r>
          </a:p>
          <a:p>
            <a:pPr lvl="1"/>
            <a:r>
              <a:rPr lang="en-US" smtClean="0"/>
              <a:t>Top-down control of movement (i.e. corticalization)</a:t>
            </a:r>
          </a:p>
          <a:p>
            <a:pPr lvl="1"/>
            <a:r>
              <a:rPr lang="en-US" smtClean="0"/>
              <a:t>Abnormal movement is a direct result of neural lesion</a:t>
            </a:r>
          </a:p>
          <a:p>
            <a:pPr lvl="1"/>
            <a:r>
              <a:rPr lang="en-US" smtClean="0"/>
              <a:t>Recovery requires higher centers regain control</a:t>
            </a:r>
          </a:p>
          <a:p>
            <a:pPr lvl="1"/>
            <a:r>
              <a:rPr lang="en-US" smtClean="0"/>
              <a:t>Inhibit abnormal movement patterns to facilitate return of motor skills</a:t>
            </a:r>
          </a:p>
          <a:p>
            <a:pPr lvl="1"/>
            <a:r>
              <a:rPr lang="en-US" smtClean="0"/>
              <a:t>Repetition of normal movement patterns will automatically transfer to functional tasks</a:t>
            </a:r>
          </a:p>
          <a:p>
            <a:pPr lvl="3"/>
            <a:endParaRPr lang="en-US" smtClean="0"/>
          </a:p>
          <a:p>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a:lstStyle/>
          <a:p>
            <a:fld id="{2CD3DB88-E11A-403B-9161-F383C7FC62BC}" type="slidenum">
              <a:rPr lang="en-US" smtClean="0">
                <a:cs typeface="Arial" pitchFamily="34" charset="0"/>
              </a:rPr>
              <a:pPr/>
              <a:t>49</a:t>
            </a:fld>
            <a:endParaRPr lang="en-US" smtClean="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17600" y="681038"/>
            <a:ext cx="4622800" cy="3467100"/>
          </a:xfrm>
          <a:prstGeom prst="rect">
            <a:avLst/>
          </a:prstGeom>
          <a:noFill/>
          <a:ln w="12700">
            <a:solidFill>
              <a:srgbClr val="000000"/>
            </a:solidFill>
            <a:miter lim="800000"/>
            <a:headEnd/>
            <a:tailEnd/>
          </a:ln>
        </p:spPr>
      </p:sp>
      <p:sp>
        <p:nvSpPr>
          <p:cNvPr id="50179" name="Rectangle 3"/>
          <p:cNvSpPr>
            <a:spLocks noGrp="1" noChangeArrowheads="1"/>
          </p:cNvSpPr>
          <p:nvPr>
            <p:ph type="body" idx="1"/>
          </p:nvPr>
        </p:nvSpPr>
        <p:spPr bwMode="auto">
          <a:xfrm>
            <a:off x="914400" y="4375541"/>
            <a:ext cx="5029200" cy="4073779"/>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System approach has several different names with similar concept.  </a:t>
            </a:r>
          </a:p>
          <a:p>
            <a:r>
              <a:rPr lang="en-US" smtClean="0"/>
              <a:t>This is the norm and what is in the practice guidelines nowadays.</a:t>
            </a:r>
          </a:p>
          <a:p>
            <a:pPr marL="0" lvl="2"/>
            <a:r>
              <a:rPr lang="en-US" sz="2600" smtClean="0">
                <a:latin typeface="Arial" pitchFamily="34" charset="0"/>
                <a:cs typeface="Arial" pitchFamily="34" charset="0"/>
              </a:rPr>
              <a:t>Patients practice in a variety of ways  to accomplish the task goals, rather than practice movement patterns.	</a:t>
            </a:r>
          </a:p>
          <a:p>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a:lstStyle/>
          <a:p>
            <a:fld id="{09AA04EE-2ABB-45A9-80B2-6E28DBAAE73F}" type="slidenum">
              <a:rPr lang="en-US" smtClean="0">
                <a:cs typeface="Arial" pitchFamily="34" charset="0"/>
              </a:rPr>
              <a:pPr/>
              <a:t>51</a:t>
            </a:fld>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Control parameter is velocity in this case.</a:t>
            </a:r>
          </a:p>
          <a:p>
            <a:pPr eaLnBrk="1" hangingPunct="1">
              <a:spcBef>
                <a:spcPct val="0"/>
              </a:spcBef>
            </a:pPr>
            <a:r>
              <a:rPr lang="en-US" smtClean="0"/>
              <a:t>Movements emerge when a critical change in one of the systems, i.e. a control parameter, reaches a critical value. </a:t>
            </a:r>
          </a:p>
          <a:p>
            <a:pPr eaLnBrk="1" hangingPunct="1">
              <a:spcBef>
                <a:spcPct val="0"/>
              </a:spcBef>
            </a:pPr>
            <a:r>
              <a:rPr lang="en-US" smtClean="0"/>
              <a:t>Gait patterns are different from walk to trot to gallop (anyone who knows how to ride a horse here??? Does your horse change its gait patterns when it goes from slow to fast?)</a:t>
            </a:r>
          </a:p>
        </p:txBody>
      </p:sp>
      <p:sp>
        <p:nvSpPr>
          <p:cNvPr id="100356" name="Slide Number Placeholder 3"/>
          <p:cNvSpPr>
            <a:spLocks noGrp="1"/>
          </p:cNvSpPr>
          <p:nvPr>
            <p:ph type="sldNum" sz="quarter" idx="5"/>
          </p:nvPr>
        </p:nvSpPr>
        <p:spPr bwMode="auto">
          <a:noFill/>
          <a:ln>
            <a:miter lim="800000"/>
            <a:headEnd/>
            <a:tailEnd/>
          </a:ln>
        </p:spPr>
        <p:txBody>
          <a:bodyPr/>
          <a:lstStyle/>
          <a:p>
            <a:fld id="{568B4E5E-16E5-4279-B3C1-18D22B2821FE}" type="slidenum">
              <a:rPr lang="en-US" smtClean="0">
                <a:cs typeface="Arial" pitchFamily="34" charset="0"/>
              </a:rPr>
              <a:pPr/>
              <a:t>20</a:t>
            </a:fld>
            <a:endParaRPr lang="en-US" smtClean="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Movements in patients with neurologic conditions emerge from the best mix of the systems remaining to participate.</a:t>
            </a:r>
          </a:p>
          <a:p>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a:lstStyle/>
          <a:p>
            <a:fld id="{911B3CF9-B2BF-44A2-B801-0E46B4259F3A}" type="slidenum">
              <a:rPr lang="en-US" smtClean="0">
                <a:cs typeface="Arial" pitchFamily="34" charset="0"/>
              </a:rPr>
              <a:pPr/>
              <a:t>52</a:t>
            </a:fld>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Control parameter is velocity in this case.</a:t>
            </a:r>
          </a:p>
          <a:p>
            <a:pPr eaLnBrk="1" hangingPunct="1">
              <a:spcBef>
                <a:spcPct val="0"/>
              </a:spcBef>
            </a:pPr>
            <a:r>
              <a:rPr lang="en-US" smtClean="0"/>
              <a:t>Movements emerge when a critical change in one of the systems, i.e. a control parameter, reaches a critical value. </a:t>
            </a:r>
          </a:p>
          <a:p>
            <a:pPr eaLnBrk="1" hangingPunct="1">
              <a:spcBef>
                <a:spcPct val="0"/>
              </a:spcBef>
            </a:pPr>
            <a:r>
              <a:rPr lang="en-US" smtClean="0"/>
              <a:t>Gait patterns are different from walk to trot to gallop (horse in this case)</a:t>
            </a:r>
          </a:p>
        </p:txBody>
      </p:sp>
      <p:sp>
        <p:nvSpPr>
          <p:cNvPr id="101380" name="Slide Number Placeholder 3"/>
          <p:cNvSpPr>
            <a:spLocks noGrp="1"/>
          </p:cNvSpPr>
          <p:nvPr>
            <p:ph type="sldNum" sz="quarter" idx="5"/>
          </p:nvPr>
        </p:nvSpPr>
        <p:spPr bwMode="auto">
          <a:noFill/>
          <a:ln>
            <a:miter lim="800000"/>
            <a:headEnd/>
            <a:tailEnd/>
          </a:ln>
        </p:spPr>
        <p:txBody>
          <a:bodyPr/>
          <a:lstStyle/>
          <a:p>
            <a:fld id="{B8DC7E7F-53EC-4182-969D-F4FE1C8693A4}" type="slidenum">
              <a:rPr lang="en-US" smtClean="0">
                <a:cs typeface="Arial" pitchFamily="34" charset="0"/>
              </a:rPr>
              <a:pPr/>
              <a:t>21</a:t>
            </a:fld>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Imagine lifting your arm to shoulder height and then relaxing your muscles. Then imagine shaking your hand vigorously just at the wrist. The actual movements produced— your arm drops in the first example and your lower and upper arm vibrate in the second—are not all controlled by your nervous system. As your body parts move, they generate inertial and centripetal forces and are subject to gravity.  The same muscle contraction may have different consequences on your arm depending on the specific context in which the contractions occur.</a:t>
            </a:r>
          </a:p>
        </p:txBody>
      </p:sp>
      <p:sp>
        <p:nvSpPr>
          <p:cNvPr id="96260" name="Slide Number Placeholder 3"/>
          <p:cNvSpPr>
            <a:spLocks noGrp="1"/>
          </p:cNvSpPr>
          <p:nvPr>
            <p:ph type="sldNum" sz="quarter" idx="5"/>
          </p:nvPr>
        </p:nvSpPr>
        <p:spPr bwMode="auto">
          <a:noFill/>
          <a:ln>
            <a:miter lim="800000"/>
            <a:headEnd/>
            <a:tailEnd/>
          </a:ln>
        </p:spPr>
        <p:txBody>
          <a:bodyPr/>
          <a:lstStyle/>
          <a:p>
            <a:fld id="{51457690-C074-4D85-A75E-0D04BBD20BCE}" type="slidenum">
              <a:rPr lang="en-US" smtClean="0">
                <a:cs typeface="Arial" pitchFamily="34" charset="0"/>
              </a:rPr>
              <a:pPr/>
              <a:t>22</a:t>
            </a:fld>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Used a lot of calculations which is not practicle in the clinic</a:t>
            </a:r>
          </a:p>
        </p:txBody>
      </p:sp>
      <p:sp>
        <p:nvSpPr>
          <p:cNvPr id="102404" name="Slide Number Placeholder 3"/>
          <p:cNvSpPr>
            <a:spLocks noGrp="1"/>
          </p:cNvSpPr>
          <p:nvPr>
            <p:ph type="sldNum" sz="quarter" idx="5"/>
          </p:nvPr>
        </p:nvSpPr>
        <p:spPr bwMode="auto">
          <a:noFill/>
          <a:ln>
            <a:miter lim="800000"/>
            <a:headEnd/>
            <a:tailEnd/>
          </a:ln>
        </p:spPr>
        <p:txBody>
          <a:bodyPr/>
          <a:lstStyle/>
          <a:p>
            <a:fld id="{30F5B706-B482-4654-9142-AF5541F7AC6B}" type="slidenum">
              <a:rPr lang="en-US" smtClean="0">
                <a:cs typeface="Arial" pitchFamily="34" charset="0"/>
              </a:rPr>
              <a:pPr/>
              <a:t>26</a:t>
            </a:fld>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Muscle extensibility and joint mobility contribute to how the body moves. </a:t>
            </a:r>
          </a:p>
          <a:p>
            <a:r>
              <a:rPr lang="en-US" smtClean="0"/>
              <a:t>Think: </a:t>
            </a:r>
          </a:p>
          <a:p>
            <a:r>
              <a:rPr lang="en-US" smtClean="0"/>
              <a:t>How will joint contracture and muscle tightness affect the forces a muscle can generate?</a:t>
            </a:r>
          </a:p>
          <a:p>
            <a:r>
              <a:rPr lang="en-US" smtClean="0"/>
              <a:t>How do you position your patient to perform a sit to stand? Which is easier?  “Toes under the knees” vs. “heels under the knees”?</a:t>
            </a:r>
          </a:p>
          <a:p>
            <a:pPr eaLnBrk="1" hangingPunct="1">
              <a:spcBef>
                <a:spcPts val="200"/>
              </a:spcBef>
            </a:pPr>
            <a:r>
              <a:rPr lang="en-US" sz="2600" smtClean="0">
                <a:latin typeface="Arial" pitchFamily="34" charset="0"/>
                <a:cs typeface="Arial" pitchFamily="34" charset="0"/>
              </a:rPr>
              <a:t>Manipulating control parameters (e.g. physical or dynamic characteristics) to help patients regain control of movements</a:t>
            </a:r>
          </a:p>
          <a:p>
            <a:pPr lvl="2" eaLnBrk="1" hangingPunct="1">
              <a:spcBef>
                <a:spcPts val="200"/>
              </a:spcBef>
              <a:buFont typeface="Wingdings" pitchFamily="2" charset="2"/>
              <a:buChar char="§"/>
            </a:pPr>
            <a:r>
              <a:rPr lang="en-US" sz="2600" smtClean="0">
                <a:latin typeface="Arial" pitchFamily="34" charset="0"/>
                <a:cs typeface="Arial" pitchFamily="34" charset="0"/>
              </a:rPr>
              <a:t>e.g. compare fast, slow gait and arm swing</a:t>
            </a:r>
          </a:p>
          <a:p>
            <a:pPr lvl="2" eaLnBrk="1" hangingPunct="1">
              <a:spcBef>
                <a:spcPts val="200"/>
              </a:spcBef>
              <a:buFont typeface="Wingdings" pitchFamily="2" charset="2"/>
              <a:buChar char="§"/>
            </a:pPr>
            <a:r>
              <a:rPr lang="en-US" sz="2600" smtClean="0">
                <a:latin typeface="Arial" pitchFamily="34" charset="0"/>
                <a:cs typeface="Arial" pitchFamily="34" charset="0"/>
              </a:rPr>
              <a:t>e.g. speed during sit to stand</a:t>
            </a:r>
          </a:p>
          <a:p>
            <a:endParaRPr lang="en-US" smtClean="0"/>
          </a:p>
          <a:p>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a:lstStyle/>
          <a:p>
            <a:fld id="{6731E7E9-C84F-41E1-89E8-EE303DE0A8CC}" type="slidenum">
              <a:rPr lang="en-US" smtClean="0">
                <a:cs typeface="Arial" pitchFamily="34" charset="0"/>
              </a:rPr>
              <a:pPr/>
              <a:t>27</a:t>
            </a:fld>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Reflex is the fundamental building block of movements.</a:t>
            </a:r>
          </a:p>
          <a:p>
            <a:r>
              <a:rPr lang="en-US" smtClean="0"/>
              <a:t>Sensory stimulus is essential to produce a movement.</a:t>
            </a:r>
          </a:p>
        </p:txBody>
      </p:sp>
      <p:sp>
        <p:nvSpPr>
          <p:cNvPr id="75780" name="Slide Number Placeholder 3"/>
          <p:cNvSpPr>
            <a:spLocks noGrp="1"/>
          </p:cNvSpPr>
          <p:nvPr>
            <p:ph type="sldNum" sz="quarter" idx="5"/>
          </p:nvPr>
        </p:nvSpPr>
        <p:spPr bwMode="auto">
          <a:noFill/>
          <a:ln>
            <a:miter lim="800000"/>
            <a:headEnd/>
            <a:tailEnd/>
          </a:ln>
        </p:spPr>
        <p:txBody>
          <a:bodyPr/>
          <a:lstStyle/>
          <a:p>
            <a:fld id="{1E6A40CC-612F-47DC-AE7C-E4BBBC2093B7}" type="slidenum">
              <a:rPr lang="en-US" smtClean="0">
                <a:cs typeface="Arial" pitchFamily="34" charset="0"/>
              </a:rPr>
              <a:pPr/>
              <a:t>30</a:t>
            </a:fld>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17600" y="681038"/>
            <a:ext cx="4622800" cy="3467100"/>
          </a:xfrm>
          <a:prstGeom prst="rect">
            <a:avLst/>
          </a:prstGeom>
          <a:noFill/>
          <a:ln w="12700">
            <a:solidFill>
              <a:srgbClr val="000000"/>
            </a:solidFill>
            <a:miter lim="800000"/>
            <a:headEnd/>
            <a:tailEnd/>
          </a:ln>
        </p:spPr>
      </p:sp>
      <p:sp>
        <p:nvSpPr>
          <p:cNvPr id="34819" name="Rectangle 3"/>
          <p:cNvSpPr>
            <a:spLocks noGrp="1" noChangeArrowheads="1"/>
          </p:cNvSpPr>
          <p:nvPr>
            <p:ph type="body" idx="1"/>
          </p:nvPr>
        </p:nvSpPr>
        <p:spPr bwMode="auto">
          <a:xfrm>
            <a:off x="914400" y="4375541"/>
            <a:ext cx="5029200" cy="4073779"/>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08DC9-D7F4-4F41-989A-C40E3AACAD69}" type="datetimeFigureOut">
              <a:rPr lang="en-US" smtClean="0"/>
              <a:pPr/>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98F4F-6D06-4F44-998C-21AC7D2790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08DC9-D7F4-4F41-989A-C40E3AACAD69}" type="datetimeFigureOut">
              <a:rPr lang="en-US" smtClean="0"/>
              <a:pPr/>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98F4F-6D06-4F44-998C-21AC7D2790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hyperlink" Target="http://libproxy.umflint.edu:5185/doi/pdf/10.1146/annurev-neuro-061010-113746" TargetMode="Externa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Motor control theory</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1524000"/>
            <a:ext cx="8305800" cy="4876800"/>
          </a:xfrm>
        </p:spPr>
        <p:txBody>
          <a:bodyPr/>
          <a:lstStyle/>
          <a:p>
            <a:r>
              <a:rPr lang="en-US" dirty="0"/>
              <a:t>These “</a:t>
            </a:r>
            <a:r>
              <a:rPr lang="en-US" u="sng" dirty="0"/>
              <a:t>invariant factors</a:t>
            </a:r>
            <a:r>
              <a:rPr lang="en-US" dirty="0"/>
              <a:t>” are the signatures of the generalized motor program (does not vary from one performance to another</a:t>
            </a:r>
            <a:r>
              <a:rPr lang="en-US" dirty="0" smtClean="0"/>
              <a:t>)</a:t>
            </a:r>
          </a:p>
          <a:p>
            <a:endParaRPr lang="en-US" dirty="0"/>
          </a:p>
          <a:p>
            <a:r>
              <a:rPr lang="en-US" u="sng" dirty="0"/>
              <a:t>Parameters</a:t>
            </a:r>
            <a:r>
              <a:rPr lang="en-US" dirty="0"/>
              <a:t> are specific movement features that can vary from one performance of a skill to another</a:t>
            </a:r>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6323">
                                            <p:txEl>
                                              <p:pRg st="0" end="0"/>
                                            </p:txEl>
                                          </p:spTgt>
                                        </p:tgtEl>
                                        <p:attrNameLst>
                                          <p:attrName>ppt_c</p:attrName>
                                        </p:attrNameLst>
                                      </p:cBhvr>
                                      <p:to>
                                        <a:srgbClr val="000099"/>
                                      </p:to>
                                    </p:animClr>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p:cTn id="13"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6323">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6323">
                                            <p:txEl>
                                              <p:pRg st="2" end="2"/>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400"/>
              <a:t>Schmidt’s Schema Theory</a:t>
            </a:r>
          </a:p>
        </p:txBody>
      </p:sp>
      <p:sp>
        <p:nvSpPr>
          <p:cNvPr id="57347" name="Rectangle 3"/>
          <p:cNvSpPr>
            <a:spLocks noGrp="1" noChangeArrowheads="1"/>
          </p:cNvSpPr>
          <p:nvPr>
            <p:ph type="body" idx="1"/>
          </p:nvPr>
        </p:nvSpPr>
        <p:spPr>
          <a:xfrm>
            <a:off x="457200" y="1447800"/>
            <a:ext cx="8305800" cy="5029200"/>
          </a:xfrm>
        </p:spPr>
        <p:txBody>
          <a:bodyPr/>
          <a:lstStyle/>
          <a:p>
            <a:pPr>
              <a:lnSpc>
                <a:spcPct val="80000"/>
              </a:lnSpc>
            </a:pPr>
            <a:r>
              <a:rPr lang="en-US" dirty="0"/>
              <a:t>Schema: rules that serve to provide the basis for a decision based from related </a:t>
            </a:r>
            <a:r>
              <a:rPr lang="en-US" dirty="0" smtClean="0"/>
              <a:t>experiences</a:t>
            </a:r>
          </a:p>
          <a:p>
            <a:pPr>
              <a:lnSpc>
                <a:spcPct val="80000"/>
              </a:lnSpc>
            </a:pPr>
            <a:endParaRPr lang="en-US" dirty="0"/>
          </a:p>
          <a:p>
            <a:pPr>
              <a:lnSpc>
                <a:spcPct val="80000"/>
              </a:lnSpc>
            </a:pPr>
            <a:r>
              <a:rPr lang="en-US" dirty="0"/>
              <a:t>Described two control components:</a:t>
            </a:r>
          </a:p>
          <a:p>
            <a:pPr lvl="1">
              <a:lnSpc>
                <a:spcPct val="80000"/>
              </a:lnSpc>
            </a:pPr>
            <a:r>
              <a:rPr lang="en-US" dirty="0">
                <a:solidFill>
                  <a:schemeClr val="accent1"/>
                </a:solidFill>
              </a:rPr>
              <a:t>Generalized motor program</a:t>
            </a:r>
            <a:r>
              <a:rPr lang="en-US" dirty="0"/>
              <a:t> – control mechanism responsible for controlling a class of actions, i.e., </a:t>
            </a:r>
            <a:r>
              <a:rPr lang="en-US" dirty="0" smtClean="0"/>
              <a:t>kicking</a:t>
            </a:r>
          </a:p>
          <a:p>
            <a:pPr lvl="1">
              <a:lnSpc>
                <a:spcPct val="80000"/>
              </a:lnSpc>
            </a:pPr>
            <a:endParaRPr lang="en-US" dirty="0"/>
          </a:p>
          <a:p>
            <a:pPr lvl="1">
              <a:lnSpc>
                <a:spcPct val="80000"/>
              </a:lnSpc>
            </a:pPr>
            <a:r>
              <a:rPr lang="en-US" dirty="0">
                <a:solidFill>
                  <a:schemeClr val="accent1"/>
                </a:solidFill>
              </a:rPr>
              <a:t>Motor response schema</a:t>
            </a:r>
            <a:r>
              <a:rPr lang="en-US" dirty="0"/>
              <a:t> – responsible for providing the specific rules governing an action in a given situation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subTnLst>
                                    <p:animClr>
                                      <p:cBhvr override="childStyle">
                                        <p:cTn dur="1" fill="hold" display="0" masterRel="nextClick" afterEffect="1"/>
                                        <p:tgtEl>
                                          <p:spTgt spid="57347">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dissolve">
                                      <p:cBhvr>
                                        <p:cTn id="12" dur="500"/>
                                        <p:tgtEl>
                                          <p:spTgt spid="57347">
                                            <p:txEl>
                                              <p:pRg st="2" end="2"/>
                                            </p:txEl>
                                          </p:spTgt>
                                        </p:tgtEl>
                                      </p:cBhvr>
                                    </p:animEffect>
                                  </p:childTnLst>
                                  <p:subTnLst>
                                    <p:animClr>
                                      <p:cBhvr override="childStyle">
                                        <p:cTn dur="1" fill="hold" display="0" masterRel="nextClick" afterEffect="1"/>
                                        <p:tgtEl>
                                          <p:spTgt spid="57347">
                                            <p:txEl>
                                              <p:pRg st="2" end="2"/>
                                            </p:txEl>
                                          </p:spTgt>
                                        </p:tgtEl>
                                        <p:attrNameLst>
                                          <p:attrName>ppt_c</p:attrName>
                                        </p:attrNameLst>
                                      </p:cBhvr>
                                      <p:to>
                                        <a:srgbClr val="000099"/>
                                      </p:to>
                                    </p:animClr>
                                  </p:subTnLst>
                                </p:cTn>
                              </p:par>
                              <p:par>
                                <p:cTn id="13" presetID="9" presetClass="entr" presetSubtype="0" fill="hold" grpId="0" nodeType="with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animEffect transition="in" filter="dissolve">
                                      <p:cBhvr>
                                        <p:cTn id="15" dur="500"/>
                                        <p:tgtEl>
                                          <p:spTgt spid="57347">
                                            <p:txEl>
                                              <p:pRg st="3" end="3"/>
                                            </p:txEl>
                                          </p:spTgt>
                                        </p:tgtEl>
                                      </p:cBhvr>
                                    </p:animEffect>
                                  </p:childTnLst>
                                  <p:subTnLst>
                                    <p:animClr>
                                      <p:cBhvr override="childStyle">
                                        <p:cTn dur="1" fill="hold" display="0" masterRel="nextClick" afterEffect="1"/>
                                        <p:tgtEl>
                                          <p:spTgt spid="57347">
                                            <p:txEl>
                                              <p:pRg st="3" end="3"/>
                                            </p:txEl>
                                          </p:spTgt>
                                        </p:tgtEl>
                                        <p:attrNameLst>
                                          <p:attrName>ppt_c</p:attrName>
                                        </p:attrNameLst>
                                      </p:cBhvr>
                                      <p:to>
                                        <a:srgbClr val="000099"/>
                                      </p:to>
                                    </p:animClr>
                                  </p:subTnLst>
                                </p:cTn>
                              </p:par>
                              <p:par>
                                <p:cTn id="16" presetID="9" presetClass="entr" presetSubtype="0" fill="hold" grpId="0" nodeType="withEffect">
                                  <p:stCondLst>
                                    <p:cond delay="0"/>
                                  </p:stCondLst>
                                  <p:childTnLst>
                                    <p:set>
                                      <p:cBhvr>
                                        <p:cTn id="17" dur="1" fill="hold">
                                          <p:stCondLst>
                                            <p:cond delay="0"/>
                                          </p:stCondLst>
                                        </p:cTn>
                                        <p:tgtEl>
                                          <p:spTgt spid="57347">
                                            <p:txEl>
                                              <p:pRg st="5" end="5"/>
                                            </p:txEl>
                                          </p:spTgt>
                                        </p:tgtEl>
                                        <p:attrNameLst>
                                          <p:attrName>style.visibility</p:attrName>
                                        </p:attrNameLst>
                                      </p:cBhvr>
                                      <p:to>
                                        <p:strVal val="visible"/>
                                      </p:to>
                                    </p:set>
                                    <p:animEffect transition="in" filter="dissolve">
                                      <p:cBhvr>
                                        <p:cTn id="18" dur="500"/>
                                        <p:tgtEl>
                                          <p:spTgt spid="57347">
                                            <p:txEl>
                                              <p:pRg st="5" end="5"/>
                                            </p:txEl>
                                          </p:spTgt>
                                        </p:tgtEl>
                                      </p:cBhvr>
                                    </p:animEffect>
                                  </p:childTnLst>
                                  <p:subTnLst>
                                    <p:animClr>
                                      <p:cBhvr override="childStyle">
                                        <p:cTn dur="1" fill="hold" display="0" masterRel="nextClick" afterEffect="1"/>
                                        <p:tgtEl>
                                          <p:spTgt spid="57347">
                                            <p:txEl>
                                              <p:pRg st="5" end="5"/>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81000" y="1676400"/>
            <a:ext cx="8382000" cy="3810000"/>
          </a:xfrm>
        </p:spPr>
        <p:txBody>
          <a:bodyPr/>
          <a:lstStyle/>
          <a:p>
            <a:r>
              <a:rPr lang="en-US" dirty="0"/>
              <a:t>This theory explains how a person can adapt to new situations or environmental contexts</a:t>
            </a:r>
          </a:p>
          <a:p>
            <a:r>
              <a:rPr lang="en-US" dirty="0"/>
              <a:t>Solves the degree of freedom problem</a:t>
            </a:r>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randombar(horizontal)">
                                      <p:cBhvr>
                                        <p:cTn id="7" dur="500"/>
                                        <p:tgtEl>
                                          <p:spTgt spid="58371">
                                            <p:txEl>
                                              <p:pRg st="0" end="0"/>
                                            </p:txEl>
                                          </p:spTgt>
                                        </p:tgtEl>
                                      </p:cBhvr>
                                    </p:animEffect>
                                  </p:childTnLst>
                                  <p:subTnLst>
                                    <p:animClr>
                                      <p:cBhvr override="childStyle">
                                        <p:cTn dur="1" fill="hold" display="0" masterRel="nextClick" afterEffect="1"/>
                                        <p:tgtEl>
                                          <p:spTgt spid="58371">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randombar(horizontal)">
                                      <p:cBhvr>
                                        <p:cTn id="12" dur="500"/>
                                        <p:tgtEl>
                                          <p:spTgt spid="58371">
                                            <p:txEl>
                                              <p:pRg st="1" end="1"/>
                                            </p:txEl>
                                          </p:spTgt>
                                        </p:tgtEl>
                                      </p:cBhvr>
                                    </p:animEffect>
                                  </p:childTnLst>
                                  <p:subTnLst>
                                    <p:animClr>
                                      <p:cBhvr override="childStyle">
                                        <p:cTn dur="1" fill="hold" display="0" masterRel="nextClick" afterEffect="1"/>
                                        <p:tgtEl>
                                          <p:spTgt spid="58371">
                                            <p:txEl>
                                              <p:pRg st="1" end="1"/>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en-US" dirty="0"/>
              <a:t>Dynamic Pattern </a:t>
            </a:r>
            <a:r>
              <a:rPr lang="en-US" dirty="0" smtClean="0"/>
              <a:t>Theory</a:t>
            </a:r>
            <a:endParaRPr lang="en-US" dirty="0"/>
          </a:p>
        </p:txBody>
      </p:sp>
      <p:sp>
        <p:nvSpPr>
          <p:cNvPr id="59395" name="Rectangle 3"/>
          <p:cNvSpPr>
            <a:spLocks noGrp="1" noChangeArrowheads="1"/>
          </p:cNvSpPr>
          <p:nvPr>
            <p:ph type="body" idx="1"/>
          </p:nvPr>
        </p:nvSpPr>
        <p:spPr>
          <a:xfrm>
            <a:off x="304800" y="1828800"/>
            <a:ext cx="8458200" cy="4572000"/>
          </a:xfrm>
        </p:spPr>
        <p:txBody>
          <a:bodyPr/>
          <a:lstStyle/>
          <a:p>
            <a:pPr>
              <a:lnSpc>
                <a:spcPct val="80000"/>
              </a:lnSpc>
            </a:pPr>
            <a:r>
              <a:rPr lang="en-US" dirty="0"/>
              <a:t>Describes the control of coordinated movement that emphasizes the role of information in the environment and dynamic properties of the </a:t>
            </a:r>
            <a:r>
              <a:rPr lang="en-US" dirty="0" smtClean="0"/>
              <a:t>body/limbs</a:t>
            </a:r>
          </a:p>
          <a:p>
            <a:pPr>
              <a:lnSpc>
                <a:spcPct val="80000"/>
              </a:lnSpc>
            </a:pPr>
            <a:endParaRPr lang="en-US" dirty="0"/>
          </a:p>
          <a:p>
            <a:pPr>
              <a:lnSpc>
                <a:spcPct val="80000"/>
              </a:lnSpc>
            </a:pPr>
            <a:r>
              <a:rPr lang="en-US" dirty="0"/>
              <a:t>Seen from the perspective of </a:t>
            </a:r>
            <a:r>
              <a:rPr lang="en-US" u="sng" dirty="0"/>
              <a:t>nonlinear dynamics</a:t>
            </a:r>
            <a:r>
              <a:rPr lang="en-US" dirty="0"/>
              <a:t> (behavioral changes are abrupt)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arn(inHorizontal)">
                                      <p:cBhvr>
                                        <p:cTn id="7" dur="500"/>
                                        <p:tgtEl>
                                          <p:spTgt spid="59395">
                                            <p:txEl>
                                              <p:pRg st="0" end="0"/>
                                            </p:txEl>
                                          </p:spTgt>
                                        </p:tgtEl>
                                      </p:cBhvr>
                                    </p:animEffect>
                                  </p:childTnLst>
                                  <p:subTnLst>
                                    <p:animClr>
                                      <p:cBhvr override="childStyle">
                                        <p:cTn dur="1" fill="hold" display="0" masterRel="nextClick" afterEffect="1"/>
                                        <p:tgtEl>
                                          <p:spTgt spid="59395">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barn(inHorizontal)">
                                      <p:cBhvr>
                                        <p:cTn id="12" dur="500"/>
                                        <p:tgtEl>
                                          <p:spTgt spid="59395">
                                            <p:txEl>
                                              <p:pRg st="2" end="2"/>
                                            </p:txEl>
                                          </p:spTgt>
                                        </p:tgtEl>
                                      </p:cBhvr>
                                    </p:animEffect>
                                  </p:childTnLst>
                                  <p:subTnLst>
                                    <p:animClr>
                                      <p:cBhvr override="childStyle">
                                        <p:cTn dur="1" fill="hold" display="0" masterRel="nextClick" afterEffect="1"/>
                                        <p:tgtEl>
                                          <p:spTgt spid="59395">
                                            <p:txEl>
                                              <p:pRg st="2" end="2"/>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en-US"/>
              <a:t>Dynamical Systems theory</a:t>
            </a:r>
          </a:p>
        </p:txBody>
      </p:sp>
      <p:sp>
        <p:nvSpPr>
          <p:cNvPr id="44035" name="Rectangle 3"/>
          <p:cNvSpPr>
            <a:spLocks noGrp="1" noChangeArrowheads="1"/>
          </p:cNvSpPr>
          <p:nvPr>
            <p:ph type="body" idx="1"/>
          </p:nvPr>
        </p:nvSpPr>
        <p:spPr>
          <a:noFill/>
          <a:ln/>
        </p:spPr>
        <p:txBody>
          <a:bodyPr/>
          <a:lstStyle/>
          <a:p>
            <a:r>
              <a:rPr lang="en-US"/>
              <a:t>Bernstein-characteristics of acting systems, external and internal forces.</a:t>
            </a:r>
          </a:p>
          <a:p>
            <a:r>
              <a:rPr lang="en-US"/>
              <a:t>Distributed model of motor control-no need for higher center of control.</a:t>
            </a:r>
          </a:p>
          <a:p>
            <a:r>
              <a:rPr lang="en-US"/>
              <a:t>Interaction of elements, physical and neural components.</a:t>
            </a:r>
          </a:p>
          <a:p>
            <a:r>
              <a:rPr lang="en-US"/>
              <a:t>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mtClean="0"/>
              <a:t> Systems Theory: Bernstein’s Degree of Freedom Problem</a:t>
            </a:r>
          </a:p>
        </p:txBody>
      </p:sp>
      <p:sp>
        <p:nvSpPr>
          <p:cNvPr id="22531" name="Content Placeholder 2"/>
          <p:cNvSpPr>
            <a:spLocks noGrp="1"/>
          </p:cNvSpPr>
          <p:nvPr>
            <p:ph idx="1"/>
          </p:nvPr>
        </p:nvSpPr>
        <p:spPr>
          <a:xfrm>
            <a:off x="457200" y="1874838"/>
            <a:ext cx="8229600" cy="4525962"/>
          </a:xfrm>
        </p:spPr>
        <p:txBody>
          <a:bodyPr/>
          <a:lstStyle/>
          <a:p>
            <a:pPr>
              <a:spcBef>
                <a:spcPts val="1200"/>
              </a:spcBef>
              <a:buFont typeface="Arial" charset="0"/>
              <a:buChar char="•"/>
              <a:defRPr/>
            </a:pPr>
            <a:r>
              <a:rPr lang="en-US" smtClean="0">
                <a:cs typeface="Arial" charset="0"/>
              </a:rPr>
              <a:t>How does the CNS select 			      a solution from an infinite                            number of possibilities for                               a task?</a:t>
            </a:r>
          </a:p>
          <a:p>
            <a:pPr>
              <a:spcBef>
                <a:spcPts val="1200"/>
              </a:spcBef>
              <a:buFont typeface="Arial" charset="0"/>
              <a:buChar char="•"/>
              <a:defRPr/>
            </a:pPr>
            <a:r>
              <a:rPr lang="en-US" smtClean="0">
                <a:cs typeface="Arial" charset="0"/>
              </a:rPr>
              <a:t>Solution</a:t>
            </a:r>
          </a:p>
          <a:p>
            <a:pPr lvl="1">
              <a:spcBef>
                <a:spcPts val="1200"/>
              </a:spcBef>
              <a:buFont typeface="Arial" charset="0"/>
              <a:buChar char="–"/>
              <a:defRPr/>
            </a:pPr>
            <a:r>
              <a:rPr lang="en-US" smtClean="0">
                <a:cs typeface="Arial" charset="0"/>
              </a:rPr>
              <a:t>Higher levels activate lower levels while lower levels activate </a:t>
            </a:r>
            <a:r>
              <a:rPr lang="en-US" smtClean="0">
                <a:solidFill>
                  <a:srgbClr val="FF0000"/>
                </a:solidFill>
                <a:cs typeface="Arial" charset="0"/>
              </a:rPr>
              <a:t>synergies</a:t>
            </a:r>
            <a:r>
              <a:rPr lang="en-US" smtClean="0">
                <a:cs typeface="Arial" charset="0"/>
              </a:rPr>
              <a:t>, i.e. groups of muscles that are constrained to act together as a unit</a:t>
            </a:r>
          </a:p>
          <a:p>
            <a:pPr lvl="1">
              <a:spcBef>
                <a:spcPts val="1200"/>
              </a:spcBef>
              <a:buFont typeface="Arial" charset="0"/>
              <a:buChar char="–"/>
              <a:defRPr/>
            </a:pPr>
            <a:endParaRPr lang="en-US" smtClean="0">
              <a:cs typeface="Arial" charset="0"/>
            </a:endParaRPr>
          </a:p>
        </p:txBody>
      </p:sp>
      <p:pic>
        <p:nvPicPr>
          <p:cNvPr id="44036" name="Picture 4" descr="C:\Users\mhhuang\AppData\Local\Microsoft\Windows\Temporary Internet Files\Content.IE5\EGDPWM2Y\MC900198184[1].wmf"/>
          <p:cNvPicPr>
            <a:picLocks noChangeAspect="1" noChangeArrowheads="1"/>
          </p:cNvPicPr>
          <p:nvPr/>
        </p:nvPicPr>
        <p:blipFill>
          <a:blip r:embed="rId4" cstate="print"/>
          <a:srcRect/>
          <a:stretch>
            <a:fillRect/>
          </a:stretch>
        </p:blipFill>
        <p:spPr bwMode="auto">
          <a:xfrm>
            <a:off x="6019800" y="1905000"/>
            <a:ext cx="2286000" cy="24352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Stability and Attractors</a:t>
            </a:r>
          </a:p>
        </p:txBody>
      </p:sp>
      <p:sp>
        <p:nvSpPr>
          <p:cNvPr id="60419" name="Rectangle 3"/>
          <p:cNvSpPr>
            <a:spLocks noGrp="1" noChangeArrowheads="1"/>
          </p:cNvSpPr>
          <p:nvPr>
            <p:ph type="body" idx="1"/>
          </p:nvPr>
        </p:nvSpPr>
        <p:spPr>
          <a:xfrm>
            <a:off x="457200" y="1447800"/>
            <a:ext cx="8305800" cy="4114800"/>
          </a:xfrm>
        </p:spPr>
        <p:txBody>
          <a:bodyPr/>
          <a:lstStyle/>
          <a:p>
            <a:r>
              <a:rPr lang="en-US" b="1" dirty="0"/>
              <a:t>Stability</a:t>
            </a:r>
            <a:r>
              <a:rPr lang="en-US" dirty="0"/>
              <a:t>: behavioral steady state of a system</a:t>
            </a:r>
          </a:p>
          <a:p>
            <a:r>
              <a:rPr lang="en-US" b="1" dirty="0"/>
              <a:t>Attractors</a:t>
            </a:r>
            <a:r>
              <a:rPr lang="en-US" dirty="0"/>
              <a:t>: stable behavioral steady states of systems</a:t>
            </a:r>
          </a:p>
          <a:p>
            <a:pPr lvl="1"/>
            <a:r>
              <a:rPr lang="en-US" dirty="0"/>
              <a:t>Preferred behavioral states</a:t>
            </a:r>
          </a:p>
          <a:p>
            <a:pPr lvl="1"/>
            <a:r>
              <a:rPr lang="en-US" dirty="0"/>
              <a:t>Energy efficient states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ox(in)">
                                      <p:cBhvr>
                                        <p:cTn id="7" dur="500"/>
                                        <p:tgtEl>
                                          <p:spTgt spid="60419">
                                            <p:txEl>
                                              <p:pRg st="0" end="0"/>
                                            </p:txEl>
                                          </p:spTgt>
                                        </p:tgtEl>
                                      </p:cBhvr>
                                    </p:animEffect>
                                  </p:childTnLst>
                                  <p:subTnLst>
                                    <p:animClr>
                                      <p:cBhvr override="childStyle">
                                        <p:cTn dur="1" fill="hold" display="0" masterRel="nextClick" afterEffect="1"/>
                                        <p:tgtEl>
                                          <p:spTgt spid="60419">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ox(in)">
                                      <p:cBhvr>
                                        <p:cTn id="12" dur="500"/>
                                        <p:tgtEl>
                                          <p:spTgt spid="60419">
                                            <p:txEl>
                                              <p:pRg st="1" end="1"/>
                                            </p:txEl>
                                          </p:spTgt>
                                        </p:tgtEl>
                                      </p:cBhvr>
                                    </p:animEffect>
                                  </p:childTnLst>
                                  <p:subTnLst>
                                    <p:animClr>
                                      <p:cBhvr override="childStyle">
                                        <p:cTn dur="1" fill="hold" display="0" masterRel="nextClick" afterEffect="1"/>
                                        <p:tgtEl>
                                          <p:spTgt spid="60419">
                                            <p:txEl>
                                              <p:pRg st="1" end="1"/>
                                            </p:txEl>
                                          </p:spTgt>
                                        </p:tgtEl>
                                        <p:attrNameLst>
                                          <p:attrName>ppt_c</p:attrName>
                                        </p:attrNameLst>
                                      </p:cBhvr>
                                      <p:to>
                                        <a:srgbClr val="000099"/>
                                      </p:to>
                                    </p:animClr>
                                  </p:subTnLst>
                                </p:cTn>
                              </p:par>
                              <p:par>
                                <p:cTn id="13" presetID="4" presetClass="entr" presetSubtype="16"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box(in)">
                                      <p:cBhvr>
                                        <p:cTn id="15" dur="500"/>
                                        <p:tgtEl>
                                          <p:spTgt spid="60419">
                                            <p:txEl>
                                              <p:pRg st="2" end="2"/>
                                            </p:txEl>
                                          </p:spTgt>
                                        </p:tgtEl>
                                      </p:cBhvr>
                                    </p:animEffect>
                                  </p:childTnLst>
                                  <p:subTnLst>
                                    <p:animClr>
                                      <p:cBhvr override="childStyle">
                                        <p:cTn dur="1" fill="hold" display="0" masterRel="nextClick" afterEffect="1"/>
                                        <p:tgtEl>
                                          <p:spTgt spid="60419">
                                            <p:txEl>
                                              <p:pRg st="2" end="2"/>
                                            </p:txEl>
                                          </p:spTgt>
                                        </p:tgtEl>
                                        <p:attrNameLst>
                                          <p:attrName>ppt_c</p:attrName>
                                        </p:attrNameLst>
                                      </p:cBhvr>
                                      <p:to>
                                        <a:srgbClr val="000099"/>
                                      </p:to>
                                    </p:animClr>
                                  </p:subTnLst>
                                </p:cTn>
                              </p:par>
                              <p:par>
                                <p:cTn id="16" presetID="4" presetClass="entr" presetSubtype="16" fill="hold" grpId="0" nodeType="withEffect">
                                  <p:stCondLst>
                                    <p:cond delay="0"/>
                                  </p:stCondLst>
                                  <p:childTnLst>
                                    <p:set>
                                      <p:cBhvr>
                                        <p:cTn id="17" dur="1" fill="hold">
                                          <p:stCondLst>
                                            <p:cond delay="0"/>
                                          </p:stCondLst>
                                        </p:cTn>
                                        <p:tgtEl>
                                          <p:spTgt spid="60419">
                                            <p:txEl>
                                              <p:pRg st="3" end="3"/>
                                            </p:txEl>
                                          </p:spTgt>
                                        </p:tgtEl>
                                        <p:attrNameLst>
                                          <p:attrName>style.visibility</p:attrName>
                                        </p:attrNameLst>
                                      </p:cBhvr>
                                      <p:to>
                                        <p:strVal val="visible"/>
                                      </p:to>
                                    </p:set>
                                    <p:animEffect transition="in" filter="box(in)">
                                      <p:cBhvr>
                                        <p:cTn id="18" dur="500"/>
                                        <p:tgtEl>
                                          <p:spTgt spid="60419">
                                            <p:txEl>
                                              <p:pRg st="3" end="3"/>
                                            </p:txEl>
                                          </p:spTgt>
                                        </p:tgtEl>
                                      </p:cBhvr>
                                    </p:animEffect>
                                  </p:childTnLst>
                                  <p:subTnLst>
                                    <p:animClr>
                                      <p:cBhvr override="childStyle">
                                        <p:cTn dur="1" fill="hold" display="0" masterRel="nextClick" afterEffect="1"/>
                                        <p:tgtEl>
                                          <p:spTgt spid="60419">
                                            <p:txEl>
                                              <p:pRg st="3" end="3"/>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a:t>Order and</a:t>
            </a:r>
            <a:br>
              <a:rPr lang="en-US"/>
            </a:br>
            <a:r>
              <a:rPr lang="en-US"/>
              <a:t>Control Parameters</a:t>
            </a:r>
          </a:p>
        </p:txBody>
      </p:sp>
      <p:sp>
        <p:nvSpPr>
          <p:cNvPr id="61443" name="Rectangle 3"/>
          <p:cNvSpPr>
            <a:spLocks noGrp="1" noChangeArrowheads="1"/>
          </p:cNvSpPr>
          <p:nvPr>
            <p:ph type="body" idx="1"/>
          </p:nvPr>
        </p:nvSpPr>
        <p:spPr>
          <a:xfrm>
            <a:off x="381000" y="1847850"/>
            <a:ext cx="8382000" cy="4781550"/>
          </a:xfrm>
        </p:spPr>
        <p:txBody>
          <a:bodyPr>
            <a:normAutofit/>
          </a:bodyPr>
          <a:lstStyle/>
          <a:p>
            <a:r>
              <a:rPr lang="en-US" sz="3200" dirty="0"/>
              <a:t>Order parameter</a:t>
            </a:r>
          </a:p>
          <a:p>
            <a:pPr lvl="1"/>
            <a:r>
              <a:rPr lang="en-US" sz="2800" dirty="0"/>
              <a:t>Called collective variables</a:t>
            </a:r>
          </a:p>
          <a:p>
            <a:pPr lvl="1"/>
            <a:r>
              <a:rPr lang="en-US" sz="2800" dirty="0">
                <a:solidFill>
                  <a:schemeClr val="accent1"/>
                </a:solidFill>
              </a:rPr>
              <a:t>Functional specific and abstract variables that define the overall behavior of the system</a:t>
            </a:r>
          </a:p>
          <a:p>
            <a:pPr lvl="1"/>
            <a:r>
              <a:rPr lang="en-US" sz="2800" dirty="0"/>
              <a:t>Enable a coordinated pattern of movement that can be reproduced and distinguished from other patterns</a:t>
            </a:r>
          </a:p>
          <a:p>
            <a:pPr lvl="1"/>
            <a:r>
              <a:rPr lang="en-US" sz="2800" u="sng" dirty="0">
                <a:solidFill>
                  <a:schemeClr val="accent1"/>
                </a:solidFill>
              </a:rPr>
              <a:t>Relative phase</a:t>
            </a:r>
            <a:r>
              <a:rPr lang="en-US" sz="2800" dirty="0">
                <a:solidFill>
                  <a:schemeClr val="accent1"/>
                </a:solidFill>
              </a:rPr>
              <a:t> is the most prominent of order parameters which represents the movement relationship between two movement segments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 calcmode="lin" valueType="num">
                                      <p:cBhvr>
                                        <p:cTn id="11" dur="5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6144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 calcmode="lin" valueType="num">
                                      <p:cBhvr>
                                        <p:cTn id="15" dur="500" fill="hold"/>
                                        <p:tgtEl>
                                          <p:spTgt spid="6144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6144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 calcmode="lin" valueType="num">
                                      <p:cBhvr>
                                        <p:cTn id="19" dur="500" fill="hold"/>
                                        <p:tgtEl>
                                          <p:spTgt spid="6144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144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anim calcmode="lin" valueType="num">
                                      <p:cBhvr>
                                        <p:cTn id="23" dur="500" fill="hold"/>
                                        <p:tgtEl>
                                          <p:spTgt spid="6144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6144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304800" y="609600"/>
            <a:ext cx="8458200" cy="6019800"/>
          </a:xfrm>
        </p:spPr>
        <p:txBody>
          <a:bodyPr/>
          <a:lstStyle/>
          <a:p>
            <a:pPr>
              <a:lnSpc>
                <a:spcPct val="80000"/>
              </a:lnSpc>
            </a:pPr>
            <a:r>
              <a:rPr lang="en-US" sz="3600" dirty="0"/>
              <a:t>Control </a:t>
            </a:r>
            <a:r>
              <a:rPr lang="en-US" sz="3600" dirty="0" smtClean="0"/>
              <a:t>parameter</a:t>
            </a:r>
          </a:p>
          <a:p>
            <a:pPr>
              <a:lnSpc>
                <a:spcPct val="80000"/>
              </a:lnSpc>
            </a:pPr>
            <a:endParaRPr lang="en-US" sz="3600" dirty="0"/>
          </a:p>
          <a:p>
            <a:pPr lvl="1">
              <a:lnSpc>
                <a:spcPct val="80000"/>
              </a:lnSpc>
            </a:pPr>
            <a:r>
              <a:rPr lang="en-US" sz="3200" dirty="0"/>
              <a:t>Variable, when increased or decreased, will influence the stability and character of the order </a:t>
            </a:r>
            <a:r>
              <a:rPr lang="en-US" sz="3200" dirty="0" smtClean="0"/>
              <a:t>parameter</a:t>
            </a:r>
          </a:p>
          <a:p>
            <a:pPr lvl="1">
              <a:lnSpc>
                <a:spcPct val="80000"/>
              </a:lnSpc>
            </a:pPr>
            <a:endParaRPr lang="en-US" sz="3200" dirty="0"/>
          </a:p>
          <a:p>
            <a:pPr lvl="1">
              <a:lnSpc>
                <a:spcPct val="80000"/>
              </a:lnSpc>
            </a:pPr>
            <a:r>
              <a:rPr lang="en-US" sz="3200" dirty="0">
                <a:solidFill>
                  <a:schemeClr val="accent1"/>
                </a:solidFill>
              </a:rPr>
              <a:t>Is important to identify since it becomes the variable to manipulate in order to assess the stability of the order </a:t>
            </a:r>
            <a:r>
              <a:rPr lang="en-US" sz="3200" dirty="0" smtClean="0">
                <a:solidFill>
                  <a:schemeClr val="accent1"/>
                </a:solidFill>
              </a:rPr>
              <a:t>parameter</a:t>
            </a:r>
          </a:p>
          <a:p>
            <a:pPr lvl="1">
              <a:lnSpc>
                <a:spcPct val="80000"/>
              </a:lnSpc>
            </a:pPr>
            <a:endParaRPr lang="en-US" sz="3200" dirty="0">
              <a:solidFill>
                <a:schemeClr val="accent1"/>
              </a:solidFill>
            </a:endParaRPr>
          </a:p>
          <a:p>
            <a:pPr lvl="1">
              <a:lnSpc>
                <a:spcPct val="80000"/>
              </a:lnSpc>
            </a:pPr>
            <a:r>
              <a:rPr lang="en-US" sz="3200" dirty="0"/>
              <a:t>Provides the basis for determining attractor states for patterns of limb movement</a:t>
            </a:r>
            <a:endParaRPr lang="en-US" sz="32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anim calcmode="lin" valueType="num">
                                      <p:cBhvr>
                                        <p:cTn id="11" dur="5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6246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anim calcmode="lin" valueType="num">
                                      <p:cBhvr>
                                        <p:cTn id="15" dur="500" fill="hold"/>
                                        <p:tgtEl>
                                          <p:spTgt spid="62467">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62467">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2467">
                                            <p:txEl>
                                              <p:pRg st="6" end="6"/>
                                            </p:txEl>
                                          </p:spTgt>
                                        </p:tgtEl>
                                        <p:attrNameLst>
                                          <p:attrName>style.visibility</p:attrName>
                                        </p:attrNameLst>
                                      </p:cBhvr>
                                      <p:to>
                                        <p:strVal val="visible"/>
                                      </p:to>
                                    </p:set>
                                    <p:anim calcmode="lin" valueType="num">
                                      <p:cBhvr>
                                        <p:cTn id="19" dur="500" fill="hold"/>
                                        <p:tgtEl>
                                          <p:spTgt spid="62467">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6246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533400" y="762000"/>
            <a:ext cx="8229600" cy="5867400"/>
          </a:xfrm>
        </p:spPr>
        <p:txBody>
          <a:bodyPr/>
          <a:lstStyle/>
          <a:p>
            <a:r>
              <a:rPr lang="en-US" sz="3600" dirty="0" smtClean="0"/>
              <a:t>Self-Organization</a:t>
            </a:r>
          </a:p>
          <a:p>
            <a:endParaRPr lang="en-US" dirty="0"/>
          </a:p>
          <a:p>
            <a:pPr lvl="1"/>
            <a:r>
              <a:rPr lang="en-US" sz="3200" dirty="0">
                <a:solidFill>
                  <a:schemeClr val="accent1"/>
                </a:solidFill>
              </a:rPr>
              <a:t>When certain conditions characterize a situation, a specific pattern of limb movement </a:t>
            </a:r>
            <a:r>
              <a:rPr lang="en-US" sz="3200" dirty="0" smtClean="0">
                <a:solidFill>
                  <a:schemeClr val="accent1"/>
                </a:solidFill>
              </a:rPr>
              <a:t>emerges</a:t>
            </a:r>
          </a:p>
          <a:p>
            <a:pPr lvl="1"/>
            <a:endParaRPr lang="en-US" sz="3200" dirty="0">
              <a:solidFill>
                <a:schemeClr val="accent1"/>
              </a:solidFill>
            </a:endParaRPr>
          </a:p>
          <a:p>
            <a:pPr lvl="1"/>
            <a:r>
              <a:rPr lang="en-US" sz="3200" dirty="0"/>
              <a:t>This pattern of movement </a:t>
            </a:r>
            <a:r>
              <a:rPr lang="en-US" sz="3200" u="sng" dirty="0"/>
              <a:t>self</a:t>
            </a:r>
            <a:r>
              <a:rPr lang="en-US" sz="3200" dirty="0"/>
              <a:t>-organizes within the characteristic of environmental conditions and limb dynamics</a:t>
            </a:r>
            <a:endParaRPr lang="en-US" sz="32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anim calcmode="lin" valueType="num">
                                      <p:cBhvr>
                                        <p:cTn id="11"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63491">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anim calcmode="lin" valueType="num">
                                      <p:cBhvr>
                                        <p:cTn id="15" dur="500" fill="hold"/>
                                        <p:tgtEl>
                                          <p:spTgt spid="63491">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6349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a:t>Theory and</a:t>
            </a:r>
            <a:br>
              <a:rPr lang="en-US"/>
            </a:br>
            <a:r>
              <a:rPr lang="en-US"/>
              <a:t>Professional Practice</a:t>
            </a:r>
          </a:p>
        </p:txBody>
      </p:sp>
      <p:sp>
        <p:nvSpPr>
          <p:cNvPr id="46083" name="Rectangle 3"/>
          <p:cNvSpPr>
            <a:spLocks noGrp="1" noChangeArrowheads="1"/>
          </p:cNvSpPr>
          <p:nvPr>
            <p:ph type="body" idx="1"/>
          </p:nvPr>
        </p:nvSpPr>
        <p:spPr>
          <a:xfrm>
            <a:off x="1462088" y="1847850"/>
            <a:ext cx="7300912" cy="5010150"/>
          </a:xfrm>
        </p:spPr>
        <p:txBody>
          <a:bodyPr/>
          <a:lstStyle/>
          <a:p>
            <a:pPr>
              <a:lnSpc>
                <a:spcPct val="80000"/>
              </a:lnSpc>
            </a:pPr>
            <a:r>
              <a:rPr lang="en-US" sz="3200"/>
              <a:t>What is theory?</a:t>
            </a:r>
          </a:p>
          <a:p>
            <a:pPr lvl="1">
              <a:lnSpc>
                <a:spcPct val="80000"/>
              </a:lnSpc>
            </a:pPr>
            <a:r>
              <a:rPr lang="en-US" sz="2800"/>
              <a:t>Accurately describes a large class of observations</a:t>
            </a:r>
          </a:p>
          <a:p>
            <a:pPr lvl="1">
              <a:lnSpc>
                <a:spcPct val="80000"/>
              </a:lnSpc>
            </a:pPr>
            <a:r>
              <a:rPr lang="en-US" sz="2800"/>
              <a:t>Make definite predictions about results of future observations (Hawking, 1996)</a:t>
            </a:r>
          </a:p>
          <a:p>
            <a:pPr>
              <a:lnSpc>
                <a:spcPct val="80000"/>
              </a:lnSpc>
            </a:pPr>
            <a:r>
              <a:rPr lang="en-US" sz="3200"/>
              <a:t>With motor learning and control, theories focus on:</a:t>
            </a:r>
          </a:p>
          <a:p>
            <a:pPr lvl="1">
              <a:lnSpc>
                <a:spcPct val="80000"/>
              </a:lnSpc>
            </a:pPr>
            <a:r>
              <a:rPr lang="en-US" sz="2800"/>
              <a:t>Explaining human behavior</a:t>
            </a:r>
          </a:p>
          <a:p>
            <a:pPr lvl="1">
              <a:lnSpc>
                <a:spcPct val="80000"/>
              </a:lnSpc>
            </a:pPr>
            <a:r>
              <a:rPr lang="en-US" sz="2800">
                <a:solidFill>
                  <a:schemeClr val="accent1"/>
                </a:solidFill>
              </a:rPr>
              <a:t>Providing explanations about why people perform skills as they do</a:t>
            </a:r>
          </a:p>
          <a:p>
            <a:pPr lvl="1">
              <a:lnSpc>
                <a:spcPct val="80000"/>
              </a:lnSpc>
            </a:pPr>
            <a:r>
              <a:rPr lang="en-US" sz="2800"/>
              <a:t>Identifying variables through observations of these performances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ox(in)">
                                      <p:cBhvr>
                                        <p:cTn id="7" dur="500"/>
                                        <p:tgtEl>
                                          <p:spTgt spid="46083">
                                            <p:txEl>
                                              <p:pRg st="0" end="0"/>
                                            </p:txEl>
                                          </p:spTgt>
                                        </p:tgtEl>
                                      </p:cBhvr>
                                    </p:animEffect>
                                  </p:childTnLst>
                                  <p:subTnLst>
                                    <p:animClr>
                                      <p:cBhvr override="childStyle">
                                        <p:cTn dur="1" fill="hold" display="0" masterRel="nextClick" afterEffect="1"/>
                                        <p:tgtEl>
                                          <p:spTgt spid="46083">
                                            <p:txEl>
                                              <p:pRg st="0" end="0"/>
                                            </p:txEl>
                                          </p:spTgt>
                                        </p:tgtEl>
                                        <p:attrNameLst>
                                          <p:attrName>ppt_c</p:attrName>
                                        </p:attrNameLst>
                                      </p:cBhvr>
                                      <p:to>
                                        <a:srgbClr val="000099"/>
                                      </p:to>
                                    </p:animClr>
                                  </p:subTnLst>
                                </p:cTn>
                              </p:par>
                              <p:par>
                                <p:cTn id="8" presetID="4" presetClass="entr" presetSubtype="16" fill="hold" grpId="0" nodeType="withEffect">
                                  <p:stCondLst>
                                    <p:cond delay="0"/>
                                  </p:stCondLst>
                                  <p:childTnLst>
                                    <p:set>
                                      <p:cBhvr>
                                        <p:cTn id="9" dur="1" fill="hold">
                                          <p:stCondLst>
                                            <p:cond delay="0"/>
                                          </p:stCondLst>
                                        </p:cTn>
                                        <p:tgtEl>
                                          <p:spTgt spid="46083">
                                            <p:txEl>
                                              <p:pRg st="1" end="1"/>
                                            </p:txEl>
                                          </p:spTgt>
                                        </p:tgtEl>
                                        <p:attrNameLst>
                                          <p:attrName>style.visibility</p:attrName>
                                        </p:attrNameLst>
                                      </p:cBhvr>
                                      <p:to>
                                        <p:strVal val="visible"/>
                                      </p:to>
                                    </p:set>
                                    <p:animEffect transition="in" filter="box(in)">
                                      <p:cBhvr>
                                        <p:cTn id="10" dur="500"/>
                                        <p:tgtEl>
                                          <p:spTgt spid="46083">
                                            <p:txEl>
                                              <p:pRg st="1" end="1"/>
                                            </p:txEl>
                                          </p:spTgt>
                                        </p:tgtEl>
                                      </p:cBhvr>
                                    </p:animEffect>
                                  </p:childTnLst>
                                  <p:subTnLst>
                                    <p:animClr>
                                      <p:cBhvr override="childStyle">
                                        <p:cTn dur="1" fill="hold" display="0" masterRel="nextClick" afterEffect="1"/>
                                        <p:tgtEl>
                                          <p:spTgt spid="46083">
                                            <p:txEl>
                                              <p:pRg st="1" end="1"/>
                                            </p:txEl>
                                          </p:spTgt>
                                        </p:tgtEl>
                                        <p:attrNameLst>
                                          <p:attrName>ppt_c</p:attrName>
                                        </p:attrNameLst>
                                      </p:cBhvr>
                                      <p:to>
                                        <a:srgbClr val="000099"/>
                                      </p:to>
                                    </p:animClr>
                                  </p:subTnLst>
                                </p:cTn>
                              </p:par>
                              <p:par>
                                <p:cTn id="11" presetID="4" presetClass="entr" presetSubtype="16" fill="hold" grpId="0"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Effect transition="in" filter="box(in)">
                                      <p:cBhvr>
                                        <p:cTn id="13" dur="500"/>
                                        <p:tgtEl>
                                          <p:spTgt spid="46083">
                                            <p:txEl>
                                              <p:pRg st="2" end="2"/>
                                            </p:txEl>
                                          </p:spTgt>
                                        </p:tgtEl>
                                      </p:cBhvr>
                                    </p:animEffect>
                                  </p:childTnLst>
                                  <p:subTnLst>
                                    <p:animClr>
                                      <p:cBhvr override="childStyle">
                                        <p:cTn dur="1" fill="hold" display="0" masterRel="nextClick" afterEffect="1"/>
                                        <p:tgtEl>
                                          <p:spTgt spid="46083">
                                            <p:txEl>
                                              <p:pRg st="2" end="2"/>
                                            </p:txEl>
                                          </p:spTgt>
                                        </p:tgtEl>
                                        <p:attrNameLst>
                                          <p:attrName>ppt_c</p:attrName>
                                        </p:attrNameLst>
                                      </p:cBhvr>
                                      <p:to>
                                        <a:srgbClr val="000099"/>
                                      </p:to>
                                    </p:animClr>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6083">
                                            <p:txEl>
                                              <p:pRg st="3" end="3"/>
                                            </p:txEl>
                                          </p:spTgt>
                                        </p:tgtEl>
                                        <p:attrNameLst>
                                          <p:attrName>style.visibility</p:attrName>
                                        </p:attrNameLst>
                                      </p:cBhvr>
                                      <p:to>
                                        <p:strVal val="visible"/>
                                      </p:to>
                                    </p:set>
                                    <p:animEffect transition="in" filter="box(in)">
                                      <p:cBhvr>
                                        <p:cTn id="18" dur="500"/>
                                        <p:tgtEl>
                                          <p:spTgt spid="46083">
                                            <p:txEl>
                                              <p:pRg st="3" end="3"/>
                                            </p:txEl>
                                          </p:spTgt>
                                        </p:tgtEl>
                                      </p:cBhvr>
                                    </p:animEffect>
                                  </p:childTnLst>
                                  <p:subTnLst>
                                    <p:animClr>
                                      <p:cBhvr override="childStyle">
                                        <p:cTn dur="1" fill="hold" display="0" masterRel="nextClick" afterEffect="1"/>
                                        <p:tgtEl>
                                          <p:spTgt spid="46083">
                                            <p:txEl>
                                              <p:pRg st="3" end="3"/>
                                            </p:txEl>
                                          </p:spTgt>
                                        </p:tgtEl>
                                        <p:attrNameLst>
                                          <p:attrName>ppt_c</p:attrName>
                                        </p:attrNameLst>
                                      </p:cBhvr>
                                      <p:to>
                                        <a:srgbClr val="000099"/>
                                      </p:to>
                                    </p:animClr>
                                  </p:subTnLst>
                                </p:cTn>
                              </p:par>
                              <p:par>
                                <p:cTn id="19" presetID="4" presetClass="entr" presetSubtype="16" fill="hold" grpId="0" nodeType="with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animEffect transition="in" filter="box(in)">
                                      <p:cBhvr>
                                        <p:cTn id="21" dur="500"/>
                                        <p:tgtEl>
                                          <p:spTgt spid="46083">
                                            <p:txEl>
                                              <p:pRg st="4" end="4"/>
                                            </p:txEl>
                                          </p:spTgt>
                                        </p:tgtEl>
                                      </p:cBhvr>
                                    </p:animEffect>
                                  </p:childTnLst>
                                  <p:subTnLst>
                                    <p:animClr>
                                      <p:cBhvr override="childStyle">
                                        <p:cTn dur="1" fill="hold" display="0" masterRel="nextClick" afterEffect="1"/>
                                        <p:tgtEl>
                                          <p:spTgt spid="46083">
                                            <p:txEl>
                                              <p:pRg st="4" end="4"/>
                                            </p:txEl>
                                          </p:spTgt>
                                        </p:tgtEl>
                                        <p:attrNameLst>
                                          <p:attrName>ppt_c</p:attrName>
                                        </p:attrNameLst>
                                      </p:cBhvr>
                                      <p:to>
                                        <a:srgbClr val="000099"/>
                                      </p:to>
                                    </p:animClr>
                                  </p:subTnLst>
                                </p:cTn>
                              </p:par>
                              <p:par>
                                <p:cTn id="22" presetID="4" presetClass="entr" presetSubtype="16" fill="hold" grpId="0" nodeType="withEffect">
                                  <p:stCondLst>
                                    <p:cond delay="0"/>
                                  </p:stCondLst>
                                  <p:childTnLst>
                                    <p:set>
                                      <p:cBhvr>
                                        <p:cTn id="23" dur="1" fill="hold">
                                          <p:stCondLst>
                                            <p:cond delay="0"/>
                                          </p:stCondLst>
                                        </p:cTn>
                                        <p:tgtEl>
                                          <p:spTgt spid="46083">
                                            <p:txEl>
                                              <p:pRg st="5" end="5"/>
                                            </p:txEl>
                                          </p:spTgt>
                                        </p:tgtEl>
                                        <p:attrNameLst>
                                          <p:attrName>style.visibility</p:attrName>
                                        </p:attrNameLst>
                                      </p:cBhvr>
                                      <p:to>
                                        <p:strVal val="visible"/>
                                      </p:to>
                                    </p:set>
                                    <p:animEffect transition="in" filter="box(in)">
                                      <p:cBhvr>
                                        <p:cTn id="24" dur="500"/>
                                        <p:tgtEl>
                                          <p:spTgt spid="46083">
                                            <p:txEl>
                                              <p:pRg st="5" end="5"/>
                                            </p:txEl>
                                          </p:spTgt>
                                        </p:tgtEl>
                                      </p:cBhvr>
                                    </p:animEffect>
                                  </p:childTnLst>
                                  <p:subTnLst>
                                    <p:animClr>
                                      <p:cBhvr override="childStyle">
                                        <p:cTn dur="1" fill="hold" display="0" masterRel="nextClick" afterEffect="1"/>
                                        <p:tgtEl>
                                          <p:spTgt spid="46083">
                                            <p:txEl>
                                              <p:pRg st="5" end="5"/>
                                            </p:txEl>
                                          </p:spTgt>
                                        </p:tgtEl>
                                        <p:attrNameLst>
                                          <p:attrName>ppt_c</p:attrName>
                                        </p:attrNameLst>
                                      </p:cBhvr>
                                      <p:to>
                                        <a:srgbClr val="000099"/>
                                      </p:to>
                                    </p:animClr>
                                  </p:subTnLst>
                                </p:cTn>
                              </p:par>
                              <p:par>
                                <p:cTn id="25" presetID="4" presetClass="entr" presetSubtype="16" fill="hold" grpId="0" nodeType="with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box(in)">
                                      <p:cBhvr>
                                        <p:cTn id="27" dur="500"/>
                                        <p:tgtEl>
                                          <p:spTgt spid="46083">
                                            <p:txEl>
                                              <p:pRg st="6" end="6"/>
                                            </p:txEl>
                                          </p:spTgt>
                                        </p:tgtEl>
                                      </p:cBhvr>
                                    </p:animEffect>
                                  </p:childTnLst>
                                  <p:subTnLst>
                                    <p:animClr>
                                      <p:cBhvr override="childStyle">
                                        <p:cTn dur="1" fill="hold" display="0" masterRel="nextClick" afterEffect="1"/>
                                        <p:tgtEl>
                                          <p:spTgt spid="46083">
                                            <p:txEl>
                                              <p:pRg st="6" end="6"/>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endParaRPr lang="en-US" dirty="0" smtClean="0"/>
          </a:p>
        </p:txBody>
      </p:sp>
      <p:sp>
        <p:nvSpPr>
          <p:cNvPr id="25604" name="Content Placeholder 2"/>
          <p:cNvSpPr>
            <a:spLocks noGrp="1"/>
          </p:cNvSpPr>
          <p:nvPr>
            <p:ph idx="1"/>
          </p:nvPr>
        </p:nvSpPr>
        <p:spPr>
          <a:xfrm>
            <a:off x="457200" y="1874838"/>
            <a:ext cx="8229600" cy="4525962"/>
          </a:xfrm>
        </p:spPr>
        <p:txBody>
          <a:bodyPr/>
          <a:lstStyle/>
          <a:p>
            <a:pPr>
              <a:spcBef>
                <a:spcPts val="1200"/>
              </a:spcBef>
              <a:buFont typeface="Arial" charset="0"/>
              <a:buChar char="•"/>
              <a:defRPr/>
            </a:pPr>
            <a:r>
              <a:rPr lang="en-US" dirty="0" smtClean="0">
                <a:cs typeface="Arial" charset="0"/>
              </a:rPr>
              <a:t>Movement emerges as a result of interacting elements. No needs for specific neural commands 	or motor programs</a:t>
            </a:r>
            <a:r>
              <a:rPr lang="en-US" dirty="0" smtClean="0">
                <a:cs typeface="Arial" charset="0"/>
              </a:rPr>
              <a:t>.</a:t>
            </a:r>
          </a:p>
          <a:p>
            <a:pPr>
              <a:spcBef>
                <a:spcPts val="1200"/>
              </a:spcBef>
              <a:buFont typeface="Arial" charset="0"/>
              <a:buChar char="•"/>
              <a:defRPr/>
            </a:pPr>
            <a:endParaRPr lang="en-US" dirty="0" smtClean="0">
              <a:cs typeface="Arial" charset="0"/>
            </a:endParaRPr>
          </a:p>
          <a:p>
            <a:pPr>
              <a:spcBef>
                <a:spcPts val="1200"/>
              </a:spcBef>
              <a:buFont typeface="Arial" charset="0"/>
              <a:buChar char="•"/>
              <a:defRPr/>
            </a:pPr>
            <a:r>
              <a:rPr lang="en-US" dirty="0" smtClean="0">
                <a:cs typeface="Arial" charset="0"/>
              </a:rPr>
              <a:t>Variability of movement is normal. Optimal amount of variability allows for flexible, adaptive strategies to meet the environmental demand</a:t>
            </a:r>
          </a:p>
          <a:p>
            <a:pPr>
              <a:spcBef>
                <a:spcPts val="1200"/>
              </a:spcBef>
              <a:buFont typeface="Arial" charset="0"/>
              <a:buChar char="•"/>
              <a:defRPr/>
            </a:pPr>
            <a:endParaRPr lang="en-US" dirty="0" smtClean="0">
              <a:cs typeface="Arial" charset="0"/>
            </a:endParaRPr>
          </a:p>
          <a:p>
            <a:pPr>
              <a:spcBef>
                <a:spcPts val="1200"/>
              </a:spcBef>
              <a:buFont typeface="Arial" charset="0"/>
              <a:buChar char="•"/>
              <a:defRPr/>
            </a:pPr>
            <a:endParaRPr lang="en-US" dirty="0"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4" cstate="print"/>
          <a:srcRect/>
          <a:stretch>
            <a:fillRect/>
          </a:stretch>
        </p:blipFill>
        <p:spPr bwMode="auto">
          <a:xfrm>
            <a:off x="1235075" y="1600200"/>
            <a:ext cx="6003925" cy="3657600"/>
          </a:xfrm>
          <a:prstGeom prst="rect">
            <a:avLst/>
          </a:prstGeom>
          <a:noFill/>
          <a:ln w="9525">
            <a:noFill/>
            <a:miter lim="800000"/>
            <a:headEnd/>
            <a:tailEnd/>
          </a:ln>
        </p:spPr>
      </p:pic>
      <p:sp>
        <p:nvSpPr>
          <p:cNvPr id="50179" name="Title 1"/>
          <p:cNvSpPr>
            <a:spLocks noGrp="1"/>
          </p:cNvSpPr>
          <p:nvPr>
            <p:ph type="title"/>
          </p:nvPr>
        </p:nvSpPr>
        <p:spPr/>
        <p:txBody>
          <a:bodyPr>
            <a:normAutofit fontScale="90000"/>
          </a:bodyPr>
          <a:lstStyle/>
          <a:p>
            <a:r>
              <a:rPr lang="en-US" smtClean="0"/>
              <a:t>Dynamic Systems Theory: Principle of Self-Organization</a:t>
            </a:r>
          </a:p>
        </p:txBody>
      </p:sp>
      <p:sp>
        <p:nvSpPr>
          <p:cNvPr id="50180" name="Content Placeholder 7"/>
          <p:cNvSpPr>
            <a:spLocks noGrp="1"/>
          </p:cNvSpPr>
          <p:nvPr>
            <p:ph sz="half" idx="2"/>
          </p:nvPr>
        </p:nvSpPr>
        <p:spPr>
          <a:xfrm>
            <a:off x="685800" y="5334000"/>
            <a:ext cx="8382000" cy="1123950"/>
          </a:xfrm>
        </p:spPr>
        <p:txBody>
          <a:bodyPr/>
          <a:lstStyle/>
          <a:p>
            <a:pPr marL="0" indent="0">
              <a:spcBef>
                <a:spcPct val="0"/>
              </a:spcBef>
              <a:buFont typeface="Arial" pitchFamily="34" charset="0"/>
              <a:buNone/>
            </a:pPr>
            <a:r>
              <a:rPr lang="en-US" smtClean="0"/>
              <a:t>A new  movement emerges when a control parameter reaches a critical value</a:t>
            </a:r>
          </a:p>
          <a:p>
            <a:pPr marL="0" indent="0">
              <a:spcBef>
                <a:spcPct val="0"/>
              </a:spcBef>
              <a:buFont typeface="Arial" pitchFamily="34" charset="0"/>
              <a:buNone/>
            </a:pPr>
            <a:endParaRPr lang="en-US"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smtClean="0"/>
              <a:t> Systems Theory: Bernstein’s Degree of Freedom Problem</a:t>
            </a:r>
          </a:p>
        </p:txBody>
      </p:sp>
      <p:sp>
        <p:nvSpPr>
          <p:cNvPr id="22531" name="Content Placeholder 2"/>
          <p:cNvSpPr>
            <a:spLocks noGrp="1"/>
          </p:cNvSpPr>
          <p:nvPr>
            <p:ph idx="1"/>
          </p:nvPr>
        </p:nvSpPr>
        <p:spPr>
          <a:xfrm>
            <a:off x="457200" y="1874838"/>
            <a:ext cx="8229600" cy="4525962"/>
          </a:xfrm>
        </p:spPr>
        <p:txBody>
          <a:bodyPr/>
          <a:lstStyle/>
          <a:p>
            <a:pPr>
              <a:spcBef>
                <a:spcPts val="1200"/>
              </a:spcBef>
              <a:buFont typeface="Arial" charset="0"/>
              <a:buChar char="•"/>
              <a:defRPr/>
            </a:pPr>
            <a:r>
              <a:rPr lang="en-US" smtClean="0">
                <a:cs typeface="Arial" charset="0"/>
              </a:rPr>
              <a:t>Viewed body as a mechanical system, involving the interaction between mass, external force (e.g. gravity), internal force</a:t>
            </a:r>
          </a:p>
          <a:p>
            <a:pPr>
              <a:spcBef>
                <a:spcPts val="1200"/>
              </a:spcBef>
              <a:buFont typeface="Arial" charset="0"/>
              <a:buChar char="•"/>
              <a:defRPr/>
            </a:pPr>
            <a:r>
              <a:rPr lang="en-US" smtClean="0">
                <a:cs typeface="Arial" charset="0"/>
              </a:rPr>
              <a:t>“</a:t>
            </a:r>
            <a:r>
              <a:rPr lang="en-US" smtClean="0">
                <a:solidFill>
                  <a:srgbClr val="FF0000"/>
                </a:solidFill>
                <a:cs typeface="Arial" charset="0"/>
              </a:rPr>
              <a:t>Coordination </a:t>
            </a:r>
            <a:r>
              <a:rPr lang="en-US" smtClean="0">
                <a:cs typeface="Arial" charset="0"/>
              </a:rPr>
              <a:t>of movement is the process of mastering the redundant degrees of freedom of the moving organism” (Bernstein, 1967)</a:t>
            </a:r>
          </a:p>
          <a:p>
            <a:pPr>
              <a:spcBef>
                <a:spcPts val="1200"/>
              </a:spcBef>
              <a:buFont typeface="Arial" charset="0"/>
              <a:buChar char="•"/>
              <a:defRPr/>
            </a:pPr>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Coordinated Structures</a:t>
            </a:r>
          </a:p>
        </p:txBody>
      </p:sp>
      <p:sp>
        <p:nvSpPr>
          <p:cNvPr id="64515" name="Rectangle 3"/>
          <p:cNvSpPr>
            <a:spLocks noGrp="1" noChangeArrowheads="1"/>
          </p:cNvSpPr>
          <p:nvPr>
            <p:ph type="body" idx="1"/>
          </p:nvPr>
        </p:nvSpPr>
        <p:spPr/>
        <p:txBody>
          <a:bodyPr>
            <a:normAutofit lnSpcReduction="10000"/>
          </a:bodyPr>
          <a:lstStyle/>
          <a:p>
            <a:r>
              <a:rPr lang="en-US" dirty="0"/>
              <a:t>Functional synergies of muscles and joints of a person’s nervous system which act </a:t>
            </a:r>
            <a:r>
              <a:rPr lang="en-US" dirty="0" smtClean="0"/>
              <a:t>cooperatively </a:t>
            </a:r>
            <a:r>
              <a:rPr lang="en-US" dirty="0"/>
              <a:t>to produce an </a:t>
            </a:r>
            <a:r>
              <a:rPr lang="en-US" dirty="0" smtClean="0"/>
              <a:t>action</a:t>
            </a:r>
          </a:p>
          <a:p>
            <a:endParaRPr lang="en-US" dirty="0"/>
          </a:p>
          <a:p>
            <a:r>
              <a:rPr lang="en-US" dirty="0"/>
              <a:t>Develops through practice, experience, or </a:t>
            </a:r>
            <a:r>
              <a:rPr lang="en-US" dirty="0" smtClean="0"/>
              <a:t>naturally</a:t>
            </a:r>
          </a:p>
          <a:p>
            <a:endParaRPr lang="en-US" dirty="0"/>
          </a:p>
          <a:p>
            <a:r>
              <a:rPr lang="en-US" dirty="0"/>
              <a:t>Can be intrinsic (walking) or developed through practice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5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515">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64515">
                                            <p:txEl>
                                              <p:pRg st="0" end="0"/>
                                            </p:txEl>
                                          </p:spTgt>
                                        </p:tgtEl>
                                        <p:attrNameLst>
                                          <p:attrName>ppt_c</p:attrName>
                                        </p:attrNameLst>
                                      </p:cBhvr>
                                      <p:to>
                                        <a:srgbClr val="000099"/>
                                      </p:to>
                                    </p:animClr>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 calcmode="lin" valueType="num">
                                      <p:cBhvr>
                                        <p:cTn id="13" dur="500" fill="hold"/>
                                        <p:tgtEl>
                                          <p:spTgt spid="6451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4515">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64515">
                                            <p:txEl>
                                              <p:pRg st="2" end="2"/>
                                            </p:txEl>
                                          </p:spTgt>
                                        </p:tgtEl>
                                        <p:attrNameLst>
                                          <p:attrName>ppt_c</p:attrName>
                                        </p:attrNameLst>
                                      </p:cBhvr>
                                      <p:to>
                                        <a:srgbClr val="000099"/>
                                      </p:to>
                                    </p:animClr>
                                  </p:sub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 calcmode="lin" valueType="num">
                                      <p:cBhvr>
                                        <p:cTn id="19" dur="500" fill="hold"/>
                                        <p:tgtEl>
                                          <p:spTgt spid="6451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4515">
                                            <p:txEl>
                                              <p:pRg st="4" end="4"/>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64515">
                                            <p:txEl>
                                              <p:pRg st="4" end="4"/>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dirty="0"/>
              <a:t>Perception and</a:t>
            </a:r>
            <a:br>
              <a:rPr lang="en-US" dirty="0"/>
            </a:br>
            <a:r>
              <a:rPr lang="en-US" dirty="0"/>
              <a:t>Action Coupling</a:t>
            </a:r>
          </a:p>
        </p:txBody>
      </p:sp>
      <p:sp>
        <p:nvSpPr>
          <p:cNvPr id="65539" name="Rectangle 3"/>
          <p:cNvSpPr>
            <a:spLocks noGrp="1" noChangeArrowheads="1"/>
          </p:cNvSpPr>
          <p:nvPr>
            <p:ph type="body" idx="1"/>
          </p:nvPr>
        </p:nvSpPr>
        <p:spPr>
          <a:xfrm>
            <a:off x="457200" y="1828800"/>
            <a:ext cx="8305800" cy="4800600"/>
          </a:xfrm>
        </p:spPr>
        <p:txBody>
          <a:bodyPr/>
          <a:lstStyle/>
          <a:p>
            <a:r>
              <a:rPr lang="en-US" dirty="0"/>
              <a:t>Dynamic pattern </a:t>
            </a:r>
            <a:r>
              <a:rPr lang="en-US" dirty="0" smtClean="0"/>
              <a:t>theory</a:t>
            </a:r>
          </a:p>
          <a:p>
            <a:endParaRPr lang="en-US" dirty="0"/>
          </a:p>
          <a:p>
            <a:r>
              <a:rPr lang="en-US" dirty="0"/>
              <a:t>Essential element in accounting for skillful performance of open </a:t>
            </a:r>
            <a:r>
              <a:rPr lang="en-US" dirty="0" smtClean="0"/>
              <a:t>skills</a:t>
            </a:r>
          </a:p>
          <a:p>
            <a:endParaRPr lang="en-US" dirty="0"/>
          </a:p>
          <a:p>
            <a:r>
              <a:rPr lang="en-US" dirty="0"/>
              <a:t>The perception part of the interaction detects and uses critical invariant information in the environment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up)">
                                      <p:cBhvr>
                                        <p:cTn id="7" dur="500"/>
                                        <p:tgtEl>
                                          <p:spTgt spid="65539">
                                            <p:txEl>
                                              <p:pRg st="0" end="0"/>
                                            </p:txEl>
                                          </p:spTgt>
                                        </p:tgtEl>
                                      </p:cBhvr>
                                    </p:animEffect>
                                  </p:childTnLst>
                                  <p:subTnLst>
                                    <p:animClr>
                                      <p:cBhvr override="childStyle">
                                        <p:cTn dur="1" fill="hold" display="0" masterRel="nextClick" afterEffect="1"/>
                                        <p:tgtEl>
                                          <p:spTgt spid="65539">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wipe(up)">
                                      <p:cBhvr>
                                        <p:cTn id="12" dur="500"/>
                                        <p:tgtEl>
                                          <p:spTgt spid="65539">
                                            <p:txEl>
                                              <p:pRg st="2" end="2"/>
                                            </p:txEl>
                                          </p:spTgt>
                                        </p:tgtEl>
                                      </p:cBhvr>
                                    </p:animEffect>
                                  </p:childTnLst>
                                  <p:subTnLst>
                                    <p:animClr>
                                      <p:cBhvr override="childStyle">
                                        <p:cTn dur="1" fill="hold" display="0" masterRel="nextClick" afterEffect="1"/>
                                        <p:tgtEl>
                                          <p:spTgt spid="65539">
                                            <p:txEl>
                                              <p:pRg st="2" end="2"/>
                                            </p:txEl>
                                          </p:spTgt>
                                        </p:tgtEl>
                                        <p:attrNameLst>
                                          <p:attrName>ppt_c</p:attrName>
                                        </p:attrNameLst>
                                      </p:cBhvr>
                                      <p:to>
                                        <a:srgbClr val="000099"/>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539">
                                            <p:txEl>
                                              <p:pRg st="4" end="4"/>
                                            </p:txEl>
                                          </p:spTgt>
                                        </p:tgtEl>
                                        <p:attrNameLst>
                                          <p:attrName>style.visibility</p:attrName>
                                        </p:attrNameLst>
                                      </p:cBhvr>
                                      <p:to>
                                        <p:strVal val="visible"/>
                                      </p:to>
                                    </p:set>
                                    <p:animEffect transition="in" filter="wipe(up)">
                                      <p:cBhvr>
                                        <p:cTn id="17" dur="500"/>
                                        <p:tgtEl>
                                          <p:spTgt spid="65539">
                                            <p:txEl>
                                              <p:pRg st="4" end="4"/>
                                            </p:txEl>
                                          </p:spTgt>
                                        </p:tgtEl>
                                      </p:cBhvr>
                                    </p:animEffect>
                                  </p:childTnLst>
                                  <p:subTnLst>
                                    <p:animClr>
                                      <p:cBhvr override="childStyle">
                                        <p:cTn dur="1" fill="hold" display="0" masterRel="nextClick" afterEffect="1"/>
                                        <p:tgtEl>
                                          <p:spTgt spid="65539">
                                            <p:txEl>
                                              <p:pRg st="4" end="4"/>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04800" y="1600200"/>
            <a:ext cx="8458200" cy="3581400"/>
          </a:xfrm>
        </p:spPr>
        <p:txBody>
          <a:bodyPr>
            <a:normAutofit/>
          </a:bodyPr>
          <a:lstStyle/>
          <a:p>
            <a:r>
              <a:rPr lang="en-US" sz="3600" dirty="0"/>
              <a:t>The action part involves the setting and regulating of movement control features that enable action goal </a:t>
            </a:r>
            <a:r>
              <a:rPr lang="en-US" sz="3600" dirty="0" smtClean="0"/>
              <a:t>achievement</a:t>
            </a:r>
          </a:p>
          <a:p>
            <a:endParaRPr lang="en-US" sz="3600" dirty="0"/>
          </a:p>
          <a:p>
            <a:r>
              <a:rPr lang="en-US" sz="3600" dirty="0"/>
              <a:t>For example, Greek letter  “tau” (</a:t>
            </a:r>
            <a:r>
              <a:rPr lang="en-US" sz="3600" dirty="0">
                <a:cs typeface="Times New Roman" pitchFamily="18" charset="0"/>
                <a:sym typeface="SymbolPS" pitchFamily="18" charset="2"/>
              </a:rPr>
              <a:t>)</a:t>
            </a:r>
            <a:r>
              <a:rPr lang="en-US" sz="3600" dirty="0"/>
              <a:t> </a:t>
            </a:r>
          </a:p>
        </p:txBody>
      </p:sp>
      <p:sp>
        <p:nvSpPr>
          <p:cNvPr id="4" name="Title 3"/>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subTnLst>
                                    <p:animClr>
                                      <p:cBhvr override="childStyle">
                                        <p:cTn dur="1" fill="hold" display="0" masterRel="nextClick" afterEffect="1"/>
                                        <p:tgtEl>
                                          <p:spTgt spid="66563">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wipe(left)">
                                      <p:cBhvr>
                                        <p:cTn id="12" dur="500"/>
                                        <p:tgtEl>
                                          <p:spTgt spid="66563">
                                            <p:txEl>
                                              <p:pRg st="2" end="2"/>
                                            </p:txEl>
                                          </p:spTgt>
                                        </p:tgtEl>
                                      </p:cBhvr>
                                    </p:animEffect>
                                  </p:childTnLst>
                                  <p:subTnLst>
                                    <p:animClr>
                                      <p:cBhvr override="childStyle">
                                        <p:cTn dur="1" fill="hold" display="0" masterRel="nextClick" afterEffect="1"/>
                                        <p:tgtEl>
                                          <p:spTgt spid="66563">
                                            <p:txEl>
                                              <p:pRg st="2" end="2"/>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81000"/>
            <a:ext cx="8229600" cy="1143000"/>
          </a:xfrm>
        </p:spPr>
        <p:txBody>
          <a:bodyPr/>
          <a:lstStyle/>
          <a:p>
            <a:r>
              <a:rPr lang="en-US" smtClean="0"/>
              <a:t>Limitation of Systems Theory</a:t>
            </a:r>
          </a:p>
        </p:txBody>
      </p:sp>
      <p:sp>
        <p:nvSpPr>
          <p:cNvPr id="24579" name="Content Placeholder 2"/>
          <p:cNvSpPr>
            <a:spLocks noGrp="1"/>
          </p:cNvSpPr>
          <p:nvPr>
            <p:ph idx="1"/>
          </p:nvPr>
        </p:nvSpPr>
        <p:spPr>
          <a:xfrm>
            <a:off x="457200" y="1600200"/>
            <a:ext cx="8229600" cy="4525963"/>
          </a:xfrm>
        </p:spPr>
        <p:txBody>
          <a:bodyPr/>
          <a:lstStyle/>
          <a:p>
            <a:pPr>
              <a:buFont typeface="Arial" charset="0"/>
              <a:buChar char="•"/>
              <a:defRPr/>
            </a:pPr>
            <a:r>
              <a:rPr lang="en-US" smtClean="0">
                <a:cs typeface="Arial" charset="0"/>
              </a:rPr>
              <a:t>Nervous system is fairly unimportant</a:t>
            </a:r>
          </a:p>
          <a:p>
            <a:pPr>
              <a:buFont typeface="Arial" charset="0"/>
              <a:buChar char="•"/>
              <a:defRPr/>
            </a:pPr>
            <a:r>
              <a:rPr lang="en-US" smtClean="0">
                <a:cs typeface="Arial" charset="0"/>
              </a:rPr>
              <a:t>How do we apply mathematics and body mechanics to clinical practice?</a:t>
            </a:r>
          </a:p>
          <a:p>
            <a:pPr>
              <a:buFont typeface="Arial" charset="0"/>
              <a:buChar char="•"/>
              <a:defRPr/>
            </a:pPr>
            <a:endParaRPr lang="en-US" smtClean="0">
              <a:cs typeface="Arial" charset="0"/>
            </a:endParaRPr>
          </a:p>
        </p:txBody>
      </p:sp>
      <p:pic>
        <p:nvPicPr>
          <p:cNvPr id="51204" name="Picture 4" descr="C:\Users\mhhuang\AppData\Local\Microsoft\Windows\Temporary Internet Files\Content.IE5\HS2H93RM\MP900439432[1].jpg"/>
          <p:cNvPicPr>
            <a:picLocks noChangeAspect="1" noChangeArrowheads="1"/>
          </p:cNvPicPr>
          <p:nvPr/>
        </p:nvPicPr>
        <p:blipFill>
          <a:blip r:embed="rId4" cstate="print"/>
          <a:srcRect/>
          <a:stretch>
            <a:fillRect/>
          </a:stretch>
        </p:blipFill>
        <p:spPr bwMode="auto">
          <a:xfrm>
            <a:off x="4191000" y="3254375"/>
            <a:ext cx="3657600" cy="2747963"/>
          </a:xfrm>
          <a:prstGeom prst="rect">
            <a:avLst/>
          </a:prstGeom>
          <a:noFill/>
          <a:ln w="9525">
            <a:noFill/>
            <a:miter lim="800000"/>
            <a:headEnd/>
            <a:tailEnd/>
          </a:ln>
        </p:spPr>
      </p:pic>
      <p:pic>
        <p:nvPicPr>
          <p:cNvPr id="51205" name="Picture 4"/>
          <p:cNvPicPr>
            <a:picLocks noChangeAspect="1" noChangeArrowheads="1"/>
          </p:cNvPicPr>
          <p:nvPr/>
        </p:nvPicPr>
        <p:blipFill>
          <a:blip r:embed="rId5" cstate="print"/>
          <a:srcRect/>
          <a:stretch>
            <a:fillRect/>
          </a:stretch>
        </p:blipFill>
        <p:spPr bwMode="auto">
          <a:xfrm>
            <a:off x="1447800" y="3429000"/>
            <a:ext cx="1828800" cy="23987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smtClean="0"/>
              <a:t>Clinical Implications of Systems Theory</a:t>
            </a:r>
          </a:p>
        </p:txBody>
      </p:sp>
      <p:sp>
        <p:nvSpPr>
          <p:cNvPr id="24579" name="Content Placeholder 2"/>
          <p:cNvSpPr>
            <a:spLocks noGrp="1"/>
          </p:cNvSpPr>
          <p:nvPr>
            <p:ph idx="1"/>
          </p:nvPr>
        </p:nvSpPr>
        <p:spPr>
          <a:xfrm>
            <a:off x="457200" y="1874838"/>
            <a:ext cx="8229600" cy="4525962"/>
          </a:xfrm>
        </p:spPr>
        <p:txBody>
          <a:bodyPr/>
          <a:lstStyle/>
          <a:p>
            <a:pPr>
              <a:spcBef>
                <a:spcPts val="1200"/>
              </a:spcBef>
              <a:buFont typeface="Arial" charset="0"/>
              <a:buChar char="•"/>
              <a:defRPr/>
            </a:pPr>
            <a:r>
              <a:rPr lang="en-US" smtClean="0">
                <a:cs typeface="Arial" charset="0"/>
              </a:rPr>
              <a:t>Body is a mechanical system. Consider musculoskeletal factors underlying a patient’s movement problem</a:t>
            </a:r>
          </a:p>
          <a:p>
            <a:pPr>
              <a:spcBef>
                <a:spcPts val="1200"/>
              </a:spcBef>
              <a:buFont typeface="Arial" charset="0"/>
              <a:buChar char="•"/>
              <a:defRPr/>
            </a:pPr>
            <a:r>
              <a:rPr lang="en-US" smtClean="0">
                <a:cs typeface="Arial" charset="0"/>
              </a:rPr>
              <a:t>Changes in movements may not necessarily result from neural changes, e.g. faster vs. slow gait, speed during sit to stand</a:t>
            </a:r>
          </a:p>
          <a:p>
            <a:pPr>
              <a:spcBef>
                <a:spcPts val="1200"/>
              </a:spcBef>
              <a:buFont typeface="Arial" charset="0"/>
              <a:buChar char="•"/>
              <a:defRPr/>
            </a:pPr>
            <a:r>
              <a:rPr lang="en-US" smtClean="0">
                <a:cs typeface="Arial" charset="0"/>
              </a:rPr>
              <a:t>Encourage the patient to explore variable movements</a:t>
            </a:r>
          </a:p>
          <a:p>
            <a:pPr lvl="1">
              <a:spcBef>
                <a:spcPts val="1200"/>
              </a:spcBef>
              <a:buFont typeface="Arial" charset="0"/>
              <a:buChar char="–"/>
              <a:defRPr/>
            </a:pPr>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a:t>Present State of the</a:t>
            </a:r>
            <a:br>
              <a:rPr lang="en-US"/>
            </a:br>
            <a:r>
              <a:rPr lang="en-US"/>
              <a:t>Control Theory Issue</a:t>
            </a:r>
          </a:p>
        </p:txBody>
      </p:sp>
      <p:sp>
        <p:nvSpPr>
          <p:cNvPr id="67587" name="Rectangle 3"/>
          <p:cNvSpPr>
            <a:spLocks noGrp="1" noChangeArrowheads="1"/>
          </p:cNvSpPr>
          <p:nvPr>
            <p:ph type="body" idx="1"/>
          </p:nvPr>
        </p:nvSpPr>
        <p:spPr>
          <a:xfrm>
            <a:off x="0" y="1752600"/>
            <a:ext cx="8991600" cy="4343400"/>
          </a:xfrm>
        </p:spPr>
        <p:txBody>
          <a:bodyPr>
            <a:normAutofit/>
          </a:bodyPr>
          <a:lstStyle/>
          <a:p>
            <a:r>
              <a:rPr lang="en-US" sz="3200" dirty="0"/>
              <a:t>Motor program-based theory and dynamic pattern theory are the predominant behavioral theories addressing how the nervous system produces coordinated </a:t>
            </a:r>
            <a:r>
              <a:rPr lang="en-US" sz="3200" dirty="0" smtClean="0"/>
              <a:t>movement</a:t>
            </a:r>
          </a:p>
          <a:p>
            <a:endParaRPr lang="en-US" sz="3200" dirty="0"/>
          </a:p>
          <a:p>
            <a:r>
              <a:rPr lang="en-US" sz="3200" dirty="0"/>
              <a:t>Theory of control cannot focus exclusively on the movement information that is specified by the CNS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ox(out)">
                                      <p:cBhvr>
                                        <p:cTn id="7" dur="500"/>
                                        <p:tgtEl>
                                          <p:spTgt spid="67587">
                                            <p:txEl>
                                              <p:pRg st="0" end="0"/>
                                            </p:txEl>
                                          </p:spTgt>
                                        </p:tgtEl>
                                      </p:cBhvr>
                                    </p:animEffect>
                                  </p:childTnLst>
                                  <p:subTnLst>
                                    <p:animClr>
                                      <p:cBhvr override="childStyle">
                                        <p:cTn dur="1" fill="hold" display="0" masterRel="nextClick" afterEffect="1"/>
                                        <p:tgtEl>
                                          <p:spTgt spid="67587">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box(out)">
                                      <p:cBhvr>
                                        <p:cTn id="12" dur="500"/>
                                        <p:tgtEl>
                                          <p:spTgt spid="67587">
                                            <p:txEl>
                                              <p:pRg st="2" end="2"/>
                                            </p:txEl>
                                          </p:spTgt>
                                        </p:tgtEl>
                                      </p:cBhvr>
                                    </p:animEffect>
                                  </p:childTnLst>
                                  <p:subTnLst>
                                    <p:animClr>
                                      <p:cBhvr override="childStyle">
                                        <p:cTn dur="1" fill="hold" display="0" masterRel="nextClick" afterEffect="1"/>
                                        <p:tgtEl>
                                          <p:spTgt spid="67587">
                                            <p:txEl>
                                              <p:pRg st="2" end="2"/>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1027"/>
          <p:cNvSpPr>
            <a:spLocks noGrp="1" noChangeArrowheads="1"/>
          </p:cNvSpPr>
          <p:nvPr>
            <p:ph type="body" idx="1"/>
          </p:nvPr>
        </p:nvSpPr>
        <p:spPr>
          <a:xfrm>
            <a:off x="457200" y="838200"/>
            <a:ext cx="8305800" cy="4953000"/>
          </a:xfrm>
        </p:spPr>
        <p:txBody>
          <a:bodyPr>
            <a:normAutofit/>
          </a:bodyPr>
          <a:lstStyle/>
          <a:p>
            <a:r>
              <a:rPr lang="en-US" sz="3600" dirty="0"/>
              <a:t>Task and environmental characteristics must be taken into account (Newell, 1986</a:t>
            </a:r>
            <a:r>
              <a:rPr lang="en-US" sz="3600" dirty="0" smtClean="0"/>
              <a:t>)</a:t>
            </a:r>
          </a:p>
          <a:p>
            <a:endParaRPr lang="en-US" sz="3600" dirty="0"/>
          </a:p>
          <a:p>
            <a:r>
              <a:rPr lang="en-US" sz="3600" dirty="0"/>
              <a:t>Speculation of hybrid on a compromise theory could emerge, to explain the control of coordinated movement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randombar(horizontal)">
                                      <p:cBhvr>
                                        <p:cTn id="7" dur="500"/>
                                        <p:tgtEl>
                                          <p:spTgt spid="68611">
                                            <p:txEl>
                                              <p:pRg st="0" end="0"/>
                                            </p:txEl>
                                          </p:spTgt>
                                        </p:tgtEl>
                                      </p:cBhvr>
                                    </p:animEffect>
                                  </p:childTnLst>
                                  <p:subTnLst>
                                    <p:animClr>
                                      <p:cBhvr override="childStyle">
                                        <p:cTn dur="1" fill="hold" display="0" masterRel="nextClick" afterEffect="1"/>
                                        <p:tgtEl>
                                          <p:spTgt spid="68611">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randombar(horizontal)">
                                      <p:cBhvr>
                                        <p:cTn id="12" dur="500"/>
                                        <p:tgtEl>
                                          <p:spTgt spid="68611">
                                            <p:txEl>
                                              <p:pRg st="2" end="2"/>
                                            </p:txEl>
                                          </p:spTgt>
                                        </p:tgtEl>
                                      </p:cBhvr>
                                    </p:animEffect>
                                  </p:childTnLst>
                                  <p:subTnLst>
                                    <p:animClr>
                                      <p:cBhvr override="childStyle">
                                        <p:cTn dur="1" fill="hold" display="0" masterRel="nextClick" afterEffect="1"/>
                                        <p:tgtEl>
                                          <p:spTgt spid="68611">
                                            <p:txEl>
                                              <p:pRg st="2" end="2"/>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Motor Control Theory</a:t>
            </a:r>
          </a:p>
        </p:txBody>
      </p:sp>
      <p:sp>
        <p:nvSpPr>
          <p:cNvPr id="47107" name="Rectangle 3"/>
          <p:cNvSpPr>
            <a:spLocks noGrp="1" noChangeArrowheads="1"/>
          </p:cNvSpPr>
          <p:nvPr>
            <p:ph type="body" idx="1"/>
          </p:nvPr>
        </p:nvSpPr>
        <p:spPr/>
        <p:txBody>
          <a:bodyPr/>
          <a:lstStyle/>
          <a:p>
            <a:r>
              <a:rPr lang="en-US"/>
              <a:t>Describes and explains how the nervous system produces coordinated movement of motor skill in a variety of environments</a:t>
            </a:r>
          </a:p>
          <a:p>
            <a:r>
              <a:rPr lang="en-US"/>
              <a:t>Two issues of importance:</a:t>
            </a:r>
          </a:p>
          <a:p>
            <a:pPr lvl="1"/>
            <a:r>
              <a:rPr lang="en-US"/>
              <a:t>Coordination</a:t>
            </a:r>
          </a:p>
          <a:p>
            <a:pPr lvl="1"/>
            <a:r>
              <a:rPr lang="en-US"/>
              <a:t>Degrees of freedom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subTnLst>
                                    <p:animClr>
                                      <p:cBhvr override="childStyle">
                                        <p:cTn dur="1" fill="hold" display="0" masterRel="nextClick" afterEffect="1"/>
                                        <p:tgtEl>
                                          <p:spTgt spid="47107">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subTnLst>
                                    <p:animClr>
                                      <p:cBhvr override="childStyle">
                                        <p:cTn dur="1" fill="hold" display="0" masterRel="nextClick" afterEffect="1"/>
                                        <p:tgtEl>
                                          <p:spTgt spid="47107">
                                            <p:txEl>
                                              <p:pRg st="1" end="1"/>
                                            </p:txEl>
                                          </p:spTgt>
                                        </p:tgtEl>
                                        <p:attrNameLst>
                                          <p:attrName>ppt_c</p:attrName>
                                        </p:attrNameLst>
                                      </p:cBhvr>
                                      <p:to>
                                        <a:srgbClr val="000099"/>
                                      </p:to>
                                    </p:animClr>
                                  </p:subTnLst>
                                </p:cTn>
                              </p:par>
                              <p:par>
                                <p:cTn id="13" presetID="9" presetClass="entr" presetSubtype="0" fill="hold" grpId="0" nodeType="with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dissolve">
                                      <p:cBhvr>
                                        <p:cTn id="15" dur="500"/>
                                        <p:tgtEl>
                                          <p:spTgt spid="47107">
                                            <p:txEl>
                                              <p:pRg st="2" end="2"/>
                                            </p:txEl>
                                          </p:spTgt>
                                        </p:tgtEl>
                                      </p:cBhvr>
                                    </p:animEffect>
                                  </p:childTnLst>
                                  <p:subTnLst>
                                    <p:animClr>
                                      <p:cBhvr override="childStyle">
                                        <p:cTn dur="1" fill="hold" display="0" masterRel="nextClick" afterEffect="1"/>
                                        <p:tgtEl>
                                          <p:spTgt spid="47107">
                                            <p:txEl>
                                              <p:pRg st="2" end="2"/>
                                            </p:txEl>
                                          </p:spTgt>
                                        </p:tgtEl>
                                        <p:attrNameLst>
                                          <p:attrName>ppt_c</p:attrName>
                                        </p:attrNameLst>
                                      </p:cBhvr>
                                      <p:to>
                                        <a:srgbClr val="000099"/>
                                      </p:to>
                                    </p:animClr>
                                  </p:subTnLst>
                                </p:cTn>
                              </p:par>
                              <p:par>
                                <p:cTn id="16" presetID="9" presetClass="entr" presetSubtype="0" fill="hold" grpId="0" nodeType="withEffect">
                                  <p:stCondLst>
                                    <p:cond delay="0"/>
                                  </p:stCondLst>
                                  <p:childTnLst>
                                    <p:set>
                                      <p:cBhvr>
                                        <p:cTn id="17" dur="1" fill="hold">
                                          <p:stCondLst>
                                            <p:cond delay="0"/>
                                          </p:stCondLst>
                                        </p:cTn>
                                        <p:tgtEl>
                                          <p:spTgt spid="47107">
                                            <p:txEl>
                                              <p:pRg st="3" end="3"/>
                                            </p:txEl>
                                          </p:spTgt>
                                        </p:tgtEl>
                                        <p:attrNameLst>
                                          <p:attrName>style.visibility</p:attrName>
                                        </p:attrNameLst>
                                      </p:cBhvr>
                                      <p:to>
                                        <p:strVal val="visible"/>
                                      </p:to>
                                    </p:set>
                                    <p:animEffect transition="in" filter="dissolve">
                                      <p:cBhvr>
                                        <p:cTn id="18" dur="500"/>
                                        <p:tgtEl>
                                          <p:spTgt spid="47107">
                                            <p:txEl>
                                              <p:pRg st="3" end="3"/>
                                            </p:txEl>
                                          </p:spTgt>
                                        </p:tgtEl>
                                      </p:cBhvr>
                                    </p:animEffect>
                                  </p:childTnLst>
                                  <p:subTnLst>
                                    <p:animClr>
                                      <p:cBhvr override="childStyle">
                                        <p:cTn dur="1" fill="hold" display="0" masterRel="nextClick" afterEffect="1"/>
                                        <p:tgtEl>
                                          <p:spTgt spid="47107">
                                            <p:txEl>
                                              <p:pRg st="3" end="3"/>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Reflex Theory</a:t>
            </a:r>
          </a:p>
        </p:txBody>
      </p:sp>
      <p:pic>
        <p:nvPicPr>
          <p:cNvPr id="24579" name="Picture 5"/>
          <p:cNvPicPr>
            <a:picLocks noChangeAspect="1"/>
          </p:cNvPicPr>
          <p:nvPr/>
        </p:nvPicPr>
        <p:blipFill>
          <a:blip r:embed="rId3" cstate="print"/>
          <a:srcRect/>
          <a:stretch>
            <a:fillRect/>
          </a:stretch>
        </p:blipFill>
        <p:spPr bwMode="auto">
          <a:xfrm>
            <a:off x="609600" y="417513"/>
            <a:ext cx="1828800" cy="1392237"/>
          </a:xfrm>
          <a:prstGeom prst="rect">
            <a:avLst/>
          </a:prstGeom>
          <a:noFill/>
          <a:ln w="9525">
            <a:noFill/>
            <a:miter lim="800000"/>
            <a:headEnd/>
            <a:tailEnd/>
          </a:ln>
        </p:spPr>
      </p:pic>
      <p:sp>
        <p:nvSpPr>
          <p:cNvPr id="24580" name="Rectangle 1"/>
          <p:cNvSpPr>
            <a:spLocks noChangeArrowheads="1"/>
          </p:cNvSpPr>
          <p:nvPr/>
        </p:nvSpPr>
        <p:spPr bwMode="auto">
          <a:xfrm>
            <a:off x="609600" y="2062163"/>
            <a:ext cx="8305800" cy="1138237"/>
          </a:xfrm>
          <a:prstGeom prst="rect">
            <a:avLst/>
          </a:prstGeom>
          <a:noFill/>
          <a:ln w="9525">
            <a:noFill/>
            <a:miter lim="800000"/>
            <a:headEnd/>
            <a:tailEnd/>
          </a:ln>
        </p:spPr>
        <p:txBody>
          <a:bodyPr>
            <a:spAutoFit/>
          </a:bodyPr>
          <a:lstStyle/>
          <a:p>
            <a:r>
              <a:rPr lang="en-US" sz="3400"/>
              <a:t>Reflexes are the building blocks of complex motor behaviors or movements</a:t>
            </a:r>
          </a:p>
        </p:txBody>
      </p:sp>
      <p:grpSp>
        <p:nvGrpSpPr>
          <p:cNvPr id="2" name="Group 2"/>
          <p:cNvGrpSpPr>
            <a:grpSpLocks/>
          </p:cNvGrpSpPr>
          <p:nvPr/>
        </p:nvGrpSpPr>
        <p:grpSpPr bwMode="auto">
          <a:xfrm>
            <a:off x="1206500" y="3200400"/>
            <a:ext cx="6432550" cy="2952750"/>
            <a:chOff x="1206500" y="3524250"/>
            <a:chExt cx="6432550" cy="2952750"/>
          </a:xfrm>
        </p:grpSpPr>
        <p:pic>
          <p:nvPicPr>
            <p:cNvPr id="24582" name="Picture 2"/>
            <p:cNvPicPr>
              <a:picLocks noChangeAspect="1" noChangeArrowheads="1"/>
            </p:cNvPicPr>
            <p:nvPr/>
          </p:nvPicPr>
          <p:blipFill>
            <a:blip r:embed="rId4" cstate="print"/>
            <a:srcRect t="69792"/>
            <a:stretch>
              <a:fillRect/>
            </a:stretch>
          </p:blipFill>
          <p:spPr bwMode="auto">
            <a:xfrm>
              <a:off x="1380490" y="5372100"/>
              <a:ext cx="6258560" cy="1104900"/>
            </a:xfrm>
            <a:prstGeom prst="rect">
              <a:avLst/>
            </a:prstGeom>
            <a:noFill/>
            <a:ln w="9525">
              <a:noFill/>
              <a:miter lim="800000"/>
              <a:headEnd/>
              <a:tailEnd/>
            </a:ln>
          </p:spPr>
        </p:pic>
        <p:pic>
          <p:nvPicPr>
            <p:cNvPr id="24583" name="Picture 4"/>
            <p:cNvPicPr>
              <a:picLocks noChangeAspect="1" noChangeArrowheads="1"/>
            </p:cNvPicPr>
            <p:nvPr/>
          </p:nvPicPr>
          <p:blipFill>
            <a:blip r:embed="rId5" cstate="print"/>
            <a:srcRect b="40105"/>
            <a:stretch>
              <a:fillRect/>
            </a:stretch>
          </p:blipFill>
          <p:spPr bwMode="auto">
            <a:xfrm>
              <a:off x="1206500" y="3524250"/>
              <a:ext cx="6261100" cy="2190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609600"/>
            <a:ext cx="8229600" cy="4525963"/>
          </a:xfrm>
          <a:noFill/>
          <a:ln/>
        </p:spPr>
        <p:txBody>
          <a:bodyPr/>
          <a:lstStyle/>
          <a:p>
            <a:pPr>
              <a:buFont typeface="Monotype Sorts" pitchFamily="2" charset="2"/>
              <a:buNone/>
            </a:pPr>
            <a:r>
              <a:rPr lang="en-US" dirty="0"/>
              <a:t>Stimulus  		Response		  </a:t>
            </a:r>
            <a:r>
              <a:rPr lang="en-US" dirty="0" err="1"/>
              <a:t>Response</a:t>
            </a:r>
            <a:endParaRPr lang="en-US" dirty="0"/>
          </a:p>
          <a:p>
            <a:pPr>
              <a:buFont typeface="Monotype Sorts" pitchFamily="2" charset="2"/>
              <a:buNone/>
            </a:pPr>
            <a:endParaRPr lang="en-US" dirty="0"/>
          </a:p>
          <a:p>
            <a:pPr>
              <a:buFont typeface="Monotype Sorts" pitchFamily="2" charset="2"/>
              <a:buNone/>
            </a:pPr>
            <a:r>
              <a:rPr lang="en-US" dirty="0"/>
              <a:t>Sensory receptor</a:t>
            </a:r>
            <a:r>
              <a:rPr lang="en-US" sz="2800" dirty="0"/>
              <a:t>  		</a:t>
            </a:r>
            <a:r>
              <a:rPr lang="en-US" dirty="0" err="1"/>
              <a:t>Effector</a:t>
            </a:r>
            <a:r>
              <a:rPr lang="en-US" dirty="0"/>
              <a:t>(muscle)</a:t>
            </a:r>
          </a:p>
        </p:txBody>
      </p:sp>
      <p:sp>
        <p:nvSpPr>
          <p:cNvPr id="33795" name="AutoShape 3"/>
          <p:cNvSpPr>
            <a:spLocks noChangeArrowheads="1"/>
          </p:cNvSpPr>
          <p:nvPr/>
        </p:nvSpPr>
        <p:spPr bwMode="auto">
          <a:xfrm>
            <a:off x="2057400" y="762000"/>
            <a:ext cx="1130300" cy="381000"/>
          </a:xfrm>
          <a:prstGeom prst="rightArrow">
            <a:avLst>
              <a:gd name="adj1" fmla="val 50000"/>
              <a:gd name="adj2" fmla="val 163812"/>
            </a:avLst>
          </a:prstGeom>
          <a:solidFill>
            <a:srgbClr val="00CCFF"/>
          </a:solidFill>
          <a:ln w="12700">
            <a:solidFill>
              <a:schemeClr val="tx1"/>
            </a:solidFill>
            <a:miter lim="800000"/>
            <a:headEnd/>
            <a:tailEnd/>
          </a:ln>
          <a:effectLst/>
        </p:spPr>
        <p:txBody>
          <a:bodyPr wrap="none" anchor="ctr"/>
          <a:lstStyle/>
          <a:p>
            <a:endParaRPr lang="en-US"/>
          </a:p>
        </p:txBody>
      </p:sp>
      <p:sp>
        <p:nvSpPr>
          <p:cNvPr id="33796" name="AutoShape 4"/>
          <p:cNvSpPr>
            <a:spLocks noChangeArrowheads="1"/>
          </p:cNvSpPr>
          <p:nvPr/>
        </p:nvSpPr>
        <p:spPr bwMode="auto">
          <a:xfrm>
            <a:off x="5105400" y="762000"/>
            <a:ext cx="977900" cy="368300"/>
          </a:xfrm>
          <a:prstGeom prst="rightArrow">
            <a:avLst>
              <a:gd name="adj1" fmla="val 50000"/>
              <a:gd name="adj2" fmla="val 132795"/>
            </a:avLst>
          </a:prstGeom>
          <a:solidFill>
            <a:srgbClr val="00CCFF"/>
          </a:solidFill>
          <a:ln w="12700">
            <a:solidFill>
              <a:schemeClr val="tx1"/>
            </a:solidFill>
            <a:miter lim="800000"/>
            <a:headEnd/>
            <a:tailEnd/>
          </a:ln>
          <a:effectLst/>
        </p:spPr>
        <p:txBody>
          <a:bodyPr wrap="none" anchor="ctr"/>
          <a:lstStyle/>
          <a:p>
            <a:endParaRPr lang="en-US"/>
          </a:p>
        </p:txBody>
      </p:sp>
      <p:sp>
        <p:nvSpPr>
          <p:cNvPr id="33797" name="AutoShape 5"/>
          <p:cNvSpPr>
            <a:spLocks noChangeArrowheads="1"/>
          </p:cNvSpPr>
          <p:nvPr/>
        </p:nvSpPr>
        <p:spPr bwMode="auto">
          <a:xfrm>
            <a:off x="3657600" y="1905000"/>
            <a:ext cx="1358900" cy="457200"/>
          </a:xfrm>
          <a:prstGeom prst="rightArrow">
            <a:avLst>
              <a:gd name="adj1" fmla="val 50000"/>
              <a:gd name="adj2" fmla="val 148652"/>
            </a:avLst>
          </a:prstGeom>
          <a:solidFill>
            <a:srgbClr val="00CCFF"/>
          </a:solidFill>
          <a:ln w="12700">
            <a:solidFill>
              <a:schemeClr val="tx1"/>
            </a:solidFill>
            <a:miter lim="800000"/>
            <a:headEnd/>
            <a:tailEnd/>
          </a:ln>
          <a:effectLst/>
        </p:spPr>
        <p:txBody>
          <a:bodyPr wrap="none" anchor="ctr"/>
          <a:lstStyle/>
          <a:p>
            <a:endParaRPr lang="en-US"/>
          </a:p>
        </p:txBody>
      </p:sp>
      <p:sp>
        <p:nvSpPr>
          <p:cNvPr id="6" name="Rectangle 3"/>
          <p:cNvSpPr txBox="1">
            <a:spLocks noChangeArrowheads="1"/>
          </p:cNvSpPr>
          <p:nvPr/>
        </p:nvSpPr>
        <p:spPr>
          <a:xfrm>
            <a:off x="228600" y="2895600"/>
            <a:ext cx="8610600" cy="3382963"/>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Classified the major responses to stimuli, and believed that most of the voluntary movements resulted from these fundamental reflexes.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Limitations of Reflex Theory</a:t>
            </a:r>
          </a:p>
        </p:txBody>
      </p:sp>
      <p:sp>
        <p:nvSpPr>
          <p:cNvPr id="3" name="Content Placeholder 2"/>
          <p:cNvSpPr>
            <a:spLocks noGrp="1"/>
          </p:cNvSpPr>
          <p:nvPr>
            <p:ph idx="1"/>
          </p:nvPr>
        </p:nvSpPr>
        <p:spPr>
          <a:xfrm>
            <a:off x="457200" y="1874838"/>
            <a:ext cx="8229600" cy="4525962"/>
          </a:xfrm>
        </p:spPr>
        <p:txBody>
          <a:bodyPr/>
          <a:lstStyle/>
          <a:p>
            <a:pPr>
              <a:buFont typeface="Arial" charset="0"/>
              <a:buChar char="•"/>
              <a:defRPr/>
            </a:pPr>
            <a:r>
              <a:rPr lang="en-US" dirty="0" smtClean="0"/>
              <a:t>Unable to explain</a:t>
            </a:r>
          </a:p>
          <a:p>
            <a:pPr lvl="1">
              <a:buFont typeface="Arial" charset="0"/>
              <a:buChar char="–"/>
              <a:defRPr/>
            </a:pPr>
            <a:r>
              <a:rPr lang="en-US" dirty="0" smtClean="0"/>
              <a:t>Spontaneous and voluntary movements</a:t>
            </a:r>
          </a:p>
          <a:p>
            <a:pPr lvl="1">
              <a:buFont typeface="Arial" charset="0"/>
              <a:buChar char="–"/>
              <a:defRPr/>
            </a:pPr>
            <a:r>
              <a:rPr lang="en-US" dirty="0" smtClean="0"/>
              <a:t>Movement can occur without a sensory stimulus</a:t>
            </a:r>
          </a:p>
          <a:p>
            <a:pPr lvl="1">
              <a:buFont typeface="Arial" charset="0"/>
              <a:buChar char="–"/>
              <a:defRPr/>
            </a:pPr>
            <a:r>
              <a:rPr lang="en-US" dirty="0" smtClean="0"/>
              <a:t>Fast sequential movements, e.g. typing </a:t>
            </a:r>
          </a:p>
          <a:p>
            <a:pPr lvl="1">
              <a:buFont typeface="Arial" charset="0"/>
              <a:buChar char="–"/>
              <a:defRPr/>
            </a:pPr>
            <a:r>
              <a:rPr lang="en-US" dirty="0" smtClean="0"/>
              <a:t>A single stimulus can trigger various responses (reflexes can be modulated) </a:t>
            </a:r>
          </a:p>
          <a:p>
            <a:pPr lvl="1">
              <a:buFont typeface="Arial" charset="0"/>
              <a:buChar char="–"/>
              <a:defRPr/>
            </a:pPr>
            <a:r>
              <a:rPr lang="en-US" dirty="0" smtClean="0"/>
              <a:t>Novel movements can be carried out. </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en-US" sz="4000"/>
              <a:t>Information processing model</a:t>
            </a:r>
          </a:p>
        </p:txBody>
      </p:sp>
      <p:sp>
        <p:nvSpPr>
          <p:cNvPr id="35843" name="Rectangle 3"/>
          <p:cNvSpPr>
            <a:spLocks noGrp="1" noChangeArrowheads="1"/>
          </p:cNvSpPr>
          <p:nvPr>
            <p:ph type="body" idx="1"/>
          </p:nvPr>
        </p:nvSpPr>
        <p:spPr>
          <a:noFill/>
          <a:ln/>
          <a:effectLst>
            <a:outerShdw dist="107763" dir="2700000" algn="ctr" rotWithShape="0">
              <a:schemeClr val="bg2"/>
            </a:outerShdw>
          </a:effectLst>
        </p:spPr>
        <p:txBody>
          <a:bodyPr>
            <a:normAutofit lnSpcReduction="10000"/>
          </a:bodyPr>
          <a:lstStyle/>
          <a:p>
            <a:pPr algn="ctr">
              <a:buFont typeface="Monotype Sorts" pitchFamily="2" charset="2"/>
              <a:buNone/>
            </a:pPr>
            <a:r>
              <a:rPr lang="en-US"/>
              <a:t>Input</a:t>
            </a:r>
          </a:p>
          <a:p>
            <a:pPr algn="ctr">
              <a:buFont typeface="Monotype Sorts" pitchFamily="2" charset="2"/>
              <a:buNone/>
            </a:pPr>
            <a:r>
              <a:rPr lang="en-US" sz="2800"/>
              <a:t>(Signals)</a:t>
            </a:r>
          </a:p>
          <a:p>
            <a:pPr algn="ctr">
              <a:buFont typeface="Monotype Sorts" pitchFamily="2" charset="2"/>
              <a:buNone/>
            </a:pPr>
            <a:endParaRPr lang="en-US" sz="2800"/>
          </a:p>
          <a:p>
            <a:pPr algn="ctr">
              <a:buFont typeface="Monotype Sorts" pitchFamily="2" charset="2"/>
              <a:buNone/>
            </a:pPr>
            <a:r>
              <a:rPr lang="en-US"/>
              <a:t>Processing</a:t>
            </a:r>
          </a:p>
          <a:p>
            <a:pPr algn="ctr">
              <a:buFont typeface="Monotype Sorts" pitchFamily="2" charset="2"/>
              <a:buNone/>
            </a:pPr>
            <a:r>
              <a:rPr lang="en-US" sz="2800"/>
              <a:t>(The human)</a:t>
            </a:r>
          </a:p>
          <a:p>
            <a:pPr algn="ctr">
              <a:buFont typeface="Monotype Sorts" pitchFamily="2" charset="2"/>
              <a:buNone/>
            </a:pPr>
            <a:endParaRPr lang="en-US" sz="2800"/>
          </a:p>
          <a:p>
            <a:pPr algn="ctr">
              <a:buFont typeface="Monotype Sorts" pitchFamily="2" charset="2"/>
              <a:buNone/>
            </a:pPr>
            <a:endParaRPr lang="en-US" sz="2800"/>
          </a:p>
          <a:p>
            <a:pPr algn="ctr">
              <a:buFont typeface="Monotype Sorts" pitchFamily="2" charset="2"/>
              <a:buNone/>
            </a:pPr>
            <a:r>
              <a:rPr lang="en-US"/>
              <a:t>Output</a:t>
            </a:r>
          </a:p>
          <a:p>
            <a:pPr algn="ctr">
              <a:buFont typeface="Monotype Sorts" pitchFamily="2" charset="2"/>
              <a:buNone/>
            </a:pPr>
            <a:r>
              <a:rPr lang="en-US" sz="2800"/>
              <a:t>(Motor response)</a:t>
            </a:r>
          </a:p>
        </p:txBody>
      </p:sp>
      <p:sp>
        <p:nvSpPr>
          <p:cNvPr id="35844" name="AutoShape 4"/>
          <p:cNvSpPr>
            <a:spLocks noChangeArrowheads="1"/>
          </p:cNvSpPr>
          <p:nvPr/>
        </p:nvSpPr>
        <p:spPr bwMode="auto">
          <a:xfrm>
            <a:off x="4343400" y="2590800"/>
            <a:ext cx="444500" cy="596900"/>
          </a:xfrm>
          <a:prstGeom prst="downArrow">
            <a:avLst>
              <a:gd name="adj1" fmla="val 50000"/>
              <a:gd name="adj2" fmla="val 67162"/>
            </a:avLst>
          </a:prstGeom>
          <a:solidFill>
            <a:srgbClr val="00FFFF"/>
          </a:solidFill>
          <a:ln w="12700">
            <a:solidFill>
              <a:schemeClr val="tx1"/>
            </a:solidFill>
            <a:miter lim="800000"/>
            <a:headEnd/>
            <a:tailEnd/>
          </a:ln>
          <a:effectLst/>
        </p:spPr>
        <p:txBody>
          <a:bodyPr wrap="none" anchor="ctr"/>
          <a:lstStyle/>
          <a:p>
            <a:endParaRPr lang="en-US"/>
          </a:p>
        </p:txBody>
      </p:sp>
      <p:sp>
        <p:nvSpPr>
          <p:cNvPr id="35845" name="AutoShape 5"/>
          <p:cNvSpPr>
            <a:spLocks noChangeArrowheads="1"/>
          </p:cNvSpPr>
          <p:nvPr/>
        </p:nvSpPr>
        <p:spPr bwMode="auto">
          <a:xfrm>
            <a:off x="4343400" y="4191000"/>
            <a:ext cx="444500" cy="749300"/>
          </a:xfrm>
          <a:prstGeom prst="downArrow">
            <a:avLst>
              <a:gd name="adj1" fmla="val 50000"/>
              <a:gd name="adj2" fmla="val 84309"/>
            </a:avLst>
          </a:prstGeom>
          <a:solidFill>
            <a:srgbClr val="00FFFF"/>
          </a:solid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500" fill="hold"/>
                                        <p:tgtEl>
                                          <p:spTgt spid="3584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843">
                                            <p:txEl>
                                              <p:pRg st="7" end="7"/>
                                            </p:txEl>
                                          </p:spTgt>
                                        </p:tgtEl>
                                        <p:attrNameLst>
                                          <p:attrName>style.visibility</p:attrName>
                                        </p:attrNameLst>
                                      </p:cBhvr>
                                      <p:to>
                                        <p:strVal val="visible"/>
                                      </p:to>
                                    </p:set>
                                    <p:anim calcmode="lin" valueType="num">
                                      <p:cBhvr additive="base">
                                        <p:cTn id="31" dur="500" fill="hold"/>
                                        <p:tgtEl>
                                          <p:spTgt spid="3584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58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5843">
                                            <p:txEl>
                                              <p:pRg st="8" end="8"/>
                                            </p:txEl>
                                          </p:spTgt>
                                        </p:tgtEl>
                                        <p:attrNameLst>
                                          <p:attrName>style.visibility</p:attrName>
                                        </p:attrNameLst>
                                      </p:cBhvr>
                                      <p:to>
                                        <p:strVal val="visible"/>
                                      </p:to>
                                    </p:set>
                                    <p:anim calcmode="lin" valueType="num">
                                      <p:cBhvr additive="base">
                                        <p:cTn id="37" dur="500" fill="hold"/>
                                        <p:tgtEl>
                                          <p:spTgt spid="35843">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8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lstStyle/>
          <a:p>
            <a:r>
              <a:rPr lang="en-US" sz="4000"/>
              <a:t>Information processing model</a:t>
            </a:r>
          </a:p>
        </p:txBody>
      </p:sp>
      <p:sp>
        <p:nvSpPr>
          <p:cNvPr id="37891" name="Rectangle 3"/>
          <p:cNvSpPr>
            <a:spLocks noGrp="1" noChangeArrowheads="1"/>
          </p:cNvSpPr>
          <p:nvPr>
            <p:ph type="body" idx="1"/>
          </p:nvPr>
        </p:nvSpPr>
        <p:spPr>
          <a:xfrm>
            <a:off x="381000" y="1905000"/>
            <a:ext cx="8458200" cy="4114800"/>
          </a:xfrm>
          <a:noFill/>
          <a:ln/>
        </p:spPr>
        <p:txBody>
          <a:bodyPr/>
          <a:lstStyle/>
          <a:p>
            <a:pPr>
              <a:buFont typeface="Monotype Sorts" pitchFamily="2" charset="2"/>
              <a:buNone/>
            </a:pPr>
            <a:endParaRPr lang="en-US" dirty="0"/>
          </a:p>
          <a:p>
            <a:pPr>
              <a:buFont typeface="Monotype Sorts" pitchFamily="2" charset="2"/>
              <a:buNone/>
            </a:pPr>
            <a:endParaRPr lang="en-US" dirty="0"/>
          </a:p>
          <a:p>
            <a:pPr>
              <a:buFont typeface="Monotype Sorts" pitchFamily="2" charset="2"/>
              <a:buNone/>
            </a:pPr>
            <a:r>
              <a:rPr lang="en-US" sz="2400" dirty="0"/>
              <a:t>Stimulus    </a:t>
            </a:r>
            <a:r>
              <a:rPr lang="en-US" sz="2400" dirty="0" err="1"/>
              <a:t>Stimulus</a:t>
            </a:r>
            <a:r>
              <a:rPr lang="en-US" sz="2400" dirty="0"/>
              <a:t>      Response	   </a:t>
            </a:r>
            <a:r>
              <a:rPr lang="en-US" sz="2400" dirty="0" err="1"/>
              <a:t>Response</a:t>
            </a:r>
            <a:r>
              <a:rPr lang="en-US" sz="2400" dirty="0"/>
              <a:t>     Movement</a:t>
            </a:r>
          </a:p>
          <a:p>
            <a:pPr>
              <a:buFont typeface="Monotype Sorts" pitchFamily="2" charset="2"/>
              <a:buNone/>
            </a:pPr>
            <a:r>
              <a:rPr lang="en-US" sz="2400" dirty="0"/>
              <a:t>(Input)      </a:t>
            </a:r>
            <a:r>
              <a:rPr lang="en-US" sz="2400" dirty="0" err="1"/>
              <a:t>iden</a:t>
            </a:r>
            <a:r>
              <a:rPr lang="en-US" sz="2400" dirty="0"/>
              <a:t>.	 </a:t>
            </a:r>
            <a:r>
              <a:rPr lang="en-US" sz="2400" dirty="0" smtClean="0"/>
              <a:t>selection            </a:t>
            </a:r>
            <a:r>
              <a:rPr lang="en-US" sz="2400" dirty="0" err="1"/>
              <a:t>progra</a:t>
            </a:r>
            <a:r>
              <a:rPr lang="en-US" sz="2400" dirty="0"/>
              <a:t>.       </a:t>
            </a:r>
            <a:r>
              <a:rPr lang="en-US" sz="2400" dirty="0" smtClean="0"/>
              <a:t>    output</a:t>
            </a:r>
            <a:endParaRPr lang="en-US" sz="2400" dirty="0"/>
          </a:p>
          <a:p>
            <a:pPr>
              <a:buFont typeface="Monotype Sorts" pitchFamily="2" charset="2"/>
              <a:buNone/>
            </a:pPr>
            <a:r>
              <a:rPr lang="en-US" sz="2400" dirty="0"/>
              <a:t>				REACTION TIME</a:t>
            </a:r>
          </a:p>
          <a:p>
            <a:pPr>
              <a:buFont typeface="Monotype Sorts" pitchFamily="2" charset="2"/>
              <a:buNone/>
            </a:pPr>
            <a:endParaRPr lang="en-US" sz="2400" dirty="0"/>
          </a:p>
          <a:p>
            <a:pPr algn="ctr">
              <a:buFont typeface="Monotype Sorts" pitchFamily="2" charset="2"/>
              <a:buNone/>
            </a:pPr>
            <a:r>
              <a:rPr lang="en-US" sz="4400" dirty="0"/>
              <a:t>THE HUMAN</a:t>
            </a:r>
          </a:p>
          <a:p>
            <a:pPr>
              <a:buFont typeface="Monotype Sorts" pitchFamily="2" charset="2"/>
              <a:buNone/>
            </a:pPr>
            <a:endParaRPr lang="en-US" sz="2400" dirty="0"/>
          </a:p>
          <a:p>
            <a:pPr>
              <a:buFont typeface="Monotype Sorts" pitchFamily="2" charset="2"/>
              <a:buNone/>
            </a:pPr>
            <a:endParaRPr lang="en-US" sz="2400" dirty="0"/>
          </a:p>
        </p:txBody>
      </p:sp>
      <p:sp>
        <p:nvSpPr>
          <p:cNvPr id="37892" name="AutoShape 4"/>
          <p:cNvSpPr>
            <a:spLocks noChangeArrowheads="1"/>
          </p:cNvSpPr>
          <p:nvPr/>
        </p:nvSpPr>
        <p:spPr bwMode="auto">
          <a:xfrm>
            <a:off x="1606550" y="3206750"/>
            <a:ext cx="215900" cy="215900"/>
          </a:xfrm>
          <a:prstGeom prst="rightArrow">
            <a:avLst>
              <a:gd name="adj1" fmla="val 50000"/>
              <a:gd name="adj2" fmla="val 50014"/>
            </a:avLst>
          </a:prstGeom>
          <a:solidFill>
            <a:srgbClr val="CCFFFF"/>
          </a:solidFill>
          <a:ln w="12700">
            <a:solidFill>
              <a:schemeClr val="tx1"/>
            </a:solidFill>
            <a:miter lim="800000"/>
            <a:headEnd/>
            <a:tailEnd/>
          </a:ln>
          <a:effectLst/>
        </p:spPr>
        <p:txBody>
          <a:bodyPr wrap="none" anchor="ctr"/>
          <a:lstStyle/>
          <a:p>
            <a:endParaRPr lang="en-US"/>
          </a:p>
        </p:txBody>
      </p:sp>
      <p:sp>
        <p:nvSpPr>
          <p:cNvPr id="37893" name="AutoShape 5"/>
          <p:cNvSpPr>
            <a:spLocks noChangeArrowheads="1"/>
          </p:cNvSpPr>
          <p:nvPr/>
        </p:nvSpPr>
        <p:spPr bwMode="auto">
          <a:xfrm>
            <a:off x="3054350" y="3130550"/>
            <a:ext cx="215900" cy="215900"/>
          </a:xfrm>
          <a:prstGeom prst="rightArrow">
            <a:avLst>
              <a:gd name="adj1" fmla="val 50000"/>
              <a:gd name="adj2" fmla="val 50014"/>
            </a:avLst>
          </a:prstGeom>
          <a:solidFill>
            <a:srgbClr val="CCFFFF"/>
          </a:solidFill>
          <a:ln w="12700">
            <a:solidFill>
              <a:schemeClr val="tx1"/>
            </a:solidFill>
            <a:miter lim="800000"/>
            <a:headEnd/>
            <a:tailEnd/>
          </a:ln>
          <a:effectLst/>
        </p:spPr>
        <p:txBody>
          <a:bodyPr wrap="none" anchor="ctr"/>
          <a:lstStyle/>
          <a:p>
            <a:endParaRPr lang="en-US"/>
          </a:p>
        </p:txBody>
      </p:sp>
      <p:sp>
        <p:nvSpPr>
          <p:cNvPr id="37894" name="AutoShape 6"/>
          <p:cNvSpPr>
            <a:spLocks noChangeArrowheads="1"/>
          </p:cNvSpPr>
          <p:nvPr/>
        </p:nvSpPr>
        <p:spPr bwMode="auto">
          <a:xfrm>
            <a:off x="4806950" y="3206750"/>
            <a:ext cx="215900" cy="215900"/>
          </a:xfrm>
          <a:prstGeom prst="rightArrow">
            <a:avLst>
              <a:gd name="adj1" fmla="val 50000"/>
              <a:gd name="adj2" fmla="val 50014"/>
            </a:avLst>
          </a:prstGeom>
          <a:solidFill>
            <a:srgbClr val="CCFFFF"/>
          </a:solidFill>
          <a:ln w="12700">
            <a:solidFill>
              <a:schemeClr val="tx1"/>
            </a:solidFill>
            <a:miter lim="800000"/>
            <a:headEnd/>
            <a:tailEnd/>
          </a:ln>
          <a:effectLst/>
        </p:spPr>
        <p:txBody>
          <a:bodyPr wrap="none" anchor="ctr"/>
          <a:lstStyle/>
          <a:p>
            <a:endParaRPr lang="en-US"/>
          </a:p>
        </p:txBody>
      </p:sp>
      <p:sp>
        <p:nvSpPr>
          <p:cNvPr id="37895" name="AutoShape 7"/>
          <p:cNvSpPr>
            <a:spLocks noChangeArrowheads="1"/>
          </p:cNvSpPr>
          <p:nvPr/>
        </p:nvSpPr>
        <p:spPr bwMode="auto">
          <a:xfrm>
            <a:off x="6483350" y="3206750"/>
            <a:ext cx="292100" cy="215900"/>
          </a:xfrm>
          <a:prstGeom prst="rightArrow">
            <a:avLst>
              <a:gd name="adj1" fmla="val 50000"/>
              <a:gd name="adj2" fmla="val 67666"/>
            </a:avLst>
          </a:prstGeom>
          <a:solidFill>
            <a:srgbClr val="CCFFFF"/>
          </a:solidFill>
          <a:ln w="12700">
            <a:solidFill>
              <a:schemeClr val="tx1"/>
            </a:solidFill>
            <a:miter lim="800000"/>
            <a:headEnd/>
            <a:tailEnd/>
          </a:ln>
          <a:effectLst/>
        </p:spPr>
        <p:txBody>
          <a:bodyPr wrap="none" anchor="ctr"/>
          <a:lstStyle/>
          <a:p>
            <a:endParaRPr lang="en-US"/>
          </a:p>
        </p:txBody>
      </p:sp>
      <p:sp>
        <p:nvSpPr>
          <p:cNvPr id="37896" name="AutoShape 8"/>
          <p:cNvSpPr>
            <a:spLocks noChangeArrowheads="1"/>
          </p:cNvSpPr>
          <p:nvPr/>
        </p:nvSpPr>
        <p:spPr bwMode="auto">
          <a:xfrm>
            <a:off x="1987550" y="4044950"/>
            <a:ext cx="1206500" cy="215900"/>
          </a:xfrm>
          <a:prstGeom prst="leftArrow">
            <a:avLst>
              <a:gd name="adj1" fmla="val 50000"/>
              <a:gd name="adj2" fmla="val 279334"/>
            </a:avLst>
          </a:prstGeom>
          <a:solidFill>
            <a:srgbClr val="00FFCC"/>
          </a:solidFill>
          <a:ln w="12700">
            <a:solidFill>
              <a:schemeClr val="tx1"/>
            </a:solidFill>
            <a:miter lim="800000"/>
            <a:headEnd/>
            <a:tailEnd/>
          </a:ln>
          <a:effectLst/>
        </p:spPr>
        <p:txBody>
          <a:bodyPr wrap="none" anchor="ctr"/>
          <a:lstStyle/>
          <a:p>
            <a:endParaRPr lang="en-US"/>
          </a:p>
        </p:txBody>
      </p:sp>
      <p:sp>
        <p:nvSpPr>
          <p:cNvPr id="37897" name="AutoShape 9"/>
          <p:cNvSpPr>
            <a:spLocks noChangeArrowheads="1"/>
          </p:cNvSpPr>
          <p:nvPr/>
        </p:nvSpPr>
        <p:spPr bwMode="auto">
          <a:xfrm>
            <a:off x="5645150" y="4044950"/>
            <a:ext cx="1206500" cy="215900"/>
          </a:xfrm>
          <a:prstGeom prst="rightArrow">
            <a:avLst>
              <a:gd name="adj1" fmla="val 50000"/>
              <a:gd name="adj2" fmla="val 279489"/>
            </a:avLst>
          </a:prstGeom>
          <a:solidFill>
            <a:srgbClr val="00FFCC"/>
          </a:solid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additive="base">
                                        <p:cTn id="7" dur="500"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 calcmode="lin" valueType="num">
                                      <p:cBhvr additive="base">
                                        <p:cTn id="13" dur="500" fill="hold"/>
                                        <p:tgtEl>
                                          <p:spTgt spid="3789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 calcmode="lin" valueType="num">
                                      <p:cBhvr additive="base">
                                        <p:cTn id="19" dur="500" fill="hold"/>
                                        <p:tgtEl>
                                          <p:spTgt spid="3789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1">
                                            <p:txEl>
                                              <p:pRg st="6" end="6"/>
                                            </p:txEl>
                                          </p:spTgt>
                                        </p:tgtEl>
                                        <p:attrNameLst>
                                          <p:attrName>style.visibility</p:attrName>
                                        </p:attrNameLst>
                                      </p:cBhvr>
                                      <p:to>
                                        <p:strVal val="visible"/>
                                      </p:to>
                                    </p:set>
                                    <p:anim calcmode="lin" valueType="num">
                                      <p:cBhvr additive="base">
                                        <p:cTn id="25" dur="500" fill="hold"/>
                                        <p:tgtEl>
                                          <p:spTgt spid="3789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8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ln/>
        </p:spPr>
        <p:txBody>
          <a:bodyPr/>
          <a:lstStyle/>
          <a:p>
            <a:pPr algn="ctr"/>
            <a:r>
              <a:rPr lang="en-US"/>
              <a:t>Hierarchical Theory</a:t>
            </a:r>
          </a:p>
        </p:txBody>
      </p:sp>
      <p:sp>
        <p:nvSpPr>
          <p:cNvPr id="39939" name="Rectangle 3"/>
          <p:cNvSpPr>
            <a:spLocks noGrp="1" noChangeArrowheads="1"/>
          </p:cNvSpPr>
          <p:nvPr>
            <p:ph type="body" idx="1"/>
          </p:nvPr>
        </p:nvSpPr>
        <p:spPr>
          <a:noFill/>
          <a:ln/>
        </p:spPr>
        <p:txBody>
          <a:bodyPr/>
          <a:lstStyle/>
          <a:p>
            <a:r>
              <a:rPr lang="en-US" dirty="0"/>
              <a:t>Top - down </a:t>
            </a:r>
            <a:r>
              <a:rPr lang="en-US" dirty="0" smtClean="0"/>
              <a:t>structure</a:t>
            </a:r>
          </a:p>
          <a:p>
            <a:endParaRPr lang="en-US" dirty="0"/>
          </a:p>
          <a:p>
            <a:r>
              <a:rPr lang="en-US" dirty="0"/>
              <a:t>Reflexes are part of this hierarchy, normally higher centers inhibit </a:t>
            </a:r>
            <a:r>
              <a:rPr lang="en-US" dirty="0" smtClean="0"/>
              <a:t>them</a:t>
            </a:r>
          </a:p>
          <a:p>
            <a:endParaRPr lang="en-US" dirty="0"/>
          </a:p>
          <a:p>
            <a:r>
              <a:rPr lang="en-US" dirty="0" smtClean="0"/>
              <a:t>Motor </a:t>
            </a:r>
            <a:r>
              <a:rPr lang="en-US" dirty="0"/>
              <a:t>control emerges from reflexes, later on integrated with higher control levels.</a:t>
            </a:r>
          </a:p>
          <a:p>
            <a:pPr lvl="1"/>
            <a:r>
              <a:rPr lang="en-US" sz="3200" dirty="0"/>
              <a:t>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 calcmode="lin" valueType="num">
                                      <p:cBhvr additive="base">
                                        <p:cTn id="23" dur="500" fill="hold"/>
                                        <p:tgtEl>
                                          <p:spTgt spid="39939">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Hierarchical Theory</a:t>
            </a:r>
          </a:p>
        </p:txBody>
      </p:sp>
      <p:pic>
        <p:nvPicPr>
          <p:cNvPr id="28675" name="Picture 2"/>
          <p:cNvPicPr>
            <a:picLocks noChangeAspect="1" noChangeArrowheads="1"/>
          </p:cNvPicPr>
          <p:nvPr/>
        </p:nvPicPr>
        <p:blipFill>
          <a:blip r:embed="rId3" cstate="print"/>
          <a:srcRect/>
          <a:stretch>
            <a:fillRect/>
          </a:stretch>
        </p:blipFill>
        <p:spPr bwMode="auto">
          <a:xfrm>
            <a:off x="1095375" y="1371600"/>
            <a:ext cx="6953250"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Hierarchical Theory</a:t>
            </a:r>
          </a:p>
        </p:txBody>
      </p:sp>
      <p:sp>
        <p:nvSpPr>
          <p:cNvPr id="9218" name="Content Placeholder 2"/>
          <p:cNvSpPr>
            <a:spLocks noGrp="1"/>
          </p:cNvSpPr>
          <p:nvPr>
            <p:ph idx="1"/>
          </p:nvPr>
        </p:nvSpPr>
        <p:spPr>
          <a:xfrm>
            <a:off x="457200" y="1447800"/>
            <a:ext cx="8229600" cy="4525963"/>
          </a:xfrm>
        </p:spPr>
        <p:txBody>
          <a:bodyPr>
            <a:normAutofit fontScale="92500"/>
          </a:bodyPr>
          <a:lstStyle/>
          <a:p>
            <a:pPr>
              <a:spcBef>
                <a:spcPts val="1200"/>
              </a:spcBef>
              <a:buFont typeface="Arial" charset="0"/>
              <a:buChar char="•"/>
              <a:defRPr/>
            </a:pPr>
            <a:r>
              <a:rPr lang="en-US" dirty="0" smtClean="0"/>
              <a:t>Higher centers are always in control of lower centers</a:t>
            </a:r>
          </a:p>
          <a:p>
            <a:pPr>
              <a:spcBef>
                <a:spcPts val="1200"/>
              </a:spcBef>
              <a:buFont typeface="Arial" charset="0"/>
              <a:buChar char="•"/>
              <a:defRPr/>
            </a:pPr>
            <a:r>
              <a:rPr lang="en-US" dirty="0" smtClean="0"/>
              <a:t>Higher centers inhibit the reflexes controlled by lower centers</a:t>
            </a:r>
          </a:p>
          <a:p>
            <a:pPr>
              <a:spcBef>
                <a:spcPts val="1200"/>
              </a:spcBef>
              <a:buFont typeface="Arial" charset="0"/>
              <a:buChar char="•"/>
              <a:defRPr/>
            </a:pPr>
            <a:r>
              <a:rPr lang="en-US" dirty="0" smtClean="0"/>
              <a:t>Reflexes controlled by lower centers are present only when higher centers are damaged</a:t>
            </a:r>
          </a:p>
          <a:p>
            <a:pPr>
              <a:spcBef>
                <a:spcPts val="1200"/>
              </a:spcBef>
              <a:buFont typeface="Arial" charset="0"/>
              <a:buChar char="•"/>
              <a:defRPr/>
            </a:pPr>
            <a:r>
              <a:rPr lang="en-US" dirty="0" smtClean="0"/>
              <a:t>Neuromaturational theory of development</a:t>
            </a:r>
          </a:p>
          <a:p>
            <a:pPr lvl="1">
              <a:spcBef>
                <a:spcPts val="1200"/>
              </a:spcBef>
              <a:buFont typeface="Arial" charset="0"/>
              <a:buChar char="–"/>
              <a:defRPr/>
            </a:pPr>
            <a:r>
              <a:rPr lang="en-US" dirty="0" smtClean="0"/>
              <a:t>The brain determines infant behavior!</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b="5779"/>
          <a:stretch>
            <a:fillRect/>
          </a:stretch>
        </p:blipFill>
        <p:spPr bwMode="auto">
          <a:xfrm>
            <a:off x="304800" y="1076325"/>
            <a:ext cx="8229600" cy="5591175"/>
          </a:xfrm>
          <a:prstGeom prst="rect">
            <a:avLst/>
          </a:prstGeom>
          <a:noFill/>
          <a:ln w="9525">
            <a:noFill/>
            <a:miter lim="800000"/>
            <a:headEnd/>
            <a:tailEnd/>
          </a:ln>
        </p:spPr>
      </p:pic>
      <p:sp>
        <p:nvSpPr>
          <p:cNvPr id="30723" name="Title 1"/>
          <p:cNvSpPr>
            <a:spLocks noGrp="1"/>
          </p:cNvSpPr>
          <p:nvPr>
            <p:ph type="title"/>
          </p:nvPr>
        </p:nvSpPr>
        <p:spPr/>
        <p:txBody>
          <a:bodyPr/>
          <a:lstStyle/>
          <a:p>
            <a:r>
              <a:rPr lang="en-US" smtClean="0"/>
              <a:t>Hierarchical Theory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81000"/>
            <a:ext cx="8231188" cy="914400"/>
          </a:xfrm>
        </p:spPr>
        <p:txBody>
          <a:bodyPr>
            <a:normAutofit fontScale="90000"/>
          </a:bodyPr>
          <a:lstStyle/>
          <a:p>
            <a:r>
              <a:rPr lang="en-US" smtClean="0"/>
              <a:t>Current Concepts Related to Hierarchical Theory</a:t>
            </a:r>
          </a:p>
        </p:txBody>
      </p:sp>
      <p:sp>
        <p:nvSpPr>
          <p:cNvPr id="32771" name="Content Placeholder 6"/>
          <p:cNvSpPr>
            <a:spLocks noGrp="1"/>
          </p:cNvSpPr>
          <p:nvPr>
            <p:ph sz="half" idx="1"/>
          </p:nvPr>
        </p:nvSpPr>
        <p:spPr>
          <a:xfrm>
            <a:off x="457200" y="1819275"/>
            <a:ext cx="3657600" cy="4525963"/>
          </a:xfrm>
        </p:spPr>
        <p:txBody>
          <a:bodyPr/>
          <a:lstStyle/>
          <a:p>
            <a:pPr>
              <a:spcBef>
                <a:spcPts val="1200"/>
              </a:spcBef>
            </a:pPr>
            <a:r>
              <a:rPr lang="en-US" smtClean="0"/>
              <a:t>Each level of the motor system can act on other levels </a:t>
            </a:r>
          </a:p>
          <a:p>
            <a:pPr>
              <a:spcBef>
                <a:spcPts val="1200"/>
              </a:spcBef>
            </a:pPr>
            <a:r>
              <a:rPr lang="en-US" smtClean="0"/>
              <a:t>Reflexes are one of many processes of motor control </a:t>
            </a:r>
          </a:p>
        </p:txBody>
      </p:sp>
      <p:pic>
        <p:nvPicPr>
          <p:cNvPr id="32772" name="Picture 5"/>
          <p:cNvPicPr>
            <a:picLocks noChangeAspect="1" noChangeArrowheads="1"/>
          </p:cNvPicPr>
          <p:nvPr/>
        </p:nvPicPr>
        <p:blipFill>
          <a:blip r:embed="rId4" cstate="print"/>
          <a:srcRect/>
          <a:stretch>
            <a:fillRect/>
          </a:stretch>
        </p:blipFill>
        <p:spPr bwMode="auto">
          <a:xfrm>
            <a:off x="4329113" y="1752600"/>
            <a:ext cx="4129087" cy="4572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Coordination</a:t>
            </a:r>
          </a:p>
        </p:txBody>
      </p:sp>
      <p:sp>
        <p:nvSpPr>
          <p:cNvPr id="48131" name="Rectangle 3"/>
          <p:cNvSpPr>
            <a:spLocks noGrp="1" noChangeArrowheads="1"/>
          </p:cNvSpPr>
          <p:nvPr>
            <p:ph type="body" idx="1"/>
          </p:nvPr>
        </p:nvSpPr>
        <p:spPr/>
        <p:txBody>
          <a:bodyPr/>
          <a:lstStyle/>
          <a:p>
            <a:pPr>
              <a:lnSpc>
                <a:spcPct val="80000"/>
              </a:lnSpc>
            </a:pPr>
            <a:r>
              <a:rPr lang="en-US" sz="3200"/>
              <a:t>Patterning of body and limb motions relative to the patterning of environmental objects and events (Turvey, 1990)</a:t>
            </a:r>
          </a:p>
          <a:p>
            <a:pPr>
              <a:lnSpc>
                <a:spcPct val="80000"/>
              </a:lnSpc>
            </a:pPr>
            <a:r>
              <a:rPr lang="en-US" sz="3200"/>
              <a:t>Two parts to consider:</a:t>
            </a:r>
          </a:p>
          <a:p>
            <a:pPr lvl="1">
              <a:lnSpc>
                <a:spcPct val="80000"/>
              </a:lnSpc>
            </a:pPr>
            <a:r>
              <a:rPr lang="en-US" sz="2800"/>
              <a:t>Movement pattern of a skill in relationship at a specific point of time</a:t>
            </a:r>
          </a:p>
          <a:p>
            <a:pPr lvl="1">
              <a:lnSpc>
                <a:spcPct val="80000"/>
              </a:lnSpc>
            </a:pPr>
            <a:r>
              <a:rPr lang="en-US" sz="2800"/>
              <a:t>Context of the environment of the head, body, and/or limb movements so the actions can be accomplished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up)">
                                      <p:cBhvr>
                                        <p:cTn id="7" dur="500"/>
                                        <p:tgtEl>
                                          <p:spTgt spid="48131">
                                            <p:txEl>
                                              <p:pRg st="0" end="0"/>
                                            </p:txEl>
                                          </p:spTgt>
                                        </p:tgtEl>
                                      </p:cBhvr>
                                    </p:animEffect>
                                  </p:childTnLst>
                                  <p:subTnLst>
                                    <p:animClr>
                                      <p:cBhvr override="childStyle">
                                        <p:cTn dur="1" fill="hold" display="0" masterRel="nextClick" afterEffect="1"/>
                                        <p:tgtEl>
                                          <p:spTgt spid="48131">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up)">
                                      <p:cBhvr>
                                        <p:cTn id="12" dur="500"/>
                                        <p:tgtEl>
                                          <p:spTgt spid="48131">
                                            <p:txEl>
                                              <p:pRg st="1" end="1"/>
                                            </p:txEl>
                                          </p:spTgt>
                                        </p:tgtEl>
                                      </p:cBhvr>
                                    </p:animEffect>
                                  </p:childTnLst>
                                  <p:subTnLst>
                                    <p:animClr>
                                      <p:cBhvr override="childStyle">
                                        <p:cTn dur="1" fill="hold" display="0" masterRel="nextClick" afterEffect="1"/>
                                        <p:tgtEl>
                                          <p:spTgt spid="48131">
                                            <p:txEl>
                                              <p:pRg st="1" end="1"/>
                                            </p:txEl>
                                          </p:spTgt>
                                        </p:tgtEl>
                                        <p:attrNameLst>
                                          <p:attrName>ppt_c</p:attrName>
                                        </p:attrNameLst>
                                      </p:cBhvr>
                                      <p:to>
                                        <a:srgbClr val="000099"/>
                                      </p:to>
                                    </p:animClr>
                                  </p:subTnLst>
                                </p:cTn>
                              </p:par>
                              <p:par>
                                <p:cTn id="13" presetID="22" presetClass="entr" presetSubtype="1" fill="hold" grpId="0" nodeType="with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animEffect transition="in" filter="wipe(up)">
                                      <p:cBhvr>
                                        <p:cTn id="15" dur="500"/>
                                        <p:tgtEl>
                                          <p:spTgt spid="48131">
                                            <p:txEl>
                                              <p:pRg st="2" end="2"/>
                                            </p:txEl>
                                          </p:spTgt>
                                        </p:tgtEl>
                                      </p:cBhvr>
                                    </p:animEffect>
                                  </p:childTnLst>
                                  <p:subTnLst>
                                    <p:animClr>
                                      <p:cBhvr override="childStyle">
                                        <p:cTn dur="1" fill="hold" display="0" masterRel="nextClick" afterEffect="1"/>
                                        <p:tgtEl>
                                          <p:spTgt spid="48131">
                                            <p:txEl>
                                              <p:pRg st="2" end="2"/>
                                            </p:txEl>
                                          </p:spTgt>
                                        </p:tgtEl>
                                        <p:attrNameLst>
                                          <p:attrName>ppt_c</p:attrName>
                                        </p:attrNameLst>
                                      </p:cBhvr>
                                      <p:to>
                                        <a:srgbClr val="000099"/>
                                      </p:to>
                                    </p:animClr>
                                  </p:subTnLst>
                                </p:cTn>
                              </p:par>
                              <p:par>
                                <p:cTn id="16" presetID="22" presetClass="entr" presetSubtype="1" fill="hold" grpId="0" nodeType="withEffect">
                                  <p:stCondLst>
                                    <p:cond delay="0"/>
                                  </p:stCondLst>
                                  <p:childTnLst>
                                    <p:set>
                                      <p:cBhvr>
                                        <p:cTn id="17" dur="1" fill="hold">
                                          <p:stCondLst>
                                            <p:cond delay="0"/>
                                          </p:stCondLst>
                                        </p:cTn>
                                        <p:tgtEl>
                                          <p:spTgt spid="48131">
                                            <p:txEl>
                                              <p:pRg st="3" end="3"/>
                                            </p:txEl>
                                          </p:spTgt>
                                        </p:tgtEl>
                                        <p:attrNameLst>
                                          <p:attrName>style.visibility</p:attrName>
                                        </p:attrNameLst>
                                      </p:cBhvr>
                                      <p:to>
                                        <p:strVal val="visible"/>
                                      </p:to>
                                    </p:set>
                                    <p:animEffect transition="in" filter="wipe(up)">
                                      <p:cBhvr>
                                        <p:cTn id="18" dur="500"/>
                                        <p:tgtEl>
                                          <p:spTgt spid="48131">
                                            <p:txEl>
                                              <p:pRg st="3" end="3"/>
                                            </p:txEl>
                                          </p:spTgt>
                                        </p:tgtEl>
                                      </p:cBhvr>
                                    </p:animEffect>
                                  </p:childTnLst>
                                  <p:subTnLst>
                                    <p:animClr>
                                      <p:cBhvr override="childStyle">
                                        <p:cTn dur="1" fill="hold" display="0" masterRel="nextClick" afterEffect="1"/>
                                        <p:tgtEl>
                                          <p:spTgt spid="48131">
                                            <p:txEl>
                                              <p:pRg st="3" end="3"/>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Limitations of Hierarchical Theory</a:t>
            </a:r>
          </a:p>
        </p:txBody>
      </p:sp>
      <p:sp>
        <p:nvSpPr>
          <p:cNvPr id="10243" name="Content Placeholder 5"/>
          <p:cNvSpPr>
            <a:spLocks noGrp="1"/>
          </p:cNvSpPr>
          <p:nvPr>
            <p:ph idx="1"/>
          </p:nvPr>
        </p:nvSpPr>
        <p:spPr>
          <a:xfrm>
            <a:off x="457200" y="1722438"/>
            <a:ext cx="8229600" cy="4525962"/>
          </a:xfrm>
        </p:spPr>
        <p:txBody>
          <a:bodyPr/>
          <a:lstStyle/>
          <a:p>
            <a:pPr>
              <a:buFont typeface="Arial" charset="0"/>
              <a:buChar char="•"/>
              <a:defRPr/>
            </a:pPr>
            <a:r>
              <a:rPr lang="en-US" dirty="0" smtClean="0">
                <a:cs typeface="Arial" charset="0"/>
              </a:rPr>
              <a:t>Environment and other non-CNS factors can affect movement, e.g. </a:t>
            </a:r>
            <a:r>
              <a:rPr lang="en-US" dirty="0" err="1" smtClean="0">
                <a:cs typeface="Arial" charset="0"/>
              </a:rPr>
              <a:t>Thelen’s</a:t>
            </a:r>
            <a:r>
              <a:rPr lang="en-US" dirty="0" smtClean="0">
                <a:cs typeface="Arial" charset="0"/>
              </a:rPr>
              <a:t> experiments showed that baby’s stepping response re-emerges with body weight support </a:t>
            </a:r>
            <a:endParaRPr lang="en-US" dirty="0" smtClean="0">
              <a:cs typeface="Arial" charset="0"/>
            </a:endParaRPr>
          </a:p>
          <a:p>
            <a:pPr>
              <a:buFont typeface="Arial" charset="0"/>
              <a:buChar char="•"/>
              <a:defRPr/>
            </a:pPr>
            <a:endParaRPr lang="en-US" dirty="0" smtClean="0">
              <a:cs typeface="Arial" charset="0"/>
            </a:endParaRPr>
          </a:p>
          <a:p>
            <a:pPr>
              <a:spcBef>
                <a:spcPts val="1200"/>
              </a:spcBef>
              <a:buFont typeface="Arial" charset="0"/>
              <a:buChar char="•"/>
              <a:defRPr/>
            </a:pPr>
            <a:r>
              <a:rPr lang="en-US" dirty="0" smtClean="0">
                <a:cs typeface="Arial" charset="0"/>
              </a:rPr>
              <a:t>Normal adults exhibit lower level reflexes, e.g. flexor withdrawal</a:t>
            </a:r>
          </a:p>
          <a:p>
            <a:pPr lvl="1">
              <a:buFont typeface="Arial" charset="0"/>
              <a:buChar char="–"/>
              <a:defRPr/>
            </a:pPr>
            <a:endParaRPr lang="en-US" dirty="0"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525963"/>
          </a:xfrm>
        </p:spPr>
        <p:txBody>
          <a:bodyPr/>
          <a:lstStyle/>
          <a:p>
            <a:pPr>
              <a:spcBef>
                <a:spcPts val="1200"/>
              </a:spcBef>
              <a:buFont typeface="Arial" charset="0"/>
              <a:buChar char="•"/>
              <a:defRPr/>
            </a:pPr>
            <a:r>
              <a:rPr lang="en-US" dirty="0" smtClean="0"/>
              <a:t>Concept of a </a:t>
            </a:r>
            <a:r>
              <a:rPr lang="en-US" dirty="0" smtClean="0">
                <a:solidFill>
                  <a:srgbClr val="FF0000"/>
                </a:solidFill>
              </a:rPr>
              <a:t>central motor pattern </a:t>
            </a:r>
            <a:r>
              <a:rPr lang="en-US" dirty="0" smtClean="0"/>
              <a:t>or </a:t>
            </a:r>
            <a:r>
              <a:rPr lang="en-US" dirty="0" smtClean="0">
                <a:solidFill>
                  <a:srgbClr val="FF0000"/>
                </a:solidFill>
              </a:rPr>
              <a:t>motor program</a:t>
            </a:r>
          </a:p>
          <a:p>
            <a:pPr lvl="1">
              <a:spcBef>
                <a:spcPts val="1200"/>
              </a:spcBef>
              <a:buFont typeface="Arial" charset="0"/>
              <a:buChar char="–"/>
              <a:defRPr/>
            </a:pPr>
            <a:r>
              <a:rPr lang="en-US" dirty="0" smtClean="0"/>
              <a:t>Many studies found that movement is possible even </a:t>
            </a:r>
            <a:r>
              <a:rPr lang="en-US" dirty="0" smtClean="0">
                <a:solidFill>
                  <a:srgbClr val="FF0000"/>
                </a:solidFill>
              </a:rPr>
              <a:t>in the absence of stimuli or sensory input</a:t>
            </a:r>
          </a:p>
          <a:p>
            <a:pPr lvl="1">
              <a:spcBef>
                <a:spcPts val="1200"/>
              </a:spcBef>
              <a:buFont typeface="Arial" charset="0"/>
              <a:buChar char="–"/>
              <a:defRPr/>
            </a:pPr>
            <a:r>
              <a:rPr lang="en-US" dirty="0" smtClean="0"/>
              <a:t>Sensory inputs are not required to produce a movement but they are important in </a:t>
            </a:r>
            <a:r>
              <a:rPr lang="en-US" dirty="0" smtClean="0">
                <a:solidFill>
                  <a:srgbClr val="FF0000"/>
                </a:solidFill>
              </a:rPr>
              <a:t>adapting and modulating the movement </a:t>
            </a:r>
          </a:p>
        </p:txBody>
      </p:sp>
      <p:sp>
        <p:nvSpPr>
          <p:cNvPr id="35843" name="Title 1"/>
          <p:cNvSpPr>
            <a:spLocks noGrp="1"/>
          </p:cNvSpPr>
          <p:nvPr>
            <p:ph type="title"/>
          </p:nvPr>
        </p:nvSpPr>
        <p:spPr/>
        <p:txBody>
          <a:bodyPr/>
          <a:lstStyle/>
          <a:p>
            <a:r>
              <a:rPr lang="en-US" smtClean="0"/>
              <a:t>Motor Programming Theories</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1062038" y="1676400"/>
            <a:ext cx="7315200" cy="4514850"/>
          </a:xfrm>
          <a:prstGeom prst="rect">
            <a:avLst/>
          </a:prstGeom>
          <a:noFill/>
          <a:ln w="9525">
            <a:noFill/>
            <a:miter lim="800000"/>
            <a:headEnd/>
            <a:tailEnd/>
          </a:ln>
        </p:spPr>
      </p:pic>
      <p:sp>
        <p:nvSpPr>
          <p:cNvPr id="36867" name="Title 1"/>
          <p:cNvSpPr>
            <a:spLocks noGrp="1"/>
          </p:cNvSpPr>
          <p:nvPr>
            <p:ph type="title"/>
          </p:nvPr>
        </p:nvSpPr>
        <p:spPr>
          <a:xfrm>
            <a:off x="604838" y="533400"/>
            <a:ext cx="8229600" cy="1143000"/>
          </a:xfrm>
        </p:spPr>
        <p:txBody>
          <a:bodyPr>
            <a:normAutofit fontScale="90000"/>
          </a:bodyPr>
          <a:lstStyle/>
          <a:p>
            <a:r>
              <a:rPr lang="en-US" sz="4000" smtClean="0"/>
              <a:t>General setup for studies of locomotion in cats with spinal lesions</a:t>
            </a:r>
          </a:p>
        </p:txBody>
      </p:sp>
      <p:sp>
        <p:nvSpPr>
          <p:cNvPr id="36868" name="Rectangle 17"/>
          <p:cNvSpPr>
            <a:spLocks noChangeArrowheads="1"/>
          </p:cNvSpPr>
          <p:nvPr/>
        </p:nvSpPr>
        <p:spPr bwMode="auto">
          <a:xfrm>
            <a:off x="3657600" y="6172200"/>
            <a:ext cx="2124075" cy="461963"/>
          </a:xfrm>
          <a:prstGeom prst="rect">
            <a:avLst/>
          </a:prstGeom>
          <a:noFill/>
          <a:ln w="9525">
            <a:noFill/>
            <a:miter lim="800000"/>
            <a:headEnd/>
            <a:tailEnd/>
          </a:ln>
        </p:spPr>
        <p:txBody>
          <a:bodyPr wrap="none">
            <a:spAutoFit/>
          </a:bodyPr>
          <a:lstStyle/>
          <a:p>
            <a:r>
              <a:rPr lang="en-US" sz="2400">
                <a:hlinkClick r:id="rId5"/>
              </a:rPr>
              <a:t>Rossignol, 2011</a:t>
            </a:r>
            <a:endParaRPr lang="en-US" sz="240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73075"/>
            <a:ext cx="8229600" cy="1143000"/>
          </a:xfrm>
        </p:spPr>
        <p:txBody>
          <a:bodyPr>
            <a:normAutofit fontScale="90000"/>
          </a:bodyPr>
          <a:lstStyle/>
          <a:p>
            <a:r>
              <a:rPr lang="en-US" smtClean="0"/>
              <a:t>Evidence of a Motor Program:</a:t>
            </a:r>
            <a:br>
              <a:rPr lang="en-US" smtClean="0"/>
            </a:br>
            <a:r>
              <a:rPr lang="en-US" smtClean="0"/>
              <a:t>Central Pattern Generator (CPGs)</a:t>
            </a:r>
          </a:p>
        </p:txBody>
      </p:sp>
      <p:sp>
        <p:nvSpPr>
          <p:cNvPr id="17412" name="Content Placeholder 3"/>
          <p:cNvSpPr>
            <a:spLocks noGrp="1"/>
          </p:cNvSpPr>
          <p:nvPr>
            <p:ph idx="1"/>
          </p:nvPr>
        </p:nvSpPr>
        <p:spPr>
          <a:xfrm>
            <a:off x="457200" y="2103438"/>
            <a:ext cx="8229600" cy="4525962"/>
          </a:xfrm>
        </p:spPr>
        <p:txBody>
          <a:bodyPr/>
          <a:lstStyle/>
          <a:p>
            <a:pPr>
              <a:spcBef>
                <a:spcPts val="1200"/>
              </a:spcBef>
              <a:buFont typeface="Arial" charset="0"/>
              <a:buChar char="•"/>
              <a:defRPr/>
            </a:pPr>
            <a:r>
              <a:rPr lang="en-US" smtClean="0">
                <a:cs typeface="Arial" charset="0"/>
              </a:rPr>
              <a:t>CPGs are </a:t>
            </a:r>
            <a:r>
              <a:rPr lang="en-US" smtClean="0">
                <a:solidFill>
                  <a:srgbClr val="FF0000"/>
                </a:solidFill>
                <a:cs typeface="Arial" charset="0"/>
              </a:rPr>
              <a:t>spinal networks </a:t>
            </a:r>
            <a:r>
              <a:rPr lang="en-US" smtClean="0">
                <a:cs typeface="Arial" charset="0"/>
              </a:rPr>
              <a:t>capable of generating bilateral </a:t>
            </a:r>
            <a:r>
              <a:rPr lang="en-US" smtClean="0">
                <a:solidFill>
                  <a:srgbClr val="FF0000"/>
                </a:solidFill>
                <a:cs typeface="Arial" charset="0"/>
              </a:rPr>
              <a:t>rhythmic </a:t>
            </a:r>
            <a:r>
              <a:rPr lang="en-US" smtClean="0">
                <a:cs typeface="Arial" charset="0"/>
              </a:rPr>
              <a:t>movements, such as swimming or walking, </a:t>
            </a:r>
            <a:r>
              <a:rPr lang="en-US" smtClean="0">
                <a:solidFill>
                  <a:srgbClr val="FF0000"/>
                </a:solidFill>
                <a:cs typeface="Arial" charset="0"/>
              </a:rPr>
              <a:t>in the absence </a:t>
            </a:r>
            <a:r>
              <a:rPr lang="en-US" smtClean="0">
                <a:cs typeface="Arial" charset="0"/>
              </a:rPr>
              <a:t>of </a:t>
            </a:r>
            <a:r>
              <a:rPr lang="en-US" smtClean="0">
                <a:solidFill>
                  <a:srgbClr val="FF0000"/>
                </a:solidFill>
                <a:cs typeface="Arial" charset="0"/>
              </a:rPr>
              <a:t>descending </a:t>
            </a:r>
            <a:r>
              <a:rPr lang="en-US" smtClean="0">
                <a:cs typeface="Arial" charset="0"/>
              </a:rPr>
              <a:t>and </a:t>
            </a:r>
            <a:r>
              <a:rPr lang="en-US" smtClean="0">
                <a:solidFill>
                  <a:srgbClr val="FF0000"/>
                </a:solidFill>
                <a:cs typeface="Arial" charset="0"/>
              </a:rPr>
              <a:t>sensory inputs</a:t>
            </a:r>
          </a:p>
          <a:p>
            <a:pPr>
              <a:spcBef>
                <a:spcPts val="1200"/>
              </a:spcBef>
              <a:buFont typeface="Arial" charset="0"/>
              <a:buChar char="•"/>
              <a:defRPr/>
            </a:pPr>
            <a:r>
              <a:rPr lang="en-US" smtClean="0">
                <a:cs typeface="Arial" charset="0"/>
              </a:rPr>
              <a:t>CPGs are network of </a:t>
            </a:r>
            <a:r>
              <a:rPr lang="en-US" smtClean="0">
                <a:solidFill>
                  <a:srgbClr val="FF0000"/>
                </a:solidFill>
                <a:cs typeface="Arial" charset="0"/>
              </a:rPr>
              <a:t>interneurons </a:t>
            </a:r>
            <a:r>
              <a:rPr lang="en-US" smtClean="0">
                <a:cs typeface="Arial" charset="0"/>
              </a:rPr>
              <a:t>that alternatively activate flexors and extensors on one side, and coordinate with CPGs on the other side</a:t>
            </a:r>
          </a:p>
          <a:p>
            <a:pPr>
              <a:spcBef>
                <a:spcPts val="1200"/>
              </a:spcBef>
              <a:buFont typeface="Arial" charset="0"/>
              <a:buChar char="•"/>
              <a:defRPr/>
            </a:pPr>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Motor Programming Theories</a:t>
            </a:r>
          </a:p>
        </p:txBody>
      </p:sp>
      <p:sp>
        <p:nvSpPr>
          <p:cNvPr id="17412" name="Content Placeholder 3"/>
          <p:cNvSpPr>
            <a:spLocks noGrp="1"/>
          </p:cNvSpPr>
          <p:nvPr>
            <p:ph idx="1"/>
          </p:nvPr>
        </p:nvSpPr>
        <p:spPr>
          <a:xfrm>
            <a:off x="457200" y="1752600"/>
            <a:ext cx="8229600" cy="4525963"/>
          </a:xfrm>
        </p:spPr>
        <p:txBody>
          <a:bodyPr/>
          <a:lstStyle/>
          <a:p>
            <a:pPr>
              <a:spcBef>
                <a:spcPts val="1200"/>
              </a:spcBef>
              <a:buFont typeface="Arial" charset="0"/>
              <a:buChar char="•"/>
              <a:defRPr/>
            </a:pPr>
            <a:r>
              <a:rPr lang="en-US" dirty="0" smtClean="0"/>
              <a:t>Motor programs are</a:t>
            </a:r>
          </a:p>
          <a:p>
            <a:pPr lvl="1">
              <a:spcBef>
                <a:spcPts val="1200"/>
              </a:spcBef>
              <a:buFont typeface="Arial" charset="0"/>
              <a:buChar char="–"/>
              <a:defRPr/>
            </a:pPr>
            <a:r>
              <a:rPr lang="en-US" dirty="0" smtClean="0"/>
              <a:t>Hardwired and stereotyped neural connections such as central pattern generators (CPGs)</a:t>
            </a:r>
          </a:p>
          <a:p>
            <a:pPr lvl="1">
              <a:spcBef>
                <a:spcPts val="1200"/>
              </a:spcBef>
              <a:buFont typeface="Arial" charset="0"/>
              <a:buChar char="–"/>
              <a:defRPr/>
            </a:pPr>
            <a:r>
              <a:rPr lang="en-US" dirty="0" smtClean="0"/>
              <a:t>Abstract rules for generating movements at the higher level</a:t>
            </a:r>
          </a:p>
          <a:p>
            <a:pPr>
              <a:spcBef>
                <a:spcPts val="1200"/>
              </a:spcBef>
              <a:buFont typeface="Arial" charset="0"/>
              <a:buChar char="•"/>
              <a:defRPr/>
            </a:pPr>
            <a:r>
              <a:rPr lang="en-US" dirty="0" smtClean="0"/>
              <a:t>Motor program can be activated by sensory stimuli or by central processes</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40363"/>
          </a:xfrm>
        </p:spPr>
        <p:txBody>
          <a:bodyPr>
            <a:normAutofit/>
          </a:bodyPr>
          <a:lstStyle/>
          <a:p>
            <a:pPr>
              <a:buFont typeface="Arial" charset="0"/>
              <a:buChar char="•"/>
              <a:defRPr/>
            </a:pPr>
            <a:r>
              <a:rPr lang="en-US" dirty="0" smtClean="0">
                <a:solidFill>
                  <a:srgbClr val="FF0000"/>
                </a:solidFill>
                <a:cs typeface="Arial" charset="0"/>
              </a:rPr>
              <a:t>Synergy </a:t>
            </a:r>
            <a:r>
              <a:rPr lang="en-US" dirty="0" smtClean="0">
                <a:cs typeface="Arial" charset="0"/>
              </a:rPr>
              <a:t>is a task-specific </a:t>
            </a:r>
            <a:r>
              <a:rPr lang="en-US" dirty="0" err="1" smtClean="0">
                <a:cs typeface="Arial" charset="0"/>
              </a:rPr>
              <a:t>covariation</a:t>
            </a:r>
            <a:r>
              <a:rPr lang="en-US" dirty="0" smtClean="0">
                <a:cs typeface="Arial" charset="0"/>
              </a:rPr>
              <a:t> of elemental variables with the purpose to stabilize a performance variable, i.e. minimize errors of a performance variable </a:t>
            </a:r>
          </a:p>
          <a:p>
            <a:pPr lvl="1">
              <a:buFont typeface="Arial" charset="0"/>
              <a:buChar char="–"/>
              <a:defRPr/>
            </a:pPr>
            <a:r>
              <a:rPr lang="en-US" dirty="0" smtClean="0">
                <a:cs typeface="Arial" charset="0"/>
              </a:rPr>
              <a:t>Reaching: joint rotation angle</a:t>
            </a:r>
            <a:r>
              <a:rPr lang="en-US" dirty="0" smtClean="0">
                <a:cs typeface="Arial" charset="0"/>
                <a:sym typeface="Wingdings" pitchFamily="2" charset="2"/>
              </a:rPr>
              <a:t> stabilize hand position </a:t>
            </a:r>
          </a:p>
          <a:p>
            <a:pPr lvl="1">
              <a:buFont typeface="Arial" charset="0"/>
              <a:buChar char="–"/>
              <a:defRPr/>
            </a:pPr>
            <a:r>
              <a:rPr lang="en-US" dirty="0" smtClean="0">
                <a:cs typeface="Arial" charset="0"/>
                <a:sym typeface="Wingdings" pitchFamily="2" charset="2"/>
              </a:rPr>
              <a:t>Grasping: individual finger force stabilize total grasp force</a:t>
            </a:r>
          </a:p>
          <a:p>
            <a:pPr lvl="1">
              <a:buFont typeface="Arial" charset="0"/>
              <a:buChar char="–"/>
              <a:defRPr/>
            </a:pPr>
            <a:r>
              <a:rPr lang="en-US" dirty="0" smtClean="0">
                <a:cs typeface="Arial" charset="0"/>
                <a:sym typeface="Wingdings" pitchFamily="2" charset="2"/>
              </a:rPr>
              <a:t>Standing stability: pos</a:t>
            </a:r>
            <a:r>
              <a:rPr lang="en-US" dirty="0" smtClean="0">
                <a:cs typeface="Arial" charset="0"/>
              </a:rPr>
              <a:t>tural muscle activation </a:t>
            </a:r>
            <a:r>
              <a:rPr lang="en-US" dirty="0" smtClean="0">
                <a:cs typeface="Arial" charset="0"/>
                <a:sym typeface="Wingdings" pitchFamily="2" charset="2"/>
              </a:rPr>
              <a:t> stabilize COP</a:t>
            </a:r>
            <a:endParaRPr lang="en-US" dirty="0"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Grp="1" noChangeAspect="1" noChangeArrowheads="1"/>
          </p:cNvPicPr>
          <p:nvPr>
            <p:ph idx="4294967295"/>
          </p:nvPr>
        </p:nvPicPr>
        <p:blipFill>
          <a:blip r:embed="rId4" cstate="print"/>
          <a:srcRect/>
          <a:stretch>
            <a:fillRect/>
          </a:stretch>
        </p:blipFill>
        <p:spPr>
          <a:xfrm>
            <a:off x="598488" y="2325688"/>
            <a:ext cx="8099425" cy="3962400"/>
          </a:xfrm>
          <a:noFill/>
        </p:spPr>
      </p:pic>
      <p:sp>
        <p:nvSpPr>
          <p:cNvPr id="20484" name="TextBox 5"/>
          <p:cNvSpPr txBox="1">
            <a:spLocks noChangeArrowheads="1"/>
          </p:cNvSpPr>
          <p:nvPr/>
        </p:nvSpPr>
        <p:spPr bwMode="auto">
          <a:xfrm>
            <a:off x="3505200" y="1365250"/>
            <a:ext cx="2057400" cy="615950"/>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3400" b="1" dirty="0" smtClean="0">
                <a:solidFill>
                  <a:srgbClr val="0070C0"/>
                </a:solidFill>
                <a:latin typeface="+mj-lt"/>
              </a:rPr>
              <a:t>Writing</a:t>
            </a:r>
          </a:p>
        </p:txBody>
      </p:sp>
      <p:sp>
        <p:nvSpPr>
          <p:cNvPr id="40964" name="Down Arrow 6"/>
          <p:cNvSpPr>
            <a:spLocks noChangeArrowheads="1"/>
          </p:cNvSpPr>
          <p:nvPr/>
        </p:nvSpPr>
        <p:spPr bwMode="auto">
          <a:xfrm>
            <a:off x="4305300" y="2060575"/>
            <a:ext cx="457200" cy="3810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40965" name="Title 1"/>
          <p:cNvSpPr>
            <a:spLocks noGrp="1"/>
          </p:cNvSpPr>
          <p:nvPr>
            <p:ph type="title"/>
          </p:nvPr>
        </p:nvSpPr>
        <p:spPr/>
        <p:txBody>
          <a:bodyPr/>
          <a:lstStyle/>
          <a:p>
            <a:r>
              <a:rPr lang="en-US" smtClean="0"/>
              <a:t>Motor Programming Theories</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smtClean="0"/>
              <a:t>Limitations of Motor Programming Theories</a:t>
            </a:r>
          </a:p>
        </p:txBody>
      </p:sp>
      <p:sp>
        <p:nvSpPr>
          <p:cNvPr id="21507" name="Content Placeholder 3"/>
          <p:cNvSpPr>
            <a:spLocks noGrp="1"/>
          </p:cNvSpPr>
          <p:nvPr>
            <p:ph idx="1"/>
          </p:nvPr>
        </p:nvSpPr>
        <p:spPr>
          <a:xfrm>
            <a:off x="457200" y="1874838"/>
            <a:ext cx="8229600" cy="4525962"/>
          </a:xfrm>
        </p:spPr>
        <p:txBody>
          <a:bodyPr/>
          <a:lstStyle/>
          <a:p>
            <a:pPr>
              <a:spcBef>
                <a:spcPts val="1200"/>
              </a:spcBef>
              <a:buFont typeface="Arial" charset="0"/>
              <a:buChar char="•"/>
              <a:defRPr/>
            </a:pPr>
            <a:r>
              <a:rPr lang="en-US" smtClean="0">
                <a:cs typeface="Arial" charset="0"/>
              </a:rPr>
              <a:t>Does not consider that the nervous system must deal with both musculoskeletal and environmental variables to produce movements</a:t>
            </a:r>
          </a:p>
          <a:p>
            <a:pPr lvl="1">
              <a:spcBef>
                <a:spcPts val="1200"/>
              </a:spcBef>
              <a:buFont typeface="Arial" charset="0"/>
              <a:buChar char="–"/>
              <a:defRPr/>
            </a:pPr>
            <a:r>
              <a:rPr lang="en-US" smtClean="0">
                <a:cs typeface="Arial" charset="0"/>
              </a:rPr>
              <a:t>e.g. identical neural commands to elbow flexors can produce different movements depending on the initial position of the arm and the force of gravity</a:t>
            </a:r>
          </a:p>
          <a:p>
            <a:pPr lvl="1">
              <a:spcBef>
                <a:spcPts val="1200"/>
              </a:spcBef>
              <a:buFont typeface="Arial" charset="0"/>
              <a:buChar char="–"/>
              <a:defRPr/>
            </a:pPr>
            <a:endParaRPr lang="en-US" smtClean="0">
              <a:cs typeface="Arial" charset="0"/>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533400"/>
            <a:ext cx="8229600" cy="1143000"/>
          </a:xfrm>
        </p:spPr>
        <p:txBody>
          <a:bodyPr>
            <a:normAutofit fontScale="90000"/>
          </a:bodyPr>
          <a:lstStyle/>
          <a:p>
            <a:r>
              <a:rPr lang="en-US" smtClean="0"/>
              <a:t>Clinical Implications of </a:t>
            </a:r>
            <a:br>
              <a:rPr lang="en-US" smtClean="0"/>
            </a:br>
            <a:r>
              <a:rPr lang="en-US" smtClean="0"/>
              <a:t>Motor Programming Theories</a:t>
            </a:r>
          </a:p>
        </p:txBody>
      </p:sp>
      <p:sp>
        <p:nvSpPr>
          <p:cNvPr id="21508" name="Content Placeholder 4"/>
          <p:cNvSpPr>
            <a:spLocks noGrp="1"/>
          </p:cNvSpPr>
          <p:nvPr>
            <p:ph idx="1"/>
          </p:nvPr>
        </p:nvSpPr>
        <p:spPr>
          <a:xfrm>
            <a:off x="457200" y="2133600"/>
            <a:ext cx="8229600" cy="4525963"/>
          </a:xfrm>
        </p:spPr>
        <p:txBody>
          <a:bodyPr/>
          <a:lstStyle/>
          <a:p>
            <a:pPr>
              <a:spcBef>
                <a:spcPts val="1200"/>
              </a:spcBef>
              <a:buFont typeface="Arial" charset="0"/>
              <a:buChar char="•"/>
              <a:defRPr/>
            </a:pPr>
            <a:r>
              <a:rPr lang="en-US" dirty="0" smtClean="0"/>
              <a:t>Movement problems are caused by abnormal CPGs or higher level motor programs </a:t>
            </a:r>
          </a:p>
          <a:p>
            <a:pPr>
              <a:spcBef>
                <a:spcPts val="1200"/>
              </a:spcBef>
              <a:buFont typeface="Arial" charset="0"/>
              <a:buChar char="•"/>
              <a:defRPr/>
            </a:pPr>
            <a:r>
              <a:rPr lang="en-US" dirty="0" smtClean="0"/>
              <a:t>It is important to help patients relearn the </a:t>
            </a:r>
            <a:r>
              <a:rPr lang="en-US" dirty="0" smtClean="0">
                <a:solidFill>
                  <a:srgbClr val="FF0000"/>
                </a:solidFill>
              </a:rPr>
              <a:t>correct rules for action</a:t>
            </a:r>
          </a:p>
          <a:p>
            <a:pPr>
              <a:spcBef>
                <a:spcPts val="1200"/>
              </a:spcBef>
              <a:buFont typeface="Arial" charset="0"/>
              <a:buChar char="•"/>
              <a:defRPr/>
            </a:pPr>
            <a:r>
              <a:rPr lang="en-US" dirty="0" smtClean="0"/>
              <a:t>Focus on </a:t>
            </a:r>
            <a:r>
              <a:rPr lang="en-US" dirty="0" smtClean="0">
                <a:solidFill>
                  <a:srgbClr val="FF0000"/>
                </a:solidFill>
              </a:rPr>
              <a:t>retraining movements that are critical to a functional task</a:t>
            </a:r>
            <a:r>
              <a:rPr lang="en-US" dirty="0" smtClean="0"/>
              <a:t>, not just specific muscles in isolation</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422275" y="914400"/>
            <a:ext cx="8378825" cy="4914900"/>
            <a:chOff x="422910" y="914399"/>
            <a:chExt cx="8378190" cy="4914900"/>
          </a:xfrm>
        </p:grpSpPr>
        <p:sp>
          <p:nvSpPr>
            <p:cNvPr id="5" name="Flowchart: Process 4"/>
            <p:cNvSpPr/>
            <p:nvPr/>
          </p:nvSpPr>
          <p:spPr>
            <a:xfrm>
              <a:off x="838803" y="2057399"/>
              <a:ext cx="1371496" cy="4683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2600" b="1" dirty="0">
                  <a:latin typeface="Arial" pitchFamily="34" charset="0"/>
                  <a:cs typeface="Arial" pitchFamily="34" charset="0"/>
                </a:rPr>
                <a:t>Reflex</a:t>
              </a:r>
            </a:p>
          </p:txBody>
        </p:sp>
        <p:sp>
          <p:nvSpPr>
            <p:cNvPr id="8" name="Flowchart: Process 7"/>
            <p:cNvSpPr/>
            <p:nvPr/>
          </p:nvSpPr>
          <p:spPr>
            <a:xfrm>
              <a:off x="6134302" y="3852862"/>
              <a:ext cx="2666798" cy="8286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2600" b="1" dirty="0">
                  <a:latin typeface="Arial" pitchFamily="34" charset="0"/>
                  <a:cs typeface="Arial" pitchFamily="34" charset="0"/>
                </a:rPr>
                <a:t>Contemporary task-oriented</a:t>
              </a:r>
            </a:p>
          </p:txBody>
        </p:sp>
        <p:sp>
          <p:nvSpPr>
            <p:cNvPr id="9" name="Flowchart: Process 8"/>
            <p:cNvSpPr/>
            <p:nvPr/>
          </p:nvSpPr>
          <p:spPr>
            <a:xfrm>
              <a:off x="2915096" y="3857624"/>
              <a:ext cx="3009672" cy="8572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2600" b="1" dirty="0">
                  <a:latin typeface="Arial" pitchFamily="34" charset="0"/>
                  <a:cs typeface="Arial" pitchFamily="34" charset="0"/>
                </a:rPr>
                <a:t>Neurotherapeutic facilitation</a:t>
              </a:r>
            </a:p>
          </p:txBody>
        </p:sp>
        <p:sp>
          <p:nvSpPr>
            <p:cNvPr id="11" name="Flowchart: Process 10"/>
            <p:cNvSpPr/>
            <p:nvPr/>
          </p:nvSpPr>
          <p:spPr>
            <a:xfrm>
              <a:off x="3200824" y="2057399"/>
              <a:ext cx="2438215" cy="4683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2600" b="1" dirty="0">
                  <a:latin typeface="Arial" pitchFamily="34" charset="0"/>
                  <a:cs typeface="Arial" pitchFamily="34" charset="0"/>
                </a:rPr>
                <a:t>Hierarchical</a:t>
              </a:r>
            </a:p>
          </p:txBody>
        </p:sp>
        <p:sp>
          <p:nvSpPr>
            <p:cNvPr id="12" name="Flowchart: Process 11"/>
            <p:cNvSpPr/>
            <p:nvPr/>
          </p:nvSpPr>
          <p:spPr>
            <a:xfrm>
              <a:off x="6458128" y="2046287"/>
              <a:ext cx="1981050" cy="4683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2600" b="1" dirty="0">
                  <a:latin typeface="Arial" pitchFamily="34" charset="0"/>
                  <a:cs typeface="Arial" pitchFamily="34" charset="0"/>
                </a:rPr>
                <a:t>Systems </a:t>
              </a:r>
            </a:p>
          </p:txBody>
        </p:sp>
        <p:sp>
          <p:nvSpPr>
            <p:cNvPr id="57353" name="TextBox 5"/>
            <p:cNvSpPr txBox="1">
              <a:spLocks noChangeArrowheads="1"/>
            </p:cNvSpPr>
            <p:nvPr/>
          </p:nvSpPr>
          <p:spPr bwMode="auto">
            <a:xfrm>
              <a:off x="1905000" y="914399"/>
              <a:ext cx="5257800" cy="507831"/>
            </a:xfrm>
            <a:prstGeom prst="rect">
              <a:avLst/>
            </a:prstGeom>
            <a:noFill/>
            <a:ln w="9525">
              <a:noFill/>
              <a:miter lim="800000"/>
              <a:headEnd/>
              <a:tailEnd/>
            </a:ln>
          </p:spPr>
          <p:txBody>
            <a:bodyPr>
              <a:spAutoFit/>
            </a:bodyPr>
            <a:lstStyle/>
            <a:p>
              <a:pPr algn="ctr">
                <a:lnSpc>
                  <a:spcPct val="90000"/>
                </a:lnSpc>
              </a:pPr>
              <a:r>
                <a:rPr lang="en-US" sz="3000" b="1">
                  <a:latin typeface="Arial" pitchFamily="34" charset="0"/>
                </a:rPr>
                <a:t>Motor control models</a:t>
              </a:r>
            </a:p>
          </p:txBody>
        </p:sp>
        <p:sp>
          <p:nvSpPr>
            <p:cNvPr id="57354" name="TextBox 13"/>
            <p:cNvSpPr txBox="1">
              <a:spLocks noChangeArrowheads="1"/>
            </p:cNvSpPr>
            <p:nvPr/>
          </p:nvSpPr>
          <p:spPr bwMode="auto">
            <a:xfrm>
              <a:off x="422910" y="5321468"/>
              <a:ext cx="8298180" cy="507831"/>
            </a:xfrm>
            <a:prstGeom prst="rect">
              <a:avLst/>
            </a:prstGeom>
            <a:noFill/>
            <a:ln w="9525">
              <a:noFill/>
              <a:miter lim="800000"/>
              <a:headEnd/>
              <a:tailEnd/>
            </a:ln>
          </p:spPr>
          <p:txBody>
            <a:bodyPr>
              <a:spAutoFit/>
            </a:bodyPr>
            <a:lstStyle/>
            <a:p>
              <a:pPr algn="ctr">
                <a:lnSpc>
                  <a:spcPct val="90000"/>
                </a:lnSpc>
              </a:pPr>
              <a:endParaRPr lang="en-US" sz="3000" b="1" dirty="0">
                <a:latin typeface="Arial" pitchFamily="34" charset="0"/>
              </a:endParaRPr>
            </a:p>
          </p:txBody>
        </p:sp>
        <p:cxnSp>
          <p:nvCxnSpPr>
            <p:cNvPr id="13" name="Straight Arrow Connector 12"/>
            <p:cNvCxnSpPr>
              <a:stCxn id="5" idx="2"/>
            </p:cNvCxnSpPr>
            <p:nvPr/>
          </p:nvCxnSpPr>
          <p:spPr>
            <a:xfrm>
              <a:off x="1524552" y="2525712"/>
              <a:ext cx="1904856" cy="132238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7911" y="2525712"/>
              <a:ext cx="4876430" cy="132238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9" idx="0"/>
            </p:cNvCxnSpPr>
            <p:nvPr/>
          </p:nvCxnSpPr>
          <p:spPr>
            <a:xfrm>
              <a:off x="4419932" y="2525712"/>
              <a:ext cx="0" cy="133191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53292" y="2525712"/>
              <a:ext cx="2209633" cy="132238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a:endCxn id="8" idx="0"/>
            </p:cNvCxnSpPr>
            <p:nvPr/>
          </p:nvCxnSpPr>
          <p:spPr>
            <a:xfrm>
              <a:off x="7448653" y="2514599"/>
              <a:ext cx="19049" cy="133826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Degrees of Freedom</a:t>
            </a:r>
          </a:p>
        </p:txBody>
      </p:sp>
      <p:sp>
        <p:nvSpPr>
          <p:cNvPr id="49155" name="Rectangle 3"/>
          <p:cNvSpPr>
            <a:spLocks noGrp="1" noChangeArrowheads="1"/>
          </p:cNvSpPr>
          <p:nvPr>
            <p:ph type="body" idx="1"/>
          </p:nvPr>
        </p:nvSpPr>
        <p:spPr/>
        <p:txBody>
          <a:bodyPr/>
          <a:lstStyle/>
          <a:p>
            <a:r>
              <a:rPr lang="en-US" sz="3200"/>
              <a:t>Number of independent elements in a central system and the ways each component can act</a:t>
            </a:r>
          </a:p>
          <a:p>
            <a:r>
              <a:rPr lang="en-US" sz="3200"/>
              <a:t>Degree of Freedom problem:</a:t>
            </a:r>
          </a:p>
          <a:p>
            <a:pPr lvl="1"/>
            <a:r>
              <a:rPr lang="en-US" sz="2800"/>
              <a:t>Control problem</a:t>
            </a:r>
          </a:p>
          <a:p>
            <a:pPr lvl="1"/>
            <a:r>
              <a:rPr lang="en-US" sz="2800"/>
              <a:t>Occurs in the designing of a complex system that produces a specific result</a:t>
            </a:r>
          </a:p>
          <a:p>
            <a:pPr lvl="1"/>
            <a:r>
              <a:rPr lang="en-US" sz="2800"/>
              <a:t>Involves determining how many degrees of freedom is required to produce the result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vertical)">
                                      <p:cBhvr>
                                        <p:cTn id="7" dur="500"/>
                                        <p:tgtEl>
                                          <p:spTgt spid="49155">
                                            <p:txEl>
                                              <p:pRg st="0" end="0"/>
                                            </p:txEl>
                                          </p:spTgt>
                                        </p:tgtEl>
                                      </p:cBhvr>
                                    </p:animEffect>
                                  </p:childTnLst>
                                  <p:subTnLst>
                                    <p:animClr>
                                      <p:cBhvr override="childStyle">
                                        <p:cTn dur="1" fill="hold" display="0" masterRel="nextClick" afterEffect="1"/>
                                        <p:tgtEl>
                                          <p:spTgt spid="49155">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vertical)">
                                      <p:cBhvr>
                                        <p:cTn id="12" dur="500"/>
                                        <p:tgtEl>
                                          <p:spTgt spid="49155">
                                            <p:txEl>
                                              <p:pRg st="1" end="1"/>
                                            </p:txEl>
                                          </p:spTgt>
                                        </p:tgtEl>
                                      </p:cBhvr>
                                    </p:animEffect>
                                  </p:childTnLst>
                                  <p:subTnLst>
                                    <p:animClr>
                                      <p:cBhvr override="childStyle">
                                        <p:cTn dur="1" fill="hold" display="0" masterRel="nextClick" afterEffect="1"/>
                                        <p:tgtEl>
                                          <p:spTgt spid="49155">
                                            <p:txEl>
                                              <p:pRg st="1" end="1"/>
                                            </p:txEl>
                                          </p:spTgt>
                                        </p:tgtEl>
                                        <p:attrNameLst>
                                          <p:attrName>ppt_c</p:attrName>
                                        </p:attrNameLst>
                                      </p:cBhvr>
                                      <p:to>
                                        <a:srgbClr val="000099"/>
                                      </p:to>
                                    </p:animClr>
                                  </p:subTnLst>
                                </p:cTn>
                              </p:par>
                              <p:par>
                                <p:cTn id="13" presetID="3" presetClass="entr" presetSubtype="5" fill="hold" grpId="0" nodeType="with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blinds(vertical)">
                                      <p:cBhvr>
                                        <p:cTn id="15" dur="500"/>
                                        <p:tgtEl>
                                          <p:spTgt spid="49155">
                                            <p:txEl>
                                              <p:pRg st="2" end="2"/>
                                            </p:txEl>
                                          </p:spTgt>
                                        </p:tgtEl>
                                      </p:cBhvr>
                                    </p:animEffect>
                                  </p:childTnLst>
                                  <p:subTnLst>
                                    <p:animClr>
                                      <p:cBhvr override="childStyle">
                                        <p:cTn dur="1" fill="hold" display="0" masterRel="nextClick" afterEffect="1"/>
                                        <p:tgtEl>
                                          <p:spTgt spid="49155">
                                            <p:txEl>
                                              <p:pRg st="2" end="2"/>
                                            </p:txEl>
                                          </p:spTgt>
                                        </p:tgtEl>
                                        <p:attrNameLst>
                                          <p:attrName>ppt_c</p:attrName>
                                        </p:attrNameLst>
                                      </p:cBhvr>
                                      <p:to>
                                        <a:srgbClr val="000099"/>
                                      </p:to>
                                    </p:animClr>
                                  </p:subTnLst>
                                </p:cTn>
                              </p:par>
                              <p:par>
                                <p:cTn id="16" presetID="3" presetClass="entr" presetSubtype="5" fill="hold" grpId="0" nodeType="withEffect">
                                  <p:stCondLst>
                                    <p:cond delay="0"/>
                                  </p:stCondLst>
                                  <p:childTnLst>
                                    <p:set>
                                      <p:cBhvr>
                                        <p:cTn id="17" dur="1" fill="hold">
                                          <p:stCondLst>
                                            <p:cond delay="0"/>
                                          </p:stCondLst>
                                        </p:cTn>
                                        <p:tgtEl>
                                          <p:spTgt spid="49155">
                                            <p:txEl>
                                              <p:pRg st="3" end="3"/>
                                            </p:txEl>
                                          </p:spTgt>
                                        </p:tgtEl>
                                        <p:attrNameLst>
                                          <p:attrName>style.visibility</p:attrName>
                                        </p:attrNameLst>
                                      </p:cBhvr>
                                      <p:to>
                                        <p:strVal val="visible"/>
                                      </p:to>
                                    </p:set>
                                    <p:animEffect transition="in" filter="blinds(vertical)">
                                      <p:cBhvr>
                                        <p:cTn id="18" dur="500"/>
                                        <p:tgtEl>
                                          <p:spTgt spid="49155">
                                            <p:txEl>
                                              <p:pRg st="3" end="3"/>
                                            </p:txEl>
                                          </p:spTgt>
                                        </p:tgtEl>
                                      </p:cBhvr>
                                    </p:animEffect>
                                  </p:childTnLst>
                                  <p:subTnLst>
                                    <p:animClr>
                                      <p:cBhvr override="childStyle">
                                        <p:cTn dur="1" fill="hold" display="0" masterRel="nextClick" afterEffect="1"/>
                                        <p:tgtEl>
                                          <p:spTgt spid="49155">
                                            <p:txEl>
                                              <p:pRg st="3" end="3"/>
                                            </p:txEl>
                                          </p:spTgt>
                                        </p:tgtEl>
                                        <p:attrNameLst>
                                          <p:attrName>ppt_c</p:attrName>
                                        </p:attrNameLst>
                                      </p:cBhvr>
                                      <p:to>
                                        <a:srgbClr val="000099"/>
                                      </p:to>
                                    </p:animClr>
                                  </p:subTnLst>
                                </p:cTn>
                              </p:par>
                              <p:par>
                                <p:cTn id="19" presetID="3" presetClass="entr" presetSubtype="5" fill="hold" grpId="0" nodeType="withEffect">
                                  <p:stCondLst>
                                    <p:cond delay="0"/>
                                  </p:stCondLst>
                                  <p:childTnLst>
                                    <p:set>
                                      <p:cBhvr>
                                        <p:cTn id="20" dur="1" fill="hold">
                                          <p:stCondLst>
                                            <p:cond delay="0"/>
                                          </p:stCondLst>
                                        </p:cTn>
                                        <p:tgtEl>
                                          <p:spTgt spid="49155">
                                            <p:txEl>
                                              <p:pRg st="4" end="4"/>
                                            </p:txEl>
                                          </p:spTgt>
                                        </p:tgtEl>
                                        <p:attrNameLst>
                                          <p:attrName>style.visibility</p:attrName>
                                        </p:attrNameLst>
                                      </p:cBhvr>
                                      <p:to>
                                        <p:strVal val="visible"/>
                                      </p:to>
                                    </p:set>
                                    <p:animEffect transition="in" filter="blinds(vertical)">
                                      <p:cBhvr>
                                        <p:cTn id="21" dur="500"/>
                                        <p:tgtEl>
                                          <p:spTgt spid="49155">
                                            <p:txEl>
                                              <p:pRg st="4" end="4"/>
                                            </p:txEl>
                                          </p:spTgt>
                                        </p:tgtEl>
                                      </p:cBhvr>
                                    </p:animEffect>
                                  </p:childTnLst>
                                  <p:subTnLst>
                                    <p:animClr>
                                      <p:cBhvr override="childStyle">
                                        <p:cTn dur="1" fill="hold" display="0" masterRel="nextClick" afterEffect="1"/>
                                        <p:tgtEl>
                                          <p:spTgt spid="49155">
                                            <p:txEl>
                                              <p:pRg st="4" end="4"/>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p:spPr>
        <p:txBody>
          <a:bodyPr>
            <a:normAutofit fontScale="90000"/>
          </a:bodyPr>
          <a:lstStyle/>
          <a:p>
            <a:pPr algn="ctr"/>
            <a:r>
              <a:rPr lang="en-US" sz="4000">
                <a:solidFill>
                  <a:schemeClr val="tx1"/>
                </a:solidFill>
              </a:rPr>
              <a:t>Task oriented theories</a:t>
            </a:r>
            <a:br>
              <a:rPr lang="en-US" sz="4000">
                <a:solidFill>
                  <a:schemeClr val="tx1"/>
                </a:solidFill>
              </a:rPr>
            </a:br>
            <a:endParaRPr lang="en-US" sz="4000">
              <a:solidFill>
                <a:schemeClr val="tx1"/>
              </a:solidFill>
            </a:endParaRPr>
          </a:p>
        </p:txBody>
      </p:sp>
      <p:sp>
        <p:nvSpPr>
          <p:cNvPr id="49155" name="Rectangle 3"/>
          <p:cNvSpPr>
            <a:spLocks noGrp="1" noChangeArrowheads="1"/>
          </p:cNvSpPr>
          <p:nvPr>
            <p:ph type="body" idx="1"/>
          </p:nvPr>
        </p:nvSpPr>
        <p:spPr>
          <a:noFill/>
          <a:ln/>
        </p:spPr>
        <p:txBody>
          <a:bodyPr/>
          <a:lstStyle/>
          <a:p>
            <a:r>
              <a:rPr lang="en-US" dirty="0"/>
              <a:t>Control of movement is organized around goal-directed functional behaviors such as walking or talking</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p:cNvPicPr>
            <a:picLocks noChangeAspect="1" noChangeArrowheads="1"/>
          </p:cNvPicPr>
          <p:nvPr/>
        </p:nvPicPr>
        <p:blipFill>
          <a:blip r:embed="rId3" cstate="print"/>
          <a:srcRect/>
          <a:stretch>
            <a:fillRect/>
          </a:stretch>
        </p:blipFill>
        <p:spPr bwMode="auto">
          <a:xfrm>
            <a:off x="1828800" y="1524000"/>
            <a:ext cx="5260975" cy="5029200"/>
          </a:xfrm>
          <a:prstGeom prst="rect">
            <a:avLst/>
          </a:prstGeom>
          <a:noFill/>
          <a:ln w="9525">
            <a:noFill/>
            <a:miter lim="800000"/>
            <a:headEnd/>
            <a:tailEnd/>
          </a:ln>
        </p:spPr>
      </p:pic>
      <p:sp>
        <p:nvSpPr>
          <p:cNvPr id="61443" name="Title 1"/>
          <p:cNvSpPr>
            <a:spLocks noGrp="1"/>
          </p:cNvSpPr>
          <p:nvPr>
            <p:ph type="title"/>
          </p:nvPr>
        </p:nvSpPr>
        <p:spPr>
          <a:xfrm>
            <a:off x="457200" y="381000"/>
            <a:ext cx="8382000" cy="1143000"/>
          </a:xfrm>
        </p:spPr>
        <p:txBody>
          <a:bodyPr>
            <a:normAutofit fontScale="90000"/>
          </a:bodyPr>
          <a:lstStyle/>
          <a:p>
            <a:r>
              <a:rPr lang="en-US" smtClean="0"/>
              <a:t>Task-Oriented Approach (motor control of motor learning approach)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533400" y="381000"/>
            <a:ext cx="8229600" cy="1143000"/>
          </a:xfrm>
        </p:spPr>
        <p:txBody>
          <a:bodyPr/>
          <a:lstStyle/>
          <a:p>
            <a:r>
              <a:rPr lang="en-US" smtClean="0"/>
              <a:t>Task-Oriented Approach</a:t>
            </a:r>
          </a:p>
        </p:txBody>
      </p:sp>
      <p:sp>
        <p:nvSpPr>
          <p:cNvPr id="52226" name="Content Placeholder 6"/>
          <p:cNvSpPr>
            <a:spLocks noGrp="1"/>
          </p:cNvSpPr>
          <p:nvPr>
            <p:ph idx="1"/>
          </p:nvPr>
        </p:nvSpPr>
        <p:spPr>
          <a:xfrm>
            <a:off x="457200" y="1600200"/>
            <a:ext cx="8229600" cy="4525963"/>
          </a:xfrm>
        </p:spPr>
        <p:txBody>
          <a:bodyPr>
            <a:normAutofit/>
          </a:bodyPr>
          <a:lstStyle/>
          <a:p>
            <a:pPr>
              <a:buFont typeface="Arial" charset="0"/>
              <a:buChar char="•"/>
              <a:defRPr/>
            </a:pPr>
            <a:r>
              <a:rPr lang="en-US" dirty="0" smtClean="0">
                <a:cs typeface="Arial" charset="0"/>
              </a:rPr>
              <a:t>Movement is organized around a behavioral goal and is constrained by the environment</a:t>
            </a:r>
          </a:p>
          <a:p>
            <a:pPr>
              <a:spcBef>
                <a:spcPts val="1200"/>
              </a:spcBef>
              <a:buFont typeface="Arial" charset="0"/>
              <a:buChar char="•"/>
              <a:defRPr/>
            </a:pPr>
            <a:r>
              <a:rPr lang="en-US" dirty="0" smtClean="0">
                <a:cs typeface="Arial" charset="0"/>
              </a:rPr>
              <a:t>Patients learn by actively attempting to solve the movement problem rather than by repetitively practicing normal patterns of movement.</a:t>
            </a:r>
          </a:p>
          <a:p>
            <a:pPr lvl="1">
              <a:buNone/>
              <a:defRPr/>
            </a:pPr>
            <a:endParaRPr lang="en-US" dirty="0" smtClean="0">
              <a:cs typeface="Arial" charset="0"/>
            </a:endParaRPr>
          </a:p>
          <a:p>
            <a:pPr lvl="1">
              <a:buFont typeface="Arial" charset="0"/>
              <a:buChar char="–"/>
              <a:defRPr/>
            </a:pPr>
            <a:endParaRPr lang="en-US" dirty="0" smtClean="0">
              <a:cs typeface="Arial" charset="0"/>
            </a:endParaRPr>
          </a:p>
          <a:p>
            <a:pPr>
              <a:buFont typeface="Arial" charset="0"/>
              <a:buChar char="•"/>
              <a:defRPr/>
            </a:pPr>
            <a:endParaRPr lang="en-US" dirty="0" smtClean="0">
              <a:cs typeface="Arial" charset="0"/>
            </a:endParaRPr>
          </a:p>
          <a:p>
            <a:pPr lvl="1">
              <a:buFont typeface="Arial" charset="0"/>
              <a:buChar char="–"/>
              <a:defRPr/>
            </a:pPr>
            <a:endParaRPr lang="en-US" dirty="0" smtClean="0">
              <a:cs typeface="Arial" charset="0"/>
            </a:endParaRPr>
          </a:p>
          <a:p>
            <a:pPr lvl="1">
              <a:buFont typeface="Arial" charset="0"/>
              <a:buChar char="–"/>
              <a:defRPr/>
            </a:pPr>
            <a:endParaRPr lang="en-US" dirty="0" smtClean="0">
              <a:cs typeface="Arial" charset="0"/>
            </a:endParaRPr>
          </a:p>
          <a:p>
            <a:pPr>
              <a:buFont typeface="Arial" charset="0"/>
              <a:buChar char="•"/>
              <a:defRPr/>
            </a:pPr>
            <a:endParaRPr lang="en-US" dirty="0"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t>Open Loop and</a:t>
            </a:r>
            <a:br>
              <a:rPr lang="en-US"/>
            </a:br>
            <a:r>
              <a:rPr lang="en-US"/>
              <a:t>Closed Loop Systems</a:t>
            </a:r>
          </a:p>
        </p:txBody>
      </p:sp>
      <p:sp>
        <p:nvSpPr>
          <p:cNvPr id="50179" name="Rectangle 3"/>
          <p:cNvSpPr>
            <a:spLocks noGrp="1" noChangeArrowheads="1"/>
          </p:cNvSpPr>
          <p:nvPr>
            <p:ph type="body" idx="1"/>
          </p:nvPr>
        </p:nvSpPr>
        <p:spPr>
          <a:xfrm>
            <a:off x="1462088" y="2076450"/>
            <a:ext cx="7300912" cy="4324350"/>
          </a:xfrm>
        </p:spPr>
        <p:txBody>
          <a:bodyPr/>
          <a:lstStyle/>
          <a:p>
            <a:pPr>
              <a:lnSpc>
                <a:spcPct val="80000"/>
              </a:lnSpc>
            </a:pPr>
            <a:r>
              <a:rPr lang="en-US" sz="3200"/>
              <a:t>Models of basic descriptions that show the CNS and PNS initiate and control action</a:t>
            </a:r>
          </a:p>
          <a:p>
            <a:pPr>
              <a:lnSpc>
                <a:spcPct val="80000"/>
              </a:lnSpc>
            </a:pPr>
            <a:r>
              <a:rPr lang="en-US" sz="3200"/>
              <a:t>Each has a central center (executive)</a:t>
            </a:r>
          </a:p>
          <a:p>
            <a:pPr>
              <a:lnSpc>
                <a:spcPct val="80000"/>
              </a:lnSpc>
            </a:pPr>
            <a:r>
              <a:rPr lang="en-US" sz="3200"/>
              <a:t>Executive generates and issues movement instructions to effectors (muscles/joints)</a:t>
            </a:r>
          </a:p>
          <a:p>
            <a:pPr>
              <a:lnSpc>
                <a:spcPct val="80000"/>
              </a:lnSpc>
            </a:pPr>
            <a:r>
              <a:rPr lang="en-US" sz="3200"/>
              <a:t>Both also contain movement instructions from control center to effectors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randombar(horizontal)">
                                      <p:cBhvr>
                                        <p:cTn id="7" dur="500"/>
                                        <p:tgtEl>
                                          <p:spTgt spid="50179">
                                            <p:txEl>
                                              <p:pRg st="0" end="0"/>
                                            </p:txEl>
                                          </p:spTgt>
                                        </p:tgtEl>
                                      </p:cBhvr>
                                    </p:animEffect>
                                  </p:childTnLst>
                                  <p:subTnLst>
                                    <p:animClr>
                                      <p:cBhvr override="childStyle">
                                        <p:cTn dur="1" fill="hold" display="0" masterRel="nextClick" afterEffect="1"/>
                                        <p:tgtEl>
                                          <p:spTgt spid="50179">
                                            <p:txEl>
                                              <p:pRg st="0" end="0"/>
                                            </p:txEl>
                                          </p:spTgt>
                                        </p:tgtEl>
                                        <p:attrNameLst>
                                          <p:attrName>ppt_c</p:attrName>
                                        </p:attrNameLst>
                                      </p:cBhvr>
                                      <p:to>
                                        <a:srgbClr val="000099"/>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randombar(horizontal)">
                                      <p:cBhvr>
                                        <p:cTn id="12" dur="500"/>
                                        <p:tgtEl>
                                          <p:spTgt spid="50179">
                                            <p:txEl>
                                              <p:pRg st="1" end="1"/>
                                            </p:txEl>
                                          </p:spTgt>
                                        </p:tgtEl>
                                      </p:cBhvr>
                                    </p:animEffect>
                                  </p:childTnLst>
                                  <p:subTnLst>
                                    <p:animClr>
                                      <p:cBhvr override="childStyle">
                                        <p:cTn dur="1" fill="hold" display="0" masterRel="nextClick" afterEffect="1"/>
                                        <p:tgtEl>
                                          <p:spTgt spid="50179">
                                            <p:txEl>
                                              <p:pRg st="1" end="1"/>
                                            </p:txEl>
                                          </p:spTgt>
                                        </p:tgtEl>
                                        <p:attrNameLst>
                                          <p:attrName>ppt_c</p:attrName>
                                        </p:attrNameLst>
                                      </p:cBhvr>
                                      <p:to>
                                        <a:srgbClr val="000099"/>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randombar(horizontal)">
                                      <p:cBhvr>
                                        <p:cTn id="17" dur="500"/>
                                        <p:tgtEl>
                                          <p:spTgt spid="50179">
                                            <p:txEl>
                                              <p:pRg st="2" end="2"/>
                                            </p:txEl>
                                          </p:spTgt>
                                        </p:tgtEl>
                                      </p:cBhvr>
                                    </p:animEffect>
                                  </p:childTnLst>
                                  <p:subTnLst>
                                    <p:animClr>
                                      <p:cBhvr override="childStyle">
                                        <p:cTn dur="1" fill="hold" display="0" masterRel="nextClick" afterEffect="1"/>
                                        <p:tgtEl>
                                          <p:spTgt spid="50179">
                                            <p:txEl>
                                              <p:pRg st="2" end="2"/>
                                            </p:txEl>
                                          </p:spTgt>
                                        </p:tgtEl>
                                        <p:attrNameLst>
                                          <p:attrName>ppt_c</p:attrName>
                                        </p:attrNameLst>
                                      </p:cBhvr>
                                      <p:to>
                                        <a:srgbClr val="000099"/>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randombar(horizontal)">
                                      <p:cBhvr>
                                        <p:cTn id="22" dur="500"/>
                                        <p:tgtEl>
                                          <p:spTgt spid="50179">
                                            <p:txEl>
                                              <p:pRg st="3" end="3"/>
                                            </p:txEl>
                                          </p:spTgt>
                                        </p:tgtEl>
                                      </p:cBhvr>
                                    </p:animEffect>
                                  </p:childTnLst>
                                  <p:subTnLst>
                                    <p:animClr>
                                      <p:cBhvr override="childStyle">
                                        <p:cTn dur="1" fill="hold" display="0" masterRel="nextClick" afterEffect="1"/>
                                        <p:tgtEl>
                                          <p:spTgt spid="50179">
                                            <p:txEl>
                                              <p:pRg st="3" end="3"/>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normAutofit fontScale="90000"/>
          </a:bodyPr>
          <a:lstStyle/>
          <a:p>
            <a:r>
              <a:rPr lang="en-US"/>
              <a:t>Differences Between</a:t>
            </a:r>
            <a:br>
              <a:rPr lang="en-US"/>
            </a:br>
            <a:r>
              <a:rPr lang="en-US"/>
              <a:t>the Systems</a:t>
            </a:r>
          </a:p>
        </p:txBody>
      </p:sp>
      <p:sp>
        <p:nvSpPr>
          <p:cNvPr id="52227" name="Rectangle 1027"/>
          <p:cNvSpPr>
            <a:spLocks noGrp="1" noChangeArrowheads="1"/>
          </p:cNvSpPr>
          <p:nvPr>
            <p:ph type="body" sz="half" idx="1"/>
          </p:nvPr>
        </p:nvSpPr>
        <p:spPr>
          <a:xfrm>
            <a:off x="1462088" y="2438400"/>
            <a:ext cx="3573462" cy="3733800"/>
          </a:xfrm>
        </p:spPr>
        <p:txBody>
          <a:bodyPr>
            <a:normAutofit lnSpcReduction="10000"/>
          </a:bodyPr>
          <a:lstStyle/>
          <a:p>
            <a:pPr>
              <a:buFont typeface="Wingdings" pitchFamily="2" charset="2"/>
              <a:buNone/>
            </a:pPr>
            <a:r>
              <a:rPr lang="en-US" sz="3200" i="1">
                <a:solidFill>
                  <a:schemeClr val="accent1"/>
                </a:solidFill>
              </a:rPr>
              <a:t>Open Loop</a:t>
            </a:r>
          </a:p>
          <a:p>
            <a:r>
              <a:rPr lang="en-US"/>
              <a:t>Does not use feedback</a:t>
            </a:r>
          </a:p>
          <a:p>
            <a:r>
              <a:rPr lang="en-US"/>
              <a:t>Control center provides all the information for effectors to carry out movement</a:t>
            </a:r>
          </a:p>
        </p:txBody>
      </p:sp>
      <p:sp>
        <p:nvSpPr>
          <p:cNvPr id="52228" name="Rectangle 1028"/>
          <p:cNvSpPr>
            <a:spLocks noGrp="1" noChangeArrowheads="1"/>
          </p:cNvSpPr>
          <p:nvPr>
            <p:ph type="body" sz="half" idx="2"/>
          </p:nvPr>
        </p:nvSpPr>
        <p:spPr>
          <a:xfrm>
            <a:off x="5187950" y="2514600"/>
            <a:ext cx="3575050" cy="3733800"/>
          </a:xfrm>
        </p:spPr>
        <p:txBody>
          <a:bodyPr/>
          <a:lstStyle/>
          <a:p>
            <a:pPr>
              <a:buFont typeface="Wingdings" pitchFamily="2" charset="2"/>
              <a:buNone/>
            </a:pPr>
            <a:r>
              <a:rPr lang="en-US" sz="3200" i="1">
                <a:solidFill>
                  <a:schemeClr val="accent1"/>
                </a:solidFill>
              </a:rPr>
              <a:t>Closed Loop</a:t>
            </a:r>
          </a:p>
          <a:p>
            <a:r>
              <a:rPr lang="en-US"/>
              <a:t>Uses feedback</a:t>
            </a:r>
          </a:p>
          <a:p>
            <a:r>
              <a:rPr lang="en-US"/>
              <a:t>Control center issues information to effectors sufficient only to initiate movement</a:t>
            </a:r>
          </a:p>
        </p:txBody>
      </p:sp>
      <p:sp>
        <p:nvSpPr>
          <p:cNvPr id="52229" name="Rectangle 1029"/>
          <p:cNvSpPr>
            <a:spLocks noChangeArrowheads="1"/>
          </p:cNvSpPr>
          <p:nvPr/>
        </p:nvSpPr>
        <p:spPr bwMode="auto">
          <a:xfrm>
            <a:off x="1462088" y="1771650"/>
            <a:ext cx="7300912" cy="666750"/>
          </a:xfrm>
          <a:prstGeom prst="rect">
            <a:avLst/>
          </a:prstGeom>
          <a:noFill/>
          <a:ln w="9525">
            <a:noFill/>
            <a:miter lim="800000"/>
            <a:headEnd/>
            <a:tailEnd/>
          </a:ln>
          <a:effectLst/>
        </p:spPr>
        <p:txBody>
          <a:bodyPr lIns="92075" tIns="46038" rIns="92075" bIns="46038"/>
          <a:lstStyle/>
          <a:p>
            <a:pPr marL="449263" indent="-449263">
              <a:lnSpc>
                <a:spcPct val="90000"/>
              </a:lnSpc>
              <a:spcBef>
                <a:spcPct val="20000"/>
              </a:spcBef>
              <a:buClr>
                <a:srgbClr val="CC0000"/>
              </a:buClr>
              <a:buSzPct val="90000"/>
              <a:buFont typeface="Wingdings" pitchFamily="2" charset="2"/>
              <a:buChar char="n"/>
            </a:pPr>
            <a:r>
              <a:rPr lang="en-US" sz="3600">
                <a:solidFill>
                  <a:srgbClr val="FFFFFF"/>
                </a:solidFill>
              </a:rPr>
              <a:t>Two differences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checkerboard(across)">
                                      <p:cBhvr>
                                        <p:cTn id="7" dur="500"/>
                                        <p:tgtEl>
                                          <p:spTgt spid="522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box(in)">
                                      <p:cBhvr>
                                        <p:cTn id="12" dur="500"/>
                                        <p:tgtEl>
                                          <p:spTgt spid="52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box(in)">
                                      <p:cBhvr>
                                        <p:cTn id="17" dur="500"/>
                                        <p:tgtEl>
                                          <p:spTgt spid="52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box(in)">
                                      <p:cBhvr>
                                        <p:cTn id="22" dur="500"/>
                                        <p:tgtEl>
                                          <p:spTgt spid="522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2228">
                                            <p:txEl>
                                              <p:pRg st="0" end="0"/>
                                            </p:txEl>
                                          </p:spTgt>
                                        </p:tgtEl>
                                        <p:attrNameLst>
                                          <p:attrName>style.visibility</p:attrName>
                                        </p:attrNameLst>
                                      </p:cBhvr>
                                      <p:to>
                                        <p:strVal val="visible"/>
                                      </p:to>
                                    </p:set>
                                    <p:animEffect transition="in" filter="box(out)">
                                      <p:cBhvr>
                                        <p:cTn id="27" dur="500"/>
                                        <p:tgtEl>
                                          <p:spTgt spid="522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228">
                                            <p:txEl>
                                              <p:pRg st="1" end="1"/>
                                            </p:txEl>
                                          </p:spTgt>
                                        </p:tgtEl>
                                        <p:attrNameLst>
                                          <p:attrName>style.visibility</p:attrName>
                                        </p:attrNameLst>
                                      </p:cBhvr>
                                      <p:to>
                                        <p:strVal val="visible"/>
                                      </p:to>
                                    </p:set>
                                    <p:animEffect transition="in" filter="box(out)">
                                      <p:cBhvr>
                                        <p:cTn id="32" dur="500"/>
                                        <p:tgtEl>
                                          <p:spTgt spid="5222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2228">
                                            <p:txEl>
                                              <p:pRg st="2" end="2"/>
                                            </p:txEl>
                                          </p:spTgt>
                                        </p:tgtEl>
                                        <p:attrNameLst>
                                          <p:attrName>style.visibility</p:attrName>
                                        </p:attrNameLst>
                                      </p:cBhvr>
                                      <p:to>
                                        <p:strVal val="visible"/>
                                      </p:to>
                                    </p:set>
                                    <p:animEffect transition="in" filter="box(out)">
                                      <p:cBhvr>
                                        <p:cTn id="37"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P spid="52228" grpId="0" build="p" autoUpdateAnimBg="0"/>
      <p:bldP spid="5222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a:t>Two Theories of</a:t>
            </a:r>
            <a:br>
              <a:rPr lang="en-US"/>
            </a:br>
            <a:r>
              <a:rPr lang="en-US"/>
              <a:t>Motor Control</a:t>
            </a:r>
          </a:p>
        </p:txBody>
      </p:sp>
      <p:sp>
        <p:nvSpPr>
          <p:cNvPr id="54275" name="Rectangle 3"/>
          <p:cNvSpPr>
            <a:spLocks noGrp="1" noChangeArrowheads="1"/>
          </p:cNvSpPr>
          <p:nvPr>
            <p:ph type="body" idx="1"/>
          </p:nvPr>
        </p:nvSpPr>
        <p:spPr/>
        <p:txBody>
          <a:bodyPr/>
          <a:lstStyle/>
          <a:p>
            <a:pPr marL="685800" indent="-685800">
              <a:lnSpc>
                <a:spcPct val="80000"/>
              </a:lnSpc>
              <a:buFont typeface="Wingdings" pitchFamily="2" charset="2"/>
              <a:buAutoNum type="arabicPeriod"/>
            </a:pPr>
            <a:r>
              <a:rPr lang="en-US" sz="3200" i="1" dirty="0">
                <a:solidFill>
                  <a:schemeClr val="accent1"/>
                </a:solidFill>
              </a:rPr>
              <a:t>Motor Program-based theory:</a:t>
            </a:r>
            <a:r>
              <a:rPr lang="en-US" sz="3200" dirty="0"/>
              <a:t> memory-based construct that controls coordinated </a:t>
            </a:r>
            <a:r>
              <a:rPr lang="en-US" sz="3200" dirty="0" smtClean="0"/>
              <a:t>movement</a:t>
            </a:r>
          </a:p>
          <a:p>
            <a:pPr marL="685800" indent="-685800">
              <a:lnSpc>
                <a:spcPct val="80000"/>
              </a:lnSpc>
              <a:buFont typeface="Wingdings" pitchFamily="2" charset="2"/>
              <a:buAutoNum type="arabicPeriod"/>
            </a:pPr>
            <a:endParaRPr lang="en-US" sz="3200" dirty="0"/>
          </a:p>
          <a:p>
            <a:pPr marL="685800" indent="-685800">
              <a:lnSpc>
                <a:spcPct val="80000"/>
              </a:lnSpc>
              <a:buFont typeface="Wingdings" pitchFamily="2" charset="2"/>
              <a:buAutoNum type="arabicPeriod"/>
            </a:pPr>
            <a:r>
              <a:rPr lang="en-US" sz="3200" i="1" dirty="0">
                <a:solidFill>
                  <a:schemeClr val="accent1"/>
                </a:solidFill>
              </a:rPr>
              <a:t>Dynamic Pattern </a:t>
            </a:r>
            <a:r>
              <a:rPr lang="en-US" sz="3200" i="1" dirty="0" smtClean="0">
                <a:solidFill>
                  <a:schemeClr val="accent1"/>
                </a:solidFill>
              </a:rPr>
              <a:t>theory:</a:t>
            </a:r>
            <a:r>
              <a:rPr lang="en-US" sz="3200" dirty="0" smtClean="0"/>
              <a:t> </a:t>
            </a:r>
            <a:r>
              <a:rPr lang="en-US" sz="3200" dirty="0"/>
              <a:t>approach to describing and explaining the control of coordinated movement that emphasize the role of information in the environment and properties of the body/limbs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4275">
                                            <p:txEl>
                                              <p:pRg st="0" end="0"/>
                                            </p:txEl>
                                          </p:spTgt>
                                        </p:tgtEl>
                                        <p:attrNameLst>
                                          <p:attrName>ppt_c</p:attrName>
                                        </p:attrNameLst>
                                      </p:cBhvr>
                                      <p:to>
                                        <a:srgbClr val="000099"/>
                                      </p:to>
                                    </p:animClr>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p:cTn id="13"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54275">
                                            <p:txEl>
                                              <p:pRg st="2" end="2"/>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274638"/>
            <a:ext cx="8686800" cy="1143000"/>
          </a:xfrm>
        </p:spPr>
        <p:txBody>
          <a:bodyPr>
            <a:normAutofit/>
          </a:bodyPr>
          <a:lstStyle/>
          <a:p>
            <a:r>
              <a:rPr lang="en-US" dirty="0"/>
              <a:t>Motor </a:t>
            </a:r>
            <a:r>
              <a:rPr lang="en-US" dirty="0" smtClean="0"/>
              <a:t>Program-Based Theory</a:t>
            </a:r>
            <a:endParaRPr lang="en-US" dirty="0"/>
          </a:p>
        </p:txBody>
      </p:sp>
      <p:sp>
        <p:nvSpPr>
          <p:cNvPr id="55299" name="Rectangle 3"/>
          <p:cNvSpPr>
            <a:spLocks noGrp="1" noChangeArrowheads="1"/>
          </p:cNvSpPr>
          <p:nvPr>
            <p:ph type="body" idx="1"/>
          </p:nvPr>
        </p:nvSpPr>
        <p:spPr/>
        <p:txBody>
          <a:bodyPr/>
          <a:lstStyle/>
          <a:p>
            <a:pPr>
              <a:lnSpc>
                <a:spcPct val="80000"/>
              </a:lnSpc>
            </a:pPr>
            <a:r>
              <a:rPr lang="en-US" dirty="0"/>
              <a:t>Based on the work of Richard Schmidt (1988</a:t>
            </a:r>
            <a:r>
              <a:rPr lang="en-US" dirty="0" smtClean="0"/>
              <a:t>)</a:t>
            </a:r>
          </a:p>
          <a:p>
            <a:pPr>
              <a:lnSpc>
                <a:spcPct val="80000"/>
              </a:lnSpc>
            </a:pPr>
            <a:endParaRPr lang="en-US" dirty="0"/>
          </a:p>
          <a:p>
            <a:pPr>
              <a:lnSpc>
                <a:spcPct val="80000"/>
              </a:lnSpc>
            </a:pPr>
            <a:r>
              <a:rPr lang="en-US" dirty="0"/>
              <a:t>Hypothesized </a:t>
            </a:r>
            <a:r>
              <a:rPr lang="en-US" u="sng" dirty="0"/>
              <a:t>generalized motor program</a:t>
            </a:r>
            <a:r>
              <a:rPr lang="en-US" dirty="0"/>
              <a:t>: mechanism accounting for adaptive and flexible qualities of human </a:t>
            </a:r>
            <a:r>
              <a:rPr lang="en-US" dirty="0" smtClean="0"/>
              <a:t>movement</a:t>
            </a:r>
          </a:p>
          <a:p>
            <a:pPr>
              <a:lnSpc>
                <a:spcPct val="80000"/>
              </a:lnSpc>
            </a:pPr>
            <a:endParaRPr lang="en-US" dirty="0"/>
          </a:p>
          <a:p>
            <a:pPr>
              <a:lnSpc>
                <a:spcPct val="80000"/>
              </a:lnSpc>
            </a:pPr>
            <a:r>
              <a:rPr lang="en-US" dirty="0"/>
              <a:t>Proposed that generalized motor program controls </a:t>
            </a:r>
            <a:r>
              <a:rPr lang="en-US" u="sng" dirty="0"/>
              <a:t>class of actions</a:t>
            </a:r>
            <a:r>
              <a:rPr lang="en-US" dirty="0"/>
              <a:t> vs. specific movement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52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52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299">
                                            <p:txEl>
                                              <p:pRg st="0" end="0"/>
                                            </p:txEl>
                                          </p:spTgt>
                                        </p:tgtEl>
                                        <p:attrNameLst>
                                          <p:attrName>ppt_y</p:attrName>
                                        </p:attrNameLst>
                                      </p:cBhvr>
                                      <p:tavLst>
                                        <p:tav tm="0" fmla="#ppt_y+(sin(-2*pi*(1-$))*-#ppt_x+cos(-2*pi*(1-$))*(1-#ppt_y))*(1-$)">
                                          <p:val>
                                            <p:fltVal val="0"/>
                                          </p:val>
                                        </p:tav>
                                        <p:tav tm="100000">
                                          <p:val>
                                            <p:fltVal val="1"/>
                                          </p:val>
                                        </p:tav>
                                      </p:tavLst>
                                    </p:anim>
                                  </p:childTnLst>
                                  <p:subTnLst>
                                    <p:animClr>
                                      <p:cBhvr override="childStyle">
                                        <p:cTn dur="1" fill="hold" display="0" masterRel="nextClick" afterEffect="1"/>
                                        <p:tgtEl>
                                          <p:spTgt spid="55299">
                                            <p:txEl>
                                              <p:pRg st="0" end="0"/>
                                            </p:txEl>
                                          </p:spTgt>
                                        </p:tgtEl>
                                        <p:attrNameLst>
                                          <p:attrName>ppt_c</p:attrName>
                                        </p:attrNameLst>
                                      </p:cBhvr>
                                      <p:to>
                                        <a:srgbClr val="000099"/>
                                      </p:to>
                                    </p:animClr>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 calcmode="lin" valueType="num">
                                      <p:cBhvr>
                                        <p:cTn id="15" dur="1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529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52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5299">
                                            <p:txEl>
                                              <p:pRg st="2" end="2"/>
                                            </p:txEl>
                                          </p:spTgt>
                                        </p:tgtEl>
                                        <p:attrNameLst>
                                          <p:attrName>ppt_y</p:attrName>
                                        </p:attrNameLst>
                                      </p:cBhvr>
                                      <p:tavLst>
                                        <p:tav tm="0" fmla="#ppt_y+(sin(-2*pi*(1-$))*-#ppt_x+cos(-2*pi*(1-$))*(1-#ppt_y))*(1-$)">
                                          <p:val>
                                            <p:fltVal val="0"/>
                                          </p:val>
                                        </p:tav>
                                        <p:tav tm="100000">
                                          <p:val>
                                            <p:fltVal val="1"/>
                                          </p:val>
                                        </p:tav>
                                      </p:tavLst>
                                    </p:anim>
                                  </p:childTnLst>
                                  <p:subTnLst>
                                    <p:animClr>
                                      <p:cBhvr override="childStyle">
                                        <p:cTn dur="1" fill="hold" display="0" masterRel="nextClick" afterEffect="1"/>
                                        <p:tgtEl>
                                          <p:spTgt spid="55299">
                                            <p:txEl>
                                              <p:pRg st="2" end="2"/>
                                            </p:txEl>
                                          </p:spTgt>
                                        </p:tgtEl>
                                        <p:attrNameLst>
                                          <p:attrName>ppt_c</p:attrName>
                                        </p:attrNameLst>
                                      </p:cBhvr>
                                      <p:to>
                                        <a:srgbClr val="000099"/>
                                      </p:to>
                                    </p:animClr>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 calcmode="lin" valueType="num">
                                      <p:cBhvr>
                                        <p:cTn id="23" dur="1000" fill="hold"/>
                                        <p:tgtEl>
                                          <p:spTgt spid="55299">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5299">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529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5299">
                                            <p:txEl>
                                              <p:pRg st="4" end="4"/>
                                            </p:txEl>
                                          </p:spTgt>
                                        </p:tgtEl>
                                        <p:attrNameLst>
                                          <p:attrName>ppt_y</p:attrName>
                                        </p:attrNameLst>
                                      </p:cBhvr>
                                      <p:tavLst>
                                        <p:tav tm="0" fmla="#ppt_y+(sin(-2*pi*(1-$))*-#ppt_x+cos(-2*pi*(1-$))*(1-#ppt_y))*(1-$)">
                                          <p:val>
                                            <p:fltVal val="0"/>
                                          </p:val>
                                        </p:tav>
                                        <p:tav tm="100000">
                                          <p:val>
                                            <p:fltVal val="1"/>
                                          </p:val>
                                        </p:tav>
                                      </p:tavLst>
                                    </p:anim>
                                  </p:childTnLst>
                                  <p:subTnLst>
                                    <p:animClr>
                                      <p:cBhvr override="childStyle">
                                        <p:cTn dur="1" fill="hold" display="0" masterRel="nextClick" afterEffect="1"/>
                                        <p:tgtEl>
                                          <p:spTgt spid="55299">
                                            <p:txEl>
                                              <p:pRg st="4" end="4"/>
                                            </p:txEl>
                                          </p:spTgt>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QUESTION" val="1"/>
</p:tagLst>
</file>

<file path=ppt/tags/tag3.xml><?xml version="1.0" encoding="utf-8"?>
<p:tagLst xmlns:a="http://schemas.openxmlformats.org/drawingml/2006/main" xmlns:r="http://schemas.openxmlformats.org/officeDocument/2006/relationships" xmlns:p="http://schemas.openxmlformats.org/presentationml/2006/main">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QUESTION" val="1"/>
</p:tagLst>
</file>

<file path=ppt/tags/tag6.xml><?xml version="1.0" encoding="utf-8"?>
<p:tagLst xmlns:a="http://schemas.openxmlformats.org/drawingml/2006/main" xmlns:r="http://schemas.openxmlformats.org/officeDocument/2006/relationships" xmlns:p="http://schemas.openxmlformats.org/presentationml/2006/main">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3698</Words>
  <Application>Microsoft Office PowerPoint</Application>
  <PresentationFormat>On-screen Show (4:3)</PresentationFormat>
  <Paragraphs>358</Paragraphs>
  <Slides>52</Slides>
  <Notes>30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Motor control theory</vt:lpstr>
      <vt:lpstr>Theory and Professional Practice</vt:lpstr>
      <vt:lpstr>Motor Control Theory</vt:lpstr>
      <vt:lpstr>Coordination</vt:lpstr>
      <vt:lpstr>Degrees of Freedom</vt:lpstr>
      <vt:lpstr>Open Loop and Closed Loop Systems</vt:lpstr>
      <vt:lpstr>Differences Between the Systems</vt:lpstr>
      <vt:lpstr>Two Theories of Motor Control</vt:lpstr>
      <vt:lpstr>Motor Program-Based Theory</vt:lpstr>
      <vt:lpstr>Slide 10</vt:lpstr>
      <vt:lpstr>Schmidt’s Schema Theory</vt:lpstr>
      <vt:lpstr>Slide 12</vt:lpstr>
      <vt:lpstr>Dynamic Pattern Theory</vt:lpstr>
      <vt:lpstr>Dynamical Systems theory</vt:lpstr>
      <vt:lpstr> Systems Theory: Bernstein’s Degree of Freedom Problem</vt:lpstr>
      <vt:lpstr>Stability and Attractors</vt:lpstr>
      <vt:lpstr>Order and Control Parameters</vt:lpstr>
      <vt:lpstr>Slide 18</vt:lpstr>
      <vt:lpstr>Slide 19</vt:lpstr>
      <vt:lpstr>Slide 20</vt:lpstr>
      <vt:lpstr>Dynamic Systems Theory: Principle of Self-Organization</vt:lpstr>
      <vt:lpstr> Systems Theory: Bernstein’s Degree of Freedom Problem</vt:lpstr>
      <vt:lpstr>Coordinated Structures</vt:lpstr>
      <vt:lpstr>Perception and Action Coupling</vt:lpstr>
      <vt:lpstr>Slide 25</vt:lpstr>
      <vt:lpstr>Limitation of Systems Theory</vt:lpstr>
      <vt:lpstr>Clinical Implications of Systems Theory</vt:lpstr>
      <vt:lpstr>Present State of the Control Theory Issue</vt:lpstr>
      <vt:lpstr>Slide 29</vt:lpstr>
      <vt:lpstr>Reflex Theory</vt:lpstr>
      <vt:lpstr>Slide 31</vt:lpstr>
      <vt:lpstr>Limitations of Reflex Theory</vt:lpstr>
      <vt:lpstr>Information processing model</vt:lpstr>
      <vt:lpstr>Information processing model</vt:lpstr>
      <vt:lpstr>Hierarchical Theory</vt:lpstr>
      <vt:lpstr>Hierarchical Theory</vt:lpstr>
      <vt:lpstr>Hierarchical Theory</vt:lpstr>
      <vt:lpstr>Hierarchical Theory</vt:lpstr>
      <vt:lpstr>Current Concepts Related to Hierarchical Theory</vt:lpstr>
      <vt:lpstr>Limitations of Hierarchical Theory</vt:lpstr>
      <vt:lpstr>Motor Programming Theories</vt:lpstr>
      <vt:lpstr>General setup for studies of locomotion in cats with spinal lesions</vt:lpstr>
      <vt:lpstr>Evidence of a Motor Program: Central Pattern Generator (CPGs)</vt:lpstr>
      <vt:lpstr>Motor Programming Theories</vt:lpstr>
      <vt:lpstr>Slide 45</vt:lpstr>
      <vt:lpstr>Motor Programming Theories</vt:lpstr>
      <vt:lpstr>Limitations of Motor Programming Theories</vt:lpstr>
      <vt:lpstr>Clinical Implications of  Motor Programming Theories</vt:lpstr>
      <vt:lpstr>Slide 49</vt:lpstr>
      <vt:lpstr>Task oriented theories </vt:lpstr>
      <vt:lpstr>Task-Oriented Approach (motor control of motor learning approach)</vt:lpstr>
      <vt:lpstr>Task-Oriented Approach</vt:lpstr>
    </vt:vector>
  </TitlesOfParts>
  <Company>Khon Kaen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control theory</dc:title>
  <dc:creator>Coala</dc:creator>
  <cp:lastModifiedBy>Coala</cp:lastModifiedBy>
  <cp:revision>16</cp:revision>
  <dcterms:created xsi:type="dcterms:W3CDTF">2014-10-06T03:04:32Z</dcterms:created>
  <dcterms:modified xsi:type="dcterms:W3CDTF">2014-10-19T03:09:44Z</dcterms:modified>
</cp:coreProperties>
</file>