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9" r:id="rId2"/>
    <p:sldId id="284" r:id="rId3"/>
    <p:sldId id="287" r:id="rId4"/>
    <p:sldId id="314" r:id="rId5"/>
    <p:sldId id="288" r:id="rId6"/>
    <p:sldId id="289" r:id="rId7"/>
    <p:sldId id="291" r:id="rId8"/>
    <p:sldId id="316" r:id="rId9"/>
    <p:sldId id="295" r:id="rId1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DFDAC-02D4-48A6-A331-55293BF995C0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AE860-E566-4E43-AA20-D74C90A33B8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00284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BAE860-E566-4E43-AA20-D74C90A33B8D}" type="slidenum">
              <a:rPr lang="th-TH" smtClean="0"/>
              <a:pPr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8885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BAE860-E566-4E43-AA20-D74C90A33B8D}" type="slidenum">
              <a:rPr lang="th-TH" smtClean="0"/>
              <a:pPr/>
              <a:t>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37463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สี่เหลี่ยมผืนผ้า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สี่เหลี่ยมผืนผ้า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สี่เหลี่ยมผืนผ้า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สี่เหลี่ยมผืนผ้า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สี่เหลี่ยมผืนผ้ามุมมน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สี่เหลี่ยมผืนผ้ามุมมน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เนื้อหา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6" name="ตัวแทนวันที่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27" name="ตัวแทนหมายเลขภาพนิ่ง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8" name="ตัวแทนท้ายกระดา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สี่เหลี่ยมผืนผ้า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สี่เหลี่ยมผืนผ้า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สี่เหลี่ยมผืนผ้า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สี่เหลี่ยมผืนผ้ามุมมน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สี่เหลี่ยมผืนผ้ามุมมน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สี่เหลี่ยมผืนผ้า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สี่เหลี่ยมผืนผ้า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สี่เหลี่ยมผืนผ้า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สี่เหลี่ยมผืนผ้า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สี่เหลี่ยมผืนผ้า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69C0817-5AD9-4FF3-BE62-8FC4D87690C1}" type="datetimeFigureOut">
              <a:rPr lang="th-TH" smtClean="0"/>
              <a:pPr/>
              <a:t>20/05/63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h-TH"/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457200" y="2060848"/>
            <a:ext cx="8458200" cy="1470025"/>
          </a:xfrm>
        </p:spPr>
        <p:txBody>
          <a:bodyPr/>
          <a:lstStyle/>
          <a:p>
            <a:r>
              <a:rPr lang="en-US" dirty="0" smtClean="0"/>
              <a:t>Case discussion: </a:t>
            </a:r>
            <a:r>
              <a:rPr lang="en-US" dirty="0" smtClean="0"/>
              <a:t>antibiotic </a:t>
            </a:r>
            <a:r>
              <a:rPr lang="en-US" dirty="0" smtClean="0"/>
              <a:t>use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2607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70782"/>
            <a:ext cx="8229600" cy="2362274"/>
          </a:xfrm>
        </p:spPr>
        <p:txBody>
          <a:bodyPr>
            <a:noAutofit/>
          </a:bodyPr>
          <a:lstStyle/>
          <a:p>
            <a:pPr algn="l"/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เด็กชายอายุ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3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เดือนเป็น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spastic cerebral palsy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มีประวัติสำลักนมบ่อยๆ บางครั้งเขียว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ตรวจ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ร่างกาย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no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tachypnea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, no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crepitation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ได้รับการรักษาด้วย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ceftriaxone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มาจากรพ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.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ชุมชน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แล้ว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ส่งตัวมา เด็กยังกลืนไม่ค่อยได้ ยังมีสำลักถ้าให้กินนม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CXR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: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no infiltration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/>
            </a:r>
            <a:br>
              <a:rPr lang="th-TH" sz="2800" dirty="0" smtClean="0">
                <a:latin typeface="CordiaUPC" pitchFamily="34" charset="-34"/>
                <a:cs typeface="CordiaUPC" pitchFamily="34" charset="-34"/>
              </a:rPr>
            </a:b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ได้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เพิ่ม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clindamycin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เพื่อคลุม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anaerobe</a:t>
            </a:r>
            <a:endParaRPr lang="th-TH" sz="2800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23528" y="4159621"/>
            <a:ext cx="8424936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th-TH" b="1" dirty="0" smtClean="0">
                <a:latin typeface="CordiaUPC" pitchFamily="34" charset="-34"/>
                <a:cs typeface="CordiaUPC" pitchFamily="34" charset="-34"/>
              </a:rPr>
              <a:t>จงอภิปรายในประเด็น</a:t>
            </a:r>
          </a:p>
          <a:p>
            <a:r>
              <a:rPr lang="th-TH" dirty="0" smtClean="0">
                <a:latin typeface="CordiaUPC" pitchFamily="34" charset="-34"/>
                <a:cs typeface="CordiaUPC" pitchFamily="34" charset="-34"/>
              </a:rPr>
              <a:t>การ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ตัดสินใจเลือกใช้ 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antibiotic 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ในรายนี้ พิจารณาประเด็น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อะไรบ้าง</a:t>
            </a:r>
          </a:p>
          <a:p>
            <a:r>
              <a:rPr lang="en-US" dirty="0" smtClean="0">
                <a:latin typeface="CordiaUPC" pitchFamily="34" charset="-34"/>
                <a:cs typeface="CordiaUPC" pitchFamily="34" charset="-34"/>
              </a:rPr>
              <a:t>Diagnosis: Pneumonia? </a:t>
            </a:r>
            <a:r>
              <a:rPr lang="th-TH" dirty="0">
                <a:latin typeface="CordiaUPC" pitchFamily="34" charset="-34"/>
                <a:cs typeface="CordiaUPC" pitchFamily="34" charset="-34"/>
              </a:rPr>
              <a:t>พร้อมเหตุผล</a:t>
            </a:r>
          </a:p>
          <a:p>
            <a:r>
              <a:rPr lang="en-US" dirty="0" smtClean="0">
                <a:latin typeface="CordiaUPC" pitchFamily="34" charset="-34"/>
                <a:cs typeface="CordiaUPC" pitchFamily="34" charset="-34"/>
              </a:rPr>
              <a:t>Antibiotic 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ที่ให้มาเหมาะสมหรือไม่ พร้อมเหตุผล</a:t>
            </a:r>
          </a:p>
          <a:p>
            <a:endParaRPr lang="th-TH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873062"/>
            <a:ext cx="12458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CordiaUPC" pitchFamily="34" charset="-34"/>
                <a:cs typeface="CordiaUPC" pitchFamily="34" charset="-34"/>
              </a:rPr>
              <a:t>Case 1.</a:t>
            </a:r>
            <a:endParaRPr lang="th-TH" sz="3600" b="1" dirty="0">
              <a:latin typeface="CordiaUPC" pitchFamily="34" charset="-34"/>
              <a:cs typeface="Cordia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0607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354758"/>
            <a:ext cx="8229600" cy="2578298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th-TH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เด็กชายอายุ </a:t>
            </a:r>
            <a: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5 </a:t>
            </a:r>
            <a:r>
              <a:rPr lang="th-TH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ปี มีอาการไข้ หอบมา </a:t>
            </a:r>
            <a: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3 </a:t>
            </a:r>
            <a:r>
              <a:rPr lang="th-TH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วัน มีอาการไอ</a:t>
            </a:r>
            <a:r>
              <a:rPr lang="th-TH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เล็กน้อย</a:t>
            </a:r>
            <a: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</a:br>
            <a:r>
              <a:rPr lang="th-TH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ตรวจ</a:t>
            </a:r>
            <a:r>
              <a:rPr lang="th-TH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ร่างกาย</a:t>
            </a:r>
            <a: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: BP </a:t>
            </a:r>
            <a: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80/50 mmHg, PR 120 /min, RR 48 /</a:t>
            </a:r>
            <a: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min, T 39.0 C,  </a:t>
            </a:r>
            <a:b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</a:br>
            <a:r>
              <a:rPr lang="en-US" sz="2800" dirty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                    </a:t>
            </a:r>
            <a: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tachypnea</a:t>
            </a:r>
            <a: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, crepitation both lungs. </a:t>
            </a:r>
            <a:b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</a:br>
            <a: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CXR: bilateral alveolar </a:t>
            </a:r>
            <a:r>
              <a:rPr lang="en-US" sz="2800" dirty="0" smtClean="0">
                <a:solidFill>
                  <a:schemeClr val="tx1"/>
                </a:solidFill>
                <a:latin typeface="CordiaUPC" pitchFamily="34" charset="-34"/>
                <a:cs typeface="CordiaUPC" pitchFamily="34" charset="-34"/>
              </a:rPr>
              <a:t>infiltration</a:t>
            </a:r>
            <a:endParaRPr lang="th-TH" sz="2800" dirty="0">
              <a:solidFill>
                <a:schemeClr val="tx1"/>
              </a:solidFill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3871589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จงให้การวินิจฉัย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อย่างครบถ้วน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 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เชื้อก่อโรคที่คิดถึงมากที่สุด 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2 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เชื้อ 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พร้อม</a:t>
            </a:r>
            <a:r>
              <a:rPr lang="th-TH" dirty="0">
                <a:latin typeface="CordiaUPC" pitchFamily="34" charset="-34"/>
                <a:cs typeface="CordiaUPC" pitchFamily="34" charset="-34"/>
              </a:rPr>
              <a:t>เหตุผล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จงบอกยาต้านจุลชีพที่เหมาะสม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buNone/>
            </a:pPr>
            <a:r>
              <a:rPr lang="en-US" dirty="0" smtClean="0">
                <a:latin typeface="CordiaUPC" pitchFamily="34" charset="-34"/>
                <a:cs typeface="CordiaUPC" pitchFamily="34" charset="-34"/>
              </a:rPr>
              <a:t>   </a:t>
            </a:r>
          </a:p>
          <a:p>
            <a:endParaRPr lang="th-TH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873062"/>
            <a:ext cx="12458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CordiaUPC" pitchFamily="34" charset="-34"/>
                <a:cs typeface="CordiaUPC" pitchFamily="34" charset="-34"/>
              </a:rPr>
              <a:t>Case 2.</a:t>
            </a:r>
            <a:endParaRPr lang="th-TH" sz="3600" b="1" dirty="0">
              <a:latin typeface="CordiaUPC" pitchFamily="34" charset="-34"/>
              <a:cs typeface="Cordia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0987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279301"/>
            <a:ext cx="8229600" cy="2736304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เด็กชายอายุ 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4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ปี มีอาการไข้ หอบมา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3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วัน มีอาการไอเล็กน้อย เป็น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/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ตรวจร่างกายพบ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BP 100/70 mmHg, PR 100 /min, RR 48 /min,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T 38.8 C, </a:t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>
                <a:latin typeface="CordiaUPC" pitchFamily="34" charset="-34"/>
                <a:cs typeface="CordiaUPC" pitchFamily="34" charset="-34"/>
              </a:rPr>
              <a:t>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                      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crepitation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both lungs. </a:t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CXR: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perihilar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infiltration</a:t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CBC: normal</a:t>
            </a:r>
            <a:endParaRPr lang="th-TH" sz="2800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6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4303637"/>
            <a:ext cx="8229600" cy="243773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จงให้การวินิจฉัย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อย่างครบถ้วน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 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เชื้อก่อโรคที่คิดถึงมากที่สุด 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2 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เชื้อ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dirty="0">
                <a:latin typeface="CordiaUPC" pitchFamily="34" charset="-34"/>
                <a:cs typeface="CordiaUPC" pitchFamily="34" charset="-34"/>
              </a:rPr>
              <a:t>พร้อมเหตุผล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จงบอกยาต้านจุลชีพที่เหมาะสม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buNone/>
            </a:pPr>
            <a:r>
              <a:rPr lang="en-US" dirty="0" smtClean="0">
                <a:latin typeface="CordiaUPC" pitchFamily="34" charset="-34"/>
                <a:cs typeface="CordiaUPC" pitchFamily="34" charset="-34"/>
              </a:rPr>
              <a:t>   </a:t>
            </a:r>
          </a:p>
          <a:p>
            <a:endParaRPr lang="th-TH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764704"/>
            <a:ext cx="12458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CordiaUPC" pitchFamily="34" charset="-34"/>
                <a:cs typeface="CordiaUPC" pitchFamily="34" charset="-34"/>
              </a:rPr>
              <a:t>Case 3.</a:t>
            </a:r>
            <a:endParaRPr lang="th-TH" sz="3600" b="1" dirty="0">
              <a:latin typeface="CordiaUPC" pitchFamily="34" charset="-34"/>
              <a:cs typeface="Cordia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2367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653331"/>
            <a:ext cx="8229600" cy="2578298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เด็กชายอายุ 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7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ปี มีอาการไข้ ไอ มา 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6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วัน มีเสมหะเล็กน้อย ได้รับการรักษาด้วย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amoxi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/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clav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และ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ceftrixone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มาแล้ว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อาการไม่ดีขึ้น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/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ตรวจร่างกายพบ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BP 100/70 mmHg, PR 90 /min, RR 30/min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, T 38.3 C,  </a:t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>
                <a:latin typeface="CordiaUPC" pitchFamily="34" charset="-34"/>
                <a:cs typeface="CordiaUPC" pitchFamily="34" charset="-34"/>
              </a:rPr>
              <a:t>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                      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fine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crepitation both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lungs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/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CXR: bilateral alveolar infiltration</a:t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endParaRPr lang="th-TH" sz="2800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5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4231629"/>
            <a:ext cx="8229600" cy="243773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จงให้การวินิจฉัย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อย่างครบถ้วน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 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เชื้อก่อโรคที่คิดถึงมากที่สุดคือ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?</a:t>
            </a:r>
            <a:r>
              <a:rPr lang="th-TH" dirty="0">
                <a:latin typeface="CordiaUPC" pitchFamily="34" charset="-34"/>
                <a:cs typeface="CordiaUPC" pitchFamily="34" charset="-34"/>
              </a:rPr>
              <a:t> พร้อมเหตุผล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จงบอกยาต้านจุลชีพที่เหมาะสม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buNone/>
            </a:pPr>
            <a:r>
              <a:rPr lang="en-US" dirty="0" smtClean="0">
                <a:latin typeface="CordiaUPC" pitchFamily="34" charset="-34"/>
                <a:cs typeface="CordiaUPC" pitchFamily="34" charset="-34"/>
              </a:rPr>
              <a:t>   </a:t>
            </a:r>
          </a:p>
          <a:p>
            <a:endParaRPr lang="th-TH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764704"/>
            <a:ext cx="12458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CordiaUPC" pitchFamily="34" charset="-34"/>
                <a:cs typeface="CordiaUPC" pitchFamily="34" charset="-34"/>
              </a:rPr>
              <a:t>Case 4.</a:t>
            </a:r>
            <a:endParaRPr lang="th-TH" sz="3600" b="1" dirty="0">
              <a:latin typeface="CordiaUPC" pitchFamily="34" charset="-34"/>
              <a:cs typeface="Cordia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9150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496944" cy="3384376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เด็กหญิงอายุ 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8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ปี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เป็น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SLE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อยู่ระหว่างการรักษาด้วย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prednisolone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และ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cyclophosphamide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มีอาการไข้ ไอ หอบขึ้นมา 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3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วัน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หลัง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อยู่ในรพ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.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 ต่อมามี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respiratory failure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ใส่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endotracheal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tube</a:t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ตรวจร่างกายพบ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BP 130/90 mmHg, PR 100 /min, RR 36 /min,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T 40 </a:t>
            </a:r>
            <a:r>
              <a:rPr lang="en-US" sz="2000" baseline="30000" dirty="0" smtClean="0">
                <a:latin typeface="CordiaUPC" pitchFamily="34" charset="-34"/>
                <a:cs typeface="CordiaUPC" pitchFamily="34" charset="-34"/>
              </a:rPr>
              <a:t>O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C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, </a:t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>
                <a:latin typeface="CordiaUPC" pitchFamily="34" charset="-34"/>
                <a:cs typeface="CordiaUPC" pitchFamily="34" charset="-34"/>
              </a:rPr>
              <a:t>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                      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tachypnea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, crepitation both lungs. </a:t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CXR: bilateral alveolar infiltration</a:t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endParaRPr lang="th-TH" sz="2800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5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4231629"/>
            <a:ext cx="8229600" cy="243773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จงให้การวินิจฉัย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อย่างครบถ้วน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 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เชื้อก่อโรคที่เป็นไปได้คือ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?</a:t>
            </a:r>
            <a:r>
              <a:rPr lang="th-TH" dirty="0">
                <a:latin typeface="CordiaUPC" pitchFamily="34" charset="-34"/>
                <a:cs typeface="CordiaUPC" pitchFamily="34" charset="-34"/>
              </a:rPr>
              <a:t> พร้อมเหตุผล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จงบอกยาต้านจุลชีพที่เหมาะสม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620688"/>
            <a:ext cx="12458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CordiaUPC" pitchFamily="34" charset="-34"/>
                <a:cs typeface="CordiaUPC" pitchFamily="34" charset="-34"/>
              </a:rPr>
              <a:t>Case 5.</a:t>
            </a:r>
            <a:endParaRPr lang="th-TH" sz="3600" b="1" dirty="0">
              <a:latin typeface="CordiaUPC" pitchFamily="34" charset="-34"/>
              <a:cs typeface="Cordia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895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512168"/>
            <a:ext cx="8229600" cy="3429000"/>
          </a:xfrm>
        </p:spPr>
        <p:txBody>
          <a:bodyPr>
            <a:normAutofit/>
          </a:bodyPr>
          <a:lstStyle/>
          <a:p>
            <a:pPr algn="l">
              <a:lnSpc>
                <a:spcPts val="4000"/>
              </a:lnSpc>
            </a:pP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หลังการรักษา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ด้วย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Meropenem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+ </a:t>
            </a: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Cotrimoxazole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ได้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5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วัน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ผู้ป่วยยัง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มีไข้สูง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wean respirator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ไม่ได้ </a:t>
            </a:r>
            <a:br>
              <a:rPr lang="th-TH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CBC: WBC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20,000 cells/cu.mm.,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N 80%, 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Platelet 250,000 /cu.mm.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/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CXR </a:t>
            </a:r>
            <a:r>
              <a:rPr lang="th-TH" sz="2800" dirty="0" smtClean="0">
                <a:latin typeface="CordiaUPC" pitchFamily="34" charset="-34"/>
                <a:cs typeface="CordiaUPC" pitchFamily="34" charset="-34"/>
              </a:rPr>
              <a:t>ไม่เปลี่ยนแปลง</a:t>
            </a:r>
            <a:br>
              <a:rPr lang="th-TH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 err="1" smtClean="0">
                <a:latin typeface="CordiaUPC" pitchFamily="34" charset="-34"/>
                <a:cs typeface="CordiaUPC" pitchFamily="34" charset="-34"/>
              </a:rPr>
              <a:t>Hemoculture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>: no growth</a:t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  <a:t>TSC: no growth</a:t>
            </a:r>
            <a:endParaRPr lang="th-TH" sz="2800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95536" y="4797152"/>
            <a:ext cx="8496944" cy="2952328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buNone/>
            </a:pP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buNone/>
            </a:pPr>
            <a:r>
              <a:rPr lang="en-US" dirty="0" smtClean="0">
                <a:latin typeface="CordiaUPC" pitchFamily="34" charset="-34"/>
                <a:cs typeface="CordiaUPC" pitchFamily="34" charset="-34"/>
              </a:rPr>
              <a:t>   </a:t>
            </a:r>
          </a:p>
          <a:p>
            <a:endParaRPr lang="th-TH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4" name="ตัวยึดเนื้อหา 2"/>
          <p:cNvSpPr txBox="1">
            <a:spLocks/>
          </p:cNvSpPr>
          <p:nvPr/>
        </p:nvSpPr>
        <p:spPr>
          <a:xfrm>
            <a:off x="467544" y="4807693"/>
            <a:ext cx="8229600" cy="205030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เชื้อก่อโรคที่เป็นไปได้คือ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?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 พร้อมเหตุผล ต้องการส่งตรวจเพิ่มเติมเพื่อช่วยในการพิจารณาเชื้อสาเหตุ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จงบอกยาต้านจุลชีพที่เหมาะสม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945743"/>
            <a:ext cx="1414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CordiaUPC" pitchFamily="34" charset="-34"/>
                <a:cs typeface="CordiaUPC" pitchFamily="34" charset="-34"/>
              </a:rPr>
              <a:t>Case 5.1</a:t>
            </a:r>
            <a:endParaRPr lang="th-TH" sz="3600" b="1" dirty="0">
              <a:latin typeface="CordiaUPC" pitchFamily="34" charset="-34"/>
              <a:cs typeface="Cordia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1768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368152"/>
            <a:ext cx="8229600" cy="3429000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th-TH" sz="2800" dirty="0">
                <a:latin typeface="CordiaUPC" pitchFamily="34" charset="-34"/>
                <a:cs typeface="CordiaUPC" pitchFamily="34" charset="-34"/>
              </a:rPr>
              <a:t>หลังการรักษาด้วย </a:t>
            </a:r>
            <a:r>
              <a:rPr lang="en-US" sz="2800" dirty="0" err="1">
                <a:latin typeface="CordiaUPC" pitchFamily="34" charset="-34"/>
                <a:cs typeface="CordiaUPC" pitchFamily="34" charset="-34"/>
              </a:rPr>
              <a:t>Meropenem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 + </a:t>
            </a:r>
            <a:r>
              <a:rPr lang="en-US" sz="2800" dirty="0" err="1">
                <a:latin typeface="CordiaUPC" pitchFamily="34" charset="-34"/>
                <a:cs typeface="CordiaUPC" pitchFamily="34" charset="-34"/>
              </a:rPr>
              <a:t>Cotrimoxazole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 </a:t>
            </a:r>
            <a:r>
              <a:rPr lang="th-TH" sz="2800" dirty="0">
                <a:latin typeface="CordiaUPC" pitchFamily="34" charset="-34"/>
                <a:cs typeface="CordiaUPC" pitchFamily="34" charset="-34"/>
              </a:rPr>
              <a:t>ได้ 5 วัน ผู้ป่วยยังมีไข้สูง 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wean respirator </a:t>
            </a:r>
            <a:r>
              <a:rPr lang="th-TH" sz="2800" dirty="0">
                <a:latin typeface="CordiaUPC" pitchFamily="34" charset="-34"/>
                <a:cs typeface="CordiaUPC" pitchFamily="34" charset="-34"/>
              </a:rPr>
              <a:t>ไม่ได้ </a:t>
            </a:r>
            <a:br>
              <a:rPr lang="th-TH" sz="2800" dirty="0">
                <a:latin typeface="CordiaUPC" pitchFamily="34" charset="-34"/>
                <a:cs typeface="CordiaUPC" pitchFamily="34" charset="-34"/>
              </a:rPr>
            </a:br>
            <a:r>
              <a:rPr lang="en-US" sz="2800" dirty="0">
                <a:latin typeface="CordiaUPC" pitchFamily="34" charset="-34"/>
                <a:cs typeface="CordiaUPC" pitchFamily="34" charset="-34"/>
              </a:rPr>
              <a:t>CBC: WBC 20,000 cells/cu.mm., N 80%, Platelet 250,000 /cu.mm.</a:t>
            </a:r>
            <a:br>
              <a:rPr lang="en-US" sz="2800" dirty="0">
                <a:latin typeface="CordiaUPC" pitchFamily="34" charset="-34"/>
                <a:cs typeface="CordiaUPC" pitchFamily="34" charset="-34"/>
              </a:rPr>
            </a:br>
            <a:r>
              <a:rPr lang="en-US" sz="2800" dirty="0">
                <a:latin typeface="CordiaUPC" pitchFamily="34" charset="-34"/>
                <a:cs typeface="CordiaUPC" pitchFamily="34" charset="-34"/>
              </a:rPr>
              <a:t>CXR </a:t>
            </a:r>
            <a:r>
              <a:rPr lang="th-TH" sz="2800" dirty="0">
                <a:latin typeface="CordiaUPC" pitchFamily="34" charset="-34"/>
                <a:cs typeface="CordiaUPC" pitchFamily="34" charset="-34"/>
              </a:rPr>
              <a:t>ไม่เปลี่ยนแปลง</a:t>
            </a:r>
            <a:br>
              <a:rPr lang="th-TH" sz="2800" dirty="0">
                <a:latin typeface="CordiaUPC" pitchFamily="34" charset="-34"/>
                <a:cs typeface="CordiaUPC" pitchFamily="34" charset="-34"/>
              </a:rPr>
            </a:br>
            <a:r>
              <a:rPr lang="en-US" sz="2800" dirty="0" err="1">
                <a:latin typeface="CordiaUPC" pitchFamily="34" charset="-34"/>
                <a:cs typeface="CordiaUPC" pitchFamily="34" charset="-34"/>
              </a:rPr>
              <a:t>Hemoculture</a:t>
            </a:r>
            <a:r>
              <a:rPr lang="en-US" sz="2800" dirty="0">
                <a:latin typeface="CordiaUPC" pitchFamily="34" charset="-34"/>
                <a:cs typeface="CordiaUPC" pitchFamily="34" charset="-34"/>
              </a:rPr>
              <a:t>: no growth</a:t>
            </a:r>
            <a:r>
              <a:rPr lang="en-US" sz="2800" dirty="0" smtClean="0">
                <a:latin typeface="CordiaUPC" pitchFamily="34" charset="-34"/>
                <a:cs typeface="CordiaUPC" pitchFamily="34" charset="-34"/>
              </a:rPr>
              <a:t/>
            </a:r>
            <a:br>
              <a:rPr lang="en-US" sz="2800" dirty="0" smtClean="0">
                <a:latin typeface="CordiaUPC" pitchFamily="34" charset="-34"/>
                <a:cs typeface="CordiaUPC" pitchFamily="34" charset="-34"/>
              </a:rPr>
            </a:br>
            <a:r>
              <a:rPr lang="en-US" sz="2800" dirty="0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  <a:t>TSC: </a:t>
            </a:r>
            <a:r>
              <a:rPr lang="en-US" sz="2800" dirty="0" err="1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  <a:t>Klebsiella</a:t>
            </a:r>
            <a:r>
              <a:rPr lang="en-US" sz="2800" dirty="0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  <a:t> ESBL, </a:t>
            </a:r>
            <a:r>
              <a:rPr lang="en-US" sz="2800" i="1" dirty="0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  <a:t>E. coli, Ps. </a:t>
            </a:r>
            <a:r>
              <a:rPr lang="en-US" sz="2800" i="1" dirty="0" err="1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  <a:t>aeruginosa</a:t>
            </a:r>
            <a:r>
              <a:rPr lang="en-US" sz="2800" i="1" dirty="0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  <a:t>sense: </a:t>
            </a:r>
            <a:r>
              <a:rPr lang="en-US" sz="2800" dirty="0" err="1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  <a:t>meropenem</a:t>
            </a:r>
            <a:r>
              <a:rPr lang="en-US" sz="2800" dirty="0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</a:br>
            <a:endParaRPr lang="th-TH" sz="2800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692696"/>
            <a:ext cx="1414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CordiaUPC" pitchFamily="34" charset="-34"/>
                <a:cs typeface="CordiaUPC" pitchFamily="34" charset="-34"/>
              </a:rPr>
              <a:t>Case 5.2</a:t>
            </a:r>
            <a:endParaRPr lang="th-TH" sz="3600" b="1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6" name="ตัวยึดเนื้อหา 2"/>
          <p:cNvSpPr txBox="1">
            <a:spLocks/>
          </p:cNvSpPr>
          <p:nvPr/>
        </p:nvSpPr>
        <p:spPr>
          <a:xfrm>
            <a:off x="467544" y="4807693"/>
            <a:ext cx="8229600" cy="243773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จงแปลผล 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TSC?</a:t>
            </a:r>
            <a:r>
              <a:rPr lang="th-TH" dirty="0" smtClean="0">
                <a:latin typeface="CordiaUPC" pitchFamily="34" charset="-34"/>
                <a:cs typeface="CordiaUPC" pitchFamily="34" charset="-34"/>
              </a:rPr>
              <a:t> พร้อมเหตุผล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lnSpc>
                <a:spcPct val="150000"/>
              </a:lnSpc>
            </a:pPr>
            <a:r>
              <a:rPr lang="th-TH" dirty="0" smtClean="0">
                <a:latin typeface="CordiaUPC" pitchFamily="34" charset="-34"/>
                <a:cs typeface="CordiaUPC" pitchFamily="34" charset="-34"/>
              </a:rPr>
              <a:t>ท่านจะให้การดูแลรักษาอย่างไร 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6948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rdiaUPC" pitchFamily="34" charset="-34"/>
                <a:cs typeface="CordiaUPC" pitchFamily="34" charset="-34"/>
              </a:rPr>
              <a:t>Decision in choosing antibiotic</a:t>
            </a:r>
            <a:endParaRPr lang="th-TH" b="1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CordiaUPC" pitchFamily="34" charset="-34"/>
                <a:cs typeface="CordiaUPC" pitchFamily="34" charset="-34"/>
              </a:rPr>
              <a:t>Thinking process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CordiaUPC" pitchFamily="34" charset="-34"/>
                <a:cs typeface="CordiaUPC" pitchFamily="34" charset="-34"/>
              </a:rPr>
              <a:t>Depend on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en-US" dirty="0" smtClean="0">
                <a:latin typeface="CordiaUPC" pitchFamily="34" charset="-34"/>
                <a:cs typeface="CordiaUPC" pitchFamily="34" charset="-34"/>
              </a:rPr>
              <a:t>    - 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diagnosis</a:t>
            </a:r>
            <a:endParaRPr lang="en-US" dirty="0" smtClean="0">
              <a:latin typeface="CordiaUPC" pitchFamily="34" charset="-34"/>
              <a:cs typeface="CordiaUPC" pitchFamily="34" charset="-34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en-US" dirty="0">
                <a:latin typeface="CordiaUPC" pitchFamily="34" charset="-34"/>
                <a:cs typeface="CordiaUPC" pitchFamily="34" charset="-34"/>
              </a:rPr>
              <a:t> 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   - causative 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organism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en-US" dirty="0">
                <a:latin typeface="CordiaUPC" pitchFamily="34" charset="-34"/>
                <a:cs typeface="CordiaUPC" pitchFamily="34" charset="-34"/>
              </a:rPr>
              <a:t> </a:t>
            </a:r>
            <a:r>
              <a:rPr lang="en-US" dirty="0" smtClean="0">
                <a:latin typeface="CordiaUPC" pitchFamily="34" charset="-34"/>
                <a:cs typeface="CordiaUPC" pitchFamily="34" charset="-34"/>
              </a:rPr>
              <a:t>   - severity, host</a:t>
            </a:r>
            <a:endParaRPr lang="en-US" dirty="0">
              <a:latin typeface="CordiaUPC" pitchFamily="34" charset="-34"/>
              <a:cs typeface="CordiaUPC" pitchFamily="34" charset="-34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FF0000"/>
                </a:solidFill>
                <a:latin typeface="CordiaUPC" pitchFamily="34" charset="-34"/>
                <a:cs typeface="CordiaUPC" pitchFamily="34" charset="-34"/>
              </a:rPr>
              <a:t>&gt;&gt;&gt;&gt; Antimicrobial agent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th-TH" dirty="0">
              <a:latin typeface="CordiaUPC" pitchFamily="34" charset="-34"/>
              <a:cs typeface="Cordia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005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ในเมือง">
  <a:themeElements>
    <a:clrScheme name="ในเมือง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ในเมือง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ในเมือง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1541</TotalTime>
  <Words>404</Words>
  <Application>Microsoft Office PowerPoint</Application>
  <PresentationFormat>On-screen Show (4:3)</PresentationFormat>
  <Paragraphs>49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ในเมือง</vt:lpstr>
      <vt:lpstr>Case discussion: antibiotic use</vt:lpstr>
      <vt:lpstr>เด็กชายอายุ 3 เดือนเป็น spastic cerebral palsy มีประวัติสำลักนมบ่อยๆ บางครั้งเขียว ตรวจร่างกาย no tachypnea, no crepitation ได้รับการรักษาด้วย ceftriaxone มาจากรพ.ชุมชนแล้วส่งตัวมา เด็กยังกลืนไม่ค่อยได้ ยังมีสำลักถ้าให้กินนม CXR: no infiltration  ได้เพิ่ม clindamycin เพื่อคลุม anaerobe</vt:lpstr>
      <vt:lpstr>เด็กชายอายุ 5 ปี มีอาการไข้ หอบมา 3 วัน มีอาการไอเล็กน้อย ตรวจร่างกาย: BP 80/50 mmHg, PR 120 /min, RR 48 /min, T 39.0 C,                        tachypnea, crepitation both lungs.  CXR: bilateral alveolar infiltration</vt:lpstr>
      <vt:lpstr>เด็กชายอายุ 4 ปี มีอาการไข้ หอบมา 3 วัน มีอาการไอเล็กน้อย เป็น  ตรวจร่างกายพบ BP 100/70 mmHg, PR 100 /min, RR 48 /min, T 38.8 C,                           crepitation both lungs.  CXR: perihilar infiltration CBC: normal</vt:lpstr>
      <vt:lpstr>เด็กชายอายุ 7 ปี มีอาการไข้ ไอ มา 6 วัน มีเสมหะเล็กน้อย ได้รับการรักษาด้วย amoxi/clav และ ceftrixone มาแล้ว อาการไม่ดีขึ้น ตรวจร่างกายพบ BP 100/70 mmHg, PR 90 /min, RR 30/min, T 38.3 C,                            fine crepitation both lungs CXR: bilateral alveolar infiltration </vt:lpstr>
      <vt:lpstr>เด็กหญิงอายุ 8 ปี เป็น SLE อยู่ระหว่างการรักษาด้วย prednisolone และ cyclophosphamide มีอาการไข้ ไอ หอบขึ้นมา 3 วัน หลังอยู่ในรพ. ต่อมามี respiratory failure ใส่ endotracheal tube ตรวจร่างกายพบ BP 130/90 mmHg, PR 100 /min, RR 36 /min, T 40 OC,                           tachypnea, crepitation both lungs.  CXR: bilateral alveolar infiltration </vt:lpstr>
      <vt:lpstr>หลังการรักษาด้วย Meropenem + Cotrimoxazole ได้ 5 วัน ผู้ป่วยยังมีไข้สูง wean respirator ไม่ได้  CBC: WBC 20,000 cells/cu.mm., N 80%, Platelet 250,000 /cu.mm. CXR ไม่เปลี่ยนแปลง Hemoculture: no growth TSC: no growth</vt:lpstr>
      <vt:lpstr>หลังการรักษาด้วย Meropenem + Cotrimoxazole ได้ 5 วัน ผู้ป่วยยังมีไข้สูง wean respirator ไม่ได้  CBC: WBC 20,000 cells/cu.mm., N 80%, Platelet 250,000 /cu.mm. CXR ไม่เปลี่ยนแปลง Hemoculture: no growth TSC: Klebsiella ESBL, E. coli, Ps. aeruginosa sense: meropenem </vt:lpstr>
      <vt:lpstr>Decision in choosing antibiotic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Behind decision in antibiotic use</dc:title>
  <dc:creator>user1</dc:creator>
  <cp:lastModifiedBy>USER</cp:lastModifiedBy>
  <cp:revision>22</cp:revision>
  <dcterms:created xsi:type="dcterms:W3CDTF">2016-01-27T00:49:47Z</dcterms:created>
  <dcterms:modified xsi:type="dcterms:W3CDTF">2020-05-20T18:23:02Z</dcterms:modified>
</cp:coreProperties>
</file>