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302" r:id="rId10"/>
    <p:sldId id="295" r:id="rId11"/>
    <p:sldId id="296" r:id="rId12"/>
    <p:sldId id="297" r:id="rId13"/>
    <p:sldId id="284" r:id="rId14"/>
    <p:sldId id="298" r:id="rId15"/>
    <p:sldId id="257" r:id="rId16"/>
    <p:sldId id="275" r:id="rId17"/>
    <p:sldId id="273" r:id="rId18"/>
    <p:sldId id="299" r:id="rId19"/>
    <p:sldId id="283" r:id="rId20"/>
    <p:sldId id="300" r:id="rId21"/>
    <p:sldId id="301" r:id="rId22"/>
    <p:sldId id="261" r:id="rId23"/>
    <p:sldId id="303" r:id="rId24"/>
    <p:sldId id="304" r:id="rId25"/>
    <p:sldId id="282" r:id="rId26"/>
    <p:sldId id="280" r:id="rId27"/>
    <p:sldId id="281" r:id="rId28"/>
    <p:sldId id="285" r:id="rId29"/>
    <p:sldId id="305" r:id="rId30"/>
    <p:sldId id="307" r:id="rId31"/>
    <p:sldId id="306" r:id="rId32"/>
    <p:sldId id="269" r:id="rId33"/>
  </p:sldIdLst>
  <p:sldSz cx="10287000" cy="6858000" type="35mm"/>
  <p:notesSz cx="6858000" cy="9774238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99FF"/>
    <a:srgbClr val="FFCC00"/>
    <a:srgbClr val="CC6600"/>
    <a:srgbClr val="996633"/>
    <a:srgbClr val="993300"/>
    <a:srgbClr val="FFCC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18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49C4847-4DE6-4A60-A739-93C5107CE1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Pisit Chareonsudjai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FBC77FE-A464-4210-B0D5-606CAB73E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endParaRPr lang="th-TH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2E44F4B-3E62-414B-8879-88239E4C95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Bioleaching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DC07B68-D579-435A-9E33-764575B79D2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fld id="{8265D30B-A218-4701-A4E6-D2D348C6C2F2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A24496-16A0-4BFE-BE05-C9D630FDE9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3F70855-70A3-46CE-AA1E-D46ADF56D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AE10A9-EE98-4C2E-AB3F-34AD4EC8313B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1038" y="733425"/>
            <a:ext cx="5497512" cy="36655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4405211-B1F8-441B-ACAF-4A46A15238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2564D4A-326A-4571-B174-1247E0A2CF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FA7E0A2-7F74-40AE-82C2-2EF23095E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1875A0E-4EBA-4FE6-BB4D-E93AFB1EC52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>
            <a:extLst>
              <a:ext uri="{FF2B5EF4-FFF2-40B4-BE49-F238E27FC236}">
                <a16:creationId xmlns:a16="http://schemas.microsoft.com/office/drawing/2014/main" id="{5694EA96-5A04-43D8-AFE4-0FEC78B34850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Freeform 4">
            <a:extLst>
              <a:ext uri="{FF2B5EF4-FFF2-40B4-BE49-F238E27FC236}">
                <a16:creationId xmlns:a16="http://schemas.microsoft.com/office/drawing/2014/main" id="{692C57E6-1410-4076-9054-A4EEF0933649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Freeform 5">
            <a:extLst>
              <a:ext uri="{FF2B5EF4-FFF2-40B4-BE49-F238E27FC236}">
                <a16:creationId xmlns:a16="http://schemas.microsoft.com/office/drawing/2014/main" id="{AAD62DF9-E1D7-4221-9B5C-D38F32FFEFFB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">
            <a:extLst>
              <a:ext uri="{FF2B5EF4-FFF2-40B4-BE49-F238E27FC236}">
                <a16:creationId xmlns:a16="http://schemas.microsoft.com/office/drawing/2014/main" id="{02743BAC-210F-471D-83F4-98B28CA18030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7">
            <a:extLst>
              <a:ext uri="{FF2B5EF4-FFF2-40B4-BE49-F238E27FC236}">
                <a16:creationId xmlns:a16="http://schemas.microsoft.com/office/drawing/2014/main" id="{7EA59C91-E493-4755-87D5-21D538FB29D0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954BCE7E-2E85-4B2B-940A-60E5271120C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>
            <a:extLst>
              <a:ext uri="{FF2B5EF4-FFF2-40B4-BE49-F238E27FC236}">
                <a16:creationId xmlns:a16="http://schemas.microsoft.com/office/drawing/2014/main" id="{38B23E9C-0B90-4443-B8A2-C7A048757F05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A4AB5F1C-4B1B-400A-9E36-F982B8C9C3A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8271C02A-0B56-4CD4-98BB-DFD0558788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20" name="Rectangle 12">
            <a:extLst>
              <a:ext uri="{FF2B5EF4-FFF2-40B4-BE49-F238E27FC236}">
                <a16:creationId xmlns:a16="http://schemas.microsoft.com/office/drawing/2014/main" id="{B9295D46-7C70-4846-A7FE-C7BB38BCD1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526E69B4-8F27-4D5C-9864-293003A312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03D5FB3-CEF3-4434-B004-A5F5ECE30946}" type="datetime1">
              <a:rPr lang="en-US" altLang="en-US"/>
              <a:pPr/>
              <a:t>8/18/2020</a:t>
            </a:fld>
            <a:endParaRPr lang="en-US" altLang="en-US"/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785D91B5-02DF-46E9-939D-63726DCF0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43023" name="Rectangle 15">
            <a:extLst>
              <a:ext uri="{FF2B5EF4-FFF2-40B4-BE49-F238E27FC236}">
                <a16:creationId xmlns:a16="http://schemas.microsoft.com/office/drawing/2014/main" id="{858A9929-BC26-4883-808D-72029C08E8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F1E18B-7DEC-4D1B-AB6D-A56452BC3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8C27-8F37-4308-BA51-E04834AE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0DD1D-4DB6-456C-BC3E-D82ECD1B8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7457-A49A-4919-BF1F-981F7462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A991A-01DD-474C-9355-8EC7EE03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E67C-AE4B-4DB0-A889-F901A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CAB9A-BCC6-449A-9D8A-F5F56A937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50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E6A0A-0610-41E2-828F-799EAE679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7D900-5FA5-4576-AF05-A2F3937B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8448-1738-4967-9A8B-96A6A577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F4D8E-8820-4466-AC9B-71992377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3A1A-8016-4F1B-A36C-A23FAEA4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2A923-0AAF-4F69-BBFF-0AE5DF6F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4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89C0-E229-433B-A645-B19C7BEC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D23E-CD14-4324-8862-EBB64861D6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56E32-1251-46C6-A531-4C642556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10232-15B1-4740-A57E-EDFFEAE0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B95FD-85FF-4A41-A3D2-A6B73F17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963FA-F660-406F-BAE8-0BB96B3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4BD39BB5-7689-4A99-95C1-55D57AC6C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95CA-5E3F-4F67-9691-70CED5E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D13B-8A73-486B-8B7A-B1455F12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7B713-4B19-47F2-87CD-4B357007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7A11-FFA8-4A4C-8E81-BDDF552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6C59D-E907-4576-BF1A-B4851319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5144-9E13-473D-8296-603EB43C6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7703-F1F2-4A88-9B09-EFD86302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55AE1-417D-45ED-913A-49057EA2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0476-412B-42FD-AABC-CDB39BA6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1FF0-493C-41C8-86F4-7C1D73AD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0779-A531-4722-A8AA-2DDC15BC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8BEAA-3E06-4B82-B419-F874EB5C3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8158-DC99-46A4-8247-D66A628D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BD5-E9EF-4C37-B749-3172A7E6D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83B64-2B7B-44EB-9A3B-A779A1EAC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DF1F-93FE-4897-8FEC-E6A8E935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B64A-76AD-4F74-9D61-84C7A69E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F4703-5BD1-4EB7-90E5-4C755E23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A196F-5244-415F-86B3-B2965AC5E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10E1-3BAF-4AAB-8BA0-14A9AC66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314B9-FFEE-4952-9967-723B06DC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10E85-7911-44C2-A9F4-95913421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7FDCD-4949-408B-8C85-BFCA4355D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D2B44-3A41-4CDC-B635-D54F06C3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3AED5-594D-48A7-8D47-74EF3BEB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CEB4B-875A-4EBD-8A5D-0CDBE31B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283AD-8BD2-4E5B-8873-E0D17862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D2DEF-93F3-46E2-93C2-3026CD118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41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A086-D3FA-4F87-838F-B204839E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9D5E7-B384-43F0-AE76-059C06C8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F8FC2-86D7-43AA-87B9-91DC32A8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ED05E-39EA-47B7-9E6F-F953EF02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194A-6B0A-4386-82FC-CB1ED1032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6FE69-0C22-49FB-BBCD-051E75AB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A6923-29A4-440F-A2DE-B8877A36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1823F-341F-4CD9-9DE3-55473A5B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73F0-4B7A-4398-8235-58948493C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27AD-33BD-4D81-AA2E-580D8DEA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E99F-93C9-461D-B1F0-C8AB80496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DC83A-8CA2-49E7-8EB1-FF37AE86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6C0B7-E51E-4077-9802-20307ADA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32EEA-F3CD-453D-A4E6-D885F70A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F2A9C-352E-49D5-9C97-AF53F492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8545-152D-45EE-AFA5-94EBB1654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9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D1C3-07DB-4C96-87BD-3EFC5FF4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09DAF-3A06-4F95-9FDA-65BD357E6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4057-2469-4467-BFD0-08DA7B384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9CAC3-5B27-4234-B670-E44E261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9225D-7864-4820-9383-547B74B2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CA95-9D4C-4038-AB3C-B0BA89F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6DB32-A31C-4EF1-9206-9E19F06D7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2E85C51-A9FC-4DD0-B341-B3E02D5A4336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Freeform 3">
            <a:extLst>
              <a:ext uri="{FF2B5EF4-FFF2-40B4-BE49-F238E27FC236}">
                <a16:creationId xmlns:a16="http://schemas.microsoft.com/office/drawing/2014/main" id="{81E418A3-999C-4246-BC82-F25F77C9D1E0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Freeform 4">
            <a:extLst>
              <a:ext uri="{FF2B5EF4-FFF2-40B4-BE49-F238E27FC236}">
                <a16:creationId xmlns:a16="http://schemas.microsoft.com/office/drawing/2014/main" id="{94D30772-C3DB-4950-8C8B-0E8A40899B05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5">
            <a:extLst>
              <a:ext uri="{FF2B5EF4-FFF2-40B4-BE49-F238E27FC236}">
                <a16:creationId xmlns:a16="http://schemas.microsoft.com/office/drawing/2014/main" id="{BC81C861-C719-4B78-AEE6-475A816C1C92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">
            <a:extLst>
              <a:ext uri="{FF2B5EF4-FFF2-40B4-BE49-F238E27FC236}">
                <a16:creationId xmlns:a16="http://schemas.microsoft.com/office/drawing/2014/main" id="{B156D219-A272-444A-BB96-58B24658276B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7">
            <a:extLst>
              <a:ext uri="{FF2B5EF4-FFF2-40B4-BE49-F238E27FC236}">
                <a16:creationId xmlns:a16="http://schemas.microsoft.com/office/drawing/2014/main" id="{A1E090FD-C15A-4746-9C9B-9A2133ABC4CC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>
            <a:extLst>
              <a:ext uri="{FF2B5EF4-FFF2-40B4-BE49-F238E27FC236}">
                <a16:creationId xmlns:a16="http://schemas.microsoft.com/office/drawing/2014/main" id="{0C4E5783-36C4-440D-A95D-E7644F9D636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>
            <a:extLst>
              <a:ext uri="{FF2B5EF4-FFF2-40B4-BE49-F238E27FC236}">
                <a16:creationId xmlns:a16="http://schemas.microsoft.com/office/drawing/2014/main" id="{0E48F67A-77FA-46A6-A63D-97AFC94FC69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>
            <a:extLst>
              <a:ext uri="{FF2B5EF4-FFF2-40B4-BE49-F238E27FC236}">
                <a16:creationId xmlns:a16="http://schemas.microsoft.com/office/drawing/2014/main" id="{7F5BBFF0-FDC1-4BE0-9827-67AC3E6CC73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8D29692A-FEE9-4C4D-90F9-97024CB79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8CF0E64C-D51A-458B-A588-10E9A7283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8582A7F9-4A0A-4ACF-8040-0813779308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 altLang="en-US"/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625317BB-AE68-4DE9-A06C-88D3ECA02E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altLang="en-US"/>
          </a:p>
        </p:txBody>
      </p: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93247106-4DE2-4AFC-AA67-A7C72C6A24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84E4AC-11CE-40CA-B74B-72FC770DF4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Angsana New" panose="02020603050405020304" pitchFamily="18" charset="-34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u"/>
        <a:defRPr sz="4000" b="1" kern="1200">
          <a:solidFill>
            <a:srgbClr val="FF99FF"/>
          </a:solidFill>
          <a:latin typeface="Angsana New" panose="02020603050405020304" pitchFamily="18" charset="-34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l"/>
        <a:defRPr sz="3600" b="1" kern="1200">
          <a:solidFill>
            <a:srgbClr val="FFFF99"/>
          </a:solidFill>
          <a:latin typeface="Angsana New" panose="02020603050405020304" pitchFamily="18" charset="-34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anose="05000000000000000000" pitchFamily="2" charset="2"/>
        <a:buChar char="v"/>
        <a:defRPr sz="3200" b="1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1779EFED-B91A-4D35-BB1A-CA6FC30E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6299200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 b="1">
                <a:solidFill>
                  <a:srgbClr val="000000"/>
                </a:solidFill>
              </a:rPr>
              <a:t>1</a:t>
            </a:r>
            <a:endParaRPr kumimoji="0" lang="en-US" altLang="en-US">
              <a:latin typeface="Angsana New" panose="02020603050405020304" pitchFamily="18" charset="-34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1BE660-1AF1-4207-A007-4440B1AF86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302000"/>
            <a:ext cx="5334000" cy="233680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th-TH" altLang="en-US" sz="4400" b="0"/>
              <a:t>ผศ. ดร. พิสิฏฐ์ เจริญสุดใจ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ภาควิชาวิทยาศาสตร์สิ่งแวดล้อม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คณะวิทยาศาสตร์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มหาวิทยาลัยขอนแก่น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5DA6F1F-6EF3-49E4-8C04-CD933375E3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10287000" cy="1371600"/>
          </a:xfrm>
        </p:spPr>
        <p:txBody>
          <a:bodyPr/>
          <a:lstStyle/>
          <a:p>
            <a:r>
              <a:rPr lang="th-TH" altLang="en-US" sz="4400" dirty="0">
                <a:solidFill>
                  <a:srgbClr val="FFCC00"/>
                </a:solidFill>
              </a:rPr>
              <a:t>    การค้นข้อมู</a:t>
            </a:r>
            <a:r>
              <a:rPr lang="th-TH" altLang="en-US" sz="4400" dirty="0">
                <a:solidFill>
                  <a:srgbClr val="FFCC00"/>
                </a:solidFill>
                <a:cs typeface="Angsana New" panose="02020603050405020304" pitchFamily="18" charset="-34"/>
              </a:rPr>
              <a:t>ลวิจัย</a:t>
            </a:r>
            <a:r>
              <a:rPr lang="th-TH" altLang="en-US" sz="4400" dirty="0">
                <a:solidFill>
                  <a:srgbClr val="FFCC00"/>
                </a:solidFill>
              </a:rPr>
              <a:t>ระบบ </a:t>
            </a:r>
            <a:r>
              <a:rPr lang="en-US" altLang="en-US" sz="4400" dirty="0">
                <a:solidFill>
                  <a:srgbClr val="FFCC00"/>
                </a:solidFill>
              </a:rPr>
              <a:t>Online </a:t>
            </a:r>
            <a:r>
              <a:rPr lang="th-TH" altLang="en-US" sz="4400" dirty="0">
                <a:solidFill>
                  <a:srgbClr val="FFCC00"/>
                </a:solidFill>
              </a:rPr>
              <a:t>และ </a:t>
            </a:r>
            <a:r>
              <a:rPr lang="en-US" altLang="en-US" sz="4400" dirty="0">
                <a:solidFill>
                  <a:srgbClr val="FFCC00"/>
                </a:solidFill>
              </a:rPr>
              <a:t>Internet</a:t>
            </a:r>
            <a:endParaRPr lang="th-TH" altLang="en-US" dirty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2810-CDD1-4C1C-941E-7698A5A1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dirty="0"/>
              <a:t>3. การวิเคราะห์ผลการสืบค้น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4542-CBA7-4459-80CB-A381825AE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การคัดกรองเฉพาะที่เกี่ยวข้องกับที่สนใจจริง</a:t>
            </a:r>
          </a:p>
          <a:p>
            <a:r>
              <a:rPr lang="th-TH" dirty="0"/>
              <a:t> จัดกลุ่มตามแต่ละเรื่องที่สนใจ – ทำในขั้นตอนนี้กรณีที่ไม่ได้ใช้โปรแกรมช่วยจัดการเอกสาร</a:t>
            </a:r>
            <a:endParaRPr lang="en-US" dirty="0"/>
          </a:p>
          <a:p>
            <a:r>
              <a:rPr lang="en-US" dirty="0"/>
              <a:t> </a:t>
            </a:r>
            <a:r>
              <a:rPr lang="th-TH" dirty="0"/>
              <a:t>กรณีที่ใช้โปรแกรมช่วย ควรคลิกที่ </a:t>
            </a:r>
            <a:r>
              <a:rPr lang="en-US" dirty="0"/>
              <a:t>“Abstract” </a:t>
            </a:r>
            <a:r>
              <a:rPr lang="th-TH" dirty="0"/>
              <a:t>หรือ </a:t>
            </a:r>
            <a:r>
              <a:rPr lang="en-US" dirty="0"/>
              <a:t>“</a:t>
            </a:r>
            <a:r>
              <a:rPr lang="th-TH" dirty="0"/>
              <a:t>ชื่อบทความ</a:t>
            </a:r>
            <a:r>
              <a:rPr lang="en-US" dirty="0"/>
              <a:t>” </a:t>
            </a:r>
            <a:r>
              <a:rPr lang="th-TH"/>
              <a:t>คัดกรองว่าตรงกับที่เราสนใจหรือไม่ ก่อนทำในขั้นตอนต่อไป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F063F-6CE1-4913-9E8C-61CF644B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8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CA05-DAFC-4A13-B951-299C894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dirty="0"/>
              <a:t>4. การจัดการผลการสืบค้น และการนำไปใช้อ้างอิง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5535-F0F0-405A-9E78-D18908FB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th-TH" b="0" dirty="0"/>
              <a:t>การพิมพ์ ใช้เก็บเป็นต้นฉบับ</a:t>
            </a:r>
          </a:p>
          <a:p>
            <a:r>
              <a:rPr lang="th-TH" b="0" dirty="0"/>
              <a:t> การบันทึกข้อมูล </a:t>
            </a:r>
            <a:r>
              <a:rPr lang="en-US" b="0" dirty="0"/>
              <a:t>– </a:t>
            </a:r>
            <a:r>
              <a:rPr lang="th-TH" b="0" dirty="0"/>
              <a:t>เป็น </a:t>
            </a:r>
            <a:r>
              <a:rPr lang="en-US" b="0" dirty="0"/>
              <a:t>pdf, txt </a:t>
            </a:r>
            <a:r>
              <a:rPr lang="th-TH" b="0" dirty="0"/>
              <a:t>ขึ้นกับวัตถุประสงค์</a:t>
            </a:r>
          </a:p>
          <a:p>
            <a:r>
              <a:rPr lang="th-TH" b="0" dirty="0"/>
              <a:t> การ </a:t>
            </a:r>
            <a:r>
              <a:rPr lang="en-US" b="0" dirty="0"/>
              <a:t>share </a:t>
            </a:r>
            <a:r>
              <a:rPr lang="th-TH" b="0" dirty="0"/>
              <a:t>ข้อมูลทางอีเมล</a:t>
            </a:r>
            <a:r>
              <a:rPr lang="en-US" b="0" dirty="0"/>
              <a:t>, Facebook, tweeter etc.</a:t>
            </a:r>
            <a:endParaRPr lang="th-TH" b="0" dirty="0"/>
          </a:p>
          <a:p>
            <a:r>
              <a:rPr lang="th-TH" b="0" dirty="0"/>
              <a:t>การส่งบรรณานุกรมออก- นิยมมากที่สุด</a:t>
            </a:r>
            <a:endParaRPr lang="en-US" b="0" dirty="0"/>
          </a:p>
          <a:p>
            <a:pPr lvl="1"/>
            <a:r>
              <a:rPr lang="th-TH" b="0" dirty="0"/>
              <a:t>เข้าโปรแกรมจัดการเอกสารอ้างอิง เช่น </a:t>
            </a:r>
            <a:r>
              <a:rPr lang="en-US" b="0" dirty="0"/>
              <a:t>EndNote,</a:t>
            </a:r>
            <a:r>
              <a:rPr lang="th-TH" b="0" dirty="0"/>
              <a:t> </a:t>
            </a:r>
            <a:r>
              <a:rPr lang="en-US" b="0" dirty="0"/>
              <a:t>Reference manager, </a:t>
            </a:r>
            <a:r>
              <a:rPr lang="en-US" b="0" dirty="0" err="1"/>
              <a:t>zotero</a:t>
            </a:r>
            <a:endParaRPr lang="th-TH" b="0" dirty="0"/>
          </a:p>
          <a:p>
            <a:pPr lvl="1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1518-7136-4D5C-90AB-0977B5B0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14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A6E5A-D89D-4462-AF2C-651BA117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ตัวอย่างฐานข้อมูลออนไลน์ในสำนักหอสมุด</a:t>
            </a:r>
            <a:br>
              <a:rPr lang="th-TH" sz="4000" dirty="0"/>
            </a:br>
            <a:r>
              <a:rPr lang="th-TH" sz="4000" dirty="0"/>
              <a:t>ม.ขอนแก่น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E79F-A3BB-46D6-8056-F2CA07FB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3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5BCB55E-248E-483D-A115-E2B73B3B75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dirty="0">
                <a:cs typeface="Angsana New" panose="02020603050405020304" pitchFamily="18" charset="-34"/>
              </a:rPr>
              <a:t>การใช้งาน </a:t>
            </a:r>
            <a:r>
              <a:rPr lang="en-US" altLang="en-US" dirty="0">
                <a:cs typeface="Angsana New" panose="02020603050405020304" pitchFamily="18" charset="-34"/>
              </a:rPr>
              <a:t>E-Journal </a:t>
            </a:r>
            <a:r>
              <a:rPr lang="th-TH" altLang="en-US" dirty="0">
                <a:cs typeface="Angsana New" panose="02020603050405020304" pitchFamily="18" charset="-34"/>
              </a:rPr>
              <a:t>ของม. ขอนแก่น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B8B5-9B04-408D-818F-2EC3A85C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ฐานข้อมูล </a:t>
            </a:r>
            <a:r>
              <a:rPr lang="en-US" dirty="0"/>
              <a:t>ScienceDirect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EE408-78F5-40F6-B202-5E5CCAA7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EAA-3E06-4B82-B419-F874EB5C3B5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0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AECCBF-D451-4113-88BB-01A7980D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6357-05B9-45B8-A44F-9EE2DBE991F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DC9A4A7-5D69-4F59-8FE6-189B01315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หัวข้อย่อยการค้นข้อมูล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ED4F95A-77D1-47D9-AB2A-C751ED35E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/>
              <a:t> ฐานข้อมูล </a:t>
            </a:r>
            <a:r>
              <a:rPr lang="en-US" altLang="en-US"/>
              <a:t>Science Direct</a:t>
            </a:r>
          </a:p>
          <a:p>
            <a:r>
              <a:rPr lang="th-TH" altLang="en-US"/>
              <a:t>ข้อมูลที่อยู่ใน </a:t>
            </a:r>
            <a:r>
              <a:rPr lang="en-US" altLang="en-US"/>
              <a:t>Internet </a:t>
            </a:r>
            <a:r>
              <a:rPr lang="th-TH" altLang="en-US"/>
              <a:t>ของหน่วยงานต่างๆ เช่น </a:t>
            </a:r>
            <a:r>
              <a:rPr lang="en-US" altLang="en-US"/>
              <a:t>USEPA, FAO, WHO, </a:t>
            </a:r>
            <a:r>
              <a:rPr lang="th-TH" altLang="en-US"/>
              <a:t>กรมควบคุมมลพิษ</a:t>
            </a:r>
            <a:r>
              <a:rPr lang="en-US" altLang="en-US"/>
              <a:t>, </a:t>
            </a:r>
            <a:r>
              <a:rPr lang="th-TH" altLang="en-US"/>
              <a:t>สำนักงานนโยบายและแผนสิ่งแวดล้อม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18F170-9AD1-4105-9030-C91BB68A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98-C770-473A-94BE-8AFFFD6EF5E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D00B6F7-847E-454C-9EC2-DA1323EFA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ฐานข้อมูล </a:t>
            </a:r>
            <a:r>
              <a:rPr lang="en-US" altLang="en-US"/>
              <a:t>Science Direct</a:t>
            </a:r>
            <a:endParaRPr lang="th-TH" alt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2B29222-A0FC-4A41-ABE2-3DF22756A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848600" cy="4114800"/>
          </a:xfrm>
        </p:spPr>
        <p:txBody>
          <a:bodyPr/>
          <a:lstStyle/>
          <a:p>
            <a:r>
              <a:rPr lang="th-TH" altLang="en-US" sz="4400" b="0">
                <a:solidFill>
                  <a:schemeClr val="tx1"/>
                </a:solidFill>
              </a:rPr>
              <a:t>Access over 1,200  journals</a:t>
            </a:r>
          </a:p>
          <a:p>
            <a:r>
              <a:rPr lang="th-TH" altLang="en-US" sz="4400" b="0">
                <a:solidFill>
                  <a:schemeClr val="tx1"/>
                </a:solidFill>
              </a:rPr>
              <a:t>Cover scientific, technical &amp; medical areas </a:t>
            </a:r>
          </a:p>
          <a:p>
            <a:r>
              <a:rPr lang="th-TH" altLang="en-US" sz="4400" b="0">
                <a:solidFill>
                  <a:schemeClr val="tx1"/>
                </a:solidFill>
              </a:rPr>
              <a:t>Search over 40 million abstracts</a:t>
            </a:r>
          </a:p>
          <a:p>
            <a:r>
              <a:rPr lang="th-TH" altLang="en-US" sz="4400" b="0">
                <a:solidFill>
                  <a:schemeClr val="tx1"/>
                </a:solidFill>
              </a:rPr>
              <a:t>Link out to articles from over 80 other publishers</a:t>
            </a:r>
            <a:r>
              <a:rPr lang="th-TH" alt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7D0AD-3381-494B-A45C-782066F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9778D-FA3E-41C5-A5A2-06F9E055B8BC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80899" name="Picture 3" descr="Journal of Envi sci">
            <a:extLst>
              <a:ext uri="{FF2B5EF4-FFF2-40B4-BE49-F238E27FC236}">
                <a16:creationId xmlns:a16="http://schemas.microsoft.com/office/drawing/2014/main" id="{07D0541D-8DFD-4040-87C8-2CDDFB93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57300"/>
            <a:ext cx="95440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Rectangle 4">
            <a:extLst>
              <a:ext uri="{FF2B5EF4-FFF2-40B4-BE49-F238E27FC236}">
                <a16:creationId xmlns:a16="http://schemas.microsoft.com/office/drawing/2014/main" id="{C5B16DD1-11B8-4963-B95A-C792E0400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743950" cy="1143000"/>
          </a:xfrm>
        </p:spPr>
        <p:txBody>
          <a:bodyPr/>
          <a:lstStyle/>
          <a:p>
            <a:r>
              <a:rPr lang="th-TH" altLang="en-US" dirty="0">
                <a:cs typeface="Angsana New" panose="02020603050405020304" pitchFamily="18" charset="-34"/>
              </a:rPr>
              <a:t>วารสาร ด้าน </a:t>
            </a:r>
            <a:r>
              <a:rPr lang="en-US" altLang="en-US" dirty="0"/>
              <a:t>Environmental Science </a:t>
            </a:r>
            <a:endParaRPr lang="th-TH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1C251-46E7-4482-8C51-DFAFDAD1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EAA-3E06-4B82-B419-F874EB5C3B51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A4644-6BF5-4AAD-B327-978A9115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8" y="-71504"/>
            <a:ext cx="8017084" cy="70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E2C8CA0-0C8A-4AFC-8C09-5F38451133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dirty="0">
                <a:cs typeface="Angsana New" panose="02020603050405020304" pitchFamily="18" charset="-34"/>
              </a:rPr>
              <a:t>การค้น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C2E7-C60C-46CD-B569-7D1651E9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ขั้นตอนการสืบค้นเอกสาร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03C8-5AAF-49FC-B1A5-86810813B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h-TH" b="0" dirty="0"/>
              <a:t>การสืบค้น</a:t>
            </a: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th-TH" b="0" dirty="0"/>
              <a:t>การคัดกรองผลการสืบค้น</a:t>
            </a: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th-TH" b="0" dirty="0"/>
              <a:t>การวิเคราะห์ผลการสืบค้น</a:t>
            </a:r>
            <a:endParaRPr lang="en-US" b="0" dirty="0"/>
          </a:p>
          <a:p>
            <a:pPr marL="742950" indent="-742950">
              <a:buFont typeface="+mj-lt"/>
              <a:buAutoNum type="arabicPeriod"/>
            </a:pPr>
            <a:r>
              <a:rPr lang="th-TH" b="0" dirty="0"/>
              <a:t>การจัดการผลการสืบค้น และการนำไปใช้อ้างอิง</a:t>
            </a:r>
            <a:endParaRPr lang="en-US" b="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3AA5-30B4-46A6-8346-31A6A25A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1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F873AB-CAE9-48C8-BD56-20C489F4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4DD9-3E5D-4C0B-9782-19EDA8A6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EAA-3E06-4B82-B419-F874EB5C3B51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C152E-C5D7-4DE1-8C36-E4D84662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280"/>
            <a:ext cx="10287000" cy="43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E1D328-E2B3-4D68-9915-4FF7ED87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67" y="270694"/>
            <a:ext cx="8743950" cy="1143000"/>
          </a:xfrm>
        </p:spPr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8E90D-F8AA-4E0A-B9B5-915CA016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EAA-3E06-4B82-B419-F874EB5C3B51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15B7E-935B-48E6-980B-2485ED8F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563351"/>
            <a:ext cx="9715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F6AF6-0EDE-4A81-A47D-C6E6B945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264B-EC76-4209-AF22-70EA83A030BF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68611" name="Picture 3" descr="search result 1">
            <a:extLst>
              <a:ext uri="{FF2B5EF4-FFF2-40B4-BE49-F238E27FC236}">
                <a16:creationId xmlns:a16="http://schemas.microsoft.com/office/drawing/2014/main" id="{5E87364F-2A1E-48A6-8CA8-481BA0DC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10287000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Rectangle 4">
            <a:extLst>
              <a:ext uri="{FF2B5EF4-FFF2-40B4-BE49-F238E27FC236}">
                <a16:creationId xmlns:a16="http://schemas.microsoft.com/office/drawing/2014/main" id="{BB6F7915-6AF8-45FF-BCB7-5B92A234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3950" cy="836613"/>
          </a:xfrm>
        </p:spPr>
        <p:txBody>
          <a:bodyPr/>
          <a:lstStyle/>
          <a:p>
            <a:r>
              <a:rPr lang="en-US" altLang="en-US"/>
              <a:t>Search results</a:t>
            </a:r>
            <a:endParaRPr lang="th-TH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4E93-C3F6-44F6-AF7A-A0805FF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56"/>
            <a:ext cx="8743950" cy="1046689"/>
          </a:xfrm>
        </p:spPr>
        <p:txBody>
          <a:bodyPr/>
          <a:lstStyle/>
          <a:p>
            <a:r>
              <a:rPr lang="th-TH" dirty="0"/>
              <a:t>ผลการค้นคำว่า </a:t>
            </a:r>
            <a:r>
              <a:rPr lang="en-US" dirty="0"/>
              <a:t>“patent mapping technique”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E11B3-AC0A-47E3-B9F3-4503FA14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194A-6B0A-4386-82FC-CB1ED1032ADB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036BE-826C-45AA-9242-3CE7EF86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45"/>
            <a:ext cx="10287000" cy="5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88D9-B986-48A9-9000-54D94EFE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96" y="269206"/>
            <a:ext cx="8743950" cy="1143000"/>
          </a:xfrm>
        </p:spPr>
        <p:txBody>
          <a:bodyPr/>
          <a:lstStyle/>
          <a:p>
            <a:r>
              <a:rPr lang="th-TH" sz="4400" dirty="0">
                <a:cs typeface="Angsana New" panose="02020603050405020304" pitchFamily="18" charset="-34"/>
              </a:rPr>
              <a:t>การจำกัดการค้น-</a:t>
            </a:r>
            <a:r>
              <a:rPr lang="th-TH" sz="4400" dirty="0">
                <a:solidFill>
                  <a:schemeClr val="tx1"/>
                </a:solidFill>
                <a:cs typeface="Angsana New" panose="02020603050405020304" pitchFamily="18" charset="-34"/>
              </a:rPr>
              <a:t>ปี 2021 และเป็น </a:t>
            </a:r>
            <a:r>
              <a:rPr lang="en-US" sz="4400" dirty="0">
                <a:solidFill>
                  <a:schemeClr val="tx1"/>
                </a:solidFill>
                <a:cs typeface="Angsana New" panose="02020603050405020304" pitchFamily="18" charset="-34"/>
              </a:rPr>
              <a:t>Review Article </a:t>
            </a:r>
            <a:br>
              <a:rPr lang="th-TH" sz="4400" dirty="0">
                <a:solidFill>
                  <a:schemeClr val="tx1"/>
                </a:solidFill>
                <a:cs typeface="Angsana New" panose="02020603050405020304" pitchFamily="18" charset="-34"/>
              </a:rPr>
            </a:br>
            <a:r>
              <a:rPr lang="th-TH" sz="4400" dirty="0">
                <a:solidFill>
                  <a:schemeClr val="tx1"/>
                </a:solidFill>
                <a:cs typeface="Angsana New" panose="02020603050405020304" pitchFamily="18" charset="-34"/>
              </a:rPr>
              <a:t>เหลือ 5 เรื่อง</a:t>
            </a:r>
            <a:endParaRPr lang="en-US" sz="4400" dirty="0">
              <a:solidFill>
                <a:schemeClr val="tx1"/>
              </a:solidFill>
              <a:cs typeface="Angsana New" panose="02020603050405020304" pitchFamily="18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45DF52-54AC-4CA4-8C22-AAAC047F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194A-6B0A-4386-82FC-CB1ED1032ADB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1EB13-21D9-4D3C-A502-26B3CCFA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315"/>
            <a:ext cx="10287000" cy="52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91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1D6FAC1A-43DB-44AA-8D32-6D95D03B88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dirty="0">
                <a:cs typeface="Angsana New" panose="02020603050405020304" pitchFamily="18" charset="-34"/>
              </a:rPr>
              <a:t>การแสดงผล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2069-B90A-4638-B90B-32017571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BD49-6246-4BCC-8D4E-8511A296490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C155536E-54CD-403A-A338-039140C07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476250"/>
            <a:ext cx="8743950" cy="720725"/>
          </a:xfrm>
        </p:spPr>
        <p:txBody>
          <a:bodyPr/>
          <a:lstStyle/>
          <a:p>
            <a:r>
              <a:rPr lang="th-TH" altLang="en-US" sz="4400" dirty="0">
                <a:cs typeface="Angsana New" panose="02020603050405020304" pitchFamily="18" charset="-34"/>
              </a:rPr>
              <a:t>การแสดงผลแบบ </a:t>
            </a:r>
            <a:r>
              <a:rPr lang="en-US" altLang="en-US" sz="4400" dirty="0">
                <a:cs typeface="Angsana New" panose="02020603050405020304" pitchFamily="18" charset="-34"/>
              </a:rPr>
              <a:t>Summary Plus</a:t>
            </a:r>
            <a:r>
              <a:rPr lang="th-TH" altLang="en-US" sz="4400" dirty="0"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B5AC1900-278F-49D2-852E-8628B8A5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981075"/>
            <a:ext cx="568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Cordia New" panose="020B0304020202020204" pitchFamily="34" charset="-34"/>
              </a:rPr>
              <a:t>Summary Plus = Cite +Abstract + Outline + Table + Fig + Ref</a:t>
            </a:r>
            <a:endParaRPr lang="th-TH" altLang="en-US"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C2C15-48D7-497E-AE8C-A711A40A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598"/>
            <a:ext cx="10287000" cy="42579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B6B6D-EBA0-4F6C-BB01-F4E55927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443-92F0-4444-BCED-F4414D68E75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234D8D79-C3F3-42E3-8AC9-698F36F53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0"/>
            <a:ext cx="8743950" cy="765175"/>
          </a:xfrm>
        </p:spPr>
        <p:txBody>
          <a:bodyPr/>
          <a:lstStyle/>
          <a:p>
            <a:r>
              <a:rPr lang="th-TH" altLang="en-US" sz="4400" dirty="0">
                <a:cs typeface="Angsana New" panose="02020603050405020304" pitchFamily="18" charset="-34"/>
              </a:rPr>
              <a:t>การแสดงผลแบบ </a:t>
            </a:r>
            <a:r>
              <a:rPr lang="en-US" altLang="en-US" sz="4400" dirty="0">
                <a:cs typeface="Angsana New" panose="02020603050405020304" pitchFamily="18" charset="-34"/>
              </a:rPr>
              <a:t>PDF</a:t>
            </a:r>
            <a:endParaRPr lang="th-TH" altLang="en-US" sz="4400" dirty="0">
              <a:cs typeface="Angsana New" panose="02020603050405020304" pitchFamily="18" charset="-34"/>
            </a:endParaRPr>
          </a:p>
        </p:txBody>
      </p:sp>
      <p:pic>
        <p:nvPicPr>
          <p:cNvPr id="100356" name="Picture 4" descr="pdf">
            <a:extLst>
              <a:ext uri="{FF2B5EF4-FFF2-40B4-BE49-F238E27FC236}">
                <a16:creationId xmlns:a16="http://schemas.microsoft.com/office/drawing/2014/main" id="{A5771076-5B24-463A-884E-9A2C76DB31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9675" y="620713"/>
            <a:ext cx="4683125" cy="623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DBC78C4-A700-4200-98CE-02E753C0E1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dirty="0">
                <a:cs typeface="Angsana New" panose="02020603050405020304" pitchFamily="18" charset="-34"/>
              </a:rPr>
              <a:t>การส่งออกของข้อมูลไป </a:t>
            </a:r>
            <a:r>
              <a:rPr lang="en-US" altLang="en-US" dirty="0">
                <a:cs typeface="Angsana New" panose="02020603050405020304" pitchFamily="18" charset="-34"/>
              </a:rPr>
              <a:t>Endnote</a:t>
            </a:r>
            <a:endParaRPr lang="th-TH" altLang="en-US" dirty="0"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83B63D-3620-4F01-B5E5-DBE3C3B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การส่งออกไปยังโปรแกรมอื่น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276B-8EC7-4F10-B4AA-11F7EE3B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F08E1-E61A-4285-96AD-03AE6CB2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46" y="1756526"/>
            <a:ext cx="4752528" cy="4670588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84637DA-83B7-401C-AF88-1D2E3D722D10}"/>
              </a:ext>
            </a:extLst>
          </p:cNvPr>
          <p:cNvSpPr/>
          <p:nvPr/>
        </p:nvSpPr>
        <p:spPr bwMode="auto">
          <a:xfrm>
            <a:off x="4790436" y="1752600"/>
            <a:ext cx="4752528" cy="1858629"/>
          </a:xfrm>
          <a:prstGeom prst="wedgeRectCallout">
            <a:avLst>
              <a:gd name="adj1" fmla="val -69244"/>
              <a:gd name="adj2" fmla="val 991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เลือก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RIS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กรณีที่ต้องการส่งออกไปดปรแกรม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Endnote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และถ้าเปิดโปรแกรม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Endnote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รอและสั่งให้เปิดไฟล์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RIS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ด้วย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Endnote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ไฟล์ทั้งหมดก็จะเก็บไว้ใน 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endnote </a:t>
            </a:r>
            <a:r>
              <a:rPr kumimoji="1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</a:rPr>
              <a:t>แต่ถ้าไม่ได้สั่งเปิดให้ คลิกที่ไฟล์นั้นใน โฟลเดอร์ที่เก็บไฟล์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703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20806-C5AB-44BD-B3A3-84C04583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th-TH" dirty="0">
                <a:cs typeface="+mn-cs"/>
              </a:rPr>
              <a:t>การสืบค้น</a:t>
            </a:r>
            <a:endParaRPr lang="en-US" dirty="0"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71FD9-7FB9-44C2-B98F-64E32329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th-TH" b="0" dirty="0"/>
              <a:t>การเตรียมคีย์เวิร์ดสำหรับสืบค้น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th-TH" b="0" dirty="0"/>
              <a:t>วิธีการสืบค้น</a:t>
            </a:r>
            <a:endParaRPr lang="en-US" dirty="0"/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th-TH" b="0" dirty="0"/>
              <a:t>การใช้เครื่องหมายช่วยในการสืบค้น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th-TH" b="0" dirty="0"/>
              <a:t>การสืบค้นโดยใช้ตัวเชื่อม (</a:t>
            </a:r>
            <a:r>
              <a:rPr lang="en-US" b="0" dirty="0"/>
              <a:t>Operators)</a:t>
            </a:r>
            <a:endParaRPr lang="th-T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1F60-D663-4AF8-B0C9-E15F7A64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BEAA-3E06-4B82-B419-F874EB5C3B5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37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BB37-8496-44E1-89A5-1B00B8C5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ในโปรแกรม </a:t>
            </a:r>
            <a:r>
              <a:rPr lang="en-US" dirty="0"/>
              <a:t>Endnote X9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E3EC6-49FC-4592-AC41-BD08EEE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194A-6B0A-4386-82FC-CB1ED1032ADB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66F9D-39C6-4B3A-8E23-6EC60F86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8" y="1860930"/>
            <a:ext cx="10287000" cy="48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ADBAAF-617C-4F28-B658-70FC5CB8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ต่อที่หัวข้อการใช้โปรแกรม </a:t>
            </a:r>
            <a:r>
              <a:rPr lang="en-US" dirty="0"/>
              <a:t>Endnote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A5869-3988-409D-A1EA-156FA795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194A-6B0A-4386-82FC-CB1ED1032AD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2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039F48-9E8D-40CF-9A99-BC07D776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594E-73E9-4502-B847-CAD8EF17D71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ACFDB59-2364-4CE6-8346-3411662BA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ตัวอย่าง Website ทางสิ่งแวดล้อม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1E8F4CA-BB64-4D40-90A7-B31AD49DB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/>
              <a:t> </a:t>
            </a:r>
            <a:r>
              <a:rPr lang="en-US" altLang="en-US"/>
              <a:t>USEPA: www.epa.gov</a:t>
            </a:r>
          </a:p>
          <a:p>
            <a:r>
              <a:rPr lang="en-US" altLang="en-US"/>
              <a:t>Global change data: www.apn.gr.jp/db00.htm</a:t>
            </a:r>
          </a:p>
          <a:p>
            <a:r>
              <a:rPr lang="th-TH" altLang="en-US"/>
              <a:t>Environnet: www.environnet.in.th</a:t>
            </a:r>
          </a:p>
          <a:p>
            <a:r>
              <a:rPr lang="th-TH" altLang="en-US"/>
              <a:t>สำนักนโยบายและแผน สวล</a:t>
            </a:r>
            <a:r>
              <a:rPr lang="en-US" altLang="en-US"/>
              <a:t>: www.oepp.go.th</a:t>
            </a:r>
            <a:endParaRPr lang="th-TH" altLang="en-US"/>
          </a:p>
          <a:p>
            <a:r>
              <a:rPr lang="th-TH" altLang="en-US"/>
              <a:t>กรมควบคุมมลพิษ</a:t>
            </a:r>
            <a:r>
              <a:rPr lang="en-US" altLang="en-US"/>
              <a:t>: www.pcd.go.th</a:t>
            </a:r>
          </a:p>
          <a:p>
            <a:r>
              <a:rPr lang="th-TH" altLang="en-US"/>
              <a:t>กรมส่งเสริมคุณภาพ สวล</a:t>
            </a:r>
            <a:r>
              <a:rPr lang="en-US" altLang="en-US"/>
              <a:t>: www.deqp.go.th</a:t>
            </a:r>
          </a:p>
          <a:p>
            <a:endParaRPr lang="en-US" altLang="en-US"/>
          </a:p>
          <a:p>
            <a:endParaRPr lang="th-TH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4386-3E3B-48D0-8B62-51B6DC10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1.1 </a:t>
            </a:r>
            <a:r>
              <a:rPr lang="th-TH" dirty="0"/>
              <a:t>คำสำคัญในการสืบค้น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4C47-FDED-4F24-9FB6-DD3605F1B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ใช้คำนาม</a:t>
            </a:r>
          </a:p>
          <a:p>
            <a:r>
              <a:rPr lang="th-TH" dirty="0"/>
              <a:t> ใช้คำที่พ้องความหมาย เช่น </a:t>
            </a:r>
          </a:p>
          <a:p>
            <a:r>
              <a:rPr lang="th-TH" dirty="0"/>
              <a:t> เลือกใช้คำที่นิยมใช้ในศาสตร์สาขาวิชานั้น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90CD7-4764-4EC3-B720-13E19C63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9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5C7E-8C0A-4332-8845-6D69FF9F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th-TH" b="0" dirty="0"/>
              <a:t>วิธีการสืบค้น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F009-BCDC-44B1-8415-04257D9E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การสืบค้นอย่างง่าย</a:t>
            </a:r>
          </a:p>
          <a:p>
            <a:pPr lvl="1"/>
            <a:r>
              <a:rPr lang="th-TH" dirty="0"/>
              <a:t>ใส่เนื้อความทุกอย่างพร้อมกัน</a:t>
            </a:r>
          </a:p>
          <a:p>
            <a:r>
              <a:rPr lang="th-TH" dirty="0"/>
              <a:t> การสืบค้นขั้นสูง</a:t>
            </a:r>
          </a:p>
          <a:p>
            <a:pPr lvl="1"/>
            <a:r>
              <a:rPr lang="th-TH" dirty="0"/>
              <a:t>ใส่คำต่างๆ แยกกัน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F884A-E056-45E0-95E5-C1FD3F4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C0AC-041E-4214-871D-7E0B0B44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1.3 </a:t>
            </a:r>
            <a:r>
              <a:rPr lang="th-TH" b="0" dirty="0"/>
              <a:t>การใช้เครื่องหมายช่วยในการสืบค้น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1E5B-D1C1-44FF-B3E5-F4EA5851B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การใช้ </a:t>
            </a:r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“…..” ให้ค้นตรงตามคำที่พิมพ์เท่านั้น เช่น 	</a:t>
            </a:r>
            <a:r>
              <a:rPr lang="en-US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“biomagnification” </a:t>
            </a:r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เครื่องจะค้นเฉพาะคำนี้</a:t>
            </a:r>
          </a:p>
          <a:p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การใช้ </a:t>
            </a:r>
            <a:r>
              <a:rPr lang="en-US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 *  </a:t>
            </a:r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หมายถึงหลังจากคำที่เราพิมพ์นั้นจะเป็นอะไรก็ได้</a:t>
            </a:r>
          </a:p>
          <a:p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การใช้ </a:t>
            </a:r>
            <a:r>
              <a:rPr lang="en-US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 ?  </a:t>
            </a:r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มีอักษรหรือเลขต่อจากที่พิมพืเพียงหนึ่งตัว</a:t>
            </a:r>
          </a:p>
          <a:p>
            <a:r>
              <a:rPr lang="th-TH" sz="3600" b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การใช้คำค้นใน วงเล็บ หมายถึงให้เรียงลำดับคำค้นทีละอย่าง เช่น ผลกระทบของโควิด-19 ต่อ (การเงิน หรือสังคม)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5CC8-2234-422C-9BED-3E1B909B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0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6AC6-8AAF-4322-A4E3-CB7A4A7F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+mn-lt"/>
              </a:rPr>
              <a:t>1.4 </a:t>
            </a:r>
            <a:r>
              <a:rPr lang="th-TH" b="0" dirty="0">
                <a:latin typeface="+mn-lt"/>
              </a:rPr>
              <a:t>การสืบค้นโดยใช้ตัวเชื่อม (</a:t>
            </a:r>
            <a:r>
              <a:rPr lang="en-US" b="0" dirty="0">
                <a:latin typeface="+mn-lt"/>
              </a:rPr>
              <a:t>Operators)</a:t>
            </a:r>
            <a:r>
              <a:rPr lang="th-TH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DA236-A4ED-4610-9DD9-1794A68FA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ตัวเชื่อม ได้แก่ </a:t>
            </a:r>
            <a:r>
              <a:rPr lang="en-US" dirty="0">
                <a:solidFill>
                  <a:schemeClr val="tx1"/>
                </a:solidFill>
              </a:rPr>
              <a:t>and, or, not</a:t>
            </a:r>
          </a:p>
          <a:p>
            <a:r>
              <a:rPr lang="en-US" dirty="0"/>
              <a:t> effect of (copper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zinc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/>
              <a:t>selenium</a:t>
            </a:r>
            <a:r>
              <a:rPr lang="en-US" dirty="0">
                <a:solidFill>
                  <a:schemeClr val="tx1"/>
                </a:solidFill>
              </a:rPr>
              <a:t> not </a:t>
            </a:r>
            <a:r>
              <a:rPr lang="en-US" dirty="0"/>
              <a:t>mercury)  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2442-52A7-44E5-ADA9-042A17A4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56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064C-E10F-41A1-831F-C3E9E0A9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2. การคัดกรองผลการสืบค้น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72E5-ADF9-4F53-B646-0940CD97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52600"/>
            <a:ext cx="8743950" cy="4772744"/>
          </a:xfrm>
        </p:spPr>
        <p:txBody>
          <a:bodyPr/>
          <a:lstStyle/>
          <a:p>
            <a:r>
              <a:rPr lang="th-TH" sz="3600" dirty="0">
                <a:cs typeface="Angsana New" panose="02020603050405020304" pitchFamily="18" charset="-34"/>
              </a:rPr>
              <a:t> กรณีที่ผลจากการค้นมีจำนวนมากเกินไป ฐานข้อมูลส่วนใหญ่สามารถที่จะคัดกรองให้เหมาะสมได้ เช่น การจำกัด</a:t>
            </a:r>
            <a:r>
              <a:rPr lang="th-TH" sz="3600" dirty="0">
                <a:solidFill>
                  <a:schemeClr val="tx1"/>
                </a:solidFill>
                <a:cs typeface="Angsana New" panose="02020603050405020304" pitchFamily="18" charset="-34"/>
              </a:rPr>
              <a:t>ระยะเวลา</a:t>
            </a:r>
            <a:r>
              <a:rPr lang="th-TH" sz="3600" dirty="0">
                <a:cs typeface="Angsana New" panose="02020603050405020304" pitchFamily="18" charset="-34"/>
              </a:rPr>
              <a:t> การกำหนด</a:t>
            </a:r>
            <a:r>
              <a:rPr lang="th-TH" sz="3600" dirty="0">
                <a:solidFill>
                  <a:schemeClr val="tx1"/>
                </a:solidFill>
                <a:cs typeface="Angsana New" panose="02020603050405020304" pitchFamily="18" charset="-34"/>
              </a:rPr>
              <a:t>หัวเรื่อง</a:t>
            </a:r>
            <a:r>
              <a:rPr lang="th-TH" sz="3600" dirty="0">
                <a:cs typeface="Angsana New" panose="02020603050405020304" pitchFamily="18" charset="-34"/>
              </a:rPr>
              <a:t>ที่เกี่ยวกับงานของเรา การเพิ่ม</a:t>
            </a:r>
            <a:r>
              <a:rPr lang="th-TH" sz="3600" dirty="0">
                <a:solidFill>
                  <a:schemeClr val="tx1"/>
                </a:solidFill>
                <a:cs typeface="Angsana New" panose="02020603050405020304" pitchFamily="18" charset="-34"/>
              </a:rPr>
              <a:t>คำสำคัญ</a:t>
            </a:r>
            <a:r>
              <a:rPr lang="th-TH" sz="3600" dirty="0">
                <a:cs typeface="Angsana New" panose="02020603050405020304" pitchFamily="18" charset="-34"/>
              </a:rPr>
              <a:t> การกำหนด</a:t>
            </a:r>
            <a:r>
              <a:rPr lang="th-TH" sz="3600" dirty="0">
                <a:solidFill>
                  <a:schemeClr val="tx1"/>
                </a:solidFill>
                <a:cs typeface="Angsana New" panose="02020603050405020304" pitchFamily="18" charset="-34"/>
              </a:rPr>
              <a:t>ประเภทของสิ่งพิมพ์ </a:t>
            </a:r>
            <a:r>
              <a:rPr lang="th-TH" sz="3600" dirty="0">
                <a:cs typeface="Angsana New" panose="02020603050405020304" pitchFamily="18" charset="-34"/>
              </a:rPr>
              <a:t>เป็นต้น </a:t>
            </a:r>
          </a:p>
          <a:p>
            <a:r>
              <a:rPr lang="th-TH" sz="3600" dirty="0">
                <a:cs typeface="Angsana New" panose="02020603050405020304" pitchFamily="18" charset="-34"/>
              </a:rPr>
              <a:t>จำกัดหัวเรื่อง เป็นเฉพาะด้านสิ่งแวดล้อม </a:t>
            </a:r>
          </a:p>
          <a:p>
            <a:r>
              <a:rPr lang="th-TH" sz="3600" dirty="0">
                <a:cs typeface="Angsana New" panose="02020603050405020304" pitchFamily="18" charset="-34"/>
              </a:rPr>
              <a:t>ประเภทวารสาร </a:t>
            </a:r>
          </a:p>
          <a:p>
            <a:r>
              <a:rPr lang="th-TH" sz="3600" dirty="0">
                <a:cs typeface="Angsana New" panose="02020603050405020304" pitchFamily="18" charset="-34"/>
              </a:rPr>
              <a:t>ปี 2010-ปัจจุบัน เป็นต้น</a:t>
            </a:r>
            <a:endParaRPr lang="en-US" sz="3600" dirty="0">
              <a:cs typeface="Angsana New" panose="02020603050405020304" pitchFamily="18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740B-A478-4E71-AD60-7783993D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00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FF3710-935D-4A3C-8200-8EC12F95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ตัวอย่างการคัดกรองผลการสืบค้นใน </a:t>
            </a:r>
            <a:r>
              <a:rPr lang="en-US" dirty="0"/>
              <a:t>ScienceDirect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ECDA3-9065-4789-A87D-A50F53CB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5144-9E13-473D-8296-603EB43C6DF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871E-004F-4F8A-AECA-7A85F36A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52600"/>
            <a:ext cx="24288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17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AngsanaUPC"/>
        <a:ea typeface=""/>
        <a:cs typeface=""/>
      </a:majorFont>
      <a:minorFont>
        <a:latin typeface="Angsan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1284</TotalTime>
  <Words>755</Words>
  <Application>Microsoft Office PowerPoint</Application>
  <PresentationFormat>35mm Slides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Angsana New</vt:lpstr>
      <vt:lpstr>AngsanaUPC</vt:lpstr>
      <vt:lpstr>Arial</vt:lpstr>
      <vt:lpstr>Cordia New</vt:lpstr>
      <vt:lpstr>Wingdings</vt:lpstr>
      <vt:lpstr>PULSE.POT</vt:lpstr>
      <vt:lpstr>    การค้นข้อมูลวิจัยระบบ Online และ Internet</vt:lpstr>
      <vt:lpstr>ขั้นตอนการสืบค้นเอกสาร</vt:lpstr>
      <vt:lpstr>การสืบค้น</vt:lpstr>
      <vt:lpstr>1.1 คำสำคัญในการสืบค้น</vt:lpstr>
      <vt:lpstr>1.2 วิธีการสืบค้น</vt:lpstr>
      <vt:lpstr>1.3 การใช้เครื่องหมายช่วยในการสืบค้น</vt:lpstr>
      <vt:lpstr>1.4 การสืบค้นโดยใช้ตัวเชื่อม (Operators) </vt:lpstr>
      <vt:lpstr>2. การคัดกรองผลการสืบค้น</vt:lpstr>
      <vt:lpstr>ตัวอย่างการคัดกรองผลการสืบค้นใน ScienceDirect</vt:lpstr>
      <vt:lpstr>3. การวิเคราะห์ผลการสืบค้น</vt:lpstr>
      <vt:lpstr>4. การจัดการผลการสืบค้น และการนำไปใช้อ้างอิง</vt:lpstr>
      <vt:lpstr>ตัวอย่างฐานข้อมูลออนไลน์ในสำนักหอสมุด ม.ขอนแก่น</vt:lpstr>
      <vt:lpstr>การใช้งาน E-Journal ของม. ขอนแก่น</vt:lpstr>
      <vt:lpstr>ฐานข้อมูล ScienceDirect</vt:lpstr>
      <vt:lpstr>หัวข้อย่อยการค้นข้อมูล</vt:lpstr>
      <vt:lpstr>ฐานข้อมูล Science Direct</vt:lpstr>
      <vt:lpstr>วารสาร ด้าน Environmental Science </vt:lpstr>
      <vt:lpstr>PowerPoint Presentation</vt:lpstr>
      <vt:lpstr>การค้น</vt:lpstr>
      <vt:lpstr>Simple Search</vt:lpstr>
      <vt:lpstr>Advanced Search</vt:lpstr>
      <vt:lpstr>Search results</vt:lpstr>
      <vt:lpstr>ผลการค้นคำว่า “patent mapping technique”</vt:lpstr>
      <vt:lpstr>การจำกัดการค้น-ปี 2021 และเป็น Review Article  เหลือ 5 เรื่อง</vt:lpstr>
      <vt:lpstr>การแสดงผล</vt:lpstr>
      <vt:lpstr>การแสดงผลแบบ Summary Plus </vt:lpstr>
      <vt:lpstr>การแสดงผลแบบ PDF</vt:lpstr>
      <vt:lpstr>การส่งออกของข้อมูลไป Endnote</vt:lpstr>
      <vt:lpstr>การส่งออกไปยังโปรแกรมอื่น</vt:lpstr>
      <vt:lpstr>ในโปรแกรม Endnote X9 </vt:lpstr>
      <vt:lpstr>ต่อที่หัวข้อการใช้โปรแกรม Endnote</vt:lpstr>
      <vt:lpstr>ตัวอย่าง Website ทางสิ่งแวดล้อม</vt:lpstr>
    </vt:vector>
  </TitlesOfParts>
  <Company>Science 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Bioleaching</dc:title>
  <dc:creator>Pisit Chareonsudjai</dc:creator>
  <cp:lastModifiedBy>pisit chareonsudjai</cp:lastModifiedBy>
  <cp:revision>58</cp:revision>
  <cp:lastPrinted>2002-03-18T12:30:05Z</cp:lastPrinted>
  <dcterms:created xsi:type="dcterms:W3CDTF">2001-09-02T14:22:42Z</dcterms:created>
  <dcterms:modified xsi:type="dcterms:W3CDTF">2020-08-18T06:39:47Z</dcterms:modified>
</cp:coreProperties>
</file>