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57"/>
  </p:notesMasterIdLst>
  <p:handoutMasterIdLst>
    <p:handoutMasterId r:id="rId58"/>
  </p:handoutMasterIdLst>
  <p:sldIdLst>
    <p:sldId id="328" r:id="rId2"/>
    <p:sldId id="329" r:id="rId3"/>
    <p:sldId id="338" r:id="rId4"/>
    <p:sldId id="332" r:id="rId5"/>
    <p:sldId id="257" r:id="rId6"/>
    <p:sldId id="376" r:id="rId7"/>
    <p:sldId id="259" r:id="rId8"/>
    <p:sldId id="378" r:id="rId9"/>
    <p:sldId id="275" r:id="rId10"/>
    <p:sldId id="341" r:id="rId11"/>
    <p:sldId id="270" r:id="rId12"/>
    <p:sldId id="327" r:id="rId13"/>
    <p:sldId id="377" r:id="rId14"/>
    <p:sldId id="384" r:id="rId15"/>
    <p:sldId id="386" r:id="rId16"/>
    <p:sldId id="385" r:id="rId17"/>
    <p:sldId id="387" r:id="rId18"/>
    <p:sldId id="355" r:id="rId19"/>
    <p:sldId id="379" r:id="rId20"/>
    <p:sldId id="380" r:id="rId21"/>
    <p:sldId id="381" r:id="rId22"/>
    <p:sldId id="382" r:id="rId23"/>
    <p:sldId id="388" r:id="rId24"/>
    <p:sldId id="331" r:id="rId25"/>
    <p:sldId id="375" r:id="rId26"/>
    <p:sldId id="264" r:id="rId27"/>
    <p:sldId id="343" r:id="rId28"/>
    <p:sldId id="374" r:id="rId29"/>
    <p:sldId id="345" r:id="rId30"/>
    <p:sldId id="383" r:id="rId31"/>
    <p:sldId id="265" r:id="rId32"/>
    <p:sldId id="277" r:id="rId33"/>
    <p:sldId id="340" r:id="rId34"/>
    <p:sldId id="369" r:id="rId35"/>
    <p:sldId id="389" r:id="rId36"/>
    <p:sldId id="306" r:id="rId37"/>
    <p:sldId id="334" r:id="rId38"/>
    <p:sldId id="335" r:id="rId39"/>
    <p:sldId id="336" r:id="rId40"/>
    <p:sldId id="337" r:id="rId41"/>
    <p:sldId id="360" r:id="rId42"/>
    <p:sldId id="364" r:id="rId43"/>
    <p:sldId id="390" r:id="rId44"/>
    <p:sldId id="367" r:id="rId45"/>
    <p:sldId id="391" r:id="rId46"/>
    <p:sldId id="395" r:id="rId47"/>
    <p:sldId id="394" r:id="rId48"/>
    <p:sldId id="396" r:id="rId49"/>
    <p:sldId id="399" r:id="rId50"/>
    <p:sldId id="397" r:id="rId51"/>
    <p:sldId id="393" r:id="rId52"/>
    <p:sldId id="392" r:id="rId53"/>
    <p:sldId id="361" r:id="rId54"/>
    <p:sldId id="398" r:id="rId55"/>
    <p:sldId id="400" r:id="rId56"/>
  </p:sldIdLst>
  <p:sldSz cx="10287000" cy="6858000" type="35mm"/>
  <p:notesSz cx="6858000" cy="9774238"/>
  <p:custDataLst>
    <p:tags r:id="rId5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Cordia New" panose="020B0304020202020204" pitchFamily="34" charset="-3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CC6600"/>
    <a:srgbClr val="996633"/>
    <a:srgbClr val="993300"/>
    <a:srgbClr val="FFCC99"/>
    <a:srgbClr val="FFFF99"/>
    <a:srgbClr val="99FF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218" y="6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0FE1B62-3319-4E41-99E3-65044259E1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800">
                <a:latin typeface="Angsana New" panose="02020603050405020304" pitchFamily="18" charset="-34"/>
              </a:defRPr>
            </a:lvl1pPr>
          </a:lstStyle>
          <a:p>
            <a:r>
              <a:rPr lang="th-TH" altLang="en-US"/>
              <a:t>Pisit Chareonsudjai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9248C91-A4A4-4ED5-9A25-087803AF6B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800">
                <a:latin typeface="Angsana New" panose="02020603050405020304" pitchFamily="18" charset="-34"/>
              </a:defRPr>
            </a:lvl1pPr>
          </a:lstStyle>
          <a:p>
            <a:endParaRPr lang="th-TH" alt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0E660BD9-A1E7-4F6B-B732-5DBC0A467E9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800">
                <a:latin typeface="Angsana New" panose="02020603050405020304" pitchFamily="18" charset="-34"/>
              </a:defRPr>
            </a:lvl1pPr>
          </a:lstStyle>
          <a:p>
            <a:r>
              <a:rPr lang="th-TH" altLang="en-US"/>
              <a:t>Bioleaching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FC123E28-B950-4562-ADBF-F16330366EF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800">
                <a:latin typeface="Angsana New" panose="02020603050405020304" pitchFamily="18" charset="-34"/>
              </a:defRPr>
            </a:lvl1pPr>
          </a:lstStyle>
          <a:p>
            <a:fld id="{136E237B-0609-4FF5-B25F-810C292DDB9E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4E4D4FA-533F-4EB8-BBB3-1B039D35E2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r>
              <a:rPr lang="en-US" altLang="en-US"/>
              <a:t>*</a:t>
            </a:r>
            <a:endParaRPr lang="en-US" altLang="en-US" sz="1200" i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348D673-455C-42C0-909A-DEDE7783CDD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r>
              <a:rPr lang="en-US" altLang="en-US"/>
              <a:t>07/16/96</a:t>
            </a:r>
            <a:endParaRPr lang="en-US" altLang="en-US" sz="1200" i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9150AC5-11AA-495F-959F-093A71581A6E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1038" y="733425"/>
            <a:ext cx="5497512" cy="366553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F0D9A49-3034-48D4-AE31-9844F73976C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3438"/>
            <a:ext cx="50292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0"/>
            <a:r>
              <a:rPr lang="en-US" altLang="en-US"/>
              <a:t>Second level</a:t>
            </a:r>
          </a:p>
          <a:p>
            <a:pPr lvl="0"/>
            <a:r>
              <a:rPr lang="en-US" altLang="en-US"/>
              <a:t>Third level</a:t>
            </a:r>
          </a:p>
          <a:p>
            <a:pPr lvl="0"/>
            <a:r>
              <a:rPr lang="en-US" altLang="en-US"/>
              <a:t>Fourth level</a:t>
            </a:r>
          </a:p>
          <a:p>
            <a:pPr lvl="0"/>
            <a:r>
              <a:rPr lang="en-US" altLang="en-US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11E8C4D-8D98-4608-B6E3-089D2B02553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r>
              <a:rPr lang="en-US" altLang="en-US"/>
              <a:t>*</a:t>
            </a:r>
            <a:endParaRPr lang="en-US" altLang="en-US" sz="1200" i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FBC3876-DF11-46A6-83D2-6E4F32321F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r>
              <a:rPr lang="en-US" altLang="en-US"/>
              <a:t>##</a:t>
            </a:r>
            <a:endParaRPr lang="en-US" altLang="en-US" sz="1200" i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anose="02020603050405020304" pitchFamily="18" charset="-34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anose="02020603050405020304" pitchFamily="18" charset="-34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anose="02020603050405020304" pitchFamily="18" charset="-34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anose="02020603050405020304" pitchFamily="18" charset="-34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anose="02020603050405020304" pitchFamily="18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2D7FDC6-012A-4ED0-8BB3-3EDCC1AC7BFB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9910763" y="0"/>
            <a:ext cx="3762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Freeform 3">
            <a:extLst>
              <a:ext uri="{FF2B5EF4-FFF2-40B4-BE49-F238E27FC236}">
                <a16:creationId xmlns:a16="http://schemas.microsoft.com/office/drawing/2014/main" id="{07DA1040-9195-40BE-BEE3-41FBCC3C524C}"/>
              </a:ext>
            </a:extLst>
          </p:cNvPr>
          <p:cNvSpPr>
            <a:spLocks/>
          </p:cNvSpPr>
          <p:nvPr/>
        </p:nvSpPr>
        <p:spPr bwMode="white">
          <a:xfrm>
            <a:off x="-11113" y="4489450"/>
            <a:ext cx="6473826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Freeform 4">
            <a:extLst>
              <a:ext uri="{FF2B5EF4-FFF2-40B4-BE49-F238E27FC236}">
                <a16:creationId xmlns:a16="http://schemas.microsoft.com/office/drawing/2014/main" id="{7016A0D3-BAFD-40C4-9794-6D5B983F7938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9185275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Freeform 5">
            <a:extLst>
              <a:ext uri="{FF2B5EF4-FFF2-40B4-BE49-F238E27FC236}">
                <a16:creationId xmlns:a16="http://schemas.microsoft.com/office/drawing/2014/main" id="{69F67893-5B71-427C-9789-B96F43A25700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10287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Freeform 6">
            <a:extLst>
              <a:ext uri="{FF2B5EF4-FFF2-40B4-BE49-F238E27FC236}">
                <a16:creationId xmlns:a16="http://schemas.microsoft.com/office/drawing/2014/main" id="{80C0FA79-B21C-45F8-BA60-56ACE7407FC7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10287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Freeform 7">
            <a:extLst>
              <a:ext uri="{FF2B5EF4-FFF2-40B4-BE49-F238E27FC236}">
                <a16:creationId xmlns:a16="http://schemas.microsoft.com/office/drawing/2014/main" id="{180A37A0-A6E0-4894-A2A1-ABCF3E7C660A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10287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Freeform 8">
            <a:extLst>
              <a:ext uri="{FF2B5EF4-FFF2-40B4-BE49-F238E27FC236}">
                <a16:creationId xmlns:a16="http://schemas.microsoft.com/office/drawing/2014/main" id="{F448E9C1-5EAB-4D18-B6A0-3464DEC0A3D6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0287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Freeform 9">
            <a:extLst>
              <a:ext uri="{FF2B5EF4-FFF2-40B4-BE49-F238E27FC236}">
                <a16:creationId xmlns:a16="http://schemas.microsoft.com/office/drawing/2014/main" id="{4D573D04-F265-4A05-B774-01721BD96889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437688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Freeform 10">
            <a:extLst>
              <a:ext uri="{FF2B5EF4-FFF2-40B4-BE49-F238E27FC236}">
                <a16:creationId xmlns:a16="http://schemas.microsoft.com/office/drawing/2014/main" id="{203DEA6B-F7F9-42B6-987C-6DD2F8E9DE12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5151438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Rectangle 11">
            <a:extLst>
              <a:ext uri="{FF2B5EF4-FFF2-40B4-BE49-F238E27FC236}">
                <a16:creationId xmlns:a16="http://schemas.microsoft.com/office/drawing/2014/main" id="{82BD4CF2-651E-4577-B6DB-888D268C67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1525" y="2286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3020" name="Rectangle 12">
            <a:extLst>
              <a:ext uri="{FF2B5EF4-FFF2-40B4-BE49-F238E27FC236}">
                <a16:creationId xmlns:a16="http://schemas.microsoft.com/office/drawing/2014/main" id="{A1763BAC-1D06-42E3-ACB5-5D16DA4590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3021" name="Rectangle 13">
            <a:extLst>
              <a:ext uri="{FF2B5EF4-FFF2-40B4-BE49-F238E27FC236}">
                <a16:creationId xmlns:a16="http://schemas.microsoft.com/office/drawing/2014/main" id="{5AD66D83-DE63-48B3-B188-5D76DD235E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0DD1B33-D7C9-4E39-95F1-FDAFB0B00E99}" type="datetime1">
              <a:rPr lang="en-US" altLang="en-US"/>
              <a:pPr/>
              <a:t>8/25/2020</a:t>
            </a:fld>
            <a:endParaRPr lang="en-US" altLang="en-US"/>
          </a:p>
        </p:txBody>
      </p:sp>
      <p:sp>
        <p:nvSpPr>
          <p:cNvPr id="43022" name="Rectangle 14">
            <a:extLst>
              <a:ext uri="{FF2B5EF4-FFF2-40B4-BE49-F238E27FC236}">
                <a16:creationId xmlns:a16="http://schemas.microsoft.com/office/drawing/2014/main" id="{40276780-AF95-4A40-990D-A0801C072A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การมีส่วนร่วมของชุมชนในการบริหารจัดการสิ่งแวดล้อม</a:t>
            </a:r>
          </a:p>
        </p:txBody>
      </p:sp>
      <p:sp>
        <p:nvSpPr>
          <p:cNvPr id="43023" name="Rectangle 15">
            <a:extLst>
              <a:ext uri="{FF2B5EF4-FFF2-40B4-BE49-F238E27FC236}">
                <a16:creationId xmlns:a16="http://schemas.microsoft.com/office/drawing/2014/main" id="{8898FB36-1688-4FFA-804C-34D56A5D85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523383-84EF-46D6-9B7F-B583738FED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18C64-A33C-42FC-931C-F8E83543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03F4C-2F20-4CD6-81FC-3E2517EC1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93E6A-C5CE-42A3-8F45-B989018BD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1CD8A-E99D-4FE0-AC9F-8BBA95A4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1A98-45E1-4805-9E89-FC897FC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B8904-FB2A-4740-A893-A6AC925AA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81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00BE98-370E-4613-8A12-F4CCB56FA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D8368-C896-4B87-A447-0CEC761D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C0F1E-B7A1-4A67-828B-689E7B94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2703E-405E-4393-B49E-55200F9C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D212C-0FB5-4184-BF33-AEBEAF89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78ADE-1BE2-422E-AB1E-AA3AB2900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43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B9A28-5949-457E-8F2F-9B192F55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27812-AEF2-4A6F-B671-BAA6C4516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A6C05-EC29-427A-89E2-F9A02AC8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4145B-5027-4510-BDAC-6359C6B5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EEEF7-A339-476B-AAD0-629D8E15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A8997-BB11-4A38-91E8-671B9B4087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76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141F-BCD4-4880-931C-6E36ABA2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FD2BE-042E-4456-BFB3-F031F5083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481EE-643F-4005-8085-A37C67BD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F832F-97C3-4F84-95F7-E0DCD3BD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15BBD-0CF9-4F7C-9301-BB048710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91D8E-EBFA-4670-9424-ABD7F0BF0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96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752FD-EB60-44DA-82E1-9E7A3766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A7F97-554F-4316-ADCF-4246F1A95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E1CDA-E8DB-40B9-A884-ABD5A8C33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E9CB4-C402-4517-81DE-75200DD7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F3D82-1FB2-4844-AF40-15D9E115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0A831-E6AC-471A-ABDB-5B1E3EBC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4AEDC-F503-408F-8EBD-939006D0EC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46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095B-725E-46F1-BC31-93248501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E5E87-10BB-4A80-9D7C-B5E4D09F0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F1C44-B631-454F-97A7-3E0FDD53F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A59F11-4149-4DA3-9E0B-5D9198F1C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005C8A-F2E6-424C-8003-57EED892B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08E1A8-FFAD-4DBD-8701-F79239E0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BB2EB2-1205-4E66-84CF-D2AB5342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34A252-D971-47D8-8E23-AC90A5E2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CB67C-FA49-4751-88DB-EE78660F5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94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56B33-93A8-406C-B35D-6F28C516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D30A60-C9D2-45FD-8425-04BF8CCE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45095-0E11-4910-98B3-C2F2D3EB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3E555-B96E-4AFC-87B2-E8C7214C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87553-3E12-4B4F-A17D-758526606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30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999108-190C-42F5-86CC-A098167ED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CEA52-F0FD-4157-8758-3E251F68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6F59D-C701-401C-9BCE-A6540E63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48099-8885-47C7-9D65-3E88968235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32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4071-8740-4C75-88A8-B37C0BC5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B1C5B-DDE3-412F-ABBF-DFABE13AD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9D34C-066D-4919-AFC3-7669C28F5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D3102-2A8B-405D-812D-D1CC4AE0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29BFB-F2E9-4E16-8352-9FBED1F09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D99D2-FDA0-4CD9-B6AC-1B33A94C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C3D65-5B66-40D3-BCE0-EE5E66174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5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3386-8B1B-4A8D-8F18-0AAF59FF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D25DD1-AFDE-4374-91E8-6EA809963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ED694-7CFE-4ED2-9EA4-BE1B00F6B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F924A-0F9E-4A4A-B710-1ED41112B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DE6D6-368D-400C-80DE-052BF5AC6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26DC1-4941-4152-A257-CD96363C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27BAE-52A8-4198-B355-EAB079831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73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007F333-9394-49AA-8E79-896FD491D0D1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9910763" y="0"/>
            <a:ext cx="3762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Freeform 3">
            <a:extLst>
              <a:ext uri="{FF2B5EF4-FFF2-40B4-BE49-F238E27FC236}">
                <a16:creationId xmlns:a16="http://schemas.microsoft.com/office/drawing/2014/main" id="{14634D43-55DE-41C7-8538-1E30E7D09E72}"/>
              </a:ext>
            </a:extLst>
          </p:cNvPr>
          <p:cNvSpPr>
            <a:spLocks/>
          </p:cNvSpPr>
          <p:nvPr/>
        </p:nvSpPr>
        <p:spPr bwMode="white">
          <a:xfrm>
            <a:off x="-11113" y="4489450"/>
            <a:ext cx="6473826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Freeform 4">
            <a:extLst>
              <a:ext uri="{FF2B5EF4-FFF2-40B4-BE49-F238E27FC236}">
                <a16:creationId xmlns:a16="http://schemas.microsoft.com/office/drawing/2014/main" id="{B00C225B-0AE2-443F-863F-52E67D804120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9185275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Freeform 5">
            <a:extLst>
              <a:ext uri="{FF2B5EF4-FFF2-40B4-BE49-F238E27FC236}">
                <a16:creationId xmlns:a16="http://schemas.microsoft.com/office/drawing/2014/main" id="{60063796-4C57-446C-806E-FCB67AED778F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10287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Freeform 6">
            <a:extLst>
              <a:ext uri="{FF2B5EF4-FFF2-40B4-BE49-F238E27FC236}">
                <a16:creationId xmlns:a16="http://schemas.microsoft.com/office/drawing/2014/main" id="{20C4EAFF-5DFB-49B5-8202-1AF10AF5D1D5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10287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Freeform 7">
            <a:extLst>
              <a:ext uri="{FF2B5EF4-FFF2-40B4-BE49-F238E27FC236}">
                <a16:creationId xmlns:a16="http://schemas.microsoft.com/office/drawing/2014/main" id="{1473E04F-1102-42DA-AF97-88D89399B6F3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10287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Freeform 8">
            <a:extLst>
              <a:ext uri="{FF2B5EF4-FFF2-40B4-BE49-F238E27FC236}">
                <a16:creationId xmlns:a16="http://schemas.microsoft.com/office/drawing/2014/main" id="{01FCDB6E-9B24-423C-9665-FF3EE56F19DB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0287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Freeform 9">
            <a:extLst>
              <a:ext uri="{FF2B5EF4-FFF2-40B4-BE49-F238E27FC236}">
                <a16:creationId xmlns:a16="http://schemas.microsoft.com/office/drawing/2014/main" id="{FA5D739E-6631-4816-B1D0-65F6F7F5D7E8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437688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Freeform 10">
            <a:extLst>
              <a:ext uri="{FF2B5EF4-FFF2-40B4-BE49-F238E27FC236}">
                <a16:creationId xmlns:a16="http://schemas.microsoft.com/office/drawing/2014/main" id="{B8222F21-F38C-4473-B443-06EAABD1D62F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5151438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Rectangle 11">
            <a:extLst>
              <a:ext uri="{FF2B5EF4-FFF2-40B4-BE49-F238E27FC236}">
                <a16:creationId xmlns:a16="http://schemas.microsoft.com/office/drawing/2014/main" id="{0B54CA22-D6CC-4DDF-A4C8-73347B0A2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996" name="Rectangle 12">
            <a:extLst>
              <a:ext uri="{FF2B5EF4-FFF2-40B4-BE49-F238E27FC236}">
                <a16:creationId xmlns:a16="http://schemas.microsoft.com/office/drawing/2014/main" id="{9C7D0CEA-0174-49FD-B97F-34A32BAB8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997" name="Rectangle 13">
            <a:extLst>
              <a:ext uri="{FF2B5EF4-FFF2-40B4-BE49-F238E27FC236}">
                <a16:creationId xmlns:a16="http://schemas.microsoft.com/office/drawing/2014/main" id="{3DCCF0B7-A468-454F-B2E3-91CB82207E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h-TH" altLang="en-US"/>
          </a:p>
        </p:txBody>
      </p:sp>
      <p:sp>
        <p:nvSpPr>
          <p:cNvPr id="41998" name="Rectangle 14">
            <a:extLst>
              <a:ext uri="{FF2B5EF4-FFF2-40B4-BE49-F238E27FC236}">
                <a16:creationId xmlns:a16="http://schemas.microsoft.com/office/drawing/2014/main" id="{D32C2EA1-E298-4E5B-8AD4-72DC60D5BD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h-TH" altLang="en-US"/>
          </a:p>
        </p:txBody>
      </p:sp>
      <p:sp>
        <p:nvSpPr>
          <p:cNvPr id="41999" name="Rectangle 15">
            <a:extLst>
              <a:ext uri="{FF2B5EF4-FFF2-40B4-BE49-F238E27FC236}">
                <a16:creationId xmlns:a16="http://schemas.microsoft.com/office/drawing/2014/main" id="{431E69C1-CE44-44BA-BA20-E33F633C82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4F09EB-3F7F-4057-9D50-A63E6E18A1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ngsanaUPC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u"/>
        <a:defRPr sz="4000" b="1" kern="1200">
          <a:solidFill>
            <a:srgbClr val="FF99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l"/>
        <a:defRPr sz="3600" b="1" kern="1200">
          <a:solidFill>
            <a:srgbClr val="FFFF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anose="05000000000000000000" pitchFamily="2" charset="2"/>
        <a:buChar char="v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ngsana New" panose="02020603050405020304" pitchFamily="18" charset="-34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ngsana New" panose="02020603050405020304" pitchFamily="18" charset="-34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>
            <a:extLst>
              <a:ext uri="{FF2B5EF4-FFF2-40B4-BE49-F238E27FC236}">
                <a16:creationId xmlns:a16="http://schemas.microsoft.com/office/drawing/2014/main" id="{176DC02A-AFC1-4043-889D-9BCFD30B3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2913" y="6299200"/>
            <a:ext cx="276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2000" b="1">
                <a:solidFill>
                  <a:srgbClr val="000000"/>
                </a:solidFill>
              </a:rPr>
              <a:t>1</a:t>
            </a:r>
            <a:endParaRPr kumimoji="0" lang="en-US" altLang="en-US">
              <a:latin typeface="Angsana New" panose="02020603050405020304" pitchFamily="18" charset="-34"/>
            </a:endParaRP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05CC3F5A-7813-439C-A011-6B59B8DB82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0" y="3302000"/>
            <a:ext cx="5334000" cy="2336800"/>
          </a:xfrm>
        </p:spPr>
        <p:txBody>
          <a:bodyPr/>
          <a:lstStyle/>
          <a:p>
            <a:pPr algn="l">
              <a:lnSpc>
                <a:spcPct val="70000"/>
              </a:lnSpc>
            </a:pPr>
            <a:r>
              <a:rPr lang="th-TH" altLang="en-US" sz="4400" b="0"/>
              <a:t>ผศ. ดร. พิสิฏฐ์ เจริญสุดใจ</a:t>
            </a:r>
          </a:p>
          <a:p>
            <a:pPr algn="l">
              <a:lnSpc>
                <a:spcPct val="70000"/>
              </a:lnSpc>
            </a:pPr>
            <a:r>
              <a:rPr lang="th-TH" altLang="en-US" sz="4400" b="0"/>
              <a:t>ภาควิชาวิทยาศาสตร์สิ่งแวดล้อม</a:t>
            </a:r>
          </a:p>
          <a:p>
            <a:pPr algn="l">
              <a:lnSpc>
                <a:spcPct val="70000"/>
              </a:lnSpc>
            </a:pPr>
            <a:r>
              <a:rPr lang="th-TH" altLang="en-US" sz="4400" b="0"/>
              <a:t>คณะวิทยาศาสตร์</a:t>
            </a:r>
          </a:p>
          <a:p>
            <a:pPr algn="l">
              <a:lnSpc>
                <a:spcPct val="70000"/>
              </a:lnSpc>
            </a:pPr>
            <a:r>
              <a:rPr lang="th-TH" altLang="en-US" sz="4400" b="0"/>
              <a:t>มหาวิทยาลัยขอนแก่น</a:t>
            </a:r>
          </a:p>
        </p:txBody>
      </p:sp>
      <p:sp>
        <p:nvSpPr>
          <p:cNvPr id="179204" name="Rectangle 4">
            <a:extLst>
              <a:ext uri="{FF2B5EF4-FFF2-40B4-BE49-F238E27FC236}">
                <a16:creationId xmlns:a16="http://schemas.microsoft.com/office/drawing/2014/main" id="{6122A423-7879-4EC2-B9B5-A54E05DC9C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10287000" cy="1371600"/>
          </a:xfrm>
        </p:spPr>
        <p:txBody>
          <a:bodyPr/>
          <a:lstStyle/>
          <a:p>
            <a:r>
              <a:rPr lang="th-TH" altLang="en-US" sz="4400">
                <a:solidFill>
                  <a:srgbClr val="FFCC00"/>
                </a:solidFill>
              </a:rPr>
              <a:t>    การเก็บข้อมูลและอ้างอิงด้วยโปรแกรม </a:t>
            </a:r>
            <a:r>
              <a:rPr lang="en-US" altLang="en-US" sz="4400">
                <a:solidFill>
                  <a:srgbClr val="FFCC00"/>
                </a:solidFill>
              </a:rPr>
              <a:t>Endnote</a:t>
            </a:r>
            <a:endParaRPr lang="th-TH" altLang="en-US"/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B67AD-9223-4747-8C8E-9CCB3080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A497-A629-440E-95A9-78A351ED3253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195586" name="Picture 2">
            <a:extLst>
              <a:ext uri="{FF2B5EF4-FFF2-40B4-BE49-F238E27FC236}">
                <a16:creationId xmlns:a16="http://schemas.microsoft.com/office/drawing/2014/main" id="{A9A622B8-0E05-49E6-A6FF-386CDFC60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2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7857A-882E-4D77-8F30-21C53286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71E4-0F83-41A6-9890-2AB2F07451DB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98306" name="Picture 2" descr="เติมเอง">
            <a:extLst>
              <a:ext uri="{FF2B5EF4-FFF2-40B4-BE49-F238E27FC236}">
                <a16:creationId xmlns:a16="http://schemas.microsoft.com/office/drawing/2014/main" id="{56287645-DF2F-4272-AD94-E4E3E246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E5E3E27D-3CC3-4231-9374-03857CF423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h-TH" altLang="en-US" sz="4400"/>
              <a:t>การนำเข้าข้อมูลจากฐานข้อมูล </a:t>
            </a:r>
            <a:r>
              <a:rPr lang="en-US" altLang="en-US" sz="4400"/>
              <a:t>Online</a:t>
            </a:r>
            <a:br>
              <a:rPr lang="en-US" altLang="en-US" sz="4400"/>
            </a:br>
            <a:r>
              <a:rPr lang="en-US" altLang="en-US" sz="4400"/>
              <a:t>(</a:t>
            </a:r>
            <a:r>
              <a:rPr lang="th-TH" altLang="en-US" sz="4400">
                <a:cs typeface="AngsanaUPC" panose="02020603050405020304" pitchFamily="18" charset="-34"/>
              </a:rPr>
              <a:t>ดูรายละเอียดในหัวข้อการสืบค้นข้อมูล </a:t>
            </a:r>
            <a:r>
              <a:rPr lang="en-US" altLang="en-US" sz="4400">
                <a:cs typeface="AngsanaUPC" panose="02020603050405020304" pitchFamily="18" charset="-34"/>
              </a:rPr>
              <a:t>Online)</a:t>
            </a:r>
            <a:endParaRPr lang="th-TH" altLang="en-US" sz="4400">
              <a:cs typeface="AngsanaUPC" panose="02020603050405020304" pitchFamily="18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Rectangle 4">
            <a:extLst>
              <a:ext uri="{FF2B5EF4-FFF2-40B4-BE49-F238E27FC236}">
                <a16:creationId xmlns:a16="http://schemas.microsoft.com/office/drawing/2014/main" id="{608E483A-AD71-429B-8B0A-FB6CF1A6FA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h-TH" altLang="en-US" sz="4400">
                <a:cs typeface="AngsanaUPC" panose="02020603050405020304" pitchFamily="18" charset="-34"/>
              </a:rPr>
              <a:t>การค้นข้อมูลทาง </a:t>
            </a:r>
            <a:r>
              <a:rPr lang="en-US" altLang="en-US" sz="4400">
                <a:cs typeface="AngsanaUPC" panose="02020603050405020304" pitchFamily="18" charset="-34"/>
              </a:rPr>
              <a:t>Internet</a:t>
            </a:r>
            <a:br>
              <a:rPr lang="en-US" altLang="en-US" sz="4400">
                <a:cs typeface="AngsanaUPC" panose="02020603050405020304" pitchFamily="18" charset="-34"/>
              </a:rPr>
            </a:br>
            <a:r>
              <a:rPr lang="en-US" altLang="en-US" sz="3200">
                <a:cs typeface="AngsanaUPC" panose="02020603050405020304" pitchFamily="18" charset="-34"/>
              </a:rPr>
              <a:t>(</a:t>
            </a:r>
            <a:r>
              <a:rPr lang="th-TH" altLang="en-US" sz="3200">
                <a:cs typeface="AngsanaUPC" panose="02020603050405020304" pitchFamily="18" charset="-34"/>
              </a:rPr>
              <a:t>ต้องเลือก </a:t>
            </a:r>
            <a:r>
              <a:rPr lang="en-US" altLang="en-US" sz="3200">
                <a:cs typeface="AngsanaUPC" panose="02020603050405020304" pitchFamily="18" charset="-34"/>
              </a:rPr>
              <a:t>Website </a:t>
            </a:r>
            <a:r>
              <a:rPr lang="th-TH" altLang="en-US" sz="3200">
                <a:cs typeface="AngsanaUPC" panose="02020603050405020304" pitchFamily="18" charset="-34"/>
              </a:rPr>
              <a:t>เนื่องจากข้อมูลบาอย่างอาจจะยังไม่ได้รับการยอมรับ)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A5E98-1063-4E27-B526-0333CE173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การใช้งาน </a:t>
            </a:r>
            <a:r>
              <a:rPr lang="en-US" dirty="0"/>
              <a:t>Google Scholar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442537-710B-4BD1-B971-9B38D6FC9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th-TH" dirty="0"/>
              <a:t>เข้าใช้งานที่ </a:t>
            </a:r>
            <a:r>
              <a:rPr lang="en-US" dirty="0">
                <a:hlinkClick r:id="rId2"/>
              </a:rPr>
              <a:t>https://scholar.google.com/</a:t>
            </a:r>
            <a:endParaRPr lang="en-US" dirty="0"/>
          </a:p>
          <a:p>
            <a:r>
              <a:rPr lang="en-US" dirty="0"/>
              <a:t> </a:t>
            </a:r>
            <a:r>
              <a:rPr lang="th-TH" dirty="0"/>
              <a:t>ถ้ามี </a:t>
            </a:r>
            <a:r>
              <a:rPr lang="en-US" dirty="0"/>
              <a:t>Google + account </a:t>
            </a:r>
            <a:r>
              <a:rPr lang="th-TH" dirty="0"/>
              <a:t>จะเข้าให้อัตโนมัติ พร้อมค้นหา </a:t>
            </a:r>
            <a:r>
              <a:rPr lang="en-US" dirty="0"/>
              <a:t>profile </a:t>
            </a:r>
            <a:r>
              <a:rPr lang="th-TH" dirty="0"/>
              <a:t>ให้ด้วย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590CF-C126-4E94-9F96-67C2BDC1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997-BB11-4A38-91E8-671B9B4087E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75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797E6-69D8-4AFF-A964-8677271C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358790"/>
            <a:ext cx="8743950" cy="1143000"/>
          </a:xfrm>
        </p:spPr>
        <p:txBody>
          <a:bodyPr/>
          <a:lstStyle/>
          <a:p>
            <a:r>
              <a:rPr lang="th-TH" dirty="0"/>
              <a:t>ตัวอย่าง </a:t>
            </a:r>
            <a:r>
              <a:rPr lang="en-US" dirty="0"/>
              <a:t>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5AAC2-C518-450E-83B2-D905ADAFD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5606D-7255-44BE-AE76-4A9525DE9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997-BB11-4A38-91E8-671B9B4087E1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C4D0B-215D-41E6-ACC6-0B80F0AD4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6" y="1661593"/>
            <a:ext cx="10287000" cy="505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50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3ABC0-2970-472C-B245-24B3B106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231443"/>
            <a:ext cx="8743950" cy="1143000"/>
          </a:xfrm>
        </p:spPr>
        <p:txBody>
          <a:bodyPr/>
          <a:lstStyle/>
          <a:p>
            <a:r>
              <a:rPr lang="th-TH" dirty="0"/>
              <a:t>ผลการค้นคำว่า</a:t>
            </a:r>
            <a:r>
              <a:rPr lang="en-US" dirty="0"/>
              <a:t> microplastics in Thailand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6AE30-4786-4ADD-8AF2-5A1ACF569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997-BB11-4A38-91E8-671B9B4087E1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E08DD-0615-4B46-9E0F-46CE45752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6735"/>
            <a:ext cx="10287000" cy="53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5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72387-E2C0-4A84-8DB5-9667AA56C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ผลการค้นฉบับเต็มสามารถเชื่อมกับ </a:t>
            </a:r>
            <a:r>
              <a:rPr lang="en-US" dirty="0"/>
              <a:t>ScienceDirect </a:t>
            </a:r>
            <a:r>
              <a:rPr lang="th-TH" dirty="0"/>
              <a:t>หรือ สำนักพิมพ์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111A9-4E21-4442-93A2-95D9E329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997-BB11-4A38-91E8-671B9B4087E1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C8360-589A-4C65-8148-445F595A1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2114550"/>
            <a:ext cx="91725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38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39E42D-90F5-4DC5-AFAB-0AD4AF875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2DAE-3272-48AA-9D83-3871A657458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10946" name="Rectangle 2">
            <a:extLst>
              <a:ext uri="{FF2B5EF4-FFF2-40B4-BE49-F238E27FC236}">
                <a16:creationId xmlns:a16="http://schemas.microsoft.com/office/drawing/2014/main" id="{55CF1859-7D6B-424F-B591-518D7FF8D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/>
              <a:t>ตัวอย่าง Website ทางสิ่งแวดล้อม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B51535AC-8543-479E-ADB8-8C7AD0B87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altLang="en-US"/>
              <a:t> </a:t>
            </a:r>
            <a:r>
              <a:rPr lang="en-US" altLang="en-US"/>
              <a:t>USEPA: www.epa.gov</a:t>
            </a:r>
          </a:p>
          <a:p>
            <a:r>
              <a:rPr lang="en-US" altLang="en-US"/>
              <a:t>Global change data: www.apn.gr.jp/db00.htm</a:t>
            </a:r>
          </a:p>
          <a:p>
            <a:r>
              <a:rPr lang="th-TH" altLang="en-US"/>
              <a:t>Environnet: www.environnet.in.th</a:t>
            </a:r>
          </a:p>
          <a:p>
            <a:r>
              <a:rPr lang="th-TH" altLang="en-US"/>
              <a:t>สำนักนโยบายและแผน สวล</a:t>
            </a:r>
            <a:r>
              <a:rPr lang="en-US" altLang="en-US"/>
              <a:t>: www.oepp.go.th</a:t>
            </a:r>
            <a:endParaRPr lang="th-TH" altLang="en-US"/>
          </a:p>
          <a:p>
            <a:r>
              <a:rPr lang="th-TH" altLang="en-US"/>
              <a:t>กรมควบคุมมลพิษ</a:t>
            </a:r>
            <a:r>
              <a:rPr lang="en-US" altLang="en-US"/>
              <a:t>: www.pcd.go.th</a:t>
            </a:r>
          </a:p>
          <a:p>
            <a:r>
              <a:rPr lang="th-TH" altLang="en-US"/>
              <a:t>กรมส่งเสริมคุณภาพ สวล</a:t>
            </a:r>
            <a:r>
              <a:rPr lang="en-US" altLang="en-US"/>
              <a:t>: www.deqp.go.th</a:t>
            </a:r>
          </a:p>
          <a:p>
            <a:endParaRPr lang="en-US" altLang="en-US"/>
          </a:p>
          <a:p>
            <a:endParaRPr lang="th-TH" alt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Rectangle 4">
            <a:extLst>
              <a:ext uri="{FF2B5EF4-FFF2-40B4-BE49-F238E27FC236}">
                <a16:creationId xmlns:a16="http://schemas.microsoft.com/office/drawing/2014/main" id="{4A1F37E7-EEE3-4D1D-B2B8-1F7DE9EB87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h-TH" altLang="en-US">
                <a:cs typeface="AngsanaUPC" panose="02020603050405020304" pitchFamily="18" charset="-34"/>
              </a:rPr>
              <a:t>การนำเข้าจากการค้นหาใน </a:t>
            </a:r>
            <a:r>
              <a:rPr lang="en-US" altLang="en-US">
                <a:cs typeface="AngsanaUPC" panose="02020603050405020304" pitchFamily="18" charset="-34"/>
              </a:rPr>
              <a:t>Endnote</a:t>
            </a:r>
            <a:endParaRPr lang="th-TH" altLang="en-US">
              <a:cs typeface="AngsanaUPC" panose="02020603050405020304" pitchFamily="18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929CEE-EE4B-4869-A64E-F96E5A18A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E60E-F938-4FA0-93FA-7184B8FEB88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23A36032-DC99-4B40-9ADC-D6A3E78EA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743950" cy="685800"/>
          </a:xfrm>
        </p:spPr>
        <p:txBody>
          <a:bodyPr/>
          <a:lstStyle/>
          <a:p>
            <a:r>
              <a:rPr lang="th-TH" altLang="en-US"/>
              <a:t>หัวข้อย่อยในการบรรยาย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B3C16B04-382F-4091-8D07-5E71927DA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874395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h-TH" altLang="en-US" sz="3600"/>
              <a:t>  โปรแกรมช่วยเขียนเอกสารอ้างอิง</a:t>
            </a:r>
          </a:p>
          <a:p>
            <a:pPr>
              <a:lnSpc>
                <a:spcPct val="80000"/>
              </a:lnSpc>
            </a:pPr>
            <a:r>
              <a:rPr lang="th-TH" altLang="en-US" sz="3600"/>
              <a:t> การนำเข้าเรคคอร์ด</a:t>
            </a:r>
          </a:p>
          <a:p>
            <a:pPr lvl="1">
              <a:lnSpc>
                <a:spcPct val="80000"/>
              </a:lnSpc>
            </a:pPr>
            <a:r>
              <a:rPr lang="th-TH" altLang="en-US" sz="3200"/>
              <a:t>การนำเข้าแบบ </a:t>
            </a:r>
            <a:r>
              <a:rPr lang="en-US" altLang="en-US" sz="3200"/>
              <a:t>manual</a:t>
            </a:r>
          </a:p>
          <a:p>
            <a:pPr lvl="1">
              <a:lnSpc>
                <a:spcPct val="80000"/>
              </a:lnSpc>
            </a:pPr>
            <a:r>
              <a:rPr lang="th-TH" altLang="en-US" sz="3200"/>
              <a:t>การถ่ายโอนจากฐานข้อมูล </a:t>
            </a:r>
            <a:r>
              <a:rPr lang="en-US" altLang="en-US" sz="3200"/>
              <a:t>Online</a:t>
            </a:r>
            <a:endParaRPr lang="th-TH" altLang="en-US" sz="3200"/>
          </a:p>
          <a:p>
            <a:pPr>
              <a:lnSpc>
                <a:spcPct val="80000"/>
              </a:lnSpc>
            </a:pPr>
            <a:r>
              <a:rPr lang="th-TH" altLang="en-US" sz="3600"/>
              <a:t> การแทรกอ้างอิงใน </a:t>
            </a:r>
            <a:r>
              <a:rPr lang="en-US" altLang="en-US" sz="3600"/>
              <a:t>MS Word</a:t>
            </a:r>
          </a:p>
          <a:p>
            <a:pPr>
              <a:lnSpc>
                <a:spcPct val="80000"/>
              </a:lnSpc>
            </a:pPr>
            <a:r>
              <a:rPr lang="en-US" altLang="en-US" sz="3600"/>
              <a:t> </a:t>
            </a:r>
            <a:r>
              <a:rPr lang="th-TH" altLang="en-US" sz="3600"/>
              <a:t>การจัดรูปแบบของเอกสารอ้างอิงตามวารสารที่ต้องการ</a:t>
            </a:r>
          </a:p>
          <a:p>
            <a:pPr>
              <a:lnSpc>
                <a:spcPct val="80000"/>
              </a:lnSpc>
            </a:pPr>
            <a:r>
              <a:rPr lang="th-TH" altLang="en-US" sz="3600"/>
              <a:t> การใช้ </a:t>
            </a:r>
            <a:r>
              <a:rPr lang="en-US" altLang="en-US" sz="3600"/>
              <a:t>Endnote </a:t>
            </a:r>
            <a:r>
              <a:rPr lang="th-TH" altLang="en-US" sz="3600"/>
              <a:t>ในขั้นสูง</a:t>
            </a:r>
          </a:p>
          <a:p>
            <a:pPr>
              <a:lnSpc>
                <a:spcPct val="80000"/>
              </a:lnSpc>
            </a:pPr>
            <a:r>
              <a:rPr lang="th-TH" altLang="en-US" sz="3600"/>
              <a:t> การใช้ </a:t>
            </a:r>
            <a:r>
              <a:rPr lang="en-US" altLang="en-US" sz="3600"/>
              <a:t>Endnote </a:t>
            </a:r>
            <a:r>
              <a:rPr lang="th-TH" altLang="en-US" sz="3600"/>
              <a:t>ช่วยในการเขียนบทความ </a:t>
            </a:r>
            <a:endParaRPr lang="th-TH" altLang="en-US" sz="3600">
              <a:cs typeface="AngsanaUPC" panose="02020603050405020304" pitchFamily="18" charset="-34"/>
            </a:endParaRPr>
          </a:p>
          <a:p>
            <a:pPr>
              <a:lnSpc>
                <a:spcPct val="80000"/>
              </a:lnSpc>
            </a:pPr>
            <a:r>
              <a:rPr lang="th-TH" altLang="en-US" sz="3600">
                <a:cs typeface="AngsanaUPC" panose="02020603050405020304" pitchFamily="18" charset="-34"/>
              </a:rPr>
              <a:t> </a:t>
            </a:r>
            <a:r>
              <a:rPr lang="th-TH" altLang="en-US" sz="3600"/>
              <a:t>การทำสารบัญด้วย </a:t>
            </a:r>
            <a:r>
              <a:rPr lang="en-US" altLang="en-US" sz="3600"/>
              <a:t>MS Word</a:t>
            </a:r>
            <a:endParaRPr lang="th-TH" altLang="en-US" sz="3600"/>
          </a:p>
          <a:p>
            <a:pPr>
              <a:lnSpc>
                <a:spcPct val="80000"/>
              </a:lnSpc>
            </a:pPr>
            <a:endParaRPr lang="th-TH" altLang="en-US"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86B641-7A9B-4DB4-8297-F69EC4CF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41E4-169F-4354-988C-7E5F7282F02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52934" name="Rectangle 6">
            <a:extLst>
              <a:ext uri="{FF2B5EF4-FFF2-40B4-BE49-F238E27FC236}">
                <a16:creationId xmlns:a16="http://schemas.microsoft.com/office/drawing/2014/main" id="{8E66A55A-A02B-4AE2-939B-2DB94784E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0888" y="0"/>
            <a:ext cx="8743950" cy="765175"/>
          </a:xfrm>
        </p:spPr>
        <p:txBody>
          <a:bodyPr/>
          <a:lstStyle/>
          <a:p>
            <a:r>
              <a:rPr lang="th-TH" altLang="en-US" sz="4400">
                <a:cs typeface="AngsanaUPC" panose="02020603050405020304" pitchFamily="18" charset="-34"/>
              </a:rPr>
              <a:t>การค้นหาตามห้องสมุดใน </a:t>
            </a:r>
            <a:r>
              <a:rPr lang="en-US" altLang="en-US" sz="4400">
                <a:cs typeface="AngsanaUPC" panose="02020603050405020304" pitchFamily="18" charset="-34"/>
              </a:rPr>
              <a:t>Endnote</a:t>
            </a:r>
            <a:endParaRPr lang="th-TH" altLang="en-US" sz="4400">
              <a:cs typeface="AngsanaUPC" panose="02020603050405020304" pitchFamily="18" charset="-34"/>
            </a:endParaRPr>
          </a:p>
        </p:txBody>
      </p:sp>
      <p:pic>
        <p:nvPicPr>
          <p:cNvPr id="252933" name="Picture 5">
            <a:extLst>
              <a:ext uri="{FF2B5EF4-FFF2-40B4-BE49-F238E27FC236}">
                <a16:creationId xmlns:a16="http://schemas.microsoft.com/office/drawing/2014/main" id="{9BABC985-71F4-4FCE-85B4-CB7F7EE090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2688" y="701675"/>
            <a:ext cx="8208962" cy="6156325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AFBD2E-B3C9-470D-9787-243DA505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17BC-092E-4266-B66C-439364B5712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56006" name="Rectangle 6">
            <a:extLst>
              <a:ext uri="{FF2B5EF4-FFF2-40B4-BE49-F238E27FC236}">
                <a16:creationId xmlns:a16="http://schemas.microsoft.com/office/drawing/2014/main" id="{87C70F05-D22A-4A36-9FB4-0830108A06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0888" y="0"/>
            <a:ext cx="8743950" cy="1143000"/>
          </a:xfrm>
        </p:spPr>
        <p:txBody>
          <a:bodyPr/>
          <a:lstStyle/>
          <a:p>
            <a:r>
              <a:rPr lang="th-TH" altLang="en-US">
                <a:cs typeface="AngsanaUPC" panose="02020603050405020304" pitchFamily="18" charset="-34"/>
              </a:rPr>
              <a:t>การสืบค้นใน </a:t>
            </a:r>
            <a:r>
              <a:rPr lang="en-US" altLang="en-US">
                <a:cs typeface="AngsanaUPC" panose="02020603050405020304" pitchFamily="18" charset="-34"/>
              </a:rPr>
              <a:t>Endnote -connect</a:t>
            </a:r>
            <a:endParaRPr lang="th-TH" altLang="en-US">
              <a:cs typeface="AngsanaUPC" panose="02020603050405020304" pitchFamily="18" charset="-34"/>
            </a:endParaRPr>
          </a:p>
        </p:txBody>
      </p:sp>
      <p:pic>
        <p:nvPicPr>
          <p:cNvPr id="256005" name="Picture 5">
            <a:extLst>
              <a:ext uri="{FF2B5EF4-FFF2-40B4-BE49-F238E27FC236}">
                <a16:creationId xmlns:a16="http://schemas.microsoft.com/office/drawing/2014/main" id="{FD7F0620-4D23-478F-B671-353E470FFB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2688" y="809625"/>
            <a:ext cx="8064500" cy="6048375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56374F-3D56-4D38-83C1-EC6B3A54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2ABB-26F3-44D8-B6C6-56BD6106154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59078" name="Rectangle 6">
            <a:extLst>
              <a:ext uri="{FF2B5EF4-FFF2-40B4-BE49-F238E27FC236}">
                <a16:creationId xmlns:a16="http://schemas.microsoft.com/office/drawing/2014/main" id="{4831EE0F-5071-42B4-B13C-FB77E2DC6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9450" y="0"/>
            <a:ext cx="8743950" cy="765175"/>
          </a:xfrm>
        </p:spPr>
        <p:txBody>
          <a:bodyPr/>
          <a:lstStyle/>
          <a:p>
            <a:r>
              <a:rPr lang="th-TH" altLang="en-US" sz="4400">
                <a:cs typeface="AngsanaUPC" panose="02020603050405020304" pitchFamily="18" charset="-34"/>
              </a:rPr>
              <a:t>การนำเข้าข้อมูล</a:t>
            </a:r>
          </a:p>
        </p:txBody>
      </p:sp>
      <p:pic>
        <p:nvPicPr>
          <p:cNvPr id="259077" name="Picture 5">
            <a:extLst>
              <a:ext uri="{FF2B5EF4-FFF2-40B4-BE49-F238E27FC236}">
                <a16:creationId xmlns:a16="http://schemas.microsoft.com/office/drawing/2014/main" id="{750C254C-55CA-4C69-8921-D67A1B6CD4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350" y="647700"/>
            <a:ext cx="8280400" cy="6210300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6E077-FA93-4C53-B068-D0A78713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997-BB11-4A38-91E8-671B9B4087E1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F8907-E69F-4EB0-BC1A-798F42858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3552"/>
            <a:ext cx="10287000" cy="44237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0841B5-CE21-4A75-ABE5-04C070F3159A}"/>
              </a:ext>
            </a:extLst>
          </p:cNvPr>
          <p:cNvSpPr txBox="1"/>
          <p:nvPr/>
        </p:nvSpPr>
        <p:spPr>
          <a:xfrm>
            <a:off x="575583" y="692696"/>
            <a:ext cx="85106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จุดเด่นที่แตกต่างชัดเจนของ </a:t>
            </a:r>
            <a:r>
              <a:rPr lang="en-US" sz="3200" dirty="0"/>
              <a:t>Endnote X9 </a:t>
            </a:r>
            <a:r>
              <a:rPr lang="th-TH" sz="3200" dirty="0"/>
              <a:t>คือ มีรายละเอียดของเอกสารอ้างอิง</a:t>
            </a:r>
            <a:endParaRPr lang="en-US" sz="3200" dirty="0"/>
          </a:p>
          <a:p>
            <a:r>
              <a:rPr lang="th-TH" sz="3200" dirty="0"/>
              <a:t>อยู่ในหน้าเดียวกันทางด้านขวาทำให้สามารถแก้ไขได้สะดวก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0174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1" name="Rectangle 5">
            <a:extLst>
              <a:ext uri="{FF2B5EF4-FFF2-40B4-BE49-F238E27FC236}">
                <a16:creationId xmlns:a16="http://schemas.microsoft.com/office/drawing/2014/main" id="{A4B3C616-DD57-45C1-8A84-D80FE8E66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23495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800" b="1">
                <a:solidFill>
                  <a:schemeClr val="tx2"/>
                </a:solidFill>
                <a:latin typeface="AngsanaUPC" panose="02020603050405020304" pitchFamily="18" charset="-34"/>
              </a:defRPr>
            </a:lvl1pPr>
            <a:lvl2pPr algn="ctr">
              <a:defRPr sz="4800" b="1">
                <a:solidFill>
                  <a:schemeClr val="tx2"/>
                </a:solidFill>
                <a:latin typeface="AngsanaUPC" panose="02020603050405020304" pitchFamily="18" charset="-34"/>
              </a:defRPr>
            </a:lvl2pPr>
            <a:lvl3pPr algn="ctr">
              <a:defRPr sz="4800" b="1">
                <a:solidFill>
                  <a:schemeClr val="tx2"/>
                </a:solidFill>
                <a:latin typeface="AngsanaUPC" panose="02020603050405020304" pitchFamily="18" charset="-34"/>
              </a:defRPr>
            </a:lvl3pPr>
            <a:lvl4pPr algn="ctr">
              <a:defRPr sz="4800" b="1">
                <a:solidFill>
                  <a:schemeClr val="tx2"/>
                </a:solidFill>
                <a:latin typeface="AngsanaUPC" panose="02020603050405020304" pitchFamily="18" charset="-34"/>
              </a:defRPr>
            </a:lvl4pPr>
            <a:lvl5pPr algn="ctr">
              <a:defRPr sz="4800" b="1">
                <a:solidFill>
                  <a:schemeClr val="tx2"/>
                </a:solidFill>
                <a:latin typeface="AngsanaUPC" panose="02020603050405020304" pitchFamily="18" charset="-34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UPC" panose="02020603050405020304" pitchFamily="18" charset="-34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UPC" panose="02020603050405020304" pitchFamily="18" charset="-34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UPC" panose="02020603050405020304" pitchFamily="18" charset="-34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UPC" panose="02020603050405020304" pitchFamily="18" charset="-34"/>
              </a:defRPr>
            </a:lvl9pPr>
          </a:lstStyle>
          <a:p>
            <a:r>
              <a:rPr kumimoji="0" lang="th-TH" altLang="en-US"/>
              <a:t>การเชื่อมโยงระหว่าง </a:t>
            </a:r>
            <a:r>
              <a:rPr kumimoji="0" lang="en-US" altLang="en-US"/>
              <a:t>Endnote </a:t>
            </a:r>
            <a:r>
              <a:rPr kumimoji="0" lang="th-TH" altLang="en-US"/>
              <a:t>กับ </a:t>
            </a:r>
            <a:r>
              <a:rPr kumimoji="0" lang="en-US" altLang="en-US"/>
              <a:t>MS Word</a:t>
            </a:r>
            <a:endParaRPr kumimoji="0" lang="th-TH" altLang="en-US"/>
          </a:p>
        </p:txBody>
      </p:sp>
      <p:sp>
        <p:nvSpPr>
          <p:cNvPr id="183303" name="Text Box 7">
            <a:extLst>
              <a:ext uri="{FF2B5EF4-FFF2-40B4-BE49-F238E27FC236}">
                <a16:creationId xmlns:a16="http://schemas.microsoft.com/office/drawing/2014/main" id="{61CFD063-5953-4F15-BC69-D14277F5D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3573463"/>
            <a:ext cx="9537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altLang="en-US" sz="3200">
                <a:cs typeface="Cordia New" panose="020B0304020202020204" pitchFamily="34" charset="-34"/>
              </a:rPr>
              <a:t>เมื่อ </a:t>
            </a:r>
            <a:r>
              <a:rPr lang="en-US" altLang="en-US" sz="3200">
                <a:cs typeface="Cordia New" panose="020B0304020202020204" pitchFamily="34" charset="-34"/>
              </a:rPr>
              <a:t>Install Endnote </a:t>
            </a:r>
            <a:r>
              <a:rPr lang="th-TH" altLang="en-US" sz="3200">
                <a:cs typeface="Cordia New" panose="020B0304020202020204" pitchFamily="34" charset="-34"/>
              </a:rPr>
              <a:t>อย่างถูกต้อง </a:t>
            </a:r>
            <a:r>
              <a:rPr lang="en-US" altLang="en-US" sz="3200">
                <a:cs typeface="Cordia New" panose="020B0304020202020204" pitchFamily="34" charset="-34"/>
              </a:rPr>
              <a:t>MS Word </a:t>
            </a:r>
            <a:r>
              <a:rPr lang="th-TH" altLang="en-US" sz="3200">
                <a:cs typeface="Cordia New" panose="020B0304020202020204" pitchFamily="34" charset="-34"/>
              </a:rPr>
              <a:t>จะเชื่อมโยงกับ </a:t>
            </a:r>
            <a:r>
              <a:rPr lang="en-US" altLang="en-US" sz="3200">
                <a:cs typeface="Cordia New" panose="020B0304020202020204" pitchFamily="34" charset="-34"/>
              </a:rPr>
              <a:t>Endnote </a:t>
            </a:r>
            <a:r>
              <a:rPr lang="th-TH" altLang="en-US" sz="3200">
                <a:cs typeface="Cordia New" panose="020B0304020202020204" pitchFamily="34" charset="-34"/>
              </a:rPr>
              <a:t>ให้โดยอัตโนมัติ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0D07E9-438B-40F5-BCBF-2D7D5586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1C5-5140-4838-8416-D4969811A3DA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B60ACEF8-89CB-4715-BB99-5C38CFCA8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>
                <a:cs typeface="AngsanaUPC" panose="02020603050405020304" pitchFamily="18" charset="-34"/>
              </a:rPr>
              <a:t>แถบเครื่องมือบน </a:t>
            </a:r>
            <a:r>
              <a:rPr lang="en-US" altLang="en-US">
                <a:cs typeface="AngsanaUPC" panose="02020603050405020304" pitchFamily="18" charset="-34"/>
              </a:rPr>
              <a:t>MS Word</a:t>
            </a:r>
            <a:endParaRPr lang="th-TH" altLang="en-US">
              <a:cs typeface="AngsanaUPC" panose="02020603050405020304" pitchFamily="18" charset="-34"/>
            </a:endParaRPr>
          </a:p>
        </p:txBody>
      </p:sp>
      <p:pic>
        <p:nvPicPr>
          <p:cNvPr id="240644" name="Picture 4" descr="แถบเครื่องมือบน word">
            <a:extLst>
              <a:ext uri="{FF2B5EF4-FFF2-40B4-BE49-F238E27FC236}">
                <a16:creationId xmlns:a16="http://schemas.microsoft.com/office/drawing/2014/main" id="{6CE10203-92AD-4C88-B8C0-CA3EF99FF1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788" y="2205038"/>
            <a:ext cx="8497887" cy="2803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13104-A3D9-47F5-895A-77D971F57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E906-13C3-4D84-BCF4-E8B6E50AD46A}" type="slidenum">
              <a:rPr lang="en-US" altLang="en-US"/>
              <a:pPr/>
              <a:t>26</a:t>
            </a:fld>
            <a:endParaRPr lang="en-US" altLang="en-US"/>
          </a:p>
        </p:txBody>
      </p:sp>
      <p:pic>
        <p:nvPicPr>
          <p:cNvPr id="92163" name="Picture 3" descr="gotoendnote">
            <a:extLst>
              <a:ext uri="{FF2B5EF4-FFF2-40B4-BE49-F238E27FC236}">
                <a16:creationId xmlns:a16="http://schemas.microsoft.com/office/drawing/2014/main" id="{288DB711-C6D1-479E-9EAB-7266A0E06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71C53F-A6E4-48AA-AA82-C648054D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7897-D71E-4529-AD33-636495D7A0C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61967C37-EAC3-4C23-9DFA-CAC2E6571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/>
              <a:t>การใส่เอกสารอ้างอิง</a:t>
            </a:r>
          </a:p>
        </p:txBody>
      </p:sp>
      <p:sp>
        <p:nvSpPr>
          <p:cNvPr id="197636" name="Rectangle 4">
            <a:extLst>
              <a:ext uri="{FF2B5EF4-FFF2-40B4-BE49-F238E27FC236}">
                <a16:creationId xmlns:a16="http://schemas.microsoft.com/office/drawing/2014/main" id="{D2739B31-9518-406E-ABCC-590D24793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altLang="en-US"/>
              <a:t> เชื่อมโยงระหว่าง </a:t>
            </a:r>
            <a:r>
              <a:rPr lang="en-US" altLang="en-US"/>
              <a:t>Word </a:t>
            </a:r>
            <a:r>
              <a:rPr lang="th-TH" altLang="en-US"/>
              <a:t>และ </a:t>
            </a:r>
            <a:r>
              <a:rPr lang="en-US" altLang="en-US"/>
              <a:t>Endnote</a:t>
            </a:r>
          </a:p>
          <a:p>
            <a:r>
              <a:rPr lang="en-US" altLang="en-US"/>
              <a:t> </a:t>
            </a:r>
            <a:r>
              <a:rPr lang="th-TH" altLang="en-US"/>
              <a:t>ใน</a:t>
            </a:r>
            <a:r>
              <a:rPr lang="en-US" altLang="en-US"/>
              <a:t> word </a:t>
            </a:r>
            <a:r>
              <a:rPr lang="th-TH" altLang="en-US"/>
              <a:t>วาง </a:t>
            </a:r>
            <a:r>
              <a:rPr lang="en-US" altLang="en-US"/>
              <a:t>cursor </a:t>
            </a:r>
            <a:r>
              <a:rPr lang="th-TH" altLang="en-US"/>
              <a:t>ในตำแหน่งที่ต้องการแทรก </a:t>
            </a:r>
            <a:r>
              <a:rPr lang="en-US" altLang="en-US"/>
              <a:t>in-text citation </a:t>
            </a:r>
          </a:p>
          <a:p>
            <a:r>
              <a:rPr lang="en-US" altLang="en-US"/>
              <a:t> </a:t>
            </a:r>
            <a:r>
              <a:rPr lang="th-TH" altLang="en-US"/>
              <a:t>เลือก </a:t>
            </a:r>
            <a:r>
              <a:rPr lang="en-US" altLang="en-US"/>
              <a:t>Endnote </a:t>
            </a:r>
            <a:r>
              <a:rPr lang="th-TH" altLang="en-US"/>
              <a:t>แล้ว เลือก </a:t>
            </a:r>
            <a:r>
              <a:rPr lang="en-US" altLang="en-US"/>
              <a:t>Ref </a:t>
            </a:r>
            <a:r>
              <a:rPr lang="th-TH" altLang="en-US">
                <a:cs typeface="AngsanaUPC" panose="02020603050405020304" pitchFamily="18" charset="-34"/>
              </a:rPr>
              <a:t>ที่ต้องการอ้างอิง (แถบน้ำเงิน)  </a:t>
            </a:r>
            <a:r>
              <a:rPr lang="th-TH" altLang="en-US"/>
              <a:t>ถ้าต้องการมากกว่า 1 ให้กด </a:t>
            </a:r>
            <a:r>
              <a:rPr lang="en-US" altLang="en-US"/>
              <a:t>Ctrl </a:t>
            </a:r>
            <a:r>
              <a:rPr lang="th-TH" altLang="en-US"/>
              <a:t>ค้างไว้ด้วย</a:t>
            </a:r>
          </a:p>
          <a:p>
            <a:r>
              <a:rPr lang="th-TH" altLang="en-US"/>
              <a:t> กลับที่ </a:t>
            </a:r>
            <a:r>
              <a:rPr lang="en-US" altLang="en-US"/>
              <a:t>word </a:t>
            </a:r>
            <a:r>
              <a:rPr lang="th-TH" altLang="en-US"/>
              <a:t>แล้วเลือก </a:t>
            </a:r>
            <a:r>
              <a:rPr lang="en-US" altLang="en-US"/>
              <a:t>insert citation</a:t>
            </a:r>
            <a:endParaRPr lang="th-TH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C723F7-C40C-4FF0-AF43-1B6AD7E8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F3FE-6352-4572-9C64-61922EB730E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90293F2C-0F61-403B-9D38-6506C1B26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0888" y="0"/>
            <a:ext cx="8743950" cy="765175"/>
          </a:xfrm>
        </p:spPr>
        <p:txBody>
          <a:bodyPr/>
          <a:lstStyle/>
          <a:p>
            <a:r>
              <a:rPr lang="en-US" altLang="en-US" sz="4400">
                <a:cs typeface="AngsanaUPC" panose="02020603050405020304" pitchFamily="18" charset="-34"/>
              </a:rPr>
              <a:t>Shortcut</a:t>
            </a:r>
            <a:endParaRPr lang="th-TH" altLang="en-US" sz="4400">
              <a:cs typeface="AngsanaUPC" panose="02020603050405020304" pitchFamily="18" charset="-34"/>
            </a:endParaRPr>
          </a:p>
        </p:txBody>
      </p:sp>
      <p:pic>
        <p:nvPicPr>
          <p:cNvPr id="238597" name="Picture 5" descr="Shortcut">
            <a:extLst>
              <a:ext uri="{FF2B5EF4-FFF2-40B4-BE49-F238E27FC236}">
                <a16:creationId xmlns:a16="http://schemas.microsoft.com/office/drawing/2014/main" id="{2591370C-ECC6-44A3-9C9A-B36CB9722B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788" y="701675"/>
            <a:ext cx="8208962" cy="6156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B9C60B-3B57-4D68-9242-15EBAF7E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01E6-B365-46A5-BCBF-B625E7E9146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BE2D78E5-0A37-4CD4-A65E-D24BDF61E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/>
              <a:t>การเขียนเอกสารอ้างอิง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1ED43421-9222-4840-911C-3212823BD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1981200"/>
            <a:ext cx="7620000" cy="4114800"/>
          </a:xfrm>
        </p:spPr>
        <p:txBody>
          <a:bodyPr/>
          <a:lstStyle/>
          <a:p>
            <a:r>
              <a:rPr lang="th-TH" altLang="en-US"/>
              <a:t> การอ้างอิงในข้อความ </a:t>
            </a:r>
            <a:r>
              <a:rPr lang="en-US" altLang="en-US"/>
              <a:t>(in-text citation)</a:t>
            </a:r>
            <a:endParaRPr lang="th-TH" altLang="en-US"/>
          </a:p>
          <a:p>
            <a:pPr lvl="1"/>
            <a:r>
              <a:rPr lang="th-TH" altLang="en-US"/>
              <a:t>ระบบตัวเลข</a:t>
            </a:r>
          </a:p>
          <a:p>
            <a:pPr lvl="1"/>
            <a:r>
              <a:rPr lang="th-TH" altLang="en-US"/>
              <a:t>ระบบชื่อ-ปี</a:t>
            </a:r>
          </a:p>
          <a:p>
            <a:r>
              <a:rPr lang="th-TH" altLang="en-US"/>
              <a:t> การอ้างอิงท้ายบท (References)</a:t>
            </a:r>
          </a:p>
          <a:p>
            <a:pPr lvl="1"/>
            <a:r>
              <a:rPr lang="th-TH" altLang="en-US"/>
              <a:t>ระบบตัวเลข</a:t>
            </a:r>
          </a:p>
          <a:p>
            <a:pPr lvl="1"/>
            <a:r>
              <a:rPr lang="th-TH" altLang="en-US"/>
              <a:t>ระบบชื่อ-ปี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F1F331-882C-4FF8-B619-27A0F903A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31142-5DA2-401E-A399-AAA7ABEFC21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91490" name="Rectangle 1026">
            <a:extLst>
              <a:ext uri="{FF2B5EF4-FFF2-40B4-BE49-F238E27FC236}">
                <a16:creationId xmlns:a16="http://schemas.microsoft.com/office/drawing/2014/main" id="{B0B9F03F-FE1A-4F1A-94A4-AA4221E5D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sz="4000"/>
              <a:t>โปรแกรมช่วยเขียนเอกสารอ้างอิงที่ดังๆ</a:t>
            </a:r>
          </a:p>
        </p:txBody>
      </p:sp>
      <p:sp>
        <p:nvSpPr>
          <p:cNvPr id="191491" name="Rectangle 1027">
            <a:extLst>
              <a:ext uri="{FF2B5EF4-FFF2-40B4-BE49-F238E27FC236}">
                <a16:creationId xmlns:a16="http://schemas.microsoft.com/office/drawing/2014/main" id="{0C947A31-19A9-48B5-8751-B901736AF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6918" y="1752600"/>
            <a:ext cx="4796582" cy="4114800"/>
          </a:xfrm>
        </p:spPr>
        <p:txBody>
          <a:bodyPr/>
          <a:lstStyle/>
          <a:p>
            <a:r>
              <a:rPr lang="th-TH" altLang="en-US" dirty="0"/>
              <a:t>Endnote</a:t>
            </a:r>
            <a:r>
              <a:rPr lang="en-US" altLang="en-US" dirty="0"/>
              <a:t> </a:t>
            </a:r>
            <a:r>
              <a:rPr lang="th-TH" altLang="en-US" dirty="0"/>
              <a:t> </a:t>
            </a:r>
            <a:endParaRPr lang="en-US" altLang="en-US" dirty="0"/>
          </a:p>
          <a:p>
            <a:r>
              <a:rPr lang="th-TH" altLang="en-US" dirty="0"/>
              <a:t>Procite</a:t>
            </a:r>
          </a:p>
          <a:p>
            <a:r>
              <a:rPr lang="th-TH" altLang="en-US" dirty="0"/>
              <a:t>Reference manager</a:t>
            </a:r>
          </a:p>
          <a:p>
            <a:r>
              <a:rPr lang="th-TH" altLang="en-US" dirty="0"/>
              <a:t>Papyrus</a:t>
            </a:r>
          </a:p>
          <a:p>
            <a:r>
              <a:rPr lang="en-US" altLang="en-US" dirty="0"/>
              <a:t>Zotero</a:t>
            </a:r>
          </a:p>
          <a:p>
            <a:r>
              <a:rPr lang="en-US" altLang="en-US" dirty="0"/>
              <a:t>Mendeley</a:t>
            </a:r>
            <a:endParaRPr lang="th-TH" altLang="en-US" dirty="0"/>
          </a:p>
        </p:txBody>
      </p:sp>
      <p:pic>
        <p:nvPicPr>
          <p:cNvPr id="2050" name="Picture 2" descr="PPT - การเขียนอ้างอิงและบรรณานุกรม (Citations) PowerPoint ...">
            <a:extLst>
              <a:ext uri="{FF2B5EF4-FFF2-40B4-BE49-F238E27FC236}">
                <a16:creationId xmlns:a16="http://schemas.microsoft.com/office/drawing/2014/main" id="{97E95366-E75A-462F-991F-D9DDDB008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22" y="1769501"/>
            <a:ext cx="60121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AE20C63-72B7-4D3B-8B7E-982D122C3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B5CC-E4FF-4CA2-94A0-6540F73007C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62150" name="Rectangle 6">
            <a:extLst>
              <a:ext uri="{FF2B5EF4-FFF2-40B4-BE49-F238E27FC236}">
                <a16:creationId xmlns:a16="http://schemas.microsoft.com/office/drawing/2014/main" id="{89689BEB-FE25-41EA-A992-9B548C6D3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0888" y="0"/>
            <a:ext cx="8743950" cy="908050"/>
          </a:xfrm>
        </p:spPr>
        <p:txBody>
          <a:bodyPr/>
          <a:lstStyle/>
          <a:p>
            <a:r>
              <a:rPr lang="th-TH" altLang="en-US">
                <a:cs typeface="AngsanaUPC" panose="02020603050405020304" pitchFamily="18" charset="-34"/>
              </a:rPr>
              <a:t>การใส่เอกสารอ้างอิงใน </a:t>
            </a:r>
            <a:r>
              <a:rPr lang="en-US" altLang="en-US">
                <a:cs typeface="AngsanaUPC" panose="02020603050405020304" pitchFamily="18" charset="-34"/>
              </a:rPr>
              <a:t>MS Word</a:t>
            </a:r>
            <a:endParaRPr lang="th-TH" altLang="en-US">
              <a:cs typeface="AngsanaUPC" panose="02020603050405020304" pitchFamily="18" charset="-34"/>
            </a:endParaRPr>
          </a:p>
        </p:txBody>
      </p:sp>
      <p:pic>
        <p:nvPicPr>
          <p:cNvPr id="262149" name="Picture 5">
            <a:extLst>
              <a:ext uri="{FF2B5EF4-FFF2-40B4-BE49-F238E27FC236}">
                <a16:creationId xmlns:a16="http://schemas.microsoft.com/office/drawing/2014/main" id="{B8D6BEB9-43E5-4822-ACC6-F0EE86C0C8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813" y="692150"/>
            <a:ext cx="8135937" cy="6102350"/>
          </a:xfrm>
          <a:noFill/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A988F-16DF-42DE-87C8-433B91F1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0EBA-4C9C-4147-ADD6-6189BD90143B}" type="slidenum">
              <a:rPr lang="en-US" altLang="en-US"/>
              <a:pPr/>
              <a:t>31</a:t>
            </a:fld>
            <a:endParaRPr lang="en-US" altLang="en-US"/>
          </a:p>
        </p:txBody>
      </p:sp>
      <p:pic>
        <p:nvPicPr>
          <p:cNvPr id="93187" name="Picture 3">
            <a:extLst>
              <a:ext uri="{FF2B5EF4-FFF2-40B4-BE49-F238E27FC236}">
                <a16:creationId xmlns:a16="http://schemas.microsoft.com/office/drawing/2014/main" id="{863FB9CD-5A12-4BE2-866E-4FA50F9C7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9053512" cy="678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D460BD-977B-4355-AB0A-745B5B54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C899-C7F4-4671-9F16-1C9484A446C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DCB42103-905B-41E8-B71F-2DBAE4C3B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/>
              <a:t>การใช้ </a:t>
            </a:r>
            <a:r>
              <a:rPr lang="en-US" altLang="en-US"/>
              <a:t>Endnote </a:t>
            </a:r>
            <a:r>
              <a:rPr lang="th-TH" altLang="en-US"/>
              <a:t>ในขั้นสูง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EEE3DCD7-67AE-45DB-91CB-DBD4E3ED0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altLang="en-US"/>
              <a:t> การตั้งค่า </a:t>
            </a:r>
            <a:r>
              <a:rPr lang="en-US" altLang="en-US"/>
              <a:t>Preference</a:t>
            </a:r>
            <a:endParaRPr lang="th-TH" altLang="en-US"/>
          </a:p>
          <a:p>
            <a:r>
              <a:rPr lang="th-TH" altLang="en-US"/>
              <a:t> การเชื่อมโยงกับฐานข้อมูลห้องสมุดต่าง </a:t>
            </a:r>
            <a:r>
              <a:rPr lang="en-US" altLang="en-US"/>
              <a:t>Online</a:t>
            </a:r>
            <a:endParaRPr lang="th-TH" altLang="en-US"/>
          </a:p>
          <a:p>
            <a:r>
              <a:rPr lang="th-TH" altLang="en-US"/>
              <a:t> การดัดแปลงส่วนอ้างอิงในบทความ</a:t>
            </a:r>
          </a:p>
          <a:p>
            <a:r>
              <a:rPr lang="th-TH" altLang="en-US"/>
              <a:t> การดัดแปลงส่วนเอกสารอ้างอิงท้ายบทความ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DE1EC2E-8D83-4ACA-BF07-B0807D31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E1DDD-EDC9-48CE-A579-AD490FC9263E}" type="slidenum">
              <a:rPr lang="en-US" altLang="en-US"/>
              <a:pPr/>
              <a:t>33</a:t>
            </a:fld>
            <a:endParaRPr lang="en-US" altLang="en-US"/>
          </a:p>
        </p:txBody>
      </p:sp>
      <p:pic>
        <p:nvPicPr>
          <p:cNvPr id="194563" name="Picture 1027">
            <a:extLst>
              <a:ext uri="{FF2B5EF4-FFF2-40B4-BE49-F238E27FC236}">
                <a16:creationId xmlns:a16="http://schemas.microsoft.com/office/drawing/2014/main" id="{4D375B53-B1AA-408F-BB1E-F8DBE5913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93853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64" name="Rectangle 1028">
            <a:extLst>
              <a:ext uri="{FF2B5EF4-FFF2-40B4-BE49-F238E27FC236}">
                <a16:creationId xmlns:a16="http://schemas.microsoft.com/office/drawing/2014/main" id="{218E769D-DA46-4F45-834D-FAB2108C2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0"/>
            <a:ext cx="8743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800" b="1">
                <a:solidFill>
                  <a:schemeClr val="tx2"/>
                </a:solidFill>
                <a:latin typeface="AngsanaUPC" panose="02020603050405020304" pitchFamily="18" charset="-34"/>
              </a:defRPr>
            </a:lvl1pPr>
            <a:lvl2pPr algn="ctr">
              <a:defRPr sz="4800" b="1">
                <a:solidFill>
                  <a:schemeClr val="tx2"/>
                </a:solidFill>
                <a:latin typeface="AngsanaUPC" panose="02020603050405020304" pitchFamily="18" charset="-34"/>
              </a:defRPr>
            </a:lvl2pPr>
            <a:lvl3pPr algn="ctr">
              <a:defRPr sz="4800" b="1">
                <a:solidFill>
                  <a:schemeClr val="tx2"/>
                </a:solidFill>
                <a:latin typeface="AngsanaUPC" panose="02020603050405020304" pitchFamily="18" charset="-34"/>
              </a:defRPr>
            </a:lvl3pPr>
            <a:lvl4pPr algn="ctr">
              <a:defRPr sz="4800" b="1">
                <a:solidFill>
                  <a:schemeClr val="tx2"/>
                </a:solidFill>
                <a:latin typeface="AngsanaUPC" panose="02020603050405020304" pitchFamily="18" charset="-34"/>
              </a:defRPr>
            </a:lvl4pPr>
            <a:lvl5pPr algn="ctr">
              <a:defRPr sz="4800" b="1">
                <a:solidFill>
                  <a:schemeClr val="tx2"/>
                </a:solidFill>
                <a:latin typeface="AngsanaUPC" panose="02020603050405020304" pitchFamily="18" charset="-34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UPC" panose="02020603050405020304" pitchFamily="18" charset="-34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UPC" panose="02020603050405020304" pitchFamily="18" charset="-34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UPC" panose="02020603050405020304" pitchFamily="18" charset="-34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ngsanaUPC" panose="02020603050405020304" pitchFamily="18" charset="-34"/>
              </a:defRPr>
            </a:lvl9pPr>
          </a:lstStyle>
          <a:p>
            <a:r>
              <a:rPr kumimoji="0" lang="th-TH" altLang="en-US"/>
              <a:t>การตั้งค่า </a:t>
            </a:r>
            <a:r>
              <a:rPr kumimoji="0" lang="en-US" altLang="en-US"/>
              <a:t>Preference</a:t>
            </a:r>
            <a:endParaRPr kumimoji="0" lang="th-TH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C43069-CB16-45B3-9D19-43A3C1C10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F513-89A3-4E4F-9ED6-3EBAF8D09B9A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29378" name="Rectangle 2">
            <a:extLst>
              <a:ext uri="{FF2B5EF4-FFF2-40B4-BE49-F238E27FC236}">
                <a16:creationId xmlns:a16="http://schemas.microsoft.com/office/drawing/2014/main" id="{E0C94514-D18D-4130-991E-D5A858486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0888" y="0"/>
            <a:ext cx="8743950" cy="765175"/>
          </a:xfrm>
        </p:spPr>
        <p:txBody>
          <a:bodyPr/>
          <a:lstStyle/>
          <a:p>
            <a:r>
              <a:rPr lang="th-TH" altLang="en-US" sz="4400">
                <a:cs typeface="AngsanaUPC" panose="02020603050405020304" pitchFamily="18" charset="-34"/>
              </a:rPr>
              <a:t>การตรวจสอบ </a:t>
            </a:r>
            <a:r>
              <a:rPr lang="en-US" altLang="en-US" sz="4400">
                <a:cs typeface="AngsanaUPC" panose="02020603050405020304" pitchFamily="18" charset="-34"/>
              </a:rPr>
              <a:t>Reference Output Style</a:t>
            </a:r>
            <a:endParaRPr lang="th-TH" altLang="en-US" sz="4400">
              <a:cs typeface="AngsanaUPC" panose="02020603050405020304" pitchFamily="18" charset="-34"/>
            </a:endParaRPr>
          </a:p>
        </p:txBody>
      </p:sp>
      <p:pic>
        <p:nvPicPr>
          <p:cNvPr id="229379" name="Picture 3" descr="Reference Output Style">
            <a:extLst>
              <a:ext uri="{FF2B5EF4-FFF2-40B4-BE49-F238E27FC236}">
                <a16:creationId xmlns:a16="http://schemas.microsoft.com/office/drawing/2014/main" id="{EC5F6C11-DF82-4AF6-A0A9-86ECB62280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7076" y="1024314"/>
            <a:ext cx="7777237" cy="58336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7E7F4-494F-43DE-88CD-9A73080E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Endnote Output Style </a:t>
            </a:r>
            <a:r>
              <a:rPr lang="th-TH" dirty="0"/>
              <a:t>ของมหาวิทยาลัยขอนแก่น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962A5-821A-462D-9469-6205175E3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 </a:t>
            </a:r>
            <a:r>
              <a:rPr lang="en-US" dirty="0"/>
              <a:t>APA </a:t>
            </a:r>
            <a:r>
              <a:rPr lang="th-TH" dirty="0"/>
              <a:t>ปัจจุบันเป็น </a:t>
            </a:r>
            <a:r>
              <a:rPr lang="en-US" dirty="0"/>
              <a:t>version 6 </a:t>
            </a:r>
            <a:r>
              <a:rPr lang="th-TH" dirty="0"/>
              <a:t>นิยมใช้กันในสายวิทย์</a:t>
            </a:r>
            <a:endParaRPr lang="en-US" dirty="0"/>
          </a:p>
          <a:p>
            <a:r>
              <a:rPr lang="en-US" dirty="0"/>
              <a:t> Vancouver</a:t>
            </a:r>
            <a:r>
              <a:rPr lang="th-TH" dirty="0"/>
              <a:t> นิยมใช้กันในสายสังคม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420B2-3086-47FC-B167-19EA7517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997-BB11-4A38-91E8-671B9B4087E1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617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315FBA-32B8-4716-A067-9CBD5BC4B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DEFF-0B68-4D01-BA47-A64916899946}" type="slidenum">
              <a:rPr lang="en-US" altLang="en-US"/>
              <a:pPr/>
              <a:t>36</a:t>
            </a:fld>
            <a:endParaRPr lang="en-US" altLang="en-US"/>
          </a:p>
        </p:txBody>
      </p:sp>
      <p:pic>
        <p:nvPicPr>
          <p:cNvPr id="156674" name="Picture 2" descr="Edit reference">
            <a:extLst>
              <a:ext uri="{FF2B5EF4-FFF2-40B4-BE49-F238E27FC236}">
                <a16:creationId xmlns:a16="http://schemas.microsoft.com/office/drawing/2014/main" id="{379D5E14-414F-4A33-8473-9B871AD57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8547100" cy="614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5" name="Rectangle 3">
            <a:extLst>
              <a:ext uri="{FF2B5EF4-FFF2-40B4-BE49-F238E27FC236}">
                <a16:creationId xmlns:a16="http://schemas.microsoft.com/office/drawing/2014/main" id="{CA9511DE-E3A0-4CA5-8BBC-1D4BD2DFB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62000"/>
          </a:xfrm>
        </p:spPr>
        <p:txBody>
          <a:bodyPr/>
          <a:lstStyle/>
          <a:p>
            <a:r>
              <a:rPr lang="th-TH" altLang="en-US"/>
              <a:t>การดัดแปลงส่วนเอกสารอ้างอิงท้ายบทความ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E67A834-72D4-47E4-856D-A398A787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2DD5-84C7-4989-90A8-E543A02B3004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6DC78A73-659C-4D5A-BB06-B391DDE48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1525" y="381000"/>
            <a:ext cx="8743950" cy="914400"/>
          </a:xfrm>
        </p:spPr>
        <p:txBody>
          <a:bodyPr/>
          <a:lstStyle/>
          <a:p>
            <a:r>
              <a:rPr lang="th-TH" altLang="en-US"/>
              <a:t>การใช้ </a:t>
            </a:r>
            <a:r>
              <a:rPr lang="en-US" altLang="en-US"/>
              <a:t>Endnote </a:t>
            </a:r>
            <a:r>
              <a:rPr lang="th-TH" altLang="en-US"/>
              <a:t>ในการช่วยการเขียนบทความ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7A9D05BB-EE6F-4D2F-8754-E25C2BC33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9296400" cy="4800600"/>
          </a:xfrm>
        </p:spPr>
        <p:txBody>
          <a:bodyPr/>
          <a:lstStyle/>
          <a:p>
            <a:r>
              <a:rPr lang="th-TH" altLang="en-US"/>
              <a:t> กำหนด </a:t>
            </a:r>
            <a:r>
              <a:rPr lang="en-US" altLang="en-US"/>
              <a:t>Outline </a:t>
            </a:r>
            <a:r>
              <a:rPr lang="th-TH" altLang="en-US"/>
              <a:t>ของเนื้อหาที่ต้องการ</a:t>
            </a:r>
          </a:p>
          <a:p>
            <a:r>
              <a:rPr lang="th-TH" altLang="en-US"/>
              <a:t> ใช้ </a:t>
            </a:r>
            <a:r>
              <a:rPr lang="en-US" altLang="en-US"/>
              <a:t>Search </a:t>
            </a:r>
            <a:r>
              <a:rPr lang="th-TH" altLang="en-US"/>
              <a:t>ใน </a:t>
            </a:r>
            <a:r>
              <a:rPr lang="en-US" altLang="en-US"/>
              <a:t>Endnote </a:t>
            </a:r>
            <a:r>
              <a:rPr lang="th-TH" altLang="en-US"/>
              <a:t>ค้นหาตามหัวข้อที่ต้องการ</a:t>
            </a:r>
          </a:p>
          <a:p>
            <a:r>
              <a:rPr lang="th-TH" altLang="en-US"/>
              <a:t> เลือก </a:t>
            </a:r>
            <a:r>
              <a:rPr lang="en-US" altLang="en-US"/>
              <a:t>Output Style </a:t>
            </a:r>
            <a:r>
              <a:rPr lang="th-TH" altLang="en-US"/>
              <a:t>ที่มี </a:t>
            </a:r>
            <a:r>
              <a:rPr lang="en-US" altLang="en-US"/>
              <a:t>Abstract</a:t>
            </a:r>
            <a:endParaRPr lang="th-TH" altLang="en-US"/>
          </a:p>
          <a:p>
            <a:r>
              <a:rPr lang="th-TH" altLang="en-US"/>
              <a:t> กด </a:t>
            </a:r>
            <a:r>
              <a:rPr lang="en-US" altLang="en-US"/>
              <a:t>Ctrl-A </a:t>
            </a:r>
            <a:r>
              <a:rPr lang="th-TH" altLang="en-US"/>
              <a:t>เพื่อเลือกทั้งหมด แล้วกด </a:t>
            </a:r>
            <a:r>
              <a:rPr lang="en-US" altLang="en-US"/>
              <a:t>Ctrl-K </a:t>
            </a:r>
            <a:r>
              <a:rPr lang="th-TH" altLang="en-US"/>
              <a:t>เพื่อ </a:t>
            </a:r>
            <a:r>
              <a:rPr lang="en-US" altLang="en-US"/>
              <a:t>Copy format</a:t>
            </a:r>
          </a:p>
          <a:p>
            <a:r>
              <a:rPr lang="en-US" altLang="en-US"/>
              <a:t> Paste </a:t>
            </a:r>
            <a:r>
              <a:rPr lang="th-TH" altLang="en-US"/>
              <a:t>ใน </a:t>
            </a:r>
            <a:r>
              <a:rPr lang="en-US" altLang="en-US"/>
              <a:t>MS Word </a:t>
            </a:r>
            <a:r>
              <a:rPr lang="th-TH" altLang="en-US"/>
              <a:t>แล้วจึงค่อยเขียนหัวข้อนั้น พร้อมการอ้างอิง</a:t>
            </a:r>
          </a:p>
          <a:p>
            <a:r>
              <a:rPr lang="th-TH" altLang="en-US"/>
              <a:t> เมื่อทำเช่นนี้ครบทุกหัวข้อย่อย จึงมาอ่านทบทวนทั้งหมด เติมส่วนเชื่อมโยงและความคิดเห็นของผู้เขียน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14BDD-271C-4D2F-B089-26EE2178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992D-E23D-4322-B0FC-ECFEAAE599E2}" type="slidenum">
              <a:rPr lang="en-US" altLang="en-US"/>
              <a:pPr/>
              <a:t>38</a:t>
            </a:fld>
            <a:endParaRPr lang="en-US" altLang="en-US"/>
          </a:p>
        </p:txBody>
      </p:sp>
      <p:pic>
        <p:nvPicPr>
          <p:cNvPr id="187394" name="Picture 2" descr="endnote-search">
            <a:extLst>
              <a:ext uri="{FF2B5EF4-FFF2-40B4-BE49-F238E27FC236}">
                <a16:creationId xmlns:a16="http://schemas.microsoft.com/office/drawing/2014/main" id="{64CD5885-E160-4806-B1B3-FD64D431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20744-5FBE-4540-9D64-2508B7D4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08AF-988C-44DA-B705-807FC33B2F04}" type="slidenum">
              <a:rPr lang="en-US" altLang="en-US"/>
              <a:pPr/>
              <a:t>39</a:t>
            </a:fld>
            <a:endParaRPr lang="en-US" altLang="en-US"/>
          </a:p>
        </p:txBody>
      </p:sp>
      <p:pic>
        <p:nvPicPr>
          <p:cNvPr id="188418" name="Picture 2" descr="effect of glucose on carbon on soil">
            <a:extLst>
              <a:ext uri="{FF2B5EF4-FFF2-40B4-BE49-F238E27FC236}">
                <a16:creationId xmlns:a16="http://schemas.microsoft.com/office/drawing/2014/main" id="{C5595709-04C5-41E7-B769-D7E4A6B48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78D0982B-09BE-4E0B-B3D4-A6CF5C7A638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1525" y="2286000"/>
            <a:ext cx="8743950" cy="1431032"/>
          </a:xfrm>
        </p:spPr>
        <p:txBody>
          <a:bodyPr/>
          <a:lstStyle/>
          <a:p>
            <a:r>
              <a:rPr lang="th-TH" altLang="en-US" dirty="0"/>
              <a:t>เริ่มใช้งาน</a:t>
            </a:r>
            <a:br>
              <a:rPr lang="en-US" altLang="en-US" dirty="0"/>
            </a:br>
            <a:r>
              <a:rPr lang="en-US" altLang="en-US" dirty="0"/>
              <a:t>EndNote </a:t>
            </a:r>
            <a:r>
              <a:rPr lang="th-TH" altLang="en-US" dirty="0"/>
              <a:t>ในการจัดการเอกสารอ้างอิง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E40CE6-9523-40A7-8C40-FA16C3B7C4BF}"/>
              </a:ext>
            </a:extLst>
          </p:cNvPr>
          <p:cNvSpPr txBox="1"/>
          <p:nvPr/>
        </p:nvSpPr>
        <p:spPr>
          <a:xfrm>
            <a:off x="6583660" y="4221088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อ่านเพิ่มเติมใน </a:t>
            </a:r>
            <a:r>
              <a:rPr lang="en-US" dirty="0"/>
              <a:t>KKU e-learning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6F2D9-1053-433F-8E84-916F4BFD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EB0B-3E84-4BF6-89A2-85BDD4B730E4}" type="slidenum">
              <a:rPr lang="en-US" altLang="en-US"/>
              <a:pPr/>
              <a:t>40</a:t>
            </a:fld>
            <a:endParaRPr lang="en-US" altLang="en-US"/>
          </a:p>
        </p:txBody>
      </p:sp>
      <p:pic>
        <p:nvPicPr>
          <p:cNvPr id="189442" name="Picture 2" descr="copyformat">
            <a:extLst>
              <a:ext uri="{FF2B5EF4-FFF2-40B4-BE49-F238E27FC236}">
                <a16:creationId xmlns:a16="http://schemas.microsoft.com/office/drawing/2014/main" id="{1113E047-F710-44F8-A524-23488D297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742CDD-0638-4974-9DF3-5344D8E2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7858-6F38-4863-BCCB-38FC9A21B745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1A4B2B6F-52A9-48E1-912B-884DDF6F9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/>
              <a:t>การทำสารบัญใน </a:t>
            </a:r>
            <a:r>
              <a:rPr lang="en-US" altLang="en-US"/>
              <a:t>MS word</a:t>
            </a:r>
            <a:endParaRPr lang="th-TH" altLang="en-US"/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12468A20-2213-47B5-B322-D38778D5D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altLang="en-US" dirty="0"/>
              <a:t> จัดเตรียม </a:t>
            </a:r>
            <a:r>
              <a:rPr lang="en-US" altLang="en-US" dirty="0"/>
              <a:t>Style </a:t>
            </a:r>
            <a:r>
              <a:rPr lang="th-TH" altLang="en-US" dirty="0"/>
              <a:t>ของแต่ละ </a:t>
            </a:r>
            <a:r>
              <a:rPr lang="en-US" altLang="en-US" dirty="0"/>
              <a:t>heading</a:t>
            </a:r>
          </a:p>
          <a:p>
            <a:r>
              <a:rPr lang="en-US" altLang="en-US" dirty="0"/>
              <a:t> </a:t>
            </a:r>
            <a:r>
              <a:rPr lang="th-TH" altLang="en-US" dirty="0"/>
              <a:t>ใช้ </a:t>
            </a:r>
            <a:r>
              <a:rPr lang="en-US" altLang="en-US" dirty="0"/>
              <a:t>heading </a:t>
            </a:r>
            <a:r>
              <a:rPr lang="th-TH" altLang="en-US" dirty="0"/>
              <a:t>ในการเขียนบทความ</a:t>
            </a:r>
          </a:p>
          <a:p>
            <a:r>
              <a:rPr lang="th-TH" altLang="en-US" dirty="0"/>
              <a:t> </a:t>
            </a:r>
            <a:r>
              <a:rPr lang="en-US" altLang="en-US" dirty="0"/>
              <a:t>Insert </a:t>
            </a:r>
            <a:r>
              <a:rPr lang="en-US" altLang="en-US" dirty="0" err="1"/>
              <a:t>และสร้าง</a:t>
            </a:r>
            <a:r>
              <a:rPr lang="th-TH" altLang="en-US" dirty="0"/>
              <a:t>สารบัญที่ส่วนหน้าของบทความ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6454B-3C3D-4BF5-BA08-05B14A1E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FE45-176D-46C8-B9D5-62E52EB8A5C8}" type="slidenum">
              <a:rPr lang="en-US" altLang="en-US"/>
              <a:pPr/>
              <a:t>42</a:t>
            </a:fld>
            <a:endParaRPr lang="en-US" altLang="en-US"/>
          </a:p>
        </p:txBody>
      </p:sp>
      <p:pic>
        <p:nvPicPr>
          <p:cNvPr id="222210" name="Picture 2" descr="การใส่style ใน word">
            <a:extLst>
              <a:ext uri="{FF2B5EF4-FFF2-40B4-BE49-F238E27FC236}">
                <a16:creationId xmlns:a16="http://schemas.microsoft.com/office/drawing/2014/main" id="{ECDA6260-5CFD-420B-982B-CD33E544F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381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9E353-B0C9-4AEE-A507-54DAA6DF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997-BB11-4A38-91E8-671B9B4087E1}" type="slidenum">
              <a:rPr lang="en-US" altLang="en-US" smtClean="0"/>
              <a:pPr/>
              <a:t>43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D50FE6-5791-4458-88C0-5904FA595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10287000" cy="633192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A1C2C64-AFD2-43A9-B4A2-4876798347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6842" y="211287"/>
            <a:ext cx="6734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ใน </a:t>
            </a:r>
            <a:r>
              <a:rPr lang="en-US" sz="2400" dirty="0"/>
              <a:t>MS Word </a:t>
            </a:r>
            <a:r>
              <a:rPr lang="th-TH" sz="2400" dirty="0"/>
              <a:t>ไปที่จุดที่สารบัญ เลือก </a:t>
            </a:r>
            <a:r>
              <a:rPr lang="en-US" sz="2400" dirty="0"/>
              <a:t>“References” </a:t>
            </a:r>
            <a:r>
              <a:rPr lang="th-TH" sz="2400" dirty="0"/>
              <a:t>เลือก </a:t>
            </a:r>
            <a:r>
              <a:rPr lang="en-US" sz="2400" dirty="0"/>
              <a:t>“ Table of Content”</a:t>
            </a:r>
            <a:br>
              <a:rPr lang="en-US" sz="2400" dirty="0"/>
            </a:br>
            <a:r>
              <a:rPr lang="th-TH" sz="2400" dirty="0"/>
              <a:t>ถ้าต้องการเปลี่ยน </a:t>
            </a:r>
            <a:r>
              <a:rPr lang="en-US" sz="2400" dirty="0"/>
              <a:t>Format </a:t>
            </a:r>
            <a:r>
              <a:rPr lang="th-TH" sz="2400" dirty="0"/>
              <a:t>ให้เลือก </a:t>
            </a:r>
            <a:r>
              <a:rPr lang="en-US" sz="2400" dirty="0"/>
              <a:t>“Modify” </a:t>
            </a:r>
          </a:p>
        </p:txBody>
      </p:sp>
    </p:spTree>
    <p:extLst>
      <p:ext uri="{BB962C8B-B14F-4D97-AF65-F5344CB8AC3E}">
        <p14:creationId xmlns:p14="http://schemas.microsoft.com/office/powerpoint/2010/main" val="37944339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2AB6A-978C-409F-BCF8-0A964179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F61D-75C6-474B-8F9F-6A2476256929}" type="slidenum">
              <a:rPr lang="en-US" altLang="en-US"/>
              <a:pPr/>
              <a:t>44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07F5CB-6CDE-4E13-868C-DF08EFE15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0487"/>
            <a:ext cx="7848600" cy="667702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D10332-23D8-4EAF-AB6D-63C9D1B9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การแทรกสารบัญตารางและสารบัญภาพ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F3D3CE-AEDB-4EF8-BCAE-B9A4F1ED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8099-8885-47C7-9D65-3E8896823511}" type="slidenum">
              <a:rPr lang="en-US" altLang="en-US" smtClean="0"/>
              <a:pPr/>
              <a:t>45</a:t>
            </a:fld>
            <a:endParaRPr lang="en-US" alt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5D245AA-3677-4216-879A-34E30CBB51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h-TH" altLang="en-US" dirty="0"/>
              <a:t> จัดเตรียมแทรกตารางและภาพในเนื้อหา</a:t>
            </a:r>
            <a:endParaRPr lang="en-US" altLang="en-US" dirty="0"/>
          </a:p>
          <a:p>
            <a:pPr marL="742950" indent="-742950"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th-TH" altLang="en-US" dirty="0"/>
              <a:t>ใช้ตารางที่ .. และ ภาพที่... ในการเขียนบทความ</a:t>
            </a:r>
          </a:p>
          <a:p>
            <a:pPr marL="742950" indent="-742950">
              <a:buFont typeface="+mj-lt"/>
              <a:buAutoNum type="arabicPeriod"/>
            </a:pPr>
            <a:r>
              <a:rPr lang="th-TH" altLang="en-US" dirty="0"/>
              <a:t> </a:t>
            </a:r>
            <a:r>
              <a:rPr lang="en-US" altLang="en-US" dirty="0" err="1"/>
              <a:t>สร้าง</a:t>
            </a:r>
            <a:r>
              <a:rPr lang="th-TH" altLang="en-US" dirty="0"/>
              <a:t>สารบัญตาราง และสารบัญภาพที่ส่วนหน้าของวิทยานิพนธ์</a:t>
            </a:r>
          </a:p>
        </p:txBody>
      </p:sp>
    </p:spTree>
    <p:extLst>
      <p:ext uri="{BB962C8B-B14F-4D97-AF65-F5344CB8AC3E}">
        <p14:creationId xmlns:p14="http://schemas.microsoft.com/office/powerpoint/2010/main" val="37440399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7FB596-072B-43B2-8272-5C761C69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3200" dirty="0"/>
              <a:t>กรณีทำสารบัญภาพ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D11FA-DDAA-4F51-844B-CD420178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997-BB11-4A38-91E8-671B9B4087E1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0193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2FAF4-3AD2-41B8-A527-425010E5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997-BB11-4A38-91E8-671B9B4087E1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7C80DC-7072-4B90-AED5-02B90C4F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r>
              <a:rPr lang="th-TH" sz="2400" dirty="0"/>
              <a:t>ตำแหน่งใต้ภาพที่ค้องการเลือก </a:t>
            </a:r>
            <a:r>
              <a:rPr lang="en-US" sz="2400" dirty="0"/>
              <a:t>“Insert caption” </a:t>
            </a:r>
            <a:r>
              <a:rPr lang="th-TH" sz="2400" dirty="0"/>
              <a:t>เลือกที่ </a:t>
            </a:r>
            <a:r>
              <a:rPr lang="en-US" sz="2400" dirty="0"/>
              <a:t>Label </a:t>
            </a:r>
            <a:r>
              <a:rPr lang="th-TH" sz="2400" dirty="0"/>
              <a:t>เป็น </a:t>
            </a:r>
            <a:r>
              <a:rPr lang="en-US" sz="2400" dirty="0"/>
              <a:t>“</a:t>
            </a:r>
            <a:r>
              <a:rPr lang="th-TH" sz="2400" dirty="0"/>
              <a:t>ตารางที่</a:t>
            </a:r>
            <a:r>
              <a:rPr lang="en-US" sz="2400" dirty="0"/>
              <a:t>” </a:t>
            </a:r>
            <a:r>
              <a:rPr lang="th-TH" sz="2400" dirty="0"/>
              <a:t>ส่วนลำดับของตาราง เครื่องจะขึ้นให้อัตโนมัติ 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B89D8B-0CA4-4420-B96F-179F137B6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92" y="1267624"/>
            <a:ext cx="7900563" cy="54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19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79C1C-05E0-41AA-9E36-3EA8FC1F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CE83-319D-40B4-A7B7-41A942B70A0A}" type="slidenum">
              <a:rPr lang="en-US" altLang="en-US"/>
              <a:pPr/>
              <a:t>48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7CD19B-D2D7-4246-A98F-D4023C0F6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932" y="1577853"/>
            <a:ext cx="10287000" cy="51277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50059-95F8-4EFE-BA46-DD8FB2095FDC}"/>
              </a:ext>
            </a:extLst>
          </p:cNvPr>
          <p:cNvSpPr txBox="1"/>
          <p:nvPr/>
        </p:nvSpPr>
        <p:spPr>
          <a:xfrm>
            <a:off x="1831132" y="332656"/>
            <a:ext cx="5973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/>
              <a:t>เมื่อแทรกภาพที่ ครบทั้งเล่มใน </a:t>
            </a:r>
            <a:r>
              <a:rPr lang="en-US" dirty="0"/>
              <a:t>MS Word </a:t>
            </a:r>
            <a:r>
              <a:rPr lang="th-TH" dirty="0"/>
              <a:t>ไปที่จุดที่จะใส่สารบัญตาราง </a:t>
            </a:r>
          </a:p>
          <a:p>
            <a:pPr algn="ctr"/>
            <a:r>
              <a:rPr lang="th-TH" dirty="0"/>
              <a:t>เลือก </a:t>
            </a:r>
            <a:r>
              <a:rPr lang="en-US" dirty="0"/>
              <a:t>“References” </a:t>
            </a:r>
            <a:r>
              <a:rPr lang="th-TH" dirty="0"/>
              <a:t>เลือก </a:t>
            </a:r>
            <a:r>
              <a:rPr lang="en-US" dirty="0"/>
              <a:t>“Insert Table of Figure” </a:t>
            </a:r>
          </a:p>
        </p:txBody>
      </p:sp>
    </p:spTree>
    <p:extLst>
      <p:ext uri="{BB962C8B-B14F-4D97-AF65-F5344CB8AC3E}">
        <p14:creationId xmlns:p14="http://schemas.microsoft.com/office/powerpoint/2010/main" val="11542747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49D103-3987-456B-97A4-1B245EDF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8099-8885-47C7-9D65-3E8896823511}" type="slidenum">
              <a:rPr lang="en-US" altLang="en-US" smtClean="0"/>
              <a:pPr/>
              <a:t>49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792AC-A3F9-495A-9047-58F876CB3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821328"/>
            <a:ext cx="8086725" cy="5915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A170D0-8B37-4145-9CD2-27B2F7BD485E}"/>
              </a:ext>
            </a:extLst>
          </p:cNvPr>
          <p:cNvSpPr txBox="1"/>
          <p:nvPr/>
        </p:nvSpPr>
        <p:spPr>
          <a:xfrm>
            <a:off x="3308301" y="332656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/>
              <a:t>ที่ </a:t>
            </a:r>
            <a:r>
              <a:rPr lang="en-US" dirty="0"/>
              <a:t>Caption Label </a:t>
            </a:r>
            <a:r>
              <a:rPr lang="th-TH" dirty="0"/>
              <a:t>เลือก </a:t>
            </a:r>
            <a:r>
              <a:rPr lang="en-US" dirty="0"/>
              <a:t>“</a:t>
            </a:r>
            <a:r>
              <a:rPr lang="th-TH" dirty="0"/>
              <a:t>ตารางที่</a:t>
            </a:r>
            <a:r>
              <a:rPr lang="en-US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04792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575E07-C9FC-4537-A2A4-03389A52825D}"/>
              </a:ext>
            </a:extLst>
          </p:cNvPr>
          <p:cNvSpPr/>
          <p:nvPr/>
        </p:nvSpPr>
        <p:spPr bwMode="auto">
          <a:xfrm>
            <a:off x="2191172" y="908720"/>
            <a:ext cx="5832648" cy="52253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rdia New" panose="020B0304020202020204" pitchFamily="34" charset="-34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CA607D1-541F-4B17-A628-61CE299F8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705F-BB23-45F3-8F21-FCF5453FC8F6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1026" name="Picture 2" descr="endnote.com/wp-content/uploads/X9_MainApp_RGB-L...">
            <a:extLst>
              <a:ext uri="{FF2B5EF4-FFF2-40B4-BE49-F238E27FC236}">
                <a16:creationId xmlns:a16="http://schemas.microsoft.com/office/drawing/2014/main" id="{D16ABF42-5680-496E-BE00-70B381CA7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23900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8B4CA2-BA0B-4FB6-B9A9-FDE8B1C3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8099-8885-47C7-9D65-3E8896823511}" type="slidenum">
              <a:rPr lang="en-US" altLang="en-US" smtClean="0"/>
              <a:pPr/>
              <a:t>50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F2819E-F36A-4EC4-B686-60A85849F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71437"/>
            <a:ext cx="818197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611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7FB596-072B-43B2-8272-5C761C69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3200" dirty="0"/>
              <a:t>กรณีทำสารบัญภาพ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D11FA-DDAA-4F51-844B-CD420178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997-BB11-4A38-91E8-671B9B4087E1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7516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52C53-CF26-4B40-A2D9-68D310F5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r>
              <a:rPr lang="th-TH" sz="2400" dirty="0"/>
              <a:t>ตำแหน่งใต้ภาพที่ค้องการเลือก </a:t>
            </a:r>
            <a:r>
              <a:rPr lang="en-US" sz="2400" dirty="0"/>
              <a:t>“Insert caption” </a:t>
            </a:r>
            <a:r>
              <a:rPr lang="th-TH" sz="2400" dirty="0"/>
              <a:t>เลือกที่ </a:t>
            </a:r>
            <a:r>
              <a:rPr lang="en-US" sz="2400" dirty="0"/>
              <a:t>Label </a:t>
            </a:r>
            <a:r>
              <a:rPr lang="th-TH" sz="2400" dirty="0"/>
              <a:t>เป็น </a:t>
            </a:r>
            <a:r>
              <a:rPr lang="en-US" sz="2400" dirty="0"/>
              <a:t>“</a:t>
            </a:r>
            <a:r>
              <a:rPr lang="th-TH" sz="2400" dirty="0"/>
              <a:t>ภาพที่</a:t>
            </a:r>
            <a:r>
              <a:rPr lang="en-US" sz="2400" dirty="0"/>
              <a:t>” </a:t>
            </a:r>
            <a:r>
              <a:rPr lang="th-TH" sz="2400" dirty="0"/>
              <a:t>ส่วนลำดับของภาพ เครื่องจะขึ้นให้อัตโนมัติ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5672B-A176-46EC-8825-5D726899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997-BB11-4A38-91E8-671B9B4087E1}" type="slidenum">
              <a:rPr lang="en-US" altLang="en-US" smtClean="0"/>
              <a:pPr/>
              <a:t>52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6989E-72B8-4402-A32F-8B43C8371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503698"/>
            <a:ext cx="82296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859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79C1C-05E0-41AA-9E36-3EA8FC1F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CE83-319D-40B4-A7B7-41A942B70A0A}" type="slidenum">
              <a:rPr lang="en-US" altLang="en-US"/>
              <a:pPr/>
              <a:t>53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7CD19B-D2D7-4246-A98F-D4023C0F6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932" y="1577853"/>
            <a:ext cx="10287000" cy="51277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50059-95F8-4EFE-BA46-DD8FB2095FDC}"/>
              </a:ext>
            </a:extLst>
          </p:cNvPr>
          <p:cNvSpPr txBox="1"/>
          <p:nvPr/>
        </p:nvSpPr>
        <p:spPr>
          <a:xfrm>
            <a:off x="1180314" y="332656"/>
            <a:ext cx="7274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/>
              <a:t>เมื่อแทรกภาพที่ ครบทั้งเล่มใน </a:t>
            </a:r>
            <a:r>
              <a:rPr lang="en-US" dirty="0"/>
              <a:t>MS Word </a:t>
            </a:r>
            <a:r>
              <a:rPr lang="th-TH" dirty="0"/>
              <a:t>ไปที่จุดที่จะใส่สารบัญตาราง </a:t>
            </a:r>
          </a:p>
          <a:p>
            <a:pPr algn="ctr"/>
            <a:r>
              <a:rPr lang="th-TH" dirty="0"/>
              <a:t>เลือก </a:t>
            </a:r>
            <a:r>
              <a:rPr lang="en-US" dirty="0"/>
              <a:t>“References” </a:t>
            </a:r>
            <a:r>
              <a:rPr lang="th-TH" dirty="0"/>
              <a:t>เลือก </a:t>
            </a:r>
            <a:r>
              <a:rPr lang="en-US" dirty="0"/>
              <a:t>“Insert Table of Figure”</a:t>
            </a:r>
            <a:r>
              <a:rPr lang="th-TH" dirty="0"/>
              <a:t> ที่ </a:t>
            </a:r>
            <a:r>
              <a:rPr lang="en-US" dirty="0"/>
              <a:t>Caption Label </a:t>
            </a:r>
            <a:r>
              <a:rPr lang="th-TH" dirty="0"/>
              <a:t>เลือก </a:t>
            </a:r>
            <a:r>
              <a:rPr lang="en-US" dirty="0"/>
              <a:t>“</a:t>
            </a:r>
            <a:r>
              <a:rPr lang="th-TH" dirty="0"/>
              <a:t>ภาพที่</a:t>
            </a:r>
            <a:r>
              <a:rPr lang="en-US" dirty="0"/>
              <a:t>” 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20EF35-BC4E-407B-8014-43057C76D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8099-8885-47C7-9D65-3E8896823511}" type="slidenum">
              <a:rPr lang="en-US" altLang="en-US" smtClean="0"/>
              <a:pPr/>
              <a:t>54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360283-F784-4080-A98B-B2A3CDA76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66675"/>
            <a:ext cx="790575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101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A3DDA-B8DE-4700-B5A9-EE66FC1EE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th-TH" dirty="0"/>
              <a:t>จบตอน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2B6F71-B12D-4DA0-AD14-4A444F3E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8099-8885-47C7-9D65-3E8896823511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6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98C53B-C07C-4D17-9504-7C3214F0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2AFE-20BA-44A1-ADDA-2D057D2591D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42690" name="Rectangle 2">
            <a:extLst>
              <a:ext uri="{FF2B5EF4-FFF2-40B4-BE49-F238E27FC236}">
                <a16:creationId xmlns:a16="http://schemas.microsoft.com/office/drawing/2014/main" id="{2D6AB897-224A-4117-A1CE-7389249FF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>
                <a:cs typeface="AngsanaUPC" panose="02020603050405020304" pitchFamily="18" charset="-34"/>
              </a:rPr>
              <a:t>ศักยภาพของ </a:t>
            </a:r>
            <a:r>
              <a:rPr lang="en-US" altLang="en-US">
                <a:cs typeface="AngsanaUPC" panose="02020603050405020304" pitchFamily="18" charset="-34"/>
              </a:rPr>
              <a:t>Endnote</a:t>
            </a:r>
            <a:endParaRPr lang="th-TH" altLang="en-US">
              <a:cs typeface="AngsanaUPC" panose="02020603050405020304" pitchFamily="18" charset="-34"/>
            </a:endParaRPr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729DE1B1-8373-42F5-815B-9BADDBBED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altLang="en-US">
                <a:cs typeface="AngsanaUPC" panose="02020603050405020304" pitchFamily="18" charset="-34"/>
                <a:hlinkClick r:id="" action="ppaction://noaction"/>
              </a:rPr>
              <a:t>ค้นหาข้อมูลบน </a:t>
            </a:r>
            <a:r>
              <a:rPr lang="en-US" altLang="en-US">
                <a:cs typeface="AngsanaUPC" panose="02020603050405020304" pitchFamily="18" charset="-34"/>
                <a:hlinkClick r:id="" action="ppaction://noaction"/>
              </a:rPr>
              <a:t>Internet</a:t>
            </a:r>
            <a:r>
              <a:rPr lang="th-TH" altLang="en-US">
                <a:cs typeface="AngsanaUPC" panose="02020603050405020304" pitchFamily="18" charset="-34"/>
                <a:hlinkClick r:id="" action="ppaction://noaction"/>
              </a:rPr>
              <a:t> </a:t>
            </a:r>
            <a:endParaRPr lang="th-TH" altLang="en-US">
              <a:cs typeface="AngsanaUPC" panose="02020603050405020304" pitchFamily="18" charset="-34"/>
            </a:endParaRPr>
          </a:p>
          <a:p>
            <a:r>
              <a:rPr lang="th-TH" altLang="en-US">
                <a:cs typeface="AngsanaUPC" panose="02020603050405020304" pitchFamily="18" charset="-34"/>
              </a:rPr>
              <a:t>จัดการข้อมูล เอกสาร รูป และ ไฟล์แบบ</a:t>
            </a:r>
            <a:r>
              <a:rPr lang="en-US" altLang="en-US">
                <a:cs typeface="AngsanaUPC" panose="02020603050405020304" pitchFamily="18" charset="-34"/>
              </a:rPr>
              <a:t>pdf  </a:t>
            </a:r>
            <a:r>
              <a:rPr lang="th-TH" altLang="en-US">
                <a:cs typeface="AngsanaUPC" panose="02020603050405020304" pitchFamily="18" charset="-34"/>
              </a:rPr>
              <a:t> </a:t>
            </a:r>
          </a:p>
          <a:p>
            <a:r>
              <a:rPr lang="th-TH" altLang="en-US">
                <a:cs typeface="AngsanaUPC" panose="02020603050405020304" pitchFamily="18" charset="-34"/>
                <a:hlinkClick r:id="" action="ppaction://noaction"/>
              </a:rPr>
              <a:t>ช่วยการเขียนบทความโดยใช้ built-in manuscript templates</a:t>
            </a:r>
            <a:r>
              <a:rPr lang="th-TH" altLang="en-US">
                <a:cs typeface="AngsanaUPC" panose="02020603050405020304" pitchFamily="18" charset="-34"/>
              </a:rPr>
              <a:t> </a:t>
            </a:r>
          </a:p>
          <a:p>
            <a:r>
              <a:rPr lang="th-TH" altLang="en-US">
                <a:cs typeface="AngsanaUPC" panose="02020603050405020304" pitchFamily="18" charset="-34"/>
              </a:rPr>
              <a:t> อ้างอิงเชื่อมโยงกับ </a:t>
            </a:r>
            <a:r>
              <a:rPr lang="en-US" altLang="en-US">
                <a:cs typeface="AngsanaUPC" panose="02020603050405020304" pitchFamily="18" charset="-34"/>
              </a:rPr>
              <a:t>Reference </a:t>
            </a:r>
            <a:r>
              <a:rPr lang="th-TH" altLang="en-US">
                <a:cs typeface="AngsanaUPC" panose="02020603050405020304" pitchFamily="18" charset="-34"/>
              </a:rPr>
              <a:t>ในขณะที่พิมพ์ทันที</a:t>
            </a:r>
            <a:r>
              <a:rPr lang="th-TH" altLang="en-US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4FFBAD-3CB8-44A2-8EEB-D60F2F51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0"/>
            <a:ext cx="8743950" cy="1143000"/>
          </a:xfrm>
        </p:spPr>
        <p:txBody>
          <a:bodyPr/>
          <a:lstStyle/>
          <a:p>
            <a:r>
              <a:rPr lang="th-TH" dirty="0"/>
              <a:t>การสร้าง</a:t>
            </a:r>
            <a:r>
              <a:rPr lang="en-US" dirty="0"/>
              <a:t>/</a:t>
            </a:r>
            <a:r>
              <a:rPr lang="th-TH" dirty="0"/>
              <a:t>เปิดห้องเก็บเอกสารอ้างอิงใหม่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0997538-70AC-4501-8612-04CC256AB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53EAD-3DF3-4AC5-8BE9-3703BE6C66B9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87043" name="Picture 3">
            <a:extLst>
              <a:ext uri="{FF2B5EF4-FFF2-40B4-BE49-F238E27FC236}">
                <a16:creationId xmlns:a16="http://schemas.microsoft.com/office/drawing/2014/main" id="{C1CE012F-6796-4FA6-81AD-7EE91AE1B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F1374C-5AB8-4C56-9252-DC140CF3C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69" y="891510"/>
            <a:ext cx="10039350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2299ED-82EC-4677-8F1D-5500AEA8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7A6B-281B-4E22-871D-79C744FF7CF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49858" name="Rectangle 2">
            <a:extLst>
              <a:ext uri="{FF2B5EF4-FFF2-40B4-BE49-F238E27FC236}">
                <a16:creationId xmlns:a16="http://schemas.microsoft.com/office/drawing/2014/main" id="{95594869-BDA2-4E02-A211-D6AA28321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>
                <a:cs typeface="AngsanaUPC" panose="02020603050405020304" pitchFamily="18" charset="-34"/>
              </a:rPr>
              <a:t>การนำเข้าข้อมูล</a:t>
            </a: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D899382F-91C3-429E-9865-3F585D746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h-TH" altLang="en-US" dirty="0">
                <a:cs typeface="AngsanaUPC" panose="02020603050405020304" pitchFamily="18" charset="-34"/>
              </a:rPr>
              <a:t> แบบทีละรายการด้วยตัวเอง </a:t>
            </a:r>
            <a:r>
              <a:rPr lang="en-US" altLang="en-US" dirty="0">
                <a:cs typeface="AngsanaUPC" panose="02020603050405020304" pitchFamily="18" charset="-34"/>
              </a:rPr>
              <a:t>(manual)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en-US" dirty="0">
                <a:cs typeface="AngsanaUPC" panose="02020603050405020304" pitchFamily="18" charset="-34"/>
              </a:rPr>
              <a:t> </a:t>
            </a:r>
            <a:r>
              <a:rPr lang="th-TH" altLang="en-US" dirty="0">
                <a:cs typeface="AngsanaUPC" panose="02020603050405020304" pitchFamily="18" charset="-34"/>
              </a:rPr>
              <a:t>แบบนำเข้าจากฐานข้อมูลอิเลคทรอนิกส์ </a:t>
            </a:r>
          </a:p>
          <a:p>
            <a:pPr marL="742950" indent="-742950">
              <a:buFont typeface="+mj-lt"/>
              <a:buAutoNum type="arabicPeriod"/>
            </a:pPr>
            <a:r>
              <a:rPr lang="th-TH" altLang="en-US" dirty="0">
                <a:cs typeface="AngsanaUPC" panose="02020603050405020304" pitchFamily="18" charset="-34"/>
              </a:rPr>
              <a:t> แบบนำเข้าจาก </a:t>
            </a:r>
            <a:r>
              <a:rPr lang="en-US" altLang="en-US" dirty="0">
                <a:cs typeface="AngsanaUPC" panose="02020603050405020304" pitchFamily="18" charset="-34"/>
              </a:rPr>
              <a:t>website</a:t>
            </a:r>
            <a:r>
              <a:rPr lang="th-TH" altLang="en-US" dirty="0">
                <a:cs typeface="AngsanaUPC" panose="02020603050405020304" pitchFamily="18" charset="-34"/>
              </a:rPr>
              <a:t> – </a:t>
            </a:r>
            <a:r>
              <a:rPr lang="en-US" altLang="en-US" dirty="0">
                <a:cs typeface="AngsanaUPC" panose="02020603050405020304" pitchFamily="18" charset="-34"/>
              </a:rPr>
              <a:t>google scholar</a:t>
            </a:r>
            <a:endParaRPr lang="th-TH" altLang="en-US" dirty="0">
              <a:cs typeface="AngsanaUPC" panose="02020603050405020304" pitchFamily="18" charset="-34"/>
            </a:endParaRPr>
          </a:p>
          <a:p>
            <a:pPr marL="742950" indent="-742950">
              <a:buFont typeface="+mj-lt"/>
              <a:buAutoNum type="arabicPeriod"/>
            </a:pPr>
            <a:r>
              <a:rPr lang="th-TH" altLang="en-US" dirty="0">
                <a:cs typeface="AngsanaUPC" panose="02020603050405020304" pitchFamily="18" charset="-34"/>
              </a:rPr>
              <a:t> แบบนำเข้าจากการค้นหาใน </a:t>
            </a:r>
            <a:r>
              <a:rPr lang="en-US" altLang="en-US" dirty="0">
                <a:cs typeface="AngsanaUPC" panose="02020603050405020304" pitchFamily="18" charset="-34"/>
              </a:rPr>
              <a:t>Endnote</a:t>
            </a:r>
            <a:endParaRPr lang="th-TH" altLang="en-US" dirty="0">
              <a:cs typeface="AngsanaUPC" panose="02020603050405020304" pitchFamily="18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768453-927A-4EF2-BC51-1E894F0B8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8D14-A4B1-4B2E-B070-C59BAA9998F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FE272A29-B56F-47F9-B506-AA9040081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1525" y="609600"/>
            <a:ext cx="8743950" cy="533400"/>
          </a:xfrm>
        </p:spPr>
        <p:txBody>
          <a:bodyPr/>
          <a:lstStyle/>
          <a:p>
            <a:r>
              <a:rPr lang="th-TH" altLang="en-US"/>
              <a:t>การเติมเอกสารอ้างอิงด้วยตนเอง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8ABDDDFA-B2BE-46E1-998F-008E9ADA3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9363075" cy="4648200"/>
          </a:xfrm>
        </p:spPr>
        <p:txBody>
          <a:bodyPr/>
          <a:lstStyle/>
          <a:p>
            <a:r>
              <a:rPr lang="th-TH" altLang="en-US"/>
              <a:t> เลือกที่ </a:t>
            </a:r>
            <a:r>
              <a:rPr lang="en-US" altLang="en-US"/>
              <a:t>References </a:t>
            </a:r>
            <a:r>
              <a:rPr lang="th-TH" altLang="en-US"/>
              <a:t>แล้วเลือก New หรือ กดปุ่ม </a:t>
            </a:r>
            <a:r>
              <a:rPr lang="en-US" altLang="en-US"/>
              <a:t>Ctrl+N </a:t>
            </a:r>
            <a:r>
              <a:rPr lang="th-TH" altLang="en-US"/>
              <a:t>พร้อมกัน</a:t>
            </a:r>
          </a:p>
          <a:p>
            <a:r>
              <a:rPr lang="th-TH" altLang="en-US"/>
              <a:t> เลือก</a:t>
            </a:r>
            <a:r>
              <a:rPr lang="en-US" altLang="en-US"/>
              <a:t> Reference type </a:t>
            </a:r>
            <a:r>
              <a:rPr lang="th-TH" altLang="en-US"/>
              <a:t>ให้ตรงกับที่ต้องการ</a:t>
            </a:r>
          </a:p>
          <a:p>
            <a:r>
              <a:rPr lang="th-TH" altLang="en-US"/>
              <a:t> เติมข้อความลงในแต่ละช่องเท่าที่ทำได้ และจำเป็น เช่น </a:t>
            </a:r>
            <a:r>
              <a:rPr lang="en-US" altLang="en-US"/>
              <a:t>Author = </a:t>
            </a:r>
            <a:r>
              <a:rPr lang="th-TH" altLang="en-US"/>
              <a:t>ผู้แต่ง</a:t>
            </a:r>
            <a:r>
              <a:rPr lang="en-US" altLang="en-US"/>
              <a:t>, Year = </a:t>
            </a:r>
            <a:r>
              <a:rPr lang="th-TH" altLang="en-US"/>
              <a:t>ปีที่พิมพ์</a:t>
            </a:r>
            <a:r>
              <a:rPr lang="en-US" altLang="en-US"/>
              <a:t>, Title = </a:t>
            </a:r>
            <a:r>
              <a:rPr lang="th-TH" altLang="en-US"/>
              <a:t>ชื่อเรื่อง</a:t>
            </a:r>
            <a:r>
              <a:rPr lang="en-US" altLang="en-US"/>
              <a:t>, Journal =</a:t>
            </a:r>
            <a:r>
              <a:rPr lang="th-TH" altLang="en-US"/>
              <a:t> ชื่อวารสาร</a:t>
            </a:r>
            <a:r>
              <a:rPr lang="en-US" altLang="en-US"/>
              <a:t>, Volume = ฉบับที่, Issue = เล่มที่ , Pages = </a:t>
            </a:r>
            <a:r>
              <a:rPr lang="th-TH" altLang="en-US"/>
              <a:t>หน้าที่</a:t>
            </a:r>
            <a:r>
              <a:rPr lang="en-US" altLang="en-US"/>
              <a:t>, City = , เมืองPublisher = </a:t>
            </a:r>
            <a:r>
              <a:rPr lang="th-TH" altLang="en-US"/>
              <a:t>สำนักพิมพ์ เป็นต้น</a:t>
            </a:r>
          </a:p>
          <a:p>
            <a:endParaRPr lang="th-TH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PULSE.POT">
  <a:themeElements>
    <a:clrScheme name="PULSE.POT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.POT">
      <a:majorFont>
        <a:latin typeface="AngsanaUPC"/>
        <a:ea typeface=""/>
        <a:cs typeface=""/>
      </a:majorFont>
      <a:minorFont>
        <a:latin typeface="AngsanaUP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dia New" panose="020B0304020202020204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dia New" panose="020B0304020202020204" pitchFamily="34" charset="-34"/>
          </a:defRPr>
        </a:defPPr>
      </a:lstStyle>
    </a:lnDef>
  </a:objectDefaults>
  <a:extraClrSchemeLst>
    <a:extraClrScheme>
      <a:clrScheme name="PULSE.POT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.POT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.POT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2190</TotalTime>
  <Words>1044</Words>
  <Application>Microsoft Office PowerPoint</Application>
  <PresentationFormat>35mm Slides</PresentationFormat>
  <Paragraphs>164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Angsana New</vt:lpstr>
      <vt:lpstr>AngsanaUPC</vt:lpstr>
      <vt:lpstr>Arial</vt:lpstr>
      <vt:lpstr>Cordia New</vt:lpstr>
      <vt:lpstr>Wingdings</vt:lpstr>
      <vt:lpstr>PULSE.POT</vt:lpstr>
      <vt:lpstr>    การเก็บข้อมูลและอ้างอิงด้วยโปรแกรม Endnote</vt:lpstr>
      <vt:lpstr>หัวข้อย่อยในการบรรยาย</vt:lpstr>
      <vt:lpstr>โปรแกรมช่วยเขียนเอกสารอ้างอิงที่ดังๆ</vt:lpstr>
      <vt:lpstr>เริ่มใช้งาน EndNote ในการจัดการเอกสารอ้างอิง</vt:lpstr>
      <vt:lpstr>PowerPoint Presentation</vt:lpstr>
      <vt:lpstr>ศักยภาพของ Endnote</vt:lpstr>
      <vt:lpstr>การสร้าง/เปิดห้องเก็บเอกสารอ้างอิงใหม่</vt:lpstr>
      <vt:lpstr>การนำเข้าข้อมูล</vt:lpstr>
      <vt:lpstr>การเติมเอกสารอ้างอิงด้วยตนเอง</vt:lpstr>
      <vt:lpstr>PowerPoint Presentation</vt:lpstr>
      <vt:lpstr>PowerPoint Presentation</vt:lpstr>
      <vt:lpstr>การนำเข้าข้อมูลจากฐานข้อมูล Online (ดูรายละเอียดในหัวข้อการสืบค้นข้อมูล Online)</vt:lpstr>
      <vt:lpstr>การค้นข้อมูลทาง Internet (ต้องเลือก Website เนื่องจากข้อมูลบาอย่างอาจจะยังไม่ได้รับการยอมรับ)</vt:lpstr>
      <vt:lpstr>การใช้งาน Google Scholar</vt:lpstr>
      <vt:lpstr>ตัวอย่าง profile</vt:lpstr>
      <vt:lpstr>ผลการค้นคำว่า microplastics in Thailand</vt:lpstr>
      <vt:lpstr>ผลการค้นฉบับเต็มสามารถเชื่อมกับ ScienceDirect หรือ สำนักพิมพ์</vt:lpstr>
      <vt:lpstr>ตัวอย่าง Website ทางสิ่งแวดล้อม</vt:lpstr>
      <vt:lpstr>การนำเข้าจากการค้นหาใน Endnote</vt:lpstr>
      <vt:lpstr>การค้นหาตามห้องสมุดใน Endnote</vt:lpstr>
      <vt:lpstr>การสืบค้นใน Endnote -connect</vt:lpstr>
      <vt:lpstr>การนำเข้าข้อมูล</vt:lpstr>
      <vt:lpstr>PowerPoint Presentation</vt:lpstr>
      <vt:lpstr>PowerPoint Presentation</vt:lpstr>
      <vt:lpstr>แถบเครื่องมือบน MS Word</vt:lpstr>
      <vt:lpstr>PowerPoint Presentation</vt:lpstr>
      <vt:lpstr>การใส่เอกสารอ้างอิง</vt:lpstr>
      <vt:lpstr>Shortcut</vt:lpstr>
      <vt:lpstr>การเขียนเอกสารอ้างอิง</vt:lpstr>
      <vt:lpstr>การใส่เอกสารอ้างอิงใน MS Word</vt:lpstr>
      <vt:lpstr>PowerPoint Presentation</vt:lpstr>
      <vt:lpstr>การใช้ Endnote ในขั้นสูง</vt:lpstr>
      <vt:lpstr>PowerPoint Presentation</vt:lpstr>
      <vt:lpstr>การตรวจสอบ Reference Output Style</vt:lpstr>
      <vt:lpstr>Endnote Output Style ของมหาวิทยาลัยขอนแก่น</vt:lpstr>
      <vt:lpstr>การดัดแปลงส่วนเอกสารอ้างอิงท้ายบทความ</vt:lpstr>
      <vt:lpstr>การใช้ Endnote ในการช่วยการเขียนบทความ</vt:lpstr>
      <vt:lpstr>PowerPoint Presentation</vt:lpstr>
      <vt:lpstr>PowerPoint Presentation</vt:lpstr>
      <vt:lpstr>PowerPoint Presentation</vt:lpstr>
      <vt:lpstr>การทำสารบัญใน MS word</vt:lpstr>
      <vt:lpstr>PowerPoint Presentation</vt:lpstr>
      <vt:lpstr>ใน MS Word ไปที่จุดที่สารบัญ เลือก “References” เลือก “ Table of Content” ถ้าต้องการเปลี่ยน Format ให้เลือก “Modify” </vt:lpstr>
      <vt:lpstr>PowerPoint Presentation</vt:lpstr>
      <vt:lpstr>การแทรกสารบัญตารางและสารบัญภาพ</vt:lpstr>
      <vt:lpstr>กรณีทำสารบัญภาพ</vt:lpstr>
      <vt:lpstr>ตำแหน่งใต้ภาพที่ค้องการเลือก “Insert caption” เลือกที่ Label เป็น “ตารางที่” ส่วนลำดับของตาราง เครื่องจะขึ้นให้อัตโนมัติ </vt:lpstr>
      <vt:lpstr>PowerPoint Presentation</vt:lpstr>
      <vt:lpstr>PowerPoint Presentation</vt:lpstr>
      <vt:lpstr>PowerPoint Presentation</vt:lpstr>
      <vt:lpstr>กรณีทำสารบัญภาพ</vt:lpstr>
      <vt:lpstr>ตำแหน่งใต้ภาพที่ค้องการเลือก “Insert caption” เลือกที่ Label เป็น “ภาพที่” ส่วนลำดับของภาพ เครื่องจะขึ้นให้อัตโนมัติ </vt:lpstr>
      <vt:lpstr>PowerPoint Presentation</vt:lpstr>
      <vt:lpstr>PowerPoint Presentation</vt:lpstr>
      <vt:lpstr>PowerPoint Presentation</vt:lpstr>
    </vt:vector>
  </TitlesOfParts>
  <Company>Science KKU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Bioleaching</dc:title>
  <dc:creator>Pisit Chareonsudjai</dc:creator>
  <cp:lastModifiedBy>pisit chareonsudjai</cp:lastModifiedBy>
  <cp:revision>79</cp:revision>
  <cp:lastPrinted>2002-08-26T05:41:01Z</cp:lastPrinted>
  <dcterms:created xsi:type="dcterms:W3CDTF">2001-09-02T14:22:42Z</dcterms:created>
  <dcterms:modified xsi:type="dcterms:W3CDTF">2020-08-25T10:31:43Z</dcterms:modified>
</cp:coreProperties>
</file>