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 id="258"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Lst>
  <p:sldSz cx="9144000" cy="6858000" type="screen4x3"/>
  <p:notesSz cx="6858000" cy="91440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12" autoAdjust="0"/>
  </p:normalViewPr>
  <p:slideViewPr>
    <p:cSldViewPr>
      <p:cViewPr varScale="1">
        <p:scale>
          <a:sx n="69" d="100"/>
          <a:sy n="69" d="100"/>
        </p:scale>
        <p:origin x="-139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316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ภาพนิ่งชื่อเรื่อง">
    <p:spTree>
      <p:nvGrpSpPr>
        <p:cNvPr id="1" name=""/>
        <p:cNvGrpSpPr/>
        <p:nvPr/>
      </p:nvGrpSpPr>
      <p:grpSpPr>
        <a:xfrm>
          <a:off x="0" y="0"/>
          <a:ext cx="0" cy="0"/>
          <a:chOff x="0" y="0"/>
          <a:chExt cx="0" cy="0"/>
        </a:xfrm>
      </p:grpSpPr>
      <p:sp>
        <p:nvSpPr>
          <p:cNvPr id="14" name="ชื่อเรื่อง 13"/>
          <p:cNvSpPr>
            <a:spLocks noGrp="1"/>
          </p:cNvSpPr>
          <p:nvPr>
            <p:ph type="ctrTitle"/>
          </p:nvPr>
        </p:nvSpPr>
        <p:spPr>
          <a:xfrm>
            <a:off x="1432560" y="359898"/>
            <a:ext cx="7406640" cy="1472184"/>
          </a:xfrm>
        </p:spPr>
        <p:txBody>
          <a:bodyPr anchor="b"/>
          <a:lstStyle>
            <a:lvl1pPr algn="l">
              <a:defRPr/>
            </a:lvl1pPr>
            <a:extLst/>
          </a:lstStyle>
          <a:p>
            <a:r>
              <a:rPr kumimoji="0" lang="th-TH" smtClean="0"/>
              <a:t>คลิกเพื่อแก้ไขลักษณะชื่อเรื่องต้นแบบ</a:t>
            </a:r>
            <a:endParaRPr kumimoji="0" lang="en-US"/>
          </a:p>
        </p:txBody>
      </p:sp>
      <p:sp>
        <p:nvSpPr>
          <p:cNvPr id="22" name="ชื่อเรื่องรอง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h-TH" smtClean="0"/>
              <a:t>คลิกเพื่อแก้ไขลักษณะชื่อเรื่องรองต้นแบบ</a:t>
            </a:r>
            <a:endParaRPr kumimoji="0" lang="en-US"/>
          </a:p>
        </p:txBody>
      </p:sp>
      <p:sp>
        <p:nvSpPr>
          <p:cNvPr id="7" name="ตัวยึดวันที่ 6"/>
          <p:cNvSpPr>
            <a:spLocks noGrp="1"/>
          </p:cNvSpPr>
          <p:nvPr>
            <p:ph type="dt" sz="half" idx="10"/>
          </p:nvPr>
        </p:nvSpPr>
        <p:spPr/>
        <p:txBody>
          <a:bodyPr/>
          <a:lstStyle>
            <a:extLst/>
          </a:lstStyle>
          <a:p>
            <a:fld id="{0BD233F5-865A-412A-9CB1-3E523FBADF1F}" type="datetimeFigureOut">
              <a:rPr lang="th-TH" smtClean="0"/>
              <a:pPr/>
              <a:t>22/12/56</a:t>
            </a:fld>
            <a:endParaRPr lang="th-TH"/>
          </a:p>
        </p:txBody>
      </p:sp>
      <p:sp>
        <p:nvSpPr>
          <p:cNvPr id="20" name="ตัวยึดท้ายกระดาษ 19"/>
          <p:cNvSpPr>
            <a:spLocks noGrp="1"/>
          </p:cNvSpPr>
          <p:nvPr>
            <p:ph type="ftr" sz="quarter" idx="11"/>
          </p:nvPr>
        </p:nvSpPr>
        <p:spPr/>
        <p:txBody>
          <a:bodyPr/>
          <a:lstStyle>
            <a:extLst/>
          </a:lstStyle>
          <a:p>
            <a:endParaRPr lang="th-TH"/>
          </a:p>
        </p:txBody>
      </p:sp>
      <p:sp>
        <p:nvSpPr>
          <p:cNvPr id="10" name="ตัวยึดหมายเลขภาพนิ่ง 9"/>
          <p:cNvSpPr>
            <a:spLocks noGrp="1"/>
          </p:cNvSpPr>
          <p:nvPr>
            <p:ph type="sldNum" sz="quarter" idx="12"/>
          </p:nvPr>
        </p:nvSpPr>
        <p:spPr/>
        <p:txBody>
          <a:bodyPr/>
          <a:lstStyle>
            <a:extLst/>
          </a:lstStyle>
          <a:p>
            <a:fld id="{AAF683C2-5C30-4856-9C3A-1E8C9B13BEAA}" type="slidenum">
              <a:rPr lang="th-TH" smtClean="0"/>
              <a:pPr/>
              <a:t>‹#›</a:t>
            </a:fld>
            <a:endParaRPr lang="th-TH"/>
          </a:p>
        </p:txBody>
      </p:sp>
      <p:sp>
        <p:nvSpPr>
          <p:cNvPr id="8" name="วงรี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วงรี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extLst/>
          </a:lstStyle>
          <a:p>
            <a:r>
              <a:rPr kumimoji="0" lang="th-TH" smtClean="0"/>
              <a:t>คลิกเพื่อแก้ไขลักษณะชื่อเรื่องต้นแบบ</a:t>
            </a:r>
            <a:endParaRPr kumimoji="0" lang="en-US"/>
          </a:p>
        </p:txBody>
      </p:sp>
      <p:sp>
        <p:nvSpPr>
          <p:cNvPr id="3" name="ตัวยึดข้อความแนวตั้ง 2"/>
          <p:cNvSpPr>
            <a:spLocks noGrp="1"/>
          </p:cNvSpPr>
          <p:nvPr>
            <p:ph type="body" orient="vert" idx="1"/>
          </p:nvPr>
        </p:nvSpPr>
        <p:spPr/>
        <p:txBody>
          <a:bodyPr vert="eaVert"/>
          <a:lstStyle>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4" name="ตัวยึดวันที่ 3"/>
          <p:cNvSpPr>
            <a:spLocks noGrp="1"/>
          </p:cNvSpPr>
          <p:nvPr>
            <p:ph type="dt" sz="half" idx="10"/>
          </p:nvPr>
        </p:nvSpPr>
        <p:spPr/>
        <p:txBody>
          <a:bodyPr/>
          <a:lstStyle>
            <a:extLst/>
          </a:lstStyle>
          <a:p>
            <a:fld id="{0BD233F5-865A-412A-9CB1-3E523FBADF1F}" type="datetimeFigureOut">
              <a:rPr lang="th-TH" smtClean="0"/>
              <a:pPr/>
              <a:t>22/12/56</a:t>
            </a:fld>
            <a:endParaRPr lang="th-TH"/>
          </a:p>
        </p:txBody>
      </p:sp>
      <p:sp>
        <p:nvSpPr>
          <p:cNvPr id="5" name="ตัวยึดท้ายกระดาษ 4"/>
          <p:cNvSpPr>
            <a:spLocks noGrp="1"/>
          </p:cNvSpPr>
          <p:nvPr>
            <p:ph type="ftr" sz="quarter" idx="11"/>
          </p:nvPr>
        </p:nvSpPr>
        <p:spPr/>
        <p:txBody>
          <a:bodyPr/>
          <a:lstStyle>
            <a:extLst/>
          </a:lstStyle>
          <a:p>
            <a:endParaRPr lang="th-TH"/>
          </a:p>
        </p:txBody>
      </p:sp>
      <p:sp>
        <p:nvSpPr>
          <p:cNvPr id="6" name="ตัวยึดหมายเลขภาพนิ่ง 5"/>
          <p:cNvSpPr>
            <a:spLocks noGrp="1"/>
          </p:cNvSpPr>
          <p:nvPr>
            <p:ph type="sldNum" sz="quarter" idx="12"/>
          </p:nvPr>
        </p:nvSpPr>
        <p:spPr/>
        <p:txBody>
          <a:bodyPr/>
          <a:lstStyle>
            <a:extLst/>
          </a:lstStyle>
          <a:p>
            <a:fld id="{AAF683C2-5C30-4856-9C3A-1E8C9B13BEAA}" type="slidenum">
              <a:rPr lang="th-TH" smtClean="0"/>
              <a:pPr/>
              <a:t>‹#›</a:t>
            </a:fld>
            <a:endParaRPr lang="th-T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p:cNvSpPr>
            <a:spLocks noGrp="1"/>
          </p:cNvSpPr>
          <p:nvPr>
            <p:ph type="title" orient="vert"/>
          </p:nvPr>
        </p:nvSpPr>
        <p:spPr>
          <a:xfrm>
            <a:off x="6858000" y="274639"/>
            <a:ext cx="1828800" cy="5851525"/>
          </a:xfrm>
        </p:spPr>
        <p:txBody>
          <a:bodyPr vert="eaVert"/>
          <a:lstStyle>
            <a:extLst/>
          </a:lstStyle>
          <a:p>
            <a:r>
              <a:rPr kumimoji="0" lang="th-TH" smtClean="0"/>
              <a:t>คลิกเพื่อแก้ไขลักษณะชื่อเรื่องต้นแบบ</a:t>
            </a:r>
            <a:endParaRPr kumimoji="0" lang="en-US"/>
          </a:p>
        </p:txBody>
      </p:sp>
      <p:sp>
        <p:nvSpPr>
          <p:cNvPr id="3" name="ตัวยึดข้อความแนวตั้ง 2"/>
          <p:cNvSpPr>
            <a:spLocks noGrp="1"/>
          </p:cNvSpPr>
          <p:nvPr>
            <p:ph type="body" orient="vert" idx="1"/>
          </p:nvPr>
        </p:nvSpPr>
        <p:spPr>
          <a:xfrm>
            <a:off x="1143000" y="274640"/>
            <a:ext cx="5562600" cy="5851525"/>
          </a:xfrm>
        </p:spPr>
        <p:txBody>
          <a:bodyPr vert="eaVert"/>
          <a:lstStyle>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4" name="ตัวยึดวันที่ 3"/>
          <p:cNvSpPr>
            <a:spLocks noGrp="1"/>
          </p:cNvSpPr>
          <p:nvPr>
            <p:ph type="dt" sz="half" idx="10"/>
          </p:nvPr>
        </p:nvSpPr>
        <p:spPr/>
        <p:txBody>
          <a:bodyPr/>
          <a:lstStyle>
            <a:extLst/>
          </a:lstStyle>
          <a:p>
            <a:fld id="{0BD233F5-865A-412A-9CB1-3E523FBADF1F}" type="datetimeFigureOut">
              <a:rPr lang="th-TH" smtClean="0"/>
              <a:pPr/>
              <a:t>22/12/56</a:t>
            </a:fld>
            <a:endParaRPr lang="th-TH"/>
          </a:p>
        </p:txBody>
      </p:sp>
      <p:sp>
        <p:nvSpPr>
          <p:cNvPr id="5" name="ตัวยึดท้ายกระดาษ 4"/>
          <p:cNvSpPr>
            <a:spLocks noGrp="1"/>
          </p:cNvSpPr>
          <p:nvPr>
            <p:ph type="ftr" sz="quarter" idx="11"/>
          </p:nvPr>
        </p:nvSpPr>
        <p:spPr/>
        <p:txBody>
          <a:bodyPr/>
          <a:lstStyle>
            <a:extLst/>
          </a:lstStyle>
          <a:p>
            <a:endParaRPr lang="th-TH"/>
          </a:p>
        </p:txBody>
      </p:sp>
      <p:sp>
        <p:nvSpPr>
          <p:cNvPr id="6" name="ตัวยึดหมายเลขภาพนิ่ง 5"/>
          <p:cNvSpPr>
            <a:spLocks noGrp="1"/>
          </p:cNvSpPr>
          <p:nvPr>
            <p:ph type="sldNum" sz="quarter" idx="12"/>
          </p:nvPr>
        </p:nvSpPr>
        <p:spPr/>
        <p:txBody>
          <a:bodyPr/>
          <a:lstStyle>
            <a:extLst/>
          </a:lstStyle>
          <a:p>
            <a:fld id="{AAF683C2-5C30-4856-9C3A-1E8C9B13BEAA}" type="slidenum">
              <a:rPr lang="th-TH" smtClean="0"/>
              <a:pPr/>
              <a:t>‹#›</a:t>
            </a:fld>
            <a:endParaRPr lang="th-T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extLst/>
          </a:lstStyle>
          <a:p>
            <a:r>
              <a:rPr kumimoji="0" lang="th-TH" smtClean="0"/>
              <a:t>คลิกเพื่อแก้ไขลักษณะชื่อเรื่องต้นแบบ</a:t>
            </a:r>
            <a:endParaRPr kumimoji="0" lang="en-US"/>
          </a:p>
        </p:txBody>
      </p:sp>
      <p:sp>
        <p:nvSpPr>
          <p:cNvPr id="3" name="ตัวยึดเนื้อหา 2"/>
          <p:cNvSpPr>
            <a:spLocks noGrp="1"/>
          </p:cNvSpPr>
          <p:nvPr>
            <p:ph idx="1"/>
          </p:nvPr>
        </p:nvSpPr>
        <p:spPr/>
        <p:txBody>
          <a:bodyPr/>
          <a:lstStyle>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4" name="ตัวยึดวันที่ 3"/>
          <p:cNvSpPr>
            <a:spLocks noGrp="1"/>
          </p:cNvSpPr>
          <p:nvPr>
            <p:ph type="dt" sz="half" idx="10"/>
          </p:nvPr>
        </p:nvSpPr>
        <p:spPr/>
        <p:txBody>
          <a:bodyPr/>
          <a:lstStyle>
            <a:extLst/>
          </a:lstStyle>
          <a:p>
            <a:fld id="{0BD233F5-865A-412A-9CB1-3E523FBADF1F}" type="datetimeFigureOut">
              <a:rPr lang="th-TH" smtClean="0"/>
              <a:pPr/>
              <a:t>22/12/56</a:t>
            </a:fld>
            <a:endParaRPr lang="th-TH"/>
          </a:p>
        </p:txBody>
      </p:sp>
      <p:sp>
        <p:nvSpPr>
          <p:cNvPr id="5" name="ตัวยึดท้ายกระดาษ 4"/>
          <p:cNvSpPr>
            <a:spLocks noGrp="1"/>
          </p:cNvSpPr>
          <p:nvPr>
            <p:ph type="ftr" sz="quarter" idx="11"/>
          </p:nvPr>
        </p:nvSpPr>
        <p:spPr/>
        <p:txBody>
          <a:bodyPr/>
          <a:lstStyle>
            <a:extLst/>
          </a:lstStyle>
          <a:p>
            <a:endParaRPr lang="th-TH"/>
          </a:p>
        </p:txBody>
      </p:sp>
      <p:sp>
        <p:nvSpPr>
          <p:cNvPr id="6" name="ตัวยึดหมายเลขภาพนิ่ง 5"/>
          <p:cNvSpPr>
            <a:spLocks noGrp="1"/>
          </p:cNvSpPr>
          <p:nvPr>
            <p:ph type="sldNum" sz="quarter" idx="12"/>
          </p:nvPr>
        </p:nvSpPr>
        <p:spPr/>
        <p:txBody>
          <a:bodyPr/>
          <a:lstStyle>
            <a:extLst/>
          </a:lstStyle>
          <a:p>
            <a:fld id="{AAF683C2-5C30-4856-9C3A-1E8C9B13BEAA}" type="slidenum">
              <a:rPr lang="th-TH" smtClean="0"/>
              <a:pPr/>
              <a:t>‹#›</a:t>
            </a:fld>
            <a:endParaRPr lang="th-T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ส่วนหัวของส่วน">
    <p:spTree>
      <p:nvGrpSpPr>
        <p:cNvPr id="1" name=""/>
        <p:cNvGrpSpPr/>
        <p:nvPr/>
      </p:nvGrpSpPr>
      <p:grpSpPr>
        <a:xfrm>
          <a:off x="0" y="0"/>
          <a:ext cx="0" cy="0"/>
          <a:chOff x="0" y="0"/>
          <a:chExt cx="0" cy="0"/>
        </a:xfrm>
      </p:grpSpPr>
      <p:sp>
        <p:nvSpPr>
          <p:cNvPr id="7" name="สี่เหลี่ยมผืนผ้า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ชื่อเรื่อง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h-TH" smtClean="0"/>
              <a:t>คลิกเพื่อแก้ไขลักษณะชื่อเรื่องต้นแบบ</a:t>
            </a:r>
            <a:endParaRPr kumimoji="0" lang="en-US"/>
          </a:p>
        </p:txBody>
      </p:sp>
      <p:sp>
        <p:nvSpPr>
          <p:cNvPr id="3" name="ตัวยึดข้อความ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h-TH" smtClean="0"/>
              <a:t>คลิกเพื่อแก้ไขลักษณะของข้อความต้นแบบ</a:t>
            </a:r>
          </a:p>
        </p:txBody>
      </p:sp>
      <p:sp>
        <p:nvSpPr>
          <p:cNvPr id="4" name="ตัวยึดวันที่ 3"/>
          <p:cNvSpPr>
            <a:spLocks noGrp="1"/>
          </p:cNvSpPr>
          <p:nvPr>
            <p:ph type="dt" sz="half" idx="10"/>
          </p:nvPr>
        </p:nvSpPr>
        <p:spPr/>
        <p:txBody>
          <a:bodyPr/>
          <a:lstStyle>
            <a:extLst/>
          </a:lstStyle>
          <a:p>
            <a:fld id="{0BD233F5-865A-412A-9CB1-3E523FBADF1F}" type="datetimeFigureOut">
              <a:rPr lang="th-TH" smtClean="0"/>
              <a:pPr/>
              <a:t>22/12/56</a:t>
            </a:fld>
            <a:endParaRPr lang="th-TH"/>
          </a:p>
        </p:txBody>
      </p:sp>
      <p:sp>
        <p:nvSpPr>
          <p:cNvPr id="5" name="ตัวยึดท้ายกระดาษ 4"/>
          <p:cNvSpPr>
            <a:spLocks noGrp="1"/>
          </p:cNvSpPr>
          <p:nvPr>
            <p:ph type="ftr" sz="quarter" idx="11"/>
          </p:nvPr>
        </p:nvSpPr>
        <p:spPr/>
        <p:txBody>
          <a:bodyPr/>
          <a:lstStyle>
            <a:extLst/>
          </a:lstStyle>
          <a:p>
            <a:endParaRPr lang="th-TH"/>
          </a:p>
        </p:txBody>
      </p:sp>
      <p:sp>
        <p:nvSpPr>
          <p:cNvPr id="6" name="ตัวยึดหมายเลขภาพนิ่ง 5"/>
          <p:cNvSpPr>
            <a:spLocks noGrp="1"/>
          </p:cNvSpPr>
          <p:nvPr>
            <p:ph type="sldNum" sz="quarter" idx="12"/>
          </p:nvPr>
        </p:nvSpPr>
        <p:spPr/>
        <p:txBody>
          <a:bodyPr/>
          <a:lstStyle>
            <a:extLst/>
          </a:lstStyle>
          <a:p>
            <a:fld id="{AAF683C2-5C30-4856-9C3A-1E8C9B13BEAA}" type="slidenum">
              <a:rPr lang="th-TH" smtClean="0"/>
              <a:pPr/>
              <a:t>‹#›</a:t>
            </a:fld>
            <a:endParaRPr lang="th-TH"/>
          </a:p>
        </p:txBody>
      </p:sp>
      <p:sp>
        <p:nvSpPr>
          <p:cNvPr id="10" name="สี่เหลี่ยมผืนผ้า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วงรี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วงรี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435608" y="274320"/>
            <a:ext cx="7498080" cy="1143000"/>
          </a:xfrm>
        </p:spPr>
        <p:txBody>
          <a:bodyPr/>
          <a:lstStyle>
            <a:extLst/>
          </a:lstStyle>
          <a:p>
            <a:r>
              <a:rPr kumimoji="0" lang="th-TH" smtClean="0"/>
              <a:t>คลิกเพื่อแก้ไขลักษณะชื่อเรื่องต้นแบบ</a:t>
            </a:r>
            <a:endParaRPr kumimoji="0" lang="en-US"/>
          </a:p>
        </p:txBody>
      </p:sp>
      <p:sp>
        <p:nvSpPr>
          <p:cNvPr id="3" name="ตัวยึดเนื้อหา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4" name="ตัวยึดเนื้อหา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5" name="ตัวยึดวันที่ 4"/>
          <p:cNvSpPr>
            <a:spLocks noGrp="1"/>
          </p:cNvSpPr>
          <p:nvPr>
            <p:ph type="dt" sz="half" idx="10"/>
          </p:nvPr>
        </p:nvSpPr>
        <p:spPr/>
        <p:txBody>
          <a:bodyPr/>
          <a:lstStyle>
            <a:extLst/>
          </a:lstStyle>
          <a:p>
            <a:fld id="{0BD233F5-865A-412A-9CB1-3E523FBADF1F}" type="datetimeFigureOut">
              <a:rPr lang="th-TH" smtClean="0"/>
              <a:pPr/>
              <a:t>22/12/56</a:t>
            </a:fld>
            <a:endParaRPr lang="th-TH"/>
          </a:p>
        </p:txBody>
      </p:sp>
      <p:sp>
        <p:nvSpPr>
          <p:cNvPr id="6" name="ตัวยึดท้ายกระดาษ 5"/>
          <p:cNvSpPr>
            <a:spLocks noGrp="1"/>
          </p:cNvSpPr>
          <p:nvPr>
            <p:ph type="ftr" sz="quarter" idx="11"/>
          </p:nvPr>
        </p:nvSpPr>
        <p:spPr/>
        <p:txBody>
          <a:bodyPr/>
          <a:lstStyle>
            <a:extLst/>
          </a:lstStyle>
          <a:p>
            <a:endParaRPr lang="th-TH"/>
          </a:p>
        </p:txBody>
      </p:sp>
      <p:sp>
        <p:nvSpPr>
          <p:cNvPr id="7" name="ตัวยึดหมายเลขภาพนิ่ง 6"/>
          <p:cNvSpPr>
            <a:spLocks noGrp="1"/>
          </p:cNvSpPr>
          <p:nvPr>
            <p:ph type="sldNum" sz="quarter" idx="12"/>
          </p:nvPr>
        </p:nvSpPr>
        <p:spPr/>
        <p:txBody>
          <a:bodyPr/>
          <a:lstStyle>
            <a:extLst/>
          </a:lstStyle>
          <a:p>
            <a:fld id="{AAF683C2-5C30-4856-9C3A-1E8C9B13BEAA}" type="slidenum">
              <a:rPr lang="th-TH" smtClean="0"/>
              <a:pPr/>
              <a:t>‹#›</a:t>
            </a:fld>
            <a:endParaRPr lang="th-T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การเปรียบเทียบ">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h-TH" smtClean="0"/>
              <a:t>คลิกเพื่อแก้ไขลักษณะชื่อเรื่องต้นแบบ</a:t>
            </a:r>
            <a:endParaRPr kumimoji="0" lang="en-US"/>
          </a:p>
        </p:txBody>
      </p:sp>
      <p:sp>
        <p:nvSpPr>
          <p:cNvPr id="3" name="ตัวยึดข้อความ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h-TH" smtClean="0"/>
              <a:t>คลิกเพื่อแก้ไขลักษณะของข้อความต้นแบบ</a:t>
            </a:r>
          </a:p>
        </p:txBody>
      </p:sp>
      <p:sp>
        <p:nvSpPr>
          <p:cNvPr id="4" name="ตัวยึดข้อความ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h-TH" smtClean="0"/>
              <a:t>คลิกเพื่อแก้ไขลักษณะของข้อความต้นแบบ</a:t>
            </a:r>
          </a:p>
        </p:txBody>
      </p:sp>
      <p:sp>
        <p:nvSpPr>
          <p:cNvPr id="5" name="ตัวยึดเนื้อหา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6" name="ตัวยึดเนื้อหา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7" name="ตัวยึดวันที่ 6"/>
          <p:cNvSpPr>
            <a:spLocks noGrp="1"/>
          </p:cNvSpPr>
          <p:nvPr>
            <p:ph type="dt" sz="half" idx="10"/>
          </p:nvPr>
        </p:nvSpPr>
        <p:spPr/>
        <p:txBody>
          <a:bodyPr/>
          <a:lstStyle>
            <a:extLst/>
          </a:lstStyle>
          <a:p>
            <a:fld id="{0BD233F5-865A-412A-9CB1-3E523FBADF1F}" type="datetimeFigureOut">
              <a:rPr lang="th-TH" smtClean="0"/>
              <a:pPr/>
              <a:t>22/12/56</a:t>
            </a:fld>
            <a:endParaRPr lang="th-TH"/>
          </a:p>
        </p:txBody>
      </p:sp>
      <p:sp>
        <p:nvSpPr>
          <p:cNvPr id="8" name="ตัวยึดท้ายกระดาษ 7"/>
          <p:cNvSpPr>
            <a:spLocks noGrp="1"/>
          </p:cNvSpPr>
          <p:nvPr>
            <p:ph type="ftr" sz="quarter" idx="11"/>
          </p:nvPr>
        </p:nvSpPr>
        <p:spPr/>
        <p:txBody>
          <a:bodyPr/>
          <a:lstStyle>
            <a:extLst/>
          </a:lstStyle>
          <a:p>
            <a:endParaRPr lang="th-TH"/>
          </a:p>
        </p:txBody>
      </p:sp>
      <p:sp>
        <p:nvSpPr>
          <p:cNvPr id="9" name="ตัวยึดหมายเลขภาพนิ่ง 8"/>
          <p:cNvSpPr>
            <a:spLocks noGrp="1"/>
          </p:cNvSpPr>
          <p:nvPr>
            <p:ph type="sldNum" sz="quarter" idx="12"/>
          </p:nvPr>
        </p:nvSpPr>
        <p:spPr/>
        <p:txBody>
          <a:bodyPr/>
          <a:lstStyle>
            <a:extLst/>
          </a:lstStyle>
          <a:p>
            <a:fld id="{AAF683C2-5C30-4856-9C3A-1E8C9B13BEAA}" type="slidenum">
              <a:rPr lang="th-TH" smtClean="0"/>
              <a:pPr/>
              <a:t>‹#›</a:t>
            </a:fld>
            <a:endParaRPr lang="th-T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435608" y="274320"/>
            <a:ext cx="7498080" cy="1143000"/>
          </a:xfrm>
        </p:spPr>
        <p:txBody>
          <a:bodyPr anchor="ctr"/>
          <a:lstStyle>
            <a:extLst/>
          </a:lstStyle>
          <a:p>
            <a:r>
              <a:rPr kumimoji="0" lang="th-TH" smtClean="0"/>
              <a:t>คลิกเพื่อแก้ไขลักษณะชื่อเรื่องต้นแบบ</a:t>
            </a:r>
            <a:endParaRPr kumimoji="0" lang="en-US"/>
          </a:p>
        </p:txBody>
      </p:sp>
      <p:sp>
        <p:nvSpPr>
          <p:cNvPr id="3" name="ตัวยึดวันที่ 2"/>
          <p:cNvSpPr>
            <a:spLocks noGrp="1"/>
          </p:cNvSpPr>
          <p:nvPr>
            <p:ph type="dt" sz="half" idx="10"/>
          </p:nvPr>
        </p:nvSpPr>
        <p:spPr/>
        <p:txBody>
          <a:bodyPr/>
          <a:lstStyle>
            <a:extLst/>
          </a:lstStyle>
          <a:p>
            <a:fld id="{0BD233F5-865A-412A-9CB1-3E523FBADF1F}" type="datetimeFigureOut">
              <a:rPr lang="th-TH" smtClean="0"/>
              <a:pPr/>
              <a:t>22/12/56</a:t>
            </a:fld>
            <a:endParaRPr lang="th-TH"/>
          </a:p>
        </p:txBody>
      </p:sp>
      <p:sp>
        <p:nvSpPr>
          <p:cNvPr id="4" name="ตัวยึดท้ายกระดาษ 3"/>
          <p:cNvSpPr>
            <a:spLocks noGrp="1"/>
          </p:cNvSpPr>
          <p:nvPr>
            <p:ph type="ftr" sz="quarter" idx="11"/>
          </p:nvPr>
        </p:nvSpPr>
        <p:spPr/>
        <p:txBody>
          <a:bodyPr/>
          <a:lstStyle>
            <a:extLst/>
          </a:lstStyle>
          <a:p>
            <a:endParaRPr lang="th-TH"/>
          </a:p>
        </p:txBody>
      </p:sp>
      <p:sp>
        <p:nvSpPr>
          <p:cNvPr id="5" name="ตัวยึดหมายเลขภาพนิ่ง 4"/>
          <p:cNvSpPr>
            <a:spLocks noGrp="1"/>
          </p:cNvSpPr>
          <p:nvPr>
            <p:ph type="sldNum" sz="quarter" idx="12"/>
          </p:nvPr>
        </p:nvSpPr>
        <p:spPr/>
        <p:txBody>
          <a:bodyPr/>
          <a:lstStyle>
            <a:extLst/>
          </a:lstStyle>
          <a:p>
            <a:fld id="{AAF683C2-5C30-4856-9C3A-1E8C9B13BEAA}" type="slidenum">
              <a:rPr lang="th-TH" smtClean="0"/>
              <a:pPr/>
              <a:t>‹#›</a:t>
            </a:fld>
            <a:endParaRPr lang="th-T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ว่างเปล่า">
    <p:spTree>
      <p:nvGrpSpPr>
        <p:cNvPr id="1" name=""/>
        <p:cNvGrpSpPr/>
        <p:nvPr/>
      </p:nvGrpSpPr>
      <p:grpSpPr>
        <a:xfrm>
          <a:off x="0" y="0"/>
          <a:ext cx="0" cy="0"/>
          <a:chOff x="0" y="0"/>
          <a:chExt cx="0" cy="0"/>
        </a:xfrm>
      </p:grpSpPr>
      <p:sp>
        <p:nvSpPr>
          <p:cNvPr id="5" name="สี่เหลี่ยมผืนผ้า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ตัวยึดวันที่ 1"/>
          <p:cNvSpPr>
            <a:spLocks noGrp="1"/>
          </p:cNvSpPr>
          <p:nvPr>
            <p:ph type="dt" sz="half" idx="10"/>
          </p:nvPr>
        </p:nvSpPr>
        <p:spPr/>
        <p:txBody>
          <a:bodyPr/>
          <a:lstStyle>
            <a:extLst/>
          </a:lstStyle>
          <a:p>
            <a:fld id="{0BD233F5-865A-412A-9CB1-3E523FBADF1F}" type="datetimeFigureOut">
              <a:rPr lang="th-TH" smtClean="0"/>
              <a:pPr/>
              <a:t>22/12/56</a:t>
            </a:fld>
            <a:endParaRPr lang="th-TH"/>
          </a:p>
        </p:txBody>
      </p:sp>
      <p:sp>
        <p:nvSpPr>
          <p:cNvPr id="3" name="ตัวยึดท้ายกระดาษ 2"/>
          <p:cNvSpPr>
            <a:spLocks noGrp="1"/>
          </p:cNvSpPr>
          <p:nvPr>
            <p:ph type="ftr" sz="quarter" idx="11"/>
          </p:nvPr>
        </p:nvSpPr>
        <p:spPr/>
        <p:txBody>
          <a:bodyPr/>
          <a:lstStyle>
            <a:extLst/>
          </a:lstStyle>
          <a:p>
            <a:endParaRPr lang="th-TH"/>
          </a:p>
        </p:txBody>
      </p:sp>
      <p:sp>
        <p:nvSpPr>
          <p:cNvPr id="4" name="ตัวยึดหมายเลขภาพนิ่ง 3"/>
          <p:cNvSpPr>
            <a:spLocks noGrp="1"/>
          </p:cNvSpPr>
          <p:nvPr>
            <p:ph type="sldNum" sz="quarter" idx="12"/>
          </p:nvPr>
        </p:nvSpPr>
        <p:spPr/>
        <p:txBody>
          <a:bodyPr/>
          <a:lstStyle>
            <a:extLst/>
          </a:lstStyle>
          <a:p>
            <a:fld id="{AAF683C2-5C30-4856-9C3A-1E8C9B13BEAA}" type="slidenum">
              <a:rPr lang="th-TH" smtClean="0"/>
              <a:pPr/>
              <a:t>‹#›</a:t>
            </a:fld>
            <a:endParaRPr lang="th-TH"/>
          </a:p>
        </p:txBody>
      </p:sp>
      <p:sp>
        <p:nvSpPr>
          <p:cNvPr id="6" name="สี่เหลี่ยมผืนผ้า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h-TH" smtClean="0"/>
              <a:t>คลิกเพื่อแก้ไขลักษณะชื่อเรื่องต้นแบบ</a:t>
            </a:r>
            <a:endParaRPr kumimoji="0" lang="en-US"/>
          </a:p>
        </p:txBody>
      </p:sp>
      <p:sp>
        <p:nvSpPr>
          <p:cNvPr id="3" name="ตัวยึดข้อความ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h-TH" smtClean="0"/>
              <a:t>คลิกเพื่อแก้ไขลักษณะของข้อความต้นแบบ</a:t>
            </a:r>
          </a:p>
        </p:txBody>
      </p:sp>
      <p:sp>
        <p:nvSpPr>
          <p:cNvPr id="4" name="ตัวยึดเนื้อหา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5" name="ตัวยึดวันที่ 4"/>
          <p:cNvSpPr>
            <a:spLocks noGrp="1"/>
          </p:cNvSpPr>
          <p:nvPr>
            <p:ph type="dt" sz="half" idx="10"/>
          </p:nvPr>
        </p:nvSpPr>
        <p:spPr/>
        <p:txBody>
          <a:bodyPr/>
          <a:lstStyle>
            <a:extLst/>
          </a:lstStyle>
          <a:p>
            <a:fld id="{0BD233F5-865A-412A-9CB1-3E523FBADF1F}" type="datetimeFigureOut">
              <a:rPr lang="th-TH" smtClean="0"/>
              <a:pPr/>
              <a:t>22/12/56</a:t>
            </a:fld>
            <a:endParaRPr lang="th-TH"/>
          </a:p>
        </p:txBody>
      </p:sp>
      <p:sp>
        <p:nvSpPr>
          <p:cNvPr id="6" name="ตัวยึดท้ายกระดาษ 5"/>
          <p:cNvSpPr>
            <a:spLocks noGrp="1"/>
          </p:cNvSpPr>
          <p:nvPr>
            <p:ph type="ftr" sz="quarter" idx="11"/>
          </p:nvPr>
        </p:nvSpPr>
        <p:spPr/>
        <p:txBody>
          <a:bodyPr/>
          <a:lstStyle>
            <a:extLst/>
          </a:lstStyle>
          <a:p>
            <a:endParaRPr lang="th-TH"/>
          </a:p>
        </p:txBody>
      </p:sp>
      <p:sp>
        <p:nvSpPr>
          <p:cNvPr id="7" name="ตัวยึดหมายเลขภาพนิ่ง 6"/>
          <p:cNvSpPr>
            <a:spLocks noGrp="1"/>
          </p:cNvSpPr>
          <p:nvPr>
            <p:ph type="sldNum" sz="quarter" idx="12"/>
          </p:nvPr>
        </p:nvSpPr>
        <p:spPr/>
        <p:txBody>
          <a:bodyPr/>
          <a:lstStyle>
            <a:extLst/>
          </a:lstStyle>
          <a:p>
            <a:fld id="{AAF683C2-5C30-4856-9C3A-1E8C9B13BEAA}" type="slidenum">
              <a:rPr lang="th-TH" smtClean="0"/>
              <a:pPr/>
              <a:t>‹#›</a:t>
            </a:fld>
            <a:endParaRPr lang="th-T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h-TH" smtClean="0"/>
              <a:t>คลิกเพื่อแก้ไขลักษณะชื่อเรื่องต้นแบบ</a:t>
            </a:r>
            <a:endParaRPr kumimoji="0" lang="en-US"/>
          </a:p>
        </p:txBody>
      </p:sp>
      <p:sp>
        <p:nvSpPr>
          <p:cNvPr id="5" name="ตัวยึดวันที่ 4"/>
          <p:cNvSpPr>
            <a:spLocks noGrp="1"/>
          </p:cNvSpPr>
          <p:nvPr>
            <p:ph type="dt" sz="half" idx="10"/>
          </p:nvPr>
        </p:nvSpPr>
        <p:spPr/>
        <p:txBody>
          <a:bodyPr/>
          <a:lstStyle>
            <a:extLst/>
          </a:lstStyle>
          <a:p>
            <a:fld id="{0BD233F5-865A-412A-9CB1-3E523FBADF1F}" type="datetimeFigureOut">
              <a:rPr lang="th-TH" smtClean="0"/>
              <a:pPr/>
              <a:t>22/12/56</a:t>
            </a:fld>
            <a:endParaRPr lang="th-TH"/>
          </a:p>
        </p:txBody>
      </p:sp>
      <p:sp>
        <p:nvSpPr>
          <p:cNvPr id="6" name="ตัวยึดท้ายกระดาษ 5"/>
          <p:cNvSpPr>
            <a:spLocks noGrp="1"/>
          </p:cNvSpPr>
          <p:nvPr>
            <p:ph type="ftr" sz="quarter" idx="11"/>
          </p:nvPr>
        </p:nvSpPr>
        <p:spPr/>
        <p:txBody>
          <a:bodyPr/>
          <a:lstStyle>
            <a:extLst/>
          </a:lstStyle>
          <a:p>
            <a:endParaRPr lang="th-TH"/>
          </a:p>
        </p:txBody>
      </p:sp>
      <p:sp>
        <p:nvSpPr>
          <p:cNvPr id="7" name="ตัวยึดหมายเลขภาพนิ่ง 6"/>
          <p:cNvSpPr>
            <a:spLocks noGrp="1"/>
          </p:cNvSpPr>
          <p:nvPr>
            <p:ph type="sldNum" sz="quarter" idx="12"/>
          </p:nvPr>
        </p:nvSpPr>
        <p:spPr/>
        <p:txBody>
          <a:bodyPr/>
          <a:lstStyle>
            <a:extLst/>
          </a:lstStyle>
          <a:p>
            <a:fld id="{AAF683C2-5C30-4856-9C3A-1E8C9B13BEAA}" type="slidenum">
              <a:rPr lang="th-TH" smtClean="0"/>
              <a:pPr/>
              <a:t>‹#›</a:t>
            </a:fld>
            <a:endParaRPr lang="th-TH"/>
          </a:p>
        </p:txBody>
      </p:sp>
      <p:sp>
        <p:nvSpPr>
          <p:cNvPr id="8" name="สี่เหลี่ยมผืนผ้า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ตัวยึดรูปภาพ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h-TH" smtClean="0"/>
              <a:t>คลิกไอคอนเพื่อเพิ่มรูปภาพ</a:t>
            </a:r>
            <a:endParaRPr kumimoji="0" lang="en-US" dirty="0"/>
          </a:p>
        </p:txBody>
      </p:sp>
      <p:sp>
        <p:nvSpPr>
          <p:cNvPr id="9" name="แผนผังลำดับงาน: กระบวนการ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แผนผังลำดับงาน: กระบวนการ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ตัวยึดข้อความ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h-TH" smtClean="0"/>
              <a:t>คลิกเพื่อแก้ไขลักษณะของข้อความต้นแบบ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วงกลม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วงรี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โดนัท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สี่เหลี่ยมผืนผ้า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ตัวยึดชื่อเรื่อง 4"/>
          <p:cNvSpPr>
            <a:spLocks noGrp="1"/>
          </p:cNvSpPr>
          <p:nvPr>
            <p:ph type="title"/>
          </p:nvPr>
        </p:nvSpPr>
        <p:spPr>
          <a:xfrm>
            <a:off x="1435608" y="274638"/>
            <a:ext cx="7498080" cy="1143000"/>
          </a:xfrm>
          <a:prstGeom prst="rect">
            <a:avLst/>
          </a:prstGeom>
        </p:spPr>
        <p:txBody>
          <a:bodyPr anchor="ctr">
            <a:normAutofit/>
          </a:bodyPr>
          <a:lstStyle>
            <a:extLst/>
          </a:lstStyle>
          <a:p>
            <a:r>
              <a:rPr kumimoji="0" lang="th-TH" smtClean="0"/>
              <a:t>คลิกเพื่อแก้ไขลักษณะชื่อเรื่องต้นแบบ</a:t>
            </a:r>
            <a:endParaRPr kumimoji="0" lang="en-US"/>
          </a:p>
        </p:txBody>
      </p:sp>
      <p:sp>
        <p:nvSpPr>
          <p:cNvPr id="9" name="ตัวยึดข้อความ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h-TH" smtClean="0"/>
              <a:t>คลิกเพื่อแก้ไขลักษณะของข้อความต้นแบบ</a:t>
            </a:r>
          </a:p>
          <a:p>
            <a:pPr lvl="1" eaLnBrk="1" latinLnBrk="0" hangingPunct="1"/>
            <a:r>
              <a:rPr kumimoji="0" lang="th-TH" smtClean="0"/>
              <a:t>ระดับที่สอง</a:t>
            </a:r>
          </a:p>
          <a:p>
            <a:pPr lvl="2" eaLnBrk="1" latinLnBrk="0" hangingPunct="1"/>
            <a:r>
              <a:rPr kumimoji="0" lang="th-TH" smtClean="0"/>
              <a:t>ระดับที่สาม</a:t>
            </a:r>
          </a:p>
          <a:p>
            <a:pPr lvl="3" eaLnBrk="1" latinLnBrk="0" hangingPunct="1"/>
            <a:r>
              <a:rPr kumimoji="0" lang="th-TH" smtClean="0"/>
              <a:t>ระดับที่สี่</a:t>
            </a:r>
          </a:p>
          <a:p>
            <a:pPr lvl="4" eaLnBrk="1" latinLnBrk="0" hangingPunct="1"/>
            <a:r>
              <a:rPr kumimoji="0" lang="th-TH" smtClean="0"/>
              <a:t>ระดับที่ห้า</a:t>
            </a:r>
            <a:endParaRPr kumimoji="0" lang="en-US"/>
          </a:p>
        </p:txBody>
      </p:sp>
      <p:sp>
        <p:nvSpPr>
          <p:cNvPr id="24" name="ตัวยึดวันที่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BD233F5-865A-412A-9CB1-3E523FBADF1F}" type="datetimeFigureOut">
              <a:rPr lang="th-TH" smtClean="0"/>
              <a:pPr/>
              <a:t>22/12/56</a:t>
            </a:fld>
            <a:endParaRPr lang="th-TH"/>
          </a:p>
        </p:txBody>
      </p:sp>
      <p:sp>
        <p:nvSpPr>
          <p:cNvPr id="10" name="ตัวยึดท้ายกระดาษ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h-TH"/>
          </a:p>
        </p:txBody>
      </p:sp>
      <p:sp>
        <p:nvSpPr>
          <p:cNvPr id="22" name="ตัวยึดหมายเลขภาพนิ่ง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AF683C2-5C30-4856-9C3A-1E8C9B13BEAA}" type="slidenum">
              <a:rPr lang="th-TH" smtClean="0"/>
              <a:pPr/>
              <a:t>‹#›</a:t>
            </a:fld>
            <a:endParaRPr lang="th-TH"/>
          </a:p>
        </p:txBody>
      </p:sp>
      <p:sp>
        <p:nvSpPr>
          <p:cNvPr id="15" name="สี่เหลี่ยมผืนผ้า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ชื่อเรื่อง 1"/>
          <p:cNvSpPr>
            <a:spLocks noGrp="1"/>
          </p:cNvSpPr>
          <p:nvPr>
            <p:ph type="ctrTitle"/>
          </p:nvPr>
        </p:nvSpPr>
        <p:spPr>
          <a:xfrm>
            <a:off x="1048626" y="2708"/>
            <a:ext cx="7406640" cy="2140408"/>
          </a:xfrm>
        </p:spPr>
        <p:txBody>
          <a:bodyPr>
            <a:normAutofit/>
          </a:bodyPr>
          <a:lstStyle/>
          <a:p>
            <a:r>
              <a:rPr lang="en-US" dirty="0" smtClean="0"/>
              <a:t>Chapter 4 </a:t>
            </a:r>
            <a:br>
              <a:rPr lang="en-US" dirty="0" smtClean="0"/>
            </a:br>
            <a:r>
              <a:rPr lang="en-US" dirty="0" smtClean="0"/>
              <a:t>Human Resource Development : Education</a:t>
            </a:r>
            <a:endParaRPr lang="th-TH" dirty="0"/>
          </a:p>
        </p:txBody>
      </p:sp>
      <p:sp>
        <p:nvSpPr>
          <p:cNvPr id="4" name="ชื่อเรื่อง 1"/>
          <p:cNvSpPr txBox="1">
            <a:spLocks/>
          </p:cNvSpPr>
          <p:nvPr/>
        </p:nvSpPr>
        <p:spPr>
          <a:xfrm>
            <a:off x="1285852" y="2143116"/>
            <a:ext cx="7406640" cy="1472184"/>
          </a:xfrm>
          <a:prstGeom prst="rect">
            <a:avLst/>
          </a:prstGeom>
        </p:spPr>
        <p:txBody>
          <a:bodyPr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th-TH" sz="4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5" name="ชื่อเรื่อง 1"/>
          <p:cNvSpPr txBox="1">
            <a:spLocks/>
          </p:cNvSpPr>
          <p:nvPr/>
        </p:nvSpPr>
        <p:spPr>
          <a:xfrm>
            <a:off x="1523078" y="2143116"/>
            <a:ext cx="7406640" cy="1472184"/>
          </a:xfrm>
          <a:prstGeom prst="rect">
            <a:avLst/>
          </a:prstGeom>
        </p:spPr>
        <p:txBody>
          <a:bodyPr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th-TH" sz="4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6" name="ชื่อเรื่อง 1"/>
          <p:cNvSpPr txBox="1">
            <a:spLocks/>
          </p:cNvSpPr>
          <p:nvPr/>
        </p:nvSpPr>
        <p:spPr>
          <a:xfrm>
            <a:off x="1190135" y="3501008"/>
            <a:ext cx="8072526" cy="3862212"/>
          </a:xfrm>
          <a:prstGeom prst="rect">
            <a:avLst/>
          </a:prstGeom>
        </p:spPr>
        <p:txBody>
          <a:bodyPr anchor="b">
            <a:noAutofit/>
          </a:bodyPr>
          <a:lstStyle/>
          <a:p>
            <a:pPr lvl="0">
              <a:lnSpc>
                <a:spcPct val="120000"/>
              </a:lnSpc>
              <a:spcBef>
                <a:spcPct val="0"/>
              </a:spcBef>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4.1 I</a:t>
            </a:r>
            <a:r>
              <a:rPr lang="en-US"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s </a:t>
            </a:r>
            <a:r>
              <a:rPr lang="en-US"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education an investment good or </a:t>
            </a:r>
            <a:r>
              <a:rPr lang="en-US"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     </a:t>
            </a:r>
          </a:p>
          <a:p>
            <a:pPr lvl="0">
              <a:lnSpc>
                <a:spcPct val="120000"/>
              </a:lnSpc>
              <a:spcBef>
                <a:spcPct val="0"/>
              </a:spcBef>
              <a:defRPr/>
            </a:pPr>
            <a:r>
              <a:rPr lang="en-US"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 </a:t>
            </a:r>
            <a:r>
              <a:rPr lang="en-US"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     consumption good?</a:t>
            </a:r>
            <a:endParaRPr lang="en-US"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a:p>
            <a:pPr marL="0" marR="0" lvl="0" indent="0" algn="l" defTabSz="914400" rtl="0" eaLnBrk="1" fontAlgn="auto" latinLnBrk="0" hangingPunct="1">
              <a:lnSpc>
                <a:spcPct val="120000"/>
              </a:lnSpc>
              <a:spcBef>
                <a:spcPct val="0"/>
              </a:spcBef>
              <a:spcAft>
                <a:spcPts val="0"/>
              </a:spcAft>
              <a:buClrTx/>
              <a:buSzTx/>
              <a:buFontTx/>
              <a:buNone/>
              <a:tabLst/>
              <a:defRPr/>
            </a:pPr>
            <a:r>
              <a:rPr lang="en-US"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4.2 Is education a private or public goods ?</a:t>
            </a:r>
          </a:p>
          <a:p>
            <a:pPr marL="0" marR="0" lvl="0" indent="0" algn="l" defTabSz="914400" rtl="0" eaLnBrk="1" fontAlgn="auto" latinLnBrk="0" hangingPunct="1">
              <a:lnSpc>
                <a:spcPct val="120000"/>
              </a:lnSpc>
              <a:spcBef>
                <a:spcPct val="0"/>
              </a:spcBef>
              <a:spcAft>
                <a:spcPts val="0"/>
              </a:spcAft>
              <a:buClrTx/>
              <a:buSzTx/>
              <a:buFontTx/>
              <a:buNone/>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4.3 Is education an individual demand or public</a:t>
            </a:r>
          </a:p>
          <a:p>
            <a:pPr marL="0" marR="0" lvl="0" indent="0" algn="l" defTabSz="914400" rtl="0" eaLnBrk="1" fontAlgn="auto" latinLnBrk="0" hangingPunct="1">
              <a:lnSpc>
                <a:spcPct val="120000"/>
              </a:lnSpc>
              <a:spcBef>
                <a:spcPct val="0"/>
              </a:spcBef>
              <a:spcAft>
                <a:spcPts val="0"/>
              </a:spcAft>
              <a:buClrTx/>
              <a:buSzTx/>
              <a:buFontTx/>
              <a:buNone/>
              <a:tabLst/>
              <a:defRPr/>
            </a:pPr>
            <a:r>
              <a:rPr lang="en-US"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 </a:t>
            </a:r>
            <a:r>
              <a:rPr lang="en-US"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   </a:t>
            </a:r>
            <a:r>
              <a:rPr kumimoji="0" lang="en-US"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demand?</a:t>
            </a:r>
          </a:p>
          <a:p>
            <a:pPr marL="0" marR="0" lvl="0" indent="0" algn="l" defTabSz="914400" rtl="0" eaLnBrk="1" fontAlgn="auto" latinLnBrk="0" hangingPunct="1">
              <a:lnSpc>
                <a:spcPct val="120000"/>
              </a:lnSpc>
              <a:spcBef>
                <a:spcPct val="0"/>
              </a:spcBef>
              <a:spcAft>
                <a:spcPts val="0"/>
              </a:spcAft>
              <a:buClrTx/>
              <a:buSzTx/>
              <a:buFontTx/>
              <a:buNone/>
              <a:tabLst/>
              <a:defRPr/>
            </a:pPr>
            <a:r>
              <a:rPr lang="en-US" baseline="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4.4</a:t>
            </a:r>
            <a:r>
              <a:rPr lang="en-US"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 Assumption and Investment</a:t>
            </a:r>
          </a:p>
          <a:p>
            <a:pPr marL="0" marR="0" lvl="0" indent="0" algn="l" defTabSz="914400" rtl="0" eaLnBrk="1" fontAlgn="auto" latinLnBrk="0" hangingPunct="1">
              <a:lnSpc>
                <a:spcPct val="120000"/>
              </a:lnSpc>
              <a:spcBef>
                <a:spcPct val="0"/>
              </a:spcBef>
              <a:spcAft>
                <a:spcPts val="0"/>
              </a:spcAft>
              <a:buClrTx/>
              <a:buSzTx/>
              <a:buFontTx/>
              <a:buNone/>
              <a:tabLst/>
              <a:defRPr/>
            </a:pPr>
            <a:r>
              <a:rPr lang="en-US"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4.5 Saving (</a:t>
            </a:r>
            <a:r>
              <a:rPr lang="en-US" dirty="0" err="1"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i</a:t>
            </a:r>
            <a:r>
              <a:rPr lang="en-US"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 VS Education (r)</a:t>
            </a:r>
          </a:p>
          <a:p>
            <a:pPr marL="0" marR="0" lvl="0" indent="0" algn="l" defTabSz="914400" rtl="0" eaLnBrk="1" fontAlgn="auto" latinLnBrk="0" hangingPunct="1">
              <a:lnSpc>
                <a:spcPct val="120000"/>
              </a:lnSpc>
              <a:spcBef>
                <a:spcPct val="0"/>
              </a:spcBef>
              <a:spcAft>
                <a:spcPts val="0"/>
              </a:spcAft>
              <a:buClrTx/>
              <a:buSzTx/>
              <a:buFontTx/>
              <a:buNone/>
              <a:tabLst/>
              <a:defRPr/>
            </a:pPr>
            <a:r>
              <a:rPr lang="en-US"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4.6 Relation between education ,age and </a:t>
            </a:r>
          </a:p>
          <a:p>
            <a:pPr marL="0" marR="0" lvl="0" indent="0" algn="l" defTabSz="914400" rtl="0" eaLnBrk="1" fontAlgn="auto" latinLnBrk="0" hangingPunct="1">
              <a:lnSpc>
                <a:spcPct val="120000"/>
              </a:lnSpc>
              <a:spcBef>
                <a:spcPct val="0"/>
              </a:spcBef>
              <a:spcAft>
                <a:spcPts val="0"/>
              </a:spcAft>
              <a:buClrTx/>
              <a:buSzTx/>
              <a:buFontTx/>
              <a:buNone/>
              <a:tabLst/>
              <a:defRPr/>
            </a:pPr>
            <a:r>
              <a:rPr lang="en-US"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 </a:t>
            </a:r>
            <a:r>
              <a:rPr lang="en-US"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    earning </a:t>
            </a:r>
          </a:p>
          <a:p>
            <a:pPr marL="0" marR="0" lvl="0" indent="0" algn="l" defTabSz="914400" rtl="0" eaLnBrk="1" fontAlgn="auto" latinLnBrk="0" hangingPunct="1">
              <a:lnSpc>
                <a:spcPct val="120000"/>
              </a:lnSpc>
              <a:spcBef>
                <a:spcPct val="0"/>
              </a:spcBef>
              <a:spcAft>
                <a:spcPts val="0"/>
              </a:spcAft>
              <a:buClrTx/>
              <a:buSzTx/>
              <a:buFontTx/>
              <a:buNone/>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ตัวเชื่อมต่อตรง 3"/>
          <p:cNvCxnSpPr/>
          <p:nvPr/>
        </p:nvCxnSpPr>
        <p:spPr>
          <a:xfrm rot="5400000">
            <a:off x="250794" y="1892290"/>
            <a:ext cx="2214579" cy="1588"/>
          </a:xfrm>
          <a:prstGeom prst="line">
            <a:avLst/>
          </a:prstGeom>
        </p:spPr>
        <p:style>
          <a:lnRef idx="3">
            <a:schemeClr val="dk1"/>
          </a:lnRef>
          <a:fillRef idx="0">
            <a:schemeClr val="dk1"/>
          </a:fillRef>
          <a:effectRef idx="2">
            <a:schemeClr val="dk1"/>
          </a:effectRef>
          <a:fontRef idx="minor">
            <a:schemeClr val="tx1"/>
          </a:fontRef>
        </p:style>
      </p:cxnSp>
      <p:cxnSp>
        <p:nvCxnSpPr>
          <p:cNvPr id="5" name="ตัวเชื่อมต่อตรง 4"/>
          <p:cNvCxnSpPr/>
          <p:nvPr/>
        </p:nvCxnSpPr>
        <p:spPr>
          <a:xfrm rot="10800000">
            <a:off x="1357290" y="3000372"/>
            <a:ext cx="2571766" cy="1"/>
          </a:xfrm>
          <a:prstGeom prst="line">
            <a:avLst/>
          </a:prstGeom>
        </p:spPr>
        <p:style>
          <a:lnRef idx="3">
            <a:schemeClr val="dk1"/>
          </a:lnRef>
          <a:fillRef idx="0">
            <a:schemeClr val="dk1"/>
          </a:fillRef>
          <a:effectRef idx="2">
            <a:schemeClr val="dk1"/>
          </a:effectRef>
          <a:fontRef idx="minor">
            <a:schemeClr val="tx1"/>
          </a:fontRef>
        </p:style>
      </p:cxnSp>
      <p:cxnSp>
        <p:nvCxnSpPr>
          <p:cNvPr id="15" name="ตัวเชื่อมต่อตรง 14"/>
          <p:cNvCxnSpPr/>
          <p:nvPr/>
        </p:nvCxnSpPr>
        <p:spPr>
          <a:xfrm rot="5400000">
            <a:off x="250794" y="4821247"/>
            <a:ext cx="2214579" cy="1588"/>
          </a:xfrm>
          <a:prstGeom prst="line">
            <a:avLst/>
          </a:prstGeom>
        </p:spPr>
        <p:style>
          <a:lnRef idx="3">
            <a:schemeClr val="dk1"/>
          </a:lnRef>
          <a:fillRef idx="0">
            <a:schemeClr val="dk1"/>
          </a:fillRef>
          <a:effectRef idx="2">
            <a:schemeClr val="dk1"/>
          </a:effectRef>
          <a:fontRef idx="minor">
            <a:schemeClr val="tx1"/>
          </a:fontRef>
        </p:style>
      </p:cxnSp>
      <p:cxnSp>
        <p:nvCxnSpPr>
          <p:cNvPr id="16" name="ตัวเชื่อมต่อตรง 15"/>
          <p:cNvCxnSpPr/>
          <p:nvPr/>
        </p:nvCxnSpPr>
        <p:spPr>
          <a:xfrm rot="5400000">
            <a:off x="4108446" y="1820850"/>
            <a:ext cx="2214579" cy="1588"/>
          </a:xfrm>
          <a:prstGeom prst="line">
            <a:avLst/>
          </a:prstGeom>
        </p:spPr>
        <p:style>
          <a:lnRef idx="3">
            <a:schemeClr val="dk1"/>
          </a:lnRef>
          <a:fillRef idx="0">
            <a:schemeClr val="dk1"/>
          </a:fillRef>
          <a:effectRef idx="2">
            <a:schemeClr val="dk1"/>
          </a:effectRef>
          <a:fontRef idx="minor">
            <a:schemeClr val="tx1"/>
          </a:fontRef>
        </p:style>
      </p:cxnSp>
      <p:cxnSp>
        <p:nvCxnSpPr>
          <p:cNvPr id="17" name="ตัวเชื่อมต่อตรง 16"/>
          <p:cNvCxnSpPr/>
          <p:nvPr/>
        </p:nvCxnSpPr>
        <p:spPr>
          <a:xfrm rot="10800000">
            <a:off x="5214942" y="2928934"/>
            <a:ext cx="2571766" cy="1"/>
          </a:xfrm>
          <a:prstGeom prst="line">
            <a:avLst/>
          </a:prstGeom>
        </p:spPr>
        <p:style>
          <a:lnRef idx="3">
            <a:schemeClr val="dk1"/>
          </a:lnRef>
          <a:fillRef idx="0">
            <a:schemeClr val="dk1"/>
          </a:fillRef>
          <a:effectRef idx="2">
            <a:schemeClr val="dk1"/>
          </a:effectRef>
          <a:fontRef idx="minor">
            <a:schemeClr val="tx1"/>
          </a:fontRef>
        </p:style>
      </p:cxnSp>
      <p:cxnSp>
        <p:nvCxnSpPr>
          <p:cNvPr id="18" name="ตัวเชื่อมต่อตรง 17"/>
          <p:cNvCxnSpPr/>
          <p:nvPr/>
        </p:nvCxnSpPr>
        <p:spPr>
          <a:xfrm rot="10800000">
            <a:off x="1357290" y="5929330"/>
            <a:ext cx="2571766" cy="1"/>
          </a:xfrm>
          <a:prstGeom prst="line">
            <a:avLst/>
          </a:prstGeom>
        </p:spPr>
        <p:style>
          <a:lnRef idx="3">
            <a:schemeClr val="dk1"/>
          </a:lnRef>
          <a:fillRef idx="0">
            <a:schemeClr val="dk1"/>
          </a:fillRef>
          <a:effectRef idx="2">
            <a:schemeClr val="dk1"/>
          </a:effectRef>
          <a:fontRef idx="minor">
            <a:schemeClr val="tx1"/>
          </a:fontRef>
        </p:style>
      </p:cxnSp>
      <p:sp>
        <p:nvSpPr>
          <p:cNvPr id="20" name="ส่วนโค้ง 19"/>
          <p:cNvSpPr/>
          <p:nvPr/>
        </p:nvSpPr>
        <p:spPr>
          <a:xfrm rot="10267079">
            <a:off x="1721467" y="-1264420"/>
            <a:ext cx="1216450" cy="3886422"/>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sp>
        <p:nvSpPr>
          <p:cNvPr id="23" name="ส่วนโค้ง 22"/>
          <p:cNvSpPr/>
          <p:nvPr/>
        </p:nvSpPr>
        <p:spPr>
          <a:xfrm rot="10800000">
            <a:off x="5572132" y="-714404"/>
            <a:ext cx="3214710" cy="3286148"/>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sp>
        <p:nvSpPr>
          <p:cNvPr id="24" name="ส่วนโค้ง 23"/>
          <p:cNvSpPr/>
          <p:nvPr/>
        </p:nvSpPr>
        <p:spPr>
          <a:xfrm rot="10800000">
            <a:off x="1643042" y="3357561"/>
            <a:ext cx="4214842" cy="2000264"/>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cxnSp>
        <p:nvCxnSpPr>
          <p:cNvPr id="30" name="ตัวเชื่อมต่อตรง 29"/>
          <p:cNvCxnSpPr/>
          <p:nvPr/>
        </p:nvCxnSpPr>
        <p:spPr>
          <a:xfrm>
            <a:off x="1357290" y="1214422"/>
            <a:ext cx="428628"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41" name="ตัวเชื่อมต่อตรง 40"/>
          <p:cNvCxnSpPr/>
          <p:nvPr/>
        </p:nvCxnSpPr>
        <p:spPr>
          <a:xfrm rot="5400000">
            <a:off x="893737" y="2106603"/>
            <a:ext cx="1785950"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45" name="ตัวเชื่อมต่อตรง 44"/>
          <p:cNvCxnSpPr/>
          <p:nvPr/>
        </p:nvCxnSpPr>
        <p:spPr>
          <a:xfrm>
            <a:off x="1357290" y="2355842"/>
            <a:ext cx="857256"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48" name="ตัวเชื่อมต่อตรง 47"/>
          <p:cNvCxnSpPr/>
          <p:nvPr/>
        </p:nvCxnSpPr>
        <p:spPr>
          <a:xfrm rot="5400000">
            <a:off x="1892678" y="2678504"/>
            <a:ext cx="642942" cy="794"/>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sp>
        <p:nvSpPr>
          <p:cNvPr id="55" name="ชื่อเรื่อง 1"/>
          <p:cNvSpPr txBox="1">
            <a:spLocks/>
          </p:cNvSpPr>
          <p:nvPr/>
        </p:nvSpPr>
        <p:spPr>
          <a:xfrm>
            <a:off x="1071538" y="357166"/>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F</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6" name="ชื่อเรื่อง 1"/>
          <p:cNvSpPr txBox="1">
            <a:spLocks/>
          </p:cNvSpPr>
          <p:nvPr/>
        </p:nvSpPr>
        <p:spPr>
          <a:xfrm>
            <a:off x="1071538" y="2571744"/>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7" name="ชื่อเรื่อง 1"/>
          <p:cNvSpPr txBox="1">
            <a:spLocks/>
          </p:cNvSpPr>
          <p:nvPr/>
        </p:nvSpPr>
        <p:spPr>
          <a:xfrm>
            <a:off x="3929058" y="5500702"/>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C</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8" name="ชื่อเรื่อง 1"/>
          <p:cNvSpPr txBox="1">
            <a:spLocks/>
          </p:cNvSpPr>
          <p:nvPr/>
        </p:nvSpPr>
        <p:spPr>
          <a:xfrm>
            <a:off x="3929058" y="2571744"/>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C</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9" name="ชื่อเรื่อง 1"/>
          <p:cNvSpPr txBox="1">
            <a:spLocks/>
          </p:cNvSpPr>
          <p:nvPr/>
        </p:nvSpPr>
        <p:spPr>
          <a:xfrm>
            <a:off x="1071538" y="3286124"/>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F</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60" name="ชื่อเรื่อง 1"/>
          <p:cNvSpPr txBox="1">
            <a:spLocks/>
          </p:cNvSpPr>
          <p:nvPr/>
        </p:nvSpPr>
        <p:spPr>
          <a:xfrm>
            <a:off x="7786710" y="2500306"/>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C</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61" name="ชื่อเรื่อง 1"/>
          <p:cNvSpPr txBox="1">
            <a:spLocks/>
          </p:cNvSpPr>
          <p:nvPr/>
        </p:nvSpPr>
        <p:spPr>
          <a:xfrm>
            <a:off x="4929190" y="357166"/>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F</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62" name="ชื่อเรื่อง 1"/>
          <p:cNvSpPr txBox="1">
            <a:spLocks/>
          </p:cNvSpPr>
          <p:nvPr/>
        </p:nvSpPr>
        <p:spPr>
          <a:xfrm>
            <a:off x="1071538" y="5500702"/>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63" name="ชื่อเรื่อง 1"/>
          <p:cNvSpPr txBox="1">
            <a:spLocks/>
          </p:cNvSpPr>
          <p:nvPr/>
        </p:nvSpPr>
        <p:spPr>
          <a:xfrm>
            <a:off x="4929190" y="2500306"/>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65" name="ส่วนโค้ง 64"/>
          <p:cNvSpPr/>
          <p:nvPr/>
        </p:nvSpPr>
        <p:spPr>
          <a:xfrm rot="10267079">
            <a:off x="2364409" y="-1358176"/>
            <a:ext cx="1216450" cy="3886422"/>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sp>
        <p:nvSpPr>
          <p:cNvPr id="66" name="ส่วนโค้ง 65"/>
          <p:cNvSpPr/>
          <p:nvPr/>
        </p:nvSpPr>
        <p:spPr>
          <a:xfrm rot="10267079">
            <a:off x="2026267" y="-1286738"/>
            <a:ext cx="1216450" cy="3886422"/>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sp>
        <p:nvSpPr>
          <p:cNvPr id="69" name="ชื่อเรื่อง 1"/>
          <p:cNvSpPr txBox="1">
            <a:spLocks/>
          </p:cNvSpPr>
          <p:nvPr/>
        </p:nvSpPr>
        <p:spPr>
          <a:xfrm rot="5400000">
            <a:off x="1071538" y="1428736"/>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err="1"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lll</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70" name="ชื่อเรื่อง 1"/>
          <p:cNvSpPr txBox="1">
            <a:spLocks/>
          </p:cNvSpPr>
          <p:nvPr/>
        </p:nvSpPr>
        <p:spPr>
          <a:xfrm>
            <a:off x="1857356" y="2643182"/>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l</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71" name="ตัวเชื่อมต่อตรง 70"/>
          <p:cNvCxnSpPr/>
          <p:nvPr/>
        </p:nvCxnSpPr>
        <p:spPr>
          <a:xfrm>
            <a:off x="1357290" y="5356238"/>
            <a:ext cx="2070114"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73" name="ตัวเชื่อมต่อตรง 72"/>
          <p:cNvCxnSpPr/>
          <p:nvPr/>
        </p:nvCxnSpPr>
        <p:spPr>
          <a:xfrm rot="5400000">
            <a:off x="3143240" y="5643578"/>
            <a:ext cx="571504"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77" name="ตัวเชื่อมต่อตรง 76"/>
          <p:cNvCxnSpPr/>
          <p:nvPr/>
        </p:nvCxnSpPr>
        <p:spPr>
          <a:xfrm rot="5400000">
            <a:off x="1286249" y="5357429"/>
            <a:ext cx="1143008" cy="794"/>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79" name="ตัวเชื่อมต่อตรง 78"/>
          <p:cNvCxnSpPr/>
          <p:nvPr/>
        </p:nvCxnSpPr>
        <p:spPr>
          <a:xfrm rot="10800000">
            <a:off x="1357290" y="4786322"/>
            <a:ext cx="500066"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sp>
        <p:nvSpPr>
          <p:cNvPr id="83" name="ส่วนโค้ง 82"/>
          <p:cNvSpPr/>
          <p:nvPr/>
        </p:nvSpPr>
        <p:spPr>
          <a:xfrm rot="10800000">
            <a:off x="2071670" y="2857496"/>
            <a:ext cx="4214842" cy="2000264"/>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sp>
        <p:nvSpPr>
          <p:cNvPr id="84" name="ส่วนโค้ง 83"/>
          <p:cNvSpPr/>
          <p:nvPr/>
        </p:nvSpPr>
        <p:spPr>
          <a:xfrm rot="10800000">
            <a:off x="1857357" y="3143248"/>
            <a:ext cx="4214842" cy="2000264"/>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sp>
        <p:nvSpPr>
          <p:cNvPr id="85" name="ชื่อเรื่อง 1"/>
          <p:cNvSpPr txBox="1">
            <a:spLocks/>
          </p:cNvSpPr>
          <p:nvPr/>
        </p:nvSpPr>
        <p:spPr>
          <a:xfrm>
            <a:off x="2428860" y="5572140"/>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err="1"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lll</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86" name="ชื่อเรื่อง 1"/>
          <p:cNvSpPr txBox="1">
            <a:spLocks/>
          </p:cNvSpPr>
          <p:nvPr/>
        </p:nvSpPr>
        <p:spPr>
          <a:xfrm rot="5400000">
            <a:off x="1071538" y="4857760"/>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l</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87" name="ตัวเชื่อมต่อตรง 86"/>
          <p:cNvCxnSpPr/>
          <p:nvPr/>
        </p:nvCxnSpPr>
        <p:spPr>
          <a:xfrm>
            <a:off x="5214942" y="2285992"/>
            <a:ext cx="1071570"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89" name="ตัวเชื่อมต่อตรง 88"/>
          <p:cNvCxnSpPr/>
          <p:nvPr/>
        </p:nvCxnSpPr>
        <p:spPr>
          <a:xfrm rot="5400000" flipH="1" flipV="1">
            <a:off x="5929322" y="2571744"/>
            <a:ext cx="571504"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95" name="ตัวเชื่อมต่อตรง 94"/>
          <p:cNvCxnSpPr/>
          <p:nvPr/>
        </p:nvCxnSpPr>
        <p:spPr>
          <a:xfrm>
            <a:off x="5214942" y="1571612"/>
            <a:ext cx="500066"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97" name="ตัวเชื่อมต่อตรง 96"/>
          <p:cNvCxnSpPr/>
          <p:nvPr/>
        </p:nvCxnSpPr>
        <p:spPr>
          <a:xfrm rot="5400000">
            <a:off x="4964909" y="2250273"/>
            <a:ext cx="1357322"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sp>
        <p:nvSpPr>
          <p:cNvPr id="100" name="ชื่อเรื่อง 1"/>
          <p:cNvSpPr txBox="1">
            <a:spLocks/>
          </p:cNvSpPr>
          <p:nvPr/>
        </p:nvSpPr>
        <p:spPr>
          <a:xfrm rot="5400000">
            <a:off x="4929190" y="1643050"/>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err="1"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ll</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01" name="ชื่อเรื่อง 1"/>
          <p:cNvSpPr txBox="1">
            <a:spLocks/>
          </p:cNvSpPr>
          <p:nvPr/>
        </p:nvSpPr>
        <p:spPr>
          <a:xfrm>
            <a:off x="5786446" y="2571744"/>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err="1"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ll</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02" name="TextBox 101"/>
          <p:cNvSpPr txBox="1"/>
          <p:nvPr/>
        </p:nvSpPr>
        <p:spPr>
          <a:xfrm>
            <a:off x="642910" y="142852"/>
            <a:ext cx="3500462" cy="461665"/>
          </a:xfrm>
          <a:prstGeom prst="rect">
            <a:avLst/>
          </a:prstGeom>
          <a:noFill/>
        </p:spPr>
        <p:txBody>
          <a:bodyPr wrap="square" rtlCol="0">
            <a:spAutoFit/>
          </a:bodyPr>
          <a:lstStyle/>
          <a:p>
            <a:pPr lvl="1"/>
            <a:r>
              <a:rPr lang="en-US" sz="2400" dirty="0" smtClean="0">
                <a:solidFill>
                  <a:schemeClr val="accent5">
                    <a:lumMod val="50000"/>
                  </a:schemeClr>
                </a:solidFill>
                <a:effectLst>
                  <a:outerShdw blurRad="38100" dist="38100" dir="2700000" algn="tl">
                    <a:srgbClr val="000000">
                      <a:alpha val="43137"/>
                    </a:srgbClr>
                  </a:outerShdw>
                </a:effectLst>
              </a:rPr>
              <a:t>Prefer C more than F </a:t>
            </a:r>
          </a:p>
        </p:txBody>
      </p:sp>
      <p:sp>
        <p:nvSpPr>
          <p:cNvPr id="103" name="TextBox 102"/>
          <p:cNvSpPr txBox="1"/>
          <p:nvPr/>
        </p:nvSpPr>
        <p:spPr>
          <a:xfrm>
            <a:off x="714348" y="3143248"/>
            <a:ext cx="3500462" cy="461665"/>
          </a:xfrm>
          <a:prstGeom prst="rect">
            <a:avLst/>
          </a:prstGeom>
          <a:noFill/>
        </p:spPr>
        <p:txBody>
          <a:bodyPr wrap="square" rtlCol="0">
            <a:spAutoFit/>
          </a:bodyPr>
          <a:lstStyle/>
          <a:p>
            <a:pPr lvl="1"/>
            <a:r>
              <a:rPr lang="en-US" sz="2400" dirty="0" smtClean="0">
                <a:solidFill>
                  <a:schemeClr val="accent5">
                    <a:lumMod val="50000"/>
                  </a:schemeClr>
                </a:solidFill>
                <a:effectLst>
                  <a:outerShdw blurRad="38100" dist="38100" dir="2700000" algn="tl">
                    <a:srgbClr val="000000">
                      <a:alpha val="43137"/>
                    </a:srgbClr>
                  </a:outerShdw>
                </a:effectLst>
              </a:rPr>
              <a:t>Prefer F more than C </a:t>
            </a:r>
          </a:p>
        </p:txBody>
      </p:sp>
      <p:sp>
        <p:nvSpPr>
          <p:cNvPr id="104" name="TextBox 103"/>
          <p:cNvSpPr txBox="1"/>
          <p:nvPr/>
        </p:nvSpPr>
        <p:spPr>
          <a:xfrm>
            <a:off x="5357818" y="214290"/>
            <a:ext cx="1643074" cy="461665"/>
          </a:xfrm>
          <a:prstGeom prst="rect">
            <a:avLst/>
          </a:prstGeom>
          <a:noFill/>
        </p:spPr>
        <p:txBody>
          <a:bodyPr wrap="square" rtlCol="0">
            <a:spAutoFit/>
          </a:bodyPr>
          <a:lstStyle/>
          <a:p>
            <a:pPr lvl="1"/>
            <a:r>
              <a:rPr lang="en-US" sz="2400" dirty="0" smtClean="0">
                <a:solidFill>
                  <a:schemeClr val="accent5">
                    <a:lumMod val="50000"/>
                  </a:schemeClr>
                </a:solidFill>
                <a:effectLst>
                  <a:outerShdw blurRad="38100" dist="38100" dir="2700000" algn="tl">
                    <a:srgbClr val="000000">
                      <a:alpha val="43137"/>
                    </a:srgbClr>
                  </a:outerShdw>
                </a:effectLst>
              </a:rPr>
              <a:t>Equal</a:t>
            </a:r>
          </a:p>
        </p:txBody>
      </p:sp>
      <p:sp>
        <p:nvSpPr>
          <p:cNvPr id="225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2252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286115" y="1285860"/>
            <a:ext cx="714381" cy="559081"/>
          </a:xfrm>
          <a:prstGeom prst="rect">
            <a:avLst/>
          </a:prstGeom>
          <a:noFill/>
        </p:spPr>
      </p:pic>
      <p:sp>
        <p:nvSpPr>
          <p:cNvPr id="2253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22531"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286116" y="3929066"/>
            <a:ext cx="730255" cy="571504"/>
          </a:xfrm>
          <a:prstGeom prst="rect">
            <a:avLst/>
          </a:prstGeom>
          <a:noFill/>
        </p:spPr>
      </p:pic>
      <p:sp>
        <p:nvSpPr>
          <p:cNvPr id="2253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22533" name="Picture 5"/>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7000892" y="1214422"/>
            <a:ext cx="714380" cy="571504"/>
          </a:xfrm>
          <a:prstGeom prst="rect">
            <a:avLst/>
          </a:prstGeom>
          <a:noFill/>
        </p:spPr>
      </p:pic>
      <p:sp>
        <p:nvSpPr>
          <p:cNvPr id="111" name="TextBox 110"/>
          <p:cNvSpPr txBox="1"/>
          <p:nvPr/>
        </p:nvSpPr>
        <p:spPr>
          <a:xfrm>
            <a:off x="-500098" y="857232"/>
            <a:ext cx="1928826" cy="461665"/>
          </a:xfrm>
          <a:prstGeom prst="rect">
            <a:avLst/>
          </a:prstGeom>
          <a:noFill/>
        </p:spPr>
        <p:txBody>
          <a:bodyPr wrap="square" rtlCol="0">
            <a:spAutoFit/>
          </a:bodyPr>
          <a:lstStyle/>
          <a:p>
            <a:pPr lvl="1"/>
            <a:r>
              <a:rPr lang="en-US" sz="2400" dirty="0" smtClean="0">
                <a:solidFill>
                  <a:schemeClr val="accent5">
                    <a:lumMod val="50000"/>
                  </a:schemeClr>
                </a:solidFill>
                <a:effectLst>
                  <a:outerShdw blurRad="38100" dist="38100" dir="2700000" algn="tl">
                    <a:srgbClr val="000000">
                      <a:alpha val="43137"/>
                    </a:srgbClr>
                  </a:outerShdw>
                </a:effectLst>
              </a:rPr>
              <a:t>Figure 4.3 </a:t>
            </a:r>
          </a:p>
        </p:txBody>
      </p:sp>
      <p:sp>
        <p:nvSpPr>
          <p:cNvPr id="112" name="TextBox 111"/>
          <p:cNvSpPr txBox="1"/>
          <p:nvPr/>
        </p:nvSpPr>
        <p:spPr>
          <a:xfrm>
            <a:off x="-71470" y="1571612"/>
            <a:ext cx="1143008" cy="461665"/>
          </a:xfrm>
          <a:prstGeom prst="rect">
            <a:avLst/>
          </a:prstGeom>
          <a:noFill/>
        </p:spPr>
        <p:txBody>
          <a:bodyPr wrap="square" rtlCol="0">
            <a:spAutoFit/>
          </a:bodyPr>
          <a:lstStyle/>
          <a:p>
            <a:pPr lvl="1"/>
            <a:r>
              <a:rPr lang="en-US" sz="2400" dirty="0" smtClean="0">
                <a:solidFill>
                  <a:schemeClr val="accent5">
                    <a:lumMod val="50000"/>
                  </a:schemeClr>
                </a:solidFill>
                <a:effectLst>
                  <a:outerShdw blurRad="38100" dist="38100" dir="2700000" algn="tl">
                    <a:srgbClr val="000000">
                      <a:alpha val="43137"/>
                    </a:srgbClr>
                  </a:outerShdw>
                </a:effectLst>
              </a:rPr>
              <a:t>(a)</a:t>
            </a:r>
          </a:p>
        </p:txBody>
      </p:sp>
      <p:sp>
        <p:nvSpPr>
          <p:cNvPr id="114" name="TextBox 113"/>
          <p:cNvSpPr txBox="1"/>
          <p:nvPr/>
        </p:nvSpPr>
        <p:spPr>
          <a:xfrm>
            <a:off x="3929058" y="1500174"/>
            <a:ext cx="1143008" cy="461665"/>
          </a:xfrm>
          <a:prstGeom prst="rect">
            <a:avLst/>
          </a:prstGeom>
          <a:noFill/>
        </p:spPr>
        <p:txBody>
          <a:bodyPr wrap="square" rtlCol="0">
            <a:spAutoFit/>
          </a:bodyPr>
          <a:lstStyle/>
          <a:p>
            <a:pPr lvl="1"/>
            <a:r>
              <a:rPr lang="en-US" sz="2400" dirty="0" smtClean="0">
                <a:solidFill>
                  <a:schemeClr val="accent5">
                    <a:lumMod val="50000"/>
                  </a:schemeClr>
                </a:solidFill>
                <a:effectLst>
                  <a:outerShdw blurRad="38100" dist="38100" dir="2700000" algn="tl">
                    <a:srgbClr val="000000">
                      <a:alpha val="43137"/>
                    </a:srgbClr>
                  </a:outerShdw>
                </a:effectLst>
              </a:rPr>
              <a:t>(b)</a:t>
            </a:r>
          </a:p>
        </p:txBody>
      </p:sp>
      <p:sp>
        <p:nvSpPr>
          <p:cNvPr id="115" name="TextBox 114"/>
          <p:cNvSpPr txBox="1"/>
          <p:nvPr/>
        </p:nvSpPr>
        <p:spPr>
          <a:xfrm>
            <a:off x="0" y="4572008"/>
            <a:ext cx="1143008" cy="461665"/>
          </a:xfrm>
          <a:prstGeom prst="rect">
            <a:avLst/>
          </a:prstGeom>
          <a:noFill/>
        </p:spPr>
        <p:txBody>
          <a:bodyPr wrap="square" rtlCol="0">
            <a:spAutoFit/>
          </a:bodyPr>
          <a:lstStyle/>
          <a:p>
            <a:pPr lvl="1"/>
            <a:r>
              <a:rPr lang="en-US" sz="2400" dirty="0" smtClean="0">
                <a:solidFill>
                  <a:schemeClr val="accent5">
                    <a:lumMod val="50000"/>
                  </a:schemeClr>
                </a:solidFill>
                <a:effectLst>
                  <a:outerShdw blurRad="38100" dist="38100" dir="2700000" algn="tl">
                    <a:srgbClr val="000000">
                      <a:alpha val="43137"/>
                    </a:srgbClr>
                  </a:outerShdw>
                </a:effectLst>
              </a:rPr>
              <a:t>(c)</a:t>
            </a:r>
          </a:p>
        </p:txBody>
      </p:sp>
      <p:sp>
        <p:nvSpPr>
          <p:cNvPr id="116" name="ส่วนโค้ง 115"/>
          <p:cNvSpPr/>
          <p:nvPr/>
        </p:nvSpPr>
        <p:spPr>
          <a:xfrm rot="10397715">
            <a:off x="6110164" y="-1109481"/>
            <a:ext cx="3214710" cy="3286148"/>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sp>
        <p:nvSpPr>
          <p:cNvPr id="117" name="ส่วนโค้ง 116"/>
          <p:cNvSpPr/>
          <p:nvPr/>
        </p:nvSpPr>
        <p:spPr>
          <a:xfrm rot="10613457">
            <a:off x="5873195" y="-915397"/>
            <a:ext cx="3214710" cy="3286148"/>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cxnSp>
        <p:nvCxnSpPr>
          <p:cNvPr id="118" name="ลูกศรเชื่อมต่อแบบตรง 117"/>
          <p:cNvCxnSpPr/>
          <p:nvPr/>
        </p:nvCxnSpPr>
        <p:spPr>
          <a:xfrm rot="5400000">
            <a:off x="927868" y="1785132"/>
            <a:ext cx="428628"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19" name="ลูกศรเชื่อมต่อแบบตรง 118"/>
          <p:cNvCxnSpPr/>
          <p:nvPr/>
        </p:nvCxnSpPr>
        <p:spPr>
          <a:xfrm rot="5400000">
            <a:off x="1000894" y="5071280"/>
            <a:ext cx="428628"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20" name="ลูกศรเชื่อมต่อแบบตรง 119"/>
          <p:cNvCxnSpPr/>
          <p:nvPr/>
        </p:nvCxnSpPr>
        <p:spPr>
          <a:xfrm rot="5400000">
            <a:off x="4787108" y="1928008"/>
            <a:ext cx="428628"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21" name="ลูกศรเชื่อมต่อแบบตรง 120"/>
          <p:cNvCxnSpPr/>
          <p:nvPr/>
        </p:nvCxnSpPr>
        <p:spPr>
          <a:xfrm>
            <a:off x="1785918" y="3143248"/>
            <a:ext cx="427040"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22" name="ลูกศรเชื่อมต่อแบบตรง 121"/>
          <p:cNvCxnSpPr/>
          <p:nvPr/>
        </p:nvCxnSpPr>
        <p:spPr>
          <a:xfrm>
            <a:off x="2428860" y="6142056"/>
            <a:ext cx="427040"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23" name="ลูกศรเชื่อมต่อแบบตรง 122"/>
          <p:cNvCxnSpPr/>
          <p:nvPr/>
        </p:nvCxnSpPr>
        <p:spPr>
          <a:xfrm>
            <a:off x="5715008" y="3071810"/>
            <a:ext cx="427040"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2"/>
                                        </p:tgtEl>
                                        <p:attrNameLst>
                                          <p:attrName>style.visibility</p:attrName>
                                        </p:attrNameLst>
                                      </p:cBhvr>
                                      <p:to>
                                        <p:strVal val="visible"/>
                                      </p:to>
                                    </p:set>
                                    <p:animEffect transition="in" filter="box(in)">
                                      <p:cBhvr>
                                        <p:cTn id="7" dur="500"/>
                                        <p:tgtEl>
                                          <p:spTgt spid="102"/>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11"/>
                                        </p:tgtEl>
                                        <p:attrNameLst>
                                          <p:attrName>style.visibility</p:attrName>
                                        </p:attrNameLst>
                                      </p:cBhvr>
                                      <p:to>
                                        <p:strVal val="visible"/>
                                      </p:to>
                                    </p:set>
                                    <p:animEffect transition="in" filter="box(in)">
                                      <p:cBhvr>
                                        <p:cTn id="10" dur="500"/>
                                        <p:tgtEl>
                                          <p:spTgt spid="111"/>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12"/>
                                        </p:tgtEl>
                                        <p:attrNameLst>
                                          <p:attrName>style.visibility</p:attrName>
                                        </p:attrNameLst>
                                      </p:cBhvr>
                                      <p:to>
                                        <p:strVal val="visible"/>
                                      </p:to>
                                    </p:set>
                                    <p:animEffect transition="in" filter="box(in)">
                                      <p:cBhvr>
                                        <p:cTn id="13" dur="500"/>
                                        <p:tgtEl>
                                          <p:spTgt spid="112"/>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55"/>
                                        </p:tgtEl>
                                        <p:attrNameLst>
                                          <p:attrName>style.visibility</p:attrName>
                                        </p:attrNameLst>
                                      </p:cBhvr>
                                      <p:to>
                                        <p:strVal val="visible"/>
                                      </p:to>
                                    </p:set>
                                    <p:animEffect transition="in" filter="box(in)">
                                      <p:cBhvr>
                                        <p:cTn id="16" dur="500"/>
                                        <p:tgtEl>
                                          <p:spTgt spid="55"/>
                                        </p:tgtEl>
                                      </p:cBhvr>
                                    </p:animEffect>
                                  </p:childTnLst>
                                </p:cTn>
                              </p:par>
                              <p:par>
                                <p:cTn id="17" presetID="4" presetClass="entr" presetSubtype="16" fill="hold"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ox(in)">
                                      <p:cBhvr>
                                        <p:cTn id="19" dur="500"/>
                                        <p:tgtEl>
                                          <p:spTgt spid="4"/>
                                        </p:tgtEl>
                                      </p:cBhvr>
                                    </p:animEffect>
                                  </p:childTnLst>
                                </p:cTn>
                              </p:par>
                              <p:par>
                                <p:cTn id="20" presetID="4" presetClass="entr" presetSubtype="16" fill="hold"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ox(in)">
                                      <p:cBhvr>
                                        <p:cTn id="22" dur="500"/>
                                        <p:tgtEl>
                                          <p:spTgt spid="5"/>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58"/>
                                        </p:tgtEl>
                                        <p:attrNameLst>
                                          <p:attrName>style.visibility</p:attrName>
                                        </p:attrNameLst>
                                      </p:cBhvr>
                                      <p:to>
                                        <p:strVal val="visible"/>
                                      </p:to>
                                    </p:set>
                                    <p:animEffect transition="in" filter="box(in)">
                                      <p:cBhvr>
                                        <p:cTn id="25" dur="500"/>
                                        <p:tgtEl>
                                          <p:spTgt spid="58"/>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56"/>
                                        </p:tgtEl>
                                        <p:attrNameLst>
                                          <p:attrName>style.visibility</p:attrName>
                                        </p:attrNameLst>
                                      </p:cBhvr>
                                      <p:to>
                                        <p:strVal val="visible"/>
                                      </p:to>
                                    </p:set>
                                    <p:animEffect transition="in" filter="box(in)">
                                      <p:cBhvr>
                                        <p:cTn id="28" dur="500"/>
                                        <p:tgtEl>
                                          <p:spTgt spid="56"/>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box(in)">
                                      <p:cBhvr>
                                        <p:cTn id="31" dur="500"/>
                                        <p:tgtEl>
                                          <p:spTgt spid="20"/>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66"/>
                                        </p:tgtEl>
                                        <p:attrNameLst>
                                          <p:attrName>style.visibility</p:attrName>
                                        </p:attrNameLst>
                                      </p:cBhvr>
                                      <p:to>
                                        <p:strVal val="visible"/>
                                      </p:to>
                                    </p:set>
                                    <p:animEffect transition="in" filter="box(in)">
                                      <p:cBhvr>
                                        <p:cTn id="34" dur="500"/>
                                        <p:tgtEl>
                                          <p:spTgt spid="66"/>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65"/>
                                        </p:tgtEl>
                                        <p:attrNameLst>
                                          <p:attrName>style.visibility</p:attrName>
                                        </p:attrNameLst>
                                      </p:cBhvr>
                                      <p:to>
                                        <p:strVal val="visible"/>
                                      </p:to>
                                    </p:set>
                                    <p:animEffect transition="in" filter="box(in)">
                                      <p:cBhvr>
                                        <p:cTn id="37" dur="500"/>
                                        <p:tgtEl>
                                          <p:spTgt spid="65"/>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118"/>
                                        </p:tgtEl>
                                        <p:attrNameLst>
                                          <p:attrName>style.visibility</p:attrName>
                                        </p:attrNameLst>
                                      </p:cBhvr>
                                      <p:to>
                                        <p:strVal val="visible"/>
                                      </p:to>
                                    </p:set>
                                    <p:animEffect transition="in" filter="box(in)">
                                      <p:cBhvr>
                                        <p:cTn id="42" dur="500"/>
                                        <p:tgtEl>
                                          <p:spTgt spid="118"/>
                                        </p:tgtEl>
                                      </p:cBhvr>
                                    </p:animEffect>
                                  </p:childTnLst>
                                </p:cTn>
                              </p:par>
                              <p:par>
                                <p:cTn id="43" presetID="4" presetClass="entr" presetSubtype="16" fill="hold" grpId="0" nodeType="withEffect">
                                  <p:stCondLst>
                                    <p:cond delay="0"/>
                                  </p:stCondLst>
                                  <p:childTnLst>
                                    <p:set>
                                      <p:cBhvr>
                                        <p:cTn id="44" dur="1" fill="hold">
                                          <p:stCondLst>
                                            <p:cond delay="0"/>
                                          </p:stCondLst>
                                        </p:cTn>
                                        <p:tgtEl>
                                          <p:spTgt spid="69"/>
                                        </p:tgtEl>
                                        <p:attrNameLst>
                                          <p:attrName>style.visibility</p:attrName>
                                        </p:attrNameLst>
                                      </p:cBhvr>
                                      <p:to>
                                        <p:strVal val="visible"/>
                                      </p:to>
                                    </p:set>
                                    <p:animEffect transition="in" filter="box(in)">
                                      <p:cBhvr>
                                        <p:cTn id="45" dur="500"/>
                                        <p:tgtEl>
                                          <p:spTgt spid="69"/>
                                        </p:tgtEl>
                                      </p:cBhvr>
                                    </p:animEffect>
                                  </p:childTnLst>
                                </p:cTn>
                              </p:par>
                              <p:par>
                                <p:cTn id="46" presetID="4" presetClass="entr" presetSubtype="16" fill="hold" nodeType="withEffect">
                                  <p:stCondLst>
                                    <p:cond delay="0"/>
                                  </p:stCondLst>
                                  <p:childTnLst>
                                    <p:set>
                                      <p:cBhvr>
                                        <p:cTn id="47" dur="1" fill="hold">
                                          <p:stCondLst>
                                            <p:cond delay="0"/>
                                          </p:stCondLst>
                                        </p:cTn>
                                        <p:tgtEl>
                                          <p:spTgt spid="30"/>
                                        </p:tgtEl>
                                        <p:attrNameLst>
                                          <p:attrName>style.visibility</p:attrName>
                                        </p:attrNameLst>
                                      </p:cBhvr>
                                      <p:to>
                                        <p:strVal val="visible"/>
                                      </p:to>
                                    </p:set>
                                    <p:animEffect transition="in" filter="box(in)">
                                      <p:cBhvr>
                                        <p:cTn id="48" dur="500"/>
                                        <p:tgtEl>
                                          <p:spTgt spid="30"/>
                                        </p:tgtEl>
                                      </p:cBhvr>
                                    </p:animEffect>
                                  </p:childTnLst>
                                </p:cTn>
                              </p:par>
                              <p:par>
                                <p:cTn id="49" presetID="4" presetClass="entr" presetSubtype="16" fill="hold" nodeType="withEffect">
                                  <p:stCondLst>
                                    <p:cond delay="0"/>
                                  </p:stCondLst>
                                  <p:childTnLst>
                                    <p:set>
                                      <p:cBhvr>
                                        <p:cTn id="50" dur="1" fill="hold">
                                          <p:stCondLst>
                                            <p:cond delay="0"/>
                                          </p:stCondLst>
                                        </p:cTn>
                                        <p:tgtEl>
                                          <p:spTgt spid="41"/>
                                        </p:tgtEl>
                                        <p:attrNameLst>
                                          <p:attrName>style.visibility</p:attrName>
                                        </p:attrNameLst>
                                      </p:cBhvr>
                                      <p:to>
                                        <p:strVal val="visible"/>
                                      </p:to>
                                    </p:set>
                                    <p:animEffect transition="in" filter="box(in)">
                                      <p:cBhvr>
                                        <p:cTn id="51" dur="500"/>
                                        <p:tgtEl>
                                          <p:spTgt spid="41"/>
                                        </p:tgtEl>
                                      </p:cBhvr>
                                    </p:animEffect>
                                  </p:childTnLst>
                                </p:cTn>
                              </p:par>
                              <p:par>
                                <p:cTn id="52" presetID="4" presetClass="entr" presetSubtype="16" fill="hold" nodeType="withEffect">
                                  <p:stCondLst>
                                    <p:cond delay="0"/>
                                  </p:stCondLst>
                                  <p:childTnLst>
                                    <p:set>
                                      <p:cBhvr>
                                        <p:cTn id="53" dur="1" fill="hold">
                                          <p:stCondLst>
                                            <p:cond delay="0"/>
                                          </p:stCondLst>
                                        </p:cTn>
                                        <p:tgtEl>
                                          <p:spTgt spid="45"/>
                                        </p:tgtEl>
                                        <p:attrNameLst>
                                          <p:attrName>style.visibility</p:attrName>
                                        </p:attrNameLst>
                                      </p:cBhvr>
                                      <p:to>
                                        <p:strVal val="visible"/>
                                      </p:to>
                                    </p:set>
                                    <p:animEffect transition="in" filter="box(in)">
                                      <p:cBhvr>
                                        <p:cTn id="54" dur="500"/>
                                        <p:tgtEl>
                                          <p:spTgt spid="45"/>
                                        </p:tgtEl>
                                      </p:cBhvr>
                                    </p:animEffect>
                                  </p:childTnLst>
                                </p:cTn>
                              </p:par>
                              <p:par>
                                <p:cTn id="55" presetID="4" presetClass="entr" presetSubtype="16" fill="hold" nodeType="withEffect">
                                  <p:stCondLst>
                                    <p:cond delay="0"/>
                                  </p:stCondLst>
                                  <p:childTnLst>
                                    <p:set>
                                      <p:cBhvr>
                                        <p:cTn id="56" dur="1" fill="hold">
                                          <p:stCondLst>
                                            <p:cond delay="0"/>
                                          </p:stCondLst>
                                        </p:cTn>
                                        <p:tgtEl>
                                          <p:spTgt spid="121"/>
                                        </p:tgtEl>
                                        <p:attrNameLst>
                                          <p:attrName>style.visibility</p:attrName>
                                        </p:attrNameLst>
                                      </p:cBhvr>
                                      <p:to>
                                        <p:strVal val="visible"/>
                                      </p:to>
                                    </p:set>
                                    <p:animEffect transition="in" filter="box(in)">
                                      <p:cBhvr>
                                        <p:cTn id="57" dur="500"/>
                                        <p:tgtEl>
                                          <p:spTgt spid="121"/>
                                        </p:tgtEl>
                                      </p:cBhvr>
                                    </p:animEffect>
                                  </p:childTnLst>
                                </p:cTn>
                              </p:par>
                              <p:par>
                                <p:cTn id="58" presetID="4" presetClass="entr" presetSubtype="16" fill="hold" grpId="0" nodeType="withEffect">
                                  <p:stCondLst>
                                    <p:cond delay="0"/>
                                  </p:stCondLst>
                                  <p:childTnLst>
                                    <p:set>
                                      <p:cBhvr>
                                        <p:cTn id="59" dur="1" fill="hold">
                                          <p:stCondLst>
                                            <p:cond delay="0"/>
                                          </p:stCondLst>
                                        </p:cTn>
                                        <p:tgtEl>
                                          <p:spTgt spid="70"/>
                                        </p:tgtEl>
                                        <p:attrNameLst>
                                          <p:attrName>style.visibility</p:attrName>
                                        </p:attrNameLst>
                                      </p:cBhvr>
                                      <p:to>
                                        <p:strVal val="visible"/>
                                      </p:to>
                                    </p:set>
                                    <p:animEffect transition="in" filter="box(in)">
                                      <p:cBhvr>
                                        <p:cTn id="60" dur="500"/>
                                        <p:tgtEl>
                                          <p:spTgt spid="70"/>
                                        </p:tgtEl>
                                      </p:cBhvr>
                                    </p:animEffect>
                                  </p:childTnLst>
                                </p:cTn>
                              </p:par>
                              <p:par>
                                <p:cTn id="61" presetID="4" presetClass="entr" presetSubtype="16" fill="hold" nodeType="withEffect">
                                  <p:stCondLst>
                                    <p:cond delay="0"/>
                                  </p:stCondLst>
                                  <p:childTnLst>
                                    <p:set>
                                      <p:cBhvr>
                                        <p:cTn id="62" dur="1" fill="hold">
                                          <p:stCondLst>
                                            <p:cond delay="0"/>
                                          </p:stCondLst>
                                        </p:cTn>
                                        <p:tgtEl>
                                          <p:spTgt spid="48"/>
                                        </p:tgtEl>
                                        <p:attrNameLst>
                                          <p:attrName>style.visibility</p:attrName>
                                        </p:attrNameLst>
                                      </p:cBhvr>
                                      <p:to>
                                        <p:strVal val="visible"/>
                                      </p:to>
                                    </p:set>
                                    <p:animEffect transition="in" filter="box(in)">
                                      <p:cBhvr>
                                        <p:cTn id="63" dur="500"/>
                                        <p:tgtEl>
                                          <p:spTgt spid="48"/>
                                        </p:tgtEl>
                                      </p:cBhvr>
                                    </p:animEffect>
                                  </p:childTnLst>
                                </p:cTn>
                              </p:par>
                              <p:par>
                                <p:cTn id="64" presetID="4" presetClass="entr" presetSubtype="16" fill="hold" nodeType="withEffect">
                                  <p:stCondLst>
                                    <p:cond delay="0"/>
                                  </p:stCondLst>
                                  <p:childTnLst>
                                    <p:set>
                                      <p:cBhvr>
                                        <p:cTn id="65" dur="1" fill="hold">
                                          <p:stCondLst>
                                            <p:cond delay="0"/>
                                          </p:stCondLst>
                                        </p:cTn>
                                        <p:tgtEl>
                                          <p:spTgt spid="22529"/>
                                        </p:tgtEl>
                                        <p:attrNameLst>
                                          <p:attrName>style.visibility</p:attrName>
                                        </p:attrNameLst>
                                      </p:cBhvr>
                                      <p:to>
                                        <p:strVal val="visible"/>
                                      </p:to>
                                    </p:set>
                                    <p:animEffect transition="in" filter="box(in)">
                                      <p:cBhvr>
                                        <p:cTn id="66" dur="500"/>
                                        <p:tgtEl>
                                          <p:spTgt spid="22529"/>
                                        </p:tgtEl>
                                      </p:cBhvr>
                                    </p:animEffect>
                                  </p:childTnLst>
                                </p:cTn>
                              </p:par>
                            </p:childTnLst>
                          </p:cTn>
                        </p:par>
                      </p:childTnLst>
                    </p:cTn>
                  </p:par>
                  <p:par>
                    <p:cTn id="67" fill="hold">
                      <p:stCondLst>
                        <p:cond delay="indefinite"/>
                      </p:stCondLst>
                      <p:childTnLst>
                        <p:par>
                          <p:cTn id="68" fill="hold">
                            <p:stCondLst>
                              <p:cond delay="0"/>
                            </p:stCondLst>
                            <p:childTnLst>
                              <p:par>
                                <p:cTn id="69" presetID="4" presetClass="entr" presetSubtype="16" fill="hold" grpId="0" nodeType="clickEffect">
                                  <p:stCondLst>
                                    <p:cond delay="0"/>
                                  </p:stCondLst>
                                  <p:childTnLst>
                                    <p:set>
                                      <p:cBhvr>
                                        <p:cTn id="70" dur="1" fill="hold">
                                          <p:stCondLst>
                                            <p:cond delay="0"/>
                                          </p:stCondLst>
                                        </p:cTn>
                                        <p:tgtEl>
                                          <p:spTgt spid="104"/>
                                        </p:tgtEl>
                                        <p:attrNameLst>
                                          <p:attrName>style.visibility</p:attrName>
                                        </p:attrNameLst>
                                      </p:cBhvr>
                                      <p:to>
                                        <p:strVal val="visible"/>
                                      </p:to>
                                    </p:set>
                                    <p:animEffect transition="in" filter="box(in)">
                                      <p:cBhvr>
                                        <p:cTn id="71" dur="500"/>
                                        <p:tgtEl>
                                          <p:spTgt spid="104"/>
                                        </p:tgtEl>
                                      </p:cBhvr>
                                    </p:animEffect>
                                  </p:childTnLst>
                                </p:cTn>
                              </p:par>
                              <p:par>
                                <p:cTn id="72" presetID="4" presetClass="entr" presetSubtype="16" fill="hold" nodeType="withEffect">
                                  <p:stCondLst>
                                    <p:cond delay="0"/>
                                  </p:stCondLst>
                                  <p:childTnLst>
                                    <p:set>
                                      <p:cBhvr>
                                        <p:cTn id="73" dur="1" fill="hold">
                                          <p:stCondLst>
                                            <p:cond delay="0"/>
                                          </p:stCondLst>
                                        </p:cTn>
                                        <p:tgtEl>
                                          <p:spTgt spid="16"/>
                                        </p:tgtEl>
                                        <p:attrNameLst>
                                          <p:attrName>style.visibility</p:attrName>
                                        </p:attrNameLst>
                                      </p:cBhvr>
                                      <p:to>
                                        <p:strVal val="visible"/>
                                      </p:to>
                                    </p:set>
                                    <p:animEffect transition="in" filter="box(in)">
                                      <p:cBhvr>
                                        <p:cTn id="74" dur="500"/>
                                        <p:tgtEl>
                                          <p:spTgt spid="16"/>
                                        </p:tgtEl>
                                      </p:cBhvr>
                                    </p:animEffect>
                                  </p:childTnLst>
                                </p:cTn>
                              </p:par>
                              <p:par>
                                <p:cTn id="75" presetID="4" presetClass="entr" presetSubtype="16" fill="hold" grpId="0" nodeType="withEffect">
                                  <p:stCondLst>
                                    <p:cond delay="0"/>
                                  </p:stCondLst>
                                  <p:childTnLst>
                                    <p:set>
                                      <p:cBhvr>
                                        <p:cTn id="76" dur="1" fill="hold">
                                          <p:stCondLst>
                                            <p:cond delay="0"/>
                                          </p:stCondLst>
                                        </p:cTn>
                                        <p:tgtEl>
                                          <p:spTgt spid="61"/>
                                        </p:tgtEl>
                                        <p:attrNameLst>
                                          <p:attrName>style.visibility</p:attrName>
                                        </p:attrNameLst>
                                      </p:cBhvr>
                                      <p:to>
                                        <p:strVal val="visible"/>
                                      </p:to>
                                    </p:set>
                                    <p:animEffect transition="in" filter="box(in)">
                                      <p:cBhvr>
                                        <p:cTn id="77" dur="500"/>
                                        <p:tgtEl>
                                          <p:spTgt spid="61"/>
                                        </p:tgtEl>
                                      </p:cBhvr>
                                    </p:animEffect>
                                  </p:childTnLst>
                                </p:cTn>
                              </p:par>
                              <p:par>
                                <p:cTn id="78" presetID="4" presetClass="entr" presetSubtype="16" fill="hold" grpId="0" nodeType="withEffect">
                                  <p:stCondLst>
                                    <p:cond delay="0"/>
                                  </p:stCondLst>
                                  <p:childTnLst>
                                    <p:set>
                                      <p:cBhvr>
                                        <p:cTn id="79" dur="1" fill="hold">
                                          <p:stCondLst>
                                            <p:cond delay="0"/>
                                          </p:stCondLst>
                                        </p:cTn>
                                        <p:tgtEl>
                                          <p:spTgt spid="114"/>
                                        </p:tgtEl>
                                        <p:attrNameLst>
                                          <p:attrName>style.visibility</p:attrName>
                                        </p:attrNameLst>
                                      </p:cBhvr>
                                      <p:to>
                                        <p:strVal val="visible"/>
                                      </p:to>
                                    </p:set>
                                    <p:animEffect transition="in" filter="box(in)">
                                      <p:cBhvr>
                                        <p:cTn id="80" dur="500"/>
                                        <p:tgtEl>
                                          <p:spTgt spid="114"/>
                                        </p:tgtEl>
                                      </p:cBhvr>
                                    </p:animEffect>
                                  </p:childTnLst>
                                </p:cTn>
                              </p:par>
                              <p:par>
                                <p:cTn id="81" presetID="4" presetClass="entr" presetSubtype="16" fill="hold" grpId="0" nodeType="withEffect">
                                  <p:stCondLst>
                                    <p:cond delay="0"/>
                                  </p:stCondLst>
                                  <p:childTnLst>
                                    <p:set>
                                      <p:cBhvr>
                                        <p:cTn id="82" dur="1" fill="hold">
                                          <p:stCondLst>
                                            <p:cond delay="0"/>
                                          </p:stCondLst>
                                        </p:cTn>
                                        <p:tgtEl>
                                          <p:spTgt spid="63"/>
                                        </p:tgtEl>
                                        <p:attrNameLst>
                                          <p:attrName>style.visibility</p:attrName>
                                        </p:attrNameLst>
                                      </p:cBhvr>
                                      <p:to>
                                        <p:strVal val="visible"/>
                                      </p:to>
                                    </p:set>
                                    <p:animEffect transition="in" filter="box(in)">
                                      <p:cBhvr>
                                        <p:cTn id="83" dur="500"/>
                                        <p:tgtEl>
                                          <p:spTgt spid="63"/>
                                        </p:tgtEl>
                                      </p:cBhvr>
                                    </p:animEffect>
                                  </p:childTnLst>
                                </p:cTn>
                              </p:par>
                              <p:par>
                                <p:cTn id="84" presetID="4" presetClass="entr" presetSubtype="16" fill="hold" nodeType="withEffect">
                                  <p:stCondLst>
                                    <p:cond delay="0"/>
                                  </p:stCondLst>
                                  <p:childTnLst>
                                    <p:set>
                                      <p:cBhvr>
                                        <p:cTn id="85" dur="1" fill="hold">
                                          <p:stCondLst>
                                            <p:cond delay="0"/>
                                          </p:stCondLst>
                                        </p:cTn>
                                        <p:tgtEl>
                                          <p:spTgt spid="17"/>
                                        </p:tgtEl>
                                        <p:attrNameLst>
                                          <p:attrName>style.visibility</p:attrName>
                                        </p:attrNameLst>
                                      </p:cBhvr>
                                      <p:to>
                                        <p:strVal val="visible"/>
                                      </p:to>
                                    </p:set>
                                    <p:animEffect transition="in" filter="box(in)">
                                      <p:cBhvr>
                                        <p:cTn id="86" dur="500"/>
                                        <p:tgtEl>
                                          <p:spTgt spid="17"/>
                                        </p:tgtEl>
                                      </p:cBhvr>
                                    </p:animEffect>
                                  </p:childTnLst>
                                </p:cTn>
                              </p:par>
                              <p:par>
                                <p:cTn id="87" presetID="4" presetClass="entr" presetSubtype="16" fill="hold" grpId="0" nodeType="withEffect">
                                  <p:stCondLst>
                                    <p:cond delay="0"/>
                                  </p:stCondLst>
                                  <p:childTnLst>
                                    <p:set>
                                      <p:cBhvr>
                                        <p:cTn id="88" dur="1" fill="hold">
                                          <p:stCondLst>
                                            <p:cond delay="0"/>
                                          </p:stCondLst>
                                        </p:cTn>
                                        <p:tgtEl>
                                          <p:spTgt spid="60"/>
                                        </p:tgtEl>
                                        <p:attrNameLst>
                                          <p:attrName>style.visibility</p:attrName>
                                        </p:attrNameLst>
                                      </p:cBhvr>
                                      <p:to>
                                        <p:strVal val="visible"/>
                                      </p:to>
                                    </p:set>
                                    <p:animEffect transition="in" filter="box(in)">
                                      <p:cBhvr>
                                        <p:cTn id="89" dur="500"/>
                                        <p:tgtEl>
                                          <p:spTgt spid="60"/>
                                        </p:tgtEl>
                                      </p:cBhvr>
                                    </p:animEffect>
                                  </p:childTnLst>
                                </p:cTn>
                              </p:par>
                              <p:par>
                                <p:cTn id="90" presetID="4" presetClass="entr" presetSubtype="16" fill="hold" grpId="0" nodeType="withEffect">
                                  <p:stCondLst>
                                    <p:cond delay="0"/>
                                  </p:stCondLst>
                                  <p:childTnLst>
                                    <p:set>
                                      <p:cBhvr>
                                        <p:cTn id="91" dur="1" fill="hold">
                                          <p:stCondLst>
                                            <p:cond delay="0"/>
                                          </p:stCondLst>
                                        </p:cTn>
                                        <p:tgtEl>
                                          <p:spTgt spid="23"/>
                                        </p:tgtEl>
                                        <p:attrNameLst>
                                          <p:attrName>style.visibility</p:attrName>
                                        </p:attrNameLst>
                                      </p:cBhvr>
                                      <p:to>
                                        <p:strVal val="visible"/>
                                      </p:to>
                                    </p:set>
                                    <p:animEffect transition="in" filter="box(in)">
                                      <p:cBhvr>
                                        <p:cTn id="92" dur="500"/>
                                        <p:tgtEl>
                                          <p:spTgt spid="23"/>
                                        </p:tgtEl>
                                      </p:cBhvr>
                                    </p:animEffect>
                                  </p:childTnLst>
                                </p:cTn>
                              </p:par>
                              <p:par>
                                <p:cTn id="93" presetID="4" presetClass="entr" presetSubtype="16" fill="hold" grpId="0" nodeType="withEffect">
                                  <p:stCondLst>
                                    <p:cond delay="0"/>
                                  </p:stCondLst>
                                  <p:childTnLst>
                                    <p:set>
                                      <p:cBhvr>
                                        <p:cTn id="94" dur="1" fill="hold">
                                          <p:stCondLst>
                                            <p:cond delay="0"/>
                                          </p:stCondLst>
                                        </p:cTn>
                                        <p:tgtEl>
                                          <p:spTgt spid="117"/>
                                        </p:tgtEl>
                                        <p:attrNameLst>
                                          <p:attrName>style.visibility</p:attrName>
                                        </p:attrNameLst>
                                      </p:cBhvr>
                                      <p:to>
                                        <p:strVal val="visible"/>
                                      </p:to>
                                    </p:set>
                                    <p:animEffect transition="in" filter="box(in)">
                                      <p:cBhvr>
                                        <p:cTn id="95" dur="500"/>
                                        <p:tgtEl>
                                          <p:spTgt spid="117"/>
                                        </p:tgtEl>
                                      </p:cBhvr>
                                    </p:animEffect>
                                  </p:childTnLst>
                                </p:cTn>
                              </p:par>
                              <p:par>
                                <p:cTn id="96" presetID="4" presetClass="entr" presetSubtype="16" fill="hold" grpId="0" nodeType="withEffect">
                                  <p:stCondLst>
                                    <p:cond delay="0"/>
                                  </p:stCondLst>
                                  <p:childTnLst>
                                    <p:set>
                                      <p:cBhvr>
                                        <p:cTn id="97" dur="1" fill="hold">
                                          <p:stCondLst>
                                            <p:cond delay="0"/>
                                          </p:stCondLst>
                                        </p:cTn>
                                        <p:tgtEl>
                                          <p:spTgt spid="116"/>
                                        </p:tgtEl>
                                        <p:attrNameLst>
                                          <p:attrName>style.visibility</p:attrName>
                                        </p:attrNameLst>
                                      </p:cBhvr>
                                      <p:to>
                                        <p:strVal val="visible"/>
                                      </p:to>
                                    </p:set>
                                    <p:animEffect transition="in" filter="box(in)">
                                      <p:cBhvr>
                                        <p:cTn id="98" dur="500"/>
                                        <p:tgtEl>
                                          <p:spTgt spid="116"/>
                                        </p:tgtEl>
                                      </p:cBhvr>
                                    </p:animEffect>
                                  </p:childTnLst>
                                </p:cTn>
                              </p:par>
                            </p:childTnLst>
                          </p:cTn>
                        </p:par>
                      </p:childTnLst>
                    </p:cTn>
                  </p:par>
                  <p:par>
                    <p:cTn id="99" fill="hold">
                      <p:stCondLst>
                        <p:cond delay="indefinite"/>
                      </p:stCondLst>
                      <p:childTnLst>
                        <p:par>
                          <p:cTn id="100" fill="hold">
                            <p:stCondLst>
                              <p:cond delay="0"/>
                            </p:stCondLst>
                            <p:childTnLst>
                              <p:par>
                                <p:cTn id="101" presetID="4" presetClass="entr" presetSubtype="16" fill="hold" nodeType="clickEffect">
                                  <p:stCondLst>
                                    <p:cond delay="0"/>
                                  </p:stCondLst>
                                  <p:childTnLst>
                                    <p:set>
                                      <p:cBhvr>
                                        <p:cTn id="102" dur="1" fill="hold">
                                          <p:stCondLst>
                                            <p:cond delay="0"/>
                                          </p:stCondLst>
                                        </p:cTn>
                                        <p:tgtEl>
                                          <p:spTgt spid="120"/>
                                        </p:tgtEl>
                                        <p:attrNameLst>
                                          <p:attrName>style.visibility</p:attrName>
                                        </p:attrNameLst>
                                      </p:cBhvr>
                                      <p:to>
                                        <p:strVal val="visible"/>
                                      </p:to>
                                    </p:set>
                                    <p:animEffect transition="in" filter="box(in)">
                                      <p:cBhvr>
                                        <p:cTn id="103" dur="500"/>
                                        <p:tgtEl>
                                          <p:spTgt spid="120"/>
                                        </p:tgtEl>
                                      </p:cBhvr>
                                    </p:animEffect>
                                  </p:childTnLst>
                                </p:cTn>
                              </p:par>
                              <p:par>
                                <p:cTn id="104" presetID="4" presetClass="entr" presetSubtype="16" fill="hold" grpId="0" nodeType="withEffect">
                                  <p:stCondLst>
                                    <p:cond delay="0"/>
                                  </p:stCondLst>
                                  <p:childTnLst>
                                    <p:set>
                                      <p:cBhvr>
                                        <p:cTn id="105" dur="1" fill="hold">
                                          <p:stCondLst>
                                            <p:cond delay="0"/>
                                          </p:stCondLst>
                                        </p:cTn>
                                        <p:tgtEl>
                                          <p:spTgt spid="100"/>
                                        </p:tgtEl>
                                        <p:attrNameLst>
                                          <p:attrName>style.visibility</p:attrName>
                                        </p:attrNameLst>
                                      </p:cBhvr>
                                      <p:to>
                                        <p:strVal val="visible"/>
                                      </p:to>
                                    </p:set>
                                    <p:animEffect transition="in" filter="box(in)">
                                      <p:cBhvr>
                                        <p:cTn id="106" dur="500"/>
                                        <p:tgtEl>
                                          <p:spTgt spid="100"/>
                                        </p:tgtEl>
                                      </p:cBhvr>
                                    </p:animEffect>
                                  </p:childTnLst>
                                </p:cTn>
                              </p:par>
                              <p:par>
                                <p:cTn id="107" presetID="4" presetClass="entr" presetSubtype="16" fill="hold" nodeType="withEffect">
                                  <p:stCondLst>
                                    <p:cond delay="0"/>
                                  </p:stCondLst>
                                  <p:childTnLst>
                                    <p:set>
                                      <p:cBhvr>
                                        <p:cTn id="108" dur="1" fill="hold">
                                          <p:stCondLst>
                                            <p:cond delay="0"/>
                                          </p:stCondLst>
                                        </p:cTn>
                                        <p:tgtEl>
                                          <p:spTgt spid="95"/>
                                        </p:tgtEl>
                                        <p:attrNameLst>
                                          <p:attrName>style.visibility</p:attrName>
                                        </p:attrNameLst>
                                      </p:cBhvr>
                                      <p:to>
                                        <p:strVal val="visible"/>
                                      </p:to>
                                    </p:set>
                                    <p:animEffect transition="in" filter="box(in)">
                                      <p:cBhvr>
                                        <p:cTn id="109" dur="500"/>
                                        <p:tgtEl>
                                          <p:spTgt spid="95"/>
                                        </p:tgtEl>
                                      </p:cBhvr>
                                    </p:animEffect>
                                  </p:childTnLst>
                                </p:cTn>
                              </p:par>
                              <p:par>
                                <p:cTn id="110" presetID="4" presetClass="entr" presetSubtype="16" fill="hold" nodeType="withEffect">
                                  <p:stCondLst>
                                    <p:cond delay="0"/>
                                  </p:stCondLst>
                                  <p:childTnLst>
                                    <p:set>
                                      <p:cBhvr>
                                        <p:cTn id="111" dur="1" fill="hold">
                                          <p:stCondLst>
                                            <p:cond delay="0"/>
                                          </p:stCondLst>
                                        </p:cTn>
                                        <p:tgtEl>
                                          <p:spTgt spid="97"/>
                                        </p:tgtEl>
                                        <p:attrNameLst>
                                          <p:attrName>style.visibility</p:attrName>
                                        </p:attrNameLst>
                                      </p:cBhvr>
                                      <p:to>
                                        <p:strVal val="visible"/>
                                      </p:to>
                                    </p:set>
                                    <p:animEffect transition="in" filter="box(in)">
                                      <p:cBhvr>
                                        <p:cTn id="112" dur="500"/>
                                        <p:tgtEl>
                                          <p:spTgt spid="97"/>
                                        </p:tgtEl>
                                      </p:cBhvr>
                                    </p:animEffect>
                                  </p:childTnLst>
                                </p:cTn>
                              </p:par>
                              <p:par>
                                <p:cTn id="113" presetID="4" presetClass="entr" presetSubtype="16" fill="hold" nodeType="withEffect">
                                  <p:stCondLst>
                                    <p:cond delay="0"/>
                                  </p:stCondLst>
                                  <p:childTnLst>
                                    <p:set>
                                      <p:cBhvr>
                                        <p:cTn id="114" dur="1" fill="hold">
                                          <p:stCondLst>
                                            <p:cond delay="0"/>
                                          </p:stCondLst>
                                        </p:cTn>
                                        <p:tgtEl>
                                          <p:spTgt spid="87"/>
                                        </p:tgtEl>
                                        <p:attrNameLst>
                                          <p:attrName>style.visibility</p:attrName>
                                        </p:attrNameLst>
                                      </p:cBhvr>
                                      <p:to>
                                        <p:strVal val="visible"/>
                                      </p:to>
                                    </p:set>
                                    <p:animEffect transition="in" filter="box(in)">
                                      <p:cBhvr>
                                        <p:cTn id="115" dur="500"/>
                                        <p:tgtEl>
                                          <p:spTgt spid="87"/>
                                        </p:tgtEl>
                                      </p:cBhvr>
                                    </p:animEffect>
                                  </p:childTnLst>
                                </p:cTn>
                              </p:par>
                              <p:par>
                                <p:cTn id="116" presetID="4" presetClass="entr" presetSubtype="16" fill="hold" nodeType="withEffect">
                                  <p:stCondLst>
                                    <p:cond delay="0"/>
                                  </p:stCondLst>
                                  <p:childTnLst>
                                    <p:set>
                                      <p:cBhvr>
                                        <p:cTn id="117" dur="1" fill="hold">
                                          <p:stCondLst>
                                            <p:cond delay="0"/>
                                          </p:stCondLst>
                                        </p:cTn>
                                        <p:tgtEl>
                                          <p:spTgt spid="89"/>
                                        </p:tgtEl>
                                        <p:attrNameLst>
                                          <p:attrName>style.visibility</p:attrName>
                                        </p:attrNameLst>
                                      </p:cBhvr>
                                      <p:to>
                                        <p:strVal val="visible"/>
                                      </p:to>
                                    </p:set>
                                    <p:animEffect transition="in" filter="box(in)">
                                      <p:cBhvr>
                                        <p:cTn id="118" dur="500"/>
                                        <p:tgtEl>
                                          <p:spTgt spid="89"/>
                                        </p:tgtEl>
                                      </p:cBhvr>
                                    </p:animEffect>
                                  </p:childTnLst>
                                </p:cTn>
                              </p:par>
                              <p:par>
                                <p:cTn id="119" presetID="4" presetClass="entr" presetSubtype="16" fill="hold" nodeType="withEffect">
                                  <p:stCondLst>
                                    <p:cond delay="0"/>
                                  </p:stCondLst>
                                  <p:childTnLst>
                                    <p:set>
                                      <p:cBhvr>
                                        <p:cTn id="120" dur="1" fill="hold">
                                          <p:stCondLst>
                                            <p:cond delay="0"/>
                                          </p:stCondLst>
                                        </p:cTn>
                                        <p:tgtEl>
                                          <p:spTgt spid="123"/>
                                        </p:tgtEl>
                                        <p:attrNameLst>
                                          <p:attrName>style.visibility</p:attrName>
                                        </p:attrNameLst>
                                      </p:cBhvr>
                                      <p:to>
                                        <p:strVal val="visible"/>
                                      </p:to>
                                    </p:set>
                                    <p:animEffect transition="in" filter="box(in)">
                                      <p:cBhvr>
                                        <p:cTn id="121" dur="500"/>
                                        <p:tgtEl>
                                          <p:spTgt spid="123"/>
                                        </p:tgtEl>
                                      </p:cBhvr>
                                    </p:animEffect>
                                  </p:childTnLst>
                                </p:cTn>
                              </p:par>
                              <p:par>
                                <p:cTn id="122" presetID="4" presetClass="entr" presetSubtype="16" fill="hold" grpId="0" nodeType="withEffect">
                                  <p:stCondLst>
                                    <p:cond delay="0"/>
                                  </p:stCondLst>
                                  <p:childTnLst>
                                    <p:set>
                                      <p:cBhvr>
                                        <p:cTn id="123" dur="1" fill="hold">
                                          <p:stCondLst>
                                            <p:cond delay="0"/>
                                          </p:stCondLst>
                                        </p:cTn>
                                        <p:tgtEl>
                                          <p:spTgt spid="101"/>
                                        </p:tgtEl>
                                        <p:attrNameLst>
                                          <p:attrName>style.visibility</p:attrName>
                                        </p:attrNameLst>
                                      </p:cBhvr>
                                      <p:to>
                                        <p:strVal val="visible"/>
                                      </p:to>
                                    </p:set>
                                    <p:animEffect transition="in" filter="box(in)">
                                      <p:cBhvr>
                                        <p:cTn id="124" dur="500"/>
                                        <p:tgtEl>
                                          <p:spTgt spid="101"/>
                                        </p:tgtEl>
                                      </p:cBhvr>
                                    </p:animEffect>
                                  </p:childTnLst>
                                </p:cTn>
                              </p:par>
                              <p:par>
                                <p:cTn id="125" presetID="4" presetClass="entr" presetSubtype="16" fill="hold" nodeType="withEffect">
                                  <p:stCondLst>
                                    <p:cond delay="0"/>
                                  </p:stCondLst>
                                  <p:childTnLst>
                                    <p:set>
                                      <p:cBhvr>
                                        <p:cTn id="126" dur="1" fill="hold">
                                          <p:stCondLst>
                                            <p:cond delay="0"/>
                                          </p:stCondLst>
                                        </p:cTn>
                                        <p:tgtEl>
                                          <p:spTgt spid="22533"/>
                                        </p:tgtEl>
                                        <p:attrNameLst>
                                          <p:attrName>style.visibility</p:attrName>
                                        </p:attrNameLst>
                                      </p:cBhvr>
                                      <p:to>
                                        <p:strVal val="visible"/>
                                      </p:to>
                                    </p:set>
                                    <p:animEffect transition="in" filter="box(in)">
                                      <p:cBhvr>
                                        <p:cTn id="127" dur="500"/>
                                        <p:tgtEl>
                                          <p:spTgt spid="22533"/>
                                        </p:tgtEl>
                                      </p:cBhvr>
                                    </p:animEffect>
                                  </p:childTnLst>
                                </p:cTn>
                              </p:par>
                            </p:childTnLst>
                          </p:cTn>
                        </p:par>
                      </p:childTnLst>
                    </p:cTn>
                  </p:par>
                  <p:par>
                    <p:cTn id="128" fill="hold">
                      <p:stCondLst>
                        <p:cond delay="indefinite"/>
                      </p:stCondLst>
                      <p:childTnLst>
                        <p:par>
                          <p:cTn id="129" fill="hold">
                            <p:stCondLst>
                              <p:cond delay="0"/>
                            </p:stCondLst>
                            <p:childTnLst>
                              <p:par>
                                <p:cTn id="130" presetID="4" presetClass="entr" presetSubtype="16" fill="hold" grpId="0" nodeType="clickEffect">
                                  <p:stCondLst>
                                    <p:cond delay="0"/>
                                  </p:stCondLst>
                                  <p:childTnLst>
                                    <p:set>
                                      <p:cBhvr>
                                        <p:cTn id="131" dur="1" fill="hold">
                                          <p:stCondLst>
                                            <p:cond delay="0"/>
                                          </p:stCondLst>
                                        </p:cTn>
                                        <p:tgtEl>
                                          <p:spTgt spid="103"/>
                                        </p:tgtEl>
                                        <p:attrNameLst>
                                          <p:attrName>style.visibility</p:attrName>
                                        </p:attrNameLst>
                                      </p:cBhvr>
                                      <p:to>
                                        <p:strVal val="visible"/>
                                      </p:to>
                                    </p:set>
                                    <p:animEffect transition="in" filter="box(in)">
                                      <p:cBhvr>
                                        <p:cTn id="132" dur="500"/>
                                        <p:tgtEl>
                                          <p:spTgt spid="103"/>
                                        </p:tgtEl>
                                      </p:cBhvr>
                                    </p:animEffect>
                                  </p:childTnLst>
                                </p:cTn>
                              </p:par>
                              <p:par>
                                <p:cTn id="133" presetID="4" presetClass="entr" presetSubtype="16" fill="hold" grpId="0" nodeType="withEffect">
                                  <p:stCondLst>
                                    <p:cond delay="0"/>
                                  </p:stCondLst>
                                  <p:childTnLst>
                                    <p:set>
                                      <p:cBhvr>
                                        <p:cTn id="134" dur="1" fill="hold">
                                          <p:stCondLst>
                                            <p:cond delay="0"/>
                                          </p:stCondLst>
                                        </p:cTn>
                                        <p:tgtEl>
                                          <p:spTgt spid="59"/>
                                        </p:tgtEl>
                                        <p:attrNameLst>
                                          <p:attrName>style.visibility</p:attrName>
                                        </p:attrNameLst>
                                      </p:cBhvr>
                                      <p:to>
                                        <p:strVal val="visible"/>
                                      </p:to>
                                    </p:set>
                                    <p:animEffect transition="in" filter="box(in)">
                                      <p:cBhvr>
                                        <p:cTn id="135" dur="500"/>
                                        <p:tgtEl>
                                          <p:spTgt spid="59"/>
                                        </p:tgtEl>
                                      </p:cBhvr>
                                    </p:animEffect>
                                  </p:childTnLst>
                                </p:cTn>
                              </p:par>
                              <p:par>
                                <p:cTn id="136" presetID="4" presetClass="entr" presetSubtype="16" fill="hold" nodeType="withEffect">
                                  <p:stCondLst>
                                    <p:cond delay="0"/>
                                  </p:stCondLst>
                                  <p:childTnLst>
                                    <p:set>
                                      <p:cBhvr>
                                        <p:cTn id="137" dur="1" fill="hold">
                                          <p:stCondLst>
                                            <p:cond delay="0"/>
                                          </p:stCondLst>
                                        </p:cTn>
                                        <p:tgtEl>
                                          <p:spTgt spid="15"/>
                                        </p:tgtEl>
                                        <p:attrNameLst>
                                          <p:attrName>style.visibility</p:attrName>
                                        </p:attrNameLst>
                                      </p:cBhvr>
                                      <p:to>
                                        <p:strVal val="visible"/>
                                      </p:to>
                                    </p:set>
                                    <p:animEffect transition="in" filter="box(in)">
                                      <p:cBhvr>
                                        <p:cTn id="138" dur="500"/>
                                        <p:tgtEl>
                                          <p:spTgt spid="15"/>
                                        </p:tgtEl>
                                      </p:cBhvr>
                                    </p:animEffect>
                                  </p:childTnLst>
                                </p:cTn>
                              </p:par>
                              <p:par>
                                <p:cTn id="139" presetID="4" presetClass="entr" presetSubtype="16" fill="hold" grpId="0" nodeType="withEffect">
                                  <p:stCondLst>
                                    <p:cond delay="0"/>
                                  </p:stCondLst>
                                  <p:childTnLst>
                                    <p:set>
                                      <p:cBhvr>
                                        <p:cTn id="140" dur="1" fill="hold">
                                          <p:stCondLst>
                                            <p:cond delay="0"/>
                                          </p:stCondLst>
                                        </p:cTn>
                                        <p:tgtEl>
                                          <p:spTgt spid="115"/>
                                        </p:tgtEl>
                                        <p:attrNameLst>
                                          <p:attrName>style.visibility</p:attrName>
                                        </p:attrNameLst>
                                      </p:cBhvr>
                                      <p:to>
                                        <p:strVal val="visible"/>
                                      </p:to>
                                    </p:set>
                                    <p:animEffect transition="in" filter="box(in)">
                                      <p:cBhvr>
                                        <p:cTn id="141" dur="500"/>
                                        <p:tgtEl>
                                          <p:spTgt spid="115"/>
                                        </p:tgtEl>
                                      </p:cBhvr>
                                    </p:animEffect>
                                  </p:childTnLst>
                                </p:cTn>
                              </p:par>
                              <p:par>
                                <p:cTn id="142" presetID="4" presetClass="entr" presetSubtype="16" fill="hold" nodeType="withEffect">
                                  <p:stCondLst>
                                    <p:cond delay="0"/>
                                  </p:stCondLst>
                                  <p:childTnLst>
                                    <p:set>
                                      <p:cBhvr>
                                        <p:cTn id="143" dur="1" fill="hold">
                                          <p:stCondLst>
                                            <p:cond delay="0"/>
                                          </p:stCondLst>
                                        </p:cTn>
                                        <p:tgtEl>
                                          <p:spTgt spid="18"/>
                                        </p:tgtEl>
                                        <p:attrNameLst>
                                          <p:attrName>style.visibility</p:attrName>
                                        </p:attrNameLst>
                                      </p:cBhvr>
                                      <p:to>
                                        <p:strVal val="visible"/>
                                      </p:to>
                                    </p:set>
                                    <p:animEffect transition="in" filter="box(in)">
                                      <p:cBhvr>
                                        <p:cTn id="144" dur="500"/>
                                        <p:tgtEl>
                                          <p:spTgt spid="18"/>
                                        </p:tgtEl>
                                      </p:cBhvr>
                                    </p:animEffect>
                                  </p:childTnLst>
                                </p:cTn>
                              </p:par>
                              <p:par>
                                <p:cTn id="145" presetID="4" presetClass="entr" presetSubtype="16" fill="hold" grpId="0" nodeType="withEffect">
                                  <p:stCondLst>
                                    <p:cond delay="0"/>
                                  </p:stCondLst>
                                  <p:childTnLst>
                                    <p:set>
                                      <p:cBhvr>
                                        <p:cTn id="146" dur="1" fill="hold">
                                          <p:stCondLst>
                                            <p:cond delay="0"/>
                                          </p:stCondLst>
                                        </p:cTn>
                                        <p:tgtEl>
                                          <p:spTgt spid="57"/>
                                        </p:tgtEl>
                                        <p:attrNameLst>
                                          <p:attrName>style.visibility</p:attrName>
                                        </p:attrNameLst>
                                      </p:cBhvr>
                                      <p:to>
                                        <p:strVal val="visible"/>
                                      </p:to>
                                    </p:set>
                                    <p:animEffect transition="in" filter="box(in)">
                                      <p:cBhvr>
                                        <p:cTn id="147" dur="500"/>
                                        <p:tgtEl>
                                          <p:spTgt spid="57"/>
                                        </p:tgtEl>
                                      </p:cBhvr>
                                    </p:animEffect>
                                  </p:childTnLst>
                                </p:cTn>
                              </p:par>
                              <p:par>
                                <p:cTn id="148" presetID="4" presetClass="entr" presetSubtype="16" fill="hold" grpId="0" nodeType="withEffect">
                                  <p:stCondLst>
                                    <p:cond delay="0"/>
                                  </p:stCondLst>
                                  <p:childTnLst>
                                    <p:set>
                                      <p:cBhvr>
                                        <p:cTn id="149" dur="1" fill="hold">
                                          <p:stCondLst>
                                            <p:cond delay="0"/>
                                          </p:stCondLst>
                                        </p:cTn>
                                        <p:tgtEl>
                                          <p:spTgt spid="62"/>
                                        </p:tgtEl>
                                        <p:attrNameLst>
                                          <p:attrName>style.visibility</p:attrName>
                                        </p:attrNameLst>
                                      </p:cBhvr>
                                      <p:to>
                                        <p:strVal val="visible"/>
                                      </p:to>
                                    </p:set>
                                    <p:animEffect transition="in" filter="box(in)">
                                      <p:cBhvr>
                                        <p:cTn id="150" dur="500"/>
                                        <p:tgtEl>
                                          <p:spTgt spid="62"/>
                                        </p:tgtEl>
                                      </p:cBhvr>
                                    </p:animEffect>
                                  </p:childTnLst>
                                </p:cTn>
                              </p:par>
                              <p:par>
                                <p:cTn id="151" presetID="4" presetClass="entr" presetSubtype="16" fill="hold" grpId="0" nodeType="withEffect">
                                  <p:stCondLst>
                                    <p:cond delay="0"/>
                                  </p:stCondLst>
                                  <p:childTnLst>
                                    <p:set>
                                      <p:cBhvr>
                                        <p:cTn id="152" dur="1" fill="hold">
                                          <p:stCondLst>
                                            <p:cond delay="0"/>
                                          </p:stCondLst>
                                        </p:cTn>
                                        <p:tgtEl>
                                          <p:spTgt spid="24"/>
                                        </p:tgtEl>
                                        <p:attrNameLst>
                                          <p:attrName>style.visibility</p:attrName>
                                        </p:attrNameLst>
                                      </p:cBhvr>
                                      <p:to>
                                        <p:strVal val="visible"/>
                                      </p:to>
                                    </p:set>
                                    <p:animEffect transition="in" filter="box(in)">
                                      <p:cBhvr>
                                        <p:cTn id="153" dur="500"/>
                                        <p:tgtEl>
                                          <p:spTgt spid="24"/>
                                        </p:tgtEl>
                                      </p:cBhvr>
                                    </p:animEffect>
                                  </p:childTnLst>
                                </p:cTn>
                              </p:par>
                              <p:par>
                                <p:cTn id="154" presetID="4" presetClass="entr" presetSubtype="16" fill="hold" grpId="0" nodeType="withEffect">
                                  <p:stCondLst>
                                    <p:cond delay="0"/>
                                  </p:stCondLst>
                                  <p:childTnLst>
                                    <p:set>
                                      <p:cBhvr>
                                        <p:cTn id="155" dur="1" fill="hold">
                                          <p:stCondLst>
                                            <p:cond delay="0"/>
                                          </p:stCondLst>
                                        </p:cTn>
                                        <p:tgtEl>
                                          <p:spTgt spid="84"/>
                                        </p:tgtEl>
                                        <p:attrNameLst>
                                          <p:attrName>style.visibility</p:attrName>
                                        </p:attrNameLst>
                                      </p:cBhvr>
                                      <p:to>
                                        <p:strVal val="visible"/>
                                      </p:to>
                                    </p:set>
                                    <p:animEffect transition="in" filter="box(in)">
                                      <p:cBhvr>
                                        <p:cTn id="156" dur="500"/>
                                        <p:tgtEl>
                                          <p:spTgt spid="84"/>
                                        </p:tgtEl>
                                      </p:cBhvr>
                                    </p:animEffect>
                                  </p:childTnLst>
                                </p:cTn>
                              </p:par>
                              <p:par>
                                <p:cTn id="157" presetID="4" presetClass="entr" presetSubtype="16" fill="hold" grpId="0" nodeType="withEffect">
                                  <p:stCondLst>
                                    <p:cond delay="0"/>
                                  </p:stCondLst>
                                  <p:childTnLst>
                                    <p:set>
                                      <p:cBhvr>
                                        <p:cTn id="158" dur="1" fill="hold">
                                          <p:stCondLst>
                                            <p:cond delay="0"/>
                                          </p:stCondLst>
                                        </p:cTn>
                                        <p:tgtEl>
                                          <p:spTgt spid="83"/>
                                        </p:tgtEl>
                                        <p:attrNameLst>
                                          <p:attrName>style.visibility</p:attrName>
                                        </p:attrNameLst>
                                      </p:cBhvr>
                                      <p:to>
                                        <p:strVal val="visible"/>
                                      </p:to>
                                    </p:set>
                                    <p:animEffect transition="in" filter="box(in)">
                                      <p:cBhvr>
                                        <p:cTn id="159" dur="500"/>
                                        <p:tgtEl>
                                          <p:spTgt spid="83"/>
                                        </p:tgtEl>
                                      </p:cBhvr>
                                    </p:animEffect>
                                  </p:childTnLst>
                                </p:cTn>
                              </p:par>
                            </p:childTnLst>
                          </p:cTn>
                        </p:par>
                      </p:childTnLst>
                    </p:cTn>
                  </p:par>
                  <p:par>
                    <p:cTn id="160" fill="hold">
                      <p:stCondLst>
                        <p:cond delay="indefinite"/>
                      </p:stCondLst>
                      <p:childTnLst>
                        <p:par>
                          <p:cTn id="161" fill="hold">
                            <p:stCondLst>
                              <p:cond delay="0"/>
                            </p:stCondLst>
                            <p:childTnLst>
                              <p:par>
                                <p:cTn id="162" presetID="4" presetClass="entr" presetSubtype="16" fill="hold" nodeType="clickEffect">
                                  <p:stCondLst>
                                    <p:cond delay="0"/>
                                  </p:stCondLst>
                                  <p:childTnLst>
                                    <p:set>
                                      <p:cBhvr>
                                        <p:cTn id="163" dur="1" fill="hold">
                                          <p:stCondLst>
                                            <p:cond delay="0"/>
                                          </p:stCondLst>
                                        </p:cTn>
                                        <p:tgtEl>
                                          <p:spTgt spid="22531"/>
                                        </p:tgtEl>
                                        <p:attrNameLst>
                                          <p:attrName>style.visibility</p:attrName>
                                        </p:attrNameLst>
                                      </p:cBhvr>
                                      <p:to>
                                        <p:strVal val="visible"/>
                                      </p:to>
                                    </p:set>
                                    <p:animEffect transition="in" filter="box(in)">
                                      <p:cBhvr>
                                        <p:cTn id="164" dur="500"/>
                                        <p:tgtEl>
                                          <p:spTgt spid="22531"/>
                                        </p:tgtEl>
                                      </p:cBhvr>
                                    </p:animEffect>
                                  </p:childTnLst>
                                </p:cTn>
                              </p:par>
                              <p:par>
                                <p:cTn id="165" presetID="4" presetClass="entr" presetSubtype="16" fill="hold" nodeType="withEffect">
                                  <p:stCondLst>
                                    <p:cond delay="0"/>
                                  </p:stCondLst>
                                  <p:childTnLst>
                                    <p:set>
                                      <p:cBhvr>
                                        <p:cTn id="166" dur="1" fill="hold">
                                          <p:stCondLst>
                                            <p:cond delay="0"/>
                                          </p:stCondLst>
                                        </p:cTn>
                                        <p:tgtEl>
                                          <p:spTgt spid="79"/>
                                        </p:tgtEl>
                                        <p:attrNameLst>
                                          <p:attrName>style.visibility</p:attrName>
                                        </p:attrNameLst>
                                      </p:cBhvr>
                                      <p:to>
                                        <p:strVal val="visible"/>
                                      </p:to>
                                    </p:set>
                                    <p:animEffect transition="in" filter="box(in)">
                                      <p:cBhvr>
                                        <p:cTn id="167" dur="500"/>
                                        <p:tgtEl>
                                          <p:spTgt spid="79"/>
                                        </p:tgtEl>
                                      </p:cBhvr>
                                    </p:animEffect>
                                  </p:childTnLst>
                                </p:cTn>
                              </p:par>
                              <p:par>
                                <p:cTn id="168" presetID="4" presetClass="entr" presetSubtype="16" fill="hold" nodeType="withEffect">
                                  <p:stCondLst>
                                    <p:cond delay="0"/>
                                  </p:stCondLst>
                                  <p:childTnLst>
                                    <p:set>
                                      <p:cBhvr>
                                        <p:cTn id="169" dur="1" fill="hold">
                                          <p:stCondLst>
                                            <p:cond delay="0"/>
                                          </p:stCondLst>
                                        </p:cTn>
                                        <p:tgtEl>
                                          <p:spTgt spid="77"/>
                                        </p:tgtEl>
                                        <p:attrNameLst>
                                          <p:attrName>style.visibility</p:attrName>
                                        </p:attrNameLst>
                                      </p:cBhvr>
                                      <p:to>
                                        <p:strVal val="visible"/>
                                      </p:to>
                                    </p:set>
                                    <p:animEffect transition="in" filter="box(in)">
                                      <p:cBhvr>
                                        <p:cTn id="170" dur="500"/>
                                        <p:tgtEl>
                                          <p:spTgt spid="77"/>
                                        </p:tgtEl>
                                      </p:cBhvr>
                                    </p:animEffect>
                                  </p:childTnLst>
                                </p:cTn>
                              </p:par>
                              <p:par>
                                <p:cTn id="171" presetID="4" presetClass="entr" presetSubtype="16" fill="hold" nodeType="withEffect">
                                  <p:stCondLst>
                                    <p:cond delay="0"/>
                                  </p:stCondLst>
                                  <p:childTnLst>
                                    <p:set>
                                      <p:cBhvr>
                                        <p:cTn id="172" dur="1" fill="hold">
                                          <p:stCondLst>
                                            <p:cond delay="0"/>
                                          </p:stCondLst>
                                        </p:cTn>
                                        <p:tgtEl>
                                          <p:spTgt spid="119"/>
                                        </p:tgtEl>
                                        <p:attrNameLst>
                                          <p:attrName>style.visibility</p:attrName>
                                        </p:attrNameLst>
                                      </p:cBhvr>
                                      <p:to>
                                        <p:strVal val="visible"/>
                                      </p:to>
                                    </p:set>
                                    <p:animEffect transition="in" filter="box(in)">
                                      <p:cBhvr>
                                        <p:cTn id="173" dur="500"/>
                                        <p:tgtEl>
                                          <p:spTgt spid="119"/>
                                        </p:tgtEl>
                                      </p:cBhvr>
                                    </p:animEffect>
                                  </p:childTnLst>
                                </p:cTn>
                              </p:par>
                              <p:par>
                                <p:cTn id="174" presetID="4" presetClass="entr" presetSubtype="16" fill="hold" grpId="0" nodeType="withEffect">
                                  <p:stCondLst>
                                    <p:cond delay="0"/>
                                  </p:stCondLst>
                                  <p:childTnLst>
                                    <p:set>
                                      <p:cBhvr>
                                        <p:cTn id="175" dur="1" fill="hold">
                                          <p:stCondLst>
                                            <p:cond delay="0"/>
                                          </p:stCondLst>
                                        </p:cTn>
                                        <p:tgtEl>
                                          <p:spTgt spid="86"/>
                                        </p:tgtEl>
                                        <p:attrNameLst>
                                          <p:attrName>style.visibility</p:attrName>
                                        </p:attrNameLst>
                                      </p:cBhvr>
                                      <p:to>
                                        <p:strVal val="visible"/>
                                      </p:to>
                                    </p:set>
                                    <p:animEffect transition="in" filter="box(in)">
                                      <p:cBhvr>
                                        <p:cTn id="176" dur="500"/>
                                        <p:tgtEl>
                                          <p:spTgt spid="86"/>
                                        </p:tgtEl>
                                      </p:cBhvr>
                                    </p:animEffect>
                                  </p:childTnLst>
                                </p:cTn>
                              </p:par>
                              <p:par>
                                <p:cTn id="177" presetID="4" presetClass="entr" presetSubtype="16" fill="hold" nodeType="withEffect">
                                  <p:stCondLst>
                                    <p:cond delay="0"/>
                                  </p:stCondLst>
                                  <p:childTnLst>
                                    <p:set>
                                      <p:cBhvr>
                                        <p:cTn id="178" dur="1" fill="hold">
                                          <p:stCondLst>
                                            <p:cond delay="0"/>
                                          </p:stCondLst>
                                        </p:cTn>
                                        <p:tgtEl>
                                          <p:spTgt spid="71"/>
                                        </p:tgtEl>
                                        <p:attrNameLst>
                                          <p:attrName>style.visibility</p:attrName>
                                        </p:attrNameLst>
                                      </p:cBhvr>
                                      <p:to>
                                        <p:strVal val="visible"/>
                                      </p:to>
                                    </p:set>
                                    <p:animEffect transition="in" filter="box(in)">
                                      <p:cBhvr>
                                        <p:cTn id="179" dur="500"/>
                                        <p:tgtEl>
                                          <p:spTgt spid="71"/>
                                        </p:tgtEl>
                                      </p:cBhvr>
                                    </p:animEffect>
                                  </p:childTnLst>
                                </p:cTn>
                              </p:par>
                              <p:par>
                                <p:cTn id="180" presetID="4" presetClass="entr" presetSubtype="16" fill="hold" nodeType="withEffect">
                                  <p:stCondLst>
                                    <p:cond delay="0"/>
                                  </p:stCondLst>
                                  <p:childTnLst>
                                    <p:set>
                                      <p:cBhvr>
                                        <p:cTn id="181" dur="1" fill="hold">
                                          <p:stCondLst>
                                            <p:cond delay="0"/>
                                          </p:stCondLst>
                                        </p:cTn>
                                        <p:tgtEl>
                                          <p:spTgt spid="73"/>
                                        </p:tgtEl>
                                        <p:attrNameLst>
                                          <p:attrName>style.visibility</p:attrName>
                                        </p:attrNameLst>
                                      </p:cBhvr>
                                      <p:to>
                                        <p:strVal val="visible"/>
                                      </p:to>
                                    </p:set>
                                    <p:animEffect transition="in" filter="box(in)">
                                      <p:cBhvr>
                                        <p:cTn id="182" dur="500"/>
                                        <p:tgtEl>
                                          <p:spTgt spid="73"/>
                                        </p:tgtEl>
                                      </p:cBhvr>
                                    </p:animEffect>
                                  </p:childTnLst>
                                </p:cTn>
                              </p:par>
                              <p:par>
                                <p:cTn id="183" presetID="4" presetClass="entr" presetSubtype="16" fill="hold" nodeType="withEffect">
                                  <p:stCondLst>
                                    <p:cond delay="0"/>
                                  </p:stCondLst>
                                  <p:childTnLst>
                                    <p:set>
                                      <p:cBhvr>
                                        <p:cTn id="184" dur="1" fill="hold">
                                          <p:stCondLst>
                                            <p:cond delay="0"/>
                                          </p:stCondLst>
                                        </p:cTn>
                                        <p:tgtEl>
                                          <p:spTgt spid="122"/>
                                        </p:tgtEl>
                                        <p:attrNameLst>
                                          <p:attrName>style.visibility</p:attrName>
                                        </p:attrNameLst>
                                      </p:cBhvr>
                                      <p:to>
                                        <p:strVal val="visible"/>
                                      </p:to>
                                    </p:set>
                                    <p:animEffect transition="in" filter="box(in)">
                                      <p:cBhvr>
                                        <p:cTn id="185" dur="500"/>
                                        <p:tgtEl>
                                          <p:spTgt spid="122"/>
                                        </p:tgtEl>
                                      </p:cBhvr>
                                    </p:animEffect>
                                  </p:childTnLst>
                                </p:cTn>
                              </p:par>
                              <p:par>
                                <p:cTn id="186" presetID="4" presetClass="entr" presetSubtype="16" fill="hold" grpId="0" nodeType="withEffect">
                                  <p:stCondLst>
                                    <p:cond delay="0"/>
                                  </p:stCondLst>
                                  <p:childTnLst>
                                    <p:set>
                                      <p:cBhvr>
                                        <p:cTn id="187" dur="1" fill="hold">
                                          <p:stCondLst>
                                            <p:cond delay="0"/>
                                          </p:stCondLst>
                                        </p:cTn>
                                        <p:tgtEl>
                                          <p:spTgt spid="85"/>
                                        </p:tgtEl>
                                        <p:attrNameLst>
                                          <p:attrName>style.visibility</p:attrName>
                                        </p:attrNameLst>
                                      </p:cBhvr>
                                      <p:to>
                                        <p:strVal val="visible"/>
                                      </p:to>
                                    </p:set>
                                    <p:animEffect transition="in" filter="box(in)">
                                      <p:cBhvr>
                                        <p:cTn id="188" dur="500"/>
                                        <p:tgtEl>
                                          <p:spTgt spid="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3" grpId="0" animBg="1"/>
      <p:bldP spid="24" grpId="0" animBg="1"/>
      <p:bldP spid="55" grpId="0"/>
      <p:bldP spid="56" grpId="0"/>
      <p:bldP spid="57" grpId="0"/>
      <p:bldP spid="58" grpId="0"/>
      <p:bldP spid="59" grpId="0"/>
      <p:bldP spid="60" grpId="0"/>
      <p:bldP spid="61" grpId="0"/>
      <p:bldP spid="62" grpId="0"/>
      <p:bldP spid="63" grpId="0"/>
      <p:bldP spid="65" grpId="0" animBg="1"/>
      <p:bldP spid="66" grpId="0" animBg="1"/>
      <p:bldP spid="69" grpId="0"/>
      <p:bldP spid="70" grpId="0"/>
      <p:bldP spid="83" grpId="0" animBg="1"/>
      <p:bldP spid="84" grpId="0" animBg="1"/>
      <p:bldP spid="85" grpId="0"/>
      <p:bldP spid="86" grpId="0"/>
      <p:bldP spid="100" grpId="0"/>
      <p:bldP spid="101" grpId="0"/>
      <p:bldP spid="102" grpId="0"/>
      <p:bldP spid="103" grpId="0"/>
      <p:bldP spid="104" grpId="0"/>
      <p:bldP spid="111" grpId="0"/>
      <p:bldP spid="112" grpId="0"/>
      <p:bldP spid="114" grpId="0"/>
      <p:bldP spid="115" grpId="0"/>
      <p:bldP spid="116" grpId="0" animBg="1"/>
      <p:bldP spid="11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ตัวเชื่อมต่อตรง 3"/>
          <p:cNvCxnSpPr/>
          <p:nvPr/>
        </p:nvCxnSpPr>
        <p:spPr>
          <a:xfrm rot="5400000">
            <a:off x="142844" y="2000241"/>
            <a:ext cx="2428894" cy="1"/>
          </a:xfrm>
          <a:prstGeom prst="line">
            <a:avLst/>
          </a:prstGeom>
        </p:spPr>
        <p:style>
          <a:lnRef idx="3">
            <a:schemeClr val="dk1"/>
          </a:lnRef>
          <a:fillRef idx="0">
            <a:schemeClr val="dk1"/>
          </a:fillRef>
          <a:effectRef idx="2">
            <a:schemeClr val="dk1"/>
          </a:effectRef>
          <a:fontRef idx="minor">
            <a:schemeClr val="tx1"/>
          </a:fontRef>
        </p:style>
      </p:cxnSp>
      <p:cxnSp>
        <p:nvCxnSpPr>
          <p:cNvPr id="5" name="ตัวเชื่อมต่อตรง 4"/>
          <p:cNvCxnSpPr/>
          <p:nvPr/>
        </p:nvCxnSpPr>
        <p:spPr>
          <a:xfrm rot="10800000">
            <a:off x="1357292" y="3214686"/>
            <a:ext cx="2500329" cy="1"/>
          </a:xfrm>
          <a:prstGeom prst="line">
            <a:avLst/>
          </a:prstGeom>
        </p:spPr>
        <p:style>
          <a:lnRef idx="3">
            <a:schemeClr val="dk1"/>
          </a:lnRef>
          <a:fillRef idx="0">
            <a:schemeClr val="dk1"/>
          </a:fillRef>
          <a:effectRef idx="2">
            <a:schemeClr val="dk1"/>
          </a:effectRef>
          <a:fontRef idx="minor">
            <a:schemeClr val="tx1"/>
          </a:fontRef>
        </p:style>
      </p:cxnSp>
      <p:cxnSp>
        <p:nvCxnSpPr>
          <p:cNvPr id="9" name="ตัวเชื่อมต่อตรง 8"/>
          <p:cNvCxnSpPr/>
          <p:nvPr/>
        </p:nvCxnSpPr>
        <p:spPr>
          <a:xfrm>
            <a:off x="1357290" y="1142984"/>
            <a:ext cx="2143140" cy="2071702"/>
          </a:xfrm>
          <a:prstGeom prst="line">
            <a:avLst/>
          </a:prstGeom>
        </p:spPr>
        <p:style>
          <a:lnRef idx="3">
            <a:schemeClr val="accent1"/>
          </a:lnRef>
          <a:fillRef idx="0">
            <a:schemeClr val="accent1"/>
          </a:fillRef>
          <a:effectRef idx="2">
            <a:schemeClr val="accent1"/>
          </a:effectRef>
          <a:fontRef idx="minor">
            <a:schemeClr val="tx1"/>
          </a:fontRef>
        </p:style>
      </p:cxnSp>
      <p:sp>
        <p:nvSpPr>
          <p:cNvPr id="12" name="TextBox 11"/>
          <p:cNvSpPr txBox="1"/>
          <p:nvPr/>
        </p:nvSpPr>
        <p:spPr>
          <a:xfrm>
            <a:off x="928662" y="142852"/>
            <a:ext cx="3929090" cy="553998"/>
          </a:xfrm>
          <a:prstGeom prst="rect">
            <a:avLst/>
          </a:prstGeom>
          <a:noFill/>
        </p:spPr>
        <p:txBody>
          <a:bodyPr wrap="square" rtlCol="0">
            <a:spAutoFit/>
          </a:bodyPr>
          <a:lstStyle/>
          <a:p>
            <a:pPr lvl="1"/>
            <a:r>
              <a:rPr lang="en-US" sz="3000" dirty="0" smtClean="0">
                <a:solidFill>
                  <a:schemeClr val="accent5">
                    <a:lumMod val="50000"/>
                  </a:schemeClr>
                </a:solidFill>
                <a:effectLst>
                  <a:outerShdw blurRad="38100" dist="38100" dir="2700000" algn="tl">
                    <a:srgbClr val="000000">
                      <a:alpha val="43137"/>
                    </a:srgbClr>
                  </a:outerShdw>
                </a:effectLst>
              </a:rPr>
              <a:t>Budget Line</a:t>
            </a:r>
          </a:p>
        </p:txBody>
      </p:sp>
      <p:sp>
        <p:nvSpPr>
          <p:cNvPr id="13" name="วงรี 12"/>
          <p:cNvSpPr/>
          <p:nvPr/>
        </p:nvSpPr>
        <p:spPr>
          <a:xfrm>
            <a:off x="1285852" y="35716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cxnSp>
        <p:nvCxnSpPr>
          <p:cNvPr id="14" name="ตัวเชื่อมต่อตรง 13"/>
          <p:cNvCxnSpPr/>
          <p:nvPr/>
        </p:nvCxnSpPr>
        <p:spPr>
          <a:xfrm rot="5400000">
            <a:off x="1286646" y="2499512"/>
            <a:ext cx="1428760"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16" name="ตัวเชื่อมต่อตรง 15"/>
          <p:cNvCxnSpPr/>
          <p:nvPr/>
        </p:nvCxnSpPr>
        <p:spPr>
          <a:xfrm rot="10800000">
            <a:off x="1357290" y="1785926"/>
            <a:ext cx="642942"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18" name="ตัวเชื่อมต่อตรง 17"/>
          <p:cNvCxnSpPr/>
          <p:nvPr/>
        </p:nvCxnSpPr>
        <p:spPr>
          <a:xfrm rot="5400000">
            <a:off x="2285984" y="2786058"/>
            <a:ext cx="714380"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23" name="ตัวเชื่อมต่อตรง 22"/>
          <p:cNvCxnSpPr/>
          <p:nvPr/>
        </p:nvCxnSpPr>
        <p:spPr>
          <a:xfrm rot="10800000">
            <a:off x="1357292" y="2427280"/>
            <a:ext cx="1285883" cy="1589"/>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sp>
        <p:nvSpPr>
          <p:cNvPr id="25" name="ชื่อเรื่อง 1"/>
          <p:cNvSpPr txBox="1">
            <a:spLocks/>
          </p:cNvSpPr>
          <p:nvPr/>
        </p:nvSpPr>
        <p:spPr>
          <a:xfrm>
            <a:off x="1071538" y="357166"/>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F</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6" name="ชื่อเรื่อง 1"/>
          <p:cNvSpPr txBox="1">
            <a:spLocks/>
          </p:cNvSpPr>
          <p:nvPr/>
        </p:nvSpPr>
        <p:spPr>
          <a:xfrm>
            <a:off x="3857620" y="2786058"/>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C</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7" name="ชื่อเรื่อง 1"/>
          <p:cNvSpPr txBox="1">
            <a:spLocks/>
          </p:cNvSpPr>
          <p:nvPr/>
        </p:nvSpPr>
        <p:spPr>
          <a:xfrm>
            <a:off x="1000100" y="2000240"/>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F</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1</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8" name="ชื่อเรื่อง 1"/>
          <p:cNvSpPr txBox="1">
            <a:spLocks/>
          </p:cNvSpPr>
          <p:nvPr/>
        </p:nvSpPr>
        <p:spPr>
          <a:xfrm>
            <a:off x="1000100" y="1428736"/>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F</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2</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9" name="ชื่อเรื่อง 1"/>
          <p:cNvSpPr txBox="1">
            <a:spLocks/>
          </p:cNvSpPr>
          <p:nvPr/>
        </p:nvSpPr>
        <p:spPr>
          <a:xfrm>
            <a:off x="2438384" y="3000372"/>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C</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1</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0" name="ชื่อเรื่อง 1"/>
          <p:cNvSpPr txBox="1">
            <a:spLocks/>
          </p:cNvSpPr>
          <p:nvPr/>
        </p:nvSpPr>
        <p:spPr>
          <a:xfrm>
            <a:off x="1857356" y="3000372"/>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C</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2</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1" name="วงรี 30"/>
          <p:cNvSpPr/>
          <p:nvPr/>
        </p:nvSpPr>
        <p:spPr>
          <a:xfrm>
            <a:off x="2571736" y="2357430"/>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32" name="วงรี 31"/>
          <p:cNvSpPr/>
          <p:nvPr/>
        </p:nvSpPr>
        <p:spPr>
          <a:xfrm>
            <a:off x="1928794" y="1714488"/>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34" name="ชื่อเรื่อง 1"/>
          <p:cNvSpPr txBox="1">
            <a:spLocks/>
          </p:cNvSpPr>
          <p:nvPr/>
        </p:nvSpPr>
        <p:spPr>
          <a:xfrm>
            <a:off x="2000232" y="1214422"/>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B</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2</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5" name="ชื่อเรื่อง 1"/>
          <p:cNvSpPr txBox="1">
            <a:spLocks/>
          </p:cNvSpPr>
          <p:nvPr/>
        </p:nvSpPr>
        <p:spPr>
          <a:xfrm>
            <a:off x="2643174" y="1857364"/>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B</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1</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6" name="ชื่อเรื่อง 1"/>
          <p:cNvSpPr txBox="1">
            <a:spLocks/>
          </p:cNvSpPr>
          <p:nvPr/>
        </p:nvSpPr>
        <p:spPr>
          <a:xfrm>
            <a:off x="1071538" y="2857496"/>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355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23553"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571603" y="2000240"/>
            <a:ext cx="257177" cy="285752"/>
          </a:xfrm>
          <a:prstGeom prst="rect">
            <a:avLst/>
          </a:prstGeom>
          <a:noFill/>
        </p:spPr>
      </p:pic>
      <p:sp>
        <p:nvSpPr>
          <p:cNvPr id="2355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23555"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214546" y="2714620"/>
            <a:ext cx="214314" cy="238127"/>
          </a:xfrm>
          <a:prstGeom prst="rect">
            <a:avLst/>
          </a:prstGeom>
          <a:noFill/>
        </p:spPr>
      </p:pic>
      <p:sp>
        <p:nvSpPr>
          <p:cNvPr id="41" name="TextBox 40"/>
          <p:cNvSpPr txBox="1"/>
          <p:nvPr/>
        </p:nvSpPr>
        <p:spPr>
          <a:xfrm>
            <a:off x="3286116" y="1762772"/>
            <a:ext cx="3929090" cy="523220"/>
          </a:xfrm>
          <a:prstGeom prst="rect">
            <a:avLst/>
          </a:prstGeom>
          <a:noFill/>
        </p:spPr>
        <p:txBody>
          <a:bodyPr wrap="square" rtlCol="0">
            <a:spAutoFit/>
          </a:bodyPr>
          <a:lstStyle/>
          <a:p>
            <a:pPr lvl="1"/>
            <a:r>
              <a:rPr lang="en-US" dirty="0" smtClean="0">
                <a:solidFill>
                  <a:schemeClr val="accent5">
                    <a:lumMod val="50000"/>
                  </a:schemeClr>
                </a:solidFill>
                <a:effectLst>
                  <a:outerShdw blurRad="38100" dist="38100" dir="2700000" algn="tl">
                    <a:srgbClr val="000000">
                      <a:alpha val="43137"/>
                    </a:srgbClr>
                  </a:outerShdw>
                </a:effectLst>
              </a:rPr>
              <a:t>Budget /Income</a:t>
            </a:r>
          </a:p>
        </p:txBody>
      </p:sp>
      <p:sp>
        <p:nvSpPr>
          <p:cNvPr id="42" name="ลูกศรลง 41"/>
          <p:cNvSpPr/>
          <p:nvPr/>
        </p:nvSpPr>
        <p:spPr>
          <a:xfrm rot="2995711">
            <a:off x="3357554" y="2071678"/>
            <a:ext cx="357190"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cxnSp>
        <p:nvCxnSpPr>
          <p:cNvPr id="43" name="ตัวเชื่อมต่อตรง 42"/>
          <p:cNvCxnSpPr/>
          <p:nvPr/>
        </p:nvCxnSpPr>
        <p:spPr>
          <a:xfrm rot="5400000">
            <a:off x="142844" y="5143513"/>
            <a:ext cx="2428894" cy="1"/>
          </a:xfrm>
          <a:prstGeom prst="line">
            <a:avLst/>
          </a:prstGeom>
        </p:spPr>
        <p:style>
          <a:lnRef idx="3">
            <a:schemeClr val="dk1"/>
          </a:lnRef>
          <a:fillRef idx="0">
            <a:schemeClr val="dk1"/>
          </a:fillRef>
          <a:effectRef idx="2">
            <a:schemeClr val="dk1"/>
          </a:effectRef>
          <a:fontRef idx="minor">
            <a:schemeClr val="tx1"/>
          </a:fontRef>
        </p:style>
      </p:cxnSp>
      <p:cxnSp>
        <p:nvCxnSpPr>
          <p:cNvPr id="44" name="ตัวเชื่อมต่อตรง 43"/>
          <p:cNvCxnSpPr/>
          <p:nvPr/>
        </p:nvCxnSpPr>
        <p:spPr>
          <a:xfrm rot="10800000">
            <a:off x="1357290" y="6357956"/>
            <a:ext cx="2500329" cy="1"/>
          </a:xfrm>
          <a:prstGeom prst="line">
            <a:avLst/>
          </a:prstGeom>
        </p:spPr>
        <p:style>
          <a:lnRef idx="3">
            <a:schemeClr val="dk1"/>
          </a:lnRef>
          <a:fillRef idx="0">
            <a:schemeClr val="dk1"/>
          </a:fillRef>
          <a:effectRef idx="2">
            <a:schemeClr val="dk1"/>
          </a:effectRef>
          <a:fontRef idx="minor">
            <a:schemeClr val="tx1"/>
          </a:fontRef>
        </p:style>
      </p:cxnSp>
      <p:sp>
        <p:nvSpPr>
          <p:cNvPr id="45" name="TextBox 44"/>
          <p:cNvSpPr txBox="1"/>
          <p:nvPr/>
        </p:nvSpPr>
        <p:spPr>
          <a:xfrm>
            <a:off x="-500098" y="1109947"/>
            <a:ext cx="1928826" cy="461665"/>
          </a:xfrm>
          <a:prstGeom prst="rect">
            <a:avLst/>
          </a:prstGeom>
          <a:noFill/>
        </p:spPr>
        <p:txBody>
          <a:bodyPr wrap="square" rtlCol="0">
            <a:spAutoFit/>
          </a:bodyPr>
          <a:lstStyle/>
          <a:p>
            <a:pPr lvl="1"/>
            <a:r>
              <a:rPr lang="en-US" sz="2400" dirty="0" smtClean="0">
                <a:solidFill>
                  <a:schemeClr val="accent5">
                    <a:lumMod val="50000"/>
                  </a:schemeClr>
                </a:solidFill>
                <a:effectLst>
                  <a:outerShdw blurRad="38100" dist="38100" dir="2700000" algn="tl">
                    <a:srgbClr val="000000">
                      <a:alpha val="43137"/>
                    </a:srgbClr>
                  </a:outerShdw>
                </a:effectLst>
              </a:rPr>
              <a:t>Figure 4.3 </a:t>
            </a:r>
          </a:p>
        </p:txBody>
      </p:sp>
      <p:sp>
        <p:nvSpPr>
          <p:cNvPr id="46" name="TextBox 45"/>
          <p:cNvSpPr txBox="1"/>
          <p:nvPr/>
        </p:nvSpPr>
        <p:spPr>
          <a:xfrm>
            <a:off x="-71470" y="1571612"/>
            <a:ext cx="1143008" cy="461665"/>
          </a:xfrm>
          <a:prstGeom prst="rect">
            <a:avLst/>
          </a:prstGeom>
          <a:noFill/>
        </p:spPr>
        <p:txBody>
          <a:bodyPr wrap="square" rtlCol="0">
            <a:spAutoFit/>
          </a:bodyPr>
          <a:lstStyle/>
          <a:p>
            <a:pPr lvl="1"/>
            <a:r>
              <a:rPr lang="en-US" sz="2400" dirty="0" smtClean="0">
                <a:solidFill>
                  <a:schemeClr val="accent5">
                    <a:lumMod val="50000"/>
                  </a:schemeClr>
                </a:solidFill>
                <a:effectLst>
                  <a:outerShdw blurRad="38100" dist="38100" dir="2700000" algn="tl">
                    <a:srgbClr val="000000">
                      <a:alpha val="43137"/>
                    </a:srgbClr>
                  </a:outerShdw>
                </a:effectLst>
              </a:rPr>
              <a:t>(A)</a:t>
            </a:r>
          </a:p>
        </p:txBody>
      </p:sp>
      <p:sp>
        <p:nvSpPr>
          <p:cNvPr id="47" name="TextBox 46"/>
          <p:cNvSpPr txBox="1"/>
          <p:nvPr/>
        </p:nvSpPr>
        <p:spPr>
          <a:xfrm>
            <a:off x="0" y="4572008"/>
            <a:ext cx="1143008" cy="461665"/>
          </a:xfrm>
          <a:prstGeom prst="rect">
            <a:avLst/>
          </a:prstGeom>
          <a:noFill/>
        </p:spPr>
        <p:txBody>
          <a:bodyPr wrap="square" rtlCol="0">
            <a:spAutoFit/>
          </a:bodyPr>
          <a:lstStyle/>
          <a:p>
            <a:pPr lvl="1"/>
            <a:r>
              <a:rPr lang="en-US" sz="2400" dirty="0" smtClean="0">
                <a:solidFill>
                  <a:schemeClr val="accent5">
                    <a:lumMod val="50000"/>
                  </a:schemeClr>
                </a:solidFill>
                <a:effectLst>
                  <a:outerShdw blurRad="38100" dist="38100" dir="2700000" algn="tl">
                    <a:srgbClr val="000000">
                      <a:alpha val="43137"/>
                    </a:srgbClr>
                  </a:outerShdw>
                </a:effectLst>
              </a:rPr>
              <a:t>(B)</a:t>
            </a:r>
          </a:p>
        </p:txBody>
      </p:sp>
      <p:cxnSp>
        <p:nvCxnSpPr>
          <p:cNvPr id="48" name="ตัวเชื่อมต่อตรง 47"/>
          <p:cNvCxnSpPr/>
          <p:nvPr/>
        </p:nvCxnSpPr>
        <p:spPr>
          <a:xfrm>
            <a:off x="1357290" y="4286256"/>
            <a:ext cx="2143140" cy="2071702"/>
          </a:xfrm>
          <a:prstGeom prst="line">
            <a:avLst/>
          </a:prstGeom>
        </p:spPr>
        <p:style>
          <a:lnRef idx="3">
            <a:schemeClr val="accent1"/>
          </a:lnRef>
          <a:fillRef idx="0">
            <a:schemeClr val="accent1"/>
          </a:fillRef>
          <a:effectRef idx="2">
            <a:schemeClr val="accent1"/>
          </a:effectRef>
          <a:fontRef idx="minor">
            <a:schemeClr val="tx1"/>
          </a:fontRef>
        </p:style>
      </p:cxnSp>
      <p:cxnSp>
        <p:nvCxnSpPr>
          <p:cNvPr id="49" name="ตัวเชื่อมต่อตรง 48"/>
          <p:cNvCxnSpPr/>
          <p:nvPr/>
        </p:nvCxnSpPr>
        <p:spPr>
          <a:xfrm>
            <a:off x="1357290" y="4786322"/>
            <a:ext cx="2143140" cy="1571636"/>
          </a:xfrm>
          <a:prstGeom prst="line">
            <a:avLst/>
          </a:prstGeom>
        </p:spPr>
        <p:style>
          <a:lnRef idx="3">
            <a:schemeClr val="accent1"/>
          </a:lnRef>
          <a:fillRef idx="0">
            <a:schemeClr val="accent1"/>
          </a:fillRef>
          <a:effectRef idx="2">
            <a:schemeClr val="accent1"/>
          </a:effectRef>
          <a:fontRef idx="minor">
            <a:schemeClr val="tx1"/>
          </a:fontRef>
        </p:style>
      </p:cxnSp>
      <p:cxnSp>
        <p:nvCxnSpPr>
          <p:cNvPr id="55" name="ลูกศรเชื่อมต่อแบบตรง 54"/>
          <p:cNvCxnSpPr/>
          <p:nvPr/>
        </p:nvCxnSpPr>
        <p:spPr>
          <a:xfrm rot="5400000" flipH="1" flipV="1">
            <a:off x="1607323" y="4750603"/>
            <a:ext cx="214314" cy="142876"/>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56" name="ชื่อเรื่อง 1"/>
          <p:cNvSpPr txBox="1">
            <a:spLocks/>
          </p:cNvSpPr>
          <p:nvPr/>
        </p:nvSpPr>
        <p:spPr>
          <a:xfrm>
            <a:off x="1428728" y="4786322"/>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A</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7" name="ชื่อเรื่อง 1"/>
          <p:cNvSpPr txBox="1">
            <a:spLocks/>
          </p:cNvSpPr>
          <p:nvPr/>
        </p:nvSpPr>
        <p:spPr>
          <a:xfrm>
            <a:off x="1785918" y="4286256"/>
            <a:ext cx="428628" cy="571504"/>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B</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8" name="ชื่อเรื่อง 1"/>
          <p:cNvSpPr txBox="1">
            <a:spLocks/>
          </p:cNvSpPr>
          <p:nvPr/>
        </p:nvSpPr>
        <p:spPr>
          <a:xfrm>
            <a:off x="928662" y="3286124"/>
            <a:ext cx="1143008"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Saving (r)</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9" name="ชื่อเรื่อง 1"/>
          <p:cNvSpPr txBox="1">
            <a:spLocks/>
          </p:cNvSpPr>
          <p:nvPr/>
        </p:nvSpPr>
        <p:spPr>
          <a:xfrm>
            <a:off x="500034" y="571480"/>
            <a:ext cx="928694"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(Saving)</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60" name="ชื่อเรื่อง 1"/>
          <p:cNvSpPr txBox="1">
            <a:spLocks/>
          </p:cNvSpPr>
          <p:nvPr/>
        </p:nvSpPr>
        <p:spPr>
          <a:xfrm>
            <a:off x="3786182" y="6000768"/>
            <a:ext cx="1143008"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Consume (</a:t>
            </a:r>
            <a:r>
              <a:rPr lang="en-US" sz="1800" dirty="0" err="1"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Px</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61" name="ชื่อเรื่อง 1"/>
          <p:cNvSpPr txBox="1">
            <a:spLocks/>
          </p:cNvSpPr>
          <p:nvPr/>
        </p:nvSpPr>
        <p:spPr>
          <a:xfrm>
            <a:off x="1071538" y="6000768"/>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62" name="TextBox 61"/>
          <p:cNvSpPr txBox="1"/>
          <p:nvPr/>
        </p:nvSpPr>
        <p:spPr>
          <a:xfrm>
            <a:off x="4071934" y="3714752"/>
            <a:ext cx="4357718" cy="1938992"/>
          </a:xfrm>
          <a:prstGeom prst="rect">
            <a:avLst/>
          </a:prstGeom>
          <a:noFill/>
        </p:spPr>
        <p:txBody>
          <a:bodyPr wrap="square" rtlCol="0">
            <a:spAutoFit/>
          </a:bodyPr>
          <a:lstStyle/>
          <a:p>
            <a:pPr lvl="1"/>
            <a:r>
              <a:rPr lang="en-US" sz="2400" dirty="0" smtClean="0">
                <a:solidFill>
                  <a:schemeClr val="accent5">
                    <a:lumMod val="50000"/>
                  </a:schemeClr>
                </a:solidFill>
                <a:effectLst>
                  <a:outerShdw blurRad="38100" dist="38100" dir="2700000" algn="tl">
                    <a:srgbClr val="000000">
                      <a:alpha val="43137"/>
                    </a:srgbClr>
                  </a:outerShdw>
                </a:effectLst>
              </a:rPr>
              <a:t>A   B Saving   because r   if r   Saving   r   return on other invest.</a:t>
            </a:r>
          </a:p>
          <a:p>
            <a:pPr lvl="1"/>
            <a:r>
              <a:rPr lang="en-US" sz="2400" dirty="0" smtClean="0">
                <a:solidFill>
                  <a:schemeClr val="accent5">
                    <a:lumMod val="50000"/>
                  </a:schemeClr>
                </a:solidFill>
                <a:effectLst>
                  <a:outerShdw blurRad="38100" dist="38100" dir="2700000" algn="tl">
                    <a:srgbClr val="000000">
                      <a:alpha val="43137"/>
                    </a:srgbClr>
                  </a:outerShdw>
                </a:effectLst>
              </a:rPr>
              <a:t>More steep   r</a:t>
            </a:r>
          </a:p>
          <a:p>
            <a:pPr lvl="1"/>
            <a:r>
              <a:rPr lang="en-US" sz="2400" dirty="0" smtClean="0">
                <a:solidFill>
                  <a:schemeClr val="accent5">
                    <a:lumMod val="50000"/>
                  </a:schemeClr>
                </a:solidFill>
                <a:effectLst>
                  <a:outerShdw blurRad="38100" dist="38100" dir="2700000" algn="tl">
                    <a:srgbClr val="000000">
                      <a:alpha val="43137"/>
                    </a:srgbClr>
                  </a:outerShdw>
                </a:effectLst>
              </a:rPr>
              <a:t>Less steep   r</a:t>
            </a:r>
          </a:p>
        </p:txBody>
      </p:sp>
      <p:sp>
        <p:nvSpPr>
          <p:cNvPr id="63" name="ลูกศรขวา 62"/>
          <p:cNvSpPr/>
          <p:nvPr/>
        </p:nvSpPr>
        <p:spPr>
          <a:xfrm>
            <a:off x="4857752" y="3857628"/>
            <a:ext cx="142876"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64" name="ลูกศรขวา 63"/>
          <p:cNvSpPr/>
          <p:nvPr/>
        </p:nvSpPr>
        <p:spPr>
          <a:xfrm>
            <a:off x="5786446" y="4286256"/>
            <a:ext cx="142876"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65" name="ลูกศรขวา 64"/>
          <p:cNvSpPr/>
          <p:nvPr/>
        </p:nvSpPr>
        <p:spPr>
          <a:xfrm rot="5400000" flipV="1">
            <a:off x="7572396" y="3929066"/>
            <a:ext cx="142876"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66" name="ลูกศรขวา 65"/>
          <p:cNvSpPr/>
          <p:nvPr/>
        </p:nvSpPr>
        <p:spPr>
          <a:xfrm rot="16200000" flipV="1">
            <a:off x="6148398" y="3924304"/>
            <a:ext cx="133352"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67" name="ลูกศรขวา 66"/>
          <p:cNvSpPr/>
          <p:nvPr/>
        </p:nvSpPr>
        <p:spPr>
          <a:xfrm rot="16200000" flipV="1">
            <a:off x="8148662" y="3933828"/>
            <a:ext cx="133352"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68" name="ลูกศรขวา 67"/>
          <p:cNvSpPr/>
          <p:nvPr/>
        </p:nvSpPr>
        <p:spPr>
          <a:xfrm rot="5400000" flipV="1">
            <a:off x="5429256" y="4286256"/>
            <a:ext cx="142876"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69" name="ลูกศรขวา 68"/>
          <p:cNvSpPr/>
          <p:nvPr/>
        </p:nvSpPr>
        <p:spPr>
          <a:xfrm>
            <a:off x="5929322" y="5357826"/>
            <a:ext cx="142876"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70" name="ลูกศรขวา 69"/>
          <p:cNvSpPr/>
          <p:nvPr/>
        </p:nvSpPr>
        <p:spPr>
          <a:xfrm>
            <a:off x="6072198" y="5000636"/>
            <a:ext cx="142876"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71" name="ลูกศรขวา 70"/>
          <p:cNvSpPr/>
          <p:nvPr/>
        </p:nvSpPr>
        <p:spPr>
          <a:xfrm rot="5400000" flipV="1">
            <a:off x="6500826" y="5000636"/>
            <a:ext cx="142876"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72" name="ลูกศรขวา 71"/>
          <p:cNvSpPr/>
          <p:nvPr/>
        </p:nvSpPr>
        <p:spPr>
          <a:xfrm rot="16200000" flipV="1">
            <a:off x="6362712" y="5353064"/>
            <a:ext cx="133352"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1"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box(in)">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36"/>
                                        </p:tgtEl>
                                        <p:attrNameLst>
                                          <p:attrName>style.visibility</p:attrName>
                                        </p:attrNameLst>
                                      </p:cBhvr>
                                      <p:to>
                                        <p:strVal val="visible"/>
                                      </p:to>
                                    </p:set>
                                    <p:animEffect transition="in" filter="box(in)">
                                      <p:cBhvr>
                                        <p:cTn id="15" dur="500"/>
                                        <p:tgtEl>
                                          <p:spTgt spid="36"/>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30"/>
                                        </p:tgtEl>
                                        <p:attrNameLst>
                                          <p:attrName>style.visibility</p:attrName>
                                        </p:attrNameLst>
                                      </p:cBhvr>
                                      <p:to>
                                        <p:strVal val="visible"/>
                                      </p:to>
                                    </p:set>
                                    <p:animEffect transition="in" filter="box(in)">
                                      <p:cBhvr>
                                        <p:cTn id="18" dur="500"/>
                                        <p:tgtEl>
                                          <p:spTgt spid="30"/>
                                        </p:tgtEl>
                                      </p:cBhvr>
                                    </p:animEffect>
                                  </p:childTnLst>
                                </p:cTn>
                              </p:par>
                              <p:par>
                                <p:cTn id="19" presetID="4" presetClass="entr" presetSubtype="16" fill="hold" nodeType="with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box(in)">
                                      <p:cBhvr>
                                        <p:cTn id="21" dur="500"/>
                                        <p:tgtEl>
                                          <p:spTgt spid="4"/>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25"/>
                                        </p:tgtEl>
                                        <p:attrNameLst>
                                          <p:attrName>style.visibility</p:attrName>
                                        </p:attrNameLst>
                                      </p:cBhvr>
                                      <p:to>
                                        <p:strVal val="visible"/>
                                      </p:to>
                                    </p:set>
                                    <p:animEffect transition="in" filter="box(in)">
                                      <p:cBhvr>
                                        <p:cTn id="24" dur="500"/>
                                        <p:tgtEl>
                                          <p:spTgt spid="25"/>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box(in)">
                                      <p:cBhvr>
                                        <p:cTn id="27" dur="500"/>
                                        <p:tgtEl>
                                          <p:spTgt spid="45"/>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46"/>
                                        </p:tgtEl>
                                        <p:attrNameLst>
                                          <p:attrName>style.visibility</p:attrName>
                                        </p:attrNameLst>
                                      </p:cBhvr>
                                      <p:to>
                                        <p:strVal val="visible"/>
                                      </p:to>
                                    </p:set>
                                    <p:animEffect transition="in" filter="box(in)">
                                      <p:cBhvr>
                                        <p:cTn id="30" dur="500"/>
                                        <p:tgtEl>
                                          <p:spTgt spid="46"/>
                                        </p:tgtEl>
                                      </p:cBhvr>
                                    </p:animEffect>
                                  </p:childTnLst>
                                </p:cTn>
                              </p:par>
                              <p:par>
                                <p:cTn id="31" presetID="4" presetClass="entr" presetSubtype="16" fill="hold" nodeType="with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box(in)">
                                      <p:cBhvr>
                                        <p:cTn id="33" dur="500"/>
                                        <p:tgtEl>
                                          <p:spTgt spid="9"/>
                                        </p:tgtEl>
                                      </p:cBhvr>
                                    </p:animEffect>
                                  </p:childTnLst>
                                </p:cTn>
                              </p:par>
                              <p:par>
                                <p:cTn id="34" presetID="4" presetClass="entr" presetSubtype="16" fill="hold" nodeType="withEffect">
                                  <p:stCondLst>
                                    <p:cond delay="0"/>
                                  </p:stCondLst>
                                  <p:childTnLst>
                                    <p:set>
                                      <p:cBhvr>
                                        <p:cTn id="35" dur="1" fill="hold">
                                          <p:stCondLst>
                                            <p:cond delay="0"/>
                                          </p:stCondLst>
                                        </p:cTn>
                                        <p:tgtEl>
                                          <p:spTgt spid="5"/>
                                        </p:tgtEl>
                                        <p:attrNameLst>
                                          <p:attrName>style.visibility</p:attrName>
                                        </p:attrNameLst>
                                      </p:cBhvr>
                                      <p:to>
                                        <p:strVal val="visible"/>
                                      </p:to>
                                    </p:set>
                                    <p:animEffect transition="in" filter="box(in)">
                                      <p:cBhvr>
                                        <p:cTn id="36" dur="500"/>
                                        <p:tgtEl>
                                          <p:spTgt spid="5"/>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26"/>
                                        </p:tgtEl>
                                        <p:attrNameLst>
                                          <p:attrName>style.visibility</p:attrName>
                                        </p:attrNameLst>
                                      </p:cBhvr>
                                      <p:to>
                                        <p:strVal val="visible"/>
                                      </p:to>
                                    </p:set>
                                    <p:animEffect transition="in" filter="box(in)">
                                      <p:cBhvr>
                                        <p:cTn id="39" dur="500"/>
                                        <p:tgtEl>
                                          <p:spTgt spid="26"/>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59"/>
                                        </p:tgtEl>
                                        <p:attrNameLst>
                                          <p:attrName>style.visibility</p:attrName>
                                        </p:attrNameLst>
                                      </p:cBhvr>
                                      <p:to>
                                        <p:strVal val="visible"/>
                                      </p:to>
                                    </p:set>
                                    <p:animEffect transition="in" filter="box(in)">
                                      <p:cBhvr>
                                        <p:cTn id="42" dur="500"/>
                                        <p:tgtEl>
                                          <p:spTgt spid="59"/>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28"/>
                                        </p:tgtEl>
                                        <p:attrNameLst>
                                          <p:attrName>style.visibility</p:attrName>
                                        </p:attrNameLst>
                                      </p:cBhvr>
                                      <p:to>
                                        <p:strVal val="visible"/>
                                      </p:to>
                                    </p:set>
                                    <p:animEffect transition="in" filter="box(in)">
                                      <p:cBhvr>
                                        <p:cTn id="47" dur="500"/>
                                        <p:tgtEl>
                                          <p:spTgt spid="28"/>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27"/>
                                        </p:tgtEl>
                                        <p:attrNameLst>
                                          <p:attrName>style.visibility</p:attrName>
                                        </p:attrNameLst>
                                      </p:cBhvr>
                                      <p:to>
                                        <p:strVal val="visible"/>
                                      </p:to>
                                    </p:set>
                                    <p:animEffect transition="in" filter="box(in)">
                                      <p:cBhvr>
                                        <p:cTn id="50" dur="500"/>
                                        <p:tgtEl>
                                          <p:spTgt spid="27"/>
                                        </p:tgtEl>
                                      </p:cBhvr>
                                    </p:animEffect>
                                  </p:childTnLst>
                                </p:cTn>
                              </p:par>
                              <p:par>
                                <p:cTn id="51" presetID="4" presetClass="entr" presetSubtype="16" fill="hold" nodeType="withEffect">
                                  <p:stCondLst>
                                    <p:cond delay="0"/>
                                  </p:stCondLst>
                                  <p:childTnLst>
                                    <p:set>
                                      <p:cBhvr>
                                        <p:cTn id="52" dur="1" fill="hold">
                                          <p:stCondLst>
                                            <p:cond delay="0"/>
                                          </p:stCondLst>
                                        </p:cTn>
                                        <p:tgtEl>
                                          <p:spTgt spid="16"/>
                                        </p:tgtEl>
                                        <p:attrNameLst>
                                          <p:attrName>style.visibility</p:attrName>
                                        </p:attrNameLst>
                                      </p:cBhvr>
                                      <p:to>
                                        <p:strVal val="visible"/>
                                      </p:to>
                                    </p:set>
                                    <p:animEffect transition="in" filter="box(in)">
                                      <p:cBhvr>
                                        <p:cTn id="53" dur="500"/>
                                        <p:tgtEl>
                                          <p:spTgt spid="16"/>
                                        </p:tgtEl>
                                      </p:cBhvr>
                                    </p:animEffect>
                                  </p:childTnLst>
                                </p:cTn>
                              </p:par>
                              <p:par>
                                <p:cTn id="54" presetID="4" presetClass="entr" presetSubtype="16" fill="hold" grpId="0" nodeType="withEffect">
                                  <p:stCondLst>
                                    <p:cond delay="0"/>
                                  </p:stCondLst>
                                  <p:childTnLst>
                                    <p:set>
                                      <p:cBhvr>
                                        <p:cTn id="55" dur="1" fill="hold">
                                          <p:stCondLst>
                                            <p:cond delay="0"/>
                                          </p:stCondLst>
                                        </p:cTn>
                                        <p:tgtEl>
                                          <p:spTgt spid="32"/>
                                        </p:tgtEl>
                                        <p:attrNameLst>
                                          <p:attrName>style.visibility</p:attrName>
                                        </p:attrNameLst>
                                      </p:cBhvr>
                                      <p:to>
                                        <p:strVal val="visible"/>
                                      </p:to>
                                    </p:set>
                                    <p:animEffect transition="in" filter="box(in)">
                                      <p:cBhvr>
                                        <p:cTn id="56" dur="500"/>
                                        <p:tgtEl>
                                          <p:spTgt spid="32"/>
                                        </p:tgtEl>
                                      </p:cBhvr>
                                    </p:animEffect>
                                  </p:childTnLst>
                                </p:cTn>
                              </p:par>
                              <p:par>
                                <p:cTn id="57" presetID="4" presetClass="entr" presetSubtype="16" fill="hold" grpId="0" nodeType="withEffect">
                                  <p:stCondLst>
                                    <p:cond delay="0"/>
                                  </p:stCondLst>
                                  <p:childTnLst>
                                    <p:set>
                                      <p:cBhvr>
                                        <p:cTn id="58" dur="1" fill="hold">
                                          <p:stCondLst>
                                            <p:cond delay="0"/>
                                          </p:stCondLst>
                                        </p:cTn>
                                        <p:tgtEl>
                                          <p:spTgt spid="34"/>
                                        </p:tgtEl>
                                        <p:attrNameLst>
                                          <p:attrName>style.visibility</p:attrName>
                                        </p:attrNameLst>
                                      </p:cBhvr>
                                      <p:to>
                                        <p:strVal val="visible"/>
                                      </p:to>
                                    </p:set>
                                    <p:animEffect transition="in" filter="box(in)">
                                      <p:cBhvr>
                                        <p:cTn id="59" dur="500"/>
                                        <p:tgtEl>
                                          <p:spTgt spid="34"/>
                                        </p:tgtEl>
                                      </p:cBhvr>
                                    </p:animEffect>
                                  </p:childTnLst>
                                </p:cTn>
                              </p:par>
                              <p:par>
                                <p:cTn id="60" presetID="4" presetClass="entr" presetSubtype="16" fill="hold" nodeType="withEffect">
                                  <p:stCondLst>
                                    <p:cond delay="0"/>
                                  </p:stCondLst>
                                  <p:childTnLst>
                                    <p:set>
                                      <p:cBhvr>
                                        <p:cTn id="61" dur="1" fill="hold">
                                          <p:stCondLst>
                                            <p:cond delay="0"/>
                                          </p:stCondLst>
                                        </p:cTn>
                                        <p:tgtEl>
                                          <p:spTgt spid="23553"/>
                                        </p:tgtEl>
                                        <p:attrNameLst>
                                          <p:attrName>style.visibility</p:attrName>
                                        </p:attrNameLst>
                                      </p:cBhvr>
                                      <p:to>
                                        <p:strVal val="visible"/>
                                      </p:to>
                                    </p:set>
                                    <p:animEffect transition="in" filter="box(in)">
                                      <p:cBhvr>
                                        <p:cTn id="62" dur="500"/>
                                        <p:tgtEl>
                                          <p:spTgt spid="23553"/>
                                        </p:tgtEl>
                                      </p:cBhvr>
                                    </p:animEffect>
                                  </p:childTnLst>
                                </p:cTn>
                              </p:par>
                              <p:par>
                                <p:cTn id="63" presetID="4" presetClass="entr" presetSubtype="16" fill="hold" nodeType="withEffect">
                                  <p:stCondLst>
                                    <p:cond delay="0"/>
                                  </p:stCondLst>
                                  <p:childTnLst>
                                    <p:set>
                                      <p:cBhvr>
                                        <p:cTn id="64" dur="1" fill="hold">
                                          <p:stCondLst>
                                            <p:cond delay="0"/>
                                          </p:stCondLst>
                                        </p:cTn>
                                        <p:tgtEl>
                                          <p:spTgt spid="14"/>
                                        </p:tgtEl>
                                        <p:attrNameLst>
                                          <p:attrName>style.visibility</p:attrName>
                                        </p:attrNameLst>
                                      </p:cBhvr>
                                      <p:to>
                                        <p:strVal val="visible"/>
                                      </p:to>
                                    </p:set>
                                    <p:animEffect transition="in" filter="box(in)">
                                      <p:cBhvr>
                                        <p:cTn id="65" dur="500"/>
                                        <p:tgtEl>
                                          <p:spTgt spid="14"/>
                                        </p:tgtEl>
                                      </p:cBhvr>
                                    </p:animEffect>
                                  </p:childTnLst>
                                </p:cTn>
                              </p:par>
                              <p:par>
                                <p:cTn id="66" presetID="4" presetClass="entr" presetSubtype="16" fill="hold" nodeType="withEffect">
                                  <p:stCondLst>
                                    <p:cond delay="0"/>
                                  </p:stCondLst>
                                  <p:childTnLst>
                                    <p:set>
                                      <p:cBhvr>
                                        <p:cTn id="67" dur="1" fill="hold">
                                          <p:stCondLst>
                                            <p:cond delay="0"/>
                                          </p:stCondLst>
                                        </p:cTn>
                                        <p:tgtEl>
                                          <p:spTgt spid="23"/>
                                        </p:tgtEl>
                                        <p:attrNameLst>
                                          <p:attrName>style.visibility</p:attrName>
                                        </p:attrNameLst>
                                      </p:cBhvr>
                                      <p:to>
                                        <p:strVal val="visible"/>
                                      </p:to>
                                    </p:set>
                                    <p:animEffect transition="in" filter="box(in)">
                                      <p:cBhvr>
                                        <p:cTn id="68" dur="500"/>
                                        <p:tgtEl>
                                          <p:spTgt spid="23"/>
                                        </p:tgtEl>
                                      </p:cBhvr>
                                    </p:animEffect>
                                  </p:childTnLst>
                                </p:cTn>
                              </p:par>
                              <p:par>
                                <p:cTn id="69" presetID="4" presetClass="entr" presetSubtype="16" fill="hold" nodeType="withEffect">
                                  <p:stCondLst>
                                    <p:cond delay="0"/>
                                  </p:stCondLst>
                                  <p:childTnLst>
                                    <p:set>
                                      <p:cBhvr>
                                        <p:cTn id="70" dur="1" fill="hold">
                                          <p:stCondLst>
                                            <p:cond delay="0"/>
                                          </p:stCondLst>
                                        </p:cTn>
                                        <p:tgtEl>
                                          <p:spTgt spid="23555"/>
                                        </p:tgtEl>
                                        <p:attrNameLst>
                                          <p:attrName>style.visibility</p:attrName>
                                        </p:attrNameLst>
                                      </p:cBhvr>
                                      <p:to>
                                        <p:strVal val="visible"/>
                                      </p:to>
                                    </p:set>
                                    <p:animEffect transition="in" filter="box(in)">
                                      <p:cBhvr>
                                        <p:cTn id="71" dur="500"/>
                                        <p:tgtEl>
                                          <p:spTgt spid="23555"/>
                                        </p:tgtEl>
                                      </p:cBhvr>
                                    </p:animEffect>
                                  </p:childTnLst>
                                </p:cTn>
                              </p:par>
                              <p:par>
                                <p:cTn id="72" presetID="4" presetClass="entr" presetSubtype="16" fill="hold" nodeType="withEffect">
                                  <p:stCondLst>
                                    <p:cond delay="0"/>
                                  </p:stCondLst>
                                  <p:childTnLst>
                                    <p:set>
                                      <p:cBhvr>
                                        <p:cTn id="73" dur="1" fill="hold">
                                          <p:stCondLst>
                                            <p:cond delay="0"/>
                                          </p:stCondLst>
                                        </p:cTn>
                                        <p:tgtEl>
                                          <p:spTgt spid="18"/>
                                        </p:tgtEl>
                                        <p:attrNameLst>
                                          <p:attrName>style.visibility</p:attrName>
                                        </p:attrNameLst>
                                      </p:cBhvr>
                                      <p:to>
                                        <p:strVal val="visible"/>
                                      </p:to>
                                    </p:set>
                                    <p:animEffect transition="in" filter="box(in)">
                                      <p:cBhvr>
                                        <p:cTn id="74" dur="500"/>
                                        <p:tgtEl>
                                          <p:spTgt spid="18"/>
                                        </p:tgtEl>
                                      </p:cBhvr>
                                    </p:animEffect>
                                  </p:childTnLst>
                                </p:cTn>
                              </p:par>
                              <p:par>
                                <p:cTn id="75" presetID="4" presetClass="entr" presetSubtype="16" fill="hold" grpId="0" nodeType="withEffect">
                                  <p:stCondLst>
                                    <p:cond delay="0"/>
                                  </p:stCondLst>
                                  <p:childTnLst>
                                    <p:set>
                                      <p:cBhvr>
                                        <p:cTn id="76" dur="1" fill="hold">
                                          <p:stCondLst>
                                            <p:cond delay="0"/>
                                          </p:stCondLst>
                                        </p:cTn>
                                        <p:tgtEl>
                                          <p:spTgt spid="29"/>
                                        </p:tgtEl>
                                        <p:attrNameLst>
                                          <p:attrName>style.visibility</p:attrName>
                                        </p:attrNameLst>
                                      </p:cBhvr>
                                      <p:to>
                                        <p:strVal val="visible"/>
                                      </p:to>
                                    </p:set>
                                    <p:animEffect transition="in" filter="box(in)">
                                      <p:cBhvr>
                                        <p:cTn id="77" dur="500"/>
                                        <p:tgtEl>
                                          <p:spTgt spid="29"/>
                                        </p:tgtEl>
                                      </p:cBhvr>
                                    </p:animEffect>
                                  </p:childTnLst>
                                </p:cTn>
                              </p:par>
                              <p:par>
                                <p:cTn id="78" presetID="4" presetClass="entr" presetSubtype="16" fill="hold" grpId="1" nodeType="withEffect">
                                  <p:stCondLst>
                                    <p:cond delay="0"/>
                                  </p:stCondLst>
                                  <p:childTnLst>
                                    <p:set>
                                      <p:cBhvr>
                                        <p:cTn id="79" dur="1" fill="hold">
                                          <p:stCondLst>
                                            <p:cond delay="0"/>
                                          </p:stCondLst>
                                        </p:cTn>
                                        <p:tgtEl>
                                          <p:spTgt spid="30"/>
                                        </p:tgtEl>
                                        <p:attrNameLst>
                                          <p:attrName>style.visibility</p:attrName>
                                        </p:attrNameLst>
                                      </p:cBhvr>
                                      <p:to>
                                        <p:strVal val="visible"/>
                                      </p:to>
                                    </p:set>
                                    <p:animEffect transition="in" filter="box(in)">
                                      <p:cBhvr>
                                        <p:cTn id="80" dur="500"/>
                                        <p:tgtEl>
                                          <p:spTgt spid="30"/>
                                        </p:tgtEl>
                                      </p:cBhvr>
                                    </p:animEffect>
                                  </p:childTnLst>
                                </p:cTn>
                              </p:par>
                              <p:par>
                                <p:cTn id="81" presetID="4" presetClass="entr" presetSubtype="16" fill="hold" grpId="0" nodeType="withEffect">
                                  <p:stCondLst>
                                    <p:cond delay="0"/>
                                  </p:stCondLst>
                                  <p:childTnLst>
                                    <p:set>
                                      <p:cBhvr>
                                        <p:cTn id="82" dur="1" fill="hold">
                                          <p:stCondLst>
                                            <p:cond delay="0"/>
                                          </p:stCondLst>
                                        </p:cTn>
                                        <p:tgtEl>
                                          <p:spTgt spid="31"/>
                                        </p:tgtEl>
                                        <p:attrNameLst>
                                          <p:attrName>style.visibility</p:attrName>
                                        </p:attrNameLst>
                                      </p:cBhvr>
                                      <p:to>
                                        <p:strVal val="visible"/>
                                      </p:to>
                                    </p:set>
                                    <p:animEffect transition="in" filter="box(in)">
                                      <p:cBhvr>
                                        <p:cTn id="83" dur="500"/>
                                        <p:tgtEl>
                                          <p:spTgt spid="31"/>
                                        </p:tgtEl>
                                      </p:cBhvr>
                                    </p:animEffect>
                                  </p:childTnLst>
                                </p:cTn>
                              </p:par>
                              <p:par>
                                <p:cTn id="84" presetID="4" presetClass="entr" presetSubtype="16" fill="hold" grpId="0" nodeType="withEffect">
                                  <p:stCondLst>
                                    <p:cond delay="0"/>
                                  </p:stCondLst>
                                  <p:childTnLst>
                                    <p:set>
                                      <p:cBhvr>
                                        <p:cTn id="85" dur="1" fill="hold">
                                          <p:stCondLst>
                                            <p:cond delay="0"/>
                                          </p:stCondLst>
                                        </p:cTn>
                                        <p:tgtEl>
                                          <p:spTgt spid="35"/>
                                        </p:tgtEl>
                                        <p:attrNameLst>
                                          <p:attrName>style.visibility</p:attrName>
                                        </p:attrNameLst>
                                      </p:cBhvr>
                                      <p:to>
                                        <p:strVal val="visible"/>
                                      </p:to>
                                    </p:set>
                                    <p:animEffect transition="in" filter="box(in)">
                                      <p:cBhvr>
                                        <p:cTn id="86" dur="500"/>
                                        <p:tgtEl>
                                          <p:spTgt spid="35"/>
                                        </p:tgtEl>
                                      </p:cBhvr>
                                    </p:animEffect>
                                  </p:childTnLst>
                                </p:cTn>
                              </p:par>
                            </p:childTnLst>
                          </p:cTn>
                        </p:par>
                      </p:childTnLst>
                    </p:cTn>
                  </p:par>
                  <p:par>
                    <p:cTn id="87" fill="hold">
                      <p:stCondLst>
                        <p:cond delay="indefinite"/>
                      </p:stCondLst>
                      <p:childTnLst>
                        <p:par>
                          <p:cTn id="88" fill="hold">
                            <p:stCondLst>
                              <p:cond delay="0"/>
                            </p:stCondLst>
                            <p:childTnLst>
                              <p:par>
                                <p:cTn id="89" presetID="4" presetClass="entr" presetSubtype="16" fill="hold" grpId="0" nodeType="clickEffect">
                                  <p:stCondLst>
                                    <p:cond delay="0"/>
                                  </p:stCondLst>
                                  <p:childTnLst>
                                    <p:set>
                                      <p:cBhvr>
                                        <p:cTn id="90" dur="1" fill="hold">
                                          <p:stCondLst>
                                            <p:cond delay="0"/>
                                          </p:stCondLst>
                                        </p:cTn>
                                        <p:tgtEl>
                                          <p:spTgt spid="41"/>
                                        </p:tgtEl>
                                        <p:attrNameLst>
                                          <p:attrName>style.visibility</p:attrName>
                                        </p:attrNameLst>
                                      </p:cBhvr>
                                      <p:to>
                                        <p:strVal val="visible"/>
                                      </p:to>
                                    </p:set>
                                    <p:animEffect transition="in" filter="box(in)">
                                      <p:cBhvr>
                                        <p:cTn id="91" dur="500"/>
                                        <p:tgtEl>
                                          <p:spTgt spid="41"/>
                                        </p:tgtEl>
                                      </p:cBhvr>
                                    </p:animEffect>
                                  </p:childTnLst>
                                </p:cTn>
                              </p:par>
                              <p:par>
                                <p:cTn id="92" presetID="4" presetClass="entr" presetSubtype="16" fill="hold" grpId="0" nodeType="withEffect">
                                  <p:stCondLst>
                                    <p:cond delay="0"/>
                                  </p:stCondLst>
                                  <p:childTnLst>
                                    <p:set>
                                      <p:cBhvr>
                                        <p:cTn id="93" dur="1" fill="hold">
                                          <p:stCondLst>
                                            <p:cond delay="0"/>
                                          </p:stCondLst>
                                        </p:cTn>
                                        <p:tgtEl>
                                          <p:spTgt spid="42"/>
                                        </p:tgtEl>
                                        <p:attrNameLst>
                                          <p:attrName>style.visibility</p:attrName>
                                        </p:attrNameLst>
                                      </p:cBhvr>
                                      <p:to>
                                        <p:strVal val="visible"/>
                                      </p:to>
                                    </p:set>
                                    <p:animEffect transition="in" filter="box(in)">
                                      <p:cBhvr>
                                        <p:cTn id="94" dur="500"/>
                                        <p:tgtEl>
                                          <p:spTgt spid="42"/>
                                        </p:tgtEl>
                                      </p:cBhvr>
                                    </p:animEffect>
                                  </p:childTnLst>
                                </p:cTn>
                              </p:par>
                            </p:childTnLst>
                          </p:cTn>
                        </p:par>
                      </p:childTnLst>
                    </p:cTn>
                  </p:par>
                  <p:par>
                    <p:cTn id="95" fill="hold">
                      <p:stCondLst>
                        <p:cond delay="indefinite"/>
                      </p:stCondLst>
                      <p:childTnLst>
                        <p:par>
                          <p:cTn id="96" fill="hold">
                            <p:stCondLst>
                              <p:cond delay="0"/>
                            </p:stCondLst>
                            <p:childTnLst>
                              <p:par>
                                <p:cTn id="97" presetID="4" presetClass="entr" presetSubtype="16" fill="hold" grpId="0" nodeType="clickEffect">
                                  <p:stCondLst>
                                    <p:cond delay="0"/>
                                  </p:stCondLst>
                                  <p:childTnLst>
                                    <p:set>
                                      <p:cBhvr>
                                        <p:cTn id="98" dur="1" fill="hold">
                                          <p:stCondLst>
                                            <p:cond delay="0"/>
                                          </p:stCondLst>
                                        </p:cTn>
                                        <p:tgtEl>
                                          <p:spTgt spid="58"/>
                                        </p:tgtEl>
                                        <p:attrNameLst>
                                          <p:attrName>style.visibility</p:attrName>
                                        </p:attrNameLst>
                                      </p:cBhvr>
                                      <p:to>
                                        <p:strVal val="visible"/>
                                      </p:to>
                                    </p:set>
                                    <p:animEffect transition="in" filter="box(in)">
                                      <p:cBhvr>
                                        <p:cTn id="99" dur="500"/>
                                        <p:tgtEl>
                                          <p:spTgt spid="58"/>
                                        </p:tgtEl>
                                      </p:cBhvr>
                                    </p:animEffect>
                                  </p:childTnLst>
                                </p:cTn>
                              </p:par>
                              <p:par>
                                <p:cTn id="100" presetID="4" presetClass="entr" presetSubtype="16" fill="hold" grpId="0" nodeType="withEffect">
                                  <p:stCondLst>
                                    <p:cond delay="0"/>
                                  </p:stCondLst>
                                  <p:childTnLst>
                                    <p:set>
                                      <p:cBhvr>
                                        <p:cTn id="101" dur="1" fill="hold">
                                          <p:stCondLst>
                                            <p:cond delay="0"/>
                                          </p:stCondLst>
                                        </p:cTn>
                                        <p:tgtEl>
                                          <p:spTgt spid="47"/>
                                        </p:tgtEl>
                                        <p:attrNameLst>
                                          <p:attrName>style.visibility</p:attrName>
                                        </p:attrNameLst>
                                      </p:cBhvr>
                                      <p:to>
                                        <p:strVal val="visible"/>
                                      </p:to>
                                    </p:set>
                                    <p:animEffect transition="in" filter="box(in)">
                                      <p:cBhvr>
                                        <p:cTn id="102" dur="500"/>
                                        <p:tgtEl>
                                          <p:spTgt spid="47"/>
                                        </p:tgtEl>
                                      </p:cBhvr>
                                    </p:animEffect>
                                  </p:childTnLst>
                                </p:cTn>
                              </p:par>
                              <p:par>
                                <p:cTn id="103" presetID="4" presetClass="entr" presetSubtype="16" fill="hold" grpId="0" nodeType="withEffect">
                                  <p:stCondLst>
                                    <p:cond delay="0"/>
                                  </p:stCondLst>
                                  <p:childTnLst>
                                    <p:set>
                                      <p:cBhvr>
                                        <p:cTn id="104" dur="1" fill="hold">
                                          <p:stCondLst>
                                            <p:cond delay="0"/>
                                          </p:stCondLst>
                                        </p:cTn>
                                        <p:tgtEl>
                                          <p:spTgt spid="56"/>
                                        </p:tgtEl>
                                        <p:attrNameLst>
                                          <p:attrName>style.visibility</p:attrName>
                                        </p:attrNameLst>
                                      </p:cBhvr>
                                      <p:to>
                                        <p:strVal val="visible"/>
                                      </p:to>
                                    </p:set>
                                    <p:animEffect transition="in" filter="box(in)">
                                      <p:cBhvr>
                                        <p:cTn id="105" dur="500"/>
                                        <p:tgtEl>
                                          <p:spTgt spid="56"/>
                                        </p:tgtEl>
                                      </p:cBhvr>
                                    </p:animEffect>
                                  </p:childTnLst>
                                </p:cTn>
                              </p:par>
                              <p:par>
                                <p:cTn id="106" presetID="4" presetClass="entr" presetSubtype="16" fill="hold" nodeType="withEffect">
                                  <p:stCondLst>
                                    <p:cond delay="0"/>
                                  </p:stCondLst>
                                  <p:childTnLst>
                                    <p:set>
                                      <p:cBhvr>
                                        <p:cTn id="107" dur="1" fill="hold">
                                          <p:stCondLst>
                                            <p:cond delay="0"/>
                                          </p:stCondLst>
                                        </p:cTn>
                                        <p:tgtEl>
                                          <p:spTgt spid="43"/>
                                        </p:tgtEl>
                                        <p:attrNameLst>
                                          <p:attrName>style.visibility</p:attrName>
                                        </p:attrNameLst>
                                      </p:cBhvr>
                                      <p:to>
                                        <p:strVal val="visible"/>
                                      </p:to>
                                    </p:set>
                                    <p:animEffect transition="in" filter="box(in)">
                                      <p:cBhvr>
                                        <p:cTn id="108" dur="500"/>
                                        <p:tgtEl>
                                          <p:spTgt spid="43"/>
                                        </p:tgtEl>
                                      </p:cBhvr>
                                    </p:animEffect>
                                  </p:childTnLst>
                                </p:cTn>
                              </p:par>
                              <p:par>
                                <p:cTn id="109" presetID="4" presetClass="entr" presetSubtype="16" fill="hold" nodeType="withEffect">
                                  <p:stCondLst>
                                    <p:cond delay="0"/>
                                  </p:stCondLst>
                                  <p:childTnLst>
                                    <p:set>
                                      <p:cBhvr>
                                        <p:cTn id="110" dur="1" fill="hold">
                                          <p:stCondLst>
                                            <p:cond delay="0"/>
                                          </p:stCondLst>
                                        </p:cTn>
                                        <p:tgtEl>
                                          <p:spTgt spid="49"/>
                                        </p:tgtEl>
                                        <p:attrNameLst>
                                          <p:attrName>style.visibility</p:attrName>
                                        </p:attrNameLst>
                                      </p:cBhvr>
                                      <p:to>
                                        <p:strVal val="visible"/>
                                      </p:to>
                                    </p:set>
                                    <p:animEffect transition="in" filter="box(in)">
                                      <p:cBhvr>
                                        <p:cTn id="111" dur="500"/>
                                        <p:tgtEl>
                                          <p:spTgt spid="49"/>
                                        </p:tgtEl>
                                      </p:cBhvr>
                                    </p:animEffect>
                                  </p:childTnLst>
                                </p:cTn>
                              </p:par>
                              <p:par>
                                <p:cTn id="112" presetID="4" presetClass="entr" presetSubtype="16" fill="hold" nodeType="withEffect">
                                  <p:stCondLst>
                                    <p:cond delay="0"/>
                                  </p:stCondLst>
                                  <p:childTnLst>
                                    <p:set>
                                      <p:cBhvr>
                                        <p:cTn id="113" dur="1" fill="hold">
                                          <p:stCondLst>
                                            <p:cond delay="0"/>
                                          </p:stCondLst>
                                        </p:cTn>
                                        <p:tgtEl>
                                          <p:spTgt spid="44"/>
                                        </p:tgtEl>
                                        <p:attrNameLst>
                                          <p:attrName>style.visibility</p:attrName>
                                        </p:attrNameLst>
                                      </p:cBhvr>
                                      <p:to>
                                        <p:strVal val="visible"/>
                                      </p:to>
                                    </p:set>
                                    <p:animEffect transition="in" filter="box(in)">
                                      <p:cBhvr>
                                        <p:cTn id="114" dur="500"/>
                                        <p:tgtEl>
                                          <p:spTgt spid="44"/>
                                        </p:tgtEl>
                                      </p:cBhvr>
                                    </p:animEffect>
                                  </p:childTnLst>
                                </p:cTn>
                              </p:par>
                              <p:par>
                                <p:cTn id="115" presetID="4" presetClass="entr" presetSubtype="16" fill="hold" grpId="0" nodeType="withEffect">
                                  <p:stCondLst>
                                    <p:cond delay="0"/>
                                  </p:stCondLst>
                                  <p:childTnLst>
                                    <p:set>
                                      <p:cBhvr>
                                        <p:cTn id="116" dur="1" fill="hold">
                                          <p:stCondLst>
                                            <p:cond delay="0"/>
                                          </p:stCondLst>
                                        </p:cTn>
                                        <p:tgtEl>
                                          <p:spTgt spid="61"/>
                                        </p:tgtEl>
                                        <p:attrNameLst>
                                          <p:attrName>style.visibility</p:attrName>
                                        </p:attrNameLst>
                                      </p:cBhvr>
                                      <p:to>
                                        <p:strVal val="visible"/>
                                      </p:to>
                                    </p:set>
                                    <p:animEffect transition="in" filter="box(in)">
                                      <p:cBhvr>
                                        <p:cTn id="117" dur="500"/>
                                        <p:tgtEl>
                                          <p:spTgt spid="61"/>
                                        </p:tgtEl>
                                      </p:cBhvr>
                                    </p:animEffect>
                                  </p:childTnLst>
                                </p:cTn>
                              </p:par>
                              <p:par>
                                <p:cTn id="118" presetID="4" presetClass="entr" presetSubtype="16" fill="hold" grpId="0" nodeType="withEffect">
                                  <p:stCondLst>
                                    <p:cond delay="0"/>
                                  </p:stCondLst>
                                  <p:childTnLst>
                                    <p:set>
                                      <p:cBhvr>
                                        <p:cTn id="119" dur="1" fill="hold">
                                          <p:stCondLst>
                                            <p:cond delay="0"/>
                                          </p:stCondLst>
                                        </p:cTn>
                                        <p:tgtEl>
                                          <p:spTgt spid="60"/>
                                        </p:tgtEl>
                                        <p:attrNameLst>
                                          <p:attrName>style.visibility</p:attrName>
                                        </p:attrNameLst>
                                      </p:cBhvr>
                                      <p:to>
                                        <p:strVal val="visible"/>
                                      </p:to>
                                    </p:set>
                                    <p:animEffect transition="in" filter="box(in)">
                                      <p:cBhvr>
                                        <p:cTn id="120" dur="500"/>
                                        <p:tgtEl>
                                          <p:spTgt spid="60"/>
                                        </p:tgtEl>
                                      </p:cBhvr>
                                    </p:animEffect>
                                  </p:childTnLst>
                                </p:cTn>
                              </p:par>
                            </p:childTnLst>
                          </p:cTn>
                        </p:par>
                      </p:childTnLst>
                    </p:cTn>
                  </p:par>
                  <p:par>
                    <p:cTn id="121" fill="hold">
                      <p:stCondLst>
                        <p:cond delay="indefinite"/>
                      </p:stCondLst>
                      <p:childTnLst>
                        <p:par>
                          <p:cTn id="122" fill="hold">
                            <p:stCondLst>
                              <p:cond delay="0"/>
                            </p:stCondLst>
                            <p:childTnLst>
                              <p:par>
                                <p:cTn id="123" presetID="8" presetClass="entr" presetSubtype="16" fill="hold" nodeType="clickEffect">
                                  <p:stCondLst>
                                    <p:cond delay="0"/>
                                  </p:stCondLst>
                                  <p:childTnLst>
                                    <p:set>
                                      <p:cBhvr>
                                        <p:cTn id="124" dur="1" fill="hold">
                                          <p:stCondLst>
                                            <p:cond delay="0"/>
                                          </p:stCondLst>
                                        </p:cTn>
                                        <p:tgtEl>
                                          <p:spTgt spid="55"/>
                                        </p:tgtEl>
                                        <p:attrNameLst>
                                          <p:attrName>style.visibility</p:attrName>
                                        </p:attrNameLst>
                                      </p:cBhvr>
                                      <p:to>
                                        <p:strVal val="visible"/>
                                      </p:to>
                                    </p:set>
                                    <p:animEffect transition="in" filter="diamond(in)">
                                      <p:cBhvr>
                                        <p:cTn id="125" dur="2000"/>
                                        <p:tgtEl>
                                          <p:spTgt spid="55"/>
                                        </p:tgtEl>
                                      </p:cBhvr>
                                    </p:animEffect>
                                  </p:childTnLst>
                                </p:cTn>
                              </p:par>
                              <p:par>
                                <p:cTn id="126" presetID="8" presetClass="entr" presetSubtype="16" fill="hold" grpId="0" nodeType="withEffect">
                                  <p:stCondLst>
                                    <p:cond delay="0"/>
                                  </p:stCondLst>
                                  <p:childTnLst>
                                    <p:set>
                                      <p:cBhvr>
                                        <p:cTn id="127" dur="1" fill="hold">
                                          <p:stCondLst>
                                            <p:cond delay="0"/>
                                          </p:stCondLst>
                                        </p:cTn>
                                        <p:tgtEl>
                                          <p:spTgt spid="57"/>
                                        </p:tgtEl>
                                        <p:attrNameLst>
                                          <p:attrName>style.visibility</p:attrName>
                                        </p:attrNameLst>
                                      </p:cBhvr>
                                      <p:to>
                                        <p:strVal val="visible"/>
                                      </p:to>
                                    </p:set>
                                    <p:animEffect transition="in" filter="diamond(in)">
                                      <p:cBhvr>
                                        <p:cTn id="128" dur="2000"/>
                                        <p:tgtEl>
                                          <p:spTgt spid="57"/>
                                        </p:tgtEl>
                                      </p:cBhvr>
                                    </p:animEffect>
                                  </p:childTnLst>
                                </p:cTn>
                              </p:par>
                              <p:par>
                                <p:cTn id="129" presetID="8" presetClass="entr" presetSubtype="16" fill="hold" nodeType="withEffect">
                                  <p:stCondLst>
                                    <p:cond delay="0"/>
                                  </p:stCondLst>
                                  <p:childTnLst>
                                    <p:set>
                                      <p:cBhvr>
                                        <p:cTn id="130" dur="1" fill="hold">
                                          <p:stCondLst>
                                            <p:cond delay="0"/>
                                          </p:stCondLst>
                                        </p:cTn>
                                        <p:tgtEl>
                                          <p:spTgt spid="48"/>
                                        </p:tgtEl>
                                        <p:attrNameLst>
                                          <p:attrName>style.visibility</p:attrName>
                                        </p:attrNameLst>
                                      </p:cBhvr>
                                      <p:to>
                                        <p:strVal val="visible"/>
                                      </p:to>
                                    </p:set>
                                    <p:animEffect transition="in" filter="diamond(in)">
                                      <p:cBhvr>
                                        <p:cTn id="131" dur="2000"/>
                                        <p:tgtEl>
                                          <p:spTgt spid="48"/>
                                        </p:tgtEl>
                                      </p:cBhvr>
                                    </p:animEffect>
                                  </p:childTnLst>
                                </p:cTn>
                              </p:par>
                              <p:par>
                                <p:cTn id="132" presetID="8" presetClass="entr" presetSubtype="16" fill="hold" grpId="0" nodeType="withEffect">
                                  <p:stCondLst>
                                    <p:cond delay="0"/>
                                  </p:stCondLst>
                                  <p:childTnLst>
                                    <p:set>
                                      <p:cBhvr>
                                        <p:cTn id="133" dur="1" fill="hold">
                                          <p:stCondLst>
                                            <p:cond delay="0"/>
                                          </p:stCondLst>
                                        </p:cTn>
                                        <p:tgtEl>
                                          <p:spTgt spid="62"/>
                                        </p:tgtEl>
                                        <p:attrNameLst>
                                          <p:attrName>style.visibility</p:attrName>
                                        </p:attrNameLst>
                                      </p:cBhvr>
                                      <p:to>
                                        <p:strVal val="visible"/>
                                      </p:to>
                                    </p:set>
                                    <p:animEffect transition="in" filter="diamond(in)">
                                      <p:cBhvr>
                                        <p:cTn id="134" dur="2000"/>
                                        <p:tgtEl>
                                          <p:spTgt spid="62"/>
                                        </p:tgtEl>
                                      </p:cBhvr>
                                    </p:animEffect>
                                  </p:childTnLst>
                                </p:cTn>
                              </p:par>
                              <p:par>
                                <p:cTn id="135" presetID="8" presetClass="entr" presetSubtype="16" fill="hold" grpId="0" nodeType="withEffect">
                                  <p:stCondLst>
                                    <p:cond delay="0"/>
                                  </p:stCondLst>
                                  <p:childTnLst>
                                    <p:set>
                                      <p:cBhvr>
                                        <p:cTn id="136" dur="1" fill="hold">
                                          <p:stCondLst>
                                            <p:cond delay="0"/>
                                          </p:stCondLst>
                                        </p:cTn>
                                        <p:tgtEl>
                                          <p:spTgt spid="63"/>
                                        </p:tgtEl>
                                        <p:attrNameLst>
                                          <p:attrName>style.visibility</p:attrName>
                                        </p:attrNameLst>
                                      </p:cBhvr>
                                      <p:to>
                                        <p:strVal val="visible"/>
                                      </p:to>
                                    </p:set>
                                    <p:animEffect transition="in" filter="diamond(in)">
                                      <p:cBhvr>
                                        <p:cTn id="137" dur="2000"/>
                                        <p:tgtEl>
                                          <p:spTgt spid="63"/>
                                        </p:tgtEl>
                                      </p:cBhvr>
                                    </p:animEffect>
                                  </p:childTnLst>
                                </p:cTn>
                              </p:par>
                              <p:par>
                                <p:cTn id="138" presetID="8" presetClass="entr" presetSubtype="16" fill="hold" grpId="0" nodeType="withEffect">
                                  <p:stCondLst>
                                    <p:cond delay="0"/>
                                  </p:stCondLst>
                                  <p:childTnLst>
                                    <p:set>
                                      <p:cBhvr>
                                        <p:cTn id="139" dur="1" fill="hold">
                                          <p:stCondLst>
                                            <p:cond delay="0"/>
                                          </p:stCondLst>
                                        </p:cTn>
                                        <p:tgtEl>
                                          <p:spTgt spid="66"/>
                                        </p:tgtEl>
                                        <p:attrNameLst>
                                          <p:attrName>style.visibility</p:attrName>
                                        </p:attrNameLst>
                                      </p:cBhvr>
                                      <p:to>
                                        <p:strVal val="visible"/>
                                      </p:to>
                                    </p:set>
                                    <p:animEffect transition="in" filter="diamond(in)">
                                      <p:cBhvr>
                                        <p:cTn id="140" dur="2000"/>
                                        <p:tgtEl>
                                          <p:spTgt spid="66"/>
                                        </p:tgtEl>
                                      </p:cBhvr>
                                    </p:animEffect>
                                  </p:childTnLst>
                                </p:cTn>
                              </p:par>
                              <p:par>
                                <p:cTn id="141" presetID="8" presetClass="entr" presetSubtype="16" fill="hold" grpId="0" nodeType="withEffect">
                                  <p:stCondLst>
                                    <p:cond delay="0"/>
                                  </p:stCondLst>
                                  <p:childTnLst>
                                    <p:set>
                                      <p:cBhvr>
                                        <p:cTn id="142" dur="1" fill="hold">
                                          <p:stCondLst>
                                            <p:cond delay="0"/>
                                          </p:stCondLst>
                                        </p:cTn>
                                        <p:tgtEl>
                                          <p:spTgt spid="65"/>
                                        </p:tgtEl>
                                        <p:attrNameLst>
                                          <p:attrName>style.visibility</p:attrName>
                                        </p:attrNameLst>
                                      </p:cBhvr>
                                      <p:to>
                                        <p:strVal val="visible"/>
                                      </p:to>
                                    </p:set>
                                    <p:animEffect transition="in" filter="diamond(in)">
                                      <p:cBhvr>
                                        <p:cTn id="143" dur="2000"/>
                                        <p:tgtEl>
                                          <p:spTgt spid="65"/>
                                        </p:tgtEl>
                                      </p:cBhvr>
                                    </p:animEffect>
                                  </p:childTnLst>
                                </p:cTn>
                              </p:par>
                              <p:par>
                                <p:cTn id="144" presetID="8" presetClass="entr" presetSubtype="16" fill="hold" grpId="0" nodeType="withEffect">
                                  <p:stCondLst>
                                    <p:cond delay="0"/>
                                  </p:stCondLst>
                                  <p:childTnLst>
                                    <p:set>
                                      <p:cBhvr>
                                        <p:cTn id="145" dur="1" fill="hold">
                                          <p:stCondLst>
                                            <p:cond delay="0"/>
                                          </p:stCondLst>
                                        </p:cTn>
                                        <p:tgtEl>
                                          <p:spTgt spid="67"/>
                                        </p:tgtEl>
                                        <p:attrNameLst>
                                          <p:attrName>style.visibility</p:attrName>
                                        </p:attrNameLst>
                                      </p:cBhvr>
                                      <p:to>
                                        <p:strVal val="visible"/>
                                      </p:to>
                                    </p:set>
                                    <p:animEffect transition="in" filter="diamond(in)">
                                      <p:cBhvr>
                                        <p:cTn id="146" dur="2000"/>
                                        <p:tgtEl>
                                          <p:spTgt spid="67"/>
                                        </p:tgtEl>
                                      </p:cBhvr>
                                    </p:animEffect>
                                  </p:childTnLst>
                                </p:cTn>
                              </p:par>
                              <p:par>
                                <p:cTn id="147" presetID="8" presetClass="entr" presetSubtype="16" fill="hold" grpId="0" nodeType="withEffect">
                                  <p:stCondLst>
                                    <p:cond delay="0"/>
                                  </p:stCondLst>
                                  <p:childTnLst>
                                    <p:set>
                                      <p:cBhvr>
                                        <p:cTn id="148" dur="1" fill="hold">
                                          <p:stCondLst>
                                            <p:cond delay="0"/>
                                          </p:stCondLst>
                                        </p:cTn>
                                        <p:tgtEl>
                                          <p:spTgt spid="68"/>
                                        </p:tgtEl>
                                        <p:attrNameLst>
                                          <p:attrName>style.visibility</p:attrName>
                                        </p:attrNameLst>
                                      </p:cBhvr>
                                      <p:to>
                                        <p:strVal val="visible"/>
                                      </p:to>
                                    </p:set>
                                    <p:animEffect transition="in" filter="diamond(in)">
                                      <p:cBhvr>
                                        <p:cTn id="149" dur="2000"/>
                                        <p:tgtEl>
                                          <p:spTgt spid="68"/>
                                        </p:tgtEl>
                                      </p:cBhvr>
                                    </p:animEffect>
                                  </p:childTnLst>
                                </p:cTn>
                              </p:par>
                              <p:par>
                                <p:cTn id="150" presetID="8" presetClass="entr" presetSubtype="16" fill="hold" grpId="0" nodeType="withEffect">
                                  <p:stCondLst>
                                    <p:cond delay="0"/>
                                  </p:stCondLst>
                                  <p:childTnLst>
                                    <p:set>
                                      <p:cBhvr>
                                        <p:cTn id="151" dur="1" fill="hold">
                                          <p:stCondLst>
                                            <p:cond delay="0"/>
                                          </p:stCondLst>
                                        </p:cTn>
                                        <p:tgtEl>
                                          <p:spTgt spid="64"/>
                                        </p:tgtEl>
                                        <p:attrNameLst>
                                          <p:attrName>style.visibility</p:attrName>
                                        </p:attrNameLst>
                                      </p:cBhvr>
                                      <p:to>
                                        <p:strVal val="visible"/>
                                      </p:to>
                                    </p:set>
                                    <p:animEffect transition="in" filter="diamond(in)">
                                      <p:cBhvr>
                                        <p:cTn id="152" dur="2000"/>
                                        <p:tgtEl>
                                          <p:spTgt spid="64"/>
                                        </p:tgtEl>
                                      </p:cBhvr>
                                    </p:animEffect>
                                  </p:childTnLst>
                                </p:cTn>
                              </p:par>
                              <p:par>
                                <p:cTn id="153" presetID="8" presetClass="entr" presetSubtype="16" fill="hold" grpId="0" nodeType="withEffect">
                                  <p:stCondLst>
                                    <p:cond delay="0"/>
                                  </p:stCondLst>
                                  <p:childTnLst>
                                    <p:set>
                                      <p:cBhvr>
                                        <p:cTn id="154" dur="1" fill="hold">
                                          <p:stCondLst>
                                            <p:cond delay="0"/>
                                          </p:stCondLst>
                                        </p:cTn>
                                        <p:tgtEl>
                                          <p:spTgt spid="70"/>
                                        </p:tgtEl>
                                        <p:attrNameLst>
                                          <p:attrName>style.visibility</p:attrName>
                                        </p:attrNameLst>
                                      </p:cBhvr>
                                      <p:to>
                                        <p:strVal val="visible"/>
                                      </p:to>
                                    </p:set>
                                    <p:animEffect transition="in" filter="diamond(in)">
                                      <p:cBhvr>
                                        <p:cTn id="155" dur="2000"/>
                                        <p:tgtEl>
                                          <p:spTgt spid="70"/>
                                        </p:tgtEl>
                                      </p:cBhvr>
                                    </p:animEffect>
                                  </p:childTnLst>
                                </p:cTn>
                              </p:par>
                              <p:par>
                                <p:cTn id="156" presetID="8" presetClass="entr" presetSubtype="16" fill="hold" grpId="0" nodeType="withEffect">
                                  <p:stCondLst>
                                    <p:cond delay="0"/>
                                  </p:stCondLst>
                                  <p:childTnLst>
                                    <p:set>
                                      <p:cBhvr>
                                        <p:cTn id="157" dur="1" fill="hold">
                                          <p:stCondLst>
                                            <p:cond delay="0"/>
                                          </p:stCondLst>
                                        </p:cTn>
                                        <p:tgtEl>
                                          <p:spTgt spid="71"/>
                                        </p:tgtEl>
                                        <p:attrNameLst>
                                          <p:attrName>style.visibility</p:attrName>
                                        </p:attrNameLst>
                                      </p:cBhvr>
                                      <p:to>
                                        <p:strVal val="visible"/>
                                      </p:to>
                                    </p:set>
                                    <p:animEffect transition="in" filter="diamond(in)">
                                      <p:cBhvr>
                                        <p:cTn id="158" dur="2000"/>
                                        <p:tgtEl>
                                          <p:spTgt spid="71"/>
                                        </p:tgtEl>
                                      </p:cBhvr>
                                    </p:animEffect>
                                  </p:childTnLst>
                                </p:cTn>
                              </p:par>
                              <p:par>
                                <p:cTn id="159" presetID="8" presetClass="entr" presetSubtype="16" fill="hold" grpId="0" nodeType="withEffect">
                                  <p:stCondLst>
                                    <p:cond delay="0"/>
                                  </p:stCondLst>
                                  <p:childTnLst>
                                    <p:set>
                                      <p:cBhvr>
                                        <p:cTn id="160" dur="1" fill="hold">
                                          <p:stCondLst>
                                            <p:cond delay="0"/>
                                          </p:stCondLst>
                                        </p:cTn>
                                        <p:tgtEl>
                                          <p:spTgt spid="69"/>
                                        </p:tgtEl>
                                        <p:attrNameLst>
                                          <p:attrName>style.visibility</p:attrName>
                                        </p:attrNameLst>
                                      </p:cBhvr>
                                      <p:to>
                                        <p:strVal val="visible"/>
                                      </p:to>
                                    </p:set>
                                    <p:animEffect transition="in" filter="diamond(in)">
                                      <p:cBhvr>
                                        <p:cTn id="161" dur="2000"/>
                                        <p:tgtEl>
                                          <p:spTgt spid="69"/>
                                        </p:tgtEl>
                                      </p:cBhvr>
                                    </p:animEffect>
                                  </p:childTnLst>
                                </p:cTn>
                              </p:par>
                              <p:par>
                                <p:cTn id="162" presetID="8" presetClass="entr" presetSubtype="16" fill="hold" grpId="0" nodeType="withEffect">
                                  <p:stCondLst>
                                    <p:cond delay="0"/>
                                  </p:stCondLst>
                                  <p:childTnLst>
                                    <p:set>
                                      <p:cBhvr>
                                        <p:cTn id="163" dur="1" fill="hold">
                                          <p:stCondLst>
                                            <p:cond delay="0"/>
                                          </p:stCondLst>
                                        </p:cTn>
                                        <p:tgtEl>
                                          <p:spTgt spid="72"/>
                                        </p:tgtEl>
                                        <p:attrNameLst>
                                          <p:attrName>style.visibility</p:attrName>
                                        </p:attrNameLst>
                                      </p:cBhvr>
                                      <p:to>
                                        <p:strVal val="visible"/>
                                      </p:to>
                                    </p:set>
                                    <p:animEffect transition="in" filter="diamond(in)">
                                      <p:cBhvr>
                                        <p:cTn id="164" dur="20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1"/>
      <p:bldP spid="13" grpId="0" animBg="1"/>
      <p:bldP spid="25" grpId="0"/>
      <p:bldP spid="26" grpId="0"/>
      <p:bldP spid="27" grpId="0"/>
      <p:bldP spid="28" grpId="0"/>
      <p:bldP spid="29" grpId="0"/>
      <p:bldP spid="30" grpId="0"/>
      <p:bldP spid="30" grpId="1"/>
      <p:bldP spid="31" grpId="0" animBg="1"/>
      <p:bldP spid="32" grpId="0" animBg="1"/>
      <p:bldP spid="34" grpId="0"/>
      <p:bldP spid="35" grpId="0"/>
      <p:bldP spid="36" grpId="0"/>
      <p:bldP spid="41" grpId="0"/>
      <p:bldP spid="42" grpId="0" animBg="1"/>
      <p:bldP spid="45" grpId="0"/>
      <p:bldP spid="46" grpId="0"/>
      <p:bldP spid="47" grpId="0"/>
      <p:bldP spid="56" grpId="0"/>
      <p:bldP spid="57" grpId="0"/>
      <p:bldP spid="58" grpId="0"/>
      <p:bldP spid="59" grpId="0"/>
      <p:bldP spid="60" grpId="0"/>
      <p:bldP spid="61" grpId="0"/>
      <p:bldP spid="62" grpId="0"/>
      <p:bldP spid="63" grpId="0" animBg="1"/>
      <p:bldP spid="64" grpId="0" animBg="1"/>
      <p:bldP spid="65" grpId="0" animBg="1"/>
      <p:bldP spid="66" grpId="0" animBg="1"/>
      <p:bldP spid="67" grpId="0" animBg="1"/>
      <p:bldP spid="68" grpId="0" animBg="1"/>
      <p:bldP spid="69" grpId="0" animBg="1"/>
      <p:bldP spid="70" grpId="0" animBg="1"/>
      <p:bldP spid="71" grpId="0" animBg="1"/>
      <p:bldP spid="7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8694" y="142852"/>
            <a:ext cx="8215338" cy="6555641"/>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Figure 4.3 shows the total income of individual </a:t>
            </a:r>
            <a:r>
              <a:rPr lang="en-US" sz="3000" dirty="0" err="1" smtClean="0">
                <a:solidFill>
                  <a:schemeClr val="accent5">
                    <a:lumMod val="50000"/>
                  </a:schemeClr>
                </a:solidFill>
                <a:effectLst>
                  <a:outerShdw blurRad="38100" dist="38100" dir="2700000" algn="tl">
                    <a:srgbClr val="000000">
                      <a:alpha val="43137"/>
                    </a:srgbClr>
                  </a:outerShdw>
                </a:effectLst>
              </a:rPr>
              <a:t>i</a:t>
            </a:r>
            <a:r>
              <a:rPr lang="en-US" sz="3000" dirty="0" smtClean="0">
                <a:solidFill>
                  <a:schemeClr val="accent5">
                    <a:lumMod val="50000"/>
                  </a:schemeClr>
                </a:solidFill>
                <a:effectLst>
                  <a:outerShdw blurRad="38100" dist="38100" dir="2700000" algn="tl">
                    <a:srgbClr val="000000">
                      <a:alpha val="43137"/>
                    </a:srgbClr>
                  </a:outerShdw>
                </a:effectLst>
              </a:rPr>
              <a:t> who can allocate his/her money to consume now or future. </a:t>
            </a:r>
          </a:p>
          <a:p>
            <a:r>
              <a:rPr lang="en-US" sz="3000" dirty="0" smtClean="0">
                <a:solidFill>
                  <a:schemeClr val="accent5">
                    <a:lumMod val="50000"/>
                  </a:schemeClr>
                </a:solidFill>
                <a:effectLst>
                  <a:outerShdw blurRad="38100" dist="38100" dir="2700000" algn="tl">
                    <a:srgbClr val="000000">
                      <a:alpha val="43137"/>
                    </a:srgbClr>
                  </a:outerShdw>
                </a:effectLst>
              </a:rPr>
              <a:t>B</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present no saving, almost consume now, B</a:t>
            </a:r>
            <a:r>
              <a:rPr lang="en-US" sz="3000" baseline="-25000" dirty="0" smtClean="0">
                <a:solidFill>
                  <a:schemeClr val="accent5">
                    <a:lumMod val="50000"/>
                  </a:schemeClr>
                </a:solidFill>
                <a:effectLst>
                  <a:outerShdw blurRad="38100" dist="38100" dir="2700000" algn="tl">
                    <a:srgbClr val="000000">
                      <a:alpha val="43137"/>
                    </a:srgbClr>
                  </a:outerShdw>
                </a:effectLst>
              </a:rPr>
              <a:t>1</a:t>
            </a:r>
            <a:r>
              <a:rPr lang="en-US" sz="3000" dirty="0" smtClean="0">
                <a:solidFill>
                  <a:schemeClr val="accent5">
                    <a:lumMod val="50000"/>
                  </a:schemeClr>
                </a:solidFill>
                <a:effectLst>
                  <a:outerShdw blurRad="38100" dist="38100" dir="2700000" algn="tl">
                    <a:srgbClr val="000000">
                      <a:alpha val="43137"/>
                    </a:srgbClr>
                  </a:outerShdw>
                </a:effectLst>
              </a:rPr>
              <a:t> show saving and consume at F</a:t>
            </a:r>
            <a:r>
              <a:rPr lang="en-US" sz="3000" baseline="-25000" dirty="0" smtClean="0">
                <a:solidFill>
                  <a:schemeClr val="accent5">
                    <a:lumMod val="50000"/>
                  </a:schemeClr>
                </a:solidFill>
                <a:effectLst>
                  <a:outerShdw blurRad="38100" dist="38100" dir="2700000" algn="tl">
                    <a:srgbClr val="000000">
                      <a:alpha val="43137"/>
                    </a:srgbClr>
                  </a:outerShdw>
                </a:effectLst>
              </a:rPr>
              <a:t>1</a:t>
            </a:r>
            <a:r>
              <a:rPr lang="en-US" sz="3000" dirty="0" smtClean="0">
                <a:solidFill>
                  <a:schemeClr val="accent5">
                    <a:lumMod val="50000"/>
                  </a:schemeClr>
                </a:solidFill>
                <a:effectLst>
                  <a:outerShdw blurRad="38100" dist="38100" dir="2700000" algn="tl">
                    <a:srgbClr val="000000">
                      <a:alpha val="43137"/>
                    </a:srgbClr>
                  </a:outerShdw>
                </a:effectLst>
              </a:rPr>
              <a:t> , C</a:t>
            </a:r>
            <a:r>
              <a:rPr lang="en-US" sz="3000" baseline="-25000" dirty="0" smtClean="0">
                <a:solidFill>
                  <a:schemeClr val="accent5">
                    <a:lumMod val="50000"/>
                  </a:schemeClr>
                </a:solidFill>
                <a:effectLst>
                  <a:outerShdw blurRad="38100" dist="38100" dir="2700000" algn="tl">
                    <a:srgbClr val="000000">
                      <a:alpha val="43137"/>
                    </a:srgbClr>
                  </a:outerShdw>
                </a:effectLst>
              </a:rPr>
              <a:t>1</a:t>
            </a:r>
            <a:r>
              <a:rPr lang="en-US" sz="3000" dirty="0" smtClean="0">
                <a:solidFill>
                  <a:schemeClr val="accent5">
                    <a:lumMod val="50000"/>
                  </a:schemeClr>
                </a:solidFill>
                <a:effectLst>
                  <a:outerShdw blurRad="38100" dist="38100" dir="2700000" algn="tl">
                    <a:srgbClr val="000000">
                      <a:alpha val="43137"/>
                    </a:srgbClr>
                  </a:outerShdw>
                </a:effectLst>
              </a:rPr>
              <a:t> respectively. </a:t>
            </a:r>
          </a:p>
          <a:p>
            <a:r>
              <a:rPr lang="en-US" sz="3000" dirty="0" smtClean="0">
                <a:solidFill>
                  <a:schemeClr val="accent5">
                    <a:lumMod val="50000"/>
                  </a:schemeClr>
                </a:solidFill>
                <a:effectLst>
                  <a:outerShdw blurRad="38100" dist="38100" dir="2700000" algn="tl">
                    <a:srgbClr val="000000">
                      <a:alpha val="43137"/>
                    </a:srgbClr>
                  </a:outerShdw>
                </a:effectLst>
              </a:rPr>
              <a:t>If he/she at B</a:t>
            </a:r>
            <a:r>
              <a:rPr lang="en-US" sz="3000" baseline="-25000" dirty="0" smtClean="0">
                <a:solidFill>
                  <a:schemeClr val="accent5">
                    <a:lumMod val="50000"/>
                  </a:schemeClr>
                </a:solidFill>
                <a:effectLst>
                  <a:outerShdw blurRad="38100" dist="38100" dir="2700000" algn="tl">
                    <a:srgbClr val="000000">
                      <a:alpha val="43137"/>
                    </a:srgbClr>
                  </a:outerShdw>
                </a:effectLst>
              </a:rPr>
              <a:t>1</a:t>
            </a:r>
            <a:r>
              <a:rPr lang="en-US" sz="3000" dirty="0" smtClean="0">
                <a:solidFill>
                  <a:schemeClr val="accent5">
                    <a:lumMod val="50000"/>
                  </a:schemeClr>
                </a:solidFill>
                <a:effectLst>
                  <a:outerShdw blurRad="38100" dist="38100" dir="2700000" algn="tl">
                    <a:srgbClr val="000000">
                      <a:alpha val="43137"/>
                    </a:srgbClr>
                  </a:outerShdw>
                </a:effectLst>
              </a:rPr>
              <a:t> is present initial point, consume C</a:t>
            </a:r>
            <a:r>
              <a:rPr lang="en-US" sz="3000" baseline="-25000" dirty="0" smtClean="0">
                <a:solidFill>
                  <a:schemeClr val="accent5">
                    <a:lumMod val="50000"/>
                  </a:schemeClr>
                </a:solidFill>
                <a:effectLst>
                  <a:outerShdw blurRad="38100" dist="38100" dir="2700000" algn="tl">
                    <a:srgbClr val="000000">
                      <a:alpha val="43137"/>
                    </a:srgbClr>
                  </a:outerShdw>
                </a:effectLst>
              </a:rPr>
              <a:t>1</a:t>
            </a:r>
            <a:r>
              <a:rPr lang="en-US" sz="3000" dirty="0" smtClean="0">
                <a:solidFill>
                  <a:schemeClr val="accent5">
                    <a:lumMod val="50000"/>
                  </a:schemeClr>
                </a:solidFill>
                <a:effectLst>
                  <a:outerShdw blurRad="38100" dist="38100" dir="2700000" algn="tl">
                    <a:srgbClr val="000000">
                      <a:alpha val="43137"/>
                    </a:srgbClr>
                  </a:outerShdw>
                </a:effectLst>
              </a:rPr>
              <a:t> and saving F</a:t>
            </a:r>
            <a:r>
              <a:rPr lang="en-US" sz="3000" baseline="-25000" dirty="0" smtClean="0">
                <a:solidFill>
                  <a:schemeClr val="accent5">
                    <a:lumMod val="50000"/>
                  </a:schemeClr>
                </a:solidFill>
                <a:effectLst>
                  <a:outerShdw blurRad="38100" dist="38100" dir="2700000" algn="tl">
                    <a:srgbClr val="000000">
                      <a:alpha val="43137"/>
                    </a:srgbClr>
                  </a:outerShdw>
                </a:effectLst>
              </a:rPr>
              <a:t>1</a:t>
            </a:r>
            <a:r>
              <a:rPr lang="en-US" sz="3000" dirty="0" smtClean="0">
                <a:solidFill>
                  <a:schemeClr val="accent5">
                    <a:lumMod val="50000"/>
                  </a:schemeClr>
                </a:solidFill>
                <a:effectLst>
                  <a:outerShdw blurRad="38100" dist="38100" dir="2700000" algn="tl">
                    <a:srgbClr val="000000">
                      <a:alpha val="43137"/>
                    </a:srgbClr>
                  </a:outerShdw>
                </a:effectLst>
              </a:rPr>
              <a:t> when he reduce his consumption from C</a:t>
            </a:r>
            <a:r>
              <a:rPr lang="en-US" sz="3000" baseline="-25000" dirty="0" smtClean="0">
                <a:solidFill>
                  <a:schemeClr val="accent5">
                    <a:lumMod val="50000"/>
                  </a:schemeClr>
                </a:solidFill>
                <a:effectLst>
                  <a:outerShdw blurRad="38100" dist="38100" dir="2700000" algn="tl">
                    <a:srgbClr val="000000">
                      <a:alpha val="43137"/>
                    </a:srgbClr>
                  </a:outerShdw>
                </a:effectLst>
              </a:rPr>
              <a:t>1</a:t>
            </a:r>
            <a:r>
              <a:rPr lang="en-US" sz="3000" dirty="0" smtClean="0">
                <a:solidFill>
                  <a:schemeClr val="accent5">
                    <a:lumMod val="50000"/>
                  </a:schemeClr>
                </a:solidFill>
                <a:effectLst>
                  <a:outerShdw blurRad="38100" dist="38100" dir="2700000" algn="tl">
                    <a:srgbClr val="000000">
                      <a:alpha val="43137"/>
                    </a:srgbClr>
                  </a:outerShdw>
                </a:effectLst>
              </a:rPr>
              <a:t> to C</a:t>
            </a:r>
            <a:r>
              <a:rPr lang="en-US" sz="3000" baseline="-25000" dirty="0" smtClean="0">
                <a:solidFill>
                  <a:schemeClr val="accent5">
                    <a:lumMod val="50000"/>
                  </a:schemeClr>
                </a:solidFill>
                <a:effectLst>
                  <a:outerShdw blurRad="38100" dist="38100" dir="2700000" algn="tl">
                    <a:srgbClr val="000000">
                      <a:alpha val="43137"/>
                    </a:srgbClr>
                  </a:outerShdw>
                </a:effectLst>
              </a:rPr>
              <a:t>2</a:t>
            </a:r>
            <a:r>
              <a:rPr lang="en-US" sz="3000" dirty="0" smtClean="0">
                <a:solidFill>
                  <a:schemeClr val="accent5">
                    <a:lumMod val="50000"/>
                  </a:schemeClr>
                </a:solidFill>
                <a:effectLst>
                  <a:outerShdw blurRad="38100" dist="38100" dir="2700000" algn="tl">
                    <a:srgbClr val="000000">
                      <a:alpha val="43137"/>
                    </a:srgbClr>
                  </a:outerShdw>
                </a:effectLst>
              </a:rPr>
              <a:t> (∆C) then, He has transferred his money to saving with ∆F and obtain “I” interest rate.</a:t>
            </a:r>
          </a:p>
          <a:p>
            <a:r>
              <a:rPr lang="en-US" sz="3000" dirty="0" smtClean="0">
                <a:solidFill>
                  <a:schemeClr val="accent5">
                    <a:lumMod val="50000"/>
                  </a:schemeClr>
                </a:solidFill>
                <a:effectLst>
                  <a:outerShdw blurRad="38100" dist="38100" dir="2700000" algn="tl">
                    <a:srgbClr val="000000">
                      <a:alpha val="43137"/>
                    </a:srgbClr>
                  </a:outerShdw>
                </a:effectLst>
              </a:rPr>
              <a:t>	so, he obtain saving amount = ∆F(1+i) </a:t>
            </a:r>
          </a:p>
          <a:p>
            <a:r>
              <a:rPr lang="en-US" sz="3000" dirty="0" smtClean="0">
                <a:solidFill>
                  <a:schemeClr val="accent5">
                    <a:lumMod val="50000"/>
                  </a:schemeClr>
                </a:solidFill>
                <a:effectLst>
                  <a:outerShdw blurRad="38100" dist="38100" dir="2700000" algn="tl">
                    <a:srgbClr val="000000">
                      <a:alpha val="43137"/>
                    </a:srgbClr>
                  </a:outerShdw>
                </a:effectLst>
              </a:rPr>
              <a:t>Conclude that</a:t>
            </a:r>
          </a:p>
          <a:p>
            <a:r>
              <a:rPr lang="en-US" sz="3000" dirty="0" smtClean="0">
                <a:solidFill>
                  <a:schemeClr val="accent5">
                    <a:lumMod val="50000"/>
                  </a:schemeClr>
                </a:solidFill>
                <a:effectLst>
                  <a:outerShdw blurRad="38100" dist="38100" dir="2700000" algn="tl">
                    <a:srgbClr val="000000">
                      <a:alpha val="43137"/>
                    </a:srgbClr>
                  </a:outerShdw>
                </a:effectLst>
              </a:rPr>
              <a:t>	B</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No saving consume 100%</a:t>
            </a:r>
          </a:p>
          <a:p>
            <a:r>
              <a:rPr lang="en-US" sz="3000" dirty="0" smtClean="0">
                <a:solidFill>
                  <a:schemeClr val="accent5">
                    <a:lumMod val="50000"/>
                  </a:schemeClr>
                </a:solidFill>
                <a:effectLst>
                  <a:outerShdw blurRad="38100" dist="38100" dir="2700000" algn="tl">
                    <a:srgbClr val="000000">
                      <a:alpha val="43137"/>
                    </a:srgbClr>
                  </a:outerShdw>
                </a:effectLst>
              </a:rPr>
              <a:t>	B</a:t>
            </a:r>
            <a:r>
              <a:rPr lang="en-US" sz="3000" baseline="-25000" dirty="0" smtClean="0">
                <a:solidFill>
                  <a:schemeClr val="accent5">
                    <a:lumMod val="50000"/>
                  </a:schemeClr>
                </a:solidFill>
                <a:effectLst>
                  <a:outerShdw blurRad="38100" dist="38100" dir="2700000" algn="tl">
                    <a:srgbClr val="000000">
                      <a:alpha val="43137"/>
                    </a:srgbClr>
                  </a:outerShdw>
                </a:effectLst>
              </a:rPr>
              <a:t>1</a:t>
            </a:r>
            <a:r>
              <a:rPr lang="en-US" sz="3000" dirty="0" smtClean="0">
                <a:solidFill>
                  <a:schemeClr val="accent5">
                    <a:lumMod val="50000"/>
                  </a:schemeClr>
                </a:solidFill>
                <a:effectLst>
                  <a:outerShdw blurRad="38100" dist="38100" dir="2700000" algn="tl">
                    <a:srgbClr val="000000">
                      <a:alpha val="43137"/>
                    </a:srgbClr>
                  </a:outerShdw>
                </a:effectLst>
              </a:rPr>
              <a:t>  Saving and consume (gain ∆F(1+i))</a:t>
            </a:r>
          </a:p>
          <a:p>
            <a:r>
              <a:rPr lang="en-US" sz="3000" dirty="0" smtClean="0">
                <a:solidFill>
                  <a:schemeClr val="accent5">
                    <a:lumMod val="50000"/>
                  </a:schemeClr>
                </a:solidFill>
                <a:effectLst>
                  <a:outerShdw blurRad="38100" dist="38100" dir="2700000" algn="tl">
                    <a:srgbClr val="000000">
                      <a:alpha val="43137"/>
                    </a:srgbClr>
                  </a:outerShdw>
                </a:effectLst>
              </a:rPr>
              <a:t>	B</a:t>
            </a:r>
            <a:r>
              <a:rPr lang="en-US" sz="3000" baseline="-25000" dirty="0" smtClean="0">
                <a:solidFill>
                  <a:schemeClr val="accent5">
                    <a:lumMod val="50000"/>
                  </a:schemeClr>
                </a:solidFill>
                <a:effectLst>
                  <a:outerShdw blurRad="38100" dist="38100" dir="2700000" algn="tl">
                    <a:srgbClr val="000000">
                      <a:alpha val="43137"/>
                    </a:srgbClr>
                  </a:outerShdw>
                </a:effectLst>
              </a:rPr>
              <a:t>2</a:t>
            </a:r>
            <a:r>
              <a:rPr lang="en-US" sz="3000" dirty="0" smtClean="0">
                <a:solidFill>
                  <a:schemeClr val="accent5">
                    <a:lumMod val="50000"/>
                  </a:schemeClr>
                </a:solidFill>
                <a:effectLst>
                  <a:outerShdw blurRad="38100" dist="38100" dir="2700000" algn="tl">
                    <a:srgbClr val="000000">
                      <a:alpha val="43137"/>
                    </a:srgbClr>
                  </a:outerShdw>
                </a:effectLst>
              </a:rPr>
              <a:t>  More saving less consume (Trade-offs)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1071538" y="285736"/>
            <a:ext cx="7862150" cy="1143000"/>
          </a:xfrm>
        </p:spPr>
        <p:txBody>
          <a:bodyPr>
            <a:noAutofit/>
          </a:bodyPr>
          <a:lstStyle/>
          <a:p>
            <a:r>
              <a:rPr lang="en-US" sz="3200" dirty="0" smtClean="0">
                <a:latin typeface="Gill Sans MT" pitchFamily="34" charset="0"/>
              </a:rPr>
              <a:t>4.4 Consumption and Investment</a:t>
            </a:r>
            <a:endParaRPr lang="th-TH" sz="3200" dirty="0">
              <a:latin typeface="Gill Sans MT" pitchFamily="34" charset="0"/>
            </a:endParaRPr>
          </a:p>
        </p:txBody>
      </p:sp>
      <p:sp>
        <p:nvSpPr>
          <p:cNvPr id="5" name="TextBox 4"/>
          <p:cNvSpPr txBox="1"/>
          <p:nvPr/>
        </p:nvSpPr>
        <p:spPr>
          <a:xfrm>
            <a:off x="928662" y="1142984"/>
            <a:ext cx="8215338" cy="2492990"/>
          </a:xfrm>
          <a:prstGeom prst="rect">
            <a:avLst/>
          </a:prstGeom>
          <a:noFill/>
        </p:spPr>
        <p:txBody>
          <a:bodyPr wrap="square" rtlCol="0">
            <a:spAutoFit/>
          </a:bodyPr>
          <a:lstStyle/>
          <a:p>
            <a:r>
              <a:rPr lang="en-US" sz="2600" dirty="0" smtClean="0">
                <a:solidFill>
                  <a:schemeClr val="accent5">
                    <a:lumMod val="50000"/>
                  </a:schemeClr>
                </a:solidFill>
                <a:effectLst>
                  <a:outerShdw blurRad="38100" dist="38100" dir="2700000" algn="tl">
                    <a:srgbClr val="000000">
                      <a:alpha val="43137"/>
                    </a:srgbClr>
                  </a:outerShdw>
                </a:effectLst>
              </a:rPr>
              <a:t>Assumption</a:t>
            </a:r>
          </a:p>
          <a:p>
            <a:r>
              <a:rPr lang="en-US" sz="2600" dirty="0" smtClean="0">
                <a:solidFill>
                  <a:schemeClr val="accent5">
                    <a:lumMod val="50000"/>
                  </a:schemeClr>
                </a:solidFill>
                <a:effectLst>
                  <a:outerShdw blurRad="38100" dist="38100" dir="2700000" algn="tl">
                    <a:srgbClr val="000000">
                      <a:alpha val="43137"/>
                    </a:srgbClr>
                  </a:outerShdw>
                </a:effectLst>
              </a:rPr>
              <a:t>	1. Two alternatives are consumption and invest education</a:t>
            </a:r>
          </a:p>
          <a:p>
            <a:r>
              <a:rPr lang="en-US" sz="2600" dirty="0" smtClean="0">
                <a:solidFill>
                  <a:schemeClr val="accent5">
                    <a:lumMod val="50000"/>
                  </a:schemeClr>
                </a:solidFill>
                <a:effectLst>
                  <a:outerShdw blurRad="38100" dist="38100" dir="2700000" algn="tl">
                    <a:srgbClr val="000000">
                      <a:alpha val="43137"/>
                    </a:srgbClr>
                  </a:outerShdw>
                </a:effectLst>
              </a:rPr>
              <a:t>	2. Rate of return on education is “r” , price of education is “</a:t>
            </a:r>
            <a:r>
              <a:rPr lang="en-US" sz="2600" dirty="0" err="1" smtClean="0">
                <a:solidFill>
                  <a:schemeClr val="accent5">
                    <a:lumMod val="50000"/>
                  </a:schemeClr>
                </a:solidFill>
                <a:effectLst>
                  <a:outerShdw blurRad="38100" dist="38100" dir="2700000" algn="tl">
                    <a:srgbClr val="000000">
                      <a:alpha val="43137"/>
                    </a:srgbClr>
                  </a:outerShdw>
                </a:effectLst>
              </a:rPr>
              <a:t>i</a:t>
            </a:r>
            <a:r>
              <a:rPr lang="en-US" sz="2600" dirty="0" smtClean="0">
                <a:solidFill>
                  <a:schemeClr val="accent5">
                    <a:lumMod val="50000"/>
                  </a:schemeClr>
                </a:solidFill>
                <a:effectLst>
                  <a:outerShdw blurRad="38100" dist="38100" dir="2700000" algn="tl">
                    <a:srgbClr val="000000">
                      <a:alpha val="43137"/>
                    </a:srgbClr>
                  </a:outerShdw>
                </a:effectLst>
              </a:rPr>
              <a:t>” </a:t>
            </a:r>
          </a:p>
          <a:p>
            <a:r>
              <a:rPr lang="en-US" sz="2600" dirty="0" smtClean="0">
                <a:solidFill>
                  <a:schemeClr val="accent5">
                    <a:lumMod val="50000"/>
                  </a:schemeClr>
                </a:solidFill>
                <a:effectLst>
                  <a:outerShdw blurRad="38100" dist="38100" dir="2700000" algn="tl">
                    <a:srgbClr val="000000">
                      <a:alpha val="43137"/>
                    </a:srgbClr>
                  </a:outerShdw>
                </a:effectLst>
              </a:rPr>
              <a:t>	3. Production on possibility curve (PPC)</a:t>
            </a:r>
          </a:p>
        </p:txBody>
      </p:sp>
      <p:cxnSp>
        <p:nvCxnSpPr>
          <p:cNvPr id="6" name="ตัวเชื่อมต่อตรง 5"/>
          <p:cNvCxnSpPr/>
          <p:nvPr/>
        </p:nvCxnSpPr>
        <p:spPr>
          <a:xfrm rot="5400000">
            <a:off x="1428726" y="5000634"/>
            <a:ext cx="2428894" cy="1"/>
          </a:xfrm>
          <a:prstGeom prst="line">
            <a:avLst/>
          </a:prstGeom>
        </p:spPr>
        <p:style>
          <a:lnRef idx="3">
            <a:schemeClr val="dk1"/>
          </a:lnRef>
          <a:fillRef idx="0">
            <a:schemeClr val="dk1"/>
          </a:fillRef>
          <a:effectRef idx="2">
            <a:schemeClr val="dk1"/>
          </a:effectRef>
          <a:fontRef idx="minor">
            <a:schemeClr val="tx1"/>
          </a:fontRef>
        </p:style>
      </p:cxnSp>
      <p:cxnSp>
        <p:nvCxnSpPr>
          <p:cNvPr id="7" name="ตัวเชื่อมต่อตรง 6"/>
          <p:cNvCxnSpPr/>
          <p:nvPr/>
        </p:nvCxnSpPr>
        <p:spPr>
          <a:xfrm rot="10800000">
            <a:off x="2643174" y="6215082"/>
            <a:ext cx="2500329" cy="1"/>
          </a:xfrm>
          <a:prstGeom prst="line">
            <a:avLst/>
          </a:prstGeom>
        </p:spPr>
        <p:style>
          <a:lnRef idx="3">
            <a:schemeClr val="dk1"/>
          </a:lnRef>
          <a:fillRef idx="0">
            <a:schemeClr val="dk1"/>
          </a:fillRef>
          <a:effectRef idx="2">
            <a:schemeClr val="dk1"/>
          </a:effectRef>
          <a:fontRef idx="minor">
            <a:schemeClr val="tx1"/>
          </a:fontRef>
        </p:style>
      </p:cxnSp>
      <p:sp>
        <p:nvSpPr>
          <p:cNvPr id="8" name="ส่วนโค้ง 7"/>
          <p:cNvSpPr/>
          <p:nvPr/>
        </p:nvSpPr>
        <p:spPr>
          <a:xfrm>
            <a:off x="714348" y="4857760"/>
            <a:ext cx="3857652" cy="2643206"/>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sp>
        <p:nvSpPr>
          <p:cNvPr id="9" name="ส่วนโค้ง 8"/>
          <p:cNvSpPr/>
          <p:nvPr/>
        </p:nvSpPr>
        <p:spPr>
          <a:xfrm>
            <a:off x="785786" y="4143380"/>
            <a:ext cx="3786214" cy="3929090"/>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cxnSp>
        <p:nvCxnSpPr>
          <p:cNvPr id="10" name="ตัวเชื่อมต่อตรง 9"/>
          <p:cNvCxnSpPr/>
          <p:nvPr/>
        </p:nvCxnSpPr>
        <p:spPr>
          <a:xfrm>
            <a:off x="2643174" y="5643578"/>
            <a:ext cx="1857388"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12" name="ตัวเชื่อมต่อตรง 11"/>
          <p:cNvCxnSpPr/>
          <p:nvPr/>
        </p:nvCxnSpPr>
        <p:spPr>
          <a:xfrm>
            <a:off x="2643174" y="5214950"/>
            <a:ext cx="1714512"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15" name="ตัวเชื่อมต่อตรง 14"/>
          <p:cNvCxnSpPr/>
          <p:nvPr/>
        </p:nvCxnSpPr>
        <p:spPr>
          <a:xfrm rot="5400000">
            <a:off x="3857620" y="5715016"/>
            <a:ext cx="1000132"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17" name="ตัวเชื่อมต่อตรง 16"/>
          <p:cNvCxnSpPr/>
          <p:nvPr/>
        </p:nvCxnSpPr>
        <p:spPr>
          <a:xfrm rot="5400000">
            <a:off x="4215604" y="5928536"/>
            <a:ext cx="571504"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sp>
        <p:nvSpPr>
          <p:cNvPr id="21" name="ชื่อเรื่อง 1"/>
          <p:cNvSpPr txBox="1">
            <a:spLocks/>
          </p:cNvSpPr>
          <p:nvPr/>
        </p:nvSpPr>
        <p:spPr>
          <a:xfrm>
            <a:off x="1500166" y="3429000"/>
            <a:ext cx="1143008"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Education</a:t>
            </a:r>
            <a:endParaRPr kumimoji="0" lang="th-TH"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2" name="ชื่อเรื่อง 1"/>
          <p:cNvSpPr txBox="1">
            <a:spLocks/>
          </p:cNvSpPr>
          <p:nvPr/>
        </p:nvSpPr>
        <p:spPr>
          <a:xfrm>
            <a:off x="285720" y="3429000"/>
            <a:ext cx="1285884" cy="142876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(Number of years of schooling provided)</a:t>
            </a:r>
            <a:endParaRPr kumimoji="0" lang="th-TH"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3" name="ชื่อเรื่อง 1"/>
          <p:cNvSpPr txBox="1">
            <a:spLocks/>
          </p:cNvSpPr>
          <p:nvPr/>
        </p:nvSpPr>
        <p:spPr>
          <a:xfrm>
            <a:off x="5143504" y="5857892"/>
            <a:ext cx="1500198" cy="71438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Consumption </a:t>
            </a:r>
            <a:endParaRPr kumimoji="0" lang="th-TH"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4" name="ชื่อเรื่อง 1"/>
          <p:cNvSpPr txBox="1">
            <a:spLocks/>
          </p:cNvSpPr>
          <p:nvPr/>
        </p:nvSpPr>
        <p:spPr>
          <a:xfrm>
            <a:off x="2295508" y="4857760"/>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E</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1</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5" name="ชื่อเรื่อง 1"/>
          <p:cNvSpPr txBox="1">
            <a:spLocks/>
          </p:cNvSpPr>
          <p:nvPr/>
        </p:nvSpPr>
        <p:spPr>
          <a:xfrm>
            <a:off x="2295508" y="5286388"/>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E</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6" name="ชื่อเรื่อง 1"/>
          <p:cNvSpPr txBox="1">
            <a:spLocks/>
          </p:cNvSpPr>
          <p:nvPr/>
        </p:nvSpPr>
        <p:spPr>
          <a:xfrm>
            <a:off x="4071934" y="6000768"/>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C</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1</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7" name="ชื่อเรื่อง 1"/>
          <p:cNvSpPr txBox="1">
            <a:spLocks/>
          </p:cNvSpPr>
          <p:nvPr/>
        </p:nvSpPr>
        <p:spPr>
          <a:xfrm>
            <a:off x="4367210" y="6000768"/>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C</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8" name="วงรี 27"/>
          <p:cNvSpPr/>
          <p:nvPr/>
        </p:nvSpPr>
        <p:spPr>
          <a:xfrm>
            <a:off x="4286248" y="5143512"/>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29" name="วงรี 28"/>
          <p:cNvSpPr/>
          <p:nvPr/>
        </p:nvSpPr>
        <p:spPr>
          <a:xfrm>
            <a:off x="4429124" y="5572140"/>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30" name="ชื่อเรื่อง 1"/>
          <p:cNvSpPr txBox="1">
            <a:spLocks/>
          </p:cNvSpPr>
          <p:nvPr/>
        </p:nvSpPr>
        <p:spPr>
          <a:xfrm>
            <a:off x="3000364" y="4357694"/>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A</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1" name="ชื่อเรื่อง 1"/>
          <p:cNvSpPr txBox="1">
            <a:spLocks/>
          </p:cNvSpPr>
          <p:nvPr/>
        </p:nvSpPr>
        <p:spPr>
          <a:xfrm>
            <a:off x="3500430" y="3857628"/>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B</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2" name="ชื่อเรื่อง 1"/>
          <p:cNvSpPr txBox="1">
            <a:spLocks/>
          </p:cNvSpPr>
          <p:nvPr/>
        </p:nvSpPr>
        <p:spPr>
          <a:xfrm>
            <a:off x="1357290" y="4143380"/>
            <a:ext cx="121444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Price</a:t>
            </a:r>
            <a:r>
              <a:rPr kumimoji="0" lang="en-US" sz="1800"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 </a:t>
            </a: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Ed   ,</a:t>
            </a:r>
            <a:endParaRPr kumimoji="0" lang="th-TH"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33" name="ลูกศรเชื่อมต่อแบบตรง 32"/>
          <p:cNvCxnSpPr/>
          <p:nvPr/>
        </p:nvCxnSpPr>
        <p:spPr>
          <a:xfrm rot="5400000">
            <a:off x="2072464" y="4499776"/>
            <a:ext cx="428628"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34" name="ลูกศรเชื่อมต่อแบบตรง 33"/>
          <p:cNvCxnSpPr/>
          <p:nvPr/>
        </p:nvCxnSpPr>
        <p:spPr>
          <a:xfrm rot="5400000" flipH="1" flipV="1">
            <a:off x="2285190" y="4500570"/>
            <a:ext cx="429422" cy="794"/>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41" name="ชื่อเรื่อง 1"/>
          <p:cNvSpPr txBox="1">
            <a:spLocks/>
          </p:cNvSpPr>
          <p:nvPr/>
        </p:nvSpPr>
        <p:spPr>
          <a:xfrm>
            <a:off x="4929190" y="3714752"/>
            <a:ext cx="3929090" cy="1285884"/>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A   B</a:t>
            </a:r>
            <a:r>
              <a:rPr kumimoji="0" lang="en-US" sz="2000"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 means price of Ed    or return on Ed    if PPC more steep   r</a:t>
            </a:r>
            <a:endParaRPr kumimoji="0" lang="th-TH" sz="20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2" name="วงเล็บปีกกาซ้าย 41"/>
          <p:cNvSpPr/>
          <p:nvPr/>
        </p:nvSpPr>
        <p:spPr>
          <a:xfrm>
            <a:off x="2214546" y="5286388"/>
            <a:ext cx="71438" cy="428628"/>
          </a:xfrm>
          <a:prstGeom prst="leftBrace">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sp>
        <p:nvSpPr>
          <p:cNvPr id="43" name="ชื่อเรื่อง 1"/>
          <p:cNvSpPr txBox="1">
            <a:spLocks/>
          </p:cNvSpPr>
          <p:nvPr/>
        </p:nvSpPr>
        <p:spPr>
          <a:xfrm>
            <a:off x="1357290" y="5072074"/>
            <a:ext cx="785818"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E(1+r)</a:t>
            </a:r>
            <a:endParaRPr kumimoji="0" lang="th-TH"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4" name="ลูกศรขวา 43"/>
          <p:cNvSpPr/>
          <p:nvPr/>
        </p:nvSpPr>
        <p:spPr>
          <a:xfrm>
            <a:off x="5214942" y="4143380"/>
            <a:ext cx="142876"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45" name="ลูกศรขวา 44"/>
          <p:cNvSpPr/>
          <p:nvPr/>
        </p:nvSpPr>
        <p:spPr>
          <a:xfrm>
            <a:off x="7786710" y="4429132"/>
            <a:ext cx="142876"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46" name="ลูกศรขวา 45"/>
          <p:cNvSpPr/>
          <p:nvPr/>
        </p:nvSpPr>
        <p:spPr>
          <a:xfrm rot="16200000" flipV="1">
            <a:off x="8148662" y="4433894"/>
            <a:ext cx="133352"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47" name="ลูกศรขวา 46"/>
          <p:cNvSpPr/>
          <p:nvPr/>
        </p:nvSpPr>
        <p:spPr>
          <a:xfrm rot="16200000" flipV="1">
            <a:off x="5719770" y="4433894"/>
            <a:ext cx="133352"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48" name="ลูกศรขวา 47"/>
          <p:cNvSpPr/>
          <p:nvPr/>
        </p:nvSpPr>
        <p:spPr>
          <a:xfrm rot="5400000" flipV="1">
            <a:off x="7500958" y="4143380"/>
            <a:ext cx="142876"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49" name="TextBox 48"/>
          <p:cNvSpPr txBox="1"/>
          <p:nvPr/>
        </p:nvSpPr>
        <p:spPr>
          <a:xfrm>
            <a:off x="2071670" y="6396335"/>
            <a:ext cx="1928826" cy="461665"/>
          </a:xfrm>
          <a:prstGeom prst="rect">
            <a:avLst/>
          </a:prstGeom>
          <a:noFill/>
        </p:spPr>
        <p:txBody>
          <a:bodyPr wrap="square" rtlCol="0">
            <a:spAutoFit/>
          </a:bodyPr>
          <a:lstStyle/>
          <a:p>
            <a:pPr lvl="1"/>
            <a:r>
              <a:rPr lang="en-US" sz="2400" dirty="0" smtClean="0">
                <a:solidFill>
                  <a:schemeClr val="accent5">
                    <a:lumMod val="50000"/>
                  </a:schemeClr>
                </a:solidFill>
                <a:effectLst>
                  <a:outerShdw blurRad="38100" dist="38100" dir="2700000" algn="tl">
                    <a:srgbClr val="000000">
                      <a:alpha val="43137"/>
                    </a:srgbClr>
                  </a:outerShdw>
                </a:effectLst>
              </a:rPr>
              <a:t>Figure 4.4 </a:t>
            </a:r>
          </a:p>
        </p:txBody>
      </p:sp>
      <p:sp>
        <p:nvSpPr>
          <p:cNvPr id="50" name="ชื่อเรื่อง 1"/>
          <p:cNvSpPr txBox="1">
            <a:spLocks/>
          </p:cNvSpPr>
          <p:nvPr/>
        </p:nvSpPr>
        <p:spPr>
          <a:xfrm>
            <a:off x="5000628" y="6072206"/>
            <a:ext cx="2000264" cy="857256"/>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(Number of goods)</a:t>
            </a:r>
            <a:endParaRPr kumimoji="0" lang="th-TH"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1" name="ชื่อเรื่อง 1"/>
          <p:cNvSpPr txBox="1">
            <a:spLocks/>
          </p:cNvSpPr>
          <p:nvPr/>
        </p:nvSpPr>
        <p:spPr>
          <a:xfrm>
            <a:off x="2357422" y="5857892"/>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box(in)">
                                      <p:cBhvr>
                                        <p:cTn id="17" dur="500"/>
                                        <p:tgtEl>
                                          <p:spTgt spid="21"/>
                                        </p:tgtEl>
                                      </p:cBhvr>
                                    </p:animEffect>
                                  </p:childTnLst>
                                </p:cTn>
                              </p:par>
                              <p:par>
                                <p:cTn id="18" presetID="4" presetClass="entr" presetSubtype="16" fill="hold"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ox(in)">
                                      <p:cBhvr>
                                        <p:cTn id="20" dur="500"/>
                                        <p:tgtEl>
                                          <p:spTgt spid="6"/>
                                        </p:tgtEl>
                                      </p:cBhvr>
                                    </p:animEffect>
                                  </p:childTnLst>
                                </p:cTn>
                              </p:par>
                              <p:par>
                                <p:cTn id="21" presetID="4" presetClass="entr" presetSubtype="16" fill="hold"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box(in)">
                                      <p:cBhvr>
                                        <p:cTn id="23" dur="500"/>
                                        <p:tgtEl>
                                          <p:spTgt spid="7"/>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51"/>
                                        </p:tgtEl>
                                        <p:attrNameLst>
                                          <p:attrName>style.visibility</p:attrName>
                                        </p:attrNameLst>
                                      </p:cBhvr>
                                      <p:to>
                                        <p:strVal val="visible"/>
                                      </p:to>
                                    </p:set>
                                    <p:animEffect transition="in" filter="box(in)">
                                      <p:cBhvr>
                                        <p:cTn id="26" dur="500"/>
                                        <p:tgtEl>
                                          <p:spTgt spid="51"/>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49"/>
                                        </p:tgtEl>
                                        <p:attrNameLst>
                                          <p:attrName>style.visibility</p:attrName>
                                        </p:attrNameLst>
                                      </p:cBhvr>
                                      <p:to>
                                        <p:strVal val="visible"/>
                                      </p:to>
                                    </p:set>
                                    <p:animEffect transition="in" filter="box(in)">
                                      <p:cBhvr>
                                        <p:cTn id="29" dur="500"/>
                                        <p:tgtEl>
                                          <p:spTgt spid="49"/>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box(in)">
                                      <p:cBhvr>
                                        <p:cTn id="32" dur="500"/>
                                        <p:tgtEl>
                                          <p:spTgt spid="23"/>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box(in)">
                                      <p:cBhvr>
                                        <p:cTn id="35" dur="500"/>
                                        <p:tgtEl>
                                          <p:spTgt spid="8"/>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31"/>
                                        </p:tgtEl>
                                        <p:attrNameLst>
                                          <p:attrName>style.visibility</p:attrName>
                                        </p:attrNameLst>
                                      </p:cBhvr>
                                      <p:to>
                                        <p:strVal val="visible"/>
                                      </p:to>
                                    </p:set>
                                    <p:animEffect transition="in" filter="box(in)">
                                      <p:cBhvr>
                                        <p:cTn id="38" dur="500"/>
                                        <p:tgtEl>
                                          <p:spTgt spid="31"/>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30"/>
                                        </p:tgtEl>
                                        <p:attrNameLst>
                                          <p:attrName>style.visibility</p:attrName>
                                        </p:attrNameLst>
                                      </p:cBhvr>
                                      <p:to>
                                        <p:strVal val="visible"/>
                                      </p:to>
                                    </p:set>
                                    <p:animEffect transition="in" filter="box(in)">
                                      <p:cBhvr>
                                        <p:cTn id="41" dur="500"/>
                                        <p:tgtEl>
                                          <p:spTgt spid="30"/>
                                        </p:tgtEl>
                                      </p:cBhvr>
                                    </p:animEffect>
                                  </p:childTnLst>
                                </p:cTn>
                              </p:par>
                              <p:par>
                                <p:cTn id="42" presetID="4" presetClass="entr" presetSubtype="16" fill="hold" grpId="0" nodeType="with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box(in)">
                                      <p:cBhvr>
                                        <p:cTn id="44" dur="500"/>
                                        <p:tgtEl>
                                          <p:spTgt spid="9"/>
                                        </p:tgtEl>
                                      </p:cBhvr>
                                    </p:animEffect>
                                  </p:childTnLst>
                                </p:cTn>
                              </p:par>
                            </p:childTnLst>
                          </p:cTn>
                        </p:par>
                      </p:childTnLst>
                    </p:cTn>
                  </p:par>
                  <p:par>
                    <p:cTn id="45" fill="hold">
                      <p:stCondLst>
                        <p:cond delay="indefinite"/>
                      </p:stCondLst>
                      <p:childTnLst>
                        <p:par>
                          <p:cTn id="46" fill="hold">
                            <p:stCondLst>
                              <p:cond delay="0"/>
                            </p:stCondLst>
                            <p:childTnLst>
                              <p:par>
                                <p:cTn id="47" presetID="4" presetClass="entr" presetSubtype="16" fill="hold" nodeType="click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box(in)">
                                      <p:cBhvr>
                                        <p:cTn id="49" dur="500"/>
                                        <p:tgtEl>
                                          <p:spTgt spid="12"/>
                                        </p:tgtEl>
                                      </p:cBhvr>
                                    </p:animEffect>
                                  </p:childTnLst>
                                </p:cTn>
                              </p:par>
                              <p:par>
                                <p:cTn id="50" presetID="4" presetClass="entr" presetSubtype="16" fill="hold" nodeType="with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box(in)">
                                      <p:cBhvr>
                                        <p:cTn id="52" dur="500"/>
                                        <p:tgtEl>
                                          <p:spTgt spid="10"/>
                                        </p:tgtEl>
                                      </p:cBhvr>
                                    </p:animEffect>
                                  </p:childTnLst>
                                </p:cTn>
                              </p:par>
                              <p:par>
                                <p:cTn id="53" presetID="4" presetClass="entr" presetSubtype="16" fill="hold" grpId="0" nodeType="withEffect">
                                  <p:stCondLst>
                                    <p:cond delay="0"/>
                                  </p:stCondLst>
                                  <p:childTnLst>
                                    <p:set>
                                      <p:cBhvr>
                                        <p:cTn id="54" dur="1" fill="hold">
                                          <p:stCondLst>
                                            <p:cond delay="0"/>
                                          </p:stCondLst>
                                        </p:cTn>
                                        <p:tgtEl>
                                          <p:spTgt spid="25"/>
                                        </p:tgtEl>
                                        <p:attrNameLst>
                                          <p:attrName>style.visibility</p:attrName>
                                        </p:attrNameLst>
                                      </p:cBhvr>
                                      <p:to>
                                        <p:strVal val="visible"/>
                                      </p:to>
                                    </p:set>
                                    <p:animEffect transition="in" filter="box(in)">
                                      <p:cBhvr>
                                        <p:cTn id="55" dur="500"/>
                                        <p:tgtEl>
                                          <p:spTgt spid="25"/>
                                        </p:tgtEl>
                                      </p:cBhvr>
                                    </p:animEffect>
                                  </p:childTnLst>
                                </p:cTn>
                              </p:par>
                              <p:par>
                                <p:cTn id="56" presetID="4" presetClass="entr" presetSubtype="16" fill="hold" grpId="0" nodeType="withEffect">
                                  <p:stCondLst>
                                    <p:cond delay="0"/>
                                  </p:stCondLst>
                                  <p:childTnLst>
                                    <p:set>
                                      <p:cBhvr>
                                        <p:cTn id="57" dur="1" fill="hold">
                                          <p:stCondLst>
                                            <p:cond delay="0"/>
                                          </p:stCondLst>
                                        </p:cTn>
                                        <p:tgtEl>
                                          <p:spTgt spid="24"/>
                                        </p:tgtEl>
                                        <p:attrNameLst>
                                          <p:attrName>style.visibility</p:attrName>
                                        </p:attrNameLst>
                                      </p:cBhvr>
                                      <p:to>
                                        <p:strVal val="visible"/>
                                      </p:to>
                                    </p:set>
                                    <p:animEffect transition="in" filter="box(in)">
                                      <p:cBhvr>
                                        <p:cTn id="58" dur="500"/>
                                        <p:tgtEl>
                                          <p:spTgt spid="24"/>
                                        </p:tgtEl>
                                      </p:cBhvr>
                                    </p:animEffect>
                                  </p:childTnLst>
                                </p:cTn>
                              </p:par>
                              <p:par>
                                <p:cTn id="59" presetID="4" presetClass="entr" presetSubtype="16" fill="hold" grpId="0" nodeType="withEffect">
                                  <p:stCondLst>
                                    <p:cond delay="0"/>
                                  </p:stCondLst>
                                  <p:childTnLst>
                                    <p:set>
                                      <p:cBhvr>
                                        <p:cTn id="60" dur="1" fill="hold">
                                          <p:stCondLst>
                                            <p:cond delay="0"/>
                                          </p:stCondLst>
                                        </p:cTn>
                                        <p:tgtEl>
                                          <p:spTgt spid="26"/>
                                        </p:tgtEl>
                                        <p:attrNameLst>
                                          <p:attrName>style.visibility</p:attrName>
                                        </p:attrNameLst>
                                      </p:cBhvr>
                                      <p:to>
                                        <p:strVal val="visible"/>
                                      </p:to>
                                    </p:set>
                                    <p:animEffect transition="in" filter="box(in)">
                                      <p:cBhvr>
                                        <p:cTn id="61" dur="500"/>
                                        <p:tgtEl>
                                          <p:spTgt spid="26"/>
                                        </p:tgtEl>
                                      </p:cBhvr>
                                    </p:animEffect>
                                  </p:childTnLst>
                                </p:cTn>
                              </p:par>
                              <p:par>
                                <p:cTn id="62" presetID="4" presetClass="entr" presetSubtype="16" fill="hold" grpId="0" nodeType="withEffect">
                                  <p:stCondLst>
                                    <p:cond delay="0"/>
                                  </p:stCondLst>
                                  <p:childTnLst>
                                    <p:set>
                                      <p:cBhvr>
                                        <p:cTn id="63" dur="1" fill="hold">
                                          <p:stCondLst>
                                            <p:cond delay="0"/>
                                          </p:stCondLst>
                                        </p:cTn>
                                        <p:tgtEl>
                                          <p:spTgt spid="27"/>
                                        </p:tgtEl>
                                        <p:attrNameLst>
                                          <p:attrName>style.visibility</p:attrName>
                                        </p:attrNameLst>
                                      </p:cBhvr>
                                      <p:to>
                                        <p:strVal val="visible"/>
                                      </p:to>
                                    </p:set>
                                    <p:animEffect transition="in" filter="box(in)">
                                      <p:cBhvr>
                                        <p:cTn id="64" dur="500"/>
                                        <p:tgtEl>
                                          <p:spTgt spid="27"/>
                                        </p:tgtEl>
                                      </p:cBhvr>
                                    </p:animEffect>
                                  </p:childTnLst>
                                </p:cTn>
                              </p:par>
                              <p:par>
                                <p:cTn id="65" presetID="4" presetClass="entr" presetSubtype="16" fill="hold" nodeType="with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box(in)">
                                      <p:cBhvr>
                                        <p:cTn id="67" dur="500"/>
                                        <p:tgtEl>
                                          <p:spTgt spid="17"/>
                                        </p:tgtEl>
                                      </p:cBhvr>
                                    </p:animEffect>
                                  </p:childTnLst>
                                </p:cTn>
                              </p:par>
                              <p:par>
                                <p:cTn id="68" presetID="4" presetClass="entr" presetSubtype="16" fill="hold" nodeType="withEffect">
                                  <p:stCondLst>
                                    <p:cond delay="0"/>
                                  </p:stCondLst>
                                  <p:childTnLst>
                                    <p:set>
                                      <p:cBhvr>
                                        <p:cTn id="69" dur="1" fill="hold">
                                          <p:stCondLst>
                                            <p:cond delay="0"/>
                                          </p:stCondLst>
                                        </p:cTn>
                                        <p:tgtEl>
                                          <p:spTgt spid="15"/>
                                        </p:tgtEl>
                                        <p:attrNameLst>
                                          <p:attrName>style.visibility</p:attrName>
                                        </p:attrNameLst>
                                      </p:cBhvr>
                                      <p:to>
                                        <p:strVal val="visible"/>
                                      </p:to>
                                    </p:set>
                                    <p:animEffect transition="in" filter="box(in)">
                                      <p:cBhvr>
                                        <p:cTn id="70" dur="500"/>
                                        <p:tgtEl>
                                          <p:spTgt spid="15"/>
                                        </p:tgtEl>
                                      </p:cBhvr>
                                    </p:animEffect>
                                  </p:childTnLst>
                                </p:cTn>
                              </p:par>
                              <p:par>
                                <p:cTn id="71" presetID="4" presetClass="entr" presetSubtype="16" fill="hold" grpId="0" nodeType="withEffect">
                                  <p:stCondLst>
                                    <p:cond delay="0"/>
                                  </p:stCondLst>
                                  <p:childTnLst>
                                    <p:set>
                                      <p:cBhvr>
                                        <p:cTn id="72" dur="1" fill="hold">
                                          <p:stCondLst>
                                            <p:cond delay="0"/>
                                          </p:stCondLst>
                                        </p:cTn>
                                        <p:tgtEl>
                                          <p:spTgt spid="28"/>
                                        </p:tgtEl>
                                        <p:attrNameLst>
                                          <p:attrName>style.visibility</p:attrName>
                                        </p:attrNameLst>
                                      </p:cBhvr>
                                      <p:to>
                                        <p:strVal val="visible"/>
                                      </p:to>
                                    </p:set>
                                    <p:animEffect transition="in" filter="box(in)">
                                      <p:cBhvr>
                                        <p:cTn id="73" dur="500"/>
                                        <p:tgtEl>
                                          <p:spTgt spid="28"/>
                                        </p:tgtEl>
                                      </p:cBhvr>
                                    </p:animEffect>
                                  </p:childTnLst>
                                </p:cTn>
                              </p:par>
                              <p:par>
                                <p:cTn id="74" presetID="4" presetClass="entr" presetSubtype="16" fill="hold" grpId="0" nodeType="withEffect">
                                  <p:stCondLst>
                                    <p:cond delay="0"/>
                                  </p:stCondLst>
                                  <p:childTnLst>
                                    <p:set>
                                      <p:cBhvr>
                                        <p:cTn id="75" dur="1" fill="hold">
                                          <p:stCondLst>
                                            <p:cond delay="0"/>
                                          </p:stCondLst>
                                        </p:cTn>
                                        <p:tgtEl>
                                          <p:spTgt spid="29"/>
                                        </p:tgtEl>
                                        <p:attrNameLst>
                                          <p:attrName>style.visibility</p:attrName>
                                        </p:attrNameLst>
                                      </p:cBhvr>
                                      <p:to>
                                        <p:strVal val="visible"/>
                                      </p:to>
                                    </p:set>
                                    <p:animEffect transition="in" filter="box(in)">
                                      <p:cBhvr>
                                        <p:cTn id="76" dur="500"/>
                                        <p:tgtEl>
                                          <p:spTgt spid="29"/>
                                        </p:tgtEl>
                                      </p:cBhvr>
                                    </p:animEffect>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42"/>
                                        </p:tgtEl>
                                        <p:attrNameLst>
                                          <p:attrName>style.visibility</p:attrName>
                                        </p:attrNameLst>
                                      </p:cBhvr>
                                      <p:to>
                                        <p:strVal val="visible"/>
                                      </p:to>
                                    </p:set>
                                    <p:anim calcmode="lin" valueType="num">
                                      <p:cBhvr additive="base">
                                        <p:cTn id="81" dur="500" fill="hold"/>
                                        <p:tgtEl>
                                          <p:spTgt spid="42"/>
                                        </p:tgtEl>
                                        <p:attrNameLst>
                                          <p:attrName>ppt_x</p:attrName>
                                        </p:attrNameLst>
                                      </p:cBhvr>
                                      <p:tavLst>
                                        <p:tav tm="0">
                                          <p:val>
                                            <p:strVal val="#ppt_x"/>
                                          </p:val>
                                        </p:tav>
                                        <p:tav tm="100000">
                                          <p:val>
                                            <p:strVal val="#ppt_x"/>
                                          </p:val>
                                        </p:tav>
                                      </p:tavLst>
                                    </p:anim>
                                    <p:anim calcmode="lin" valueType="num">
                                      <p:cBhvr additive="base">
                                        <p:cTn id="82" dur="500" fill="hold"/>
                                        <p:tgtEl>
                                          <p:spTgt spid="42"/>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43"/>
                                        </p:tgtEl>
                                        <p:attrNameLst>
                                          <p:attrName>style.visibility</p:attrName>
                                        </p:attrNameLst>
                                      </p:cBhvr>
                                      <p:to>
                                        <p:strVal val="visible"/>
                                      </p:to>
                                    </p:set>
                                    <p:anim calcmode="lin" valueType="num">
                                      <p:cBhvr additive="base">
                                        <p:cTn id="85" dur="500" fill="hold"/>
                                        <p:tgtEl>
                                          <p:spTgt spid="43"/>
                                        </p:tgtEl>
                                        <p:attrNameLst>
                                          <p:attrName>ppt_x</p:attrName>
                                        </p:attrNameLst>
                                      </p:cBhvr>
                                      <p:tavLst>
                                        <p:tav tm="0">
                                          <p:val>
                                            <p:strVal val="#ppt_x"/>
                                          </p:val>
                                        </p:tav>
                                        <p:tav tm="100000">
                                          <p:val>
                                            <p:strVal val="#ppt_x"/>
                                          </p:val>
                                        </p:tav>
                                      </p:tavLst>
                                    </p:anim>
                                    <p:anim calcmode="lin" valueType="num">
                                      <p:cBhvr additive="base">
                                        <p:cTn id="86" dur="500" fill="hold"/>
                                        <p:tgtEl>
                                          <p:spTgt spid="43"/>
                                        </p:tgtEl>
                                        <p:attrNameLst>
                                          <p:attrName>ppt_y</p:attrName>
                                        </p:attrNameLst>
                                      </p:cBhvr>
                                      <p:tavLst>
                                        <p:tav tm="0">
                                          <p:val>
                                            <p:strVal val="1+#ppt_h/2"/>
                                          </p:val>
                                        </p:tav>
                                        <p:tav tm="100000">
                                          <p:val>
                                            <p:strVal val="#ppt_y"/>
                                          </p:val>
                                        </p:tav>
                                      </p:tavLst>
                                    </p:anim>
                                  </p:childTnLst>
                                </p:cTn>
                              </p:par>
                              <p:par>
                                <p:cTn id="87" presetID="2" presetClass="entr" presetSubtype="4" fill="hold" grpId="0" nodeType="withEffect">
                                  <p:stCondLst>
                                    <p:cond delay="0"/>
                                  </p:stCondLst>
                                  <p:childTnLst>
                                    <p:set>
                                      <p:cBhvr>
                                        <p:cTn id="88" dur="1" fill="hold">
                                          <p:stCondLst>
                                            <p:cond delay="0"/>
                                          </p:stCondLst>
                                        </p:cTn>
                                        <p:tgtEl>
                                          <p:spTgt spid="32"/>
                                        </p:tgtEl>
                                        <p:attrNameLst>
                                          <p:attrName>style.visibility</p:attrName>
                                        </p:attrNameLst>
                                      </p:cBhvr>
                                      <p:to>
                                        <p:strVal val="visible"/>
                                      </p:to>
                                    </p:set>
                                    <p:anim calcmode="lin" valueType="num">
                                      <p:cBhvr additive="base">
                                        <p:cTn id="89" dur="500" fill="hold"/>
                                        <p:tgtEl>
                                          <p:spTgt spid="32"/>
                                        </p:tgtEl>
                                        <p:attrNameLst>
                                          <p:attrName>ppt_x</p:attrName>
                                        </p:attrNameLst>
                                      </p:cBhvr>
                                      <p:tavLst>
                                        <p:tav tm="0">
                                          <p:val>
                                            <p:strVal val="#ppt_x"/>
                                          </p:val>
                                        </p:tav>
                                        <p:tav tm="100000">
                                          <p:val>
                                            <p:strVal val="#ppt_x"/>
                                          </p:val>
                                        </p:tav>
                                      </p:tavLst>
                                    </p:anim>
                                    <p:anim calcmode="lin" valueType="num">
                                      <p:cBhvr additive="base">
                                        <p:cTn id="90" dur="500" fill="hold"/>
                                        <p:tgtEl>
                                          <p:spTgt spid="32"/>
                                        </p:tgtEl>
                                        <p:attrNameLst>
                                          <p:attrName>ppt_y</p:attrName>
                                        </p:attrNameLst>
                                      </p:cBhvr>
                                      <p:tavLst>
                                        <p:tav tm="0">
                                          <p:val>
                                            <p:strVal val="1+#ppt_h/2"/>
                                          </p:val>
                                        </p:tav>
                                        <p:tav tm="100000">
                                          <p:val>
                                            <p:strVal val="#ppt_y"/>
                                          </p:val>
                                        </p:tav>
                                      </p:tavLst>
                                    </p:anim>
                                  </p:childTnLst>
                                </p:cTn>
                              </p:par>
                              <p:par>
                                <p:cTn id="91" presetID="2" presetClass="entr" presetSubtype="4" fill="hold" nodeType="withEffect">
                                  <p:stCondLst>
                                    <p:cond delay="0"/>
                                  </p:stCondLst>
                                  <p:childTnLst>
                                    <p:set>
                                      <p:cBhvr>
                                        <p:cTn id="92" dur="1" fill="hold">
                                          <p:stCondLst>
                                            <p:cond delay="0"/>
                                          </p:stCondLst>
                                        </p:cTn>
                                        <p:tgtEl>
                                          <p:spTgt spid="33"/>
                                        </p:tgtEl>
                                        <p:attrNameLst>
                                          <p:attrName>style.visibility</p:attrName>
                                        </p:attrNameLst>
                                      </p:cBhvr>
                                      <p:to>
                                        <p:strVal val="visible"/>
                                      </p:to>
                                    </p:set>
                                    <p:anim calcmode="lin" valueType="num">
                                      <p:cBhvr additive="base">
                                        <p:cTn id="93" dur="500" fill="hold"/>
                                        <p:tgtEl>
                                          <p:spTgt spid="33"/>
                                        </p:tgtEl>
                                        <p:attrNameLst>
                                          <p:attrName>ppt_x</p:attrName>
                                        </p:attrNameLst>
                                      </p:cBhvr>
                                      <p:tavLst>
                                        <p:tav tm="0">
                                          <p:val>
                                            <p:strVal val="#ppt_x"/>
                                          </p:val>
                                        </p:tav>
                                        <p:tav tm="100000">
                                          <p:val>
                                            <p:strVal val="#ppt_x"/>
                                          </p:val>
                                        </p:tav>
                                      </p:tavLst>
                                    </p:anim>
                                    <p:anim calcmode="lin" valueType="num">
                                      <p:cBhvr additive="base">
                                        <p:cTn id="94" dur="500" fill="hold"/>
                                        <p:tgtEl>
                                          <p:spTgt spid="33"/>
                                        </p:tgtEl>
                                        <p:attrNameLst>
                                          <p:attrName>ppt_y</p:attrName>
                                        </p:attrNameLst>
                                      </p:cBhvr>
                                      <p:tavLst>
                                        <p:tav tm="0">
                                          <p:val>
                                            <p:strVal val="1+#ppt_h/2"/>
                                          </p:val>
                                        </p:tav>
                                        <p:tav tm="100000">
                                          <p:val>
                                            <p:strVal val="#ppt_y"/>
                                          </p:val>
                                        </p:tav>
                                      </p:tavLst>
                                    </p:anim>
                                  </p:childTnLst>
                                </p:cTn>
                              </p:par>
                              <p:par>
                                <p:cTn id="95" presetID="2" presetClass="entr" presetSubtype="4" fill="hold" nodeType="withEffect">
                                  <p:stCondLst>
                                    <p:cond delay="0"/>
                                  </p:stCondLst>
                                  <p:childTnLst>
                                    <p:set>
                                      <p:cBhvr>
                                        <p:cTn id="96" dur="1" fill="hold">
                                          <p:stCondLst>
                                            <p:cond delay="0"/>
                                          </p:stCondLst>
                                        </p:cTn>
                                        <p:tgtEl>
                                          <p:spTgt spid="34"/>
                                        </p:tgtEl>
                                        <p:attrNameLst>
                                          <p:attrName>style.visibility</p:attrName>
                                        </p:attrNameLst>
                                      </p:cBhvr>
                                      <p:to>
                                        <p:strVal val="visible"/>
                                      </p:to>
                                    </p:set>
                                    <p:anim calcmode="lin" valueType="num">
                                      <p:cBhvr additive="base">
                                        <p:cTn id="97" dur="500" fill="hold"/>
                                        <p:tgtEl>
                                          <p:spTgt spid="34"/>
                                        </p:tgtEl>
                                        <p:attrNameLst>
                                          <p:attrName>ppt_x</p:attrName>
                                        </p:attrNameLst>
                                      </p:cBhvr>
                                      <p:tavLst>
                                        <p:tav tm="0">
                                          <p:val>
                                            <p:strVal val="#ppt_x"/>
                                          </p:val>
                                        </p:tav>
                                        <p:tav tm="100000">
                                          <p:val>
                                            <p:strVal val="#ppt_x"/>
                                          </p:val>
                                        </p:tav>
                                      </p:tavLst>
                                    </p:anim>
                                    <p:anim calcmode="lin" valueType="num">
                                      <p:cBhvr additive="base">
                                        <p:cTn id="98" dur="500" fill="hold"/>
                                        <p:tgtEl>
                                          <p:spTgt spid="34"/>
                                        </p:tgtEl>
                                        <p:attrNameLst>
                                          <p:attrName>ppt_y</p:attrName>
                                        </p:attrNameLst>
                                      </p:cBhvr>
                                      <p:tavLst>
                                        <p:tav tm="0">
                                          <p:val>
                                            <p:strVal val="1+#ppt_h/2"/>
                                          </p:val>
                                        </p:tav>
                                        <p:tav tm="100000">
                                          <p:val>
                                            <p:strVal val="#ppt_y"/>
                                          </p:val>
                                        </p:tav>
                                      </p:tavLst>
                                    </p:anim>
                                  </p:childTnLst>
                                </p:cTn>
                              </p:par>
                              <p:par>
                                <p:cTn id="99" presetID="2" presetClass="entr" presetSubtype="4" fill="hold" grpId="0" nodeType="withEffect">
                                  <p:stCondLst>
                                    <p:cond delay="0"/>
                                  </p:stCondLst>
                                  <p:childTnLst>
                                    <p:set>
                                      <p:cBhvr>
                                        <p:cTn id="100" dur="1" fill="hold">
                                          <p:stCondLst>
                                            <p:cond delay="0"/>
                                          </p:stCondLst>
                                        </p:cTn>
                                        <p:tgtEl>
                                          <p:spTgt spid="22"/>
                                        </p:tgtEl>
                                        <p:attrNameLst>
                                          <p:attrName>style.visibility</p:attrName>
                                        </p:attrNameLst>
                                      </p:cBhvr>
                                      <p:to>
                                        <p:strVal val="visible"/>
                                      </p:to>
                                    </p:set>
                                    <p:anim calcmode="lin" valueType="num">
                                      <p:cBhvr additive="base">
                                        <p:cTn id="101" dur="500" fill="hold"/>
                                        <p:tgtEl>
                                          <p:spTgt spid="22"/>
                                        </p:tgtEl>
                                        <p:attrNameLst>
                                          <p:attrName>ppt_x</p:attrName>
                                        </p:attrNameLst>
                                      </p:cBhvr>
                                      <p:tavLst>
                                        <p:tav tm="0">
                                          <p:val>
                                            <p:strVal val="#ppt_x"/>
                                          </p:val>
                                        </p:tav>
                                        <p:tav tm="100000">
                                          <p:val>
                                            <p:strVal val="#ppt_x"/>
                                          </p:val>
                                        </p:tav>
                                      </p:tavLst>
                                    </p:anim>
                                    <p:anim calcmode="lin" valueType="num">
                                      <p:cBhvr additive="base">
                                        <p:cTn id="102" dur="500" fill="hold"/>
                                        <p:tgtEl>
                                          <p:spTgt spid="22"/>
                                        </p:tgtEl>
                                        <p:attrNameLst>
                                          <p:attrName>ppt_y</p:attrName>
                                        </p:attrNameLst>
                                      </p:cBhvr>
                                      <p:tavLst>
                                        <p:tav tm="0">
                                          <p:val>
                                            <p:strVal val="1+#ppt_h/2"/>
                                          </p:val>
                                        </p:tav>
                                        <p:tav tm="100000">
                                          <p:val>
                                            <p:strVal val="#ppt_y"/>
                                          </p:val>
                                        </p:tav>
                                      </p:tavLst>
                                    </p:anim>
                                  </p:childTnLst>
                                </p:cTn>
                              </p:par>
                              <p:par>
                                <p:cTn id="103" presetID="2" presetClass="entr" presetSubtype="4" fill="hold" grpId="0" nodeType="withEffect">
                                  <p:stCondLst>
                                    <p:cond delay="0"/>
                                  </p:stCondLst>
                                  <p:childTnLst>
                                    <p:set>
                                      <p:cBhvr>
                                        <p:cTn id="104" dur="1" fill="hold">
                                          <p:stCondLst>
                                            <p:cond delay="0"/>
                                          </p:stCondLst>
                                        </p:cTn>
                                        <p:tgtEl>
                                          <p:spTgt spid="41"/>
                                        </p:tgtEl>
                                        <p:attrNameLst>
                                          <p:attrName>style.visibility</p:attrName>
                                        </p:attrNameLst>
                                      </p:cBhvr>
                                      <p:to>
                                        <p:strVal val="visible"/>
                                      </p:to>
                                    </p:set>
                                    <p:anim calcmode="lin" valueType="num">
                                      <p:cBhvr additive="base">
                                        <p:cTn id="105" dur="500" fill="hold"/>
                                        <p:tgtEl>
                                          <p:spTgt spid="41"/>
                                        </p:tgtEl>
                                        <p:attrNameLst>
                                          <p:attrName>ppt_x</p:attrName>
                                        </p:attrNameLst>
                                      </p:cBhvr>
                                      <p:tavLst>
                                        <p:tav tm="0">
                                          <p:val>
                                            <p:strVal val="#ppt_x"/>
                                          </p:val>
                                        </p:tav>
                                        <p:tav tm="100000">
                                          <p:val>
                                            <p:strVal val="#ppt_x"/>
                                          </p:val>
                                        </p:tav>
                                      </p:tavLst>
                                    </p:anim>
                                    <p:anim calcmode="lin" valueType="num">
                                      <p:cBhvr additive="base">
                                        <p:cTn id="106" dur="500" fill="hold"/>
                                        <p:tgtEl>
                                          <p:spTgt spid="41"/>
                                        </p:tgtEl>
                                        <p:attrNameLst>
                                          <p:attrName>ppt_y</p:attrName>
                                        </p:attrNameLst>
                                      </p:cBhvr>
                                      <p:tavLst>
                                        <p:tav tm="0">
                                          <p:val>
                                            <p:strVal val="1+#ppt_h/2"/>
                                          </p:val>
                                        </p:tav>
                                        <p:tav tm="100000">
                                          <p:val>
                                            <p:strVal val="#ppt_y"/>
                                          </p:val>
                                        </p:tav>
                                      </p:tavLst>
                                    </p:anim>
                                  </p:childTnLst>
                                </p:cTn>
                              </p:par>
                              <p:par>
                                <p:cTn id="107" presetID="2" presetClass="entr" presetSubtype="4" fill="hold" grpId="0" nodeType="withEffect">
                                  <p:stCondLst>
                                    <p:cond delay="0"/>
                                  </p:stCondLst>
                                  <p:childTnLst>
                                    <p:set>
                                      <p:cBhvr>
                                        <p:cTn id="108" dur="1" fill="hold">
                                          <p:stCondLst>
                                            <p:cond delay="0"/>
                                          </p:stCondLst>
                                        </p:cTn>
                                        <p:tgtEl>
                                          <p:spTgt spid="44"/>
                                        </p:tgtEl>
                                        <p:attrNameLst>
                                          <p:attrName>style.visibility</p:attrName>
                                        </p:attrNameLst>
                                      </p:cBhvr>
                                      <p:to>
                                        <p:strVal val="visible"/>
                                      </p:to>
                                    </p:set>
                                    <p:anim calcmode="lin" valueType="num">
                                      <p:cBhvr additive="base">
                                        <p:cTn id="109" dur="500" fill="hold"/>
                                        <p:tgtEl>
                                          <p:spTgt spid="44"/>
                                        </p:tgtEl>
                                        <p:attrNameLst>
                                          <p:attrName>ppt_x</p:attrName>
                                        </p:attrNameLst>
                                      </p:cBhvr>
                                      <p:tavLst>
                                        <p:tav tm="0">
                                          <p:val>
                                            <p:strVal val="#ppt_x"/>
                                          </p:val>
                                        </p:tav>
                                        <p:tav tm="100000">
                                          <p:val>
                                            <p:strVal val="#ppt_x"/>
                                          </p:val>
                                        </p:tav>
                                      </p:tavLst>
                                    </p:anim>
                                    <p:anim calcmode="lin" valueType="num">
                                      <p:cBhvr additive="base">
                                        <p:cTn id="110" dur="500" fill="hold"/>
                                        <p:tgtEl>
                                          <p:spTgt spid="44"/>
                                        </p:tgtEl>
                                        <p:attrNameLst>
                                          <p:attrName>ppt_y</p:attrName>
                                        </p:attrNameLst>
                                      </p:cBhvr>
                                      <p:tavLst>
                                        <p:tav tm="0">
                                          <p:val>
                                            <p:strVal val="1+#ppt_h/2"/>
                                          </p:val>
                                        </p:tav>
                                        <p:tav tm="100000">
                                          <p:val>
                                            <p:strVal val="#ppt_y"/>
                                          </p:val>
                                        </p:tav>
                                      </p:tavLst>
                                    </p:anim>
                                  </p:childTnLst>
                                </p:cTn>
                              </p:par>
                              <p:par>
                                <p:cTn id="111" presetID="2" presetClass="entr" presetSubtype="4" fill="hold" grpId="0" nodeType="withEffect">
                                  <p:stCondLst>
                                    <p:cond delay="0"/>
                                  </p:stCondLst>
                                  <p:childTnLst>
                                    <p:set>
                                      <p:cBhvr>
                                        <p:cTn id="112" dur="1" fill="hold">
                                          <p:stCondLst>
                                            <p:cond delay="0"/>
                                          </p:stCondLst>
                                        </p:cTn>
                                        <p:tgtEl>
                                          <p:spTgt spid="47"/>
                                        </p:tgtEl>
                                        <p:attrNameLst>
                                          <p:attrName>style.visibility</p:attrName>
                                        </p:attrNameLst>
                                      </p:cBhvr>
                                      <p:to>
                                        <p:strVal val="visible"/>
                                      </p:to>
                                    </p:set>
                                    <p:anim calcmode="lin" valueType="num">
                                      <p:cBhvr additive="base">
                                        <p:cTn id="113" dur="500" fill="hold"/>
                                        <p:tgtEl>
                                          <p:spTgt spid="47"/>
                                        </p:tgtEl>
                                        <p:attrNameLst>
                                          <p:attrName>ppt_x</p:attrName>
                                        </p:attrNameLst>
                                      </p:cBhvr>
                                      <p:tavLst>
                                        <p:tav tm="0">
                                          <p:val>
                                            <p:strVal val="#ppt_x"/>
                                          </p:val>
                                        </p:tav>
                                        <p:tav tm="100000">
                                          <p:val>
                                            <p:strVal val="#ppt_x"/>
                                          </p:val>
                                        </p:tav>
                                      </p:tavLst>
                                    </p:anim>
                                    <p:anim calcmode="lin" valueType="num">
                                      <p:cBhvr additive="base">
                                        <p:cTn id="114" dur="500" fill="hold"/>
                                        <p:tgtEl>
                                          <p:spTgt spid="47"/>
                                        </p:tgtEl>
                                        <p:attrNameLst>
                                          <p:attrName>ppt_y</p:attrName>
                                        </p:attrNameLst>
                                      </p:cBhvr>
                                      <p:tavLst>
                                        <p:tav tm="0">
                                          <p:val>
                                            <p:strVal val="1+#ppt_h/2"/>
                                          </p:val>
                                        </p:tav>
                                        <p:tav tm="100000">
                                          <p:val>
                                            <p:strVal val="#ppt_y"/>
                                          </p:val>
                                        </p:tav>
                                      </p:tavLst>
                                    </p:anim>
                                  </p:childTnLst>
                                </p:cTn>
                              </p:par>
                              <p:par>
                                <p:cTn id="115" presetID="2" presetClass="entr" presetSubtype="4" fill="hold" grpId="0" nodeType="withEffect">
                                  <p:stCondLst>
                                    <p:cond delay="0"/>
                                  </p:stCondLst>
                                  <p:childTnLst>
                                    <p:set>
                                      <p:cBhvr>
                                        <p:cTn id="116" dur="1" fill="hold">
                                          <p:stCondLst>
                                            <p:cond delay="0"/>
                                          </p:stCondLst>
                                        </p:cTn>
                                        <p:tgtEl>
                                          <p:spTgt spid="48"/>
                                        </p:tgtEl>
                                        <p:attrNameLst>
                                          <p:attrName>style.visibility</p:attrName>
                                        </p:attrNameLst>
                                      </p:cBhvr>
                                      <p:to>
                                        <p:strVal val="visible"/>
                                      </p:to>
                                    </p:set>
                                    <p:anim calcmode="lin" valueType="num">
                                      <p:cBhvr additive="base">
                                        <p:cTn id="117" dur="500" fill="hold"/>
                                        <p:tgtEl>
                                          <p:spTgt spid="48"/>
                                        </p:tgtEl>
                                        <p:attrNameLst>
                                          <p:attrName>ppt_x</p:attrName>
                                        </p:attrNameLst>
                                      </p:cBhvr>
                                      <p:tavLst>
                                        <p:tav tm="0">
                                          <p:val>
                                            <p:strVal val="#ppt_x"/>
                                          </p:val>
                                        </p:tav>
                                        <p:tav tm="100000">
                                          <p:val>
                                            <p:strVal val="#ppt_x"/>
                                          </p:val>
                                        </p:tav>
                                      </p:tavLst>
                                    </p:anim>
                                    <p:anim calcmode="lin" valueType="num">
                                      <p:cBhvr additive="base">
                                        <p:cTn id="118" dur="500" fill="hold"/>
                                        <p:tgtEl>
                                          <p:spTgt spid="48"/>
                                        </p:tgtEl>
                                        <p:attrNameLst>
                                          <p:attrName>ppt_y</p:attrName>
                                        </p:attrNameLst>
                                      </p:cBhvr>
                                      <p:tavLst>
                                        <p:tav tm="0">
                                          <p:val>
                                            <p:strVal val="1+#ppt_h/2"/>
                                          </p:val>
                                        </p:tav>
                                        <p:tav tm="100000">
                                          <p:val>
                                            <p:strVal val="#ppt_y"/>
                                          </p:val>
                                        </p:tav>
                                      </p:tavLst>
                                    </p:anim>
                                  </p:childTnLst>
                                </p:cTn>
                              </p:par>
                              <p:par>
                                <p:cTn id="119" presetID="2" presetClass="entr" presetSubtype="4" fill="hold" grpId="0" nodeType="withEffect">
                                  <p:stCondLst>
                                    <p:cond delay="0"/>
                                  </p:stCondLst>
                                  <p:childTnLst>
                                    <p:set>
                                      <p:cBhvr>
                                        <p:cTn id="120" dur="1" fill="hold">
                                          <p:stCondLst>
                                            <p:cond delay="0"/>
                                          </p:stCondLst>
                                        </p:cTn>
                                        <p:tgtEl>
                                          <p:spTgt spid="45"/>
                                        </p:tgtEl>
                                        <p:attrNameLst>
                                          <p:attrName>style.visibility</p:attrName>
                                        </p:attrNameLst>
                                      </p:cBhvr>
                                      <p:to>
                                        <p:strVal val="visible"/>
                                      </p:to>
                                    </p:set>
                                    <p:anim calcmode="lin" valueType="num">
                                      <p:cBhvr additive="base">
                                        <p:cTn id="121" dur="500" fill="hold"/>
                                        <p:tgtEl>
                                          <p:spTgt spid="45"/>
                                        </p:tgtEl>
                                        <p:attrNameLst>
                                          <p:attrName>ppt_x</p:attrName>
                                        </p:attrNameLst>
                                      </p:cBhvr>
                                      <p:tavLst>
                                        <p:tav tm="0">
                                          <p:val>
                                            <p:strVal val="#ppt_x"/>
                                          </p:val>
                                        </p:tav>
                                        <p:tav tm="100000">
                                          <p:val>
                                            <p:strVal val="#ppt_x"/>
                                          </p:val>
                                        </p:tav>
                                      </p:tavLst>
                                    </p:anim>
                                    <p:anim calcmode="lin" valueType="num">
                                      <p:cBhvr additive="base">
                                        <p:cTn id="122" dur="500" fill="hold"/>
                                        <p:tgtEl>
                                          <p:spTgt spid="45"/>
                                        </p:tgtEl>
                                        <p:attrNameLst>
                                          <p:attrName>ppt_y</p:attrName>
                                        </p:attrNameLst>
                                      </p:cBhvr>
                                      <p:tavLst>
                                        <p:tav tm="0">
                                          <p:val>
                                            <p:strVal val="1+#ppt_h/2"/>
                                          </p:val>
                                        </p:tav>
                                        <p:tav tm="100000">
                                          <p:val>
                                            <p:strVal val="#ppt_y"/>
                                          </p:val>
                                        </p:tav>
                                      </p:tavLst>
                                    </p:anim>
                                  </p:childTnLst>
                                </p:cTn>
                              </p:par>
                              <p:par>
                                <p:cTn id="123" presetID="2" presetClass="entr" presetSubtype="4" fill="hold" grpId="0" nodeType="withEffect">
                                  <p:stCondLst>
                                    <p:cond delay="0"/>
                                  </p:stCondLst>
                                  <p:childTnLst>
                                    <p:set>
                                      <p:cBhvr>
                                        <p:cTn id="124" dur="1" fill="hold">
                                          <p:stCondLst>
                                            <p:cond delay="0"/>
                                          </p:stCondLst>
                                        </p:cTn>
                                        <p:tgtEl>
                                          <p:spTgt spid="46"/>
                                        </p:tgtEl>
                                        <p:attrNameLst>
                                          <p:attrName>style.visibility</p:attrName>
                                        </p:attrNameLst>
                                      </p:cBhvr>
                                      <p:to>
                                        <p:strVal val="visible"/>
                                      </p:to>
                                    </p:set>
                                    <p:anim calcmode="lin" valueType="num">
                                      <p:cBhvr additive="base">
                                        <p:cTn id="125" dur="500" fill="hold"/>
                                        <p:tgtEl>
                                          <p:spTgt spid="46"/>
                                        </p:tgtEl>
                                        <p:attrNameLst>
                                          <p:attrName>ppt_x</p:attrName>
                                        </p:attrNameLst>
                                      </p:cBhvr>
                                      <p:tavLst>
                                        <p:tav tm="0">
                                          <p:val>
                                            <p:strVal val="#ppt_x"/>
                                          </p:val>
                                        </p:tav>
                                        <p:tav tm="100000">
                                          <p:val>
                                            <p:strVal val="#ppt_x"/>
                                          </p:val>
                                        </p:tav>
                                      </p:tavLst>
                                    </p:anim>
                                    <p:anim calcmode="lin" valueType="num">
                                      <p:cBhvr additive="base">
                                        <p:cTn id="126" dur="500" fill="hold"/>
                                        <p:tgtEl>
                                          <p:spTgt spid="46"/>
                                        </p:tgtEl>
                                        <p:attrNameLst>
                                          <p:attrName>ppt_y</p:attrName>
                                        </p:attrNameLst>
                                      </p:cBhvr>
                                      <p:tavLst>
                                        <p:tav tm="0">
                                          <p:val>
                                            <p:strVal val="1+#ppt_h/2"/>
                                          </p:val>
                                        </p:tav>
                                        <p:tav tm="100000">
                                          <p:val>
                                            <p:strVal val="#ppt_y"/>
                                          </p:val>
                                        </p:tav>
                                      </p:tavLst>
                                    </p:anim>
                                  </p:childTnLst>
                                </p:cTn>
                              </p:par>
                              <p:par>
                                <p:cTn id="127" presetID="4" presetClass="entr" presetSubtype="16" fill="hold" grpId="0" nodeType="withEffect">
                                  <p:stCondLst>
                                    <p:cond delay="0"/>
                                  </p:stCondLst>
                                  <p:childTnLst>
                                    <p:set>
                                      <p:cBhvr>
                                        <p:cTn id="128" dur="1" fill="hold">
                                          <p:stCondLst>
                                            <p:cond delay="0"/>
                                          </p:stCondLst>
                                        </p:cTn>
                                        <p:tgtEl>
                                          <p:spTgt spid="50"/>
                                        </p:tgtEl>
                                        <p:attrNameLst>
                                          <p:attrName>style.visibility</p:attrName>
                                        </p:attrNameLst>
                                      </p:cBhvr>
                                      <p:to>
                                        <p:strVal val="visible"/>
                                      </p:to>
                                    </p:set>
                                    <p:animEffect transition="in" filter="box(in)">
                                      <p:cBhvr>
                                        <p:cTn id="129"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animBg="1"/>
      <p:bldP spid="9" grpId="0" animBg="1"/>
      <p:bldP spid="21" grpId="0"/>
      <p:bldP spid="22" grpId="0"/>
      <p:bldP spid="23" grpId="0"/>
      <p:bldP spid="24" grpId="0"/>
      <p:bldP spid="25" grpId="0"/>
      <p:bldP spid="26" grpId="0"/>
      <p:bldP spid="27" grpId="0"/>
      <p:bldP spid="28" grpId="0" animBg="1"/>
      <p:bldP spid="29" grpId="0" animBg="1"/>
      <p:bldP spid="30" grpId="0"/>
      <p:bldP spid="31" grpId="0"/>
      <p:bldP spid="32" grpId="0"/>
      <p:bldP spid="41" grpId="0"/>
      <p:bldP spid="42" grpId="0" animBg="1"/>
      <p:bldP spid="43" grpId="0"/>
      <p:bldP spid="44" grpId="0" animBg="1"/>
      <p:bldP spid="45" grpId="0" animBg="1"/>
      <p:bldP spid="46" grpId="0" animBg="1"/>
      <p:bldP spid="47" grpId="0" animBg="1"/>
      <p:bldP spid="48" grpId="0" animBg="1"/>
      <p:bldP spid="49" grpId="0"/>
      <p:bldP spid="50" grpId="0"/>
      <p:bldP spid="5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ตัวเชื่อมต่อตรง 3"/>
          <p:cNvCxnSpPr/>
          <p:nvPr/>
        </p:nvCxnSpPr>
        <p:spPr>
          <a:xfrm rot="5400000">
            <a:off x="357157" y="2071679"/>
            <a:ext cx="2428894" cy="1"/>
          </a:xfrm>
          <a:prstGeom prst="line">
            <a:avLst/>
          </a:prstGeom>
        </p:spPr>
        <p:style>
          <a:lnRef idx="3">
            <a:schemeClr val="dk1"/>
          </a:lnRef>
          <a:fillRef idx="0">
            <a:schemeClr val="dk1"/>
          </a:fillRef>
          <a:effectRef idx="2">
            <a:schemeClr val="dk1"/>
          </a:effectRef>
          <a:fontRef idx="minor">
            <a:schemeClr val="tx1"/>
          </a:fontRef>
        </p:style>
      </p:cxnSp>
      <p:cxnSp>
        <p:nvCxnSpPr>
          <p:cNvPr id="5" name="ตัวเชื่อมต่อตรง 4"/>
          <p:cNvCxnSpPr/>
          <p:nvPr/>
        </p:nvCxnSpPr>
        <p:spPr>
          <a:xfrm rot="10800000">
            <a:off x="1571604" y="3286124"/>
            <a:ext cx="2500329" cy="1"/>
          </a:xfrm>
          <a:prstGeom prst="line">
            <a:avLst/>
          </a:prstGeom>
        </p:spPr>
        <p:style>
          <a:lnRef idx="3">
            <a:schemeClr val="dk1"/>
          </a:lnRef>
          <a:fillRef idx="0">
            <a:schemeClr val="dk1"/>
          </a:fillRef>
          <a:effectRef idx="2">
            <a:schemeClr val="dk1"/>
          </a:effectRef>
          <a:fontRef idx="minor">
            <a:schemeClr val="tx1"/>
          </a:fontRef>
        </p:style>
      </p:cxnSp>
      <p:sp>
        <p:nvSpPr>
          <p:cNvPr id="6" name="ส่วนโค้ง 5"/>
          <p:cNvSpPr/>
          <p:nvPr/>
        </p:nvSpPr>
        <p:spPr>
          <a:xfrm>
            <a:off x="-357222" y="1714488"/>
            <a:ext cx="3857652" cy="3071834"/>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sp>
        <p:nvSpPr>
          <p:cNvPr id="7" name="ส่วนโค้ง 6"/>
          <p:cNvSpPr/>
          <p:nvPr/>
        </p:nvSpPr>
        <p:spPr>
          <a:xfrm rot="10800000">
            <a:off x="2214546" y="-642966"/>
            <a:ext cx="3857652" cy="3071834"/>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sp>
        <p:nvSpPr>
          <p:cNvPr id="8" name="ชื่อเรื่อง 1"/>
          <p:cNvSpPr txBox="1">
            <a:spLocks/>
          </p:cNvSpPr>
          <p:nvPr/>
        </p:nvSpPr>
        <p:spPr>
          <a:xfrm>
            <a:off x="1000100" y="285728"/>
            <a:ext cx="1357322" cy="785818"/>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Education</a:t>
            </a:r>
            <a:endParaRPr kumimoji="0" lang="th-TH" sz="2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9" name="ชื่อเรื่อง 1"/>
          <p:cNvSpPr txBox="1">
            <a:spLocks/>
          </p:cNvSpPr>
          <p:nvPr/>
        </p:nvSpPr>
        <p:spPr>
          <a:xfrm>
            <a:off x="1285852" y="2928934"/>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1" name="ชื่อเรื่อง 1"/>
          <p:cNvSpPr txBox="1">
            <a:spLocks/>
          </p:cNvSpPr>
          <p:nvPr/>
        </p:nvSpPr>
        <p:spPr>
          <a:xfrm>
            <a:off x="4143372" y="2928934"/>
            <a:ext cx="1857388" cy="714380"/>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Consumption </a:t>
            </a:r>
            <a:endParaRPr kumimoji="0" lang="th-TH" sz="2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3" name="ชื่อเรื่อง 1"/>
          <p:cNvSpPr txBox="1">
            <a:spLocks/>
          </p:cNvSpPr>
          <p:nvPr/>
        </p:nvSpPr>
        <p:spPr>
          <a:xfrm>
            <a:off x="2571736" y="3071810"/>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C</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4" name="ชื่อเรื่อง 1"/>
          <p:cNvSpPr txBox="1">
            <a:spLocks/>
          </p:cNvSpPr>
          <p:nvPr/>
        </p:nvSpPr>
        <p:spPr>
          <a:xfrm>
            <a:off x="1142976" y="1643050"/>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E</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d</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15" name="ตัวเชื่อมต่อตรง 14"/>
          <p:cNvCxnSpPr/>
          <p:nvPr/>
        </p:nvCxnSpPr>
        <p:spPr>
          <a:xfrm>
            <a:off x="1571604" y="2000240"/>
            <a:ext cx="1214446"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17" name="ตัวเชื่อมต่อตรง 16"/>
          <p:cNvCxnSpPr/>
          <p:nvPr/>
        </p:nvCxnSpPr>
        <p:spPr>
          <a:xfrm rot="5400000">
            <a:off x="2152632" y="2633658"/>
            <a:ext cx="1276360" cy="9524"/>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sp>
        <p:nvSpPr>
          <p:cNvPr id="19" name="วงรี 18"/>
          <p:cNvSpPr/>
          <p:nvPr/>
        </p:nvSpPr>
        <p:spPr>
          <a:xfrm>
            <a:off x="2714612" y="1928802"/>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20" name="ชื่อเรื่อง 1"/>
          <p:cNvSpPr txBox="1">
            <a:spLocks/>
          </p:cNvSpPr>
          <p:nvPr/>
        </p:nvSpPr>
        <p:spPr>
          <a:xfrm>
            <a:off x="2795574" y="1428736"/>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E</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1" name="ชื่อเรื่อง 1"/>
          <p:cNvSpPr txBox="1">
            <a:spLocks/>
          </p:cNvSpPr>
          <p:nvPr/>
        </p:nvSpPr>
        <p:spPr>
          <a:xfrm>
            <a:off x="4143372" y="2071678"/>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IC</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2" name="ชื่อเรื่อง 1"/>
          <p:cNvSpPr txBox="1">
            <a:spLocks/>
          </p:cNvSpPr>
          <p:nvPr/>
        </p:nvSpPr>
        <p:spPr>
          <a:xfrm>
            <a:off x="3500430" y="2643182"/>
            <a:ext cx="714380"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PPC</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3" name="ชื่อเรื่อง 1"/>
          <p:cNvSpPr txBox="1">
            <a:spLocks/>
          </p:cNvSpPr>
          <p:nvPr/>
        </p:nvSpPr>
        <p:spPr>
          <a:xfrm>
            <a:off x="4572000" y="571480"/>
            <a:ext cx="3929090" cy="1285884"/>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Assume</a:t>
            </a: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Maximize utility subject to budget limitation.</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4" name="TextBox 23"/>
          <p:cNvSpPr txBox="1"/>
          <p:nvPr/>
        </p:nvSpPr>
        <p:spPr>
          <a:xfrm>
            <a:off x="785786" y="3823178"/>
            <a:ext cx="8358214" cy="2677656"/>
          </a:xfrm>
          <a:prstGeom prst="rect">
            <a:avLst/>
          </a:prstGeom>
          <a:noFill/>
        </p:spPr>
        <p:txBody>
          <a:bodyPr wrap="square" rtlCol="0">
            <a:spAutoFit/>
          </a:bodyPr>
          <a:lstStyle/>
          <a:p>
            <a:pPr lvl="1"/>
            <a:r>
              <a:rPr lang="en-US" dirty="0" smtClean="0">
                <a:solidFill>
                  <a:schemeClr val="accent5">
                    <a:lumMod val="50000"/>
                  </a:schemeClr>
                </a:solidFill>
                <a:effectLst>
                  <a:outerShdw blurRad="38100" dist="38100" dir="2700000" algn="tl">
                    <a:srgbClr val="000000">
                      <a:alpha val="43137"/>
                    </a:srgbClr>
                  </a:outerShdw>
                </a:effectLst>
              </a:rPr>
              <a:t>Education     Price is </a:t>
            </a:r>
            <a:r>
              <a:rPr lang="en-US" dirty="0" err="1" smtClean="0">
                <a:solidFill>
                  <a:schemeClr val="accent5">
                    <a:lumMod val="50000"/>
                  </a:schemeClr>
                </a:solidFill>
                <a:effectLst>
                  <a:outerShdw blurRad="38100" dist="38100" dir="2700000" algn="tl">
                    <a:srgbClr val="000000">
                      <a:alpha val="43137"/>
                    </a:srgbClr>
                  </a:outerShdw>
                </a:effectLst>
              </a:rPr>
              <a:t>i</a:t>
            </a:r>
            <a:endParaRPr lang="en-US" dirty="0" smtClean="0">
              <a:solidFill>
                <a:schemeClr val="accent5">
                  <a:lumMod val="50000"/>
                </a:schemeClr>
              </a:solidFill>
              <a:effectLst>
                <a:outerShdw blurRad="38100" dist="38100" dir="2700000" algn="tl">
                  <a:srgbClr val="000000">
                    <a:alpha val="43137"/>
                  </a:srgbClr>
                </a:outerShdw>
              </a:effectLst>
            </a:endParaRPr>
          </a:p>
          <a:p>
            <a:pPr lvl="1"/>
            <a:r>
              <a:rPr lang="en-US" dirty="0" smtClean="0">
                <a:solidFill>
                  <a:schemeClr val="accent5">
                    <a:lumMod val="50000"/>
                  </a:schemeClr>
                </a:solidFill>
                <a:effectLst>
                  <a:outerShdw blurRad="38100" dist="38100" dir="2700000" algn="tl">
                    <a:srgbClr val="000000">
                      <a:alpha val="43137"/>
                    </a:srgbClr>
                  </a:outerShdw>
                </a:effectLst>
              </a:rPr>
              <a:t>If 	</a:t>
            </a:r>
            <a:r>
              <a:rPr lang="en-US" dirty="0" err="1" smtClean="0">
                <a:solidFill>
                  <a:schemeClr val="accent5">
                    <a:lumMod val="50000"/>
                  </a:schemeClr>
                </a:solidFill>
                <a:effectLst>
                  <a:outerShdw blurRad="38100" dist="38100" dir="2700000" algn="tl">
                    <a:srgbClr val="000000">
                      <a:alpha val="43137"/>
                    </a:srgbClr>
                  </a:outerShdw>
                </a:effectLst>
              </a:rPr>
              <a:t>i</a:t>
            </a:r>
            <a:r>
              <a:rPr lang="en-US" dirty="0" smtClean="0">
                <a:solidFill>
                  <a:schemeClr val="accent5">
                    <a:lumMod val="50000"/>
                  </a:schemeClr>
                </a:solidFill>
                <a:effectLst>
                  <a:outerShdw blurRad="38100" dist="38100" dir="2700000" algn="tl">
                    <a:srgbClr val="000000">
                      <a:alpha val="43137"/>
                    </a:srgbClr>
                  </a:outerShdw>
                </a:effectLst>
              </a:rPr>
              <a:t>  	      Education</a:t>
            </a:r>
          </a:p>
          <a:p>
            <a:pPr lvl="1"/>
            <a:r>
              <a:rPr lang="en-US" dirty="0" smtClean="0">
                <a:solidFill>
                  <a:schemeClr val="accent5">
                    <a:lumMod val="50000"/>
                  </a:schemeClr>
                </a:solidFill>
                <a:effectLst>
                  <a:outerShdw blurRad="38100" dist="38100" dir="2700000" algn="tl">
                    <a:srgbClr val="000000">
                      <a:alpha val="43137"/>
                    </a:srgbClr>
                  </a:outerShdw>
                </a:effectLst>
              </a:rPr>
              <a:t>If 	</a:t>
            </a:r>
            <a:r>
              <a:rPr lang="en-US" dirty="0" err="1" smtClean="0">
                <a:solidFill>
                  <a:schemeClr val="accent5">
                    <a:lumMod val="50000"/>
                  </a:schemeClr>
                </a:solidFill>
                <a:effectLst>
                  <a:outerShdw blurRad="38100" dist="38100" dir="2700000" algn="tl">
                    <a:srgbClr val="000000">
                      <a:alpha val="43137"/>
                    </a:srgbClr>
                  </a:outerShdw>
                </a:effectLst>
              </a:rPr>
              <a:t>i</a:t>
            </a:r>
            <a:r>
              <a:rPr lang="en-US" dirty="0" smtClean="0">
                <a:solidFill>
                  <a:schemeClr val="accent5">
                    <a:lumMod val="50000"/>
                  </a:schemeClr>
                </a:solidFill>
                <a:effectLst>
                  <a:outerShdw blurRad="38100" dist="38100" dir="2700000" algn="tl">
                    <a:srgbClr val="000000">
                      <a:alpha val="43137"/>
                    </a:srgbClr>
                  </a:outerShdw>
                </a:effectLst>
              </a:rPr>
              <a:t>	      Education</a:t>
            </a:r>
          </a:p>
          <a:p>
            <a:pPr lvl="1"/>
            <a:r>
              <a:rPr lang="en-US" dirty="0" smtClean="0">
                <a:solidFill>
                  <a:schemeClr val="accent5">
                    <a:lumMod val="50000"/>
                  </a:schemeClr>
                </a:solidFill>
                <a:effectLst>
                  <a:outerShdw blurRad="38100" dist="38100" dir="2700000" algn="tl">
                    <a:srgbClr val="000000">
                      <a:alpha val="43137"/>
                    </a:srgbClr>
                  </a:outerShdw>
                </a:effectLst>
              </a:rPr>
              <a:t>so, when </a:t>
            </a:r>
            <a:r>
              <a:rPr lang="en-US" dirty="0" err="1" smtClean="0">
                <a:solidFill>
                  <a:schemeClr val="accent5">
                    <a:lumMod val="50000"/>
                  </a:schemeClr>
                </a:solidFill>
                <a:effectLst>
                  <a:outerShdw blurRad="38100" dist="38100" dir="2700000" algn="tl">
                    <a:srgbClr val="000000">
                      <a:alpha val="43137"/>
                    </a:srgbClr>
                  </a:outerShdw>
                </a:effectLst>
              </a:rPr>
              <a:t>i</a:t>
            </a:r>
            <a:r>
              <a:rPr lang="en-US" dirty="0" smtClean="0">
                <a:solidFill>
                  <a:schemeClr val="accent5">
                    <a:lumMod val="50000"/>
                  </a:schemeClr>
                </a:solidFill>
                <a:effectLst>
                  <a:outerShdw blurRad="38100" dist="38100" dir="2700000" algn="tl">
                    <a:srgbClr val="000000">
                      <a:alpha val="43137"/>
                    </a:srgbClr>
                  </a:outerShdw>
                </a:effectLst>
              </a:rPr>
              <a:t>   PPC move from A    B </a:t>
            </a:r>
          </a:p>
          <a:p>
            <a:pPr lvl="1"/>
            <a:r>
              <a:rPr lang="en-US" dirty="0" smtClean="0">
                <a:solidFill>
                  <a:schemeClr val="accent5">
                    <a:lumMod val="50000"/>
                  </a:schemeClr>
                </a:solidFill>
                <a:effectLst>
                  <a:outerShdw blurRad="38100" dist="38100" dir="2700000" algn="tl">
                    <a:srgbClr val="000000">
                      <a:alpha val="43137"/>
                    </a:srgbClr>
                  </a:outerShdw>
                </a:effectLst>
              </a:rPr>
              <a:t>E</a:t>
            </a:r>
            <a:r>
              <a:rPr lang="en-US" baseline="-25000" dirty="0" smtClean="0">
                <a:solidFill>
                  <a:schemeClr val="accent5">
                    <a:lumMod val="50000"/>
                  </a:schemeClr>
                </a:solidFill>
                <a:effectLst>
                  <a:outerShdw blurRad="38100" dist="38100" dir="2700000" algn="tl">
                    <a:srgbClr val="000000">
                      <a:alpha val="43137"/>
                    </a:srgbClr>
                  </a:outerShdw>
                </a:effectLst>
              </a:rPr>
              <a:t>0</a:t>
            </a:r>
            <a:r>
              <a:rPr lang="en-US" dirty="0" smtClean="0">
                <a:solidFill>
                  <a:schemeClr val="accent5">
                    <a:lumMod val="50000"/>
                  </a:schemeClr>
                </a:solidFill>
                <a:effectLst>
                  <a:outerShdw blurRad="38100" dist="38100" dir="2700000" algn="tl">
                    <a:srgbClr val="000000">
                      <a:alpha val="43137"/>
                    </a:srgbClr>
                  </a:outerShdw>
                </a:effectLst>
              </a:rPr>
              <a:t> is equilibrium between education VS consumption. Maximize utility subject to budget constraint.	</a:t>
            </a:r>
          </a:p>
        </p:txBody>
      </p:sp>
      <p:sp>
        <p:nvSpPr>
          <p:cNvPr id="25" name="ลูกศรขวา 24"/>
          <p:cNvSpPr/>
          <p:nvPr/>
        </p:nvSpPr>
        <p:spPr>
          <a:xfrm>
            <a:off x="2786050" y="4071942"/>
            <a:ext cx="357190"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6" name="ลูกศรขวา 25"/>
          <p:cNvSpPr/>
          <p:nvPr/>
        </p:nvSpPr>
        <p:spPr>
          <a:xfrm>
            <a:off x="2786050" y="4429132"/>
            <a:ext cx="357190"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7" name="ลูกศรขวา 26"/>
          <p:cNvSpPr/>
          <p:nvPr/>
        </p:nvSpPr>
        <p:spPr>
          <a:xfrm>
            <a:off x="5643570" y="5286388"/>
            <a:ext cx="357190"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8" name="ลูกศรขวา 27"/>
          <p:cNvSpPr/>
          <p:nvPr/>
        </p:nvSpPr>
        <p:spPr>
          <a:xfrm rot="5400000" flipV="1">
            <a:off x="4679157" y="4464851"/>
            <a:ext cx="285752" cy="214314"/>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29" name="ลูกศรขวา 28"/>
          <p:cNvSpPr/>
          <p:nvPr/>
        </p:nvSpPr>
        <p:spPr>
          <a:xfrm rot="16200000" flipV="1">
            <a:off x="4674395" y="4898241"/>
            <a:ext cx="285752" cy="204790"/>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30" name="ลูกศรขวา 29"/>
          <p:cNvSpPr/>
          <p:nvPr/>
        </p:nvSpPr>
        <p:spPr>
          <a:xfrm rot="16200000" flipV="1">
            <a:off x="1959751" y="4469613"/>
            <a:ext cx="285752" cy="204790"/>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32" name="ลูกศรขวา 31"/>
          <p:cNvSpPr/>
          <p:nvPr/>
        </p:nvSpPr>
        <p:spPr>
          <a:xfrm rot="5400000" flipV="1">
            <a:off x="1964513" y="4893479"/>
            <a:ext cx="285752" cy="214314"/>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33" name="ลูกศรขวา 32"/>
          <p:cNvSpPr/>
          <p:nvPr/>
        </p:nvSpPr>
        <p:spPr>
          <a:xfrm rot="5400000" flipV="1">
            <a:off x="2750331" y="5322107"/>
            <a:ext cx="285752" cy="214314"/>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34" name="TextBox 33"/>
          <p:cNvSpPr txBox="1"/>
          <p:nvPr/>
        </p:nvSpPr>
        <p:spPr>
          <a:xfrm>
            <a:off x="1785918" y="3429000"/>
            <a:ext cx="1928826" cy="461665"/>
          </a:xfrm>
          <a:prstGeom prst="rect">
            <a:avLst/>
          </a:prstGeom>
          <a:noFill/>
        </p:spPr>
        <p:txBody>
          <a:bodyPr wrap="square" rtlCol="0">
            <a:spAutoFit/>
          </a:bodyPr>
          <a:lstStyle/>
          <a:p>
            <a:pPr lvl="1"/>
            <a:r>
              <a:rPr lang="en-US" sz="2400" dirty="0" smtClean="0">
                <a:solidFill>
                  <a:schemeClr val="accent5">
                    <a:lumMod val="50000"/>
                  </a:schemeClr>
                </a:solidFill>
                <a:effectLst>
                  <a:outerShdw blurRad="38100" dist="38100" dir="2700000" algn="tl">
                    <a:srgbClr val="000000">
                      <a:alpha val="43137"/>
                    </a:srgbClr>
                  </a:outerShdw>
                </a:effectLst>
              </a:rPr>
              <a:t>Figure 4.5 </a:t>
            </a:r>
          </a:p>
        </p:txBody>
      </p:sp>
      <p:sp>
        <p:nvSpPr>
          <p:cNvPr id="35" name="ลูกศรขวา 34"/>
          <p:cNvSpPr/>
          <p:nvPr/>
        </p:nvSpPr>
        <p:spPr>
          <a:xfrm>
            <a:off x="2786050" y="4857760"/>
            <a:ext cx="357190"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ox(in)">
                                      <p:cBhvr>
                                        <p:cTn id="7" dur="500"/>
                                        <p:tgtEl>
                                          <p:spTgt spid="13"/>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34"/>
                                        </p:tgtEl>
                                        <p:attrNameLst>
                                          <p:attrName>style.visibility</p:attrName>
                                        </p:attrNameLst>
                                      </p:cBhvr>
                                      <p:to>
                                        <p:strVal val="visible"/>
                                      </p:to>
                                    </p:set>
                                    <p:animEffect transition="in" filter="box(in)">
                                      <p:cBhvr>
                                        <p:cTn id="10" dur="500"/>
                                        <p:tgtEl>
                                          <p:spTgt spid="34"/>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ox(in)">
                                      <p:cBhvr>
                                        <p:cTn id="13" dur="500"/>
                                        <p:tgtEl>
                                          <p:spTgt spid="9"/>
                                        </p:tgtEl>
                                      </p:cBhvr>
                                    </p:animEffect>
                                  </p:childTnLst>
                                </p:cTn>
                              </p:par>
                              <p:par>
                                <p:cTn id="14" presetID="4" presetClass="entr" presetSubtype="16"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ox(in)">
                                      <p:cBhvr>
                                        <p:cTn id="16" dur="500"/>
                                        <p:tgtEl>
                                          <p:spTgt spid="5"/>
                                        </p:tgtEl>
                                      </p:cBhvr>
                                    </p:animEffect>
                                  </p:childTnLst>
                                </p:cTn>
                              </p:par>
                              <p:par>
                                <p:cTn id="17" presetID="4" presetClass="entr" presetSubtype="16" fill="hold" nodeType="with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ox(in)">
                                      <p:cBhvr>
                                        <p:cTn id="19" dur="500"/>
                                        <p:tgtEl>
                                          <p:spTgt spid="4"/>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500"/>
                                        <p:tgtEl>
                                          <p:spTgt spid="8"/>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box(in)">
                                      <p:cBhvr>
                                        <p:cTn id="25" dur="500"/>
                                        <p:tgtEl>
                                          <p:spTgt spid="11"/>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box(in)">
                                      <p:cBhvr>
                                        <p:cTn id="28" dur="500"/>
                                        <p:tgtEl>
                                          <p:spTgt spid="6"/>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22"/>
                                        </p:tgtEl>
                                        <p:attrNameLst>
                                          <p:attrName>style.visibility</p:attrName>
                                        </p:attrNameLst>
                                      </p:cBhvr>
                                      <p:to>
                                        <p:strVal val="visible"/>
                                      </p:to>
                                    </p:set>
                                    <p:animEffect transition="in" filter="box(in)">
                                      <p:cBhvr>
                                        <p:cTn id="31" dur="500"/>
                                        <p:tgtEl>
                                          <p:spTgt spid="22"/>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box(in)">
                                      <p:cBhvr>
                                        <p:cTn id="34" dur="500"/>
                                        <p:tgtEl>
                                          <p:spTgt spid="7"/>
                                        </p:tgtEl>
                                      </p:cBhvr>
                                    </p:animEffect>
                                  </p:childTnLst>
                                </p:cTn>
                              </p:par>
                              <p:par>
                                <p:cTn id="35" presetID="4" presetClass="entr" presetSubtype="16"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box(in)">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box(in)">
                                      <p:cBhvr>
                                        <p:cTn id="42" dur="500"/>
                                        <p:tgtEl>
                                          <p:spTgt spid="14"/>
                                        </p:tgtEl>
                                      </p:cBhvr>
                                    </p:animEffect>
                                  </p:childTnLst>
                                </p:cTn>
                              </p:par>
                              <p:par>
                                <p:cTn id="43" presetID="4" presetClass="entr" presetSubtype="16" fill="hold" nodeType="withEffect">
                                  <p:stCondLst>
                                    <p:cond delay="0"/>
                                  </p:stCondLst>
                                  <p:childTnLst>
                                    <p:set>
                                      <p:cBhvr>
                                        <p:cTn id="44" dur="1" fill="hold">
                                          <p:stCondLst>
                                            <p:cond delay="0"/>
                                          </p:stCondLst>
                                        </p:cTn>
                                        <p:tgtEl>
                                          <p:spTgt spid="15"/>
                                        </p:tgtEl>
                                        <p:attrNameLst>
                                          <p:attrName>style.visibility</p:attrName>
                                        </p:attrNameLst>
                                      </p:cBhvr>
                                      <p:to>
                                        <p:strVal val="visible"/>
                                      </p:to>
                                    </p:set>
                                    <p:animEffect transition="in" filter="box(in)">
                                      <p:cBhvr>
                                        <p:cTn id="45" dur="500"/>
                                        <p:tgtEl>
                                          <p:spTgt spid="15"/>
                                        </p:tgtEl>
                                      </p:cBhvr>
                                    </p:animEffect>
                                  </p:childTnLst>
                                </p:cTn>
                              </p:par>
                              <p:par>
                                <p:cTn id="46" presetID="4" presetClass="entr" presetSubtype="16" fill="hold" grpId="0" nodeType="withEffect">
                                  <p:stCondLst>
                                    <p:cond delay="0"/>
                                  </p:stCondLst>
                                  <p:childTnLst>
                                    <p:set>
                                      <p:cBhvr>
                                        <p:cTn id="47" dur="1" fill="hold">
                                          <p:stCondLst>
                                            <p:cond delay="0"/>
                                          </p:stCondLst>
                                        </p:cTn>
                                        <p:tgtEl>
                                          <p:spTgt spid="19"/>
                                        </p:tgtEl>
                                        <p:attrNameLst>
                                          <p:attrName>style.visibility</p:attrName>
                                        </p:attrNameLst>
                                      </p:cBhvr>
                                      <p:to>
                                        <p:strVal val="visible"/>
                                      </p:to>
                                    </p:set>
                                    <p:animEffect transition="in" filter="box(in)">
                                      <p:cBhvr>
                                        <p:cTn id="48" dur="500"/>
                                        <p:tgtEl>
                                          <p:spTgt spid="19"/>
                                        </p:tgtEl>
                                      </p:cBhvr>
                                    </p:animEffect>
                                  </p:childTnLst>
                                </p:cTn>
                              </p:par>
                              <p:par>
                                <p:cTn id="49" presetID="4" presetClass="entr" presetSubtype="16" fill="hold" grpId="0" nodeType="withEffect">
                                  <p:stCondLst>
                                    <p:cond delay="0"/>
                                  </p:stCondLst>
                                  <p:childTnLst>
                                    <p:set>
                                      <p:cBhvr>
                                        <p:cTn id="50" dur="1" fill="hold">
                                          <p:stCondLst>
                                            <p:cond delay="0"/>
                                          </p:stCondLst>
                                        </p:cTn>
                                        <p:tgtEl>
                                          <p:spTgt spid="20"/>
                                        </p:tgtEl>
                                        <p:attrNameLst>
                                          <p:attrName>style.visibility</p:attrName>
                                        </p:attrNameLst>
                                      </p:cBhvr>
                                      <p:to>
                                        <p:strVal val="visible"/>
                                      </p:to>
                                    </p:set>
                                    <p:animEffect transition="in" filter="box(in)">
                                      <p:cBhvr>
                                        <p:cTn id="51" dur="500"/>
                                        <p:tgtEl>
                                          <p:spTgt spid="20"/>
                                        </p:tgtEl>
                                      </p:cBhvr>
                                    </p:animEffect>
                                  </p:childTnLst>
                                </p:cTn>
                              </p:par>
                              <p:par>
                                <p:cTn id="52" presetID="4" presetClass="entr" presetSubtype="16" fill="hold" nodeType="withEffect">
                                  <p:stCondLst>
                                    <p:cond delay="0"/>
                                  </p:stCondLst>
                                  <p:childTnLst>
                                    <p:set>
                                      <p:cBhvr>
                                        <p:cTn id="53" dur="1" fill="hold">
                                          <p:stCondLst>
                                            <p:cond delay="0"/>
                                          </p:stCondLst>
                                        </p:cTn>
                                        <p:tgtEl>
                                          <p:spTgt spid="17"/>
                                        </p:tgtEl>
                                        <p:attrNameLst>
                                          <p:attrName>style.visibility</p:attrName>
                                        </p:attrNameLst>
                                      </p:cBhvr>
                                      <p:to>
                                        <p:strVal val="visible"/>
                                      </p:to>
                                    </p:set>
                                    <p:animEffect transition="in" filter="box(in)">
                                      <p:cBhvr>
                                        <p:cTn id="54" dur="500"/>
                                        <p:tgtEl>
                                          <p:spTgt spid="17"/>
                                        </p:tgtEl>
                                      </p:cBhvr>
                                    </p:animEffect>
                                  </p:childTnLst>
                                </p:cTn>
                              </p:par>
                              <p:par>
                                <p:cTn id="55" presetID="4" presetClass="entr" presetSubtype="16" fill="hold" grpId="0" nodeType="withEffect">
                                  <p:stCondLst>
                                    <p:cond delay="0"/>
                                  </p:stCondLst>
                                  <p:childTnLst>
                                    <p:set>
                                      <p:cBhvr>
                                        <p:cTn id="56" dur="1" fill="hold">
                                          <p:stCondLst>
                                            <p:cond delay="0"/>
                                          </p:stCondLst>
                                        </p:cTn>
                                        <p:tgtEl>
                                          <p:spTgt spid="23"/>
                                        </p:tgtEl>
                                        <p:attrNameLst>
                                          <p:attrName>style.visibility</p:attrName>
                                        </p:attrNameLst>
                                      </p:cBhvr>
                                      <p:to>
                                        <p:strVal val="visible"/>
                                      </p:to>
                                    </p:set>
                                    <p:animEffect transition="in" filter="box(in)">
                                      <p:cBhvr>
                                        <p:cTn id="57" dur="500"/>
                                        <p:tgtEl>
                                          <p:spTgt spid="23"/>
                                        </p:tgtEl>
                                      </p:cBhvr>
                                    </p:animEffect>
                                  </p:childTnLst>
                                </p:cTn>
                              </p:par>
                            </p:childTnLst>
                          </p:cTn>
                        </p:par>
                      </p:childTnLst>
                    </p:cTn>
                  </p:par>
                  <p:par>
                    <p:cTn id="58" fill="hold">
                      <p:stCondLst>
                        <p:cond delay="indefinite"/>
                      </p:stCondLst>
                      <p:childTnLst>
                        <p:par>
                          <p:cTn id="59" fill="hold">
                            <p:stCondLst>
                              <p:cond delay="0"/>
                            </p:stCondLst>
                            <p:childTnLst>
                              <p:par>
                                <p:cTn id="60" presetID="4" presetClass="entr" presetSubtype="16" fill="hold" grpId="0" nodeType="clickEffect">
                                  <p:stCondLst>
                                    <p:cond delay="0"/>
                                  </p:stCondLst>
                                  <p:childTnLst>
                                    <p:set>
                                      <p:cBhvr>
                                        <p:cTn id="61" dur="1" fill="hold">
                                          <p:stCondLst>
                                            <p:cond delay="0"/>
                                          </p:stCondLst>
                                        </p:cTn>
                                        <p:tgtEl>
                                          <p:spTgt spid="24"/>
                                        </p:tgtEl>
                                        <p:attrNameLst>
                                          <p:attrName>style.visibility</p:attrName>
                                        </p:attrNameLst>
                                      </p:cBhvr>
                                      <p:to>
                                        <p:strVal val="visible"/>
                                      </p:to>
                                    </p:set>
                                    <p:animEffect transition="in" filter="box(in)">
                                      <p:cBhvr>
                                        <p:cTn id="62" dur="500"/>
                                        <p:tgtEl>
                                          <p:spTgt spid="24"/>
                                        </p:tgtEl>
                                      </p:cBhvr>
                                    </p:animEffect>
                                  </p:childTnLst>
                                </p:cTn>
                              </p:par>
                              <p:par>
                                <p:cTn id="63" presetID="4" presetClass="entr" presetSubtype="16" fill="hold" grpId="0" nodeType="withEffect">
                                  <p:stCondLst>
                                    <p:cond delay="0"/>
                                  </p:stCondLst>
                                  <p:childTnLst>
                                    <p:set>
                                      <p:cBhvr>
                                        <p:cTn id="64" dur="1" fill="hold">
                                          <p:stCondLst>
                                            <p:cond delay="0"/>
                                          </p:stCondLst>
                                        </p:cTn>
                                        <p:tgtEl>
                                          <p:spTgt spid="30"/>
                                        </p:tgtEl>
                                        <p:attrNameLst>
                                          <p:attrName>style.visibility</p:attrName>
                                        </p:attrNameLst>
                                      </p:cBhvr>
                                      <p:to>
                                        <p:strVal val="visible"/>
                                      </p:to>
                                    </p:set>
                                    <p:animEffect transition="in" filter="box(in)">
                                      <p:cBhvr>
                                        <p:cTn id="65" dur="500"/>
                                        <p:tgtEl>
                                          <p:spTgt spid="30"/>
                                        </p:tgtEl>
                                      </p:cBhvr>
                                    </p:animEffect>
                                  </p:childTnLst>
                                </p:cTn>
                              </p:par>
                              <p:par>
                                <p:cTn id="66" presetID="4" presetClass="entr" presetSubtype="16" fill="hold" grpId="0" nodeType="withEffect">
                                  <p:stCondLst>
                                    <p:cond delay="0"/>
                                  </p:stCondLst>
                                  <p:childTnLst>
                                    <p:set>
                                      <p:cBhvr>
                                        <p:cTn id="67" dur="1" fill="hold">
                                          <p:stCondLst>
                                            <p:cond delay="0"/>
                                          </p:stCondLst>
                                        </p:cTn>
                                        <p:tgtEl>
                                          <p:spTgt spid="25"/>
                                        </p:tgtEl>
                                        <p:attrNameLst>
                                          <p:attrName>style.visibility</p:attrName>
                                        </p:attrNameLst>
                                      </p:cBhvr>
                                      <p:to>
                                        <p:strVal val="visible"/>
                                      </p:to>
                                    </p:set>
                                    <p:animEffect transition="in" filter="box(in)">
                                      <p:cBhvr>
                                        <p:cTn id="68" dur="500"/>
                                        <p:tgtEl>
                                          <p:spTgt spid="25"/>
                                        </p:tgtEl>
                                      </p:cBhvr>
                                    </p:animEffect>
                                  </p:childTnLst>
                                </p:cTn>
                              </p:par>
                              <p:par>
                                <p:cTn id="69" presetID="4" presetClass="entr" presetSubtype="16" fill="hold" grpId="0" nodeType="withEffect">
                                  <p:stCondLst>
                                    <p:cond delay="0"/>
                                  </p:stCondLst>
                                  <p:childTnLst>
                                    <p:set>
                                      <p:cBhvr>
                                        <p:cTn id="70" dur="1" fill="hold">
                                          <p:stCondLst>
                                            <p:cond delay="0"/>
                                          </p:stCondLst>
                                        </p:cTn>
                                        <p:tgtEl>
                                          <p:spTgt spid="26"/>
                                        </p:tgtEl>
                                        <p:attrNameLst>
                                          <p:attrName>style.visibility</p:attrName>
                                        </p:attrNameLst>
                                      </p:cBhvr>
                                      <p:to>
                                        <p:strVal val="visible"/>
                                      </p:to>
                                    </p:set>
                                    <p:animEffect transition="in" filter="box(in)">
                                      <p:cBhvr>
                                        <p:cTn id="71" dur="500"/>
                                        <p:tgtEl>
                                          <p:spTgt spid="26"/>
                                        </p:tgtEl>
                                      </p:cBhvr>
                                    </p:animEffect>
                                  </p:childTnLst>
                                </p:cTn>
                              </p:par>
                              <p:par>
                                <p:cTn id="72" presetID="4" presetClass="entr" presetSubtype="16" fill="hold" grpId="0" nodeType="withEffect">
                                  <p:stCondLst>
                                    <p:cond delay="0"/>
                                  </p:stCondLst>
                                  <p:childTnLst>
                                    <p:set>
                                      <p:cBhvr>
                                        <p:cTn id="73" dur="1" fill="hold">
                                          <p:stCondLst>
                                            <p:cond delay="0"/>
                                          </p:stCondLst>
                                        </p:cTn>
                                        <p:tgtEl>
                                          <p:spTgt spid="35"/>
                                        </p:tgtEl>
                                        <p:attrNameLst>
                                          <p:attrName>style.visibility</p:attrName>
                                        </p:attrNameLst>
                                      </p:cBhvr>
                                      <p:to>
                                        <p:strVal val="visible"/>
                                      </p:to>
                                    </p:set>
                                    <p:animEffect transition="in" filter="box(in)">
                                      <p:cBhvr>
                                        <p:cTn id="74" dur="500"/>
                                        <p:tgtEl>
                                          <p:spTgt spid="35"/>
                                        </p:tgtEl>
                                      </p:cBhvr>
                                    </p:animEffect>
                                  </p:childTnLst>
                                </p:cTn>
                              </p:par>
                              <p:par>
                                <p:cTn id="75" presetID="4" presetClass="entr" presetSubtype="16" fill="hold" grpId="0" nodeType="withEffect">
                                  <p:stCondLst>
                                    <p:cond delay="0"/>
                                  </p:stCondLst>
                                  <p:childTnLst>
                                    <p:set>
                                      <p:cBhvr>
                                        <p:cTn id="76" dur="1" fill="hold">
                                          <p:stCondLst>
                                            <p:cond delay="0"/>
                                          </p:stCondLst>
                                        </p:cTn>
                                        <p:tgtEl>
                                          <p:spTgt spid="32"/>
                                        </p:tgtEl>
                                        <p:attrNameLst>
                                          <p:attrName>style.visibility</p:attrName>
                                        </p:attrNameLst>
                                      </p:cBhvr>
                                      <p:to>
                                        <p:strVal val="visible"/>
                                      </p:to>
                                    </p:set>
                                    <p:animEffect transition="in" filter="box(in)">
                                      <p:cBhvr>
                                        <p:cTn id="77" dur="500"/>
                                        <p:tgtEl>
                                          <p:spTgt spid="32"/>
                                        </p:tgtEl>
                                      </p:cBhvr>
                                    </p:animEffect>
                                  </p:childTnLst>
                                </p:cTn>
                              </p:par>
                              <p:par>
                                <p:cTn id="78" presetID="4" presetClass="entr" presetSubtype="16" fill="hold" grpId="0" nodeType="withEffect">
                                  <p:stCondLst>
                                    <p:cond delay="0"/>
                                  </p:stCondLst>
                                  <p:childTnLst>
                                    <p:set>
                                      <p:cBhvr>
                                        <p:cTn id="79" dur="1" fill="hold">
                                          <p:stCondLst>
                                            <p:cond delay="0"/>
                                          </p:stCondLst>
                                        </p:cTn>
                                        <p:tgtEl>
                                          <p:spTgt spid="28"/>
                                        </p:tgtEl>
                                        <p:attrNameLst>
                                          <p:attrName>style.visibility</p:attrName>
                                        </p:attrNameLst>
                                      </p:cBhvr>
                                      <p:to>
                                        <p:strVal val="visible"/>
                                      </p:to>
                                    </p:set>
                                    <p:animEffect transition="in" filter="box(in)">
                                      <p:cBhvr>
                                        <p:cTn id="80" dur="500"/>
                                        <p:tgtEl>
                                          <p:spTgt spid="28"/>
                                        </p:tgtEl>
                                      </p:cBhvr>
                                    </p:animEffect>
                                  </p:childTnLst>
                                </p:cTn>
                              </p:par>
                              <p:par>
                                <p:cTn id="81" presetID="4" presetClass="entr" presetSubtype="16" fill="hold" grpId="0" nodeType="withEffect">
                                  <p:stCondLst>
                                    <p:cond delay="0"/>
                                  </p:stCondLst>
                                  <p:childTnLst>
                                    <p:set>
                                      <p:cBhvr>
                                        <p:cTn id="82" dur="1" fill="hold">
                                          <p:stCondLst>
                                            <p:cond delay="0"/>
                                          </p:stCondLst>
                                        </p:cTn>
                                        <p:tgtEl>
                                          <p:spTgt spid="29"/>
                                        </p:tgtEl>
                                        <p:attrNameLst>
                                          <p:attrName>style.visibility</p:attrName>
                                        </p:attrNameLst>
                                      </p:cBhvr>
                                      <p:to>
                                        <p:strVal val="visible"/>
                                      </p:to>
                                    </p:set>
                                    <p:animEffect transition="in" filter="box(in)">
                                      <p:cBhvr>
                                        <p:cTn id="83" dur="500"/>
                                        <p:tgtEl>
                                          <p:spTgt spid="29"/>
                                        </p:tgtEl>
                                      </p:cBhvr>
                                    </p:animEffect>
                                  </p:childTnLst>
                                </p:cTn>
                              </p:par>
                              <p:par>
                                <p:cTn id="84" presetID="4" presetClass="entr" presetSubtype="16" fill="hold" grpId="0" nodeType="withEffect">
                                  <p:stCondLst>
                                    <p:cond delay="0"/>
                                  </p:stCondLst>
                                  <p:childTnLst>
                                    <p:set>
                                      <p:cBhvr>
                                        <p:cTn id="85" dur="1" fill="hold">
                                          <p:stCondLst>
                                            <p:cond delay="0"/>
                                          </p:stCondLst>
                                        </p:cTn>
                                        <p:tgtEl>
                                          <p:spTgt spid="27"/>
                                        </p:tgtEl>
                                        <p:attrNameLst>
                                          <p:attrName>style.visibility</p:attrName>
                                        </p:attrNameLst>
                                      </p:cBhvr>
                                      <p:to>
                                        <p:strVal val="visible"/>
                                      </p:to>
                                    </p:set>
                                    <p:animEffect transition="in" filter="box(in)">
                                      <p:cBhvr>
                                        <p:cTn id="86" dur="500"/>
                                        <p:tgtEl>
                                          <p:spTgt spid="27"/>
                                        </p:tgtEl>
                                      </p:cBhvr>
                                    </p:animEffect>
                                  </p:childTnLst>
                                </p:cTn>
                              </p:par>
                              <p:par>
                                <p:cTn id="87" presetID="4" presetClass="entr" presetSubtype="16" fill="hold" grpId="0" nodeType="withEffect">
                                  <p:stCondLst>
                                    <p:cond delay="0"/>
                                  </p:stCondLst>
                                  <p:childTnLst>
                                    <p:set>
                                      <p:cBhvr>
                                        <p:cTn id="88" dur="1" fill="hold">
                                          <p:stCondLst>
                                            <p:cond delay="0"/>
                                          </p:stCondLst>
                                        </p:cTn>
                                        <p:tgtEl>
                                          <p:spTgt spid="33"/>
                                        </p:tgtEl>
                                        <p:attrNameLst>
                                          <p:attrName>style.visibility</p:attrName>
                                        </p:attrNameLst>
                                      </p:cBhvr>
                                      <p:to>
                                        <p:strVal val="visible"/>
                                      </p:to>
                                    </p:set>
                                    <p:animEffect transition="in" filter="box(in)">
                                      <p:cBhvr>
                                        <p:cTn id="89"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9" grpId="0"/>
      <p:bldP spid="11" grpId="0"/>
      <p:bldP spid="13" grpId="0"/>
      <p:bldP spid="14" grpId="0"/>
      <p:bldP spid="19" grpId="0" animBg="1"/>
      <p:bldP spid="20" grpId="0"/>
      <p:bldP spid="21" grpId="0"/>
      <p:bldP spid="22" grpId="0"/>
      <p:bldP spid="23" grpId="0"/>
      <p:bldP spid="24" grpId="0"/>
      <p:bldP spid="25" grpId="0" animBg="1"/>
      <p:bldP spid="26" grpId="0" animBg="1"/>
      <p:bldP spid="27" grpId="0" animBg="1"/>
      <p:bldP spid="28" grpId="0" animBg="1"/>
      <p:bldP spid="29" grpId="0" animBg="1"/>
      <p:bldP spid="30" grpId="0" animBg="1"/>
      <p:bldP spid="32" grpId="0" animBg="1"/>
      <p:bldP spid="33" grpId="0" animBg="1"/>
      <p:bldP spid="34" grpId="0"/>
      <p:bldP spid="3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1071538" y="285736"/>
            <a:ext cx="7862150" cy="1143000"/>
          </a:xfrm>
        </p:spPr>
        <p:txBody>
          <a:bodyPr>
            <a:noAutofit/>
          </a:bodyPr>
          <a:lstStyle/>
          <a:p>
            <a:r>
              <a:rPr lang="en-US" sz="3200" dirty="0" smtClean="0">
                <a:latin typeface="Gill Sans MT" pitchFamily="34" charset="0"/>
              </a:rPr>
              <a:t>4.5 Saving (</a:t>
            </a:r>
            <a:r>
              <a:rPr lang="en-US" sz="3200" dirty="0" err="1" smtClean="0">
                <a:latin typeface="Gill Sans MT" pitchFamily="34" charset="0"/>
              </a:rPr>
              <a:t>i</a:t>
            </a:r>
            <a:r>
              <a:rPr lang="en-US" sz="3200" dirty="0" smtClean="0">
                <a:latin typeface="Gill Sans MT" pitchFamily="34" charset="0"/>
              </a:rPr>
              <a:t>) VS Education (r)</a:t>
            </a:r>
            <a:endParaRPr lang="th-TH" sz="3200" dirty="0">
              <a:latin typeface="Gill Sans MT" pitchFamily="34" charset="0"/>
            </a:endParaRPr>
          </a:p>
        </p:txBody>
      </p:sp>
      <p:sp>
        <p:nvSpPr>
          <p:cNvPr id="5" name="TextBox 4"/>
          <p:cNvSpPr txBox="1"/>
          <p:nvPr/>
        </p:nvSpPr>
        <p:spPr>
          <a:xfrm>
            <a:off x="928662" y="1214422"/>
            <a:ext cx="8215338" cy="4247317"/>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Assumption</a:t>
            </a:r>
          </a:p>
          <a:p>
            <a:r>
              <a:rPr lang="en-US" sz="3000" dirty="0" smtClean="0">
                <a:solidFill>
                  <a:schemeClr val="accent5">
                    <a:lumMod val="50000"/>
                  </a:schemeClr>
                </a:solidFill>
                <a:effectLst>
                  <a:outerShdw blurRad="38100" dist="38100" dir="2700000" algn="tl">
                    <a:srgbClr val="000000">
                      <a:alpha val="43137"/>
                    </a:srgbClr>
                  </a:outerShdw>
                </a:effectLst>
              </a:rPr>
              <a:t>	1. Saving and education are substitution goods</a:t>
            </a:r>
          </a:p>
          <a:p>
            <a:r>
              <a:rPr lang="en-US" sz="3000" dirty="0" smtClean="0">
                <a:solidFill>
                  <a:schemeClr val="accent5">
                    <a:lumMod val="50000"/>
                  </a:schemeClr>
                </a:solidFill>
                <a:effectLst>
                  <a:outerShdw blurRad="38100" dist="38100" dir="2700000" algn="tl">
                    <a:srgbClr val="000000">
                      <a:alpha val="43137"/>
                    </a:srgbClr>
                  </a:outerShdw>
                </a:effectLst>
              </a:rPr>
              <a:t>	2. Opportunity cost of saving is return on education (r)</a:t>
            </a:r>
          </a:p>
          <a:p>
            <a:r>
              <a:rPr lang="en-US" sz="3000" dirty="0" smtClean="0">
                <a:solidFill>
                  <a:schemeClr val="accent5">
                    <a:lumMod val="50000"/>
                  </a:schemeClr>
                </a:solidFill>
                <a:effectLst>
                  <a:outerShdw blurRad="38100" dist="38100" dir="2700000" algn="tl">
                    <a:srgbClr val="000000">
                      <a:alpha val="43137"/>
                    </a:srgbClr>
                  </a:outerShdw>
                </a:effectLst>
              </a:rPr>
              <a:t>	3. Opportunity cost of education is return on saving (</a:t>
            </a:r>
            <a:r>
              <a:rPr lang="en-US" sz="3000" dirty="0" err="1" smtClean="0">
                <a:solidFill>
                  <a:schemeClr val="accent5">
                    <a:lumMod val="50000"/>
                  </a:schemeClr>
                </a:solidFill>
                <a:effectLst>
                  <a:outerShdw blurRad="38100" dist="38100" dir="2700000" algn="tl">
                    <a:srgbClr val="000000">
                      <a:alpha val="43137"/>
                    </a:srgbClr>
                  </a:outerShdw>
                </a:effectLst>
              </a:rPr>
              <a:t>i</a:t>
            </a:r>
            <a:r>
              <a:rPr lang="en-US" sz="3000" dirty="0" smtClean="0">
                <a:solidFill>
                  <a:schemeClr val="accent5">
                    <a:lumMod val="50000"/>
                  </a:schemeClr>
                </a:solidFill>
                <a:effectLst>
                  <a:outerShdw blurRad="38100" dist="38100" dir="2700000" algn="tl">
                    <a:srgbClr val="000000">
                      <a:alpha val="43137"/>
                    </a:srgbClr>
                  </a:outerShdw>
                </a:effectLst>
              </a:rPr>
              <a:t>)</a:t>
            </a:r>
          </a:p>
          <a:p>
            <a:r>
              <a:rPr lang="en-US" sz="3000" dirty="0" smtClean="0">
                <a:solidFill>
                  <a:schemeClr val="accent5">
                    <a:lumMod val="50000"/>
                  </a:schemeClr>
                </a:solidFill>
                <a:effectLst>
                  <a:outerShdw blurRad="38100" dist="38100" dir="2700000" algn="tl">
                    <a:srgbClr val="000000">
                      <a:alpha val="43137"/>
                    </a:srgbClr>
                  </a:outerShdw>
                </a:effectLst>
              </a:rPr>
              <a:t>	4. Price of saving is r</a:t>
            </a:r>
          </a:p>
          <a:p>
            <a:r>
              <a:rPr lang="en-US" sz="3000" dirty="0" smtClean="0">
                <a:solidFill>
                  <a:schemeClr val="accent5">
                    <a:lumMod val="50000"/>
                  </a:schemeClr>
                </a:solidFill>
                <a:effectLst>
                  <a:outerShdw blurRad="38100" dist="38100" dir="2700000" algn="tl">
                    <a:srgbClr val="000000">
                      <a:alpha val="43137"/>
                    </a:srgbClr>
                  </a:outerShdw>
                </a:effectLst>
              </a:rPr>
              <a:t>	5. Price of education is </a:t>
            </a:r>
            <a:r>
              <a:rPr lang="en-US" sz="3000" dirty="0" err="1" smtClean="0">
                <a:solidFill>
                  <a:schemeClr val="accent5">
                    <a:lumMod val="50000"/>
                  </a:schemeClr>
                </a:solidFill>
                <a:effectLst>
                  <a:outerShdw blurRad="38100" dist="38100" dir="2700000" algn="tl">
                    <a:srgbClr val="000000">
                      <a:alpha val="43137"/>
                    </a:srgbClr>
                  </a:outerShdw>
                </a:effectLst>
              </a:rPr>
              <a:t>i</a:t>
            </a:r>
            <a:endParaRPr lang="en-US" sz="3000" dirty="0" smtClean="0">
              <a:solidFill>
                <a:schemeClr val="accent5">
                  <a:lumMod val="50000"/>
                </a:schemeClr>
              </a:solidFill>
              <a:effectLst>
                <a:outerShdw blurRad="38100" dist="38100" dir="2700000" algn="tl">
                  <a:srgbClr val="000000">
                    <a:alpha val="43137"/>
                  </a:srgbClr>
                </a:outerShdw>
              </a:effectLst>
            </a:endParaRPr>
          </a:p>
          <a:p>
            <a:r>
              <a:rPr lang="en-US" sz="3000" dirty="0" smtClean="0">
                <a:solidFill>
                  <a:schemeClr val="accent5">
                    <a:lumMod val="50000"/>
                  </a:schemeClr>
                </a:solidFill>
                <a:effectLst>
                  <a:outerShdw blurRad="38100" dist="38100" dir="2700000" algn="tl">
                    <a:srgbClr val="000000">
                      <a:alpha val="43137"/>
                    </a:srgbClr>
                  </a:outerShdw>
                </a:effectLst>
              </a:rPr>
              <a:t>	6. Saving and education are normal goods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ตัวเชื่อมต่อตรง 3"/>
          <p:cNvCxnSpPr/>
          <p:nvPr/>
        </p:nvCxnSpPr>
        <p:spPr>
          <a:xfrm rot="5400000">
            <a:off x="1214414" y="2071679"/>
            <a:ext cx="2428894" cy="1"/>
          </a:xfrm>
          <a:prstGeom prst="line">
            <a:avLst/>
          </a:prstGeom>
        </p:spPr>
        <p:style>
          <a:lnRef idx="3">
            <a:schemeClr val="dk1"/>
          </a:lnRef>
          <a:fillRef idx="0">
            <a:schemeClr val="dk1"/>
          </a:fillRef>
          <a:effectRef idx="2">
            <a:schemeClr val="dk1"/>
          </a:effectRef>
          <a:fontRef idx="minor">
            <a:schemeClr val="tx1"/>
          </a:fontRef>
        </p:style>
      </p:cxnSp>
      <p:cxnSp>
        <p:nvCxnSpPr>
          <p:cNvPr id="5" name="ตัวเชื่อมต่อตรง 4"/>
          <p:cNvCxnSpPr/>
          <p:nvPr/>
        </p:nvCxnSpPr>
        <p:spPr>
          <a:xfrm rot="10800000">
            <a:off x="2428860" y="3286124"/>
            <a:ext cx="2500329" cy="1"/>
          </a:xfrm>
          <a:prstGeom prst="line">
            <a:avLst/>
          </a:prstGeom>
        </p:spPr>
        <p:style>
          <a:lnRef idx="3">
            <a:schemeClr val="dk1"/>
          </a:lnRef>
          <a:fillRef idx="0">
            <a:schemeClr val="dk1"/>
          </a:fillRef>
          <a:effectRef idx="2">
            <a:schemeClr val="dk1"/>
          </a:effectRef>
          <a:fontRef idx="minor">
            <a:schemeClr val="tx1"/>
          </a:fontRef>
        </p:style>
      </p:cxnSp>
      <p:cxnSp>
        <p:nvCxnSpPr>
          <p:cNvPr id="6" name="ตัวเชื่อมต่อตรง 5"/>
          <p:cNvCxnSpPr/>
          <p:nvPr/>
        </p:nvCxnSpPr>
        <p:spPr>
          <a:xfrm rot="5400000">
            <a:off x="1214412" y="5072072"/>
            <a:ext cx="2428894" cy="1"/>
          </a:xfrm>
          <a:prstGeom prst="line">
            <a:avLst/>
          </a:prstGeom>
        </p:spPr>
        <p:style>
          <a:lnRef idx="3">
            <a:schemeClr val="dk1"/>
          </a:lnRef>
          <a:fillRef idx="0">
            <a:schemeClr val="dk1"/>
          </a:fillRef>
          <a:effectRef idx="2">
            <a:schemeClr val="dk1"/>
          </a:effectRef>
          <a:fontRef idx="minor">
            <a:schemeClr val="tx1"/>
          </a:fontRef>
        </p:style>
      </p:cxnSp>
      <p:cxnSp>
        <p:nvCxnSpPr>
          <p:cNvPr id="7" name="ตัวเชื่อมต่อตรง 6"/>
          <p:cNvCxnSpPr/>
          <p:nvPr/>
        </p:nvCxnSpPr>
        <p:spPr>
          <a:xfrm rot="10800000">
            <a:off x="2428860" y="6286518"/>
            <a:ext cx="2500329" cy="1"/>
          </a:xfrm>
          <a:prstGeom prst="line">
            <a:avLst/>
          </a:prstGeom>
        </p:spPr>
        <p:style>
          <a:lnRef idx="3">
            <a:schemeClr val="dk1"/>
          </a:lnRef>
          <a:fillRef idx="0">
            <a:schemeClr val="dk1"/>
          </a:fillRef>
          <a:effectRef idx="2">
            <a:schemeClr val="dk1"/>
          </a:effectRef>
          <a:fontRef idx="minor">
            <a:schemeClr val="tx1"/>
          </a:fontRef>
        </p:style>
      </p:cxnSp>
      <p:sp>
        <p:nvSpPr>
          <p:cNvPr id="8" name="ส่วนโค้ง 7"/>
          <p:cNvSpPr/>
          <p:nvPr/>
        </p:nvSpPr>
        <p:spPr>
          <a:xfrm rot="10800000">
            <a:off x="2928926" y="-285777"/>
            <a:ext cx="3143272" cy="2928958"/>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sp>
        <p:nvSpPr>
          <p:cNvPr id="9" name="ส่วนโค้ง 8"/>
          <p:cNvSpPr/>
          <p:nvPr/>
        </p:nvSpPr>
        <p:spPr>
          <a:xfrm rot="10800000">
            <a:off x="3000364" y="2786057"/>
            <a:ext cx="3143272" cy="2928958"/>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cxnSp>
        <p:nvCxnSpPr>
          <p:cNvPr id="12" name="ตัวเชื่อมต่อตรง 11"/>
          <p:cNvCxnSpPr/>
          <p:nvPr/>
        </p:nvCxnSpPr>
        <p:spPr>
          <a:xfrm>
            <a:off x="2428860" y="5427676"/>
            <a:ext cx="1214446"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17" name="ตัวเชื่อมต่อตรง 16"/>
          <p:cNvCxnSpPr/>
          <p:nvPr/>
        </p:nvCxnSpPr>
        <p:spPr>
          <a:xfrm>
            <a:off x="2428860" y="2427280"/>
            <a:ext cx="1214446"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18" name="ตัวเชื่อมต่อตรง 17"/>
          <p:cNvCxnSpPr/>
          <p:nvPr/>
        </p:nvCxnSpPr>
        <p:spPr>
          <a:xfrm rot="16200000" flipH="1">
            <a:off x="3250396" y="2821776"/>
            <a:ext cx="785818" cy="1"/>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22" name="ตัวเชื่อมต่อตรง 21"/>
          <p:cNvCxnSpPr/>
          <p:nvPr/>
        </p:nvCxnSpPr>
        <p:spPr>
          <a:xfrm rot="16200000" flipH="1">
            <a:off x="3250398" y="5822173"/>
            <a:ext cx="785818" cy="1"/>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23" name="ตัวเชื่อมต่อตรง 22"/>
          <p:cNvCxnSpPr/>
          <p:nvPr/>
        </p:nvCxnSpPr>
        <p:spPr>
          <a:xfrm rot="5400000">
            <a:off x="2321706" y="5536422"/>
            <a:ext cx="1500196" cy="1"/>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25" name="ตัวเชื่อมต่อตรง 24"/>
          <p:cNvCxnSpPr/>
          <p:nvPr/>
        </p:nvCxnSpPr>
        <p:spPr>
          <a:xfrm rot="5400000">
            <a:off x="2321705" y="2536025"/>
            <a:ext cx="1500196" cy="1"/>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26" name="ตัวเชื่อมต่อตรง 25"/>
          <p:cNvCxnSpPr/>
          <p:nvPr/>
        </p:nvCxnSpPr>
        <p:spPr>
          <a:xfrm>
            <a:off x="2428860" y="1785926"/>
            <a:ext cx="642942"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28" name="ตัวเชื่อมต่อตรง 27"/>
          <p:cNvCxnSpPr/>
          <p:nvPr/>
        </p:nvCxnSpPr>
        <p:spPr>
          <a:xfrm>
            <a:off x="2428860" y="4786322"/>
            <a:ext cx="642942"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sp>
        <p:nvSpPr>
          <p:cNvPr id="29" name="ชื่อเรื่อง 1"/>
          <p:cNvSpPr txBox="1">
            <a:spLocks/>
          </p:cNvSpPr>
          <p:nvPr/>
        </p:nvSpPr>
        <p:spPr>
          <a:xfrm>
            <a:off x="4929190" y="2857496"/>
            <a:ext cx="1357322" cy="785818"/>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Education</a:t>
            </a:r>
            <a:endParaRPr kumimoji="0" lang="th-TH" sz="2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0" name="ชื่อเรื่อง 1"/>
          <p:cNvSpPr txBox="1">
            <a:spLocks/>
          </p:cNvSpPr>
          <p:nvPr/>
        </p:nvSpPr>
        <p:spPr>
          <a:xfrm>
            <a:off x="1714480" y="428604"/>
            <a:ext cx="857256" cy="785818"/>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Price (</a:t>
            </a:r>
            <a:r>
              <a:rPr kumimoji="0" lang="en-US" sz="2300" b="0" i="0" u="none" strike="noStrike" kern="1200" cap="none" spc="0" normalizeH="0" baseline="0" noProof="0" dirty="0" err="1"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i</a:t>
            </a:r>
            <a:r>
              <a:rPr kumimoji="0" lang="en-US" sz="2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/r)</a:t>
            </a:r>
            <a:endParaRPr kumimoji="0" lang="th-TH" sz="2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1" name="ชื่อเรื่อง 1"/>
          <p:cNvSpPr txBox="1">
            <a:spLocks/>
          </p:cNvSpPr>
          <p:nvPr/>
        </p:nvSpPr>
        <p:spPr>
          <a:xfrm>
            <a:off x="1714480" y="3429000"/>
            <a:ext cx="857256" cy="785818"/>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Price (r/</a:t>
            </a:r>
            <a:r>
              <a:rPr kumimoji="0" lang="en-US" sz="2300" b="0" i="0" u="none" strike="noStrike" kern="1200" cap="none" spc="0" normalizeH="0" baseline="0" noProof="0" dirty="0" err="1"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i</a:t>
            </a:r>
            <a:r>
              <a:rPr kumimoji="0" lang="en-US" sz="2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a:t>
            </a:r>
            <a:endParaRPr kumimoji="0" lang="th-TH" sz="2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2" name="ชื่อเรื่อง 1"/>
          <p:cNvSpPr txBox="1">
            <a:spLocks/>
          </p:cNvSpPr>
          <p:nvPr/>
        </p:nvSpPr>
        <p:spPr>
          <a:xfrm>
            <a:off x="1071538" y="2071678"/>
            <a:ext cx="571504"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i</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1</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/r</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3" name="ชื่อเรื่อง 1"/>
          <p:cNvSpPr txBox="1">
            <a:spLocks/>
          </p:cNvSpPr>
          <p:nvPr/>
        </p:nvSpPr>
        <p:spPr>
          <a:xfrm>
            <a:off x="1071538" y="1428736"/>
            <a:ext cx="571504"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i</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/r</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4" name="ชื่อเรื่อง 1"/>
          <p:cNvSpPr txBox="1">
            <a:spLocks/>
          </p:cNvSpPr>
          <p:nvPr/>
        </p:nvSpPr>
        <p:spPr>
          <a:xfrm>
            <a:off x="1785918" y="1428736"/>
            <a:ext cx="571504"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err="1"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i</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/r</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5" name="ชื่อเรื่อง 1"/>
          <p:cNvSpPr txBox="1">
            <a:spLocks/>
          </p:cNvSpPr>
          <p:nvPr/>
        </p:nvSpPr>
        <p:spPr>
          <a:xfrm>
            <a:off x="1785918" y="2071678"/>
            <a:ext cx="571504"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err="1"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i</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/r</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1</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6" name="ชื่อเรื่อง 1"/>
          <p:cNvSpPr txBox="1">
            <a:spLocks/>
          </p:cNvSpPr>
          <p:nvPr/>
        </p:nvSpPr>
        <p:spPr>
          <a:xfrm>
            <a:off x="2143108" y="2928934"/>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7" name="ชื่อเรื่อง 1"/>
          <p:cNvSpPr txBox="1">
            <a:spLocks/>
          </p:cNvSpPr>
          <p:nvPr/>
        </p:nvSpPr>
        <p:spPr>
          <a:xfrm>
            <a:off x="2143108" y="6000768"/>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8" name="ชื่อเรื่อง 1"/>
          <p:cNvSpPr txBox="1">
            <a:spLocks/>
          </p:cNvSpPr>
          <p:nvPr/>
        </p:nvSpPr>
        <p:spPr>
          <a:xfrm>
            <a:off x="6143636" y="2857496"/>
            <a:ext cx="2571768" cy="785818"/>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(years of schooling)</a:t>
            </a:r>
            <a:endParaRPr kumimoji="0" lang="th-TH" sz="2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9" name="ชื่อเรื่อง 1"/>
          <p:cNvSpPr txBox="1">
            <a:spLocks/>
          </p:cNvSpPr>
          <p:nvPr/>
        </p:nvSpPr>
        <p:spPr>
          <a:xfrm>
            <a:off x="2928926" y="3071810"/>
            <a:ext cx="571504"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S</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0" name="ชื่อเรื่อง 1"/>
          <p:cNvSpPr txBox="1">
            <a:spLocks/>
          </p:cNvSpPr>
          <p:nvPr/>
        </p:nvSpPr>
        <p:spPr>
          <a:xfrm>
            <a:off x="3500430" y="3071810"/>
            <a:ext cx="571504"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S</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1</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1" name="ชื่อเรื่อง 1"/>
          <p:cNvSpPr txBox="1">
            <a:spLocks/>
          </p:cNvSpPr>
          <p:nvPr/>
        </p:nvSpPr>
        <p:spPr>
          <a:xfrm>
            <a:off x="2928926" y="6072206"/>
            <a:ext cx="571504"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O</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2" name="ชื่อเรื่อง 1"/>
          <p:cNvSpPr txBox="1">
            <a:spLocks/>
          </p:cNvSpPr>
          <p:nvPr/>
        </p:nvSpPr>
        <p:spPr>
          <a:xfrm>
            <a:off x="3500430" y="6072206"/>
            <a:ext cx="571504"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O</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1</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3" name="ชื่อเรื่อง 1"/>
          <p:cNvSpPr txBox="1">
            <a:spLocks/>
          </p:cNvSpPr>
          <p:nvPr/>
        </p:nvSpPr>
        <p:spPr>
          <a:xfrm>
            <a:off x="4500562" y="2214554"/>
            <a:ext cx="571504"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err="1"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D</a:t>
            </a:r>
            <a:r>
              <a:rPr lang="en-US" sz="1800" baseline="-25000" dirty="0" err="1"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ed</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4" name="วงรี 43"/>
          <p:cNvSpPr/>
          <p:nvPr/>
        </p:nvSpPr>
        <p:spPr>
          <a:xfrm>
            <a:off x="3571868" y="2357430"/>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45" name="วงรี 44"/>
          <p:cNvSpPr/>
          <p:nvPr/>
        </p:nvSpPr>
        <p:spPr>
          <a:xfrm>
            <a:off x="3000364" y="1714488"/>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46" name="วงรี 45"/>
          <p:cNvSpPr/>
          <p:nvPr/>
        </p:nvSpPr>
        <p:spPr>
          <a:xfrm>
            <a:off x="3571868" y="5357826"/>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47" name="วงรี 46"/>
          <p:cNvSpPr/>
          <p:nvPr/>
        </p:nvSpPr>
        <p:spPr>
          <a:xfrm>
            <a:off x="3000364" y="4714884"/>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48" name="ชื่อเรื่อง 1"/>
          <p:cNvSpPr txBox="1">
            <a:spLocks/>
          </p:cNvSpPr>
          <p:nvPr/>
        </p:nvSpPr>
        <p:spPr>
          <a:xfrm>
            <a:off x="4500562" y="5357826"/>
            <a:ext cx="6429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D</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oth.</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9" name="ชื่อเรื่อง 1"/>
          <p:cNvSpPr txBox="1">
            <a:spLocks/>
          </p:cNvSpPr>
          <p:nvPr/>
        </p:nvSpPr>
        <p:spPr>
          <a:xfrm>
            <a:off x="4929190" y="5857892"/>
            <a:ext cx="2428892" cy="785818"/>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Other Investment</a:t>
            </a:r>
            <a:endParaRPr kumimoji="0" lang="th-TH" sz="2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0" name="ชื่อเรื่อง 1"/>
          <p:cNvSpPr txBox="1">
            <a:spLocks/>
          </p:cNvSpPr>
          <p:nvPr/>
        </p:nvSpPr>
        <p:spPr>
          <a:xfrm>
            <a:off x="3071802" y="4357694"/>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A</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1" name="ชื่อเรื่อง 1"/>
          <p:cNvSpPr txBox="1">
            <a:spLocks/>
          </p:cNvSpPr>
          <p:nvPr/>
        </p:nvSpPr>
        <p:spPr>
          <a:xfrm>
            <a:off x="3071802" y="1285860"/>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A</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2" name="ชื่อเรื่อง 1"/>
          <p:cNvSpPr txBox="1">
            <a:spLocks/>
          </p:cNvSpPr>
          <p:nvPr/>
        </p:nvSpPr>
        <p:spPr>
          <a:xfrm>
            <a:off x="3643306" y="4929198"/>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B</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3" name="ชื่อเรื่อง 1"/>
          <p:cNvSpPr txBox="1">
            <a:spLocks/>
          </p:cNvSpPr>
          <p:nvPr/>
        </p:nvSpPr>
        <p:spPr>
          <a:xfrm>
            <a:off x="3643306" y="1928802"/>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B</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4" name="ชื่อเรื่อง 1"/>
          <p:cNvSpPr txBox="1">
            <a:spLocks/>
          </p:cNvSpPr>
          <p:nvPr/>
        </p:nvSpPr>
        <p:spPr>
          <a:xfrm>
            <a:off x="1785918" y="4429132"/>
            <a:ext cx="571504"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r/i</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5" name="ชื่อเรื่อง 1"/>
          <p:cNvSpPr txBox="1">
            <a:spLocks/>
          </p:cNvSpPr>
          <p:nvPr/>
        </p:nvSpPr>
        <p:spPr>
          <a:xfrm>
            <a:off x="1785918" y="5072074"/>
            <a:ext cx="571504"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r/i</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1</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7" name="ชื่อเรื่อง 1"/>
          <p:cNvSpPr txBox="1">
            <a:spLocks/>
          </p:cNvSpPr>
          <p:nvPr/>
        </p:nvSpPr>
        <p:spPr>
          <a:xfrm>
            <a:off x="1142976" y="4429132"/>
            <a:ext cx="571504"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r</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a:t>
            </a:r>
            <a:r>
              <a:rPr lang="en-US" sz="1800" dirty="0" err="1"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i</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8" name="ชื่อเรื่อง 1"/>
          <p:cNvSpPr txBox="1">
            <a:spLocks/>
          </p:cNvSpPr>
          <p:nvPr/>
        </p:nvSpPr>
        <p:spPr>
          <a:xfrm>
            <a:off x="1142976" y="5072074"/>
            <a:ext cx="571504"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r</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1</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a:t>
            </a:r>
            <a:r>
              <a:rPr lang="en-US" sz="1800" dirty="0" err="1"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i</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9" name="ชื่อเรื่อง 1"/>
          <p:cNvSpPr txBox="1">
            <a:spLocks/>
          </p:cNvSpPr>
          <p:nvPr/>
        </p:nvSpPr>
        <p:spPr>
          <a:xfrm>
            <a:off x="4786314" y="714356"/>
            <a:ext cx="2928958" cy="1000132"/>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r</a:t>
            </a:r>
            <a:r>
              <a:rPr lang="en-US" sz="24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&lt; r</a:t>
            </a:r>
            <a:r>
              <a:rPr lang="en-US" sz="24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1</a:t>
            </a: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i</a:t>
            </a:r>
            <a:r>
              <a:rPr lang="en-US" sz="24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i</a:t>
            </a:r>
            <a:r>
              <a:rPr lang="en-US" sz="24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1</a:t>
            </a: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 </a:t>
            </a:r>
            <a:r>
              <a:rPr lang="en-US" sz="2400" dirty="0" err="1"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i</a:t>
            </a: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 s</a:t>
            </a:r>
            <a:r>
              <a:rPr lang="en-US" sz="24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a:t>
            </a:r>
            <a:endPar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endParaRPr>
          </a:p>
        </p:txBody>
      </p:sp>
      <p:sp>
        <p:nvSpPr>
          <p:cNvPr id="60" name="ชื่อเรื่อง 1"/>
          <p:cNvSpPr txBox="1">
            <a:spLocks/>
          </p:cNvSpPr>
          <p:nvPr/>
        </p:nvSpPr>
        <p:spPr>
          <a:xfrm>
            <a:off x="4786314" y="3929066"/>
            <a:ext cx="2928958" cy="1000132"/>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i</a:t>
            </a:r>
            <a:r>
              <a:rPr lang="en-US" sz="24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&lt; i</a:t>
            </a:r>
            <a:r>
              <a:rPr lang="en-US" sz="24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1</a:t>
            </a: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r</a:t>
            </a:r>
            <a:r>
              <a:rPr lang="en-US" sz="24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r</a:t>
            </a:r>
            <a:r>
              <a:rPr lang="en-US" sz="24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1</a:t>
            </a: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 r  , o</a:t>
            </a:r>
            <a:r>
              <a:rPr lang="en-US" sz="24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a:t>
            </a:r>
            <a:endPar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endParaRPr>
          </a:p>
        </p:txBody>
      </p:sp>
      <p:sp>
        <p:nvSpPr>
          <p:cNvPr id="61" name="ลูกศรขวา 60"/>
          <p:cNvSpPr/>
          <p:nvPr/>
        </p:nvSpPr>
        <p:spPr>
          <a:xfrm>
            <a:off x="5072066" y="1357298"/>
            <a:ext cx="142876"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62" name="ลูกศรขวา 61"/>
          <p:cNvSpPr/>
          <p:nvPr/>
        </p:nvSpPr>
        <p:spPr>
          <a:xfrm>
            <a:off x="5143504" y="4572008"/>
            <a:ext cx="142876"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63" name="ลูกศรขวา 62"/>
          <p:cNvSpPr/>
          <p:nvPr/>
        </p:nvSpPr>
        <p:spPr>
          <a:xfrm rot="5400000" flipV="1">
            <a:off x="5857884" y="1357298"/>
            <a:ext cx="142876"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64" name="ลูกศรขวา 63"/>
          <p:cNvSpPr/>
          <p:nvPr/>
        </p:nvSpPr>
        <p:spPr>
          <a:xfrm rot="5400000" flipV="1">
            <a:off x="6000760" y="4572008"/>
            <a:ext cx="142876"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65" name="ลูกศรขวา 64"/>
          <p:cNvSpPr/>
          <p:nvPr/>
        </p:nvSpPr>
        <p:spPr>
          <a:xfrm rot="16200000" flipV="1">
            <a:off x="6434150" y="4576770"/>
            <a:ext cx="133352"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66" name="ลูกศรขวา 65"/>
          <p:cNvSpPr/>
          <p:nvPr/>
        </p:nvSpPr>
        <p:spPr>
          <a:xfrm rot="16200000" flipV="1">
            <a:off x="6362712" y="1352536"/>
            <a:ext cx="133352"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67" name="TextBox 66"/>
          <p:cNvSpPr txBox="1"/>
          <p:nvPr/>
        </p:nvSpPr>
        <p:spPr>
          <a:xfrm>
            <a:off x="-32" y="1824327"/>
            <a:ext cx="1143008" cy="461665"/>
          </a:xfrm>
          <a:prstGeom prst="rect">
            <a:avLst/>
          </a:prstGeom>
          <a:noFill/>
        </p:spPr>
        <p:txBody>
          <a:bodyPr wrap="square" rtlCol="0">
            <a:spAutoFit/>
          </a:bodyPr>
          <a:lstStyle/>
          <a:p>
            <a:pPr lvl="1"/>
            <a:r>
              <a:rPr lang="en-US" sz="2400" dirty="0" smtClean="0">
                <a:solidFill>
                  <a:schemeClr val="accent5">
                    <a:lumMod val="50000"/>
                  </a:schemeClr>
                </a:solidFill>
                <a:effectLst>
                  <a:outerShdw blurRad="38100" dist="38100" dir="2700000" algn="tl">
                    <a:srgbClr val="000000">
                      <a:alpha val="43137"/>
                    </a:srgbClr>
                  </a:outerShdw>
                </a:effectLst>
              </a:rPr>
              <a:t>(a)</a:t>
            </a:r>
          </a:p>
        </p:txBody>
      </p:sp>
      <p:sp>
        <p:nvSpPr>
          <p:cNvPr id="68" name="TextBox 67"/>
          <p:cNvSpPr txBox="1"/>
          <p:nvPr/>
        </p:nvSpPr>
        <p:spPr>
          <a:xfrm>
            <a:off x="-32" y="4896161"/>
            <a:ext cx="1143008" cy="461665"/>
          </a:xfrm>
          <a:prstGeom prst="rect">
            <a:avLst/>
          </a:prstGeom>
          <a:noFill/>
        </p:spPr>
        <p:txBody>
          <a:bodyPr wrap="square" rtlCol="0">
            <a:spAutoFit/>
          </a:bodyPr>
          <a:lstStyle/>
          <a:p>
            <a:pPr lvl="1"/>
            <a:r>
              <a:rPr lang="en-US" sz="2400" dirty="0" smtClean="0">
                <a:solidFill>
                  <a:schemeClr val="accent5">
                    <a:lumMod val="50000"/>
                  </a:schemeClr>
                </a:solidFill>
                <a:effectLst>
                  <a:outerShdw blurRad="38100" dist="38100" dir="2700000" algn="tl">
                    <a:srgbClr val="000000">
                      <a:alpha val="43137"/>
                    </a:srgbClr>
                  </a:outerShdw>
                </a:effectLst>
              </a:rPr>
              <a:t>(b)</a:t>
            </a:r>
          </a:p>
        </p:txBody>
      </p:sp>
      <p:sp>
        <p:nvSpPr>
          <p:cNvPr id="69" name="TextBox 68"/>
          <p:cNvSpPr txBox="1"/>
          <p:nvPr/>
        </p:nvSpPr>
        <p:spPr>
          <a:xfrm>
            <a:off x="-500098" y="1109947"/>
            <a:ext cx="1928826" cy="461665"/>
          </a:xfrm>
          <a:prstGeom prst="rect">
            <a:avLst/>
          </a:prstGeom>
          <a:noFill/>
        </p:spPr>
        <p:txBody>
          <a:bodyPr wrap="square" rtlCol="0">
            <a:spAutoFit/>
          </a:bodyPr>
          <a:lstStyle/>
          <a:p>
            <a:pPr lvl="1"/>
            <a:r>
              <a:rPr lang="en-US" sz="2400" dirty="0" smtClean="0">
                <a:solidFill>
                  <a:schemeClr val="accent5">
                    <a:lumMod val="50000"/>
                  </a:schemeClr>
                </a:solidFill>
                <a:effectLst>
                  <a:outerShdw blurRad="38100" dist="38100" dir="2700000" algn="tl">
                    <a:srgbClr val="000000">
                      <a:alpha val="43137"/>
                    </a:srgbClr>
                  </a:outerShdw>
                </a:effectLst>
              </a:rPr>
              <a:t>Figure 4.7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box(in)">
                                      <p:cBhvr>
                                        <p:cTn id="7" dur="500"/>
                                        <p:tgtEl>
                                          <p:spTgt spid="30"/>
                                        </p:tgtEl>
                                      </p:cBhvr>
                                    </p:animEffect>
                                  </p:childTnLst>
                                </p:cTn>
                              </p:par>
                              <p:par>
                                <p:cTn id="8" presetID="4" presetClass="entr" presetSubtype="16"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ox(in)">
                                      <p:cBhvr>
                                        <p:cTn id="10" dur="500"/>
                                        <p:tgtEl>
                                          <p:spTgt spid="4"/>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36"/>
                                        </p:tgtEl>
                                        <p:attrNameLst>
                                          <p:attrName>style.visibility</p:attrName>
                                        </p:attrNameLst>
                                      </p:cBhvr>
                                      <p:to>
                                        <p:strVal val="visible"/>
                                      </p:to>
                                    </p:set>
                                    <p:animEffect transition="in" filter="box(in)">
                                      <p:cBhvr>
                                        <p:cTn id="13" dur="500"/>
                                        <p:tgtEl>
                                          <p:spTgt spid="36"/>
                                        </p:tgtEl>
                                      </p:cBhvr>
                                    </p:animEffect>
                                  </p:childTnLst>
                                </p:cTn>
                              </p:par>
                              <p:par>
                                <p:cTn id="14" presetID="4" presetClass="entr" presetSubtype="16" fill="hold"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ox(in)">
                                      <p:cBhvr>
                                        <p:cTn id="16" dur="500"/>
                                        <p:tgtEl>
                                          <p:spTgt spid="5"/>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29"/>
                                        </p:tgtEl>
                                        <p:attrNameLst>
                                          <p:attrName>style.visibility</p:attrName>
                                        </p:attrNameLst>
                                      </p:cBhvr>
                                      <p:to>
                                        <p:strVal val="visible"/>
                                      </p:to>
                                    </p:set>
                                    <p:animEffect transition="in" filter="box(in)">
                                      <p:cBhvr>
                                        <p:cTn id="19" dur="500"/>
                                        <p:tgtEl>
                                          <p:spTgt spid="29"/>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38"/>
                                        </p:tgtEl>
                                        <p:attrNameLst>
                                          <p:attrName>style.visibility</p:attrName>
                                        </p:attrNameLst>
                                      </p:cBhvr>
                                      <p:to>
                                        <p:strVal val="visible"/>
                                      </p:to>
                                    </p:set>
                                    <p:animEffect transition="in" filter="box(in)">
                                      <p:cBhvr>
                                        <p:cTn id="22" dur="500"/>
                                        <p:tgtEl>
                                          <p:spTgt spid="38"/>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69"/>
                                        </p:tgtEl>
                                        <p:attrNameLst>
                                          <p:attrName>style.visibility</p:attrName>
                                        </p:attrNameLst>
                                      </p:cBhvr>
                                      <p:to>
                                        <p:strVal val="visible"/>
                                      </p:to>
                                    </p:set>
                                    <p:animEffect transition="in" filter="box(in)">
                                      <p:cBhvr>
                                        <p:cTn id="25" dur="500"/>
                                        <p:tgtEl>
                                          <p:spTgt spid="69"/>
                                        </p:tgtEl>
                                      </p:cBhvr>
                                    </p:animEffect>
                                  </p:childTnLst>
                                </p:cTn>
                              </p:par>
                              <p:par>
                                <p:cTn id="26" presetID="4" presetClass="entr" presetSubtype="16" fill="hold" grpId="0" nodeType="withEffect">
                                  <p:stCondLst>
                                    <p:cond delay="0"/>
                                  </p:stCondLst>
                                  <p:childTnLst>
                                    <p:set>
                                      <p:cBhvr>
                                        <p:cTn id="27" dur="1" fill="hold">
                                          <p:stCondLst>
                                            <p:cond delay="0"/>
                                          </p:stCondLst>
                                        </p:cTn>
                                        <p:tgtEl>
                                          <p:spTgt spid="67"/>
                                        </p:tgtEl>
                                        <p:attrNameLst>
                                          <p:attrName>style.visibility</p:attrName>
                                        </p:attrNameLst>
                                      </p:cBhvr>
                                      <p:to>
                                        <p:strVal val="visible"/>
                                      </p:to>
                                    </p:set>
                                    <p:animEffect transition="in" filter="box(in)">
                                      <p:cBhvr>
                                        <p:cTn id="28" dur="500"/>
                                        <p:tgtEl>
                                          <p:spTgt spid="67"/>
                                        </p:tgtEl>
                                      </p:cBhvr>
                                    </p:animEffect>
                                  </p:childTnLst>
                                </p:cTn>
                              </p:par>
                              <p:par>
                                <p:cTn id="29" presetID="4" presetClass="entr" presetSubtype="16" fill="hold" grpId="0" nodeType="withEffect">
                                  <p:stCondLst>
                                    <p:cond delay="0"/>
                                  </p:stCondLst>
                                  <p:childTnLst>
                                    <p:set>
                                      <p:cBhvr>
                                        <p:cTn id="30" dur="1" fill="hold">
                                          <p:stCondLst>
                                            <p:cond delay="0"/>
                                          </p:stCondLst>
                                        </p:cTn>
                                        <p:tgtEl>
                                          <p:spTgt spid="68"/>
                                        </p:tgtEl>
                                        <p:attrNameLst>
                                          <p:attrName>style.visibility</p:attrName>
                                        </p:attrNameLst>
                                      </p:cBhvr>
                                      <p:to>
                                        <p:strVal val="visible"/>
                                      </p:to>
                                    </p:set>
                                    <p:animEffect transition="in" filter="box(in)">
                                      <p:cBhvr>
                                        <p:cTn id="31" dur="500"/>
                                        <p:tgtEl>
                                          <p:spTgt spid="68"/>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31"/>
                                        </p:tgtEl>
                                        <p:attrNameLst>
                                          <p:attrName>style.visibility</p:attrName>
                                        </p:attrNameLst>
                                      </p:cBhvr>
                                      <p:to>
                                        <p:strVal val="visible"/>
                                      </p:to>
                                    </p:set>
                                    <p:animEffect transition="in" filter="box(in)">
                                      <p:cBhvr>
                                        <p:cTn id="34" dur="500"/>
                                        <p:tgtEl>
                                          <p:spTgt spid="31"/>
                                        </p:tgtEl>
                                      </p:cBhvr>
                                    </p:animEffect>
                                  </p:childTnLst>
                                </p:cTn>
                              </p:par>
                              <p:par>
                                <p:cTn id="35" presetID="4" presetClass="entr" presetSubtype="16" fill="hold" nodeType="with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box(in)">
                                      <p:cBhvr>
                                        <p:cTn id="37" dur="500"/>
                                        <p:tgtEl>
                                          <p:spTgt spid="6"/>
                                        </p:tgtEl>
                                      </p:cBhvr>
                                    </p:animEffect>
                                  </p:childTnLst>
                                </p:cTn>
                              </p:par>
                              <p:par>
                                <p:cTn id="38" presetID="4" presetClass="entr" presetSubtype="16" fill="hold" grpId="0" nodeType="withEffect">
                                  <p:stCondLst>
                                    <p:cond delay="0"/>
                                  </p:stCondLst>
                                  <p:childTnLst>
                                    <p:set>
                                      <p:cBhvr>
                                        <p:cTn id="39" dur="1" fill="hold">
                                          <p:stCondLst>
                                            <p:cond delay="0"/>
                                          </p:stCondLst>
                                        </p:cTn>
                                        <p:tgtEl>
                                          <p:spTgt spid="37"/>
                                        </p:tgtEl>
                                        <p:attrNameLst>
                                          <p:attrName>style.visibility</p:attrName>
                                        </p:attrNameLst>
                                      </p:cBhvr>
                                      <p:to>
                                        <p:strVal val="visible"/>
                                      </p:to>
                                    </p:set>
                                    <p:animEffect transition="in" filter="box(in)">
                                      <p:cBhvr>
                                        <p:cTn id="40" dur="500"/>
                                        <p:tgtEl>
                                          <p:spTgt spid="37"/>
                                        </p:tgtEl>
                                      </p:cBhvr>
                                    </p:animEffect>
                                  </p:childTnLst>
                                </p:cTn>
                              </p:par>
                              <p:par>
                                <p:cTn id="41" presetID="4" presetClass="entr" presetSubtype="16" fill="hold" nodeType="with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box(in)">
                                      <p:cBhvr>
                                        <p:cTn id="43" dur="500"/>
                                        <p:tgtEl>
                                          <p:spTgt spid="7"/>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49"/>
                                        </p:tgtEl>
                                        <p:attrNameLst>
                                          <p:attrName>style.visibility</p:attrName>
                                        </p:attrNameLst>
                                      </p:cBhvr>
                                      <p:to>
                                        <p:strVal val="visible"/>
                                      </p:to>
                                    </p:set>
                                    <p:animEffect transition="in" filter="box(in)">
                                      <p:cBhvr>
                                        <p:cTn id="46" dur="500"/>
                                        <p:tgtEl>
                                          <p:spTgt spid="49"/>
                                        </p:tgtEl>
                                      </p:cBhvr>
                                    </p:animEffect>
                                  </p:childTnLst>
                                </p:cTn>
                              </p:par>
                              <p:par>
                                <p:cTn id="47" presetID="4" presetClass="entr" presetSubtype="16" fill="hold" grpId="0" nodeType="withEffect">
                                  <p:stCondLst>
                                    <p:cond delay="0"/>
                                  </p:stCondLst>
                                  <p:childTnLst>
                                    <p:set>
                                      <p:cBhvr>
                                        <p:cTn id="48" dur="1" fill="hold">
                                          <p:stCondLst>
                                            <p:cond delay="0"/>
                                          </p:stCondLst>
                                        </p:cTn>
                                        <p:tgtEl>
                                          <p:spTgt spid="43"/>
                                        </p:tgtEl>
                                        <p:attrNameLst>
                                          <p:attrName>style.visibility</p:attrName>
                                        </p:attrNameLst>
                                      </p:cBhvr>
                                      <p:to>
                                        <p:strVal val="visible"/>
                                      </p:to>
                                    </p:set>
                                    <p:animEffect transition="in" filter="box(in)">
                                      <p:cBhvr>
                                        <p:cTn id="49" dur="500"/>
                                        <p:tgtEl>
                                          <p:spTgt spid="43"/>
                                        </p:tgtEl>
                                      </p:cBhvr>
                                    </p:animEffect>
                                  </p:childTnLst>
                                </p:cTn>
                              </p:par>
                              <p:par>
                                <p:cTn id="50" presetID="4" presetClass="entr" presetSubtype="16" fill="hold" grpId="0" nodeType="with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box(in)">
                                      <p:cBhvr>
                                        <p:cTn id="52" dur="500"/>
                                        <p:tgtEl>
                                          <p:spTgt spid="8"/>
                                        </p:tgtEl>
                                      </p:cBhvr>
                                    </p:animEffect>
                                  </p:childTnLst>
                                </p:cTn>
                              </p:par>
                              <p:par>
                                <p:cTn id="53" presetID="4" presetClass="entr" presetSubtype="16" fill="hold" grpId="0" nodeType="withEffect">
                                  <p:stCondLst>
                                    <p:cond delay="0"/>
                                  </p:stCondLst>
                                  <p:childTnLst>
                                    <p:set>
                                      <p:cBhvr>
                                        <p:cTn id="54" dur="1" fill="hold">
                                          <p:stCondLst>
                                            <p:cond delay="0"/>
                                          </p:stCondLst>
                                        </p:cTn>
                                        <p:tgtEl>
                                          <p:spTgt spid="48"/>
                                        </p:tgtEl>
                                        <p:attrNameLst>
                                          <p:attrName>style.visibility</p:attrName>
                                        </p:attrNameLst>
                                      </p:cBhvr>
                                      <p:to>
                                        <p:strVal val="visible"/>
                                      </p:to>
                                    </p:set>
                                    <p:animEffect transition="in" filter="box(in)">
                                      <p:cBhvr>
                                        <p:cTn id="55" dur="500"/>
                                        <p:tgtEl>
                                          <p:spTgt spid="48"/>
                                        </p:tgtEl>
                                      </p:cBhvr>
                                    </p:animEffect>
                                  </p:childTnLst>
                                </p:cTn>
                              </p:par>
                              <p:par>
                                <p:cTn id="56" presetID="4" presetClass="entr" presetSubtype="16" fill="hold" grpId="0" nodeType="withEffect">
                                  <p:stCondLst>
                                    <p:cond delay="0"/>
                                  </p:stCondLst>
                                  <p:childTnLst>
                                    <p:set>
                                      <p:cBhvr>
                                        <p:cTn id="57" dur="1" fill="hold">
                                          <p:stCondLst>
                                            <p:cond delay="0"/>
                                          </p:stCondLst>
                                        </p:cTn>
                                        <p:tgtEl>
                                          <p:spTgt spid="9"/>
                                        </p:tgtEl>
                                        <p:attrNameLst>
                                          <p:attrName>style.visibility</p:attrName>
                                        </p:attrNameLst>
                                      </p:cBhvr>
                                      <p:to>
                                        <p:strVal val="visible"/>
                                      </p:to>
                                    </p:set>
                                    <p:animEffect transition="in" filter="box(in)">
                                      <p:cBhvr>
                                        <p:cTn id="58" dur="500"/>
                                        <p:tgtEl>
                                          <p:spTgt spid="9"/>
                                        </p:tgtEl>
                                      </p:cBhvr>
                                    </p:animEffect>
                                  </p:childTnLst>
                                </p:cTn>
                              </p:par>
                            </p:childTnLst>
                          </p:cTn>
                        </p:par>
                      </p:childTnLst>
                    </p:cTn>
                  </p:par>
                  <p:par>
                    <p:cTn id="59" fill="hold">
                      <p:stCondLst>
                        <p:cond delay="indefinite"/>
                      </p:stCondLst>
                      <p:childTnLst>
                        <p:par>
                          <p:cTn id="60" fill="hold">
                            <p:stCondLst>
                              <p:cond delay="0"/>
                            </p:stCondLst>
                            <p:childTnLst>
                              <p:par>
                                <p:cTn id="61" presetID="4" presetClass="entr" presetSubtype="16" fill="hold" grpId="0" nodeType="clickEffect">
                                  <p:stCondLst>
                                    <p:cond delay="0"/>
                                  </p:stCondLst>
                                  <p:childTnLst>
                                    <p:set>
                                      <p:cBhvr>
                                        <p:cTn id="62" dur="1" fill="hold">
                                          <p:stCondLst>
                                            <p:cond delay="0"/>
                                          </p:stCondLst>
                                        </p:cTn>
                                        <p:tgtEl>
                                          <p:spTgt spid="33"/>
                                        </p:tgtEl>
                                        <p:attrNameLst>
                                          <p:attrName>style.visibility</p:attrName>
                                        </p:attrNameLst>
                                      </p:cBhvr>
                                      <p:to>
                                        <p:strVal val="visible"/>
                                      </p:to>
                                    </p:set>
                                    <p:animEffect transition="in" filter="box(in)">
                                      <p:cBhvr>
                                        <p:cTn id="63" dur="500"/>
                                        <p:tgtEl>
                                          <p:spTgt spid="33"/>
                                        </p:tgtEl>
                                      </p:cBhvr>
                                    </p:animEffect>
                                  </p:childTnLst>
                                </p:cTn>
                              </p:par>
                              <p:par>
                                <p:cTn id="64" presetID="4" presetClass="entr" presetSubtype="16" fill="hold" grpId="0" nodeType="withEffect">
                                  <p:stCondLst>
                                    <p:cond delay="0"/>
                                  </p:stCondLst>
                                  <p:childTnLst>
                                    <p:set>
                                      <p:cBhvr>
                                        <p:cTn id="65" dur="1" fill="hold">
                                          <p:stCondLst>
                                            <p:cond delay="0"/>
                                          </p:stCondLst>
                                        </p:cTn>
                                        <p:tgtEl>
                                          <p:spTgt spid="34"/>
                                        </p:tgtEl>
                                        <p:attrNameLst>
                                          <p:attrName>style.visibility</p:attrName>
                                        </p:attrNameLst>
                                      </p:cBhvr>
                                      <p:to>
                                        <p:strVal val="visible"/>
                                      </p:to>
                                    </p:set>
                                    <p:animEffect transition="in" filter="box(in)">
                                      <p:cBhvr>
                                        <p:cTn id="66" dur="500"/>
                                        <p:tgtEl>
                                          <p:spTgt spid="34"/>
                                        </p:tgtEl>
                                      </p:cBhvr>
                                    </p:animEffect>
                                  </p:childTnLst>
                                </p:cTn>
                              </p:par>
                              <p:par>
                                <p:cTn id="67" presetID="4" presetClass="entr" presetSubtype="16" fill="hold" grpId="0" nodeType="withEffect">
                                  <p:stCondLst>
                                    <p:cond delay="0"/>
                                  </p:stCondLst>
                                  <p:childTnLst>
                                    <p:set>
                                      <p:cBhvr>
                                        <p:cTn id="68" dur="1" fill="hold">
                                          <p:stCondLst>
                                            <p:cond delay="0"/>
                                          </p:stCondLst>
                                        </p:cTn>
                                        <p:tgtEl>
                                          <p:spTgt spid="32"/>
                                        </p:tgtEl>
                                        <p:attrNameLst>
                                          <p:attrName>style.visibility</p:attrName>
                                        </p:attrNameLst>
                                      </p:cBhvr>
                                      <p:to>
                                        <p:strVal val="visible"/>
                                      </p:to>
                                    </p:set>
                                    <p:animEffect transition="in" filter="box(in)">
                                      <p:cBhvr>
                                        <p:cTn id="69" dur="500"/>
                                        <p:tgtEl>
                                          <p:spTgt spid="32"/>
                                        </p:tgtEl>
                                      </p:cBhvr>
                                    </p:animEffect>
                                  </p:childTnLst>
                                </p:cTn>
                              </p:par>
                              <p:par>
                                <p:cTn id="70" presetID="4" presetClass="entr" presetSubtype="16" fill="hold" grpId="0" nodeType="withEffect">
                                  <p:stCondLst>
                                    <p:cond delay="0"/>
                                  </p:stCondLst>
                                  <p:childTnLst>
                                    <p:set>
                                      <p:cBhvr>
                                        <p:cTn id="71" dur="1" fill="hold">
                                          <p:stCondLst>
                                            <p:cond delay="0"/>
                                          </p:stCondLst>
                                        </p:cTn>
                                        <p:tgtEl>
                                          <p:spTgt spid="35"/>
                                        </p:tgtEl>
                                        <p:attrNameLst>
                                          <p:attrName>style.visibility</p:attrName>
                                        </p:attrNameLst>
                                      </p:cBhvr>
                                      <p:to>
                                        <p:strVal val="visible"/>
                                      </p:to>
                                    </p:set>
                                    <p:animEffect transition="in" filter="box(in)">
                                      <p:cBhvr>
                                        <p:cTn id="72" dur="500"/>
                                        <p:tgtEl>
                                          <p:spTgt spid="35"/>
                                        </p:tgtEl>
                                      </p:cBhvr>
                                    </p:animEffect>
                                  </p:childTnLst>
                                </p:cTn>
                              </p:par>
                              <p:par>
                                <p:cTn id="73" presetID="4" presetClass="entr" presetSubtype="16" fill="hold" nodeType="withEffect">
                                  <p:stCondLst>
                                    <p:cond delay="0"/>
                                  </p:stCondLst>
                                  <p:childTnLst>
                                    <p:set>
                                      <p:cBhvr>
                                        <p:cTn id="74" dur="1" fill="hold">
                                          <p:stCondLst>
                                            <p:cond delay="0"/>
                                          </p:stCondLst>
                                        </p:cTn>
                                        <p:tgtEl>
                                          <p:spTgt spid="26"/>
                                        </p:tgtEl>
                                        <p:attrNameLst>
                                          <p:attrName>style.visibility</p:attrName>
                                        </p:attrNameLst>
                                      </p:cBhvr>
                                      <p:to>
                                        <p:strVal val="visible"/>
                                      </p:to>
                                    </p:set>
                                    <p:animEffect transition="in" filter="box(in)">
                                      <p:cBhvr>
                                        <p:cTn id="75" dur="500"/>
                                        <p:tgtEl>
                                          <p:spTgt spid="26"/>
                                        </p:tgtEl>
                                      </p:cBhvr>
                                    </p:animEffect>
                                  </p:childTnLst>
                                </p:cTn>
                              </p:par>
                              <p:par>
                                <p:cTn id="76" presetID="4" presetClass="entr" presetSubtype="16" fill="hold" nodeType="withEffect">
                                  <p:stCondLst>
                                    <p:cond delay="0"/>
                                  </p:stCondLst>
                                  <p:childTnLst>
                                    <p:set>
                                      <p:cBhvr>
                                        <p:cTn id="77" dur="1" fill="hold">
                                          <p:stCondLst>
                                            <p:cond delay="0"/>
                                          </p:stCondLst>
                                        </p:cTn>
                                        <p:tgtEl>
                                          <p:spTgt spid="17"/>
                                        </p:tgtEl>
                                        <p:attrNameLst>
                                          <p:attrName>style.visibility</p:attrName>
                                        </p:attrNameLst>
                                      </p:cBhvr>
                                      <p:to>
                                        <p:strVal val="visible"/>
                                      </p:to>
                                    </p:set>
                                    <p:animEffect transition="in" filter="box(in)">
                                      <p:cBhvr>
                                        <p:cTn id="78" dur="500"/>
                                        <p:tgtEl>
                                          <p:spTgt spid="17"/>
                                        </p:tgtEl>
                                      </p:cBhvr>
                                    </p:animEffect>
                                  </p:childTnLst>
                                </p:cTn>
                              </p:par>
                              <p:par>
                                <p:cTn id="79" presetID="4" presetClass="entr" presetSubtype="16" fill="hold" nodeType="withEffect">
                                  <p:stCondLst>
                                    <p:cond delay="0"/>
                                  </p:stCondLst>
                                  <p:childTnLst>
                                    <p:set>
                                      <p:cBhvr>
                                        <p:cTn id="80" dur="1" fill="hold">
                                          <p:stCondLst>
                                            <p:cond delay="0"/>
                                          </p:stCondLst>
                                        </p:cTn>
                                        <p:tgtEl>
                                          <p:spTgt spid="25"/>
                                        </p:tgtEl>
                                        <p:attrNameLst>
                                          <p:attrName>style.visibility</p:attrName>
                                        </p:attrNameLst>
                                      </p:cBhvr>
                                      <p:to>
                                        <p:strVal val="visible"/>
                                      </p:to>
                                    </p:set>
                                    <p:animEffect transition="in" filter="box(in)">
                                      <p:cBhvr>
                                        <p:cTn id="81" dur="500"/>
                                        <p:tgtEl>
                                          <p:spTgt spid="25"/>
                                        </p:tgtEl>
                                      </p:cBhvr>
                                    </p:animEffect>
                                  </p:childTnLst>
                                </p:cTn>
                              </p:par>
                              <p:par>
                                <p:cTn id="82" presetID="4" presetClass="entr" presetSubtype="16" fill="hold" nodeType="withEffect">
                                  <p:stCondLst>
                                    <p:cond delay="0"/>
                                  </p:stCondLst>
                                  <p:childTnLst>
                                    <p:set>
                                      <p:cBhvr>
                                        <p:cTn id="83" dur="1" fill="hold">
                                          <p:stCondLst>
                                            <p:cond delay="0"/>
                                          </p:stCondLst>
                                        </p:cTn>
                                        <p:tgtEl>
                                          <p:spTgt spid="18"/>
                                        </p:tgtEl>
                                        <p:attrNameLst>
                                          <p:attrName>style.visibility</p:attrName>
                                        </p:attrNameLst>
                                      </p:cBhvr>
                                      <p:to>
                                        <p:strVal val="visible"/>
                                      </p:to>
                                    </p:set>
                                    <p:animEffect transition="in" filter="box(in)">
                                      <p:cBhvr>
                                        <p:cTn id="84" dur="500"/>
                                        <p:tgtEl>
                                          <p:spTgt spid="18"/>
                                        </p:tgtEl>
                                      </p:cBhvr>
                                    </p:animEffect>
                                  </p:childTnLst>
                                </p:cTn>
                              </p:par>
                              <p:par>
                                <p:cTn id="85" presetID="4" presetClass="entr" presetSubtype="16" fill="hold" grpId="0" nodeType="withEffect">
                                  <p:stCondLst>
                                    <p:cond delay="0"/>
                                  </p:stCondLst>
                                  <p:childTnLst>
                                    <p:set>
                                      <p:cBhvr>
                                        <p:cTn id="86" dur="1" fill="hold">
                                          <p:stCondLst>
                                            <p:cond delay="0"/>
                                          </p:stCondLst>
                                        </p:cTn>
                                        <p:tgtEl>
                                          <p:spTgt spid="40"/>
                                        </p:tgtEl>
                                        <p:attrNameLst>
                                          <p:attrName>style.visibility</p:attrName>
                                        </p:attrNameLst>
                                      </p:cBhvr>
                                      <p:to>
                                        <p:strVal val="visible"/>
                                      </p:to>
                                    </p:set>
                                    <p:animEffect transition="in" filter="box(in)">
                                      <p:cBhvr>
                                        <p:cTn id="87" dur="500"/>
                                        <p:tgtEl>
                                          <p:spTgt spid="40"/>
                                        </p:tgtEl>
                                      </p:cBhvr>
                                    </p:animEffect>
                                  </p:childTnLst>
                                </p:cTn>
                              </p:par>
                              <p:par>
                                <p:cTn id="88" presetID="4" presetClass="entr" presetSubtype="16" fill="hold" grpId="0" nodeType="withEffect">
                                  <p:stCondLst>
                                    <p:cond delay="0"/>
                                  </p:stCondLst>
                                  <p:childTnLst>
                                    <p:set>
                                      <p:cBhvr>
                                        <p:cTn id="89" dur="1" fill="hold">
                                          <p:stCondLst>
                                            <p:cond delay="0"/>
                                          </p:stCondLst>
                                        </p:cTn>
                                        <p:tgtEl>
                                          <p:spTgt spid="39"/>
                                        </p:tgtEl>
                                        <p:attrNameLst>
                                          <p:attrName>style.visibility</p:attrName>
                                        </p:attrNameLst>
                                      </p:cBhvr>
                                      <p:to>
                                        <p:strVal val="visible"/>
                                      </p:to>
                                    </p:set>
                                    <p:animEffect transition="in" filter="box(in)">
                                      <p:cBhvr>
                                        <p:cTn id="90" dur="500"/>
                                        <p:tgtEl>
                                          <p:spTgt spid="39"/>
                                        </p:tgtEl>
                                      </p:cBhvr>
                                    </p:animEffect>
                                  </p:childTnLst>
                                </p:cTn>
                              </p:par>
                              <p:par>
                                <p:cTn id="91" presetID="4" presetClass="entr" presetSubtype="16" fill="hold" grpId="0" nodeType="withEffect">
                                  <p:stCondLst>
                                    <p:cond delay="0"/>
                                  </p:stCondLst>
                                  <p:childTnLst>
                                    <p:set>
                                      <p:cBhvr>
                                        <p:cTn id="92" dur="1" fill="hold">
                                          <p:stCondLst>
                                            <p:cond delay="0"/>
                                          </p:stCondLst>
                                        </p:cTn>
                                        <p:tgtEl>
                                          <p:spTgt spid="51"/>
                                        </p:tgtEl>
                                        <p:attrNameLst>
                                          <p:attrName>style.visibility</p:attrName>
                                        </p:attrNameLst>
                                      </p:cBhvr>
                                      <p:to>
                                        <p:strVal val="visible"/>
                                      </p:to>
                                    </p:set>
                                    <p:animEffect transition="in" filter="box(in)">
                                      <p:cBhvr>
                                        <p:cTn id="93" dur="500"/>
                                        <p:tgtEl>
                                          <p:spTgt spid="51"/>
                                        </p:tgtEl>
                                      </p:cBhvr>
                                    </p:animEffect>
                                  </p:childTnLst>
                                </p:cTn>
                              </p:par>
                              <p:par>
                                <p:cTn id="94" presetID="4" presetClass="entr" presetSubtype="16" fill="hold" grpId="0" nodeType="withEffect">
                                  <p:stCondLst>
                                    <p:cond delay="0"/>
                                  </p:stCondLst>
                                  <p:childTnLst>
                                    <p:set>
                                      <p:cBhvr>
                                        <p:cTn id="95" dur="1" fill="hold">
                                          <p:stCondLst>
                                            <p:cond delay="0"/>
                                          </p:stCondLst>
                                        </p:cTn>
                                        <p:tgtEl>
                                          <p:spTgt spid="53"/>
                                        </p:tgtEl>
                                        <p:attrNameLst>
                                          <p:attrName>style.visibility</p:attrName>
                                        </p:attrNameLst>
                                      </p:cBhvr>
                                      <p:to>
                                        <p:strVal val="visible"/>
                                      </p:to>
                                    </p:set>
                                    <p:animEffect transition="in" filter="box(in)">
                                      <p:cBhvr>
                                        <p:cTn id="96" dur="500"/>
                                        <p:tgtEl>
                                          <p:spTgt spid="53"/>
                                        </p:tgtEl>
                                      </p:cBhvr>
                                    </p:animEffect>
                                  </p:childTnLst>
                                </p:cTn>
                              </p:par>
                              <p:par>
                                <p:cTn id="97" presetID="4" presetClass="entr" presetSubtype="16" fill="hold" grpId="0" nodeType="withEffect">
                                  <p:stCondLst>
                                    <p:cond delay="0"/>
                                  </p:stCondLst>
                                  <p:childTnLst>
                                    <p:set>
                                      <p:cBhvr>
                                        <p:cTn id="98" dur="1" fill="hold">
                                          <p:stCondLst>
                                            <p:cond delay="0"/>
                                          </p:stCondLst>
                                        </p:cTn>
                                        <p:tgtEl>
                                          <p:spTgt spid="44"/>
                                        </p:tgtEl>
                                        <p:attrNameLst>
                                          <p:attrName>style.visibility</p:attrName>
                                        </p:attrNameLst>
                                      </p:cBhvr>
                                      <p:to>
                                        <p:strVal val="visible"/>
                                      </p:to>
                                    </p:set>
                                    <p:animEffect transition="in" filter="box(in)">
                                      <p:cBhvr>
                                        <p:cTn id="99" dur="500"/>
                                        <p:tgtEl>
                                          <p:spTgt spid="44"/>
                                        </p:tgtEl>
                                      </p:cBhvr>
                                    </p:animEffect>
                                  </p:childTnLst>
                                </p:cTn>
                              </p:par>
                              <p:par>
                                <p:cTn id="100" presetID="4" presetClass="entr" presetSubtype="16" fill="hold" grpId="0" nodeType="withEffect">
                                  <p:stCondLst>
                                    <p:cond delay="0"/>
                                  </p:stCondLst>
                                  <p:childTnLst>
                                    <p:set>
                                      <p:cBhvr>
                                        <p:cTn id="101" dur="1" fill="hold">
                                          <p:stCondLst>
                                            <p:cond delay="0"/>
                                          </p:stCondLst>
                                        </p:cTn>
                                        <p:tgtEl>
                                          <p:spTgt spid="45"/>
                                        </p:tgtEl>
                                        <p:attrNameLst>
                                          <p:attrName>style.visibility</p:attrName>
                                        </p:attrNameLst>
                                      </p:cBhvr>
                                      <p:to>
                                        <p:strVal val="visible"/>
                                      </p:to>
                                    </p:set>
                                    <p:animEffect transition="in" filter="box(in)">
                                      <p:cBhvr>
                                        <p:cTn id="102" dur="500"/>
                                        <p:tgtEl>
                                          <p:spTgt spid="45"/>
                                        </p:tgtEl>
                                      </p:cBhvr>
                                    </p:animEffect>
                                  </p:childTnLst>
                                </p:cTn>
                              </p:par>
                              <p:par>
                                <p:cTn id="103" presetID="4" presetClass="entr" presetSubtype="16" fill="hold" grpId="0" nodeType="withEffect">
                                  <p:stCondLst>
                                    <p:cond delay="0"/>
                                  </p:stCondLst>
                                  <p:childTnLst>
                                    <p:set>
                                      <p:cBhvr>
                                        <p:cTn id="104" dur="1" fill="hold">
                                          <p:stCondLst>
                                            <p:cond delay="0"/>
                                          </p:stCondLst>
                                        </p:cTn>
                                        <p:tgtEl>
                                          <p:spTgt spid="59"/>
                                        </p:tgtEl>
                                        <p:attrNameLst>
                                          <p:attrName>style.visibility</p:attrName>
                                        </p:attrNameLst>
                                      </p:cBhvr>
                                      <p:to>
                                        <p:strVal val="visible"/>
                                      </p:to>
                                    </p:set>
                                    <p:animEffect transition="in" filter="box(in)">
                                      <p:cBhvr>
                                        <p:cTn id="105" dur="500"/>
                                        <p:tgtEl>
                                          <p:spTgt spid="59"/>
                                        </p:tgtEl>
                                      </p:cBhvr>
                                    </p:animEffect>
                                  </p:childTnLst>
                                </p:cTn>
                              </p:par>
                              <p:par>
                                <p:cTn id="106" presetID="4" presetClass="entr" presetSubtype="16" fill="hold" grpId="0" nodeType="withEffect">
                                  <p:stCondLst>
                                    <p:cond delay="0"/>
                                  </p:stCondLst>
                                  <p:childTnLst>
                                    <p:set>
                                      <p:cBhvr>
                                        <p:cTn id="107" dur="1" fill="hold">
                                          <p:stCondLst>
                                            <p:cond delay="0"/>
                                          </p:stCondLst>
                                        </p:cTn>
                                        <p:tgtEl>
                                          <p:spTgt spid="61"/>
                                        </p:tgtEl>
                                        <p:attrNameLst>
                                          <p:attrName>style.visibility</p:attrName>
                                        </p:attrNameLst>
                                      </p:cBhvr>
                                      <p:to>
                                        <p:strVal val="visible"/>
                                      </p:to>
                                    </p:set>
                                    <p:animEffect transition="in" filter="box(in)">
                                      <p:cBhvr>
                                        <p:cTn id="108" dur="500"/>
                                        <p:tgtEl>
                                          <p:spTgt spid="61"/>
                                        </p:tgtEl>
                                      </p:cBhvr>
                                    </p:animEffect>
                                  </p:childTnLst>
                                </p:cTn>
                              </p:par>
                              <p:par>
                                <p:cTn id="109" presetID="4" presetClass="entr" presetSubtype="16" fill="hold" grpId="0" nodeType="withEffect">
                                  <p:stCondLst>
                                    <p:cond delay="0"/>
                                  </p:stCondLst>
                                  <p:childTnLst>
                                    <p:set>
                                      <p:cBhvr>
                                        <p:cTn id="110" dur="1" fill="hold">
                                          <p:stCondLst>
                                            <p:cond delay="0"/>
                                          </p:stCondLst>
                                        </p:cTn>
                                        <p:tgtEl>
                                          <p:spTgt spid="63"/>
                                        </p:tgtEl>
                                        <p:attrNameLst>
                                          <p:attrName>style.visibility</p:attrName>
                                        </p:attrNameLst>
                                      </p:cBhvr>
                                      <p:to>
                                        <p:strVal val="visible"/>
                                      </p:to>
                                    </p:set>
                                    <p:animEffect transition="in" filter="box(in)">
                                      <p:cBhvr>
                                        <p:cTn id="111" dur="500"/>
                                        <p:tgtEl>
                                          <p:spTgt spid="63"/>
                                        </p:tgtEl>
                                      </p:cBhvr>
                                    </p:animEffect>
                                  </p:childTnLst>
                                </p:cTn>
                              </p:par>
                              <p:par>
                                <p:cTn id="112" presetID="4" presetClass="entr" presetSubtype="16" fill="hold" grpId="0" nodeType="withEffect">
                                  <p:stCondLst>
                                    <p:cond delay="0"/>
                                  </p:stCondLst>
                                  <p:childTnLst>
                                    <p:set>
                                      <p:cBhvr>
                                        <p:cTn id="113" dur="1" fill="hold">
                                          <p:stCondLst>
                                            <p:cond delay="0"/>
                                          </p:stCondLst>
                                        </p:cTn>
                                        <p:tgtEl>
                                          <p:spTgt spid="66"/>
                                        </p:tgtEl>
                                        <p:attrNameLst>
                                          <p:attrName>style.visibility</p:attrName>
                                        </p:attrNameLst>
                                      </p:cBhvr>
                                      <p:to>
                                        <p:strVal val="visible"/>
                                      </p:to>
                                    </p:set>
                                    <p:animEffect transition="in" filter="box(in)">
                                      <p:cBhvr>
                                        <p:cTn id="114" dur="500"/>
                                        <p:tgtEl>
                                          <p:spTgt spid="66"/>
                                        </p:tgtEl>
                                      </p:cBhvr>
                                    </p:animEffect>
                                  </p:childTnLst>
                                </p:cTn>
                              </p:par>
                            </p:childTnLst>
                          </p:cTn>
                        </p:par>
                      </p:childTnLst>
                    </p:cTn>
                  </p:par>
                  <p:par>
                    <p:cTn id="115" fill="hold">
                      <p:stCondLst>
                        <p:cond delay="indefinite"/>
                      </p:stCondLst>
                      <p:childTnLst>
                        <p:par>
                          <p:cTn id="116" fill="hold">
                            <p:stCondLst>
                              <p:cond delay="0"/>
                            </p:stCondLst>
                            <p:childTnLst>
                              <p:par>
                                <p:cTn id="117" presetID="4" presetClass="entr" presetSubtype="16" fill="hold" grpId="0" nodeType="clickEffect">
                                  <p:stCondLst>
                                    <p:cond delay="0"/>
                                  </p:stCondLst>
                                  <p:childTnLst>
                                    <p:set>
                                      <p:cBhvr>
                                        <p:cTn id="118" dur="1" fill="hold">
                                          <p:stCondLst>
                                            <p:cond delay="0"/>
                                          </p:stCondLst>
                                        </p:cTn>
                                        <p:tgtEl>
                                          <p:spTgt spid="57"/>
                                        </p:tgtEl>
                                        <p:attrNameLst>
                                          <p:attrName>style.visibility</p:attrName>
                                        </p:attrNameLst>
                                      </p:cBhvr>
                                      <p:to>
                                        <p:strVal val="visible"/>
                                      </p:to>
                                    </p:set>
                                    <p:animEffect transition="in" filter="box(in)">
                                      <p:cBhvr>
                                        <p:cTn id="119" dur="500"/>
                                        <p:tgtEl>
                                          <p:spTgt spid="57"/>
                                        </p:tgtEl>
                                      </p:cBhvr>
                                    </p:animEffect>
                                  </p:childTnLst>
                                </p:cTn>
                              </p:par>
                              <p:par>
                                <p:cTn id="120" presetID="4" presetClass="entr" presetSubtype="16" fill="hold" grpId="0" nodeType="withEffect">
                                  <p:stCondLst>
                                    <p:cond delay="0"/>
                                  </p:stCondLst>
                                  <p:childTnLst>
                                    <p:set>
                                      <p:cBhvr>
                                        <p:cTn id="121" dur="1" fill="hold">
                                          <p:stCondLst>
                                            <p:cond delay="0"/>
                                          </p:stCondLst>
                                        </p:cTn>
                                        <p:tgtEl>
                                          <p:spTgt spid="58"/>
                                        </p:tgtEl>
                                        <p:attrNameLst>
                                          <p:attrName>style.visibility</p:attrName>
                                        </p:attrNameLst>
                                      </p:cBhvr>
                                      <p:to>
                                        <p:strVal val="visible"/>
                                      </p:to>
                                    </p:set>
                                    <p:animEffect transition="in" filter="box(in)">
                                      <p:cBhvr>
                                        <p:cTn id="122" dur="500"/>
                                        <p:tgtEl>
                                          <p:spTgt spid="58"/>
                                        </p:tgtEl>
                                      </p:cBhvr>
                                    </p:animEffect>
                                  </p:childTnLst>
                                </p:cTn>
                              </p:par>
                              <p:par>
                                <p:cTn id="123" presetID="4" presetClass="entr" presetSubtype="16" fill="hold" grpId="0" nodeType="withEffect">
                                  <p:stCondLst>
                                    <p:cond delay="0"/>
                                  </p:stCondLst>
                                  <p:childTnLst>
                                    <p:set>
                                      <p:cBhvr>
                                        <p:cTn id="124" dur="1" fill="hold">
                                          <p:stCondLst>
                                            <p:cond delay="0"/>
                                          </p:stCondLst>
                                        </p:cTn>
                                        <p:tgtEl>
                                          <p:spTgt spid="54"/>
                                        </p:tgtEl>
                                        <p:attrNameLst>
                                          <p:attrName>style.visibility</p:attrName>
                                        </p:attrNameLst>
                                      </p:cBhvr>
                                      <p:to>
                                        <p:strVal val="visible"/>
                                      </p:to>
                                    </p:set>
                                    <p:animEffect transition="in" filter="box(in)">
                                      <p:cBhvr>
                                        <p:cTn id="125" dur="500"/>
                                        <p:tgtEl>
                                          <p:spTgt spid="54"/>
                                        </p:tgtEl>
                                      </p:cBhvr>
                                    </p:animEffect>
                                  </p:childTnLst>
                                </p:cTn>
                              </p:par>
                              <p:par>
                                <p:cTn id="126" presetID="4" presetClass="entr" presetSubtype="16" fill="hold" grpId="0" nodeType="withEffect">
                                  <p:stCondLst>
                                    <p:cond delay="0"/>
                                  </p:stCondLst>
                                  <p:childTnLst>
                                    <p:set>
                                      <p:cBhvr>
                                        <p:cTn id="127" dur="1" fill="hold">
                                          <p:stCondLst>
                                            <p:cond delay="0"/>
                                          </p:stCondLst>
                                        </p:cTn>
                                        <p:tgtEl>
                                          <p:spTgt spid="55"/>
                                        </p:tgtEl>
                                        <p:attrNameLst>
                                          <p:attrName>style.visibility</p:attrName>
                                        </p:attrNameLst>
                                      </p:cBhvr>
                                      <p:to>
                                        <p:strVal val="visible"/>
                                      </p:to>
                                    </p:set>
                                    <p:animEffect transition="in" filter="box(in)">
                                      <p:cBhvr>
                                        <p:cTn id="128" dur="500"/>
                                        <p:tgtEl>
                                          <p:spTgt spid="55"/>
                                        </p:tgtEl>
                                      </p:cBhvr>
                                    </p:animEffect>
                                  </p:childTnLst>
                                </p:cTn>
                              </p:par>
                              <p:par>
                                <p:cTn id="129" presetID="4" presetClass="entr" presetSubtype="16" fill="hold" grpId="0" nodeType="withEffect">
                                  <p:stCondLst>
                                    <p:cond delay="0"/>
                                  </p:stCondLst>
                                  <p:childTnLst>
                                    <p:set>
                                      <p:cBhvr>
                                        <p:cTn id="130" dur="1" fill="hold">
                                          <p:stCondLst>
                                            <p:cond delay="0"/>
                                          </p:stCondLst>
                                        </p:cTn>
                                        <p:tgtEl>
                                          <p:spTgt spid="50"/>
                                        </p:tgtEl>
                                        <p:attrNameLst>
                                          <p:attrName>style.visibility</p:attrName>
                                        </p:attrNameLst>
                                      </p:cBhvr>
                                      <p:to>
                                        <p:strVal val="visible"/>
                                      </p:to>
                                    </p:set>
                                    <p:animEffect transition="in" filter="box(in)">
                                      <p:cBhvr>
                                        <p:cTn id="131" dur="500"/>
                                        <p:tgtEl>
                                          <p:spTgt spid="50"/>
                                        </p:tgtEl>
                                      </p:cBhvr>
                                    </p:animEffect>
                                  </p:childTnLst>
                                </p:cTn>
                              </p:par>
                              <p:par>
                                <p:cTn id="132" presetID="4" presetClass="entr" presetSubtype="16" fill="hold" nodeType="withEffect">
                                  <p:stCondLst>
                                    <p:cond delay="0"/>
                                  </p:stCondLst>
                                  <p:childTnLst>
                                    <p:set>
                                      <p:cBhvr>
                                        <p:cTn id="133" dur="1" fill="hold">
                                          <p:stCondLst>
                                            <p:cond delay="0"/>
                                          </p:stCondLst>
                                        </p:cTn>
                                        <p:tgtEl>
                                          <p:spTgt spid="28"/>
                                        </p:tgtEl>
                                        <p:attrNameLst>
                                          <p:attrName>style.visibility</p:attrName>
                                        </p:attrNameLst>
                                      </p:cBhvr>
                                      <p:to>
                                        <p:strVal val="visible"/>
                                      </p:to>
                                    </p:set>
                                    <p:animEffect transition="in" filter="box(in)">
                                      <p:cBhvr>
                                        <p:cTn id="134" dur="500"/>
                                        <p:tgtEl>
                                          <p:spTgt spid="28"/>
                                        </p:tgtEl>
                                      </p:cBhvr>
                                    </p:animEffect>
                                  </p:childTnLst>
                                </p:cTn>
                              </p:par>
                              <p:par>
                                <p:cTn id="135" presetID="4" presetClass="entr" presetSubtype="16" fill="hold" grpId="0" nodeType="withEffect">
                                  <p:stCondLst>
                                    <p:cond delay="0"/>
                                  </p:stCondLst>
                                  <p:childTnLst>
                                    <p:set>
                                      <p:cBhvr>
                                        <p:cTn id="136" dur="1" fill="hold">
                                          <p:stCondLst>
                                            <p:cond delay="0"/>
                                          </p:stCondLst>
                                        </p:cTn>
                                        <p:tgtEl>
                                          <p:spTgt spid="47"/>
                                        </p:tgtEl>
                                        <p:attrNameLst>
                                          <p:attrName>style.visibility</p:attrName>
                                        </p:attrNameLst>
                                      </p:cBhvr>
                                      <p:to>
                                        <p:strVal val="visible"/>
                                      </p:to>
                                    </p:set>
                                    <p:animEffect transition="in" filter="box(in)">
                                      <p:cBhvr>
                                        <p:cTn id="137" dur="500"/>
                                        <p:tgtEl>
                                          <p:spTgt spid="47"/>
                                        </p:tgtEl>
                                      </p:cBhvr>
                                    </p:animEffect>
                                  </p:childTnLst>
                                </p:cTn>
                              </p:par>
                              <p:par>
                                <p:cTn id="138" presetID="4" presetClass="entr" presetSubtype="16" fill="hold" nodeType="withEffect">
                                  <p:stCondLst>
                                    <p:cond delay="0"/>
                                  </p:stCondLst>
                                  <p:childTnLst>
                                    <p:set>
                                      <p:cBhvr>
                                        <p:cTn id="139" dur="1" fill="hold">
                                          <p:stCondLst>
                                            <p:cond delay="0"/>
                                          </p:stCondLst>
                                        </p:cTn>
                                        <p:tgtEl>
                                          <p:spTgt spid="12"/>
                                        </p:tgtEl>
                                        <p:attrNameLst>
                                          <p:attrName>style.visibility</p:attrName>
                                        </p:attrNameLst>
                                      </p:cBhvr>
                                      <p:to>
                                        <p:strVal val="visible"/>
                                      </p:to>
                                    </p:set>
                                    <p:animEffect transition="in" filter="box(in)">
                                      <p:cBhvr>
                                        <p:cTn id="140" dur="500"/>
                                        <p:tgtEl>
                                          <p:spTgt spid="12"/>
                                        </p:tgtEl>
                                      </p:cBhvr>
                                    </p:animEffect>
                                  </p:childTnLst>
                                </p:cTn>
                              </p:par>
                              <p:par>
                                <p:cTn id="141" presetID="4" presetClass="entr" presetSubtype="16" fill="hold" grpId="0" nodeType="withEffect">
                                  <p:stCondLst>
                                    <p:cond delay="0"/>
                                  </p:stCondLst>
                                  <p:childTnLst>
                                    <p:set>
                                      <p:cBhvr>
                                        <p:cTn id="142" dur="1" fill="hold">
                                          <p:stCondLst>
                                            <p:cond delay="0"/>
                                          </p:stCondLst>
                                        </p:cTn>
                                        <p:tgtEl>
                                          <p:spTgt spid="46"/>
                                        </p:tgtEl>
                                        <p:attrNameLst>
                                          <p:attrName>style.visibility</p:attrName>
                                        </p:attrNameLst>
                                      </p:cBhvr>
                                      <p:to>
                                        <p:strVal val="visible"/>
                                      </p:to>
                                    </p:set>
                                    <p:animEffect transition="in" filter="box(in)">
                                      <p:cBhvr>
                                        <p:cTn id="143" dur="500"/>
                                        <p:tgtEl>
                                          <p:spTgt spid="46"/>
                                        </p:tgtEl>
                                      </p:cBhvr>
                                    </p:animEffect>
                                  </p:childTnLst>
                                </p:cTn>
                              </p:par>
                              <p:par>
                                <p:cTn id="144" presetID="4" presetClass="entr" presetSubtype="16" fill="hold" grpId="0" nodeType="withEffect">
                                  <p:stCondLst>
                                    <p:cond delay="0"/>
                                  </p:stCondLst>
                                  <p:childTnLst>
                                    <p:set>
                                      <p:cBhvr>
                                        <p:cTn id="145" dur="1" fill="hold">
                                          <p:stCondLst>
                                            <p:cond delay="0"/>
                                          </p:stCondLst>
                                        </p:cTn>
                                        <p:tgtEl>
                                          <p:spTgt spid="52"/>
                                        </p:tgtEl>
                                        <p:attrNameLst>
                                          <p:attrName>style.visibility</p:attrName>
                                        </p:attrNameLst>
                                      </p:cBhvr>
                                      <p:to>
                                        <p:strVal val="visible"/>
                                      </p:to>
                                    </p:set>
                                    <p:animEffect transition="in" filter="box(in)">
                                      <p:cBhvr>
                                        <p:cTn id="146" dur="500"/>
                                        <p:tgtEl>
                                          <p:spTgt spid="52"/>
                                        </p:tgtEl>
                                      </p:cBhvr>
                                    </p:animEffect>
                                  </p:childTnLst>
                                </p:cTn>
                              </p:par>
                              <p:par>
                                <p:cTn id="147" presetID="4" presetClass="entr" presetSubtype="16" fill="hold" nodeType="withEffect">
                                  <p:stCondLst>
                                    <p:cond delay="0"/>
                                  </p:stCondLst>
                                  <p:childTnLst>
                                    <p:set>
                                      <p:cBhvr>
                                        <p:cTn id="148" dur="1" fill="hold">
                                          <p:stCondLst>
                                            <p:cond delay="0"/>
                                          </p:stCondLst>
                                        </p:cTn>
                                        <p:tgtEl>
                                          <p:spTgt spid="23"/>
                                        </p:tgtEl>
                                        <p:attrNameLst>
                                          <p:attrName>style.visibility</p:attrName>
                                        </p:attrNameLst>
                                      </p:cBhvr>
                                      <p:to>
                                        <p:strVal val="visible"/>
                                      </p:to>
                                    </p:set>
                                    <p:animEffect transition="in" filter="box(in)">
                                      <p:cBhvr>
                                        <p:cTn id="149" dur="500"/>
                                        <p:tgtEl>
                                          <p:spTgt spid="23"/>
                                        </p:tgtEl>
                                      </p:cBhvr>
                                    </p:animEffect>
                                  </p:childTnLst>
                                </p:cTn>
                              </p:par>
                              <p:par>
                                <p:cTn id="150" presetID="4" presetClass="entr" presetSubtype="16" fill="hold" nodeType="withEffect">
                                  <p:stCondLst>
                                    <p:cond delay="0"/>
                                  </p:stCondLst>
                                  <p:childTnLst>
                                    <p:set>
                                      <p:cBhvr>
                                        <p:cTn id="151" dur="1" fill="hold">
                                          <p:stCondLst>
                                            <p:cond delay="0"/>
                                          </p:stCondLst>
                                        </p:cTn>
                                        <p:tgtEl>
                                          <p:spTgt spid="22"/>
                                        </p:tgtEl>
                                        <p:attrNameLst>
                                          <p:attrName>style.visibility</p:attrName>
                                        </p:attrNameLst>
                                      </p:cBhvr>
                                      <p:to>
                                        <p:strVal val="visible"/>
                                      </p:to>
                                    </p:set>
                                    <p:animEffect transition="in" filter="box(in)">
                                      <p:cBhvr>
                                        <p:cTn id="152" dur="500"/>
                                        <p:tgtEl>
                                          <p:spTgt spid="22"/>
                                        </p:tgtEl>
                                      </p:cBhvr>
                                    </p:animEffect>
                                  </p:childTnLst>
                                </p:cTn>
                              </p:par>
                              <p:par>
                                <p:cTn id="153" presetID="4" presetClass="entr" presetSubtype="16" fill="hold" grpId="0" nodeType="withEffect">
                                  <p:stCondLst>
                                    <p:cond delay="0"/>
                                  </p:stCondLst>
                                  <p:childTnLst>
                                    <p:set>
                                      <p:cBhvr>
                                        <p:cTn id="154" dur="1" fill="hold">
                                          <p:stCondLst>
                                            <p:cond delay="0"/>
                                          </p:stCondLst>
                                        </p:cTn>
                                        <p:tgtEl>
                                          <p:spTgt spid="41"/>
                                        </p:tgtEl>
                                        <p:attrNameLst>
                                          <p:attrName>style.visibility</p:attrName>
                                        </p:attrNameLst>
                                      </p:cBhvr>
                                      <p:to>
                                        <p:strVal val="visible"/>
                                      </p:to>
                                    </p:set>
                                    <p:animEffect transition="in" filter="box(in)">
                                      <p:cBhvr>
                                        <p:cTn id="155" dur="500"/>
                                        <p:tgtEl>
                                          <p:spTgt spid="41"/>
                                        </p:tgtEl>
                                      </p:cBhvr>
                                    </p:animEffect>
                                  </p:childTnLst>
                                </p:cTn>
                              </p:par>
                              <p:par>
                                <p:cTn id="156" presetID="4" presetClass="entr" presetSubtype="16" fill="hold" grpId="0" nodeType="withEffect">
                                  <p:stCondLst>
                                    <p:cond delay="0"/>
                                  </p:stCondLst>
                                  <p:childTnLst>
                                    <p:set>
                                      <p:cBhvr>
                                        <p:cTn id="157" dur="1" fill="hold">
                                          <p:stCondLst>
                                            <p:cond delay="0"/>
                                          </p:stCondLst>
                                        </p:cTn>
                                        <p:tgtEl>
                                          <p:spTgt spid="42"/>
                                        </p:tgtEl>
                                        <p:attrNameLst>
                                          <p:attrName>style.visibility</p:attrName>
                                        </p:attrNameLst>
                                      </p:cBhvr>
                                      <p:to>
                                        <p:strVal val="visible"/>
                                      </p:to>
                                    </p:set>
                                    <p:animEffect transition="in" filter="box(in)">
                                      <p:cBhvr>
                                        <p:cTn id="158" dur="500"/>
                                        <p:tgtEl>
                                          <p:spTgt spid="42"/>
                                        </p:tgtEl>
                                      </p:cBhvr>
                                    </p:animEffect>
                                  </p:childTnLst>
                                </p:cTn>
                              </p:par>
                              <p:par>
                                <p:cTn id="159" presetID="4" presetClass="entr" presetSubtype="16" fill="hold" grpId="0" nodeType="withEffect">
                                  <p:stCondLst>
                                    <p:cond delay="0"/>
                                  </p:stCondLst>
                                  <p:childTnLst>
                                    <p:set>
                                      <p:cBhvr>
                                        <p:cTn id="160" dur="1" fill="hold">
                                          <p:stCondLst>
                                            <p:cond delay="0"/>
                                          </p:stCondLst>
                                        </p:cTn>
                                        <p:tgtEl>
                                          <p:spTgt spid="60"/>
                                        </p:tgtEl>
                                        <p:attrNameLst>
                                          <p:attrName>style.visibility</p:attrName>
                                        </p:attrNameLst>
                                      </p:cBhvr>
                                      <p:to>
                                        <p:strVal val="visible"/>
                                      </p:to>
                                    </p:set>
                                    <p:animEffect transition="in" filter="box(in)">
                                      <p:cBhvr>
                                        <p:cTn id="161" dur="500"/>
                                        <p:tgtEl>
                                          <p:spTgt spid="60"/>
                                        </p:tgtEl>
                                      </p:cBhvr>
                                    </p:animEffect>
                                  </p:childTnLst>
                                </p:cTn>
                              </p:par>
                              <p:par>
                                <p:cTn id="162" presetID="4" presetClass="entr" presetSubtype="16" fill="hold" grpId="0" nodeType="withEffect">
                                  <p:stCondLst>
                                    <p:cond delay="0"/>
                                  </p:stCondLst>
                                  <p:childTnLst>
                                    <p:set>
                                      <p:cBhvr>
                                        <p:cTn id="163" dur="1" fill="hold">
                                          <p:stCondLst>
                                            <p:cond delay="0"/>
                                          </p:stCondLst>
                                        </p:cTn>
                                        <p:tgtEl>
                                          <p:spTgt spid="62"/>
                                        </p:tgtEl>
                                        <p:attrNameLst>
                                          <p:attrName>style.visibility</p:attrName>
                                        </p:attrNameLst>
                                      </p:cBhvr>
                                      <p:to>
                                        <p:strVal val="visible"/>
                                      </p:to>
                                    </p:set>
                                    <p:animEffect transition="in" filter="box(in)">
                                      <p:cBhvr>
                                        <p:cTn id="164" dur="500"/>
                                        <p:tgtEl>
                                          <p:spTgt spid="62"/>
                                        </p:tgtEl>
                                      </p:cBhvr>
                                    </p:animEffect>
                                  </p:childTnLst>
                                </p:cTn>
                              </p:par>
                              <p:par>
                                <p:cTn id="165" presetID="4" presetClass="entr" presetSubtype="16" fill="hold" grpId="0" nodeType="withEffect">
                                  <p:stCondLst>
                                    <p:cond delay="0"/>
                                  </p:stCondLst>
                                  <p:childTnLst>
                                    <p:set>
                                      <p:cBhvr>
                                        <p:cTn id="166" dur="1" fill="hold">
                                          <p:stCondLst>
                                            <p:cond delay="0"/>
                                          </p:stCondLst>
                                        </p:cTn>
                                        <p:tgtEl>
                                          <p:spTgt spid="64"/>
                                        </p:tgtEl>
                                        <p:attrNameLst>
                                          <p:attrName>style.visibility</p:attrName>
                                        </p:attrNameLst>
                                      </p:cBhvr>
                                      <p:to>
                                        <p:strVal val="visible"/>
                                      </p:to>
                                    </p:set>
                                    <p:animEffect transition="in" filter="box(in)">
                                      <p:cBhvr>
                                        <p:cTn id="167" dur="500"/>
                                        <p:tgtEl>
                                          <p:spTgt spid="64"/>
                                        </p:tgtEl>
                                      </p:cBhvr>
                                    </p:animEffect>
                                  </p:childTnLst>
                                </p:cTn>
                              </p:par>
                              <p:par>
                                <p:cTn id="168" presetID="4" presetClass="entr" presetSubtype="16" fill="hold" grpId="0" nodeType="withEffect">
                                  <p:stCondLst>
                                    <p:cond delay="0"/>
                                  </p:stCondLst>
                                  <p:childTnLst>
                                    <p:set>
                                      <p:cBhvr>
                                        <p:cTn id="169" dur="1" fill="hold">
                                          <p:stCondLst>
                                            <p:cond delay="0"/>
                                          </p:stCondLst>
                                        </p:cTn>
                                        <p:tgtEl>
                                          <p:spTgt spid="65"/>
                                        </p:tgtEl>
                                        <p:attrNameLst>
                                          <p:attrName>style.visibility</p:attrName>
                                        </p:attrNameLst>
                                      </p:cBhvr>
                                      <p:to>
                                        <p:strVal val="visible"/>
                                      </p:to>
                                    </p:set>
                                    <p:animEffect transition="in" filter="box(in)">
                                      <p:cBhvr>
                                        <p:cTn id="170"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29" grpId="0"/>
      <p:bldP spid="30" grpId="0"/>
      <p:bldP spid="31" grpId="0"/>
      <p:bldP spid="32" grpId="0"/>
      <p:bldP spid="33" grpId="0"/>
      <p:bldP spid="34" grpId="0"/>
      <p:bldP spid="35" grpId="0"/>
      <p:bldP spid="36" grpId="0"/>
      <p:bldP spid="37" grpId="0"/>
      <p:bldP spid="38" grpId="0"/>
      <p:bldP spid="39" grpId="0"/>
      <p:bldP spid="40" grpId="0"/>
      <p:bldP spid="41" grpId="0"/>
      <p:bldP spid="42" grpId="0"/>
      <p:bldP spid="43" grpId="0"/>
      <p:bldP spid="44" grpId="0" animBg="1"/>
      <p:bldP spid="45" grpId="0" animBg="1"/>
      <p:bldP spid="46" grpId="0" animBg="1"/>
      <p:bldP spid="47" grpId="0" animBg="1"/>
      <p:bldP spid="48" grpId="0"/>
      <p:bldP spid="49" grpId="0"/>
      <p:bldP spid="50" grpId="0"/>
      <p:bldP spid="51" grpId="0"/>
      <p:bldP spid="52" grpId="0"/>
      <p:bldP spid="53" grpId="0"/>
      <p:bldP spid="54" grpId="0"/>
      <p:bldP spid="55" grpId="0"/>
      <p:bldP spid="57" grpId="0"/>
      <p:bldP spid="58" grpId="0"/>
      <p:bldP spid="59" grpId="0"/>
      <p:bldP spid="60" grpId="0"/>
      <p:bldP spid="61" grpId="0" animBg="1"/>
      <p:bldP spid="62" grpId="0" animBg="1"/>
      <p:bldP spid="63" grpId="0" animBg="1"/>
      <p:bldP spid="64" grpId="0" animBg="1"/>
      <p:bldP spid="65" grpId="0" animBg="1"/>
      <p:bldP spid="66" grpId="0" animBg="1"/>
      <p:bldP spid="67" grpId="0"/>
      <p:bldP spid="68" grpId="0"/>
      <p:bldP spid="6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8694" y="142852"/>
            <a:ext cx="8215338" cy="2400657"/>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Assignment</a:t>
            </a:r>
          </a:p>
          <a:p>
            <a:r>
              <a:rPr lang="en-US" sz="3000" dirty="0" smtClean="0">
                <a:solidFill>
                  <a:schemeClr val="accent5">
                    <a:lumMod val="50000"/>
                  </a:schemeClr>
                </a:solidFill>
                <a:effectLst>
                  <a:outerShdw blurRad="38100" dist="38100" dir="2700000" algn="tl">
                    <a:srgbClr val="000000">
                      <a:alpha val="43137"/>
                    </a:srgbClr>
                  </a:outerShdw>
                </a:effectLst>
              </a:rPr>
              <a:t>	Derived graph, indifference curve of education and saving. Denote </a:t>
            </a:r>
            <a:r>
              <a:rPr lang="en-US" sz="3000" dirty="0" err="1" smtClean="0">
                <a:solidFill>
                  <a:schemeClr val="accent5">
                    <a:lumMod val="50000"/>
                  </a:schemeClr>
                </a:solidFill>
                <a:effectLst>
                  <a:outerShdw blurRad="38100" dist="38100" dir="2700000" algn="tl">
                    <a:srgbClr val="000000">
                      <a:alpha val="43137"/>
                    </a:srgbClr>
                  </a:outerShdw>
                </a:effectLst>
              </a:rPr>
              <a:t>i</a:t>
            </a:r>
            <a:r>
              <a:rPr lang="en-US" sz="3000" dirty="0" smtClean="0">
                <a:solidFill>
                  <a:schemeClr val="accent5">
                    <a:lumMod val="50000"/>
                  </a:schemeClr>
                </a:solidFill>
                <a:effectLst>
                  <a:outerShdw blurRad="38100" dist="38100" dir="2700000" algn="tl">
                    <a:srgbClr val="000000">
                      <a:alpha val="43137"/>
                    </a:srgbClr>
                  </a:outerShdw>
                </a:effectLst>
              </a:rPr>
              <a:t>  , then show </a:t>
            </a:r>
            <a:r>
              <a:rPr lang="en-US" sz="3000" dirty="0" err="1" smtClean="0">
                <a:solidFill>
                  <a:schemeClr val="accent5">
                    <a:lumMod val="50000"/>
                  </a:schemeClr>
                </a:solidFill>
                <a:effectLst>
                  <a:outerShdw blurRad="38100" dist="38100" dir="2700000" algn="tl">
                    <a:srgbClr val="000000">
                      <a:alpha val="43137"/>
                    </a:srgbClr>
                  </a:outerShdw>
                </a:effectLst>
              </a:rPr>
              <a:t>D</a:t>
            </a:r>
            <a:r>
              <a:rPr lang="en-US" sz="3000" baseline="-25000" dirty="0" err="1" smtClean="0">
                <a:solidFill>
                  <a:schemeClr val="accent5">
                    <a:lumMod val="50000"/>
                  </a:schemeClr>
                </a:solidFill>
                <a:effectLst>
                  <a:outerShdw blurRad="38100" dist="38100" dir="2700000" algn="tl">
                    <a:srgbClr val="000000">
                      <a:alpha val="43137"/>
                    </a:srgbClr>
                  </a:outerShdw>
                </a:effectLst>
              </a:rPr>
              <a:t>ed</a:t>
            </a:r>
            <a:r>
              <a:rPr lang="en-US" sz="3000" baseline="-25000" dirty="0" smtClean="0">
                <a:solidFill>
                  <a:schemeClr val="accent5">
                    <a:lumMod val="50000"/>
                  </a:schemeClr>
                </a:solidFill>
                <a:effectLst>
                  <a:outerShdw blurRad="38100" dist="38100" dir="2700000" algn="tl">
                    <a:srgbClr val="000000">
                      <a:alpha val="43137"/>
                    </a:srgbClr>
                  </a:outerShdw>
                </a:effectLst>
              </a:rPr>
              <a:t>.</a:t>
            </a:r>
            <a:r>
              <a:rPr lang="en-US" sz="3000" dirty="0" smtClean="0">
                <a:solidFill>
                  <a:schemeClr val="accent5">
                    <a:lumMod val="50000"/>
                  </a:schemeClr>
                </a:solidFill>
                <a:effectLst>
                  <a:outerShdw blurRad="38100" dist="38100" dir="2700000" algn="tl">
                    <a:srgbClr val="000000">
                      <a:alpha val="43137"/>
                    </a:srgbClr>
                  </a:outerShdw>
                </a:effectLst>
              </a:rPr>
              <a:t> </a:t>
            </a:r>
          </a:p>
          <a:p>
            <a:r>
              <a:rPr lang="en-US" sz="3000" dirty="0" smtClean="0">
                <a:solidFill>
                  <a:schemeClr val="accent5">
                    <a:lumMod val="50000"/>
                  </a:schemeClr>
                </a:solidFill>
                <a:effectLst>
                  <a:outerShdw blurRad="38100" dist="38100" dir="2700000" algn="tl">
                    <a:srgbClr val="000000">
                      <a:alpha val="43137"/>
                    </a:srgbClr>
                  </a:outerShdw>
                </a:effectLst>
              </a:rPr>
              <a:t>	More dearly by show two commodities, </a:t>
            </a:r>
            <a:r>
              <a:rPr lang="en-US" sz="3000" dirty="0" err="1" smtClean="0">
                <a:solidFill>
                  <a:schemeClr val="accent5">
                    <a:lumMod val="50000"/>
                  </a:schemeClr>
                </a:solidFill>
                <a:effectLst>
                  <a:outerShdw blurRad="38100" dist="38100" dir="2700000" algn="tl">
                    <a:srgbClr val="000000">
                      <a:alpha val="43137"/>
                    </a:srgbClr>
                  </a:outerShdw>
                </a:effectLst>
              </a:rPr>
              <a:t>Qx</a:t>
            </a:r>
            <a:r>
              <a:rPr lang="en-US" sz="3000" dirty="0" smtClean="0">
                <a:solidFill>
                  <a:schemeClr val="accent5">
                    <a:lumMod val="50000"/>
                  </a:schemeClr>
                </a:solidFill>
                <a:effectLst>
                  <a:outerShdw blurRad="38100" dist="38100" dir="2700000" algn="tl">
                    <a:srgbClr val="000000">
                      <a:alpha val="43137"/>
                    </a:srgbClr>
                  </a:outerShdw>
                </a:effectLst>
              </a:rPr>
              <a:t> and </a:t>
            </a:r>
            <a:r>
              <a:rPr lang="en-US" sz="3000" dirty="0" err="1" smtClean="0">
                <a:solidFill>
                  <a:schemeClr val="accent5">
                    <a:lumMod val="50000"/>
                  </a:schemeClr>
                </a:solidFill>
                <a:effectLst>
                  <a:outerShdw blurRad="38100" dist="38100" dir="2700000" algn="tl">
                    <a:srgbClr val="000000">
                      <a:alpha val="43137"/>
                    </a:srgbClr>
                  </a:outerShdw>
                </a:effectLst>
              </a:rPr>
              <a:t>Qy</a:t>
            </a:r>
            <a:endParaRPr lang="en-US" sz="3000" dirty="0" smtClean="0">
              <a:solidFill>
                <a:schemeClr val="accent5">
                  <a:lumMod val="50000"/>
                </a:schemeClr>
              </a:solidFill>
              <a:effectLst>
                <a:outerShdw blurRad="38100" dist="38100" dir="2700000" algn="tl">
                  <a:srgbClr val="000000">
                    <a:alpha val="43137"/>
                  </a:srgbClr>
                </a:outerShdw>
              </a:effectLst>
            </a:endParaRPr>
          </a:p>
        </p:txBody>
      </p:sp>
      <p:cxnSp>
        <p:nvCxnSpPr>
          <p:cNvPr id="5" name="ตัวเชื่อมต่อตรง 4"/>
          <p:cNvCxnSpPr/>
          <p:nvPr/>
        </p:nvCxnSpPr>
        <p:spPr>
          <a:xfrm rot="5400000">
            <a:off x="857223" y="4143381"/>
            <a:ext cx="2428894" cy="1"/>
          </a:xfrm>
          <a:prstGeom prst="line">
            <a:avLst/>
          </a:prstGeom>
        </p:spPr>
        <p:style>
          <a:lnRef idx="3">
            <a:schemeClr val="dk1"/>
          </a:lnRef>
          <a:fillRef idx="0">
            <a:schemeClr val="dk1"/>
          </a:fillRef>
          <a:effectRef idx="2">
            <a:schemeClr val="dk1"/>
          </a:effectRef>
          <a:fontRef idx="minor">
            <a:schemeClr val="tx1"/>
          </a:fontRef>
        </p:style>
      </p:cxnSp>
      <p:cxnSp>
        <p:nvCxnSpPr>
          <p:cNvPr id="6" name="ตัวเชื่อมต่อตรง 5"/>
          <p:cNvCxnSpPr/>
          <p:nvPr/>
        </p:nvCxnSpPr>
        <p:spPr>
          <a:xfrm rot="10800000">
            <a:off x="2071671" y="5357826"/>
            <a:ext cx="2500329" cy="1"/>
          </a:xfrm>
          <a:prstGeom prst="line">
            <a:avLst/>
          </a:prstGeom>
        </p:spPr>
        <p:style>
          <a:lnRef idx="3">
            <a:schemeClr val="dk1"/>
          </a:lnRef>
          <a:fillRef idx="0">
            <a:schemeClr val="dk1"/>
          </a:fillRef>
          <a:effectRef idx="2">
            <a:schemeClr val="dk1"/>
          </a:effectRef>
          <a:fontRef idx="minor">
            <a:schemeClr val="tx1"/>
          </a:fontRef>
        </p:style>
      </p:cxnSp>
      <p:sp>
        <p:nvSpPr>
          <p:cNvPr id="7" name="ส่วนโค้ง 6"/>
          <p:cNvSpPr/>
          <p:nvPr/>
        </p:nvSpPr>
        <p:spPr>
          <a:xfrm rot="10800000">
            <a:off x="2571736" y="1857363"/>
            <a:ext cx="3143272" cy="2928958"/>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cxnSp>
        <p:nvCxnSpPr>
          <p:cNvPr id="8" name="ตัวเชื่อมต่อตรง 7"/>
          <p:cNvCxnSpPr/>
          <p:nvPr/>
        </p:nvCxnSpPr>
        <p:spPr>
          <a:xfrm>
            <a:off x="2071670" y="4498981"/>
            <a:ext cx="1214446"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9" name="ตัวเชื่อมต่อตรง 8"/>
          <p:cNvCxnSpPr/>
          <p:nvPr/>
        </p:nvCxnSpPr>
        <p:spPr>
          <a:xfrm rot="16200000" flipH="1">
            <a:off x="2821770" y="4893478"/>
            <a:ext cx="785818" cy="1"/>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10" name="ตัวเชื่อมต่อตรง 9"/>
          <p:cNvCxnSpPr/>
          <p:nvPr/>
        </p:nvCxnSpPr>
        <p:spPr>
          <a:xfrm rot="5400000">
            <a:off x="1893078" y="4607727"/>
            <a:ext cx="1500196" cy="1"/>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11" name="ตัวเชื่อมต่อตรง 10"/>
          <p:cNvCxnSpPr/>
          <p:nvPr/>
        </p:nvCxnSpPr>
        <p:spPr>
          <a:xfrm>
            <a:off x="2071670" y="3857627"/>
            <a:ext cx="642942"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sp>
        <p:nvSpPr>
          <p:cNvPr id="12" name="ชื่อเรื่อง 1"/>
          <p:cNvSpPr txBox="1">
            <a:spLocks/>
          </p:cNvSpPr>
          <p:nvPr/>
        </p:nvSpPr>
        <p:spPr>
          <a:xfrm>
            <a:off x="2643174" y="3428999"/>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A</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3" name="ชื่อเรื่อง 1"/>
          <p:cNvSpPr txBox="1">
            <a:spLocks/>
          </p:cNvSpPr>
          <p:nvPr/>
        </p:nvSpPr>
        <p:spPr>
          <a:xfrm>
            <a:off x="3214678" y="4000503"/>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B</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4" name="วงรี 13"/>
          <p:cNvSpPr/>
          <p:nvPr/>
        </p:nvSpPr>
        <p:spPr>
          <a:xfrm>
            <a:off x="3143240" y="4429132"/>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15" name="วงรี 14"/>
          <p:cNvSpPr/>
          <p:nvPr/>
        </p:nvSpPr>
        <p:spPr>
          <a:xfrm>
            <a:off x="2571736" y="3786190"/>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16" name="ชื่อเรื่อง 1"/>
          <p:cNvSpPr txBox="1">
            <a:spLocks/>
          </p:cNvSpPr>
          <p:nvPr/>
        </p:nvSpPr>
        <p:spPr>
          <a:xfrm>
            <a:off x="2500298" y="5143512"/>
            <a:ext cx="571504"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Q</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X0</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7" name="ชื่อเรื่อง 1"/>
          <p:cNvSpPr txBox="1">
            <a:spLocks/>
          </p:cNvSpPr>
          <p:nvPr/>
        </p:nvSpPr>
        <p:spPr>
          <a:xfrm>
            <a:off x="3071802" y="5143512"/>
            <a:ext cx="571504"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Q</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X1</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8" name="ชื่อเรื่อง 1"/>
          <p:cNvSpPr txBox="1">
            <a:spLocks/>
          </p:cNvSpPr>
          <p:nvPr/>
        </p:nvSpPr>
        <p:spPr>
          <a:xfrm>
            <a:off x="4071934" y="4429132"/>
            <a:ext cx="6429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D</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X</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0" name="ชื่อเรื่อง 1"/>
          <p:cNvSpPr txBox="1">
            <a:spLocks/>
          </p:cNvSpPr>
          <p:nvPr/>
        </p:nvSpPr>
        <p:spPr>
          <a:xfrm>
            <a:off x="1071538" y="4143380"/>
            <a:ext cx="85725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P</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X1</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/P</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Y</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1" name="ชื่อเรื่อง 1"/>
          <p:cNvSpPr txBox="1">
            <a:spLocks/>
          </p:cNvSpPr>
          <p:nvPr/>
        </p:nvSpPr>
        <p:spPr>
          <a:xfrm>
            <a:off x="4500562" y="4929198"/>
            <a:ext cx="571504"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Q</a:t>
            </a:r>
            <a:r>
              <a:rPr lang="en-US" sz="24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X</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2" name="ชื่อเรื่อง 1"/>
          <p:cNvSpPr txBox="1">
            <a:spLocks/>
          </p:cNvSpPr>
          <p:nvPr/>
        </p:nvSpPr>
        <p:spPr>
          <a:xfrm>
            <a:off x="1071538" y="3500438"/>
            <a:ext cx="85725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P</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X0</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/P</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Y</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3" name="ชื่อเรื่อง 1"/>
          <p:cNvSpPr txBox="1">
            <a:spLocks/>
          </p:cNvSpPr>
          <p:nvPr/>
        </p:nvSpPr>
        <p:spPr>
          <a:xfrm>
            <a:off x="1714480" y="2357430"/>
            <a:ext cx="1071570"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3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P</a:t>
            </a:r>
            <a:r>
              <a:rPr lang="en-US" sz="23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X</a:t>
            </a:r>
            <a:r>
              <a:rPr lang="en-US" sz="23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/P</a:t>
            </a:r>
            <a:r>
              <a:rPr lang="en-US" sz="23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Y</a:t>
            </a:r>
            <a:endParaRPr kumimoji="0" lang="th-TH" sz="2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24" name="ลูกศรเชื่อมต่อแบบตรง 23"/>
          <p:cNvCxnSpPr/>
          <p:nvPr/>
        </p:nvCxnSpPr>
        <p:spPr>
          <a:xfrm rot="5400000">
            <a:off x="1715274" y="4214024"/>
            <a:ext cx="428628"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25" name="ลูกศรเชื่อมต่อแบบตรง 24"/>
          <p:cNvCxnSpPr/>
          <p:nvPr/>
        </p:nvCxnSpPr>
        <p:spPr>
          <a:xfrm>
            <a:off x="2787638" y="5784866"/>
            <a:ext cx="427040"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26" name="ชื่อเรื่อง 1"/>
          <p:cNvSpPr txBox="1">
            <a:spLocks/>
          </p:cNvSpPr>
          <p:nvPr/>
        </p:nvSpPr>
        <p:spPr>
          <a:xfrm>
            <a:off x="4643438" y="2786058"/>
            <a:ext cx="3357586" cy="857256"/>
          </a:xfrm>
          <a:prstGeom prst="rect">
            <a:avLst/>
          </a:prstGeom>
        </p:spPr>
        <p:txBody>
          <a:bodyPr anchor="ctr">
            <a:normAutofit fontScale="97500"/>
          </a:bodyPr>
          <a:lstStyle/>
          <a:p>
            <a:pPr lvl="0">
              <a:spcBef>
                <a:spcPct val="0"/>
              </a:spcBef>
            </a:pP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P</a:t>
            </a:r>
            <a:r>
              <a:rPr lang="en-US" sz="24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Y</a:t>
            </a: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if </a:t>
            </a: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rPr>
              <a:t>P</a:t>
            </a:r>
            <a:r>
              <a:rPr lang="en-US" sz="24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rPr>
              <a:t>X0</a:t>
            </a: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rPr>
              <a:t> /P</a:t>
            </a:r>
            <a:r>
              <a:rPr lang="en-US" sz="24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rPr>
              <a:t>Y</a:t>
            </a: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rPr>
              <a:t>   to P</a:t>
            </a:r>
            <a:r>
              <a:rPr lang="en-US" sz="24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rPr>
              <a:t>X1</a:t>
            </a: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rPr>
              <a:t> /P</a:t>
            </a:r>
            <a:r>
              <a:rPr lang="en-US" sz="24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rPr>
              <a:t>Y</a:t>
            </a:r>
            <a:endParaRPr lang="th-TH" sz="36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ndParaRPr>
          </a:p>
          <a:p>
            <a:pPr>
              <a:spcBef>
                <a:spcPct val="0"/>
              </a:spcBef>
            </a:pPr>
            <a:endPar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endParaRPr>
          </a:p>
        </p:txBody>
      </p:sp>
      <p:sp>
        <p:nvSpPr>
          <p:cNvPr id="27" name="ลูกศรขวา 26"/>
          <p:cNvSpPr/>
          <p:nvPr/>
        </p:nvSpPr>
        <p:spPr>
          <a:xfrm rot="5400000" flipV="1">
            <a:off x="6215074" y="2928934"/>
            <a:ext cx="142876" cy="142876"/>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28" name="ชื่อเรื่อง 1"/>
          <p:cNvSpPr txBox="1">
            <a:spLocks/>
          </p:cNvSpPr>
          <p:nvPr/>
        </p:nvSpPr>
        <p:spPr>
          <a:xfrm>
            <a:off x="5143504" y="5072074"/>
            <a:ext cx="3357586" cy="857256"/>
          </a:xfrm>
          <a:prstGeom prst="rect">
            <a:avLst/>
          </a:prstGeom>
        </p:spPr>
        <p:txBody>
          <a:bodyPr anchor="ctr">
            <a:normAutofit fontScale="97500"/>
          </a:bodyPr>
          <a:lstStyle/>
          <a:p>
            <a:pPr lvl="0">
              <a:spcBef>
                <a:spcPct val="0"/>
              </a:spcBef>
            </a:pP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Then Q</a:t>
            </a:r>
            <a:r>
              <a:rPr lang="en-US" sz="24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X0</a:t>
            </a: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Q</a:t>
            </a:r>
            <a:r>
              <a:rPr lang="en-US" sz="24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X1</a:t>
            </a:r>
            <a:endParaRPr lang="th-TH" sz="36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ndParaRPr>
          </a:p>
          <a:p>
            <a:pPr>
              <a:spcBef>
                <a:spcPct val="0"/>
              </a:spcBef>
            </a:pPr>
            <a:endPar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endParaRPr>
          </a:p>
        </p:txBody>
      </p:sp>
      <p:sp>
        <p:nvSpPr>
          <p:cNvPr id="29" name="ลูกศรขวา 28"/>
          <p:cNvSpPr/>
          <p:nvPr/>
        </p:nvSpPr>
        <p:spPr>
          <a:xfrm>
            <a:off x="6429388" y="5214950"/>
            <a:ext cx="142876"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30" name="ชื่อเรื่อง 1"/>
          <p:cNvSpPr txBox="1">
            <a:spLocks/>
          </p:cNvSpPr>
          <p:nvPr/>
        </p:nvSpPr>
        <p:spPr>
          <a:xfrm>
            <a:off x="1785918" y="5072074"/>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32" name="ตัวเชื่อมต่อตรง 31"/>
          <p:cNvCxnSpPr/>
          <p:nvPr/>
        </p:nvCxnSpPr>
        <p:spPr>
          <a:xfrm>
            <a:off x="4786314" y="2857496"/>
            <a:ext cx="214314" cy="1588"/>
          </a:xfrm>
          <a:prstGeom prst="line">
            <a:avLst/>
          </a:prstGeom>
        </p:spPr>
        <p:style>
          <a:lnRef idx="3">
            <a:schemeClr val="dk1"/>
          </a:lnRef>
          <a:fillRef idx="0">
            <a:schemeClr val="dk1"/>
          </a:fillRef>
          <a:effectRef idx="2">
            <a:schemeClr val="dk1"/>
          </a:effectRef>
          <a:fontRef idx="minor">
            <a:schemeClr val="tx1"/>
          </a:fontRef>
        </p:style>
      </p:cxnSp>
      <p:sp>
        <p:nvSpPr>
          <p:cNvPr id="31" name="Up Arrow 30"/>
          <p:cNvSpPr/>
          <p:nvPr/>
        </p:nvSpPr>
        <p:spPr>
          <a:xfrm>
            <a:off x="5724128" y="1196752"/>
            <a:ext cx="144016" cy="28803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box(in)">
                                      <p:cBhvr>
                                        <p:cTn id="12" dur="500"/>
                                        <p:tgtEl>
                                          <p:spTgt spid="23"/>
                                        </p:tgtEl>
                                      </p:cBhvr>
                                    </p:animEffect>
                                  </p:childTnLst>
                                </p:cTn>
                              </p:par>
                              <p:par>
                                <p:cTn id="13" presetID="4" presetClass="entr" presetSubtype="16"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500"/>
                                        <p:tgtEl>
                                          <p:spTgt spid="5"/>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30"/>
                                        </p:tgtEl>
                                        <p:attrNameLst>
                                          <p:attrName>style.visibility</p:attrName>
                                        </p:attrNameLst>
                                      </p:cBhvr>
                                      <p:to>
                                        <p:strVal val="visible"/>
                                      </p:to>
                                    </p:set>
                                    <p:animEffect transition="in" filter="box(in)">
                                      <p:cBhvr>
                                        <p:cTn id="18" dur="500"/>
                                        <p:tgtEl>
                                          <p:spTgt spid="30"/>
                                        </p:tgtEl>
                                      </p:cBhvr>
                                    </p:animEffect>
                                  </p:childTnLst>
                                </p:cTn>
                              </p:par>
                              <p:par>
                                <p:cTn id="19" presetID="4" presetClass="entr" presetSubtype="16" fill="hold" nodeType="with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box(in)">
                                      <p:cBhvr>
                                        <p:cTn id="21" dur="500"/>
                                        <p:tgtEl>
                                          <p:spTgt spid="6"/>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box(in)">
                                      <p:cBhvr>
                                        <p:cTn id="24" dur="500"/>
                                        <p:tgtEl>
                                          <p:spTgt spid="21"/>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ox(in)">
                                      <p:cBhvr>
                                        <p:cTn id="27" dur="500"/>
                                        <p:tgtEl>
                                          <p:spTgt spid="18"/>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box(in)">
                                      <p:cBhvr>
                                        <p:cTn id="30" dur="500"/>
                                        <p:tgtEl>
                                          <p:spTgt spid="7"/>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nodeType="click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box(in)">
                                      <p:cBhvr>
                                        <p:cTn id="35" dur="500"/>
                                        <p:tgtEl>
                                          <p:spTgt spid="24"/>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box(in)">
                                      <p:cBhvr>
                                        <p:cTn id="38" dur="500"/>
                                        <p:tgtEl>
                                          <p:spTgt spid="20"/>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22"/>
                                        </p:tgtEl>
                                        <p:attrNameLst>
                                          <p:attrName>style.visibility</p:attrName>
                                        </p:attrNameLst>
                                      </p:cBhvr>
                                      <p:to>
                                        <p:strVal val="visible"/>
                                      </p:to>
                                    </p:set>
                                    <p:animEffect transition="in" filter="box(in)">
                                      <p:cBhvr>
                                        <p:cTn id="41" dur="500"/>
                                        <p:tgtEl>
                                          <p:spTgt spid="22"/>
                                        </p:tgtEl>
                                      </p:cBhvr>
                                    </p:animEffect>
                                  </p:childTnLst>
                                </p:cTn>
                              </p:par>
                              <p:par>
                                <p:cTn id="42" presetID="4" presetClass="entr" presetSubtype="16" fill="hold" nodeType="with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box(in)">
                                      <p:cBhvr>
                                        <p:cTn id="44" dur="500"/>
                                        <p:tgtEl>
                                          <p:spTgt spid="11"/>
                                        </p:tgtEl>
                                      </p:cBhvr>
                                    </p:animEffect>
                                  </p:childTnLst>
                                </p:cTn>
                              </p:par>
                              <p:par>
                                <p:cTn id="45" presetID="4" presetClass="entr" presetSubtype="16"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box(in)">
                                      <p:cBhvr>
                                        <p:cTn id="47" dur="500"/>
                                        <p:tgtEl>
                                          <p:spTgt spid="15"/>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12"/>
                                        </p:tgtEl>
                                        <p:attrNameLst>
                                          <p:attrName>style.visibility</p:attrName>
                                        </p:attrNameLst>
                                      </p:cBhvr>
                                      <p:to>
                                        <p:strVal val="visible"/>
                                      </p:to>
                                    </p:set>
                                    <p:animEffect transition="in" filter="box(in)">
                                      <p:cBhvr>
                                        <p:cTn id="50" dur="500"/>
                                        <p:tgtEl>
                                          <p:spTgt spid="12"/>
                                        </p:tgtEl>
                                      </p:cBhvr>
                                    </p:animEffect>
                                  </p:childTnLst>
                                </p:cTn>
                              </p:par>
                              <p:par>
                                <p:cTn id="51" presetID="4" presetClass="entr" presetSubtype="16" fill="hold" nodeType="with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box(in)">
                                      <p:cBhvr>
                                        <p:cTn id="53" dur="500"/>
                                        <p:tgtEl>
                                          <p:spTgt spid="8"/>
                                        </p:tgtEl>
                                      </p:cBhvr>
                                    </p:animEffect>
                                  </p:childTnLst>
                                </p:cTn>
                              </p:par>
                              <p:par>
                                <p:cTn id="54" presetID="4" presetClass="entr" presetSubtype="16" fill="hold" grpId="0" nodeType="withEffect">
                                  <p:stCondLst>
                                    <p:cond delay="0"/>
                                  </p:stCondLst>
                                  <p:childTnLst>
                                    <p:set>
                                      <p:cBhvr>
                                        <p:cTn id="55" dur="1" fill="hold">
                                          <p:stCondLst>
                                            <p:cond delay="0"/>
                                          </p:stCondLst>
                                        </p:cTn>
                                        <p:tgtEl>
                                          <p:spTgt spid="14"/>
                                        </p:tgtEl>
                                        <p:attrNameLst>
                                          <p:attrName>style.visibility</p:attrName>
                                        </p:attrNameLst>
                                      </p:cBhvr>
                                      <p:to>
                                        <p:strVal val="visible"/>
                                      </p:to>
                                    </p:set>
                                    <p:animEffect transition="in" filter="box(in)">
                                      <p:cBhvr>
                                        <p:cTn id="56" dur="500"/>
                                        <p:tgtEl>
                                          <p:spTgt spid="14"/>
                                        </p:tgtEl>
                                      </p:cBhvr>
                                    </p:animEffect>
                                  </p:childTnLst>
                                </p:cTn>
                              </p:par>
                              <p:par>
                                <p:cTn id="57" presetID="4" presetClass="entr" presetSubtype="16" fill="hold" grpId="0" nodeType="withEffect">
                                  <p:stCondLst>
                                    <p:cond delay="0"/>
                                  </p:stCondLst>
                                  <p:childTnLst>
                                    <p:set>
                                      <p:cBhvr>
                                        <p:cTn id="58" dur="1" fill="hold">
                                          <p:stCondLst>
                                            <p:cond delay="0"/>
                                          </p:stCondLst>
                                        </p:cTn>
                                        <p:tgtEl>
                                          <p:spTgt spid="13"/>
                                        </p:tgtEl>
                                        <p:attrNameLst>
                                          <p:attrName>style.visibility</p:attrName>
                                        </p:attrNameLst>
                                      </p:cBhvr>
                                      <p:to>
                                        <p:strVal val="visible"/>
                                      </p:to>
                                    </p:set>
                                    <p:animEffect transition="in" filter="box(in)">
                                      <p:cBhvr>
                                        <p:cTn id="59" dur="500"/>
                                        <p:tgtEl>
                                          <p:spTgt spid="13"/>
                                        </p:tgtEl>
                                      </p:cBhvr>
                                    </p:animEffect>
                                  </p:childTnLst>
                                </p:cTn>
                              </p:par>
                              <p:par>
                                <p:cTn id="60" presetID="4" presetClass="entr" presetSubtype="16" fill="hold" nodeType="withEffect">
                                  <p:stCondLst>
                                    <p:cond delay="0"/>
                                  </p:stCondLst>
                                  <p:childTnLst>
                                    <p:set>
                                      <p:cBhvr>
                                        <p:cTn id="61" dur="1" fill="hold">
                                          <p:stCondLst>
                                            <p:cond delay="0"/>
                                          </p:stCondLst>
                                        </p:cTn>
                                        <p:tgtEl>
                                          <p:spTgt spid="10"/>
                                        </p:tgtEl>
                                        <p:attrNameLst>
                                          <p:attrName>style.visibility</p:attrName>
                                        </p:attrNameLst>
                                      </p:cBhvr>
                                      <p:to>
                                        <p:strVal val="visible"/>
                                      </p:to>
                                    </p:set>
                                    <p:animEffect transition="in" filter="box(in)">
                                      <p:cBhvr>
                                        <p:cTn id="62" dur="500"/>
                                        <p:tgtEl>
                                          <p:spTgt spid="10"/>
                                        </p:tgtEl>
                                      </p:cBhvr>
                                    </p:animEffect>
                                  </p:childTnLst>
                                </p:cTn>
                              </p:par>
                              <p:par>
                                <p:cTn id="63" presetID="4" presetClass="entr" presetSubtype="16" fill="hold" nodeType="withEffect">
                                  <p:stCondLst>
                                    <p:cond delay="0"/>
                                  </p:stCondLst>
                                  <p:childTnLst>
                                    <p:set>
                                      <p:cBhvr>
                                        <p:cTn id="64" dur="1" fill="hold">
                                          <p:stCondLst>
                                            <p:cond delay="0"/>
                                          </p:stCondLst>
                                        </p:cTn>
                                        <p:tgtEl>
                                          <p:spTgt spid="9"/>
                                        </p:tgtEl>
                                        <p:attrNameLst>
                                          <p:attrName>style.visibility</p:attrName>
                                        </p:attrNameLst>
                                      </p:cBhvr>
                                      <p:to>
                                        <p:strVal val="visible"/>
                                      </p:to>
                                    </p:set>
                                    <p:animEffect transition="in" filter="box(in)">
                                      <p:cBhvr>
                                        <p:cTn id="65" dur="500"/>
                                        <p:tgtEl>
                                          <p:spTgt spid="9"/>
                                        </p:tgtEl>
                                      </p:cBhvr>
                                    </p:animEffect>
                                  </p:childTnLst>
                                </p:cTn>
                              </p:par>
                              <p:par>
                                <p:cTn id="66" presetID="4" presetClass="entr" presetSubtype="16" fill="hold" grpId="0" nodeType="withEffect">
                                  <p:stCondLst>
                                    <p:cond delay="0"/>
                                  </p:stCondLst>
                                  <p:childTnLst>
                                    <p:set>
                                      <p:cBhvr>
                                        <p:cTn id="67" dur="1" fill="hold">
                                          <p:stCondLst>
                                            <p:cond delay="0"/>
                                          </p:stCondLst>
                                        </p:cTn>
                                        <p:tgtEl>
                                          <p:spTgt spid="16"/>
                                        </p:tgtEl>
                                        <p:attrNameLst>
                                          <p:attrName>style.visibility</p:attrName>
                                        </p:attrNameLst>
                                      </p:cBhvr>
                                      <p:to>
                                        <p:strVal val="visible"/>
                                      </p:to>
                                    </p:set>
                                    <p:animEffect transition="in" filter="box(in)">
                                      <p:cBhvr>
                                        <p:cTn id="68" dur="500"/>
                                        <p:tgtEl>
                                          <p:spTgt spid="16"/>
                                        </p:tgtEl>
                                      </p:cBhvr>
                                    </p:animEffect>
                                  </p:childTnLst>
                                </p:cTn>
                              </p:par>
                              <p:par>
                                <p:cTn id="69" presetID="4" presetClass="entr" presetSubtype="16" fill="hold" nodeType="withEffect">
                                  <p:stCondLst>
                                    <p:cond delay="0"/>
                                  </p:stCondLst>
                                  <p:childTnLst>
                                    <p:set>
                                      <p:cBhvr>
                                        <p:cTn id="70" dur="1" fill="hold">
                                          <p:stCondLst>
                                            <p:cond delay="0"/>
                                          </p:stCondLst>
                                        </p:cTn>
                                        <p:tgtEl>
                                          <p:spTgt spid="25"/>
                                        </p:tgtEl>
                                        <p:attrNameLst>
                                          <p:attrName>style.visibility</p:attrName>
                                        </p:attrNameLst>
                                      </p:cBhvr>
                                      <p:to>
                                        <p:strVal val="visible"/>
                                      </p:to>
                                    </p:set>
                                    <p:animEffect transition="in" filter="box(in)">
                                      <p:cBhvr>
                                        <p:cTn id="71" dur="500"/>
                                        <p:tgtEl>
                                          <p:spTgt spid="25"/>
                                        </p:tgtEl>
                                      </p:cBhvr>
                                    </p:animEffect>
                                  </p:childTnLst>
                                </p:cTn>
                              </p:par>
                              <p:par>
                                <p:cTn id="72" presetID="4" presetClass="entr" presetSubtype="16" fill="hold" grpId="0" nodeType="withEffect">
                                  <p:stCondLst>
                                    <p:cond delay="0"/>
                                  </p:stCondLst>
                                  <p:childTnLst>
                                    <p:set>
                                      <p:cBhvr>
                                        <p:cTn id="73" dur="1" fill="hold">
                                          <p:stCondLst>
                                            <p:cond delay="0"/>
                                          </p:stCondLst>
                                        </p:cTn>
                                        <p:tgtEl>
                                          <p:spTgt spid="17"/>
                                        </p:tgtEl>
                                        <p:attrNameLst>
                                          <p:attrName>style.visibility</p:attrName>
                                        </p:attrNameLst>
                                      </p:cBhvr>
                                      <p:to>
                                        <p:strVal val="visible"/>
                                      </p:to>
                                    </p:set>
                                    <p:animEffect transition="in" filter="box(in)">
                                      <p:cBhvr>
                                        <p:cTn id="74" dur="500"/>
                                        <p:tgtEl>
                                          <p:spTgt spid="17"/>
                                        </p:tgtEl>
                                      </p:cBhvr>
                                    </p:animEffect>
                                  </p:childTnLst>
                                </p:cTn>
                              </p:par>
                            </p:childTnLst>
                          </p:cTn>
                        </p:par>
                      </p:childTnLst>
                    </p:cTn>
                  </p:par>
                  <p:par>
                    <p:cTn id="75" fill="hold">
                      <p:stCondLst>
                        <p:cond delay="indefinite"/>
                      </p:stCondLst>
                      <p:childTnLst>
                        <p:par>
                          <p:cTn id="76" fill="hold">
                            <p:stCondLst>
                              <p:cond delay="0"/>
                            </p:stCondLst>
                            <p:childTnLst>
                              <p:par>
                                <p:cTn id="77" presetID="4" presetClass="entr" presetSubtype="16" fill="hold" grpId="0" nodeType="clickEffect">
                                  <p:stCondLst>
                                    <p:cond delay="0"/>
                                  </p:stCondLst>
                                  <p:childTnLst>
                                    <p:set>
                                      <p:cBhvr>
                                        <p:cTn id="78" dur="1" fill="hold">
                                          <p:stCondLst>
                                            <p:cond delay="0"/>
                                          </p:stCondLst>
                                        </p:cTn>
                                        <p:tgtEl>
                                          <p:spTgt spid="26"/>
                                        </p:tgtEl>
                                        <p:attrNameLst>
                                          <p:attrName>style.visibility</p:attrName>
                                        </p:attrNameLst>
                                      </p:cBhvr>
                                      <p:to>
                                        <p:strVal val="visible"/>
                                      </p:to>
                                    </p:set>
                                    <p:animEffect transition="in" filter="box(in)">
                                      <p:cBhvr>
                                        <p:cTn id="79" dur="500"/>
                                        <p:tgtEl>
                                          <p:spTgt spid="26"/>
                                        </p:tgtEl>
                                      </p:cBhvr>
                                    </p:animEffect>
                                  </p:childTnLst>
                                </p:cTn>
                              </p:par>
                              <p:par>
                                <p:cTn id="80" presetID="4" presetClass="entr" presetSubtype="16" fill="hold" grpId="0" nodeType="withEffect">
                                  <p:stCondLst>
                                    <p:cond delay="0"/>
                                  </p:stCondLst>
                                  <p:childTnLst>
                                    <p:set>
                                      <p:cBhvr>
                                        <p:cTn id="81" dur="1" fill="hold">
                                          <p:stCondLst>
                                            <p:cond delay="0"/>
                                          </p:stCondLst>
                                        </p:cTn>
                                        <p:tgtEl>
                                          <p:spTgt spid="27"/>
                                        </p:tgtEl>
                                        <p:attrNameLst>
                                          <p:attrName>style.visibility</p:attrName>
                                        </p:attrNameLst>
                                      </p:cBhvr>
                                      <p:to>
                                        <p:strVal val="visible"/>
                                      </p:to>
                                    </p:set>
                                    <p:animEffect transition="in" filter="box(in)">
                                      <p:cBhvr>
                                        <p:cTn id="82" dur="500"/>
                                        <p:tgtEl>
                                          <p:spTgt spid="27"/>
                                        </p:tgtEl>
                                      </p:cBhvr>
                                    </p:animEffect>
                                  </p:childTnLst>
                                </p:cTn>
                              </p:par>
                              <p:par>
                                <p:cTn id="83" presetID="4" presetClass="entr" presetSubtype="16" fill="hold" grpId="0" nodeType="withEffect">
                                  <p:stCondLst>
                                    <p:cond delay="0"/>
                                  </p:stCondLst>
                                  <p:childTnLst>
                                    <p:set>
                                      <p:cBhvr>
                                        <p:cTn id="84" dur="1" fill="hold">
                                          <p:stCondLst>
                                            <p:cond delay="0"/>
                                          </p:stCondLst>
                                        </p:cTn>
                                        <p:tgtEl>
                                          <p:spTgt spid="28"/>
                                        </p:tgtEl>
                                        <p:attrNameLst>
                                          <p:attrName>style.visibility</p:attrName>
                                        </p:attrNameLst>
                                      </p:cBhvr>
                                      <p:to>
                                        <p:strVal val="visible"/>
                                      </p:to>
                                    </p:set>
                                    <p:animEffect transition="in" filter="box(in)">
                                      <p:cBhvr>
                                        <p:cTn id="85" dur="500"/>
                                        <p:tgtEl>
                                          <p:spTgt spid="28"/>
                                        </p:tgtEl>
                                      </p:cBhvr>
                                    </p:animEffect>
                                  </p:childTnLst>
                                </p:cTn>
                              </p:par>
                              <p:par>
                                <p:cTn id="86" presetID="4" presetClass="entr" presetSubtype="16" fill="hold" grpId="0" nodeType="withEffect">
                                  <p:stCondLst>
                                    <p:cond delay="0"/>
                                  </p:stCondLst>
                                  <p:childTnLst>
                                    <p:set>
                                      <p:cBhvr>
                                        <p:cTn id="87" dur="1" fill="hold">
                                          <p:stCondLst>
                                            <p:cond delay="0"/>
                                          </p:stCondLst>
                                        </p:cTn>
                                        <p:tgtEl>
                                          <p:spTgt spid="29"/>
                                        </p:tgtEl>
                                        <p:attrNameLst>
                                          <p:attrName>style.visibility</p:attrName>
                                        </p:attrNameLst>
                                      </p:cBhvr>
                                      <p:to>
                                        <p:strVal val="visible"/>
                                      </p:to>
                                    </p:set>
                                    <p:animEffect transition="in" filter="box(in)">
                                      <p:cBhvr>
                                        <p:cTn id="88" dur="500"/>
                                        <p:tgtEl>
                                          <p:spTgt spid="29"/>
                                        </p:tgtEl>
                                      </p:cBhvr>
                                    </p:animEffect>
                                  </p:childTnLst>
                                </p:cTn>
                              </p:par>
                              <p:par>
                                <p:cTn id="89" presetID="4" presetClass="entr" presetSubtype="16" fill="hold" nodeType="withEffect">
                                  <p:stCondLst>
                                    <p:cond delay="0"/>
                                  </p:stCondLst>
                                  <p:childTnLst>
                                    <p:set>
                                      <p:cBhvr>
                                        <p:cTn id="90" dur="1" fill="hold">
                                          <p:stCondLst>
                                            <p:cond delay="0"/>
                                          </p:stCondLst>
                                        </p:cTn>
                                        <p:tgtEl>
                                          <p:spTgt spid="32"/>
                                        </p:tgtEl>
                                        <p:attrNameLst>
                                          <p:attrName>style.visibility</p:attrName>
                                        </p:attrNameLst>
                                      </p:cBhvr>
                                      <p:to>
                                        <p:strVal val="visible"/>
                                      </p:to>
                                    </p:set>
                                    <p:animEffect transition="in" filter="box(in)">
                                      <p:cBhvr>
                                        <p:cTn id="91"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12" grpId="0"/>
      <p:bldP spid="13" grpId="0"/>
      <p:bldP spid="14" grpId="0" animBg="1"/>
      <p:bldP spid="15" grpId="0" animBg="1"/>
      <p:bldP spid="16" grpId="0"/>
      <p:bldP spid="17" grpId="0"/>
      <p:bldP spid="18" grpId="0"/>
      <p:bldP spid="20" grpId="0"/>
      <p:bldP spid="21" grpId="0"/>
      <p:bldP spid="22" grpId="0"/>
      <p:bldP spid="23" grpId="0"/>
      <p:bldP spid="26" grpId="0"/>
      <p:bldP spid="27" grpId="0" animBg="1"/>
      <p:bldP spid="28" grpId="0"/>
      <p:bldP spid="29" grpId="0" animBg="1"/>
      <p:bldP spid="3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สี่เหลี่ยมผืนผ้า 40"/>
          <p:cNvSpPr/>
          <p:nvPr/>
        </p:nvSpPr>
        <p:spPr>
          <a:xfrm>
            <a:off x="2214546" y="3000372"/>
            <a:ext cx="1857388" cy="71438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th-TH"/>
          </a:p>
        </p:txBody>
      </p:sp>
      <p:sp>
        <p:nvSpPr>
          <p:cNvPr id="4" name="TextBox 3"/>
          <p:cNvSpPr txBox="1"/>
          <p:nvPr/>
        </p:nvSpPr>
        <p:spPr>
          <a:xfrm>
            <a:off x="928662" y="571480"/>
            <a:ext cx="8215338" cy="1015663"/>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B) Social Demand for Education (</a:t>
            </a:r>
            <a:r>
              <a:rPr lang="en-US" sz="3000" dirty="0" err="1" smtClean="0">
                <a:solidFill>
                  <a:schemeClr val="accent5">
                    <a:lumMod val="50000"/>
                  </a:schemeClr>
                </a:solidFill>
                <a:effectLst>
                  <a:outerShdw blurRad="38100" dist="38100" dir="2700000" algn="tl">
                    <a:srgbClr val="000000">
                      <a:alpha val="43137"/>
                    </a:srgbClr>
                  </a:outerShdw>
                </a:effectLst>
              </a:rPr>
              <a:t>D</a:t>
            </a:r>
            <a:r>
              <a:rPr lang="en-US" sz="3000" baseline="-25000" dirty="0" err="1" smtClean="0">
                <a:solidFill>
                  <a:schemeClr val="accent5">
                    <a:lumMod val="50000"/>
                  </a:schemeClr>
                </a:solidFill>
                <a:effectLst>
                  <a:outerShdw blurRad="38100" dist="38100" dir="2700000" algn="tl">
                    <a:srgbClr val="000000">
                      <a:alpha val="43137"/>
                    </a:srgbClr>
                  </a:outerShdw>
                </a:effectLst>
              </a:rPr>
              <a:t>eds</a:t>
            </a:r>
            <a:r>
              <a:rPr lang="en-US" sz="3000" dirty="0" smtClean="0">
                <a:solidFill>
                  <a:schemeClr val="accent5">
                    <a:lumMod val="50000"/>
                  </a:schemeClr>
                </a:solidFill>
                <a:effectLst>
                  <a:outerShdw blurRad="38100" dist="38100" dir="2700000" algn="tl">
                    <a:srgbClr val="000000">
                      <a:alpha val="43137"/>
                    </a:srgbClr>
                  </a:outerShdw>
                </a:effectLst>
              </a:rPr>
              <a:t>)</a:t>
            </a:r>
          </a:p>
          <a:p>
            <a:pPr lvl="1"/>
            <a:endParaRPr lang="en-US" sz="3000" dirty="0" smtClean="0">
              <a:solidFill>
                <a:schemeClr val="accent5">
                  <a:lumMod val="50000"/>
                </a:schemeClr>
              </a:solidFill>
              <a:effectLst>
                <a:outerShdw blurRad="38100" dist="38100" dir="2700000" algn="tl">
                  <a:srgbClr val="000000">
                    <a:alpha val="43137"/>
                  </a:srgbClr>
                </a:outerShdw>
              </a:effectLst>
            </a:endParaRPr>
          </a:p>
        </p:txBody>
      </p:sp>
      <p:cxnSp>
        <p:nvCxnSpPr>
          <p:cNvPr id="8" name="ตัวเชื่อมต่อตรง 7"/>
          <p:cNvCxnSpPr/>
          <p:nvPr/>
        </p:nvCxnSpPr>
        <p:spPr>
          <a:xfrm rot="5400000">
            <a:off x="784991" y="3204367"/>
            <a:ext cx="2857520" cy="1588"/>
          </a:xfrm>
          <a:prstGeom prst="line">
            <a:avLst/>
          </a:prstGeom>
        </p:spPr>
        <p:style>
          <a:lnRef idx="3">
            <a:schemeClr val="dk1"/>
          </a:lnRef>
          <a:fillRef idx="0">
            <a:schemeClr val="dk1"/>
          </a:fillRef>
          <a:effectRef idx="2">
            <a:schemeClr val="dk1"/>
          </a:effectRef>
          <a:fontRef idx="minor">
            <a:schemeClr val="tx1"/>
          </a:fontRef>
        </p:style>
      </p:cxnSp>
      <p:cxnSp>
        <p:nvCxnSpPr>
          <p:cNvPr id="9" name="ตัวเชื่อมต่อตรง 8"/>
          <p:cNvCxnSpPr/>
          <p:nvPr/>
        </p:nvCxnSpPr>
        <p:spPr>
          <a:xfrm rot="10800000" flipV="1">
            <a:off x="2224070" y="4633921"/>
            <a:ext cx="3490938" cy="9524"/>
          </a:xfrm>
          <a:prstGeom prst="line">
            <a:avLst/>
          </a:prstGeom>
        </p:spPr>
        <p:style>
          <a:lnRef idx="3">
            <a:schemeClr val="dk1"/>
          </a:lnRef>
          <a:fillRef idx="0">
            <a:schemeClr val="dk1"/>
          </a:fillRef>
          <a:effectRef idx="2">
            <a:schemeClr val="dk1"/>
          </a:effectRef>
          <a:fontRef idx="minor">
            <a:schemeClr val="tx1"/>
          </a:fontRef>
        </p:style>
      </p:cxnSp>
      <p:sp>
        <p:nvSpPr>
          <p:cNvPr id="10" name="ส่วนโค้ง 9"/>
          <p:cNvSpPr/>
          <p:nvPr/>
        </p:nvSpPr>
        <p:spPr>
          <a:xfrm rot="10800000">
            <a:off x="2786050" y="204765"/>
            <a:ext cx="4572032" cy="3714775"/>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sp>
        <p:nvSpPr>
          <p:cNvPr id="11" name="ส่วนโค้ง 10"/>
          <p:cNvSpPr/>
          <p:nvPr/>
        </p:nvSpPr>
        <p:spPr>
          <a:xfrm rot="10800000">
            <a:off x="3428992" y="-214337"/>
            <a:ext cx="4572032" cy="3714775"/>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cxnSp>
        <p:nvCxnSpPr>
          <p:cNvPr id="14" name="ตัวเชื่อมต่อตรง 13"/>
          <p:cNvCxnSpPr/>
          <p:nvPr/>
        </p:nvCxnSpPr>
        <p:spPr>
          <a:xfrm>
            <a:off x="2214546" y="3000372"/>
            <a:ext cx="1928826"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16" name="ตัวเชื่อมต่อตรง 15"/>
          <p:cNvCxnSpPr/>
          <p:nvPr/>
        </p:nvCxnSpPr>
        <p:spPr>
          <a:xfrm>
            <a:off x="2214546" y="3714752"/>
            <a:ext cx="1928826"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17" name="ตัวเชื่อมต่อตรง 16"/>
          <p:cNvCxnSpPr/>
          <p:nvPr/>
        </p:nvCxnSpPr>
        <p:spPr>
          <a:xfrm rot="5400000">
            <a:off x="3286116" y="3786190"/>
            <a:ext cx="1571636"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24" name="ตัวเชื่อมต่อตรง 23"/>
          <p:cNvCxnSpPr/>
          <p:nvPr/>
        </p:nvCxnSpPr>
        <p:spPr>
          <a:xfrm>
            <a:off x="4071934" y="3000372"/>
            <a:ext cx="1500198"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5" name="วงรี 24"/>
          <p:cNvSpPr/>
          <p:nvPr/>
        </p:nvSpPr>
        <p:spPr>
          <a:xfrm>
            <a:off x="4000496" y="3643314"/>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26" name="วงรี 25"/>
          <p:cNvSpPr/>
          <p:nvPr/>
        </p:nvSpPr>
        <p:spPr>
          <a:xfrm>
            <a:off x="4000496" y="2928934"/>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27" name="ชื่อเรื่อง 1"/>
          <p:cNvSpPr txBox="1">
            <a:spLocks/>
          </p:cNvSpPr>
          <p:nvPr/>
        </p:nvSpPr>
        <p:spPr>
          <a:xfrm>
            <a:off x="4071934" y="2428868"/>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A</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8" name="ชื่อเรื่อง 1"/>
          <p:cNvSpPr txBox="1">
            <a:spLocks/>
          </p:cNvSpPr>
          <p:nvPr/>
        </p:nvSpPr>
        <p:spPr>
          <a:xfrm>
            <a:off x="4143372" y="3214686"/>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B</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9" name="ชื่อเรื่อง 1"/>
          <p:cNvSpPr txBox="1">
            <a:spLocks/>
          </p:cNvSpPr>
          <p:nvPr/>
        </p:nvSpPr>
        <p:spPr>
          <a:xfrm>
            <a:off x="5072066" y="3500438"/>
            <a:ext cx="6429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PMB</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0" name="ชื่อเรื่อง 1"/>
          <p:cNvSpPr txBox="1">
            <a:spLocks/>
          </p:cNvSpPr>
          <p:nvPr/>
        </p:nvSpPr>
        <p:spPr>
          <a:xfrm>
            <a:off x="5715008" y="3143248"/>
            <a:ext cx="6429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SMB</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1" name="ชื่อเรื่อง 1"/>
          <p:cNvSpPr txBox="1">
            <a:spLocks/>
          </p:cNvSpPr>
          <p:nvPr/>
        </p:nvSpPr>
        <p:spPr>
          <a:xfrm>
            <a:off x="5572132" y="2643182"/>
            <a:ext cx="2143140"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MC=PMC=SMC</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2" name="ชื่อเรื่อง 1"/>
          <p:cNvSpPr txBox="1">
            <a:spLocks/>
          </p:cNvSpPr>
          <p:nvPr/>
        </p:nvSpPr>
        <p:spPr>
          <a:xfrm>
            <a:off x="1857356" y="2643182"/>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C</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3" name="ชื่อเรื่อง 1"/>
          <p:cNvSpPr txBox="1">
            <a:spLocks/>
          </p:cNvSpPr>
          <p:nvPr/>
        </p:nvSpPr>
        <p:spPr>
          <a:xfrm>
            <a:off x="1857356" y="3357562"/>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D</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34" name="ตัวเชื่อมต่อตรง 33"/>
          <p:cNvCxnSpPr/>
          <p:nvPr/>
        </p:nvCxnSpPr>
        <p:spPr>
          <a:xfrm rot="5400000">
            <a:off x="2286778" y="3856834"/>
            <a:ext cx="1571636"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sp>
        <p:nvSpPr>
          <p:cNvPr id="35" name="วงรี 34"/>
          <p:cNvSpPr/>
          <p:nvPr/>
        </p:nvSpPr>
        <p:spPr>
          <a:xfrm>
            <a:off x="3000364" y="2928934"/>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36" name="ชื่อเรื่อง 1"/>
          <p:cNvSpPr txBox="1">
            <a:spLocks/>
          </p:cNvSpPr>
          <p:nvPr/>
        </p:nvSpPr>
        <p:spPr>
          <a:xfrm>
            <a:off x="1857356" y="1214422"/>
            <a:ext cx="785818"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Price</a:t>
            </a: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 </a:t>
            </a:r>
            <a:endParaRPr kumimoji="0" lang="th-TH"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7" name="ชื่อเรื่อง 1"/>
          <p:cNvSpPr txBox="1">
            <a:spLocks/>
          </p:cNvSpPr>
          <p:nvPr/>
        </p:nvSpPr>
        <p:spPr>
          <a:xfrm>
            <a:off x="5786446" y="4214818"/>
            <a:ext cx="2214578" cy="785818"/>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Education Service (1/r)</a:t>
            </a:r>
            <a:endParaRPr kumimoji="0" lang="th-TH" sz="2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8" name="ชื่อเรื่อง 1"/>
          <p:cNvSpPr txBox="1">
            <a:spLocks/>
          </p:cNvSpPr>
          <p:nvPr/>
        </p:nvSpPr>
        <p:spPr>
          <a:xfrm>
            <a:off x="1928794" y="4357694"/>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9" name="ชื่อเรื่อง 1"/>
          <p:cNvSpPr txBox="1">
            <a:spLocks/>
          </p:cNvSpPr>
          <p:nvPr/>
        </p:nvSpPr>
        <p:spPr>
          <a:xfrm>
            <a:off x="2643174" y="4500570"/>
            <a:ext cx="85725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E</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(15)</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0" name="ชื่อเรื่อง 1"/>
          <p:cNvSpPr txBox="1">
            <a:spLocks/>
          </p:cNvSpPr>
          <p:nvPr/>
        </p:nvSpPr>
        <p:spPr>
          <a:xfrm>
            <a:off x="3643306" y="4500570"/>
            <a:ext cx="85725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E</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1</a:t>
            </a: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(19)</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2" name="TextBox 41"/>
          <p:cNvSpPr txBox="1"/>
          <p:nvPr/>
        </p:nvSpPr>
        <p:spPr>
          <a:xfrm>
            <a:off x="2571736" y="5286388"/>
            <a:ext cx="1928826" cy="461665"/>
          </a:xfrm>
          <a:prstGeom prst="rect">
            <a:avLst/>
          </a:prstGeom>
          <a:noFill/>
        </p:spPr>
        <p:txBody>
          <a:bodyPr wrap="square" rtlCol="0">
            <a:spAutoFit/>
          </a:bodyPr>
          <a:lstStyle/>
          <a:p>
            <a:pPr lvl="1"/>
            <a:r>
              <a:rPr lang="en-US" sz="2400" dirty="0" smtClean="0">
                <a:solidFill>
                  <a:schemeClr val="accent5">
                    <a:lumMod val="50000"/>
                  </a:schemeClr>
                </a:solidFill>
                <a:effectLst>
                  <a:outerShdw blurRad="38100" dist="38100" dir="2700000" algn="tl">
                    <a:srgbClr val="000000">
                      <a:alpha val="43137"/>
                    </a:srgbClr>
                  </a:outerShdw>
                </a:effectLst>
              </a:rPr>
              <a:t>Figure 4.8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box(in)">
                                      <p:cBhvr>
                                        <p:cTn id="12" dur="500"/>
                                        <p:tgtEl>
                                          <p:spTgt spid="36"/>
                                        </p:tgtEl>
                                      </p:cBhvr>
                                    </p:animEffect>
                                  </p:childTnLst>
                                </p:cTn>
                              </p:par>
                              <p:par>
                                <p:cTn id="13" presetID="4" presetClass="entr" presetSubtype="16"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box(in)">
                                      <p:cBhvr>
                                        <p:cTn id="15" dur="500"/>
                                        <p:tgtEl>
                                          <p:spTgt spid="8"/>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38"/>
                                        </p:tgtEl>
                                        <p:attrNameLst>
                                          <p:attrName>style.visibility</p:attrName>
                                        </p:attrNameLst>
                                      </p:cBhvr>
                                      <p:to>
                                        <p:strVal val="visible"/>
                                      </p:to>
                                    </p:set>
                                    <p:animEffect transition="in" filter="box(in)">
                                      <p:cBhvr>
                                        <p:cTn id="18" dur="500"/>
                                        <p:tgtEl>
                                          <p:spTgt spid="38"/>
                                        </p:tgtEl>
                                      </p:cBhvr>
                                    </p:animEffect>
                                  </p:childTnLst>
                                </p:cTn>
                              </p:par>
                              <p:par>
                                <p:cTn id="19" presetID="4" presetClass="entr" presetSubtype="16" fill="hold"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box(in)">
                                      <p:cBhvr>
                                        <p:cTn id="21" dur="500"/>
                                        <p:tgtEl>
                                          <p:spTgt spid="9"/>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42"/>
                                        </p:tgtEl>
                                        <p:attrNameLst>
                                          <p:attrName>style.visibility</p:attrName>
                                        </p:attrNameLst>
                                      </p:cBhvr>
                                      <p:to>
                                        <p:strVal val="visible"/>
                                      </p:to>
                                    </p:set>
                                    <p:animEffect transition="in" filter="box(in)">
                                      <p:cBhvr>
                                        <p:cTn id="24" dur="500"/>
                                        <p:tgtEl>
                                          <p:spTgt spid="42"/>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37"/>
                                        </p:tgtEl>
                                        <p:attrNameLst>
                                          <p:attrName>style.visibility</p:attrName>
                                        </p:attrNameLst>
                                      </p:cBhvr>
                                      <p:to>
                                        <p:strVal val="visible"/>
                                      </p:to>
                                    </p:set>
                                    <p:animEffect transition="in" filter="box(in)">
                                      <p:cBhvr>
                                        <p:cTn id="27" dur="500"/>
                                        <p:tgtEl>
                                          <p:spTgt spid="37"/>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box(in)">
                                      <p:cBhvr>
                                        <p:cTn id="30" dur="500"/>
                                        <p:tgtEl>
                                          <p:spTgt spid="10"/>
                                        </p:tgtEl>
                                      </p:cBhvr>
                                    </p:animEffect>
                                  </p:childTnLst>
                                </p:cTn>
                              </p:par>
                              <p:par>
                                <p:cTn id="31" presetID="4" presetClass="entr" presetSubtype="16"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box(in)">
                                      <p:cBhvr>
                                        <p:cTn id="33" dur="500"/>
                                        <p:tgtEl>
                                          <p:spTgt spid="11"/>
                                        </p:tgtEl>
                                      </p:cBhvr>
                                    </p:animEffect>
                                  </p:childTnLst>
                                </p:cTn>
                              </p:par>
                              <p:par>
                                <p:cTn id="34" presetID="4" presetClass="entr" presetSubtype="16" fill="hold" grpId="0" nodeType="withEffect">
                                  <p:stCondLst>
                                    <p:cond delay="0"/>
                                  </p:stCondLst>
                                  <p:childTnLst>
                                    <p:set>
                                      <p:cBhvr>
                                        <p:cTn id="35" dur="1" fill="hold">
                                          <p:stCondLst>
                                            <p:cond delay="0"/>
                                          </p:stCondLst>
                                        </p:cTn>
                                        <p:tgtEl>
                                          <p:spTgt spid="29"/>
                                        </p:tgtEl>
                                        <p:attrNameLst>
                                          <p:attrName>style.visibility</p:attrName>
                                        </p:attrNameLst>
                                      </p:cBhvr>
                                      <p:to>
                                        <p:strVal val="visible"/>
                                      </p:to>
                                    </p:set>
                                    <p:animEffect transition="in" filter="box(in)">
                                      <p:cBhvr>
                                        <p:cTn id="36" dur="500"/>
                                        <p:tgtEl>
                                          <p:spTgt spid="29"/>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box(in)">
                                      <p:cBhvr>
                                        <p:cTn id="39" dur="500"/>
                                        <p:tgtEl>
                                          <p:spTgt spid="30"/>
                                        </p:tgtEl>
                                      </p:cBhvr>
                                    </p:animEffect>
                                  </p:childTnLst>
                                </p:cTn>
                              </p:par>
                            </p:childTnLst>
                          </p:cTn>
                        </p:par>
                      </p:childTnLst>
                    </p:cTn>
                  </p:par>
                  <p:par>
                    <p:cTn id="40" fill="hold">
                      <p:stCondLst>
                        <p:cond delay="indefinite"/>
                      </p:stCondLst>
                      <p:childTnLst>
                        <p:par>
                          <p:cTn id="41" fill="hold">
                            <p:stCondLst>
                              <p:cond delay="0"/>
                            </p:stCondLst>
                            <p:childTnLst>
                              <p:par>
                                <p:cTn id="42" presetID="4" presetClass="entr" presetSubtype="16" fill="hold" grpId="0" nodeType="clickEffect">
                                  <p:stCondLst>
                                    <p:cond delay="0"/>
                                  </p:stCondLst>
                                  <p:childTnLst>
                                    <p:set>
                                      <p:cBhvr>
                                        <p:cTn id="43" dur="1" fill="hold">
                                          <p:stCondLst>
                                            <p:cond delay="0"/>
                                          </p:stCondLst>
                                        </p:cTn>
                                        <p:tgtEl>
                                          <p:spTgt spid="33"/>
                                        </p:tgtEl>
                                        <p:attrNameLst>
                                          <p:attrName>style.visibility</p:attrName>
                                        </p:attrNameLst>
                                      </p:cBhvr>
                                      <p:to>
                                        <p:strVal val="visible"/>
                                      </p:to>
                                    </p:set>
                                    <p:animEffect transition="in" filter="box(in)">
                                      <p:cBhvr>
                                        <p:cTn id="44" dur="500"/>
                                        <p:tgtEl>
                                          <p:spTgt spid="33"/>
                                        </p:tgtEl>
                                      </p:cBhvr>
                                    </p:animEffect>
                                  </p:childTnLst>
                                </p:cTn>
                              </p:par>
                              <p:par>
                                <p:cTn id="45" presetID="4" presetClass="entr" presetSubtype="16" fill="hold" nodeType="with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box(in)">
                                      <p:cBhvr>
                                        <p:cTn id="47" dur="500"/>
                                        <p:tgtEl>
                                          <p:spTgt spid="32"/>
                                        </p:tgtEl>
                                      </p:cBhvr>
                                    </p:animEffect>
                                  </p:childTnLst>
                                </p:cTn>
                              </p:par>
                              <p:par>
                                <p:cTn id="48" presetID="4" presetClass="entr" presetSubtype="16" fill="hold" nodeType="withEffect">
                                  <p:stCondLst>
                                    <p:cond delay="0"/>
                                  </p:stCondLst>
                                  <p:childTnLst>
                                    <p:set>
                                      <p:cBhvr>
                                        <p:cTn id="49" dur="1" fill="hold">
                                          <p:stCondLst>
                                            <p:cond delay="0"/>
                                          </p:stCondLst>
                                        </p:cTn>
                                        <p:tgtEl>
                                          <p:spTgt spid="34"/>
                                        </p:tgtEl>
                                        <p:attrNameLst>
                                          <p:attrName>style.visibility</p:attrName>
                                        </p:attrNameLst>
                                      </p:cBhvr>
                                      <p:to>
                                        <p:strVal val="visible"/>
                                      </p:to>
                                    </p:set>
                                    <p:animEffect transition="in" filter="box(in)">
                                      <p:cBhvr>
                                        <p:cTn id="50" dur="500"/>
                                        <p:tgtEl>
                                          <p:spTgt spid="34"/>
                                        </p:tgtEl>
                                      </p:cBhvr>
                                    </p:animEffect>
                                  </p:childTnLst>
                                </p:cTn>
                              </p:par>
                              <p:par>
                                <p:cTn id="51" presetID="4" presetClass="entr" presetSubtype="16" fill="hold" nodeType="withEffect">
                                  <p:stCondLst>
                                    <p:cond delay="0"/>
                                  </p:stCondLst>
                                  <p:childTnLst>
                                    <p:set>
                                      <p:cBhvr>
                                        <p:cTn id="52" dur="1" fill="hold">
                                          <p:stCondLst>
                                            <p:cond delay="0"/>
                                          </p:stCondLst>
                                        </p:cTn>
                                        <p:tgtEl>
                                          <p:spTgt spid="24"/>
                                        </p:tgtEl>
                                        <p:attrNameLst>
                                          <p:attrName>style.visibility</p:attrName>
                                        </p:attrNameLst>
                                      </p:cBhvr>
                                      <p:to>
                                        <p:strVal val="visible"/>
                                      </p:to>
                                    </p:set>
                                    <p:animEffect transition="in" filter="box(in)">
                                      <p:cBhvr>
                                        <p:cTn id="53" dur="500"/>
                                        <p:tgtEl>
                                          <p:spTgt spid="24"/>
                                        </p:tgtEl>
                                      </p:cBhvr>
                                    </p:animEffect>
                                  </p:childTnLst>
                                </p:cTn>
                              </p:par>
                              <p:par>
                                <p:cTn id="54" presetID="4" presetClass="entr" presetSubtype="16" fill="hold" nodeType="withEffect">
                                  <p:stCondLst>
                                    <p:cond delay="0"/>
                                  </p:stCondLst>
                                  <p:childTnLst>
                                    <p:set>
                                      <p:cBhvr>
                                        <p:cTn id="55" dur="1" fill="hold">
                                          <p:stCondLst>
                                            <p:cond delay="0"/>
                                          </p:stCondLst>
                                        </p:cTn>
                                        <p:tgtEl>
                                          <p:spTgt spid="31"/>
                                        </p:tgtEl>
                                        <p:attrNameLst>
                                          <p:attrName>style.visibility</p:attrName>
                                        </p:attrNameLst>
                                      </p:cBhvr>
                                      <p:to>
                                        <p:strVal val="visible"/>
                                      </p:to>
                                    </p:set>
                                    <p:animEffect transition="in" filter="box(in)">
                                      <p:cBhvr>
                                        <p:cTn id="56" dur="500"/>
                                        <p:tgtEl>
                                          <p:spTgt spid="31"/>
                                        </p:tgtEl>
                                      </p:cBhvr>
                                    </p:animEffect>
                                  </p:childTnLst>
                                </p:cTn>
                              </p:par>
                              <p:par>
                                <p:cTn id="57" presetID="4" presetClass="entr" presetSubtype="16" fill="hold" nodeType="withEffect">
                                  <p:stCondLst>
                                    <p:cond delay="0"/>
                                  </p:stCondLst>
                                  <p:childTnLst>
                                    <p:set>
                                      <p:cBhvr>
                                        <p:cTn id="58" dur="1" fill="hold">
                                          <p:stCondLst>
                                            <p:cond delay="0"/>
                                          </p:stCondLst>
                                        </p:cTn>
                                        <p:tgtEl>
                                          <p:spTgt spid="14"/>
                                        </p:tgtEl>
                                        <p:attrNameLst>
                                          <p:attrName>style.visibility</p:attrName>
                                        </p:attrNameLst>
                                      </p:cBhvr>
                                      <p:to>
                                        <p:strVal val="visible"/>
                                      </p:to>
                                    </p:set>
                                    <p:animEffect transition="in" filter="box(in)">
                                      <p:cBhvr>
                                        <p:cTn id="59" dur="500"/>
                                        <p:tgtEl>
                                          <p:spTgt spid="14"/>
                                        </p:tgtEl>
                                      </p:cBhvr>
                                    </p:animEffect>
                                  </p:childTnLst>
                                </p:cTn>
                              </p:par>
                              <p:par>
                                <p:cTn id="60" presetID="4" presetClass="entr" presetSubtype="16" fill="hold" nodeType="withEffect">
                                  <p:stCondLst>
                                    <p:cond delay="0"/>
                                  </p:stCondLst>
                                  <p:childTnLst>
                                    <p:set>
                                      <p:cBhvr>
                                        <p:cTn id="61" dur="1" fill="hold">
                                          <p:stCondLst>
                                            <p:cond delay="0"/>
                                          </p:stCondLst>
                                        </p:cTn>
                                        <p:tgtEl>
                                          <p:spTgt spid="35"/>
                                        </p:tgtEl>
                                        <p:attrNameLst>
                                          <p:attrName>style.visibility</p:attrName>
                                        </p:attrNameLst>
                                      </p:cBhvr>
                                      <p:to>
                                        <p:strVal val="visible"/>
                                      </p:to>
                                    </p:set>
                                    <p:animEffect transition="in" filter="box(in)">
                                      <p:cBhvr>
                                        <p:cTn id="62" dur="500"/>
                                        <p:tgtEl>
                                          <p:spTgt spid="35"/>
                                        </p:tgtEl>
                                      </p:cBhvr>
                                    </p:animEffect>
                                  </p:childTnLst>
                                </p:cTn>
                              </p:par>
                              <p:par>
                                <p:cTn id="63" presetID="4" presetClass="entr" presetSubtype="16" fill="hold" nodeType="withEffect">
                                  <p:stCondLst>
                                    <p:cond delay="0"/>
                                  </p:stCondLst>
                                  <p:childTnLst>
                                    <p:set>
                                      <p:cBhvr>
                                        <p:cTn id="64" dur="1" fill="hold">
                                          <p:stCondLst>
                                            <p:cond delay="0"/>
                                          </p:stCondLst>
                                        </p:cTn>
                                        <p:tgtEl>
                                          <p:spTgt spid="26"/>
                                        </p:tgtEl>
                                        <p:attrNameLst>
                                          <p:attrName>style.visibility</p:attrName>
                                        </p:attrNameLst>
                                      </p:cBhvr>
                                      <p:to>
                                        <p:strVal val="visible"/>
                                      </p:to>
                                    </p:set>
                                    <p:animEffect transition="in" filter="box(in)">
                                      <p:cBhvr>
                                        <p:cTn id="65" dur="500"/>
                                        <p:tgtEl>
                                          <p:spTgt spid="26"/>
                                        </p:tgtEl>
                                      </p:cBhvr>
                                    </p:animEffect>
                                  </p:childTnLst>
                                </p:cTn>
                              </p:par>
                              <p:par>
                                <p:cTn id="66" presetID="4" presetClass="entr" presetSubtype="16" fill="hold" nodeType="withEffect">
                                  <p:stCondLst>
                                    <p:cond delay="0"/>
                                  </p:stCondLst>
                                  <p:childTnLst>
                                    <p:set>
                                      <p:cBhvr>
                                        <p:cTn id="67" dur="1" fill="hold">
                                          <p:stCondLst>
                                            <p:cond delay="0"/>
                                          </p:stCondLst>
                                        </p:cTn>
                                        <p:tgtEl>
                                          <p:spTgt spid="27"/>
                                        </p:tgtEl>
                                        <p:attrNameLst>
                                          <p:attrName>style.visibility</p:attrName>
                                        </p:attrNameLst>
                                      </p:cBhvr>
                                      <p:to>
                                        <p:strVal val="visible"/>
                                      </p:to>
                                    </p:set>
                                    <p:animEffect transition="in" filter="box(in)">
                                      <p:cBhvr>
                                        <p:cTn id="68" dur="500"/>
                                        <p:tgtEl>
                                          <p:spTgt spid="27"/>
                                        </p:tgtEl>
                                      </p:cBhvr>
                                    </p:animEffect>
                                  </p:childTnLst>
                                </p:cTn>
                              </p:par>
                              <p:par>
                                <p:cTn id="69" presetID="4" presetClass="entr" presetSubtype="16" fill="hold" nodeType="withEffect">
                                  <p:stCondLst>
                                    <p:cond delay="0"/>
                                  </p:stCondLst>
                                  <p:childTnLst>
                                    <p:set>
                                      <p:cBhvr>
                                        <p:cTn id="70" dur="1" fill="hold">
                                          <p:stCondLst>
                                            <p:cond delay="0"/>
                                          </p:stCondLst>
                                        </p:cTn>
                                        <p:tgtEl>
                                          <p:spTgt spid="28"/>
                                        </p:tgtEl>
                                        <p:attrNameLst>
                                          <p:attrName>style.visibility</p:attrName>
                                        </p:attrNameLst>
                                      </p:cBhvr>
                                      <p:to>
                                        <p:strVal val="visible"/>
                                      </p:to>
                                    </p:set>
                                    <p:animEffect transition="in" filter="box(in)">
                                      <p:cBhvr>
                                        <p:cTn id="71" dur="500"/>
                                        <p:tgtEl>
                                          <p:spTgt spid="28"/>
                                        </p:tgtEl>
                                      </p:cBhvr>
                                    </p:animEffect>
                                  </p:childTnLst>
                                </p:cTn>
                              </p:par>
                              <p:par>
                                <p:cTn id="72" presetID="4" presetClass="entr" presetSubtype="16" fill="hold" nodeType="withEffect">
                                  <p:stCondLst>
                                    <p:cond delay="0"/>
                                  </p:stCondLst>
                                  <p:childTnLst>
                                    <p:set>
                                      <p:cBhvr>
                                        <p:cTn id="73" dur="1" fill="hold">
                                          <p:stCondLst>
                                            <p:cond delay="0"/>
                                          </p:stCondLst>
                                        </p:cTn>
                                        <p:tgtEl>
                                          <p:spTgt spid="17"/>
                                        </p:tgtEl>
                                        <p:attrNameLst>
                                          <p:attrName>style.visibility</p:attrName>
                                        </p:attrNameLst>
                                      </p:cBhvr>
                                      <p:to>
                                        <p:strVal val="visible"/>
                                      </p:to>
                                    </p:set>
                                    <p:animEffect transition="in" filter="box(in)">
                                      <p:cBhvr>
                                        <p:cTn id="74" dur="500"/>
                                        <p:tgtEl>
                                          <p:spTgt spid="17"/>
                                        </p:tgtEl>
                                      </p:cBhvr>
                                    </p:animEffect>
                                  </p:childTnLst>
                                </p:cTn>
                              </p:par>
                              <p:par>
                                <p:cTn id="75" presetID="4" presetClass="entr" presetSubtype="16" fill="hold" nodeType="withEffect">
                                  <p:stCondLst>
                                    <p:cond delay="0"/>
                                  </p:stCondLst>
                                  <p:childTnLst>
                                    <p:set>
                                      <p:cBhvr>
                                        <p:cTn id="76" dur="1" fill="hold">
                                          <p:stCondLst>
                                            <p:cond delay="0"/>
                                          </p:stCondLst>
                                        </p:cTn>
                                        <p:tgtEl>
                                          <p:spTgt spid="25"/>
                                        </p:tgtEl>
                                        <p:attrNameLst>
                                          <p:attrName>style.visibility</p:attrName>
                                        </p:attrNameLst>
                                      </p:cBhvr>
                                      <p:to>
                                        <p:strVal val="visible"/>
                                      </p:to>
                                    </p:set>
                                    <p:animEffect transition="in" filter="box(in)">
                                      <p:cBhvr>
                                        <p:cTn id="77" dur="500"/>
                                        <p:tgtEl>
                                          <p:spTgt spid="25"/>
                                        </p:tgtEl>
                                      </p:cBhvr>
                                    </p:animEffect>
                                  </p:childTnLst>
                                </p:cTn>
                              </p:par>
                              <p:par>
                                <p:cTn id="78" presetID="4" presetClass="entr" presetSubtype="16" fill="hold" nodeType="withEffect">
                                  <p:stCondLst>
                                    <p:cond delay="0"/>
                                  </p:stCondLst>
                                  <p:childTnLst>
                                    <p:set>
                                      <p:cBhvr>
                                        <p:cTn id="79" dur="1" fill="hold">
                                          <p:stCondLst>
                                            <p:cond delay="0"/>
                                          </p:stCondLst>
                                        </p:cTn>
                                        <p:tgtEl>
                                          <p:spTgt spid="16"/>
                                        </p:tgtEl>
                                        <p:attrNameLst>
                                          <p:attrName>style.visibility</p:attrName>
                                        </p:attrNameLst>
                                      </p:cBhvr>
                                      <p:to>
                                        <p:strVal val="visible"/>
                                      </p:to>
                                    </p:set>
                                    <p:animEffect transition="in" filter="box(in)">
                                      <p:cBhvr>
                                        <p:cTn id="80" dur="500"/>
                                        <p:tgtEl>
                                          <p:spTgt spid="16"/>
                                        </p:tgtEl>
                                      </p:cBhvr>
                                    </p:animEffect>
                                  </p:childTnLst>
                                </p:cTn>
                              </p:par>
                              <p:par>
                                <p:cTn id="81" presetID="4" presetClass="entr" presetSubtype="16" fill="hold" nodeType="withEffect">
                                  <p:stCondLst>
                                    <p:cond delay="0"/>
                                  </p:stCondLst>
                                  <p:childTnLst>
                                    <p:set>
                                      <p:cBhvr>
                                        <p:cTn id="82" dur="1" fill="hold">
                                          <p:stCondLst>
                                            <p:cond delay="0"/>
                                          </p:stCondLst>
                                        </p:cTn>
                                        <p:tgtEl>
                                          <p:spTgt spid="39"/>
                                        </p:tgtEl>
                                        <p:attrNameLst>
                                          <p:attrName>style.visibility</p:attrName>
                                        </p:attrNameLst>
                                      </p:cBhvr>
                                      <p:to>
                                        <p:strVal val="visible"/>
                                      </p:to>
                                    </p:set>
                                    <p:animEffect transition="in" filter="box(in)">
                                      <p:cBhvr>
                                        <p:cTn id="83" dur="500"/>
                                        <p:tgtEl>
                                          <p:spTgt spid="39"/>
                                        </p:tgtEl>
                                      </p:cBhvr>
                                    </p:animEffect>
                                  </p:childTnLst>
                                </p:cTn>
                              </p:par>
                              <p:par>
                                <p:cTn id="84" presetID="4" presetClass="entr" presetSubtype="16" fill="hold" nodeType="withEffect">
                                  <p:stCondLst>
                                    <p:cond delay="0"/>
                                  </p:stCondLst>
                                  <p:childTnLst>
                                    <p:set>
                                      <p:cBhvr>
                                        <p:cTn id="85" dur="1" fill="hold">
                                          <p:stCondLst>
                                            <p:cond delay="0"/>
                                          </p:stCondLst>
                                        </p:cTn>
                                        <p:tgtEl>
                                          <p:spTgt spid="40"/>
                                        </p:tgtEl>
                                        <p:attrNameLst>
                                          <p:attrName>style.visibility</p:attrName>
                                        </p:attrNameLst>
                                      </p:cBhvr>
                                      <p:to>
                                        <p:strVal val="visible"/>
                                      </p:to>
                                    </p:set>
                                    <p:animEffect transition="in" filter="box(in)">
                                      <p:cBhvr>
                                        <p:cTn id="86" dur="500"/>
                                        <p:tgtEl>
                                          <p:spTgt spid="40"/>
                                        </p:tgtEl>
                                      </p:cBhvr>
                                    </p:animEffect>
                                  </p:childTnLst>
                                </p:cTn>
                              </p:par>
                            </p:childTnLst>
                          </p:cTn>
                        </p:par>
                      </p:childTnLst>
                    </p:cTn>
                  </p:par>
                  <p:par>
                    <p:cTn id="87" fill="hold">
                      <p:stCondLst>
                        <p:cond delay="indefinite"/>
                      </p:stCondLst>
                      <p:childTnLst>
                        <p:par>
                          <p:cTn id="88" fill="hold">
                            <p:stCondLst>
                              <p:cond delay="0"/>
                            </p:stCondLst>
                            <p:childTnLst>
                              <p:par>
                                <p:cTn id="89" presetID="4" presetClass="entr" presetSubtype="16" fill="hold" grpId="0" nodeType="clickEffect">
                                  <p:stCondLst>
                                    <p:cond delay="0"/>
                                  </p:stCondLst>
                                  <p:childTnLst>
                                    <p:set>
                                      <p:cBhvr>
                                        <p:cTn id="90" dur="1" fill="hold">
                                          <p:stCondLst>
                                            <p:cond delay="0"/>
                                          </p:stCondLst>
                                        </p:cTn>
                                        <p:tgtEl>
                                          <p:spTgt spid="41"/>
                                        </p:tgtEl>
                                        <p:attrNameLst>
                                          <p:attrName>style.visibility</p:attrName>
                                        </p:attrNameLst>
                                      </p:cBhvr>
                                      <p:to>
                                        <p:strVal val="visible"/>
                                      </p:to>
                                    </p:set>
                                    <p:animEffect transition="in" filter="box(in)">
                                      <p:cBhvr>
                                        <p:cTn id="91"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 grpId="0"/>
      <p:bldP spid="10" grpId="0" animBg="1"/>
      <p:bldP spid="11" grpId="0" animBg="1"/>
      <p:bldP spid="29" grpId="0"/>
      <p:bldP spid="30" grpId="0"/>
      <p:bldP spid="33" grpId="0"/>
      <p:bldP spid="36" grpId="0"/>
      <p:bldP spid="37" grpId="0"/>
      <p:bldP spid="38" grpId="0"/>
      <p:bldP spid="4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8694" y="142852"/>
            <a:ext cx="8215338" cy="1877437"/>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Assumption</a:t>
            </a:r>
          </a:p>
          <a:p>
            <a:r>
              <a:rPr lang="en-US" sz="3000" dirty="0" smtClean="0">
                <a:solidFill>
                  <a:schemeClr val="accent5">
                    <a:lumMod val="50000"/>
                  </a:schemeClr>
                </a:solidFill>
                <a:effectLst>
                  <a:outerShdw blurRad="38100" dist="38100" dir="2700000" algn="tl">
                    <a:srgbClr val="000000">
                      <a:alpha val="43137"/>
                    </a:srgbClr>
                  </a:outerShdw>
                </a:effectLst>
              </a:rPr>
              <a:t>	</a:t>
            </a:r>
            <a:r>
              <a:rPr lang="en-US" dirty="0" smtClean="0">
                <a:solidFill>
                  <a:schemeClr val="accent5">
                    <a:lumMod val="50000"/>
                  </a:schemeClr>
                </a:solidFill>
                <a:effectLst>
                  <a:outerShdw blurRad="38100" dist="38100" dir="2700000" algn="tl">
                    <a:srgbClr val="000000">
                      <a:alpha val="43137"/>
                    </a:srgbClr>
                  </a:outerShdw>
                </a:effectLst>
              </a:rPr>
              <a:t>1. Marginal cost of education constant and equal to private MC, social MC .˙. MC=PMC=SMC= constant. </a:t>
            </a:r>
          </a:p>
          <a:p>
            <a:r>
              <a:rPr lang="en-US" dirty="0" smtClean="0">
                <a:solidFill>
                  <a:schemeClr val="accent5">
                    <a:lumMod val="50000"/>
                  </a:schemeClr>
                </a:solidFill>
                <a:effectLst>
                  <a:outerShdw blurRad="38100" dist="38100" dir="2700000" algn="tl">
                    <a:srgbClr val="000000">
                      <a:alpha val="43137"/>
                    </a:srgbClr>
                  </a:outerShdw>
                </a:effectLst>
              </a:rPr>
              <a:t>	2. Education       Positive to social    externalities</a:t>
            </a:r>
          </a:p>
        </p:txBody>
      </p:sp>
      <p:sp>
        <p:nvSpPr>
          <p:cNvPr id="5" name="ลูกศรขวา 4"/>
          <p:cNvSpPr/>
          <p:nvPr/>
        </p:nvSpPr>
        <p:spPr>
          <a:xfrm>
            <a:off x="4000496" y="1643050"/>
            <a:ext cx="28575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6" name="ลูกศรขวา 5"/>
          <p:cNvSpPr/>
          <p:nvPr/>
        </p:nvSpPr>
        <p:spPr>
          <a:xfrm>
            <a:off x="6786578" y="1643050"/>
            <a:ext cx="285752"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7" name="ลูกศรขวา 6"/>
          <p:cNvSpPr/>
          <p:nvPr/>
        </p:nvSpPr>
        <p:spPr>
          <a:xfrm rot="16200000" flipV="1">
            <a:off x="3679025" y="1678769"/>
            <a:ext cx="285752" cy="214314"/>
          </a:xfrm>
          <a:prstGeom prst="right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8" name="TextBox 7"/>
          <p:cNvSpPr txBox="1"/>
          <p:nvPr/>
        </p:nvSpPr>
        <p:spPr>
          <a:xfrm>
            <a:off x="928662" y="2071678"/>
            <a:ext cx="8215338" cy="3970318"/>
          </a:xfrm>
          <a:prstGeom prst="rect">
            <a:avLst/>
          </a:prstGeom>
          <a:noFill/>
        </p:spPr>
        <p:txBody>
          <a:bodyPr wrap="square" rtlCol="0">
            <a:spAutoFit/>
          </a:bodyPr>
          <a:lstStyle/>
          <a:p>
            <a:r>
              <a:rPr lang="en-US" dirty="0" smtClean="0">
                <a:solidFill>
                  <a:schemeClr val="accent5">
                    <a:lumMod val="50000"/>
                  </a:schemeClr>
                </a:solidFill>
                <a:effectLst>
                  <a:outerShdw blurRad="38100" dist="38100" dir="2700000" algn="tl">
                    <a:srgbClr val="000000">
                      <a:alpha val="43137"/>
                    </a:srgbClr>
                  </a:outerShdw>
                </a:effectLst>
              </a:rPr>
              <a:t>Figure 4.8 shows that private marginal benefit (PMB) or individual demand for education is less than social expectation. For instance, E</a:t>
            </a:r>
            <a:r>
              <a:rPr lang="en-US" baseline="-25000" dirty="0" smtClean="0">
                <a:solidFill>
                  <a:schemeClr val="accent5">
                    <a:lumMod val="50000"/>
                  </a:schemeClr>
                </a:solidFill>
                <a:effectLst>
                  <a:outerShdw blurRad="38100" dist="38100" dir="2700000" algn="tl">
                    <a:srgbClr val="000000">
                      <a:alpha val="43137"/>
                    </a:srgbClr>
                  </a:outerShdw>
                </a:effectLst>
              </a:rPr>
              <a:t>0</a:t>
            </a:r>
            <a:r>
              <a:rPr lang="en-US" dirty="0" smtClean="0">
                <a:solidFill>
                  <a:schemeClr val="accent5">
                    <a:lumMod val="50000"/>
                  </a:schemeClr>
                </a:solidFill>
                <a:effectLst>
                  <a:outerShdw blurRad="38100" dist="38100" dir="2700000" algn="tl">
                    <a:srgbClr val="000000">
                      <a:alpha val="43137"/>
                    </a:srgbClr>
                  </a:outerShdw>
                </a:effectLst>
              </a:rPr>
              <a:t> is a 15 years of schooling while E</a:t>
            </a:r>
            <a:r>
              <a:rPr lang="en-US" baseline="-25000" dirty="0" smtClean="0">
                <a:solidFill>
                  <a:schemeClr val="accent5">
                    <a:lumMod val="50000"/>
                  </a:schemeClr>
                </a:solidFill>
                <a:effectLst>
                  <a:outerShdw blurRad="38100" dist="38100" dir="2700000" algn="tl">
                    <a:srgbClr val="000000">
                      <a:alpha val="43137"/>
                    </a:srgbClr>
                  </a:outerShdw>
                </a:effectLst>
              </a:rPr>
              <a:t>1</a:t>
            </a:r>
            <a:r>
              <a:rPr lang="en-US" dirty="0" smtClean="0">
                <a:solidFill>
                  <a:schemeClr val="accent5">
                    <a:lumMod val="50000"/>
                  </a:schemeClr>
                </a:solidFill>
                <a:effectLst>
                  <a:outerShdw blurRad="38100" dist="38100" dir="2700000" algn="tl">
                    <a:srgbClr val="000000">
                      <a:alpha val="43137"/>
                    </a:srgbClr>
                  </a:outerShdw>
                </a:effectLst>
              </a:rPr>
              <a:t> is 19 years (university). Parent seems to invest their kids only secondary school not university. </a:t>
            </a:r>
          </a:p>
          <a:p>
            <a:r>
              <a:rPr lang="en-US" dirty="0" smtClean="0">
                <a:solidFill>
                  <a:schemeClr val="accent5">
                    <a:lumMod val="50000"/>
                  </a:schemeClr>
                </a:solidFill>
                <a:effectLst>
                  <a:outerShdw blurRad="38100" dist="38100" dir="2700000" algn="tl">
                    <a:srgbClr val="000000">
                      <a:alpha val="43137"/>
                    </a:srgbClr>
                  </a:outerShdw>
                </a:effectLst>
              </a:rPr>
              <a:t>But social benefit occur if population graduate at least university level (under graduation). Therefore,    </a:t>
            </a:r>
            <a:r>
              <a:rPr lang="en-US" dirty="0" smtClean="0">
                <a:solidFill>
                  <a:schemeClr val="accent5">
                    <a:lumMod val="50000"/>
                  </a:schemeClr>
                </a:solidFill>
                <a:effectLst>
                  <a:outerShdw blurRad="38100" dist="38100" dir="2700000" algn="tl">
                    <a:srgbClr val="000000">
                      <a:alpha val="43137"/>
                    </a:srgbClr>
                  </a:outerShdw>
                </a:effectLst>
              </a:rPr>
              <a:t>CABD </a:t>
            </a:r>
            <a:r>
              <a:rPr lang="en-US" dirty="0" smtClean="0">
                <a:solidFill>
                  <a:schemeClr val="accent5">
                    <a:lumMod val="50000"/>
                  </a:schemeClr>
                </a:solidFill>
                <a:effectLst>
                  <a:outerShdw blurRad="38100" dist="38100" dir="2700000" algn="tl">
                    <a:srgbClr val="000000">
                      <a:alpha val="43137"/>
                    </a:srgbClr>
                  </a:outerShdw>
                </a:effectLst>
              </a:rPr>
              <a:t>should support by government or subsidy for </a:t>
            </a:r>
            <a:r>
              <a:rPr lang="en-US" dirty="0" smtClean="0">
                <a:solidFill>
                  <a:schemeClr val="accent5">
                    <a:lumMod val="50000"/>
                  </a:schemeClr>
                </a:solidFill>
                <a:effectLst>
                  <a:outerShdw blurRad="38100" dist="38100" dir="2700000" algn="tl">
                    <a:srgbClr val="000000">
                      <a:alpha val="43137"/>
                    </a:srgbClr>
                  </a:outerShdw>
                </a:effectLst>
              </a:rPr>
              <a:t>tuition </a:t>
            </a:r>
            <a:r>
              <a:rPr lang="en-US" dirty="0" smtClean="0">
                <a:solidFill>
                  <a:schemeClr val="accent5">
                    <a:lumMod val="50000"/>
                  </a:schemeClr>
                </a:solidFill>
                <a:effectLst>
                  <a:outerShdw blurRad="38100" dist="38100" dir="2700000" algn="tl">
                    <a:srgbClr val="000000">
                      <a:alpha val="43137"/>
                    </a:srgbClr>
                  </a:outerShdw>
                </a:effectLst>
              </a:rPr>
              <a:t>fee student loan, </a:t>
            </a:r>
            <a:r>
              <a:rPr lang="en-US" dirty="0" smtClean="0">
                <a:solidFill>
                  <a:schemeClr val="accent5">
                    <a:lumMod val="50000"/>
                  </a:schemeClr>
                </a:solidFill>
                <a:effectLst>
                  <a:outerShdw blurRad="38100" dist="38100" dir="2700000" algn="tl">
                    <a:srgbClr val="000000">
                      <a:alpha val="43137"/>
                    </a:srgbClr>
                  </a:outerShdw>
                </a:effectLst>
              </a:rPr>
              <a:t>Scholarship. </a:t>
            </a:r>
            <a:endParaRPr lang="en-US" sz="2400" dirty="0" smtClean="0">
              <a:solidFill>
                <a:schemeClr val="accent5">
                  <a:lumMod val="50000"/>
                </a:schemeClr>
              </a:solidFill>
              <a:effectLst>
                <a:outerShdw blurRad="38100" dist="38100" dir="2700000" algn="tl">
                  <a:srgbClr val="000000">
                    <a:alpha val="43137"/>
                  </a:srgbClr>
                </a:outerShdw>
              </a:effectLst>
            </a:endParaRPr>
          </a:p>
        </p:txBody>
      </p:sp>
      <p:sp>
        <p:nvSpPr>
          <p:cNvPr id="9" name="สี่เหลี่ยมผืนผ้า 8"/>
          <p:cNvSpPr/>
          <p:nvPr/>
        </p:nvSpPr>
        <p:spPr>
          <a:xfrm>
            <a:off x="7572396" y="4786322"/>
            <a:ext cx="285752" cy="285752"/>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th-T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1"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ox(in)">
                                      <p:cBhvr>
                                        <p:cTn id="10" dur="500"/>
                                        <p:tgtEl>
                                          <p:spTgt spid="7"/>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ox(in)">
                                      <p:cBhvr>
                                        <p:cTn id="13" dur="500"/>
                                        <p:tgtEl>
                                          <p:spTgt spid="5"/>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ox(in)">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ox(in)">
                                      <p:cBhvr>
                                        <p:cTn id="21" dur="500"/>
                                        <p:tgtEl>
                                          <p:spTgt spid="8"/>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box(in)">
                                      <p:cBhvr>
                                        <p:cTn id="2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p:bldP spid="5" grpId="0" animBg="1"/>
      <p:bldP spid="6" grpId="0" animBg="1"/>
      <p:bldP spid="7" grpId="0" animBg="1"/>
      <p:bldP spid="8" grpId="0"/>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1071538" y="274638"/>
            <a:ext cx="7862150" cy="1143000"/>
          </a:xfrm>
        </p:spPr>
        <p:txBody>
          <a:bodyPr>
            <a:normAutofit fontScale="90000"/>
          </a:bodyPr>
          <a:lstStyle/>
          <a:p>
            <a:r>
              <a:rPr lang="en-US" sz="3600" dirty="0" smtClean="0">
                <a:latin typeface="Gill Sans MT" pitchFamily="34" charset="0"/>
              </a:rPr>
              <a:t>4.1 </a:t>
            </a:r>
            <a:r>
              <a:rPr lang="en-US" sz="3600" dirty="0" smtClean="0"/>
              <a:t>Education is investment or consumption</a:t>
            </a:r>
            <a:r>
              <a:rPr lang="en-US" sz="3600" dirty="0" smtClean="0">
                <a:latin typeface="Gill Sans MT" pitchFamily="34" charset="0"/>
              </a:rPr>
              <a:t> </a:t>
            </a:r>
            <a:endParaRPr lang="th-TH" sz="3600" dirty="0">
              <a:latin typeface="Gill Sans MT" pitchFamily="34" charset="0"/>
            </a:endParaRPr>
          </a:p>
        </p:txBody>
      </p:sp>
      <p:sp>
        <p:nvSpPr>
          <p:cNvPr id="3" name="ชื่อเรื่อง 1"/>
          <p:cNvSpPr txBox="1">
            <a:spLocks/>
          </p:cNvSpPr>
          <p:nvPr/>
        </p:nvSpPr>
        <p:spPr>
          <a:xfrm>
            <a:off x="4071934" y="1285860"/>
            <a:ext cx="2133616" cy="114300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0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Micro level</a:t>
            </a:r>
            <a:endParaRPr kumimoji="0" lang="th-TH" sz="30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 name="สามเหลี่ยมหน้าจั่ว 4"/>
          <p:cNvSpPr/>
          <p:nvPr/>
        </p:nvSpPr>
        <p:spPr>
          <a:xfrm>
            <a:off x="3500430" y="4143380"/>
            <a:ext cx="2857520" cy="1000132"/>
          </a:xfrm>
          <a:prstGeom prst="triangl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h-TH"/>
          </a:p>
        </p:txBody>
      </p:sp>
      <p:sp>
        <p:nvSpPr>
          <p:cNvPr id="7" name="ชื่อเรื่อง 1"/>
          <p:cNvSpPr txBox="1">
            <a:spLocks/>
          </p:cNvSpPr>
          <p:nvPr/>
        </p:nvSpPr>
        <p:spPr>
          <a:xfrm>
            <a:off x="4224334" y="4357702"/>
            <a:ext cx="1990740" cy="114300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Household</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8" name="วงรี 7"/>
          <p:cNvSpPr/>
          <p:nvPr/>
        </p:nvSpPr>
        <p:spPr>
          <a:xfrm>
            <a:off x="3571868" y="3143248"/>
            <a:ext cx="2714644" cy="642942"/>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th-TH"/>
          </a:p>
        </p:txBody>
      </p:sp>
      <p:sp>
        <p:nvSpPr>
          <p:cNvPr id="9" name="ชื่อเรื่อง 1"/>
          <p:cNvSpPr txBox="1">
            <a:spLocks/>
          </p:cNvSpPr>
          <p:nvPr/>
        </p:nvSpPr>
        <p:spPr>
          <a:xfrm>
            <a:off x="4000496" y="2928942"/>
            <a:ext cx="2143140" cy="114300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Education</a:t>
            </a:r>
            <a:endParaRPr kumimoji="0" lang="th-TH" sz="32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0" name="สี่เหลี่ยมผืนผ้า 9"/>
          <p:cNvSpPr/>
          <p:nvPr/>
        </p:nvSpPr>
        <p:spPr>
          <a:xfrm rot="678129">
            <a:off x="1877207" y="3968180"/>
            <a:ext cx="6105679" cy="7771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h-TH"/>
          </a:p>
        </p:txBody>
      </p:sp>
      <p:sp>
        <p:nvSpPr>
          <p:cNvPr id="11" name="ชื่อเรื่อง 1"/>
          <p:cNvSpPr txBox="1">
            <a:spLocks/>
          </p:cNvSpPr>
          <p:nvPr/>
        </p:nvSpPr>
        <p:spPr>
          <a:xfrm>
            <a:off x="1071538" y="3643314"/>
            <a:ext cx="2357454" cy="114300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Investment</a:t>
            </a:r>
            <a:endParaRPr kumimoji="0" lang="th-TH" sz="32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2" name="ชื่อเรื่อง 1"/>
          <p:cNvSpPr txBox="1">
            <a:spLocks/>
          </p:cNvSpPr>
          <p:nvPr/>
        </p:nvSpPr>
        <p:spPr>
          <a:xfrm>
            <a:off x="6500826" y="3214686"/>
            <a:ext cx="2357454" cy="114300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Consumption</a:t>
            </a:r>
            <a:endParaRPr kumimoji="0" lang="th-TH" sz="32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3" name="ลูกศรขึ้น 12"/>
          <p:cNvSpPr/>
          <p:nvPr/>
        </p:nvSpPr>
        <p:spPr>
          <a:xfrm>
            <a:off x="1714480" y="3571876"/>
            <a:ext cx="642942" cy="35719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4" name="ลูกศรขึ้น 13"/>
          <p:cNvSpPr/>
          <p:nvPr/>
        </p:nvSpPr>
        <p:spPr>
          <a:xfrm rot="10800000">
            <a:off x="7358082" y="4071942"/>
            <a:ext cx="642942" cy="35719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5" name="ชื่อเรื่อง 1"/>
          <p:cNvSpPr txBox="1">
            <a:spLocks/>
          </p:cNvSpPr>
          <p:nvPr/>
        </p:nvSpPr>
        <p:spPr>
          <a:xfrm>
            <a:off x="857224" y="4714884"/>
            <a:ext cx="1143008" cy="114300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Wage</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6" name="ชื่อเรื่อง 1"/>
          <p:cNvSpPr txBox="1">
            <a:spLocks/>
          </p:cNvSpPr>
          <p:nvPr/>
        </p:nvSpPr>
        <p:spPr>
          <a:xfrm>
            <a:off x="2071670" y="4714884"/>
            <a:ext cx="1285884" cy="114300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Income</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7" name="ชื่อเรื่อง 1"/>
          <p:cNvSpPr txBox="1">
            <a:spLocks/>
          </p:cNvSpPr>
          <p:nvPr/>
        </p:nvSpPr>
        <p:spPr>
          <a:xfrm>
            <a:off x="6286512" y="1928802"/>
            <a:ext cx="1285884" cy="114300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Utility</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8" name="ชื่อเรื่อง 1"/>
          <p:cNvSpPr txBox="1">
            <a:spLocks/>
          </p:cNvSpPr>
          <p:nvPr/>
        </p:nvSpPr>
        <p:spPr>
          <a:xfrm>
            <a:off x="7643834" y="1928802"/>
            <a:ext cx="1285884" cy="114300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Psychic Income</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9" name="ลูกศรลง 18"/>
          <p:cNvSpPr/>
          <p:nvPr/>
        </p:nvSpPr>
        <p:spPr>
          <a:xfrm rot="1051878">
            <a:off x="1272555" y="4597334"/>
            <a:ext cx="240908" cy="42317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1" name="ลูกศรลง 20"/>
          <p:cNvSpPr/>
          <p:nvPr/>
        </p:nvSpPr>
        <p:spPr>
          <a:xfrm rot="20568696">
            <a:off x="2631951" y="4596036"/>
            <a:ext cx="229451" cy="4422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2" name="ลูกศรลง 21"/>
          <p:cNvSpPr/>
          <p:nvPr/>
        </p:nvSpPr>
        <p:spPr>
          <a:xfrm rot="8723057">
            <a:off x="6838864" y="2850355"/>
            <a:ext cx="225287" cy="4600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3" name="ลูกศรลง 22"/>
          <p:cNvSpPr/>
          <p:nvPr/>
        </p:nvSpPr>
        <p:spPr>
          <a:xfrm rot="11363522">
            <a:off x="8108598" y="2871515"/>
            <a:ext cx="209601" cy="4600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500"/>
                                        <p:tgtEl>
                                          <p:spTgt spid="8"/>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box(in)">
                                      <p:cBhvr>
                                        <p:cTn id="20" dur="500"/>
                                        <p:tgtEl>
                                          <p:spTgt spid="9"/>
                                        </p:tgtEl>
                                      </p:cBhvr>
                                    </p:animEffect>
                                  </p:childTnLst>
                                </p:cTn>
                              </p:par>
                              <p:par>
                                <p:cTn id="21" presetID="4" presetClass="entr" presetSubtype="16"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box(in)">
                                      <p:cBhvr>
                                        <p:cTn id="23" dur="500"/>
                                        <p:tgtEl>
                                          <p:spTgt spid="5"/>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ox(in)">
                                      <p:cBhvr>
                                        <p:cTn id="26" dur="500"/>
                                        <p:tgtEl>
                                          <p:spTgt spid="7"/>
                                        </p:tgtEl>
                                      </p:cBhvr>
                                    </p:animEffect>
                                  </p:childTnLst>
                                </p:cTn>
                              </p:par>
                              <p:par>
                                <p:cTn id="27" presetID="4" presetClass="entr" presetSubtype="16"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box(in)">
                                      <p:cBhvr>
                                        <p:cTn id="29" dur="500"/>
                                        <p:tgtEl>
                                          <p:spTgt spid="10"/>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anim calcmode="lin" valueType="num">
                                      <p:cBhvr additive="base">
                                        <p:cTn id="34" dur="500" fill="hold"/>
                                        <p:tgtEl>
                                          <p:spTgt spid="13"/>
                                        </p:tgtEl>
                                        <p:attrNameLst>
                                          <p:attrName>ppt_x</p:attrName>
                                        </p:attrNameLst>
                                      </p:cBhvr>
                                      <p:tavLst>
                                        <p:tav tm="0">
                                          <p:val>
                                            <p:strVal val="#ppt_x"/>
                                          </p:val>
                                        </p:tav>
                                        <p:tav tm="100000">
                                          <p:val>
                                            <p:strVal val="#ppt_x"/>
                                          </p:val>
                                        </p:tav>
                                      </p:tavLst>
                                    </p:anim>
                                    <p:anim calcmode="lin" valueType="num">
                                      <p:cBhvr additive="base">
                                        <p:cTn id="35" dur="500" fill="hold"/>
                                        <p:tgtEl>
                                          <p:spTgt spid="13"/>
                                        </p:tgtEl>
                                        <p:attrNameLst>
                                          <p:attrName>ppt_y</p:attrName>
                                        </p:attrNameLst>
                                      </p:cBhvr>
                                      <p:tavLst>
                                        <p:tav tm="0">
                                          <p:val>
                                            <p:strVal val="1+#ppt_h/2"/>
                                          </p:val>
                                        </p:tav>
                                        <p:tav tm="100000">
                                          <p:val>
                                            <p:strVal val="#ppt_y"/>
                                          </p:val>
                                        </p:tav>
                                      </p:tavLst>
                                    </p:anim>
                                  </p:childTnLst>
                                </p:cTn>
                              </p:par>
                              <p:par>
                                <p:cTn id="36" presetID="2" presetClass="entr" presetSubtype="4" fill="hold" grpId="0" nodeType="withEffect">
                                  <p:stCondLst>
                                    <p:cond delay="0"/>
                                  </p:stCondLst>
                                  <p:childTnLst>
                                    <p:set>
                                      <p:cBhvr>
                                        <p:cTn id="37" dur="1" fill="hold">
                                          <p:stCondLst>
                                            <p:cond delay="0"/>
                                          </p:stCondLst>
                                        </p:cTn>
                                        <p:tgtEl>
                                          <p:spTgt spid="11"/>
                                        </p:tgtEl>
                                        <p:attrNameLst>
                                          <p:attrName>style.visibility</p:attrName>
                                        </p:attrNameLst>
                                      </p:cBhvr>
                                      <p:to>
                                        <p:strVal val="visible"/>
                                      </p:to>
                                    </p:set>
                                    <p:anim calcmode="lin" valueType="num">
                                      <p:cBhvr additive="base">
                                        <p:cTn id="38" dur="500" fill="hold"/>
                                        <p:tgtEl>
                                          <p:spTgt spid="11"/>
                                        </p:tgtEl>
                                        <p:attrNameLst>
                                          <p:attrName>ppt_x</p:attrName>
                                        </p:attrNameLst>
                                      </p:cBhvr>
                                      <p:tavLst>
                                        <p:tav tm="0">
                                          <p:val>
                                            <p:strVal val="#ppt_x"/>
                                          </p:val>
                                        </p:tav>
                                        <p:tav tm="100000">
                                          <p:val>
                                            <p:strVal val="#ppt_x"/>
                                          </p:val>
                                        </p:tav>
                                      </p:tavLst>
                                    </p:anim>
                                    <p:anim calcmode="lin" valueType="num">
                                      <p:cBhvr additive="base">
                                        <p:cTn id="39" dur="500" fill="hold"/>
                                        <p:tgtEl>
                                          <p:spTgt spid="11"/>
                                        </p:tgtEl>
                                        <p:attrNameLst>
                                          <p:attrName>ppt_y</p:attrName>
                                        </p:attrNameLst>
                                      </p:cBhvr>
                                      <p:tavLst>
                                        <p:tav tm="0">
                                          <p:val>
                                            <p:strVal val="1+#ppt_h/2"/>
                                          </p:val>
                                        </p:tav>
                                        <p:tav tm="100000">
                                          <p:val>
                                            <p:strVal val="#ppt_y"/>
                                          </p:val>
                                        </p:tav>
                                      </p:tavLst>
                                    </p:anim>
                                  </p:childTnLst>
                                </p:cTn>
                              </p:par>
                              <p:par>
                                <p:cTn id="40" presetID="2" presetClass="entr" presetSubtype="4" fill="hold" grpId="0" nodeType="withEffect">
                                  <p:stCondLst>
                                    <p:cond delay="0"/>
                                  </p:stCondLst>
                                  <p:childTnLst>
                                    <p:set>
                                      <p:cBhvr>
                                        <p:cTn id="41" dur="1" fill="hold">
                                          <p:stCondLst>
                                            <p:cond delay="0"/>
                                          </p:stCondLst>
                                        </p:cTn>
                                        <p:tgtEl>
                                          <p:spTgt spid="14"/>
                                        </p:tgtEl>
                                        <p:attrNameLst>
                                          <p:attrName>style.visibility</p:attrName>
                                        </p:attrNameLst>
                                      </p:cBhvr>
                                      <p:to>
                                        <p:strVal val="visible"/>
                                      </p:to>
                                    </p:set>
                                    <p:anim calcmode="lin" valueType="num">
                                      <p:cBhvr additive="base">
                                        <p:cTn id="42" dur="500" fill="hold"/>
                                        <p:tgtEl>
                                          <p:spTgt spid="14"/>
                                        </p:tgtEl>
                                        <p:attrNameLst>
                                          <p:attrName>ppt_x</p:attrName>
                                        </p:attrNameLst>
                                      </p:cBhvr>
                                      <p:tavLst>
                                        <p:tav tm="0">
                                          <p:val>
                                            <p:strVal val="#ppt_x"/>
                                          </p:val>
                                        </p:tav>
                                        <p:tav tm="100000">
                                          <p:val>
                                            <p:strVal val="#ppt_x"/>
                                          </p:val>
                                        </p:tav>
                                      </p:tavLst>
                                    </p:anim>
                                    <p:anim calcmode="lin" valueType="num">
                                      <p:cBhvr additive="base">
                                        <p:cTn id="43" dur="500" fill="hold"/>
                                        <p:tgtEl>
                                          <p:spTgt spid="14"/>
                                        </p:tgtEl>
                                        <p:attrNameLst>
                                          <p:attrName>ppt_y</p:attrName>
                                        </p:attrNameLst>
                                      </p:cBhvr>
                                      <p:tavLst>
                                        <p:tav tm="0">
                                          <p:val>
                                            <p:strVal val="1+#ppt_h/2"/>
                                          </p:val>
                                        </p:tav>
                                        <p:tav tm="100000">
                                          <p:val>
                                            <p:strVal val="#ppt_y"/>
                                          </p:val>
                                        </p:tav>
                                      </p:tavLst>
                                    </p:anim>
                                  </p:childTnLst>
                                </p:cTn>
                              </p:par>
                              <p:par>
                                <p:cTn id="44" presetID="2" presetClass="entr" presetSubtype="4" fill="hold" grpId="0" nodeType="withEffect">
                                  <p:stCondLst>
                                    <p:cond delay="0"/>
                                  </p:stCondLst>
                                  <p:childTnLst>
                                    <p:set>
                                      <p:cBhvr>
                                        <p:cTn id="45" dur="1" fill="hold">
                                          <p:stCondLst>
                                            <p:cond delay="0"/>
                                          </p:stCondLst>
                                        </p:cTn>
                                        <p:tgtEl>
                                          <p:spTgt spid="12"/>
                                        </p:tgtEl>
                                        <p:attrNameLst>
                                          <p:attrName>style.visibility</p:attrName>
                                        </p:attrNameLst>
                                      </p:cBhvr>
                                      <p:to>
                                        <p:strVal val="visible"/>
                                      </p:to>
                                    </p:set>
                                    <p:anim calcmode="lin" valueType="num">
                                      <p:cBhvr additive="base">
                                        <p:cTn id="46" dur="500" fill="hold"/>
                                        <p:tgtEl>
                                          <p:spTgt spid="12"/>
                                        </p:tgtEl>
                                        <p:attrNameLst>
                                          <p:attrName>ppt_x</p:attrName>
                                        </p:attrNameLst>
                                      </p:cBhvr>
                                      <p:tavLst>
                                        <p:tav tm="0">
                                          <p:val>
                                            <p:strVal val="#ppt_x"/>
                                          </p:val>
                                        </p:tav>
                                        <p:tav tm="100000">
                                          <p:val>
                                            <p:strVal val="#ppt_x"/>
                                          </p:val>
                                        </p:tav>
                                      </p:tavLst>
                                    </p:anim>
                                    <p:anim calcmode="lin" valueType="num">
                                      <p:cBhvr additive="base">
                                        <p:cTn id="47"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 calcmode="lin" valueType="num">
                                      <p:cBhvr additive="base">
                                        <p:cTn id="52" dur="500" fill="hold"/>
                                        <p:tgtEl>
                                          <p:spTgt spid="19"/>
                                        </p:tgtEl>
                                        <p:attrNameLst>
                                          <p:attrName>ppt_x</p:attrName>
                                        </p:attrNameLst>
                                      </p:cBhvr>
                                      <p:tavLst>
                                        <p:tav tm="0">
                                          <p:val>
                                            <p:strVal val="#ppt_x"/>
                                          </p:val>
                                        </p:tav>
                                        <p:tav tm="100000">
                                          <p:val>
                                            <p:strVal val="#ppt_x"/>
                                          </p:val>
                                        </p:tav>
                                      </p:tavLst>
                                    </p:anim>
                                    <p:anim calcmode="lin" valueType="num">
                                      <p:cBhvr additive="base">
                                        <p:cTn id="53" dur="500" fill="hold"/>
                                        <p:tgtEl>
                                          <p:spTgt spid="19"/>
                                        </p:tgtEl>
                                        <p:attrNameLst>
                                          <p:attrName>ppt_y</p:attrName>
                                        </p:attrNameLst>
                                      </p:cBhvr>
                                      <p:tavLst>
                                        <p:tav tm="0">
                                          <p:val>
                                            <p:strVal val="1+#ppt_h/2"/>
                                          </p:val>
                                        </p:tav>
                                        <p:tav tm="100000">
                                          <p:val>
                                            <p:strVal val="#ppt_y"/>
                                          </p:val>
                                        </p:tav>
                                      </p:tavLst>
                                    </p:anim>
                                  </p:childTnLst>
                                </p:cTn>
                              </p:par>
                              <p:par>
                                <p:cTn id="54" presetID="2" presetClass="entr" presetSubtype="4" fill="hold" grpId="0" nodeType="withEffect">
                                  <p:stCondLst>
                                    <p:cond delay="0"/>
                                  </p:stCondLst>
                                  <p:childTnLst>
                                    <p:set>
                                      <p:cBhvr>
                                        <p:cTn id="55" dur="1" fill="hold">
                                          <p:stCondLst>
                                            <p:cond delay="0"/>
                                          </p:stCondLst>
                                        </p:cTn>
                                        <p:tgtEl>
                                          <p:spTgt spid="21"/>
                                        </p:tgtEl>
                                        <p:attrNameLst>
                                          <p:attrName>style.visibility</p:attrName>
                                        </p:attrNameLst>
                                      </p:cBhvr>
                                      <p:to>
                                        <p:strVal val="visible"/>
                                      </p:to>
                                    </p:set>
                                    <p:anim calcmode="lin" valueType="num">
                                      <p:cBhvr additive="base">
                                        <p:cTn id="56" dur="500" fill="hold"/>
                                        <p:tgtEl>
                                          <p:spTgt spid="21"/>
                                        </p:tgtEl>
                                        <p:attrNameLst>
                                          <p:attrName>ppt_x</p:attrName>
                                        </p:attrNameLst>
                                      </p:cBhvr>
                                      <p:tavLst>
                                        <p:tav tm="0">
                                          <p:val>
                                            <p:strVal val="#ppt_x"/>
                                          </p:val>
                                        </p:tav>
                                        <p:tav tm="100000">
                                          <p:val>
                                            <p:strVal val="#ppt_x"/>
                                          </p:val>
                                        </p:tav>
                                      </p:tavLst>
                                    </p:anim>
                                    <p:anim calcmode="lin" valueType="num">
                                      <p:cBhvr additive="base">
                                        <p:cTn id="57" dur="500" fill="hold"/>
                                        <p:tgtEl>
                                          <p:spTgt spid="21"/>
                                        </p:tgtEl>
                                        <p:attrNameLst>
                                          <p:attrName>ppt_y</p:attrName>
                                        </p:attrNameLst>
                                      </p:cBhvr>
                                      <p:tavLst>
                                        <p:tav tm="0">
                                          <p:val>
                                            <p:strVal val="1+#ppt_h/2"/>
                                          </p:val>
                                        </p:tav>
                                        <p:tav tm="100000">
                                          <p:val>
                                            <p:strVal val="#ppt_y"/>
                                          </p:val>
                                        </p:tav>
                                      </p:tavLst>
                                    </p:anim>
                                  </p:childTnLst>
                                </p:cTn>
                              </p:par>
                              <p:par>
                                <p:cTn id="58" presetID="2" presetClass="entr" presetSubtype="4" fill="hold" grpId="0" nodeType="withEffect">
                                  <p:stCondLst>
                                    <p:cond delay="0"/>
                                  </p:stCondLst>
                                  <p:childTnLst>
                                    <p:set>
                                      <p:cBhvr>
                                        <p:cTn id="59" dur="1" fill="hold">
                                          <p:stCondLst>
                                            <p:cond delay="0"/>
                                          </p:stCondLst>
                                        </p:cTn>
                                        <p:tgtEl>
                                          <p:spTgt spid="16"/>
                                        </p:tgtEl>
                                        <p:attrNameLst>
                                          <p:attrName>style.visibility</p:attrName>
                                        </p:attrNameLst>
                                      </p:cBhvr>
                                      <p:to>
                                        <p:strVal val="visible"/>
                                      </p:to>
                                    </p:set>
                                    <p:anim calcmode="lin" valueType="num">
                                      <p:cBhvr additive="base">
                                        <p:cTn id="60" dur="500" fill="hold"/>
                                        <p:tgtEl>
                                          <p:spTgt spid="16"/>
                                        </p:tgtEl>
                                        <p:attrNameLst>
                                          <p:attrName>ppt_x</p:attrName>
                                        </p:attrNameLst>
                                      </p:cBhvr>
                                      <p:tavLst>
                                        <p:tav tm="0">
                                          <p:val>
                                            <p:strVal val="#ppt_x"/>
                                          </p:val>
                                        </p:tav>
                                        <p:tav tm="100000">
                                          <p:val>
                                            <p:strVal val="#ppt_x"/>
                                          </p:val>
                                        </p:tav>
                                      </p:tavLst>
                                    </p:anim>
                                    <p:anim calcmode="lin" valueType="num">
                                      <p:cBhvr additive="base">
                                        <p:cTn id="61" dur="500" fill="hold"/>
                                        <p:tgtEl>
                                          <p:spTgt spid="16"/>
                                        </p:tgtEl>
                                        <p:attrNameLst>
                                          <p:attrName>ppt_y</p:attrName>
                                        </p:attrNameLst>
                                      </p:cBhvr>
                                      <p:tavLst>
                                        <p:tav tm="0">
                                          <p:val>
                                            <p:strVal val="1+#ppt_h/2"/>
                                          </p:val>
                                        </p:tav>
                                        <p:tav tm="100000">
                                          <p:val>
                                            <p:strVal val="#ppt_y"/>
                                          </p:val>
                                        </p:tav>
                                      </p:tavLst>
                                    </p:anim>
                                  </p:childTnLst>
                                </p:cTn>
                              </p:par>
                              <p:par>
                                <p:cTn id="62" presetID="2" presetClass="entr" presetSubtype="4" fill="hold" grpId="0" nodeType="withEffect">
                                  <p:stCondLst>
                                    <p:cond delay="0"/>
                                  </p:stCondLst>
                                  <p:childTnLst>
                                    <p:set>
                                      <p:cBhvr>
                                        <p:cTn id="63" dur="1" fill="hold">
                                          <p:stCondLst>
                                            <p:cond delay="0"/>
                                          </p:stCondLst>
                                        </p:cTn>
                                        <p:tgtEl>
                                          <p:spTgt spid="15"/>
                                        </p:tgtEl>
                                        <p:attrNameLst>
                                          <p:attrName>style.visibility</p:attrName>
                                        </p:attrNameLst>
                                      </p:cBhvr>
                                      <p:to>
                                        <p:strVal val="visible"/>
                                      </p:to>
                                    </p:set>
                                    <p:anim calcmode="lin" valueType="num">
                                      <p:cBhvr additive="base">
                                        <p:cTn id="64" dur="500" fill="hold"/>
                                        <p:tgtEl>
                                          <p:spTgt spid="15"/>
                                        </p:tgtEl>
                                        <p:attrNameLst>
                                          <p:attrName>ppt_x</p:attrName>
                                        </p:attrNameLst>
                                      </p:cBhvr>
                                      <p:tavLst>
                                        <p:tav tm="0">
                                          <p:val>
                                            <p:strVal val="#ppt_x"/>
                                          </p:val>
                                        </p:tav>
                                        <p:tav tm="100000">
                                          <p:val>
                                            <p:strVal val="#ppt_x"/>
                                          </p:val>
                                        </p:tav>
                                      </p:tavLst>
                                    </p:anim>
                                    <p:anim calcmode="lin" valueType="num">
                                      <p:cBhvr additive="base">
                                        <p:cTn id="65"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2" presetClass="entr" presetSubtype="4" fill="hold" grpId="0" nodeType="clickEffect">
                                  <p:stCondLst>
                                    <p:cond delay="0"/>
                                  </p:stCondLst>
                                  <p:childTnLst>
                                    <p:set>
                                      <p:cBhvr>
                                        <p:cTn id="69" dur="1" fill="hold">
                                          <p:stCondLst>
                                            <p:cond delay="0"/>
                                          </p:stCondLst>
                                        </p:cTn>
                                        <p:tgtEl>
                                          <p:spTgt spid="23"/>
                                        </p:tgtEl>
                                        <p:attrNameLst>
                                          <p:attrName>style.visibility</p:attrName>
                                        </p:attrNameLst>
                                      </p:cBhvr>
                                      <p:to>
                                        <p:strVal val="visible"/>
                                      </p:to>
                                    </p:set>
                                    <p:anim calcmode="lin" valueType="num">
                                      <p:cBhvr additive="base">
                                        <p:cTn id="70" dur="500" fill="hold"/>
                                        <p:tgtEl>
                                          <p:spTgt spid="23"/>
                                        </p:tgtEl>
                                        <p:attrNameLst>
                                          <p:attrName>ppt_x</p:attrName>
                                        </p:attrNameLst>
                                      </p:cBhvr>
                                      <p:tavLst>
                                        <p:tav tm="0">
                                          <p:val>
                                            <p:strVal val="#ppt_x"/>
                                          </p:val>
                                        </p:tav>
                                        <p:tav tm="100000">
                                          <p:val>
                                            <p:strVal val="#ppt_x"/>
                                          </p:val>
                                        </p:tav>
                                      </p:tavLst>
                                    </p:anim>
                                    <p:anim calcmode="lin" valueType="num">
                                      <p:cBhvr additive="base">
                                        <p:cTn id="71" dur="500" fill="hold"/>
                                        <p:tgtEl>
                                          <p:spTgt spid="23"/>
                                        </p:tgtEl>
                                        <p:attrNameLst>
                                          <p:attrName>ppt_y</p:attrName>
                                        </p:attrNameLst>
                                      </p:cBhvr>
                                      <p:tavLst>
                                        <p:tav tm="0">
                                          <p:val>
                                            <p:strVal val="1+#ppt_h/2"/>
                                          </p:val>
                                        </p:tav>
                                        <p:tav tm="100000">
                                          <p:val>
                                            <p:strVal val="#ppt_y"/>
                                          </p:val>
                                        </p:tav>
                                      </p:tavLst>
                                    </p:anim>
                                  </p:childTnLst>
                                </p:cTn>
                              </p:par>
                              <p:par>
                                <p:cTn id="72" presetID="2" presetClass="entr" presetSubtype="4" fill="hold" grpId="0" nodeType="withEffect">
                                  <p:stCondLst>
                                    <p:cond delay="0"/>
                                  </p:stCondLst>
                                  <p:childTnLst>
                                    <p:set>
                                      <p:cBhvr>
                                        <p:cTn id="73" dur="1" fill="hold">
                                          <p:stCondLst>
                                            <p:cond delay="0"/>
                                          </p:stCondLst>
                                        </p:cTn>
                                        <p:tgtEl>
                                          <p:spTgt spid="22"/>
                                        </p:tgtEl>
                                        <p:attrNameLst>
                                          <p:attrName>style.visibility</p:attrName>
                                        </p:attrNameLst>
                                      </p:cBhvr>
                                      <p:to>
                                        <p:strVal val="visible"/>
                                      </p:to>
                                    </p:set>
                                    <p:anim calcmode="lin" valueType="num">
                                      <p:cBhvr additive="base">
                                        <p:cTn id="74" dur="500" fill="hold"/>
                                        <p:tgtEl>
                                          <p:spTgt spid="22"/>
                                        </p:tgtEl>
                                        <p:attrNameLst>
                                          <p:attrName>ppt_x</p:attrName>
                                        </p:attrNameLst>
                                      </p:cBhvr>
                                      <p:tavLst>
                                        <p:tav tm="0">
                                          <p:val>
                                            <p:strVal val="#ppt_x"/>
                                          </p:val>
                                        </p:tav>
                                        <p:tav tm="100000">
                                          <p:val>
                                            <p:strVal val="#ppt_x"/>
                                          </p:val>
                                        </p:tav>
                                      </p:tavLst>
                                    </p:anim>
                                    <p:anim calcmode="lin" valueType="num">
                                      <p:cBhvr additive="base">
                                        <p:cTn id="75" dur="500" fill="hold"/>
                                        <p:tgtEl>
                                          <p:spTgt spid="22"/>
                                        </p:tgtEl>
                                        <p:attrNameLst>
                                          <p:attrName>ppt_y</p:attrName>
                                        </p:attrNameLst>
                                      </p:cBhvr>
                                      <p:tavLst>
                                        <p:tav tm="0">
                                          <p:val>
                                            <p:strVal val="1+#ppt_h/2"/>
                                          </p:val>
                                        </p:tav>
                                        <p:tav tm="100000">
                                          <p:val>
                                            <p:strVal val="#ppt_y"/>
                                          </p:val>
                                        </p:tav>
                                      </p:tavLst>
                                    </p:anim>
                                  </p:childTnLst>
                                </p:cTn>
                              </p:par>
                              <p:par>
                                <p:cTn id="76" presetID="2" presetClass="entr" presetSubtype="4" fill="hold" grpId="0" nodeType="withEffect">
                                  <p:stCondLst>
                                    <p:cond delay="0"/>
                                  </p:stCondLst>
                                  <p:childTnLst>
                                    <p:set>
                                      <p:cBhvr>
                                        <p:cTn id="77" dur="1" fill="hold">
                                          <p:stCondLst>
                                            <p:cond delay="0"/>
                                          </p:stCondLst>
                                        </p:cTn>
                                        <p:tgtEl>
                                          <p:spTgt spid="17"/>
                                        </p:tgtEl>
                                        <p:attrNameLst>
                                          <p:attrName>style.visibility</p:attrName>
                                        </p:attrNameLst>
                                      </p:cBhvr>
                                      <p:to>
                                        <p:strVal val="visible"/>
                                      </p:to>
                                    </p:set>
                                    <p:anim calcmode="lin" valueType="num">
                                      <p:cBhvr additive="base">
                                        <p:cTn id="78" dur="500" fill="hold"/>
                                        <p:tgtEl>
                                          <p:spTgt spid="17"/>
                                        </p:tgtEl>
                                        <p:attrNameLst>
                                          <p:attrName>ppt_x</p:attrName>
                                        </p:attrNameLst>
                                      </p:cBhvr>
                                      <p:tavLst>
                                        <p:tav tm="0">
                                          <p:val>
                                            <p:strVal val="#ppt_x"/>
                                          </p:val>
                                        </p:tav>
                                        <p:tav tm="100000">
                                          <p:val>
                                            <p:strVal val="#ppt_x"/>
                                          </p:val>
                                        </p:tav>
                                      </p:tavLst>
                                    </p:anim>
                                    <p:anim calcmode="lin" valueType="num">
                                      <p:cBhvr additive="base">
                                        <p:cTn id="79" dur="500" fill="hold"/>
                                        <p:tgtEl>
                                          <p:spTgt spid="17"/>
                                        </p:tgtEl>
                                        <p:attrNameLst>
                                          <p:attrName>ppt_y</p:attrName>
                                        </p:attrNameLst>
                                      </p:cBhvr>
                                      <p:tavLst>
                                        <p:tav tm="0">
                                          <p:val>
                                            <p:strVal val="1+#ppt_h/2"/>
                                          </p:val>
                                        </p:tav>
                                        <p:tav tm="100000">
                                          <p:val>
                                            <p:strVal val="#ppt_y"/>
                                          </p:val>
                                        </p:tav>
                                      </p:tavLst>
                                    </p:anim>
                                  </p:childTnLst>
                                </p:cTn>
                              </p:par>
                              <p:par>
                                <p:cTn id="80" presetID="2" presetClass="entr" presetSubtype="4" fill="hold" grpId="0" nodeType="withEffect">
                                  <p:stCondLst>
                                    <p:cond delay="0"/>
                                  </p:stCondLst>
                                  <p:childTnLst>
                                    <p:set>
                                      <p:cBhvr>
                                        <p:cTn id="81" dur="1" fill="hold">
                                          <p:stCondLst>
                                            <p:cond delay="0"/>
                                          </p:stCondLst>
                                        </p:cTn>
                                        <p:tgtEl>
                                          <p:spTgt spid="18"/>
                                        </p:tgtEl>
                                        <p:attrNameLst>
                                          <p:attrName>style.visibility</p:attrName>
                                        </p:attrNameLst>
                                      </p:cBhvr>
                                      <p:to>
                                        <p:strVal val="visible"/>
                                      </p:to>
                                    </p:set>
                                    <p:anim calcmode="lin" valueType="num">
                                      <p:cBhvr additive="base">
                                        <p:cTn id="82" dur="500" fill="hold"/>
                                        <p:tgtEl>
                                          <p:spTgt spid="18"/>
                                        </p:tgtEl>
                                        <p:attrNameLst>
                                          <p:attrName>ppt_x</p:attrName>
                                        </p:attrNameLst>
                                      </p:cBhvr>
                                      <p:tavLst>
                                        <p:tav tm="0">
                                          <p:val>
                                            <p:strVal val="#ppt_x"/>
                                          </p:val>
                                        </p:tav>
                                        <p:tav tm="100000">
                                          <p:val>
                                            <p:strVal val="#ppt_x"/>
                                          </p:val>
                                        </p:tav>
                                      </p:tavLst>
                                    </p:anim>
                                    <p:anim calcmode="lin" valueType="num">
                                      <p:cBhvr additive="base">
                                        <p:cTn id="8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5" grpId="0" animBg="1"/>
      <p:bldP spid="7" grpId="0"/>
      <p:bldP spid="8" grpId="0" animBg="1"/>
      <p:bldP spid="9" grpId="0"/>
      <p:bldP spid="10" grpId="0" animBg="1"/>
      <p:bldP spid="11" grpId="0"/>
      <p:bldP spid="12" grpId="0"/>
      <p:bldP spid="13" grpId="0" animBg="1"/>
      <p:bldP spid="14" grpId="0" animBg="1"/>
      <p:bldP spid="15" grpId="0"/>
      <p:bldP spid="16" grpId="0"/>
      <p:bldP spid="17" grpId="0"/>
      <p:bldP spid="18" grpId="0"/>
      <p:bldP spid="19" grpId="0" animBg="1"/>
      <p:bldP spid="21" grpId="0" animBg="1"/>
      <p:bldP spid="22" grpId="0" animBg="1"/>
      <p:bldP spid="2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28662" y="571480"/>
            <a:ext cx="8215338" cy="4247317"/>
          </a:xfrm>
          <a:prstGeom prst="rect">
            <a:avLst/>
          </a:prstGeom>
          <a:noFill/>
        </p:spPr>
        <p:txBody>
          <a:bodyPr wrap="square" rtlCol="0">
            <a:spAutoFit/>
          </a:bodyPr>
          <a:lstStyle/>
          <a:p>
            <a:r>
              <a:rPr lang="en-US" sz="3000" u="sng" dirty="0" smtClean="0">
                <a:solidFill>
                  <a:schemeClr val="accent5">
                    <a:lumMod val="50000"/>
                  </a:schemeClr>
                </a:solidFill>
                <a:effectLst>
                  <a:outerShdw blurRad="38100" dist="38100" dir="2700000" algn="tl">
                    <a:srgbClr val="000000">
                      <a:alpha val="43137"/>
                    </a:srgbClr>
                  </a:outerShdw>
                </a:effectLst>
              </a:rPr>
              <a:t>Discussion</a:t>
            </a:r>
            <a:endParaRPr lang="en-US" sz="3000" dirty="0" smtClean="0">
              <a:solidFill>
                <a:schemeClr val="accent5">
                  <a:lumMod val="50000"/>
                </a:schemeClr>
              </a:solidFill>
              <a:effectLst>
                <a:outerShdw blurRad="38100" dist="38100" dir="2700000" algn="tl">
                  <a:srgbClr val="000000">
                    <a:alpha val="43137"/>
                  </a:srgbClr>
                </a:outerShdw>
              </a:effectLst>
            </a:endParaRPr>
          </a:p>
          <a:p>
            <a:pPr>
              <a:buFont typeface="Arial" pitchFamily="34" charset="0"/>
              <a:buChar char="•"/>
            </a:pPr>
            <a:r>
              <a:rPr lang="en-US" sz="3000" dirty="0" smtClean="0">
                <a:solidFill>
                  <a:schemeClr val="accent5">
                    <a:lumMod val="50000"/>
                  </a:schemeClr>
                </a:solidFill>
                <a:effectLst>
                  <a:outerShdw blurRad="38100" dist="38100" dir="2700000" algn="tl">
                    <a:srgbClr val="000000">
                      <a:alpha val="43137"/>
                    </a:srgbClr>
                  </a:outerShdw>
                </a:effectLst>
              </a:rPr>
              <a:t>What </a:t>
            </a:r>
            <a:r>
              <a:rPr lang="en-US" sz="3000" dirty="0" smtClean="0">
                <a:solidFill>
                  <a:schemeClr val="accent5">
                    <a:lumMod val="50000"/>
                  </a:schemeClr>
                </a:solidFill>
                <a:effectLst>
                  <a:outerShdw blurRad="38100" dist="38100" dir="2700000" algn="tl">
                    <a:srgbClr val="000000">
                      <a:alpha val="43137"/>
                    </a:srgbClr>
                  </a:outerShdw>
                </a:effectLst>
              </a:rPr>
              <a:t>level should supported by parent. </a:t>
            </a:r>
            <a:endParaRPr lang="en-US" sz="3000" dirty="0" smtClean="0">
              <a:solidFill>
                <a:schemeClr val="accent5">
                  <a:lumMod val="50000"/>
                </a:schemeClr>
              </a:solidFill>
              <a:effectLst>
                <a:outerShdw blurRad="38100" dist="38100" dir="2700000" algn="tl">
                  <a:srgbClr val="000000">
                    <a:alpha val="43137"/>
                  </a:srgbClr>
                </a:outerShdw>
              </a:effectLst>
            </a:endParaRPr>
          </a:p>
          <a:p>
            <a:pPr>
              <a:buFont typeface="Arial" pitchFamily="34" charset="0"/>
              <a:buChar char="•"/>
            </a:pPr>
            <a:r>
              <a:rPr lang="en-US" sz="3000" dirty="0" smtClean="0">
                <a:solidFill>
                  <a:schemeClr val="accent5">
                    <a:lumMod val="50000"/>
                  </a:schemeClr>
                </a:solidFill>
                <a:effectLst>
                  <a:outerShdw blurRad="38100" dist="38100" dir="2700000" algn="tl">
                    <a:srgbClr val="000000">
                      <a:alpha val="43137"/>
                    </a:srgbClr>
                  </a:outerShdw>
                </a:effectLst>
              </a:rPr>
              <a:t>What </a:t>
            </a:r>
            <a:r>
              <a:rPr lang="en-US" sz="3000" dirty="0" smtClean="0">
                <a:solidFill>
                  <a:schemeClr val="accent5">
                    <a:lumMod val="50000"/>
                  </a:schemeClr>
                </a:solidFill>
                <a:effectLst>
                  <a:outerShdw blurRad="38100" dist="38100" dir="2700000" algn="tl">
                    <a:srgbClr val="000000">
                      <a:alpha val="43137"/>
                    </a:srgbClr>
                  </a:outerShdw>
                </a:effectLst>
              </a:rPr>
              <a:t>level should supported by government.</a:t>
            </a:r>
          </a:p>
          <a:p>
            <a:endParaRPr lang="en-US" sz="3000" dirty="0" smtClean="0">
              <a:solidFill>
                <a:schemeClr val="accent5">
                  <a:lumMod val="50000"/>
                </a:schemeClr>
              </a:solidFill>
              <a:effectLst>
                <a:outerShdw blurRad="38100" dist="38100" dir="2700000" algn="tl">
                  <a:srgbClr val="000000">
                    <a:alpha val="43137"/>
                  </a:srgbClr>
                </a:outerShdw>
              </a:effectLst>
            </a:endParaRPr>
          </a:p>
          <a:p>
            <a:r>
              <a:rPr lang="en-US" sz="3000" dirty="0" smtClean="0">
                <a:solidFill>
                  <a:schemeClr val="accent5">
                    <a:lumMod val="50000"/>
                  </a:schemeClr>
                </a:solidFill>
                <a:effectLst>
                  <a:outerShdw blurRad="38100" dist="38100" dir="2700000" algn="tl">
                    <a:srgbClr val="000000">
                      <a:alpha val="43137"/>
                    </a:srgbClr>
                  </a:outerShdw>
                </a:effectLst>
              </a:rPr>
              <a:t>Assignment</a:t>
            </a:r>
            <a:endParaRPr lang="en-US" sz="3000" dirty="0" smtClean="0">
              <a:solidFill>
                <a:schemeClr val="accent5">
                  <a:lumMod val="50000"/>
                </a:schemeClr>
              </a:solidFill>
              <a:effectLst>
                <a:outerShdw blurRad="38100" dist="38100" dir="2700000" algn="tl">
                  <a:srgbClr val="000000">
                    <a:alpha val="43137"/>
                  </a:srgbClr>
                </a:outerShdw>
              </a:effectLst>
            </a:endParaRPr>
          </a:p>
          <a:p>
            <a:r>
              <a:rPr lang="en-US" sz="3000" dirty="0" smtClean="0">
                <a:solidFill>
                  <a:schemeClr val="accent5">
                    <a:lumMod val="50000"/>
                  </a:schemeClr>
                </a:solidFill>
                <a:effectLst>
                  <a:outerShdw blurRad="38100" dist="38100" dir="2700000" algn="tl">
                    <a:srgbClr val="000000">
                      <a:alpha val="43137"/>
                    </a:srgbClr>
                  </a:outerShdw>
                </a:effectLst>
              </a:rPr>
              <a:t>	Find research paper related to this point and present for 5 minute. </a:t>
            </a:r>
          </a:p>
          <a:p>
            <a:endParaRPr lang="en-US" sz="3000" dirty="0" smtClean="0">
              <a:solidFill>
                <a:schemeClr val="accent5">
                  <a:lumMod val="50000"/>
                </a:schemeClr>
              </a:solidFill>
              <a:effectLst>
                <a:outerShdw blurRad="38100" dist="38100" dir="2700000" algn="tl">
                  <a:srgbClr val="000000">
                    <a:alpha val="43137"/>
                  </a:srgbClr>
                </a:outerShdw>
              </a:effectLst>
            </a:endParaRPr>
          </a:p>
          <a:p>
            <a:pPr lvl="1"/>
            <a:endParaRPr lang="en-US" sz="3000" dirty="0" smtClean="0">
              <a:solidFill>
                <a:schemeClr val="accent5">
                  <a:lumMod val="50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1071538" y="285736"/>
            <a:ext cx="7862150" cy="1143000"/>
          </a:xfrm>
        </p:spPr>
        <p:txBody>
          <a:bodyPr>
            <a:noAutofit/>
          </a:bodyPr>
          <a:lstStyle/>
          <a:p>
            <a:r>
              <a:rPr lang="en-US" sz="3200" dirty="0" smtClean="0">
                <a:latin typeface="Gill Sans MT" pitchFamily="34" charset="0"/>
              </a:rPr>
              <a:t>4.6 Relation between education, age and earnings.</a:t>
            </a:r>
            <a:endParaRPr lang="th-TH" sz="3200" dirty="0">
              <a:latin typeface="Gill Sans MT" pitchFamily="34" charset="0"/>
            </a:endParaRPr>
          </a:p>
        </p:txBody>
      </p:sp>
      <p:cxnSp>
        <p:nvCxnSpPr>
          <p:cNvPr id="5" name="ตัวเชื่อมต่อตรง 4"/>
          <p:cNvCxnSpPr/>
          <p:nvPr/>
        </p:nvCxnSpPr>
        <p:spPr>
          <a:xfrm rot="5400000">
            <a:off x="784991" y="3204367"/>
            <a:ext cx="2857520" cy="1588"/>
          </a:xfrm>
          <a:prstGeom prst="line">
            <a:avLst/>
          </a:prstGeom>
        </p:spPr>
        <p:style>
          <a:lnRef idx="3">
            <a:schemeClr val="dk1"/>
          </a:lnRef>
          <a:fillRef idx="0">
            <a:schemeClr val="dk1"/>
          </a:fillRef>
          <a:effectRef idx="2">
            <a:schemeClr val="dk1"/>
          </a:effectRef>
          <a:fontRef idx="minor">
            <a:schemeClr val="tx1"/>
          </a:fontRef>
        </p:style>
      </p:cxnSp>
      <p:cxnSp>
        <p:nvCxnSpPr>
          <p:cNvPr id="6" name="ตัวเชื่อมต่อตรง 5"/>
          <p:cNvCxnSpPr/>
          <p:nvPr/>
        </p:nvCxnSpPr>
        <p:spPr>
          <a:xfrm rot="10800000" flipV="1">
            <a:off x="2224070" y="4643446"/>
            <a:ext cx="3490938" cy="9524"/>
          </a:xfrm>
          <a:prstGeom prst="line">
            <a:avLst/>
          </a:prstGeom>
        </p:spPr>
        <p:style>
          <a:lnRef idx="3">
            <a:schemeClr val="dk1"/>
          </a:lnRef>
          <a:fillRef idx="0">
            <a:schemeClr val="dk1"/>
          </a:fillRef>
          <a:effectRef idx="2">
            <a:schemeClr val="dk1"/>
          </a:effectRef>
          <a:fontRef idx="minor">
            <a:schemeClr val="tx1"/>
          </a:fontRef>
        </p:style>
      </p:cxnSp>
      <p:sp>
        <p:nvSpPr>
          <p:cNvPr id="7" name="ชื่อเรื่อง 1"/>
          <p:cNvSpPr txBox="1">
            <a:spLocks/>
          </p:cNvSpPr>
          <p:nvPr/>
        </p:nvSpPr>
        <p:spPr>
          <a:xfrm>
            <a:off x="1357290" y="1142984"/>
            <a:ext cx="2143140"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Annual Earnings </a:t>
            </a:r>
            <a:endParaRPr kumimoji="0" lang="th-TH"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8" name="ชื่อเรื่อง 1"/>
          <p:cNvSpPr txBox="1">
            <a:spLocks/>
          </p:cNvSpPr>
          <p:nvPr/>
        </p:nvSpPr>
        <p:spPr>
          <a:xfrm>
            <a:off x="5715008" y="4214818"/>
            <a:ext cx="6429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Age</a:t>
            </a:r>
            <a:endParaRPr kumimoji="0" lang="th-TH"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10" name="ตัวเชื่อมต่อตรง 9"/>
          <p:cNvCxnSpPr/>
          <p:nvPr/>
        </p:nvCxnSpPr>
        <p:spPr>
          <a:xfrm>
            <a:off x="2214546" y="3927478"/>
            <a:ext cx="3500462" cy="1588"/>
          </a:xfrm>
          <a:prstGeom prst="line">
            <a:avLst/>
          </a:prstGeom>
          <a:ln/>
        </p:spPr>
        <p:style>
          <a:lnRef idx="3">
            <a:schemeClr val="accent1"/>
          </a:lnRef>
          <a:fillRef idx="0">
            <a:schemeClr val="accent1"/>
          </a:fillRef>
          <a:effectRef idx="2">
            <a:schemeClr val="accent1"/>
          </a:effectRef>
          <a:fontRef idx="minor">
            <a:schemeClr val="tx1"/>
          </a:fontRef>
        </p:style>
      </p:cxnSp>
      <p:cxnSp>
        <p:nvCxnSpPr>
          <p:cNvPr id="17" name="ตัวเชื่อมต่อตรง 16"/>
          <p:cNvCxnSpPr/>
          <p:nvPr/>
        </p:nvCxnSpPr>
        <p:spPr>
          <a:xfrm rot="5400000">
            <a:off x="4285454" y="3213892"/>
            <a:ext cx="2857520" cy="1588"/>
          </a:xfrm>
          <a:prstGeom prst="line">
            <a:avLst/>
          </a:prstGeom>
        </p:spPr>
        <p:style>
          <a:lnRef idx="3">
            <a:schemeClr val="dk1"/>
          </a:lnRef>
          <a:fillRef idx="0">
            <a:schemeClr val="dk1"/>
          </a:fillRef>
          <a:effectRef idx="2">
            <a:schemeClr val="dk1"/>
          </a:effectRef>
          <a:fontRef idx="minor">
            <a:schemeClr val="tx1"/>
          </a:fontRef>
        </p:style>
      </p:cxnSp>
      <p:sp>
        <p:nvSpPr>
          <p:cNvPr id="21" name="ส่วนโค้ง 20"/>
          <p:cNvSpPr/>
          <p:nvPr/>
        </p:nvSpPr>
        <p:spPr>
          <a:xfrm rot="19689358">
            <a:off x="-867454" y="3463302"/>
            <a:ext cx="7105432" cy="1669368"/>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cxnSp>
        <p:nvCxnSpPr>
          <p:cNvPr id="23" name="ตัวเชื่อมต่อตรง 22"/>
          <p:cNvCxnSpPr/>
          <p:nvPr/>
        </p:nvCxnSpPr>
        <p:spPr>
          <a:xfrm rot="5400000">
            <a:off x="2285984" y="3643314"/>
            <a:ext cx="2000264" cy="1588"/>
          </a:xfrm>
          <a:prstGeom prst="line">
            <a:avLst/>
          </a:prstGeom>
          <a:ln w="38100">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25" name="ส่วนโค้ง 24"/>
          <p:cNvSpPr/>
          <p:nvPr/>
        </p:nvSpPr>
        <p:spPr>
          <a:xfrm rot="20249096">
            <a:off x="1012565" y="2593793"/>
            <a:ext cx="4820414" cy="651483"/>
          </a:xfrm>
          <a:prstGeom prst="arc">
            <a:avLst/>
          </a:prstGeom>
          <a:ln w="38100">
            <a:solidFill>
              <a:srgbClr val="C0000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h-TH"/>
          </a:p>
        </p:txBody>
      </p:sp>
      <p:sp>
        <p:nvSpPr>
          <p:cNvPr id="27" name="ชื่อเรื่อง 1"/>
          <p:cNvSpPr txBox="1">
            <a:spLocks/>
          </p:cNvSpPr>
          <p:nvPr/>
        </p:nvSpPr>
        <p:spPr>
          <a:xfrm>
            <a:off x="3286116" y="3714752"/>
            <a:ext cx="6429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22</a:t>
            </a:r>
            <a:endParaRPr kumimoji="0" lang="th-TH"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8" name="ชื่อเรื่อง 1"/>
          <p:cNvSpPr txBox="1">
            <a:spLocks/>
          </p:cNvSpPr>
          <p:nvPr/>
        </p:nvSpPr>
        <p:spPr>
          <a:xfrm>
            <a:off x="1857356" y="4286256"/>
            <a:ext cx="6429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C</a:t>
            </a:r>
            <a:endParaRPr kumimoji="0" lang="th-TH"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9" name="ชื่อเรื่อง 1"/>
          <p:cNvSpPr txBox="1">
            <a:spLocks/>
          </p:cNvSpPr>
          <p:nvPr/>
        </p:nvSpPr>
        <p:spPr>
          <a:xfrm>
            <a:off x="1857356" y="3571876"/>
            <a:ext cx="6429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O</a:t>
            </a:r>
            <a:endParaRPr kumimoji="0" lang="th-TH"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0" name="ชื่อเรื่อง 1"/>
          <p:cNvSpPr txBox="1">
            <a:spLocks/>
          </p:cNvSpPr>
          <p:nvPr/>
        </p:nvSpPr>
        <p:spPr>
          <a:xfrm>
            <a:off x="2143108" y="3714752"/>
            <a:ext cx="6429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18</a:t>
            </a:r>
            <a:endParaRPr kumimoji="0" lang="th-TH"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1" name="ชื่อเรื่อง 1"/>
          <p:cNvSpPr txBox="1">
            <a:spLocks/>
          </p:cNvSpPr>
          <p:nvPr/>
        </p:nvSpPr>
        <p:spPr>
          <a:xfrm>
            <a:off x="1857356" y="3214686"/>
            <a:ext cx="6429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H</a:t>
            </a:r>
            <a:endParaRPr kumimoji="0" lang="th-TH"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2" name="ชื่อเรื่อง 1"/>
          <p:cNvSpPr txBox="1">
            <a:spLocks/>
          </p:cNvSpPr>
          <p:nvPr/>
        </p:nvSpPr>
        <p:spPr>
          <a:xfrm>
            <a:off x="5715008" y="1571612"/>
            <a:ext cx="6429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C</a:t>
            </a:r>
            <a:endParaRPr kumimoji="0" lang="th-TH"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3" name="ชื่อเรื่อง 1"/>
          <p:cNvSpPr txBox="1">
            <a:spLocks/>
          </p:cNvSpPr>
          <p:nvPr/>
        </p:nvSpPr>
        <p:spPr>
          <a:xfrm>
            <a:off x="5715008" y="2000240"/>
            <a:ext cx="6429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H</a:t>
            </a:r>
            <a:endParaRPr kumimoji="0" lang="th-TH"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4" name="ชื่อเรื่อง 1"/>
          <p:cNvSpPr txBox="1">
            <a:spLocks/>
          </p:cNvSpPr>
          <p:nvPr/>
        </p:nvSpPr>
        <p:spPr>
          <a:xfrm>
            <a:off x="2428860" y="3929066"/>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(1) </a:t>
            </a:r>
            <a:endParaRPr kumimoji="0" lang="th-TH"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5" name="ชื่อเรื่อง 1"/>
          <p:cNvSpPr txBox="1">
            <a:spLocks/>
          </p:cNvSpPr>
          <p:nvPr/>
        </p:nvSpPr>
        <p:spPr>
          <a:xfrm>
            <a:off x="2428860" y="3214686"/>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(2)</a:t>
            </a:r>
            <a:endParaRPr kumimoji="0" lang="th-TH"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6" name="ชื่อเรื่อง 1"/>
          <p:cNvSpPr txBox="1">
            <a:spLocks/>
          </p:cNvSpPr>
          <p:nvPr/>
        </p:nvSpPr>
        <p:spPr>
          <a:xfrm>
            <a:off x="6357950" y="2428868"/>
            <a:ext cx="2714644" cy="1357322"/>
          </a:xfrm>
          <a:prstGeom prst="rect">
            <a:avLst/>
          </a:prstGeom>
        </p:spPr>
        <p:txBody>
          <a:bodyPr anchor="ctr">
            <a:normAutofit fontScale="97500"/>
          </a:bodyPr>
          <a:lstStyle/>
          <a:p>
            <a:pPr marL="342900" marR="0" lvl="0" indent="-342900" algn="l" defTabSz="914400" rtl="0" eaLnBrk="1" fontAlgn="auto" latinLnBrk="0" hangingPunct="1">
              <a:lnSpc>
                <a:spcPct val="100000"/>
              </a:lnSpc>
              <a:spcBef>
                <a:spcPct val="0"/>
              </a:spcBef>
              <a:spcAft>
                <a:spcPts val="0"/>
              </a:spcAft>
              <a:buClrTx/>
              <a:buSzTx/>
              <a:buFontTx/>
              <a:buAutoNum type="arabicParenBoth"/>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Direct Costs</a:t>
            </a:r>
          </a:p>
          <a:p>
            <a:pPr marL="342900" indent="-342900">
              <a:spcBef>
                <a:spcPct val="0"/>
              </a:spcBef>
              <a:buFontTx/>
              <a:buAutoNum type="arabicParenBoth"/>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rPr>
              <a:t>Indirect Costs</a:t>
            </a:r>
          </a:p>
          <a:p>
            <a:pPr marL="342900" indent="-342900">
              <a:spcBef>
                <a:spcPct val="0"/>
              </a:spcBef>
              <a:buFontTx/>
              <a:buAutoNum type="arabicParenBoth"/>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rPr>
              <a:t>Incremental earnings</a:t>
            </a:r>
            <a:endParaRPr lang="th-TH"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ndParaRPr>
          </a:p>
          <a:p>
            <a:pPr marL="342900" marR="0" lvl="0" indent="-342900" algn="l" defTabSz="914400" rtl="0" eaLnBrk="1" fontAlgn="auto" latinLnBrk="0" hangingPunct="1">
              <a:lnSpc>
                <a:spcPct val="100000"/>
              </a:lnSpc>
              <a:spcBef>
                <a:spcPct val="0"/>
              </a:spcBef>
              <a:spcAft>
                <a:spcPts val="0"/>
              </a:spcAft>
              <a:buClrTx/>
              <a:buSzTx/>
              <a:buFontTx/>
              <a:buAutoNum type="arabicParenBoth"/>
              <a:tabLst/>
              <a:defRPr/>
            </a:pPr>
            <a:endParaRPr kumimoji="0" lang="th-TH"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8" name="ชื่อเรื่อง 1"/>
          <p:cNvSpPr txBox="1">
            <a:spLocks/>
          </p:cNvSpPr>
          <p:nvPr/>
        </p:nvSpPr>
        <p:spPr>
          <a:xfrm>
            <a:off x="3643306" y="2143116"/>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(3) </a:t>
            </a:r>
            <a:endParaRPr kumimoji="0" lang="th-TH" sz="18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9" name="TextBox 38"/>
          <p:cNvSpPr txBox="1"/>
          <p:nvPr/>
        </p:nvSpPr>
        <p:spPr>
          <a:xfrm>
            <a:off x="1571604" y="5181913"/>
            <a:ext cx="6786610" cy="461665"/>
          </a:xfrm>
          <a:prstGeom prst="rect">
            <a:avLst/>
          </a:prstGeom>
          <a:noFill/>
        </p:spPr>
        <p:txBody>
          <a:bodyPr wrap="square" rtlCol="0">
            <a:spAutoFit/>
          </a:bodyPr>
          <a:lstStyle/>
          <a:p>
            <a:pPr lvl="1"/>
            <a:r>
              <a:rPr lang="en-US" sz="2400" dirty="0" smtClean="0">
                <a:solidFill>
                  <a:schemeClr val="accent5">
                    <a:lumMod val="50000"/>
                  </a:schemeClr>
                </a:solidFill>
                <a:effectLst>
                  <a:outerShdw blurRad="38100" dist="38100" dir="2700000" algn="tl">
                    <a:srgbClr val="000000">
                      <a:alpha val="43137"/>
                    </a:srgbClr>
                  </a:outerShdw>
                </a:effectLst>
              </a:rPr>
              <a:t>Figure 4.9 Relations between age and earnings.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par>
                                <p:cTn id="13" presetID="4" presetClass="entr" presetSubtype="16"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500"/>
                                        <p:tgtEl>
                                          <p:spTgt spid="5"/>
                                        </p:tgtEl>
                                      </p:cBhvr>
                                    </p:animEffect>
                                  </p:childTnLst>
                                </p:cTn>
                              </p:par>
                              <p:par>
                                <p:cTn id="16" presetID="4" presetClass="entr" presetSubtype="16" fill="hold"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ox(in)">
                                      <p:cBhvr>
                                        <p:cTn id="18" dur="500"/>
                                        <p:tgtEl>
                                          <p:spTgt spid="6"/>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ox(in)">
                                      <p:cBhvr>
                                        <p:cTn id="21" dur="500"/>
                                        <p:tgtEl>
                                          <p:spTgt spid="8"/>
                                        </p:tgtEl>
                                      </p:cBhvr>
                                    </p:animEffect>
                                  </p:childTnLst>
                                </p:cTn>
                              </p:par>
                              <p:par>
                                <p:cTn id="22" presetID="4" presetClass="entr" presetSubtype="16" fill="hold" nodeType="with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box(in)">
                                      <p:cBhvr>
                                        <p:cTn id="24" dur="500"/>
                                        <p:tgtEl>
                                          <p:spTgt spid="17"/>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box(in)">
                                      <p:cBhvr>
                                        <p:cTn id="27" dur="500"/>
                                        <p:tgtEl>
                                          <p:spTgt spid="33"/>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32"/>
                                        </p:tgtEl>
                                        <p:attrNameLst>
                                          <p:attrName>style.visibility</p:attrName>
                                        </p:attrNameLst>
                                      </p:cBhvr>
                                      <p:to>
                                        <p:strVal val="visible"/>
                                      </p:to>
                                    </p:set>
                                    <p:animEffect transition="in" filter="box(in)">
                                      <p:cBhvr>
                                        <p:cTn id="30" dur="500"/>
                                        <p:tgtEl>
                                          <p:spTgt spid="32"/>
                                        </p:tgtEl>
                                      </p:cBhvr>
                                    </p:animEffect>
                                  </p:childTnLst>
                                </p:cTn>
                              </p:par>
                              <p:par>
                                <p:cTn id="31" presetID="4" presetClass="entr" presetSubtype="16" fill="hold" grpId="0" nodeType="withEffect">
                                  <p:stCondLst>
                                    <p:cond delay="0"/>
                                  </p:stCondLst>
                                  <p:childTnLst>
                                    <p:set>
                                      <p:cBhvr>
                                        <p:cTn id="32" dur="1" fill="hold">
                                          <p:stCondLst>
                                            <p:cond delay="0"/>
                                          </p:stCondLst>
                                        </p:cTn>
                                        <p:tgtEl>
                                          <p:spTgt spid="31"/>
                                        </p:tgtEl>
                                        <p:attrNameLst>
                                          <p:attrName>style.visibility</p:attrName>
                                        </p:attrNameLst>
                                      </p:cBhvr>
                                      <p:to>
                                        <p:strVal val="visible"/>
                                      </p:to>
                                    </p:set>
                                    <p:animEffect transition="in" filter="box(in)">
                                      <p:cBhvr>
                                        <p:cTn id="33" dur="500"/>
                                        <p:tgtEl>
                                          <p:spTgt spid="31"/>
                                        </p:tgtEl>
                                      </p:cBhvr>
                                    </p:animEffect>
                                  </p:childTnLst>
                                </p:cTn>
                              </p:par>
                              <p:par>
                                <p:cTn id="34" presetID="4" presetClass="entr" presetSubtype="16" fill="hold" grpId="0" nodeType="withEffect">
                                  <p:stCondLst>
                                    <p:cond delay="0"/>
                                  </p:stCondLst>
                                  <p:childTnLst>
                                    <p:set>
                                      <p:cBhvr>
                                        <p:cTn id="35" dur="1" fill="hold">
                                          <p:stCondLst>
                                            <p:cond delay="0"/>
                                          </p:stCondLst>
                                        </p:cTn>
                                        <p:tgtEl>
                                          <p:spTgt spid="29"/>
                                        </p:tgtEl>
                                        <p:attrNameLst>
                                          <p:attrName>style.visibility</p:attrName>
                                        </p:attrNameLst>
                                      </p:cBhvr>
                                      <p:to>
                                        <p:strVal val="visible"/>
                                      </p:to>
                                    </p:set>
                                    <p:animEffect transition="in" filter="box(in)">
                                      <p:cBhvr>
                                        <p:cTn id="36" dur="500"/>
                                        <p:tgtEl>
                                          <p:spTgt spid="29"/>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28"/>
                                        </p:tgtEl>
                                        <p:attrNameLst>
                                          <p:attrName>style.visibility</p:attrName>
                                        </p:attrNameLst>
                                      </p:cBhvr>
                                      <p:to>
                                        <p:strVal val="visible"/>
                                      </p:to>
                                    </p:set>
                                    <p:animEffect transition="in" filter="box(in)">
                                      <p:cBhvr>
                                        <p:cTn id="39" dur="500"/>
                                        <p:tgtEl>
                                          <p:spTgt spid="28"/>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39"/>
                                        </p:tgtEl>
                                        <p:attrNameLst>
                                          <p:attrName>style.visibility</p:attrName>
                                        </p:attrNameLst>
                                      </p:cBhvr>
                                      <p:to>
                                        <p:strVal val="visible"/>
                                      </p:to>
                                    </p:set>
                                    <p:animEffect transition="in" filter="box(in)">
                                      <p:cBhvr>
                                        <p:cTn id="42" dur="500"/>
                                        <p:tgtEl>
                                          <p:spTgt spid="39"/>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box(in)">
                                      <p:cBhvr>
                                        <p:cTn id="47" dur="500"/>
                                        <p:tgtEl>
                                          <p:spTgt spid="10"/>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21"/>
                                        </p:tgtEl>
                                        <p:attrNameLst>
                                          <p:attrName>style.visibility</p:attrName>
                                        </p:attrNameLst>
                                      </p:cBhvr>
                                      <p:to>
                                        <p:strVal val="visible"/>
                                      </p:to>
                                    </p:set>
                                    <p:animEffect transition="in" filter="box(in)">
                                      <p:cBhvr>
                                        <p:cTn id="50" dur="500"/>
                                        <p:tgtEl>
                                          <p:spTgt spid="21"/>
                                        </p:tgtEl>
                                      </p:cBhvr>
                                    </p:animEffect>
                                  </p:childTnLst>
                                </p:cTn>
                              </p:par>
                              <p:par>
                                <p:cTn id="51" presetID="4" presetClass="entr" presetSubtype="16" fill="hold" nodeType="withEffect">
                                  <p:stCondLst>
                                    <p:cond delay="0"/>
                                  </p:stCondLst>
                                  <p:childTnLst>
                                    <p:set>
                                      <p:cBhvr>
                                        <p:cTn id="52" dur="1" fill="hold">
                                          <p:stCondLst>
                                            <p:cond delay="0"/>
                                          </p:stCondLst>
                                        </p:cTn>
                                        <p:tgtEl>
                                          <p:spTgt spid="23"/>
                                        </p:tgtEl>
                                        <p:attrNameLst>
                                          <p:attrName>style.visibility</p:attrName>
                                        </p:attrNameLst>
                                      </p:cBhvr>
                                      <p:to>
                                        <p:strVal val="visible"/>
                                      </p:to>
                                    </p:set>
                                    <p:animEffect transition="in" filter="box(in)">
                                      <p:cBhvr>
                                        <p:cTn id="53" dur="500"/>
                                        <p:tgtEl>
                                          <p:spTgt spid="23"/>
                                        </p:tgtEl>
                                      </p:cBhvr>
                                    </p:animEffect>
                                  </p:childTnLst>
                                </p:cTn>
                              </p:par>
                              <p:par>
                                <p:cTn id="54" presetID="4" presetClass="entr" presetSubtype="16" fill="hold" grpId="0" nodeType="withEffect">
                                  <p:stCondLst>
                                    <p:cond delay="0"/>
                                  </p:stCondLst>
                                  <p:childTnLst>
                                    <p:set>
                                      <p:cBhvr>
                                        <p:cTn id="55" dur="1" fill="hold">
                                          <p:stCondLst>
                                            <p:cond delay="0"/>
                                          </p:stCondLst>
                                        </p:cTn>
                                        <p:tgtEl>
                                          <p:spTgt spid="25"/>
                                        </p:tgtEl>
                                        <p:attrNameLst>
                                          <p:attrName>style.visibility</p:attrName>
                                        </p:attrNameLst>
                                      </p:cBhvr>
                                      <p:to>
                                        <p:strVal val="visible"/>
                                      </p:to>
                                    </p:set>
                                    <p:animEffect transition="in" filter="box(in)">
                                      <p:cBhvr>
                                        <p:cTn id="56" dur="500"/>
                                        <p:tgtEl>
                                          <p:spTgt spid="25"/>
                                        </p:tgtEl>
                                      </p:cBhvr>
                                    </p:animEffect>
                                  </p:childTnLst>
                                </p:cTn>
                              </p:par>
                              <p:par>
                                <p:cTn id="57" presetID="4" presetClass="entr" presetSubtype="16" fill="hold" grpId="0" nodeType="withEffect">
                                  <p:stCondLst>
                                    <p:cond delay="0"/>
                                  </p:stCondLst>
                                  <p:childTnLst>
                                    <p:set>
                                      <p:cBhvr>
                                        <p:cTn id="58" dur="1" fill="hold">
                                          <p:stCondLst>
                                            <p:cond delay="0"/>
                                          </p:stCondLst>
                                        </p:cTn>
                                        <p:tgtEl>
                                          <p:spTgt spid="30"/>
                                        </p:tgtEl>
                                        <p:attrNameLst>
                                          <p:attrName>style.visibility</p:attrName>
                                        </p:attrNameLst>
                                      </p:cBhvr>
                                      <p:to>
                                        <p:strVal val="visible"/>
                                      </p:to>
                                    </p:set>
                                    <p:animEffect transition="in" filter="box(in)">
                                      <p:cBhvr>
                                        <p:cTn id="59" dur="500"/>
                                        <p:tgtEl>
                                          <p:spTgt spid="30"/>
                                        </p:tgtEl>
                                      </p:cBhvr>
                                    </p:animEffect>
                                  </p:childTnLst>
                                </p:cTn>
                              </p:par>
                              <p:par>
                                <p:cTn id="60" presetID="4" presetClass="entr" presetSubtype="16" fill="hold" grpId="0" nodeType="withEffect">
                                  <p:stCondLst>
                                    <p:cond delay="0"/>
                                  </p:stCondLst>
                                  <p:childTnLst>
                                    <p:set>
                                      <p:cBhvr>
                                        <p:cTn id="61" dur="1" fill="hold">
                                          <p:stCondLst>
                                            <p:cond delay="0"/>
                                          </p:stCondLst>
                                        </p:cTn>
                                        <p:tgtEl>
                                          <p:spTgt spid="27"/>
                                        </p:tgtEl>
                                        <p:attrNameLst>
                                          <p:attrName>style.visibility</p:attrName>
                                        </p:attrNameLst>
                                      </p:cBhvr>
                                      <p:to>
                                        <p:strVal val="visible"/>
                                      </p:to>
                                    </p:set>
                                    <p:animEffect transition="in" filter="box(in)">
                                      <p:cBhvr>
                                        <p:cTn id="62" dur="500"/>
                                        <p:tgtEl>
                                          <p:spTgt spid="27"/>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34"/>
                                        </p:tgtEl>
                                        <p:attrNameLst>
                                          <p:attrName>style.visibility</p:attrName>
                                        </p:attrNameLst>
                                      </p:cBhvr>
                                      <p:to>
                                        <p:strVal val="visible"/>
                                      </p:to>
                                    </p:set>
                                    <p:animEffect transition="in" filter="box(in)">
                                      <p:cBhvr>
                                        <p:cTn id="67" dur="500"/>
                                        <p:tgtEl>
                                          <p:spTgt spid="34"/>
                                        </p:tgtEl>
                                      </p:cBhvr>
                                    </p:animEffect>
                                  </p:childTnLst>
                                </p:cTn>
                              </p:par>
                              <p:par>
                                <p:cTn id="68" presetID="4" presetClass="entr" presetSubtype="16" fill="hold" grpId="0" nodeType="withEffect">
                                  <p:stCondLst>
                                    <p:cond delay="0"/>
                                  </p:stCondLst>
                                  <p:childTnLst>
                                    <p:set>
                                      <p:cBhvr>
                                        <p:cTn id="69" dur="1" fill="hold">
                                          <p:stCondLst>
                                            <p:cond delay="0"/>
                                          </p:stCondLst>
                                        </p:cTn>
                                        <p:tgtEl>
                                          <p:spTgt spid="35"/>
                                        </p:tgtEl>
                                        <p:attrNameLst>
                                          <p:attrName>style.visibility</p:attrName>
                                        </p:attrNameLst>
                                      </p:cBhvr>
                                      <p:to>
                                        <p:strVal val="visible"/>
                                      </p:to>
                                    </p:set>
                                    <p:animEffect transition="in" filter="box(in)">
                                      <p:cBhvr>
                                        <p:cTn id="70" dur="500"/>
                                        <p:tgtEl>
                                          <p:spTgt spid="35"/>
                                        </p:tgtEl>
                                      </p:cBhvr>
                                    </p:animEffect>
                                  </p:childTnLst>
                                </p:cTn>
                              </p:par>
                              <p:par>
                                <p:cTn id="71" presetID="4" presetClass="entr" presetSubtype="16" fill="hold" grpId="0" nodeType="withEffect">
                                  <p:stCondLst>
                                    <p:cond delay="0"/>
                                  </p:stCondLst>
                                  <p:childTnLst>
                                    <p:set>
                                      <p:cBhvr>
                                        <p:cTn id="72" dur="1" fill="hold">
                                          <p:stCondLst>
                                            <p:cond delay="0"/>
                                          </p:stCondLst>
                                        </p:cTn>
                                        <p:tgtEl>
                                          <p:spTgt spid="38"/>
                                        </p:tgtEl>
                                        <p:attrNameLst>
                                          <p:attrName>style.visibility</p:attrName>
                                        </p:attrNameLst>
                                      </p:cBhvr>
                                      <p:to>
                                        <p:strVal val="visible"/>
                                      </p:to>
                                    </p:set>
                                    <p:animEffect transition="in" filter="box(in)">
                                      <p:cBhvr>
                                        <p:cTn id="73" dur="500"/>
                                        <p:tgtEl>
                                          <p:spTgt spid="38"/>
                                        </p:tgtEl>
                                      </p:cBhvr>
                                    </p:animEffect>
                                  </p:childTnLst>
                                </p:cTn>
                              </p:par>
                              <p:par>
                                <p:cTn id="74" presetID="4" presetClass="entr" presetSubtype="16" fill="hold" grpId="0" nodeType="withEffect">
                                  <p:stCondLst>
                                    <p:cond delay="0"/>
                                  </p:stCondLst>
                                  <p:childTnLst>
                                    <p:set>
                                      <p:cBhvr>
                                        <p:cTn id="75" dur="1" fill="hold">
                                          <p:stCondLst>
                                            <p:cond delay="0"/>
                                          </p:stCondLst>
                                        </p:cTn>
                                        <p:tgtEl>
                                          <p:spTgt spid="36"/>
                                        </p:tgtEl>
                                        <p:attrNameLst>
                                          <p:attrName>style.visibility</p:attrName>
                                        </p:attrNameLst>
                                      </p:cBhvr>
                                      <p:to>
                                        <p:strVal val="visible"/>
                                      </p:to>
                                    </p:set>
                                    <p:animEffect transition="in" filter="box(in)">
                                      <p:cBhvr>
                                        <p:cTn id="76"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21" grpId="0" animBg="1"/>
      <p:bldP spid="25" grpId="0" animBg="1"/>
      <p:bldP spid="27" grpId="0"/>
      <p:bldP spid="28" grpId="0"/>
      <p:bldP spid="29" grpId="0"/>
      <p:bldP spid="30" grpId="0"/>
      <p:bldP spid="31" grpId="0"/>
      <p:bldP spid="32" grpId="0"/>
      <p:bldP spid="33" grpId="0"/>
      <p:bldP spid="34" grpId="0"/>
      <p:bldP spid="35" grpId="0"/>
      <p:bldP spid="36" grpId="0"/>
      <p:bldP spid="38" grpId="0"/>
      <p:bldP spid="3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28694" y="142852"/>
            <a:ext cx="8215338" cy="5170646"/>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Figure 4.9 shows annual earnings of individuals who participate in labor market after graduated 18 years (secondary school). They will earn HH line. Compare with CC line which address that individuals decide to study at higher education for 4 years then they receive higher income.</a:t>
            </a:r>
          </a:p>
          <a:p>
            <a:r>
              <a:rPr lang="en-US" sz="3000" dirty="0" smtClean="0">
                <a:solidFill>
                  <a:schemeClr val="accent5">
                    <a:lumMod val="50000"/>
                  </a:schemeClr>
                </a:solidFill>
                <a:effectLst>
                  <a:outerShdw blurRad="38100" dist="38100" dir="2700000" algn="tl">
                    <a:srgbClr val="000000">
                      <a:alpha val="43137"/>
                    </a:srgbClr>
                  </a:outerShdw>
                </a:effectLst>
              </a:rPr>
              <a:t>	(1) Show direct cost of university period.</a:t>
            </a:r>
          </a:p>
          <a:p>
            <a:r>
              <a:rPr lang="en-US" sz="3000" dirty="0" smtClean="0">
                <a:solidFill>
                  <a:schemeClr val="accent5">
                    <a:lumMod val="50000"/>
                  </a:schemeClr>
                </a:solidFill>
                <a:effectLst>
                  <a:outerShdw blurRad="38100" dist="38100" dir="2700000" algn="tl">
                    <a:srgbClr val="000000">
                      <a:alpha val="43137"/>
                    </a:srgbClr>
                  </a:outerShdw>
                </a:effectLst>
              </a:rPr>
              <a:t>	(2) Show indirect cost that he/she lost while they are studding or the opportunity cost.</a:t>
            </a:r>
          </a:p>
          <a:p>
            <a:r>
              <a:rPr lang="en-US" sz="3000" dirty="0" smtClean="0">
                <a:solidFill>
                  <a:schemeClr val="accent5">
                    <a:lumMod val="50000"/>
                  </a:schemeClr>
                </a:solidFill>
                <a:effectLst>
                  <a:outerShdw blurRad="38100" dist="38100" dir="2700000" algn="tl">
                    <a:srgbClr val="000000">
                      <a:alpha val="43137"/>
                    </a:srgbClr>
                  </a:outerShdw>
                </a:effectLst>
              </a:rPr>
              <a:t>	(3) Show incremental earning between secondary and university level. </a:t>
            </a:r>
            <a:endParaRPr lang="en-US" dirty="0" smtClean="0">
              <a:solidFill>
                <a:schemeClr val="accent5">
                  <a:lumMod val="50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ชื่อเรื่อง 1"/>
          <p:cNvSpPr txBox="1">
            <a:spLocks/>
          </p:cNvSpPr>
          <p:nvPr/>
        </p:nvSpPr>
        <p:spPr>
          <a:xfrm>
            <a:off x="4071934" y="1285860"/>
            <a:ext cx="2133616" cy="114300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0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Macro level</a:t>
            </a:r>
            <a:endParaRPr kumimoji="0" lang="th-TH" sz="30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 name="สามเหลี่ยมหน้าจั่ว 4"/>
          <p:cNvSpPr/>
          <p:nvPr/>
        </p:nvSpPr>
        <p:spPr>
          <a:xfrm>
            <a:off x="3571868" y="3000372"/>
            <a:ext cx="2857520" cy="1000132"/>
          </a:xfrm>
          <a:prstGeom prst="triangl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h-TH"/>
          </a:p>
        </p:txBody>
      </p:sp>
      <p:sp>
        <p:nvSpPr>
          <p:cNvPr id="7" name="ชื่อเรื่อง 1"/>
          <p:cNvSpPr txBox="1">
            <a:spLocks/>
          </p:cNvSpPr>
          <p:nvPr/>
        </p:nvSpPr>
        <p:spPr>
          <a:xfrm>
            <a:off x="3929058" y="3286124"/>
            <a:ext cx="2357454" cy="114300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Macroeconomics</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8" name="วงรี 7"/>
          <p:cNvSpPr/>
          <p:nvPr/>
        </p:nvSpPr>
        <p:spPr>
          <a:xfrm>
            <a:off x="3643306" y="2143116"/>
            <a:ext cx="2714644" cy="642942"/>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th-TH"/>
          </a:p>
        </p:txBody>
      </p:sp>
      <p:sp>
        <p:nvSpPr>
          <p:cNvPr id="9" name="ชื่อเรื่อง 1"/>
          <p:cNvSpPr txBox="1">
            <a:spLocks/>
          </p:cNvSpPr>
          <p:nvPr/>
        </p:nvSpPr>
        <p:spPr>
          <a:xfrm>
            <a:off x="4143372" y="1928810"/>
            <a:ext cx="2143140" cy="114300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Education</a:t>
            </a:r>
            <a:endParaRPr kumimoji="0" lang="th-TH" sz="32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0" name="สี่เหลี่ยมผืนผ้า 9"/>
          <p:cNvSpPr/>
          <p:nvPr/>
        </p:nvSpPr>
        <p:spPr>
          <a:xfrm>
            <a:off x="1966783" y="2857496"/>
            <a:ext cx="6105679" cy="7771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h-TH"/>
          </a:p>
        </p:txBody>
      </p:sp>
      <p:sp>
        <p:nvSpPr>
          <p:cNvPr id="11" name="ชื่อเรื่อง 1"/>
          <p:cNvSpPr txBox="1">
            <a:spLocks/>
          </p:cNvSpPr>
          <p:nvPr/>
        </p:nvSpPr>
        <p:spPr>
          <a:xfrm>
            <a:off x="1214414" y="2857496"/>
            <a:ext cx="2857520" cy="1571636"/>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Investment</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32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Government</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32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a:t>
            </a:r>
          </a:p>
        </p:txBody>
      </p:sp>
      <p:sp>
        <p:nvSpPr>
          <p:cNvPr id="12" name="ชื่อเรื่อง 1"/>
          <p:cNvSpPr txBox="1">
            <a:spLocks/>
          </p:cNvSpPr>
          <p:nvPr/>
        </p:nvSpPr>
        <p:spPr>
          <a:xfrm>
            <a:off x="6357950" y="2786058"/>
            <a:ext cx="2500330" cy="1714504"/>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Consumption</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32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Household</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  </a:t>
            </a:r>
            <a:endParaRPr kumimoji="0" lang="th-TH" sz="32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4" name="ชื่อเรื่อง 1"/>
          <p:cNvSpPr txBox="1">
            <a:spLocks/>
          </p:cNvSpPr>
          <p:nvPr/>
        </p:nvSpPr>
        <p:spPr>
          <a:xfrm>
            <a:off x="1428728" y="3857628"/>
            <a:ext cx="2857520" cy="928694"/>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Compensate</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Wage</a:t>
            </a:r>
            <a:r>
              <a:rPr lang="en-US" sz="26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a:t>
            </a:r>
          </a:p>
        </p:txBody>
      </p:sp>
      <p:sp>
        <p:nvSpPr>
          <p:cNvPr id="25" name="ชื่อเรื่อง 1"/>
          <p:cNvSpPr txBox="1">
            <a:spLocks/>
          </p:cNvSpPr>
          <p:nvPr/>
        </p:nvSpPr>
        <p:spPr>
          <a:xfrm>
            <a:off x="6572264" y="3929066"/>
            <a:ext cx="2857520" cy="928694"/>
          </a:xfrm>
          <a:prstGeom prst="rect">
            <a:avLst/>
          </a:prstGeom>
        </p:spPr>
        <p:txBody>
          <a:bodyPr anchor="ctr">
            <a:normAutofit fontScale="82500" lnSpcReduction="1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Education Expense</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32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Training Expense</a:t>
            </a:r>
          </a:p>
        </p:txBody>
      </p:sp>
      <p:sp>
        <p:nvSpPr>
          <p:cNvPr id="26" name="วงรี 25"/>
          <p:cNvSpPr/>
          <p:nvPr/>
        </p:nvSpPr>
        <p:spPr>
          <a:xfrm>
            <a:off x="1357290" y="407194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7" name="วงรี 26"/>
          <p:cNvSpPr/>
          <p:nvPr/>
        </p:nvSpPr>
        <p:spPr>
          <a:xfrm>
            <a:off x="1357290" y="442913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8" name="วงรี 27"/>
          <p:cNvSpPr/>
          <p:nvPr/>
        </p:nvSpPr>
        <p:spPr>
          <a:xfrm>
            <a:off x="6500826" y="450057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9" name="วงรี 28"/>
          <p:cNvSpPr/>
          <p:nvPr/>
        </p:nvSpPr>
        <p:spPr>
          <a:xfrm>
            <a:off x="6500826" y="414338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ox(in)">
                                      <p:cBhvr>
                                        <p:cTn id="12" dur="500"/>
                                        <p:tgtEl>
                                          <p:spTgt spid="8"/>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ox(in)">
                                      <p:cBhvr>
                                        <p:cTn id="15" dur="500"/>
                                        <p:tgtEl>
                                          <p:spTgt spid="9"/>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ox(in)">
                                      <p:cBhvr>
                                        <p:cTn id="18" dur="500"/>
                                        <p:tgtEl>
                                          <p:spTgt spid="5"/>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ox(in)">
                                      <p:cBhvr>
                                        <p:cTn id="21" dur="500"/>
                                        <p:tgtEl>
                                          <p:spTgt spid="7"/>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box(in)">
                                      <p:cBhvr>
                                        <p:cTn id="24" dur="5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ppt_x"/>
                                          </p:val>
                                        </p:tav>
                                        <p:tav tm="100000">
                                          <p:val>
                                            <p:strVal val="#ppt_x"/>
                                          </p:val>
                                        </p:tav>
                                      </p:tavLst>
                                    </p:anim>
                                    <p:anim calcmode="lin" valueType="num">
                                      <p:cBhvr additive="base">
                                        <p:cTn id="30" dur="500" fill="hold"/>
                                        <p:tgtEl>
                                          <p:spTgt spid="11"/>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4"/>
                                        </p:tgtEl>
                                        <p:attrNameLst>
                                          <p:attrName>style.visibility</p:attrName>
                                        </p:attrNameLst>
                                      </p:cBhvr>
                                      <p:to>
                                        <p:strVal val="visible"/>
                                      </p:to>
                                    </p:set>
                                    <p:anim calcmode="lin" valueType="num">
                                      <p:cBhvr additive="base">
                                        <p:cTn id="33" dur="500" fill="hold"/>
                                        <p:tgtEl>
                                          <p:spTgt spid="24"/>
                                        </p:tgtEl>
                                        <p:attrNameLst>
                                          <p:attrName>ppt_x</p:attrName>
                                        </p:attrNameLst>
                                      </p:cBhvr>
                                      <p:tavLst>
                                        <p:tav tm="0">
                                          <p:val>
                                            <p:strVal val="#ppt_x"/>
                                          </p:val>
                                        </p:tav>
                                        <p:tav tm="100000">
                                          <p:val>
                                            <p:strVal val="#ppt_x"/>
                                          </p:val>
                                        </p:tav>
                                      </p:tavLst>
                                    </p:anim>
                                    <p:anim calcmode="lin" valueType="num">
                                      <p:cBhvr additive="base">
                                        <p:cTn id="34" dur="500" fill="hold"/>
                                        <p:tgtEl>
                                          <p:spTgt spid="24"/>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6"/>
                                        </p:tgtEl>
                                        <p:attrNameLst>
                                          <p:attrName>style.visibility</p:attrName>
                                        </p:attrNameLst>
                                      </p:cBhvr>
                                      <p:to>
                                        <p:strVal val="visible"/>
                                      </p:to>
                                    </p:set>
                                    <p:anim calcmode="lin" valueType="num">
                                      <p:cBhvr additive="base">
                                        <p:cTn id="37" dur="500" fill="hold"/>
                                        <p:tgtEl>
                                          <p:spTgt spid="26"/>
                                        </p:tgtEl>
                                        <p:attrNameLst>
                                          <p:attrName>ppt_x</p:attrName>
                                        </p:attrNameLst>
                                      </p:cBhvr>
                                      <p:tavLst>
                                        <p:tav tm="0">
                                          <p:val>
                                            <p:strVal val="#ppt_x"/>
                                          </p:val>
                                        </p:tav>
                                        <p:tav tm="100000">
                                          <p:val>
                                            <p:strVal val="#ppt_x"/>
                                          </p:val>
                                        </p:tav>
                                      </p:tavLst>
                                    </p:anim>
                                    <p:anim calcmode="lin" valueType="num">
                                      <p:cBhvr additive="base">
                                        <p:cTn id="38" dur="500" fill="hold"/>
                                        <p:tgtEl>
                                          <p:spTgt spid="26"/>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7"/>
                                        </p:tgtEl>
                                        <p:attrNameLst>
                                          <p:attrName>style.visibility</p:attrName>
                                        </p:attrNameLst>
                                      </p:cBhvr>
                                      <p:to>
                                        <p:strVal val="visible"/>
                                      </p:to>
                                    </p:set>
                                    <p:anim calcmode="lin" valueType="num">
                                      <p:cBhvr additive="base">
                                        <p:cTn id="41" dur="500" fill="hold"/>
                                        <p:tgtEl>
                                          <p:spTgt spid="27"/>
                                        </p:tgtEl>
                                        <p:attrNameLst>
                                          <p:attrName>ppt_x</p:attrName>
                                        </p:attrNameLst>
                                      </p:cBhvr>
                                      <p:tavLst>
                                        <p:tav tm="0">
                                          <p:val>
                                            <p:strVal val="#ppt_x"/>
                                          </p:val>
                                        </p:tav>
                                        <p:tav tm="100000">
                                          <p:val>
                                            <p:strVal val="#ppt_x"/>
                                          </p:val>
                                        </p:tav>
                                      </p:tavLst>
                                    </p:anim>
                                    <p:anim calcmode="lin" valueType="num">
                                      <p:cBhvr additive="base">
                                        <p:cTn id="42" dur="500" fill="hold"/>
                                        <p:tgtEl>
                                          <p:spTgt spid="27"/>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9"/>
                                        </p:tgtEl>
                                        <p:attrNameLst>
                                          <p:attrName>style.visibility</p:attrName>
                                        </p:attrNameLst>
                                      </p:cBhvr>
                                      <p:to>
                                        <p:strVal val="visible"/>
                                      </p:to>
                                    </p:set>
                                    <p:anim calcmode="lin" valueType="num">
                                      <p:cBhvr additive="base">
                                        <p:cTn id="45" dur="500" fill="hold"/>
                                        <p:tgtEl>
                                          <p:spTgt spid="29"/>
                                        </p:tgtEl>
                                        <p:attrNameLst>
                                          <p:attrName>ppt_x</p:attrName>
                                        </p:attrNameLst>
                                      </p:cBhvr>
                                      <p:tavLst>
                                        <p:tav tm="0">
                                          <p:val>
                                            <p:strVal val="#ppt_x"/>
                                          </p:val>
                                        </p:tav>
                                        <p:tav tm="100000">
                                          <p:val>
                                            <p:strVal val="#ppt_x"/>
                                          </p:val>
                                        </p:tav>
                                      </p:tavLst>
                                    </p:anim>
                                    <p:anim calcmode="lin" valueType="num">
                                      <p:cBhvr additive="base">
                                        <p:cTn id="46" dur="500" fill="hold"/>
                                        <p:tgtEl>
                                          <p:spTgt spid="29"/>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28"/>
                                        </p:tgtEl>
                                        <p:attrNameLst>
                                          <p:attrName>style.visibility</p:attrName>
                                        </p:attrNameLst>
                                      </p:cBhvr>
                                      <p:to>
                                        <p:strVal val="visible"/>
                                      </p:to>
                                    </p:set>
                                    <p:anim calcmode="lin" valueType="num">
                                      <p:cBhvr additive="base">
                                        <p:cTn id="49" dur="500" fill="hold"/>
                                        <p:tgtEl>
                                          <p:spTgt spid="28"/>
                                        </p:tgtEl>
                                        <p:attrNameLst>
                                          <p:attrName>ppt_x</p:attrName>
                                        </p:attrNameLst>
                                      </p:cBhvr>
                                      <p:tavLst>
                                        <p:tav tm="0">
                                          <p:val>
                                            <p:strVal val="#ppt_x"/>
                                          </p:val>
                                        </p:tav>
                                        <p:tav tm="100000">
                                          <p:val>
                                            <p:strVal val="#ppt_x"/>
                                          </p:val>
                                        </p:tav>
                                      </p:tavLst>
                                    </p:anim>
                                    <p:anim calcmode="lin" valueType="num">
                                      <p:cBhvr additive="base">
                                        <p:cTn id="50" dur="500" fill="hold"/>
                                        <p:tgtEl>
                                          <p:spTgt spid="28"/>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additive="base">
                                        <p:cTn id="53" dur="500" fill="hold"/>
                                        <p:tgtEl>
                                          <p:spTgt spid="12"/>
                                        </p:tgtEl>
                                        <p:attrNameLst>
                                          <p:attrName>ppt_x</p:attrName>
                                        </p:attrNameLst>
                                      </p:cBhvr>
                                      <p:tavLst>
                                        <p:tav tm="0">
                                          <p:val>
                                            <p:strVal val="#ppt_x"/>
                                          </p:val>
                                        </p:tav>
                                        <p:tav tm="100000">
                                          <p:val>
                                            <p:strVal val="#ppt_x"/>
                                          </p:val>
                                        </p:tav>
                                      </p:tavLst>
                                    </p:anim>
                                    <p:anim calcmode="lin" valueType="num">
                                      <p:cBhvr additive="base">
                                        <p:cTn id="54" dur="500" fill="hold"/>
                                        <p:tgtEl>
                                          <p:spTgt spid="12"/>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25"/>
                                        </p:tgtEl>
                                        <p:attrNameLst>
                                          <p:attrName>style.visibility</p:attrName>
                                        </p:attrNameLst>
                                      </p:cBhvr>
                                      <p:to>
                                        <p:strVal val="visible"/>
                                      </p:to>
                                    </p:set>
                                    <p:anim calcmode="lin" valueType="num">
                                      <p:cBhvr additive="base">
                                        <p:cTn id="57" dur="500" fill="hold"/>
                                        <p:tgtEl>
                                          <p:spTgt spid="25"/>
                                        </p:tgtEl>
                                        <p:attrNameLst>
                                          <p:attrName>ppt_x</p:attrName>
                                        </p:attrNameLst>
                                      </p:cBhvr>
                                      <p:tavLst>
                                        <p:tav tm="0">
                                          <p:val>
                                            <p:strVal val="#ppt_x"/>
                                          </p:val>
                                        </p:tav>
                                        <p:tav tm="100000">
                                          <p:val>
                                            <p:strVal val="#ppt_x"/>
                                          </p:val>
                                        </p:tav>
                                      </p:tavLst>
                                    </p:anim>
                                    <p:anim calcmode="lin" valueType="num">
                                      <p:cBhvr additive="base">
                                        <p:cTn id="5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7" grpId="0"/>
      <p:bldP spid="8" grpId="0" animBg="1"/>
      <p:bldP spid="9" grpId="0"/>
      <p:bldP spid="10" grpId="0" animBg="1"/>
      <p:bldP spid="11" grpId="0"/>
      <p:bldP spid="12" grpId="0"/>
      <p:bldP spid="24" grpId="0"/>
      <p:bldP spid="25" grpId="0"/>
      <p:bldP spid="26" grpId="0" animBg="1"/>
      <p:bldP spid="27" grpId="0" animBg="1"/>
      <p:bldP spid="28" grpId="0" animBg="1"/>
      <p:bldP spid="2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1071538" y="274638"/>
            <a:ext cx="7862150" cy="1143000"/>
          </a:xfrm>
        </p:spPr>
        <p:txBody>
          <a:bodyPr>
            <a:noAutofit/>
          </a:bodyPr>
          <a:lstStyle/>
          <a:p>
            <a:r>
              <a:rPr lang="en-US" sz="3200" dirty="0" smtClean="0">
                <a:latin typeface="Gill Sans MT" pitchFamily="34" charset="0"/>
              </a:rPr>
              <a:t>4.2 </a:t>
            </a:r>
            <a:r>
              <a:rPr lang="en-US" sz="3200" dirty="0" smtClean="0"/>
              <a:t>Education is private or public goods</a:t>
            </a:r>
            <a:r>
              <a:rPr lang="en-US" sz="3200" dirty="0" smtClean="0">
                <a:latin typeface="Gill Sans MT" pitchFamily="34" charset="0"/>
              </a:rPr>
              <a:t> </a:t>
            </a:r>
            <a:endParaRPr lang="th-TH" sz="3200" dirty="0">
              <a:latin typeface="Gill Sans MT" pitchFamily="34" charset="0"/>
            </a:endParaRPr>
          </a:p>
        </p:txBody>
      </p:sp>
      <p:sp>
        <p:nvSpPr>
          <p:cNvPr id="5" name="วงรี 4"/>
          <p:cNvSpPr/>
          <p:nvPr/>
        </p:nvSpPr>
        <p:spPr>
          <a:xfrm>
            <a:off x="3643306" y="1142984"/>
            <a:ext cx="2714644" cy="642942"/>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th-TH"/>
          </a:p>
        </p:txBody>
      </p:sp>
      <p:sp>
        <p:nvSpPr>
          <p:cNvPr id="6" name="ชื่อเรื่อง 1"/>
          <p:cNvSpPr txBox="1">
            <a:spLocks/>
          </p:cNvSpPr>
          <p:nvPr/>
        </p:nvSpPr>
        <p:spPr>
          <a:xfrm>
            <a:off x="4143372" y="928670"/>
            <a:ext cx="2143140" cy="114300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Education</a:t>
            </a:r>
            <a:endParaRPr kumimoji="0" lang="th-TH" sz="32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7" name="สามเหลี่ยมหน้าจั่ว 6"/>
          <p:cNvSpPr/>
          <p:nvPr/>
        </p:nvSpPr>
        <p:spPr>
          <a:xfrm>
            <a:off x="3571868" y="2000240"/>
            <a:ext cx="2857520" cy="1000132"/>
          </a:xfrm>
          <a:prstGeom prst="triangl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h-TH"/>
          </a:p>
        </p:txBody>
      </p:sp>
      <p:sp>
        <p:nvSpPr>
          <p:cNvPr id="8" name="ชื่อเรื่อง 1"/>
          <p:cNvSpPr txBox="1">
            <a:spLocks/>
          </p:cNvSpPr>
          <p:nvPr/>
        </p:nvSpPr>
        <p:spPr>
          <a:xfrm>
            <a:off x="4143372" y="2214562"/>
            <a:ext cx="2357454" cy="114300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Commodity</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9" name="สี่เหลี่ยมผืนผ้า 8"/>
          <p:cNvSpPr/>
          <p:nvPr/>
        </p:nvSpPr>
        <p:spPr>
          <a:xfrm>
            <a:off x="1966783" y="1851087"/>
            <a:ext cx="6105679" cy="7771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h-TH"/>
          </a:p>
        </p:txBody>
      </p:sp>
      <p:sp>
        <p:nvSpPr>
          <p:cNvPr id="10" name="ชื่อเรื่อง 1"/>
          <p:cNvSpPr txBox="1">
            <a:spLocks/>
          </p:cNvSpPr>
          <p:nvPr/>
        </p:nvSpPr>
        <p:spPr>
          <a:xfrm>
            <a:off x="928662" y="2000240"/>
            <a:ext cx="2857520" cy="428628"/>
          </a:xfrm>
          <a:prstGeom prst="rect">
            <a:avLst/>
          </a:prstGeom>
        </p:spPr>
        <p:txBody>
          <a:bodyPr anchor="ctr">
            <a:normAutofit fontScale="82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Private Goods</a:t>
            </a:r>
            <a:endParaRPr lang="en-US" sz="32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endParaRPr>
          </a:p>
        </p:txBody>
      </p:sp>
      <p:sp>
        <p:nvSpPr>
          <p:cNvPr id="11" name="ชื่อเรื่อง 1"/>
          <p:cNvSpPr txBox="1">
            <a:spLocks/>
          </p:cNvSpPr>
          <p:nvPr/>
        </p:nvSpPr>
        <p:spPr>
          <a:xfrm>
            <a:off x="7143768" y="2000240"/>
            <a:ext cx="2857520" cy="428628"/>
          </a:xfrm>
          <a:prstGeom prst="rect">
            <a:avLst/>
          </a:prstGeom>
        </p:spPr>
        <p:txBody>
          <a:bodyPr anchor="ctr">
            <a:normAutofit fontScale="82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Public Goods</a:t>
            </a:r>
            <a:endParaRPr lang="en-US" sz="32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endParaRPr>
          </a:p>
        </p:txBody>
      </p:sp>
      <p:sp>
        <p:nvSpPr>
          <p:cNvPr id="12" name="ลูกศรขึ้น 11"/>
          <p:cNvSpPr/>
          <p:nvPr/>
        </p:nvSpPr>
        <p:spPr>
          <a:xfrm>
            <a:off x="1714480" y="2428868"/>
            <a:ext cx="285752" cy="11430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3" name="ลูกศรขึ้น 12"/>
          <p:cNvSpPr/>
          <p:nvPr/>
        </p:nvSpPr>
        <p:spPr>
          <a:xfrm>
            <a:off x="7858148" y="2428868"/>
            <a:ext cx="285752" cy="114300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4" name="สี่เหลี่ยมผืนผ้า 13"/>
          <p:cNvSpPr/>
          <p:nvPr/>
        </p:nvSpPr>
        <p:spPr>
          <a:xfrm>
            <a:off x="1928794" y="3429000"/>
            <a:ext cx="6000792" cy="1428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5" name="ชื่อเรื่อง 1"/>
          <p:cNvSpPr txBox="1">
            <a:spLocks/>
          </p:cNvSpPr>
          <p:nvPr/>
        </p:nvSpPr>
        <p:spPr>
          <a:xfrm>
            <a:off x="4500562" y="2714628"/>
            <a:ext cx="1571636" cy="114300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Relate</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7" name="ชื่อเรื่อง 1"/>
          <p:cNvSpPr txBox="1">
            <a:spLocks/>
          </p:cNvSpPr>
          <p:nvPr/>
        </p:nvSpPr>
        <p:spPr>
          <a:xfrm>
            <a:off x="7215206" y="3643314"/>
            <a:ext cx="2143140" cy="571504"/>
          </a:xfrm>
          <a:prstGeom prst="rect">
            <a:avLst/>
          </a:prstGeom>
        </p:spPr>
        <p:txBody>
          <a:bodyPr anchor="ctr">
            <a:normAutofit fontScale="52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Social</a:t>
            </a:r>
            <a:r>
              <a:rPr kumimoji="0" lang="en-US" sz="3200"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 Welfare</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32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(Good Externalities)</a:t>
            </a:r>
          </a:p>
        </p:txBody>
      </p:sp>
      <p:sp>
        <p:nvSpPr>
          <p:cNvPr id="18" name="ชื่อเรื่อง 1"/>
          <p:cNvSpPr txBox="1">
            <a:spLocks/>
          </p:cNvSpPr>
          <p:nvPr/>
        </p:nvSpPr>
        <p:spPr>
          <a:xfrm>
            <a:off x="571472" y="2571744"/>
            <a:ext cx="928694" cy="571504"/>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Wage</a:t>
            </a:r>
            <a:endPar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endParaRPr>
          </a:p>
        </p:txBody>
      </p:sp>
      <p:sp>
        <p:nvSpPr>
          <p:cNvPr id="22" name="ลูกศรขึ้น 21"/>
          <p:cNvSpPr/>
          <p:nvPr/>
        </p:nvSpPr>
        <p:spPr>
          <a:xfrm>
            <a:off x="1357290" y="2714620"/>
            <a:ext cx="214314" cy="285752"/>
          </a:xfrm>
          <a:prstGeom prst="up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23" name="ลูกศรขึ้น 22"/>
          <p:cNvSpPr/>
          <p:nvPr/>
        </p:nvSpPr>
        <p:spPr>
          <a:xfrm>
            <a:off x="8572528" y="3571876"/>
            <a:ext cx="214314" cy="285752"/>
          </a:xfrm>
          <a:prstGeom prst="upArrow">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cxnSp>
        <p:nvCxnSpPr>
          <p:cNvPr id="25" name="ลูกศรเชื่อมต่อแบบตรง 24"/>
          <p:cNvCxnSpPr/>
          <p:nvPr/>
        </p:nvCxnSpPr>
        <p:spPr>
          <a:xfrm rot="5400000">
            <a:off x="1142976" y="2428868"/>
            <a:ext cx="214314"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ลูกศรเชื่อมต่อแบบตรง 26"/>
          <p:cNvCxnSpPr>
            <a:endCxn id="17" idx="0"/>
          </p:cNvCxnSpPr>
          <p:nvPr/>
        </p:nvCxnSpPr>
        <p:spPr>
          <a:xfrm rot="5400000">
            <a:off x="7893867" y="2893215"/>
            <a:ext cx="1143008"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8" name="ชื่อเรื่อง 1"/>
          <p:cNvSpPr txBox="1">
            <a:spLocks/>
          </p:cNvSpPr>
          <p:nvPr/>
        </p:nvSpPr>
        <p:spPr>
          <a:xfrm>
            <a:off x="642910" y="3714752"/>
            <a:ext cx="2357454"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High Education</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9" name="ชื่อเรื่อง 1"/>
          <p:cNvSpPr txBox="1">
            <a:spLocks/>
          </p:cNvSpPr>
          <p:nvPr/>
        </p:nvSpPr>
        <p:spPr>
          <a:xfrm>
            <a:off x="3286116" y="3786190"/>
            <a:ext cx="2928958" cy="2286016"/>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New Technology</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US"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Social Mind</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Good Consciences</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0" name="ลูกศรขวา 29"/>
          <p:cNvSpPr/>
          <p:nvPr/>
        </p:nvSpPr>
        <p:spPr>
          <a:xfrm>
            <a:off x="2928926" y="4000504"/>
            <a:ext cx="357190"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31" name="ลูกศรขวา 30"/>
          <p:cNvSpPr/>
          <p:nvPr/>
        </p:nvSpPr>
        <p:spPr>
          <a:xfrm>
            <a:off x="2928926" y="4857760"/>
            <a:ext cx="357190"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32" name="ลูกศรขวา 31"/>
          <p:cNvSpPr/>
          <p:nvPr/>
        </p:nvSpPr>
        <p:spPr>
          <a:xfrm>
            <a:off x="2928926" y="5643578"/>
            <a:ext cx="357190"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33" name="สามเหลี่ยมหน้าจั่ว 32"/>
          <p:cNvSpPr/>
          <p:nvPr/>
        </p:nvSpPr>
        <p:spPr>
          <a:xfrm rot="5400000">
            <a:off x="5357818" y="4572008"/>
            <a:ext cx="2214578" cy="642942"/>
          </a:xfrm>
          <a:prstGeom prst="triangl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th-TH"/>
          </a:p>
        </p:txBody>
      </p:sp>
      <p:sp>
        <p:nvSpPr>
          <p:cNvPr id="34" name="ชื่อเรื่อง 1"/>
          <p:cNvSpPr txBox="1">
            <a:spLocks/>
          </p:cNvSpPr>
          <p:nvPr/>
        </p:nvSpPr>
        <p:spPr>
          <a:xfrm>
            <a:off x="6858016" y="3929066"/>
            <a:ext cx="1571636" cy="185738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Social</a:t>
            </a:r>
            <a:r>
              <a:rPr kumimoji="0" lang="en-US"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 </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Welfare Stability</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5" name="สี่เหลี่ยมผืนผ้า 34"/>
          <p:cNvSpPr/>
          <p:nvPr/>
        </p:nvSpPr>
        <p:spPr>
          <a:xfrm>
            <a:off x="1928794" y="6215082"/>
            <a:ext cx="5786478" cy="1428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36" name="ลูกศรขึ้น 35"/>
          <p:cNvSpPr/>
          <p:nvPr/>
        </p:nvSpPr>
        <p:spPr>
          <a:xfrm>
            <a:off x="1714480" y="4643446"/>
            <a:ext cx="285752" cy="171451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39" name="สี่เหลี่ยมผืนผ้า 38"/>
          <p:cNvSpPr/>
          <p:nvPr/>
        </p:nvSpPr>
        <p:spPr>
          <a:xfrm>
            <a:off x="7572396" y="5572140"/>
            <a:ext cx="142876"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500"/>
                                        <p:tgtEl>
                                          <p:spTgt spid="6"/>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linds(horizontal)">
                                      <p:cBhvr>
                                        <p:cTn id="18" dur="500"/>
                                        <p:tgtEl>
                                          <p:spTgt spid="9"/>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linds(horizontal)">
                                      <p:cBhvr>
                                        <p:cTn id="21" dur="500"/>
                                        <p:tgtEl>
                                          <p:spTgt spid="8"/>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blinds(horizontal)">
                                      <p:cBhvr>
                                        <p:cTn id="24" dur="500"/>
                                        <p:tgtEl>
                                          <p:spTgt spid="7"/>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box(in)">
                                      <p:cBhvr>
                                        <p:cTn id="29" dur="500"/>
                                        <p:tgtEl>
                                          <p:spTgt spid="10"/>
                                        </p:tgtEl>
                                      </p:cBhvr>
                                    </p:animEffect>
                                  </p:childTnLst>
                                </p:cTn>
                              </p:par>
                              <p:par>
                                <p:cTn id="30" presetID="4" presetClass="entr" presetSubtype="16"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ox(in)">
                                      <p:cBhvr>
                                        <p:cTn id="32" dur="500"/>
                                        <p:tgtEl>
                                          <p:spTgt spid="11"/>
                                        </p:tgtEl>
                                      </p:cBhvr>
                                    </p:animEffect>
                                  </p:childTnLst>
                                </p:cTn>
                              </p:par>
                              <p:par>
                                <p:cTn id="33" presetID="4" presetClass="entr" presetSubtype="16"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box(in)">
                                      <p:cBhvr>
                                        <p:cTn id="35" dur="500"/>
                                        <p:tgtEl>
                                          <p:spTgt spid="13"/>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box(in)">
                                      <p:cBhvr>
                                        <p:cTn id="38" dur="500"/>
                                        <p:tgtEl>
                                          <p:spTgt spid="14"/>
                                        </p:tgtEl>
                                      </p:cBhvr>
                                    </p:animEffect>
                                  </p:childTnLst>
                                </p:cTn>
                              </p:par>
                              <p:par>
                                <p:cTn id="39" presetID="4" presetClass="entr" presetSubtype="16" fill="hold" grpId="0" nodeType="with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box(in)">
                                      <p:cBhvr>
                                        <p:cTn id="41" dur="500"/>
                                        <p:tgtEl>
                                          <p:spTgt spid="12"/>
                                        </p:tgtEl>
                                      </p:cBhvr>
                                    </p:animEffect>
                                  </p:childTnLst>
                                </p:cTn>
                              </p:par>
                              <p:par>
                                <p:cTn id="42" presetID="4" presetClass="entr" presetSubtype="16" fill="hold" grpId="0" nodeType="withEffect">
                                  <p:stCondLst>
                                    <p:cond delay="0"/>
                                  </p:stCondLst>
                                  <p:childTnLst>
                                    <p:set>
                                      <p:cBhvr>
                                        <p:cTn id="43" dur="1" fill="hold">
                                          <p:stCondLst>
                                            <p:cond delay="0"/>
                                          </p:stCondLst>
                                        </p:cTn>
                                        <p:tgtEl>
                                          <p:spTgt spid="15"/>
                                        </p:tgtEl>
                                        <p:attrNameLst>
                                          <p:attrName>style.visibility</p:attrName>
                                        </p:attrNameLst>
                                      </p:cBhvr>
                                      <p:to>
                                        <p:strVal val="visible"/>
                                      </p:to>
                                    </p:set>
                                    <p:animEffect transition="in" filter="box(in)">
                                      <p:cBhvr>
                                        <p:cTn id="44" dur="500"/>
                                        <p:tgtEl>
                                          <p:spTgt spid="15"/>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nodeType="clickEffect">
                                  <p:stCondLst>
                                    <p:cond delay="0"/>
                                  </p:stCondLst>
                                  <p:childTnLst>
                                    <p:set>
                                      <p:cBhvr>
                                        <p:cTn id="48" dur="1" fill="hold">
                                          <p:stCondLst>
                                            <p:cond delay="0"/>
                                          </p:stCondLst>
                                        </p:cTn>
                                        <p:tgtEl>
                                          <p:spTgt spid="25"/>
                                        </p:tgtEl>
                                        <p:attrNameLst>
                                          <p:attrName>style.visibility</p:attrName>
                                        </p:attrNameLst>
                                      </p:cBhvr>
                                      <p:to>
                                        <p:strVal val="visible"/>
                                      </p:to>
                                    </p:set>
                                    <p:animEffect transition="in" filter="blinds(horizontal)">
                                      <p:cBhvr>
                                        <p:cTn id="49" dur="500"/>
                                        <p:tgtEl>
                                          <p:spTgt spid="25"/>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blinds(horizontal)">
                                      <p:cBhvr>
                                        <p:cTn id="52" dur="500"/>
                                        <p:tgtEl>
                                          <p:spTgt spid="18"/>
                                        </p:tgtEl>
                                      </p:cBhvr>
                                    </p:animEffect>
                                  </p:childTnLst>
                                </p:cTn>
                              </p:par>
                              <p:par>
                                <p:cTn id="53" presetID="3" presetClass="entr" presetSubtype="10" fill="hold" nodeType="withEffect">
                                  <p:stCondLst>
                                    <p:cond delay="0"/>
                                  </p:stCondLst>
                                  <p:childTnLst>
                                    <p:set>
                                      <p:cBhvr>
                                        <p:cTn id="54" dur="1" fill="hold">
                                          <p:stCondLst>
                                            <p:cond delay="0"/>
                                          </p:stCondLst>
                                        </p:cTn>
                                        <p:tgtEl>
                                          <p:spTgt spid="27"/>
                                        </p:tgtEl>
                                        <p:attrNameLst>
                                          <p:attrName>style.visibility</p:attrName>
                                        </p:attrNameLst>
                                      </p:cBhvr>
                                      <p:to>
                                        <p:strVal val="visible"/>
                                      </p:to>
                                    </p:set>
                                    <p:animEffect transition="in" filter="blinds(horizontal)">
                                      <p:cBhvr>
                                        <p:cTn id="55" dur="500"/>
                                        <p:tgtEl>
                                          <p:spTgt spid="27"/>
                                        </p:tgtEl>
                                      </p:cBhvr>
                                    </p:animEffect>
                                  </p:childTnLst>
                                </p:cTn>
                              </p:par>
                              <p:par>
                                <p:cTn id="56" presetID="3" presetClass="entr" presetSubtype="10" fill="hold" grpId="0" nodeType="withEffect">
                                  <p:stCondLst>
                                    <p:cond delay="0"/>
                                  </p:stCondLst>
                                  <p:childTnLst>
                                    <p:set>
                                      <p:cBhvr>
                                        <p:cTn id="57" dur="1" fill="hold">
                                          <p:stCondLst>
                                            <p:cond delay="0"/>
                                          </p:stCondLst>
                                        </p:cTn>
                                        <p:tgtEl>
                                          <p:spTgt spid="17"/>
                                        </p:tgtEl>
                                        <p:attrNameLst>
                                          <p:attrName>style.visibility</p:attrName>
                                        </p:attrNameLst>
                                      </p:cBhvr>
                                      <p:to>
                                        <p:strVal val="visible"/>
                                      </p:to>
                                    </p:set>
                                    <p:animEffect transition="in" filter="blinds(horizontal)">
                                      <p:cBhvr>
                                        <p:cTn id="58" dur="500"/>
                                        <p:tgtEl>
                                          <p:spTgt spid="17"/>
                                        </p:tgtEl>
                                      </p:cBhvr>
                                    </p:animEffect>
                                  </p:childTnLst>
                                </p:cTn>
                              </p:par>
                              <p:par>
                                <p:cTn id="59" presetID="3" presetClass="entr" presetSubtype="10" fill="hold" grpId="0" nodeType="withEffect">
                                  <p:stCondLst>
                                    <p:cond delay="0"/>
                                  </p:stCondLst>
                                  <p:childTnLst>
                                    <p:set>
                                      <p:cBhvr>
                                        <p:cTn id="60" dur="1" fill="hold">
                                          <p:stCondLst>
                                            <p:cond delay="0"/>
                                          </p:stCondLst>
                                        </p:cTn>
                                        <p:tgtEl>
                                          <p:spTgt spid="23"/>
                                        </p:tgtEl>
                                        <p:attrNameLst>
                                          <p:attrName>style.visibility</p:attrName>
                                        </p:attrNameLst>
                                      </p:cBhvr>
                                      <p:to>
                                        <p:strVal val="visible"/>
                                      </p:to>
                                    </p:set>
                                    <p:animEffect transition="in" filter="blinds(horizontal)">
                                      <p:cBhvr>
                                        <p:cTn id="61" dur="500"/>
                                        <p:tgtEl>
                                          <p:spTgt spid="23"/>
                                        </p:tgtEl>
                                      </p:cBhvr>
                                    </p:animEffect>
                                  </p:childTnLst>
                                </p:cTn>
                              </p:par>
                              <p:par>
                                <p:cTn id="62" presetID="3" presetClass="entr" presetSubtype="10" fill="hold" grpId="0" nodeType="withEffect">
                                  <p:stCondLst>
                                    <p:cond delay="0"/>
                                  </p:stCondLst>
                                  <p:childTnLst>
                                    <p:set>
                                      <p:cBhvr>
                                        <p:cTn id="63" dur="1" fill="hold">
                                          <p:stCondLst>
                                            <p:cond delay="0"/>
                                          </p:stCondLst>
                                        </p:cTn>
                                        <p:tgtEl>
                                          <p:spTgt spid="22"/>
                                        </p:tgtEl>
                                        <p:attrNameLst>
                                          <p:attrName>style.visibility</p:attrName>
                                        </p:attrNameLst>
                                      </p:cBhvr>
                                      <p:to>
                                        <p:strVal val="visible"/>
                                      </p:to>
                                    </p:set>
                                    <p:animEffect transition="in" filter="blinds(horizontal)">
                                      <p:cBhvr>
                                        <p:cTn id="64" dur="500"/>
                                        <p:tgtEl>
                                          <p:spTgt spid="22"/>
                                        </p:tgtEl>
                                      </p:cBhvr>
                                    </p:animEffect>
                                  </p:childTnLst>
                                </p:cTn>
                              </p:par>
                            </p:childTnLst>
                          </p:cTn>
                        </p:par>
                      </p:childTnLst>
                    </p:cTn>
                  </p:par>
                  <p:par>
                    <p:cTn id="65" fill="hold">
                      <p:stCondLst>
                        <p:cond delay="indefinite"/>
                      </p:stCondLst>
                      <p:childTnLst>
                        <p:par>
                          <p:cTn id="66" fill="hold">
                            <p:stCondLst>
                              <p:cond delay="0"/>
                            </p:stCondLst>
                            <p:childTnLst>
                              <p:par>
                                <p:cTn id="67" presetID="4" presetClass="entr" presetSubtype="16" fill="hold" grpId="0" nodeType="clickEffect">
                                  <p:stCondLst>
                                    <p:cond delay="0"/>
                                  </p:stCondLst>
                                  <p:childTnLst>
                                    <p:set>
                                      <p:cBhvr>
                                        <p:cTn id="68" dur="1" fill="hold">
                                          <p:stCondLst>
                                            <p:cond delay="0"/>
                                          </p:stCondLst>
                                        </p:cTn>
                                        <p:tgtEl>
                                          <p:spTgt spid="28"/>
                                        </p:tgtEl>
                                        <p:attrNameLst>
                                          <p:attrName>style.visibility</p:attrName>
                                        </p:attrNameLst>
                                      </p:cBhvr>
                                      <p:to>
                                        <p:strVal val="visible"/>
                                      </p:to>
                                    </p:set>
                                    <p:animEffect transition="in" filter="box(in)">
                                      <p:cBhvr>
                                        <p:cTn id="69" dur="500"/>
                                        <p:tgtEl>
                                          <p:spTgt spid="28"/>
                                        </p:tgtEl>
                                      </p:cBhvr>
                                    </p:animEffect>
                                  </p:childTnLst>
                                </p:cTn>
                              </p:par>
                              <p:par>
                                <p:cTn id="70" presetID="4" presetClass="entr" presetSubtype="16" fill="hold" grpId="0" nodeType="withEffect">
                                  <p:stCondLst>
                                    <p:cond delay="0"/>
                                  </p:stCondLst>
                                  <p:childTnLst>
                                    <p:set>
                                      <p:cBhvr>
                                        <p:cTn id="71" dur="1" fill="hold">
                                          <p:stCondLst>
                                            <p:cond delay="0"/>
                                          </p:stCondLst>
                                        </p:cTn>
                                        <p:tgtEl>
                                          <p:spTgt spid="30"/>
                                        </p:tgtEl>
                                        <p:attrNameLst>
                                          <p:attrName>style.visibility</p:attrName>
                                        </p:attrNameLst>
                                      </p:cBhvr>
                                      <p:to>
                                        <p:strVal val="visible"/>
                                      </p:to>
                                    </p:set>
                                    <p:animEffect transition="in" filter="box(in)">
                                      <p:cBhvr>
                                        <p:cTn id="72" dur="500"/>
                                        <p:tgtEl>
                                          <p:spTgt spid="30"/>
                                        </p:tgtEl>
                                      </p:cBhvr>
                                    </p:animEffect>
                                  </p:childTnLst>
                                </p:cTn>
                              </p:par>
                              <p:par>
                                <p:cTn id="73" presetID="4" presetClass="entr" presetSubtype="16" fill="hold" grpId="0" nodeType="withEffect">
                                  <p:stCondLst>
                                    <p:cond delay="0"/>
                                  </p:stCondLst>
                                  <p:childTnLst>
                                    <p:set>
                                      <p:cBhvr>
                                        <p:cTn id="74" dur="1" fill="hold">
                                          <p:stCondLst>
                                            <p:cond delay="0"/>
                                          </p:stCondLst>
                                        </p:cTn>
                                        <p:tgtEl>
                                          <p:spTgt spid="29"/>
                                        </p:tgtEl>
                                        <p:attrNameLst>
                                          <p:attrName>style.visibility</p:attrName>
                                        </p:attrNameLst>
                                      </p:cBhvr>
                                      <p:to>
                                        <p:strVal val="visible"/>
                                      </p:to>
                                    </p:set>
                                    <p:animEffect transition="in" filter="box(in)">
                                      <p:cBhvr>
                                        <p:cTn id="75" dur="500"/>
                                        <p:tgtEl>
                                          <p:spTgt spid="29"/>
                                        </p:tgtEl>
                                      </p:cBhvr>
                                    </p:animEffect>
                                  </p:childTnLst>
                                </p:cTn>
                              </p:par>
                              <p:par>
                                <p:cTn id="76" presetID="4" presetClass="entr" presetSubtype="16" fill="hold" grpId="0" nodeType="withEffect">
                                  <p:stCondLst>
                                    <p:cond delay="0"/>
                                  </p:stCondLst>
                                  <p:childTnLst>
                                    <p:set>
                                      <p:cBhvr>
                                        <p:cTn id="77" dur="1" fill="hold">
                                          <p:stCondLst>
                                            <p:cond delay="0"/>
                                          </p:stCondLst>
                                        </p:cTn>
                                        <p:tgtEl>
                                          <p:spTgt spid="31"/>
                                        </p:tgtEl>
                                        <p:attrNameLst>
                                          <p:attrName>style.visibility</p:attrName>
                                        </p:attrNameLst>
                                      </p:cBhvr>
                                      <p:to>
                                        <p:strVal val="visible"/>
                                      </p:to>
                                    </p:set>
                                    <p:animEffect transition="in" filter="box(in)">
                                      <p:cBhvr>
                                        <p:cTn id="78" dur="500"/>
                                        <p:tgtEl>
                                          <p:spTgt spid="31"/>
                                        </p:tgtEl>
                                      </p:cBhvr>
                                    </p:animEffect>
                                  </p:childTnLst>
                                </p:cTn>
                              </p:par>
                              <p:par>
                                <p:cTn id="79" presetID="4" presetClass="entr" presetSubtype="16" fill="hold" grpId="0" nodeType="withEffect">
                                  <p:stCondLst>
                                    <p:cond delay="0"/>
                                  </p:stCondLst>
                                  <p:childTnLst>
                                    <p:set>
                                      <p:cBhvr>
                                        <p:cTn id="80" dur="1" fill="hold">
                                          <p:stCondLst>
                                            <p:cond delay="0"/>
                                          </p:stCondLst>
                                        </p:cTn>
                                        <p:tgtEl>
                                          <p:spTgt spid="32"/>
                                        </p:tgtEl>
                                        <p:attrNameLst>
                                          <p:attrName>style.visibility</p:attrName>
                                        </p:attrNameLst>
                                      </p:cBhvr>
                                      <p:to>
                                        <p:strVal val="visible"/>
                                      </p:to>
                                    </p:set>
                                    <p:animEffect transition="in" filter="box(in)">
                                      <p:cBhvr>
                                        <p:cTn id="81" dur="500"/>
                                        <p:tgtEl>
                                          <p:spTgt spid="32"/>
                                        </p:tgtEl>
                                      </p:cBhvr>
                                    </p:animEffect>
                                  </p:childTnLst>
                                </p:cTn>
                              </p:par>
                            </p:childTnLst>
                          </p:cTn>
                        </p:par>
                      </p:childTnLst>
                    </p:cTn>
                  </p:par>
                  <p:par>
                    <p:cTn id="82" fill="hold">
                      <p:stCondLst>
                        <p:cond delay="indefinite"/>
                      </p:stCondLst>
                      <p:childTnLst>
                        <p:par>
                          <p:cTn id="83" fill="hold">
                            <p:stCondLst>
                              <p:cond delay="0"/>
                            </p:stCondLst>
                            <p:childTnLst>
                              <p:par>
                                <p:cTn id="84" presetID="4" presetClass="entr" presetSubtype="16" fill="hold" grpId="0" nodeType="clickEffect">
                                  <p:stCondLst>
                                    <p:cond delay="0"/>
                                  </p:stCondLst>
                                  <p:childTnLst>
                                    <p:set>
                                      <p:cBhvr>
                                        <p:cTn id="85" dur="1" fill="hold">
                                          <p:stCondLst>
                                            <p:cond delay="0"/>
                                          </p:stCondLst>
                                        </p:cTn>
                                        <p:tgtEl>
                                          <p:spTgt spid="33"/>
                                        </p:tgtEl>
                                        <p:attrNameLst>
                                          <p:attrName>style.visibility</p:attrName>
                                        </p:attrNameLst>
                                      </p:cBhvr>
                                      <p:to>
                                        <p:strVal val="visible"/>
                                      </p:to>
                                    </p:set>
                                    <p:animEffect transition="in" filter="box(in)">
                                      <p:cBhvr>
                                        <p:cTn id="86" dur="500"/>
                                        <p:tgtEl>
                                          <p:spTgt spid="33"/>
                                        </p:tgtEl>
                                      </p:cBhvr>
                                    </p:animEffect>
                                  </p:childTnLst>
                                </p:cTn>
                              </p:par>
                              <p:par>
                                <p:cTn id="87" presetID="4" presetClass="entr" presetSubtype="16" fill="hold" grpId="0" nodeType="withEffect">
                                  <p:stCondLst>
                                    <p:cond delay="0"/>
                                  </p:stCondLst>
                                  <p:childTnLst>
                                    <p:set>
                                      <p:cBhvr>
                                        <p:cTn id="88" dur="1" fill="hold">
                                          <p:stCondLst>
                                            <p:cond delay="0"/>
                                          </p:stCondLst>
                                        </p:cTn>
                                        <p:tgtEl>
                                          <p:spTgt spid="34"/>
                                        </p:tgtEl>
                                        <p:attrNameLst>
                                          <p:attrName>style.visibility</p:attrName>
                                        </p:attrNameLst>
                                      </p:cBhvr>
                                      <p:to>
                                        <p:strVal val="visible"/>
                                      </p:to>
                                    </p:set>
                                    <p:animEffect transition="in" filter="box(in)">
                                      <p:cBhvr>
                                        <p:cTn id="89" dur="500"/>
                                        <p:tgtEl>
                                          <p:spTgt spid="34"/>
                                        </p:tgtEl>
                                      </p:cBhvr>
                                    </p:animEffect>
                                  </p:childTnLst>
                                </p:cTn>
                              </p:par>
                            </p:childTnLst>
                          </p:cTn>
                        </p:par>
                      </p:childTnLst>
                    </p:cTn>
                  </p:par>
                  <p:par>
                    <p:cTn id="90" fill="hold">
                      <p:stCondLst>
                        <p:cond delay="indefinite"/>
                      </p:stCondLst>
                      <p:childTnLst>
                        <p:par>
                          <p:cTn id="91" fill="hold">
                            <p:stCondLst>
                              <p:cond delay="0"/>
                            </p:stCondLst>
                            <p:childTnLst>
                              <p:par>
                                <p:cTn id="92" presetID="2" presetClass="entr" presetSubtype="4" fill="hold" grpId="0" nodeType="clickEffect">
                                  <p:stCondLst>
                                    <p:cond delay="0"/>
                                  </p:stCondLst>
                                  <p:childTnLst>
                                    <p:set>
                                      <p:cBhvr>
                                        <p:cTn id="93" dur="1" fill="hold">
                                          <p:stCondLst>
                                            <p:cond delay="0"/>
                                          </p:stCondLst>
                                        </p:cTn>
                                        <p:tgtEl>
                                          <p:spTgt spid="39"/>
                                        </p:tgtEl>
                                        <p:attrNameLst>
                                          <p:attrName>style.visibility</p:attrName>
                                        </p:attrNameLst>
                                      </p:cBhvr>
                                      <p:to>
                                        <p:strVal val="visible"/>
                                      </p:to>
                                    </p:set>
                                    <p:anim calcmode="lin" valueType="num">
                                      <p:cBhvr additive="base">
                                        <p:cTn id="94" dur="500" fill="hold"/>
                                        <p:tgtEl>
                                          <p:spTgt spid="39"/>
                                        </p:tgtEl>
                                        <p:attrNameLst>
                                          <p:attrName>ppt_x</p:attrName>
                                        </p:attrNameLst>
                                      </p:cBhvr>
                                      <p:tavLst>
                                        <p:tav tm="0">
                                          <p:val>
                                            <p:strVal val="#ppt_x"/>
                                          </p:val>
                                        </p:tav>
                                        <p:tav tm="100000">
                                          <p:val>
                                            <p:strVal val="#ppt_x"/>
                                          </p:val>
                                        </p:tav>
                                      </p:tavLst>
                                    </p:anim>
                                    <p:anim calcmode="lin" valueType="num">
                                      <p:cBhvr additive="base">
                                        <p:cTn id="95" dur="500" fill="hold"/>
                                        <p:tgtEl>
                                          <p:spTgt spid="39"/>
                                        </p:tgtEl>
                                        <p:attrNameLst>
                                          <p:attrName>ppt_y</p:attrName>
                                        </p:attrNameLst>
                                      </p:cBhvr>
                                      <p:tavLst>
                                        <p:tav tm="0">
                                          <p:val>
                                            <p:strVal val="1+#ppt_h/2"/>
                                          </p:val>
                                        </p:tav>
                                        <p:tav tm="100000">
                                          <p:val>
                                            <p:strVal val="#ppt_y"/>
                                          </p:val>
                                        </p:tav>
                                      </p:tavLst>
                                    </p:anim>
                                  </p:childTnLst>
                                </p:cTn>
                              </p:par>
                              <p:par>
                                <p:cTn id="96" presetID="2" presetClass="entr" presetSubtype="4" fill="hold" grpId="0" nodeType="withEffect">
                                  <p:stCondLst>
                                    <p:cond delay="0"/>
                                  </p:stCondLst>
                                  <p:childTnLst>
                                    <p:set>
                                      <p:cBhvr>
                                        <p:cTn id="97" dur="1" fill="hold">
                                          <p:stCondLst>
                                            <p:cond delay="0"/>
                                          </p:stCondLst>
                                        </p:cTn>
                                        <p:tgtEl>
                                          <p:spTgt spid="35"/>
                                        </p:tgtEl>
                                        <p:attrNameLst>
                                          <p:attrName>style.visibility</p:attrName>
                                        </p:attrNameLst>
                                      </p:cBhvr>
                                      <p:to>
                                        <p:strVal val="visible"/>
                                      </p:to>
                                    </p:set>
                                    <p:anim calcmode="lin" valueType="num">
                                      <p:cBhvr additive="base">
                                        <p:cTn id="98" dur="500" fill="hold"/>
                                        <p:tgtEl>
                                          <p:spTgt spid="35"/>
                                        </p:tgtEl>
                                        <p:attrNameLst>
                                          <p:attrName>ppt_x</p:attrName>
                                        </p:attrNameLst>
                                      </p:cBhvr>
                                      <p:tavLst>
                                        <p:tav tm="0">
                                          <p:val>
                                            <p:strVal val="#ppt_x"/>
                                          </p:val>
                                        </p:tav>
                                        <p:tav tm="100000">
                                          <p:val>
                                            <p:strVal val="#ppt_x"/>
                                          </p:val>
                                        </p:tav>
                                      </p:tavLst>
                                    </p:anim>
                                    <p:anim calcmode="lin" valueType="num">
                                      <p:cBhvr additive="base">
                                        <p:cTn id="99" dur="500" fill="hold"/>
                                        <p:tgtEl>
                                          <p:spTgt spid="35"/>
                                        </p:tgtEl>
                                        <p:attrNameLst>
                                          <p:attrName>ppt_y</p:attrName>
                                        </p:attrNameLst>
                                      </p:cBhvr>
                                      <p:tavLst>
                                        <p:tav tm="0">
                                          <p:val>
                                            <p:strVal val="1+#ppt_h/2"/>
                                          </p:val>
                                        </p:tav>
                                        <p:tav tm="100000">
                                          <p:val>
                                            <p:strVal val="#ppt_y"/>
                                          </p:val>
                                        </p:tav>
                                      </p:tavLst>
                                    </p:anim>
                                  </p:childTnLst>
                                </p:cTn>
                              </p:par>
                              <p:par>
                                <p:cTn id="100" presetID="2" presetClass="entr" presetSubtype="4" fill="hold" grpId="0" nodeType="withEffect">
                                  <p:stCondLst>
                                    <p:cond delay="0"/>
                                  </p:stCondLst>
                                  <p:childTnLst>
                                    <p:set>
                                      <p:cBhvr>
                                        <p:cTn id="101" dur="1" fill="hold">
                                          <p:stCondLst>
                                            <p:cond delay="0"/>
                                          </p:stCondLst>
                                        </p:cTn>
                                        <p:tgtEl>
                                          <p:spTgt spid="36"/>
                                        </p:tgtEl>
                                        <p:attrNameLst>
                                          <p:attrName>style.visibility</p:attrName>
                                        </p:attrNameLst>
                                      </p:cBhvr>
                                      <p:to>
                                        <p:strVal val="visible"/>
                                      </p:to>
                                    </p:set>
                                    <p:anim calcmode="lin" valueType="num">
                                      <p:cBhvr additive="base">
                                        <p:cTn id="102" dur="500" fill="hold"/>
                                        <p:tgtEl>
                                          <p:spTgt spid="36"/>
                                        </p:tgtEl>
                                        <p:attrNameLst>
                                          <p:attrName>ppt_x</p:attrName>
                                        </p:attrNameLst>
                                      </p:cBhvr>
                                      <p:tavLst>
                                        <p:tav tm="0">
                                          <p:val>
                                            <p:strVal val="#ppt_x"/>
                                          </p:val>
                                        </p:tav>
                                        <p:tav tm="100000">
                                          <p:val>
                                            <p:strVal val="#ppt_x"/>
                                          </p:val>
                                        </p:tav>
                                      </p:tavLst>
                                    </p:anim>
                                    <p:anim calcmode="lin" valueType="num">
                                      <p:cBhvr additive="base">
                                        <p:cTn id="103"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p:bldP spid="7" grpId="0" animBg="1"/>
      <p:bldP spid="8" grpId="0"/>
      <p:bldP spid="9" grpId="0" animBg="1"/>
      <p:bldP spid="10" grpId="0"/>
      <p:bldP spid="11" grpId="0"/>
      <p:bldP spid="12" grpId="0" animBg="1"/>
      <p:bldP spid="13" grpId="0" animBg="1"/>
      <p:bldP spid="14" grpId="0" animBg="1"/>
      <p:bldP spid="15" grpId="0"/>
      <p:bldP spid="17" grpId="0"/>
      <p:bldP spid="18" grpId="0"/>
      <p:bldP spid="22" grpId="0" animBg="1"/>
      <p:bldP spid="23" grpId="0" animBg="1"/>
      <p:bldP spid="28" grpId="0"/>
      <p:bldP spid="29" grpId="0"/>
      <p:bldP spid="30" grpId="0" animBg="1"/>
      <p:bldP spid="31" grpId="0" animBg="1"/>
      <p:bldP spid="32" grpId="0" animBg="1"/>
      <p:bldP spid="33" grpId="0" animBg="1"/>
      <p:bldP spid="34" grpId="0"/>
      <p:bldP spid="35" grpId="0" animBg="1"/>
      <p:bldP spid="36" grpId="0" animBg="1"/>
      <p:bldP spid="3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8662" y="571480"/>
            <a:ext cx="8215338" cy="5632311"/>
          </a:xfrm>
          <a:prstGeom prst="rect">
            <a:avLst/>
          </a:prstGeom>
          <a:noFill/>
        </p:spPr>
        <p:txBody>
          <a:bodyPr wrap="square" rtlCol="0">
            <a:spAutoFit/>
          </a:bodyPr>
          <a:lstStyle/>
          <a:p>
            <a:r>
              <a:rPr lang="en-US" sz="3000" u="sng" dirty="0" smtClean="0">
                <a:solidFill>
                  <a:schemeClr val="accent5">
                    <a:lumMod val="50000"/>
                  </a:schemeClr>
                </a:solidFill>
                <a:effectLst>
                  <a:outerShdw blurRad="38100" dist="38100" dir="2700000" algn="tl">
                    <a:srgbClr val="000000">
                      <a:alpha val="43137"/>
                    </a:srgbClr>
                  </a:outerShdw>
                </a:effectLst>
              </a:rPr>
              <a:t>Ex.</a:t>
            </a:r>
            <a:r>
              <a:rPr lang="en-US" sz="3000" dirty="0" smtClean="0">
                <a:solidFill>
                  <a:schemeClr val="accent5">
                    <a:lumMod val="50000"/>
                  </a:schemeClr>
                </a:solidFill>
                <a:effectLst>
                  <a:outerShdw blurRad="38100" dist="38100" dir="2700000" algn="tl">
                    <a:srgbClr val="000000">
                      <a:alpha val="43137"/>
                    </a:srgbClr>
                  </a:outerShdw>
                </a:effectLst>
              </a:rPr>
              <a:t>  4.1 Public Goods</a:t>
            </a:r>
          </a:p>
          <a:p>
            <a:endParaRPr lang="en-US" sz="3000" dirty="0" smtClean="0">
              <a:solidFill>
                <a:schemeClr val="accent5">
                  <a:lumMod val="50000"/>
                </a:schemeClr>
              </a:solidFill>
              <a:effectLst>
                <a:outerShdw blurRad="38100" dist="38100" dir="2700000" algn="tl">
                  <a:srgbClr val="000000">
                    <a:alpha val="43137"/>
                  </a:srgbClr>
                </a:outerShdw>
              </a:effectLst>
            </a:endParaRPr>
          </a:p>
          <a:p>
            <a:pPr lvl="1"/>
            <a:r>
              <a:rPr lang="en-US" sz="3000" dirty="0" smtClean="0">
                <a:solidFill>
                  <a:schemeClr val="accent5">
                    <a:lumMod val="50000"/>
                  </a:schemeClr>
                </a:solidFill>
                <a:effectLst>
                  <a:outerShdw blurRad="38100" dist="38100" dir="2700000" algn="tl">
                    <a:srgbClr val="000000">
                      <a:alpha val="43137"/>
                    </a:srgbClr>
                  </a:outerShdw>
                </a:effectLst>
              </a:rPr>
              <a:t>Assumption of Public Goods</a:t>
            </a:r>
            <a:endParaRPr lang="en-US" sz="3000" dirty="0">
              <a:solidFill>
                <a:schemeClr val="accent5">
                  <a:lumMod val="50000"/>
                </a:schemeClr>
              </a:solidFill>
              <a:effectLst>
                <a:outerShdw blurRad="38100" dist="38100" dir="2700000" algn="tl">
                  <a:srgbClr val="000000">
                    <a:alpha val="43137"/>
                  </a:srgbClr>
                </a:outerShdw>
              </a:effectLst>
            </a:endParaRPr>
          </a:p>
          <a:p>
            <a:pPr lvl="1"/>
            <a:r>
              <a:rPr lang="en-US" sz="3000" dirty="0" smtClean="0">
                <a:solidFill>
                  <a:schemeClr val="accent5">
                    <a:lumMod val="50000"/>
                  </a:schemeClr>
                </a:solidFill>
                <a:effectLst>
                  <a:outerShdw blurRad="38100" dist="38100" dir="2700000" algn="tl">
                    <a:srgbClr val="000000">
                      <a:alpha val="43137"/>
                    </a:srgbClr>
                  </a:outerShdw>
                </a:effectLst>
              </a:rPr>
              <a:t>  1. Open access</a:t>
            </a:r>
          </a:p>
          <a:p>
            <a:pPr lvl="1"/>
            <a:r>
              <a:rPr lang="en-US" sz="3000" dirty="0" smtClean="0">
                <a:solidFill>
                  <a:schemeClr val="accent5">
                    <a:lumMod val="50000"/>
                  </a:schemeClr>
                </a:solidFill>
                <a:effectLst>
                  <a:outerShdw blurRad="38100" dist="38100" dir="2700000" algn="tl">
                    <a:srgbClr val="000000">
                      <a:alpha val="43137"/>
                    </a:srgbClr>
                  </a:outerShdw>
                </a:effectLst>
              </a:rPr>
              <a:t>  2. One consume do not obstruct or decrease consume from others</a:t>
            </a:r>
          </a:p>
          <a:p>
            <a:pPr lvl="1"/>
            <a:r>
              <a:rPr lang="en-US" sz="3000" dirty="0" smtClean="0">
                <a:solidFill>
                  <a:schemeClr val="accent5">
                    <a:lumMod val="50000"/>
                  </a:schemeClr>
                </a:solidFill>
                <a:effectLst>
                  <a:outerShdw blurRad="38100" dist="38100" dir="2700000" algn="tl">
                    <a:srgbClr val="000000">
                      <a:alpha val="43137"/>
                    </a:srgbClr>
                  </a:outerShdw>
                </a:effectLst>
              </a:rPr>
              <a:t>Ex.</a:t>
            </a:r>
          </a:p>
          <a:p>
            <a:pPr lvl="1"/>
            <a:r>
              <a:rPr lang="en-US" sz="3000" dirty="0" smtClean="0">
                <a:solidFill>
                  <a:schemeClr val="accent5">
                    <a:lumMod val="50000"/>
                  </a:schemeClr>
                </a:solidFill>
                <a:effectLst>
                  <a:outerShdw blurRad="38100" dist="38100" dir="2700000" algn="tl">
                    <a:srgbClr val="000000">
                      <a:alpha val="43137"/>
                    </a:srgbClr>
                  </a:outerShdw>
                </a:effectLst>
              </a:rPr>
              <a:t>Case of  “Satellite”</a:t>
            </a:r>
          </a:p>
          <a:p>
            <a:pPr lvl="1"/>
            <a:r>
              <a:rPr lang="en-US" sz="3000" dirty="0" smtClean="0">
                <a:solidFill>
                  <a:schemeClr val="accent5">
                    <a:lumMod val="50000"/>
                  </a:schemeClr>
                </a:solidFill>
                <a:effectLst>
                  <a:outerShdw blurRad="38100" dist="38100" dir="2700000" algn="tl">
                    <a:srgbClr val="000000">
                      <a:alpha val="43137"/>
                    </a:srgbClr>
                  </a:outerShdw>
                </a:effectLst>
              </a:rPr>
              <a:t>  If government setting the free satellite that everyone can access with free of charge. One household access to this system disturb others.</a:t>
            </a:r>
          </a:p>
          <a:p>
            <a:pPr lvl="1"/>
            <a:endParaRPr lang="en-US" sz="3000" dirty="0" smtClean="0">
              <a:solidFill>
                <a:schemeClr val="accent5">
                  <a:lumMod val="50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1071538" y="274638"/>
            <a:ext cx="7862150" cy="1143000"/>
          </a:xfrm>
        </p:spPr>
        <p:txBody>
          <a:bodyPr>
            <a:noAutofit/>
          </a:bodyPr>
          <a:lstStyle/>
          <a:p>
            <a:r>
              <a:rPr lang="en-US" sz="3200" dirty="0" smtClean="0">
                <a:latin typeface="Gill Sans MT" pitchFamily="34" charset="0"/>
              </a:rPr>
              <a:t>4.3 </a:t>
            </a:r>
            <a:r>
              <a:rPr lang="en-US" sz="3200" dirty="0" smtClean="0"/>
              <a:t>Education is individual demand or public demand</a:t>
            </a:r>
            <a:endParaRPr lang="th-TH" sz="3200" dirty="0">
              <a:latin typeface="Gill Sans MT" pitchFamily="34" charset="0"/>
            </a:endParaRPr>
          </a:p>
        </p:txBody>
      </p:sp>
      <p:sp>
        <p:nvSpPr>
          <p:cNvPr id="5" name="TextBox 4"/>
          <p:cNvSpPr txBox="1"/>
          <p:nvPr/>
        </p:nvSpPr>
        <p:spPr>
          <a:xfrm>
            <a:off x="1000132" y="1434663"/>
            <a:ext cx="8001024" cy="5078313"/>
          </a:xfrm>
          <a:prstGeom prst="rect">
            <a:avLst/>
          </a:prstGeom>
          <a:noFill/>
        </p:spPr>
        <p:txBody>
          <a:bodyPr wrap="square" rtlCol="0">
            <a:spAutoFit/>
          </a:bodyPr>
          <a:lstStyle/>
          <a:p>
            <a:r>
              <a:rPr lang="en-US" sz="3600" dirty="0" smtClean="0">
                <a:solidFill>
                  <a:schemeClr val="accent5">
                    <a:lumMod val="50000"/>
                  </a:schemeClr>
                </a:solidFill>
                <a:effectLst>
                  <a:outerShdw blurRad="38100" dist="38100" dir="2700000" algn="tl">
                    <a:srgbClr val="000000">
                      <a:alpha val="43137"/>
                    </a:srgbClr>
                  </a:outerShdw>
                </a:effectLst>
              </a:rPr>
              <a:t>A) Individual demand of education</a:t>
            </a:r>
          </a:p>
          <a:p>
            <a:r>
              <a:rPr lang="en-US" sz="3600" dirty="0" smtClean="0">
                <a:solidFill>
                  <a:schemeClr val="accent5">
                    <a:lumMod val="50000"/>
                  </a:schemeClr>
                </a:solidFill>
                <a:effectLst>
                  <a:outerShdw blurRad="38100" dist="38100" dir="2700000" algn="tl">
                    <a:srgbClr val="000000">
                      <a:alpha val="43137"/>
                    </a:srgbClr>
                  </a:outerShdw>
                </a:effectLst>
              </a:rPr>
              <a:t>  Compare to commodity in the market, x, we have demand for x at </a:t>
            </a:r>
            <a:r>
              <a:rPr lang="en-US" sz="3600" dirty="0" err="1" smtClean="0">
                <a:solidFill>
                  <a:schemeClr val="accent5">
                    <a:lumMod val="50000"/>
                  </a:schemeClr>
                </a:solidFill>
                <a:effectLst>
                  <a:outerShdw blurRad="38100" dist="38100" dir="2700000" algn="tl">
                    <a:srgbClr val="000000">
                      <a:alpha val="43137"/>
                    </a:srgbClr>
                  </a:outerShdw>
                </a:effectLst>
              </a:rPr>
              <a:t>Px</a:t>
            </a:r>
            <a:r>
              <a:rPr lang="en-US" sz="3600" dirty="0" smtClean="0">
                <a:solidFill>
                  <a:schemeClr val="accent5">
                    <a:lumMod val="50000"/>
                  </a:schemeClr>
                </a:solidFill>
                <a:effectLst>
                  <a:outerShdw blurRad="38100" dist="38100" dir="2700000" algn="tl">
                    <a:srgbClr val="000000">
                      <a:alpha val="43137"/>
                    </a:srgbClr>
                  </a:outerShdw>
                </a:effectLst>
              </a:rPr>
              <a:t> and </a:t>
            </a:r>
            <a:r>
              <a:rPr lang="en-US" sz="3600" dirty="0" err="1" smtClean="0">
                <a:solidFill>
                  <a:schemeClr val="accent5">
                    <a:lumMod val="50000"/>
                  </a:schemeClr>
                </a:solidFill>
                <a:effectLst>
                  <a:outerShdw blurRad="38100" dist="38100" dir="2700000" algn="tl">
                    <a:srgbClr val="000000">
                      <a:alpha val="43137"/>
                    </a:srgbClr>
                  </a:outerShdw>
                </a:effectLst>
              </a:rPr>
              <a:t>Qx</a:t>
            </a:r>
            <a:endParaRPr lang="en-US" sz="3600" dirty="0" smtClean="0">
              <a:solidFill>
                <a:schemeClr val="accent5">
                  <a:lumMod val="50000"/>
                </a:schemeClr>
              </a:solidFill>
              <a:effectLst>
                <a:outerShdw blurRad="38100" dist="38100" dir="2700000" algn="tl">
                  <a:srgbClr val="000000">
                    <a:alpha val="43137"/>
                  </a:srgbClr>
                </a:outerShdw>
              </a:effectLst>
            </a:endParaRPr>
          </a:p>
          <a:p>
            <a:r>
              <a:rPr lang="en-US" sz="3600" dirty="0" smtClean="0">
                <a:solidFill>
                  <a:schemeClr val="accent5">
                    <a:lumMod val="50000"/>
                  </a:schemeClr>
                </a:solidFill>
                <a:effectLst>
                  <a:outerShdw blurRad="38100" dist="38100" dir="2700000" algn="tl">
                    <a:srgbClr val="000000">
                      <a:alpha val="43137"/>
                    </a:srgbClr>
                  </a:outerShdw>
                </a:effectLst>
              </a:rPr>
              <a:t>  Individual demand of education, we have demand for education x years of schooling and we have to </a:t>
            </a:r>
            <a:r>
              <a:rPr lang="en-US" sz="3600" u="sng" dirty="0" smtClean="0">
                <a:solidFill>
                  <a:schemeClr val="accent5">
                    <a:lumMod val="50000"/>
                  </a:schemeClr>
                </a:solidFill>
                <a:effectLst>
                  <a:outerShdw blurRad="38100" dist="38100" dir="2700000" algn="tl">
                    <a:srgbClr val="000000">
                      <a:alpha val="43137"/>
                    </a:srgbClr>
                  </a:outerShdw>
                </a:effectLst>
              </a:rPr>
              <a:t>pay for tuition fee</a:t>
            </a:r>
            <a:r>
              <a:rPr lang="en-US" sz="3600" dirty="0" smtClean="0">
                <a:solidFill>
                  <a:schemeClr val="accent5">
                    <a:lumMod val="50000"/>
                  </a:schemeClr>
                </a:solidFill>
                <a:effectLst>
                  <a:outerShdw blurRad="38100" dist="38100" dir="2700000" algn="tl">
                    <a:srgbClr val="000000">
                      <a:alpha val="43137"/>
                    </a:srgbClr>
                  </a:outerShdw>
                </a:effectLst>
              </a:rPr>
              <a:t>. Later, we gain educational internal rate of return “r”</a:t>
            </a:r>
          </a:p>
          <a:p>
            <a:pPr lvl="1"/>
            <a:endParaRPr lang="en-US" sz="3600" dirty="0" smtClean="0">
              <a:solidFill>
                <a:schemeClr val="accent5">
                  <a:lumMod val="50000"/>
                </a:schemeClr>
              </a:solidFill>
              <a:effectLst>
                <a:outerShdw blurRad="38100" dist="38100" dir="2700000" algn="tl">
                  <a:srgbClr val="000000">
                    <a:alpha val="43137"/>
                  </a:srgbClr>
                </a:outerShdw>
              </a:effectLst>
            </a:endParaRPr>
          </a:p>
        </p:txBody>
      </p:sp>
      <p:sp>
        <p:nvSpPr>
          <p:cNvPr id="6" name="วงรี 5"/>
          <p:cNvSpPr/>
          <p:nvPr/>
        </p:nvSpPr>
        <p:spPr>
          <a:xfrm>
            <a:off x="1122456" y="223286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7" name="วงรี 6"/>
          <p:cNvSpPr/>
          <p:nvPr/>
        </p:nvSpPr>
        <p:spPr>
          <a:xfrm>
            <a:off x="1125892" y="331681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ox(in)">
                                      <p:cBhvr>
                                        <p:cTn id="15" dur="500"/>
                                        <p:tgtEl>
                                          <p:spTgt spid="6"/>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ox(in)">
                                      <p:cBhvr>
                                        <p:cTn id="1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102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962544" y="357166"/>
            <a:ext cx="1680894" cy="928694"/>
          </a:xfrm>
          <a:prstGeom prst="rect">
            <a:avLst/>
          </a:prstGeom>
          <a:noFill/>
        </p:spPr>
      </p:pic>
      <p:sp>
        <p:nvSpPr>
          <p:cNvPr id="7" name="TextBox 6"/>
          <p:cNvSpPr txBox="1"/>
          <p:nvPr/>
        </p:nvSpPr>
        <p:spPr>
          <a:xfrm>
            <a:off x="1000132" y="1434663"/>
            <a:ext cx="8001024" cy="2400657"/>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Where,</a:t>
            </a:r>
          </a:p>
          <a:p>
            <a:r>
              <a:rPr lang="en-US" sz="3000" dirty="0" smtClean="0">
                <a:solidFill>
                  <a:schemeClr val="accent5">
                    <a:lumMod val="50000"/>
                  </a:schemeClr>
                </a:solidFill>
                <a:effectLst>
                  <a:outerShdw blurRad="38100" dist="38100" dir="2700000" algn="tl">
                    <a:srgbClr val="000000">
                      <a:alpha val="43137"/>
                    </a:srgbClr>
                  </a:outerShdw>
                </a:effectLst>
              </a:rPr>
              <a:t>	Bt  is Benefit (wage) in t period</a:t>
            </a:r>
          </a:p>
          <a:p>
            <a:r>
              <a:rPr lang="en-US" sz="3000" dirty="0" smtClean="0">
                <a:solidFill>
                  <a:schemeClr val="accent5">
                    <a:lumMod val="50000"/>
                  </a:schemeClr>
                </a:solidFill>
                <a:effectLst>
                  <a:outerShdw blurRad="38100" dist="38100" dir="2700000" algn="tl">
                    <a:srgbClr val="000000">
                      <a:alpha val="43137"/>
                    </a:srgbClr>
                  </a:outerShdw>
                </a:effectLst>
              </a:rPr>
              <a:t>	Ct  is Cost (tuition) in t period</a:t>
            </a:r>
          </a:p>
          <a:p>
            <a:r>
              <a:rPr lang="en-US" sz="3000" dirty="0" smtClean="0">
                <a:solidFill>
                  <a:schemeClr val="accent5">
                    <a:lumMod val="50000"/>
                  </a:schemeClr>
                </a:solidFill>
                <a:effectLst>
                  <a:outerShdw blurRad="38100" dist="38100" dir="2700000" algn="tl">
                    <a:srgbClr val="000000">
                      <a:alpha val="43137"/>
                    </a:srgbClr>
                  </a:outerShdw>
                </a:effectLst>
              </a:rPr>
              <a:t>	r    is Internal rate of return</a:t>
            </a:r>
          </a:p>
          <a:p>
            <a:r>
              <a:rPr lang="en-US" sz="3000" dirty="0" smtClean="0">
                <a:solidFill>
                  <a:schemeClr val="accent5">
                    <a:lumMod val="50000"/>
                  </a:schemeClr>
                </a:solidFill>
                <a:effectLst>
                  <a:outerShdw blurRad="38100" dist="38100" dir="2700000" algn="tl">
                    <a:srgbClr val="000000">
                      <a:alpha val="43137"/>
                    </a:srgbClr>
                  </a:outerShdw>
                </a:effectLst>
              </a:rPr>
              <a:t>	n    is Number of years of schooling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box(in)">
                                      <p:cBhvr>
                                        <p:cTn id="7" dur="500"/>
                                        <p:tgtEl>
                                          <p:spTgt spid="1025"/>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ox(in)">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7210" y="190005"/>
            <a:ext cx="9036496" cy="1477328"/>
          </a:xfrm>
          <a:prstGeom prst="rect">
            <a:avLst/>
          </a:prstGeom>
          <a:noFill/>
        </p:spPr>
        <p:txBody>
          <a:bodyPr wrap="square" rtlCol="0">
            <a:spAutoFit/>
          </a:bodyPr>
          <a:lstStyle/>
          <a:p>
            <a:pPr lvl="1"/>
            <a:r>
              <a:rPr lang="en-US" sz="3000" dirty="0" smtClean="0">
                <a:solidFill>
                  <a:schemeClr val="accent5">
                    <a:lumMod val="50000"/>
                  </a:schemeClr>
                </a:solidFill>
                <a:effectLst>
                  <a:outerShdw blurRad="38100" dist="38100" dir="2700000" algn="tl">
                    <a:srgbClr val="000000">
                      <a:alpha val="43137"/>
                    </a:srgbClr>
                  </a:outerShdw>
                </a:effectLst>
              </a:rPr>
              <a:t>Indifferent Curve (IC) with two alternative of income</a:t>
            </a:r>
          </a:p>
          <a:p>
            <a:pPr lvl="1"/>
            <a:r>
              <a:rPr lang="en-US" sz="3000" dirty="0" smtClean="0">
                <a:solidFill>
                  <a:schemeClr val="accent5">
                    <a:lumMod val="50000"/>
                  </a:schemeClr>
                </a:solidFill>
                <a:effectLst>
                  <a:outerShdw blurRad="38100" dist="38100" dir="2700000" algn="tl">
                    <a:srgbClr val="000000">
                      <a:alpha val="43137"/>
                    </a:srgbClr>
                  </a:outerShdw>
                </a:effectLst>
              </a:rPr>
              <a:t>First	is consume now</a:t>
            </a:r>
          </a:p>
          <a:p>
            <a:pPr lvl="1"/>
            <a:r>
              <a:rPr lang="en-US" sz="3000" dirty="0" smtClean="0">
                <a:solidFill>
                  <a:schemeClr val="accent5">
                    <a:lumMod val="50000"/>
                  </a:schemeClr>
                </a:solidFill>
                <a:effectLst>
                  <a:outerShdw blurRad="38100" dist="38100" dir="2700000" algn="tl">
                    <a:srgbClr val="000000">
                      <a:alpha val="43137"/>
                    </a:srgbClr>
                  </a:outerShdw>
                </a:effectLst>
              </a:rPr>
              <a:t>Second	is consume in the future </a:t>
            </a:r>
          </a:p>
        </p:txBody>
      </p:sp>
      <p:cxnSp>
        <p:nvCxnSpPr>
          <p:cNvPr id="11" name="ตัวเชื่อมต่อตรง 10"/>
          <p:cNvCxnSpPr/>
          <p:nvPr/>
        </p:nvCxnSpPr>
        <p:spPr>
          <a:xfrm rot="5400000">
            <a:off x="427802" y="4000504"/>
            <a:ext cx="2857520" cy="1588"/>
          </a:xfrm>
          <a:prstGeom prst="line">
            <a:avLst/>
          </a:prstGeom>
        </p:spPr>
        <p:style>
          <a:lnRef idx="3">
            <a:schemeClr val="dk1"/>
          </a:lnRef>
          <a:fillRef idx="0">
            <a:schemeClr val="dk1"/>
          </a:fillRef>
          <a:effectRef idx="2">
            <a:schemeClr val="dk1"/>
          </a:effectRef>
          <a:fontRef idx="minor">
            <a:schemeClr val="tx1"/>
          </a:fontRef>
        </p:style>
      </p:cxnSp>
      <p:cxnSp>
        <p:nvCxnSpPr>
          <p:cNvPr id="12" name="ตัวเชื่อมต่อตรง 11"/>
          <p:cNvCxnSpPr/>
          <p:nvPr/>
        </p:nvCxnSpPr>
        <p:spPr>
          <a:xfrm rot="10800000" flipV="1">
            <a:off x="1866086" y="5429264"/>
            <a:ext cx="3205980" cy="10318"/>
          </a:xfrm>
          <a:prstGeom prst="line">
            <a:avLst/>
          </a:prstGeom>
        </p:spPr>
        <p:style>
          <a:lnRef idx="3">
            <a:schemeClr val="dk1"/>
          </a:lnRef>
          <a:fillRef idx="0">
            <a:schemeClr val="dk1"/>
          </a:fillRef>
          <a:effectRef idx="2">
            <a:schemeClr val="dk1"/>
          </a:effectRef>
          <a:fontRef idx="minor">
            <a:schemeClr val="tx1"/>
          </a:fontRef>
        </p:style>
      </p:cxnSp>
      <p:sp>
        <p:nvSpPr>
          <p:cNvPr id="16" name="ส่วนโค้ง 15"/>
          <p:cNvSpPr/>
          <p:nvPr/>
        </p:nvSpPr>
        <p:spPr>
          <a:xfrm rot="10800000">
            <a:off x="2000232" y="1857363"/>
            <a:ext cx="3214710" cy="3286148"/>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sp>
        <p:nvSpPr>
          <p:cNvPr id="17" name="ส่วนโค้ง 16"/>
          <p:cNvSpPr/>
          <p:nvPr/>
        </p:nvSpPr>
        <p:spPr>
          <a:xfrm rot="10190195">
            <a:off x="2664217" y="1257954"/>
            <a:ext cx="3214710" cy="3286148"/>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sp>
        <p:nvSpPr>
          <p:cNvPr id="18" name="ส่วนโค้ง 17"/>
          <p:cNvSpPr/>
          <p:nvPr/>
        </p:nvSpPr>
        <p:spPr>
          <a:xfrm rot="9934891">
            <a:off x="2999051" y="919964"/>
            <a:ext cx="3214710" cy="3286148"/>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sp>
        <p:nvSpPr>
          <p:cNvPr id="20" name="ส่วนโค้ง 19"/>
          <p:cNvSpPr/>
          <p:nvPr/>
        </p:nvSpPr>
        <p:spPr>
          <a:xfrm rot="10599232">
            <a:off x="2335697" y="1591191"/>
            <a:ext cx="3214710" cy="3286148"/>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cxnSp>
        <p:nvCxnSpPr>
          <p:cNvPr id="25" name="ตัวเชื่อมต่อตรง 24"/>
          <p:cNvCxnSpPr/>
          <p:nvPr/>
        </p:nvCxnSpPr>
        <p:spPr>
          <a:xfrm>
            <a:off x="1857356" y="4786322"/>
            <a:ext cx="714380"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26" name="ตัวเชื่อมต่อตรง 25"/>
          <p:cNvCxnSpPr/>
          <p:nvPr/>
        </p:nvCxnSpPr>
        <p:spPr>
          <a:xfrm rot="5400000">
            <a:off x="2245503" y="5103031"/>
            <a:ext cx="642942" cy="9524"/>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sp>
        <p:nvSpPr>
          <p:cNvPr id="31" name="วงรี 30"/>
          <p:cNvSpPr/>
          <p:nvPr/>
        </p:nvSpPr>
        <p:spPr>
          <a:xfrm>
            <a:off x="2500298" y="4714884"/>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32" name="วงรี 31"/>
          <p:cNvSpPr/>
          <p:nvPr/>
        </p:nvSpPr>
        <p:spPr>
          <a:xfrm>
            <a:off x="3786182" y="3929066"/>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33" name="วงรี 32"/>
          <p:cNvSpPr/>
          <p:nvPr/>
        </p:nvSpPr>
        <p:spPr>
          <a:xfrm>
            <a:off x="3071802" y="4000504"/>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34" name="วงรี 33"/>
          <p:cNvSpPr/>
          <p:nvPr/>
        </p:nvSpPr>
        <p:spPr>
          <a:xfrm>
            <a:off x="3500430" y="4714884"/>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35" name="วงรี 34"/>
          <p:cNvSpPr/>
          <p:nvPr/>
        </p:nvSpPr>
        <p:spPr>
          <a:xfrm>
            <a:off x="2357422" y="3643314"/>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36" name="ชื่อเรื่อง 1"/>
          <p:cNvSpPr txBox="1">
            <a:spLocks/>
          </p:cNvSpPr>
          <p:nvPr/>
        </p:nvSpPr>
        <p:spPr>
          <a:xfrm>
            <a:off x="-71438" y="2500314"/>
            <a:ext cx="1928794" cy="1143000"/>
          </a:xfrm>
          <a:prstGeom prst="rect">
            <a:avLst/>
          </a:prstGeom>
        </p:spPr>
        <p:txBody>
          <a:bodyPr anchor="ctr">
            <a:normAutofit fontScale="97500"/>
          </a:bodyPr>
          <a:lstStyle/>
          <a:p>
            <a:pPr>
              <a:spcBef>
                <a:spcPct val="0"/>
              </a:spcBef>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Income and </a:t>
            </a:r>
            <a:r>
              <a:rPr lang="en-US" sz="2400" dirty="0">
                <a:solidFill>
                  <a:schemeClr val="tx2">
                    <a:satMod val="130000"/>
                  </a:schemeClr>
                </a:solidFill>
                <a:effectLst>
                  <a:outerShdw blurRad="50000" dist="30000" dir="5400000" algn="tl" rotWithShape="0">
                    <a:srgbClr val="000000">
                      <a:alpha val="30000"/>
                    </a:srgbClr>
                  </a:outerShdw>
                </a:effectLst>
                <a:latin typeface="Gill Sans MT" pitchFamily="34" charset="0"/>
              </a:rPr>
              <a:t>Future</a:t>
            </a:r>
            <a:endParaRPr lang="th-TH" sz="2500" dirty="0">
              <a:solidFill>
                <a:schemeClr val="tx2">
                  <a:satMod val="130000"/>
                </a:schemeClr>
              </a:solidFill>
              <a:effectLst>
                <a:outerShdw blurRad="50000" dist="30000" dir="5400000" algn="tl" rotWithShape="0">
                  <a:srgbClr val="000000">
                    <a:alpha val="30000"/>
                  </a:srgbClr>
                </a:outerShdw>
              </a:effectLst>
              <a:latin typeface="Gill Sans MT" pitchFamily="34"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Consumption</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8" name="ชื่อเรื่อง 1"/>
          <p:cNvSpPr txBox="1">
            <a:spLocks/>
          </p:cNvSpPr>
          <p:nvPr/>
        </p:nvSpPr>
        <p:spPr>
          <a:xfrm>
            <a:off x="857224" y="4214826"/>
            <a:ext cx="1000132" cy="114300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10,000</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9" name="ชื่อเรื่อง 1"/>
          <p:cNvSpPr txBox="1">
            <a:spLocks/>
          </p:cNvSpPr>
          <p:nvPr/>
        </p:nvSpPr>
        <p:spPr>
          <a:xfrm>
            <a:off x="2428860" y="4143380"/>
            <a:ext cx="428628"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A</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0" name="ชื่อเรื่อง 1"/>
          <p:cNvSpPr txBox="1">
            <a:spLocks/>
          </p:cNvSpPr>
          <p:nvPr/>
        </p:nvSpPr>
        <p:spPr>
          <a:xfrm>
            <a:off x="2357422" y="3143248"/>
            <a:ext cx="428628"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B</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1" name="ชื่อเรื่อง 1"/>
          <p:cNvSpPr txBox="1">
            <a:spLocks/>
          </p:cNvSpPr>
          <p:nvPr/>
        </p:nvSpPr>
        <p:spPr>
          <a:xfrm>
            <a:off x="3571868" y="4286256"/>
            <a:ext cx="428628"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C</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2" name="ชื่อเรื่อง 1"/>
          <p:cNvSpPr txBox="1">
            <a:spLocks/>
          </p:cNvSpPr>
          <p:nvPr/>
        </p:nvSpPr>
        <p:spPr>
          <a:xfrm>
            <a:off x="3143240" y="3571876"/>
            <a:ext cx="428628"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D</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3" name="ชื่อเรื่อง 1"/>
          <p:cNvSpPr txBox="1">
            <a:spLocks/>
          </p:cNvSpPr>
          <p:nvPr/>
        </p:nvSpPr>
        <p:spPr>
          <a:xfrm>
            <a:off x="3786182" y="3429000"/>
            <a:ext cx="428628"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E</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4" name="ชื่อเรื่อง 1"/>
          <p:cNvSpPr txBox="1">
            <a:spLocks/>
          </p:cNvSpPr>
          <p:nvPr/>
        </p:nvSpPr>
        <p:spPr>
          <a:xfrm>
            <a:off x="3581392" y="4786322"/>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IC</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5" name="ชื่อเรื่อง 1"/>
          <p:cNvSpPr txBox="1">
            <a:spLocks/>
          </p:cNvSpPr>
          <p:nvPr/>
        </p:nvSpPr>
        <p:spPr>
          <a:xfrm>
            <a:off x="4000496" y="4500570"/>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IC</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1</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6" name="ชื่อเรื่อง 1"/>
          <p:cNvSpPr txBox="1">
            <a:spLocks/>
          </p:cNvSpPr>
          <p:nvPr/>
        </p:nvSpPr>
        <p:spPr>
          <a:xfrm>
            <a:off x="4500562" y="4143380"/>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IC</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2</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7" name="ชื่อเรื่อง 1"/>
          <p:cNvSpPr txBox="1">
            <a:spLocks/>
          </p:cNvSpPr>
          <p:nvPr/>
        </p:nvSpPr>
        <p:spPr>
          <a:xfrm>
            <a:off x="5000628" y="3714752"/>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IC</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3</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8" name="ชื่อเรื่อง 1"/>
          <p:cNvSpPr txBox="1">
            <a:spLocks/>
          </p:cNvSpPr>
          <p:nvPr/>
        </p:nvSpPr>
        <p:spPr>
          <a:xfrm>
            <a:off x="6143668" y="2500314"/>
            <a:ext cx="1928794" cy="114300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A&lt;B=C&lt;D&lt;E</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9" name="ชื่อเรื่อง 1"/>
          <p:cNvSpPr txBox="1">
            <a:spLocks/>
          </p:cNvSpPr>
          <p:nvPr/>
        </p:nvSpPr>
        <p:spPr>
          <a:xfrm>
            <a:off x="6072198" y="3000372"/>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IC</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0" name="ชื่อเรื่อง 1"/>
          <p:cNvSpPr txBox="1">
            <a:spLocks/>
          </p:cNvSpPr>
          <p:nvPr/>
        </p:nvSpPr>
        <p:spPr>
          <a:xfrm>
            <a:off x="6653226" y="3000372"/>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IC</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1</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1" name="ชื่อเรื่อง 1"/>
          <p:cNvSpPr txBox="1">
            <a:spLocks/>
          </p:cNvSpPr>
          <p:nvPr/>
        </p:nvSpPr>
        <p:spPr>
          <a:xfrm>
            <a:off x="7143768" y="3000372"/>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IC</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2</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2" name="ชื่อเรื่อง 1"/>
          <p:cNvSpPr txBox="1">
            <a:spLocks/>
          </p:cNvSpPr>
          <p:nvPr/>
        </p:nvSpPr>
        <p:spPr>
          <a:xfrm>
            <a:off x="7500958" y="3000372"/>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IC</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3</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3" name="ชื่อเรื่อง 1"/>
          <p:cNvSpPr txBox="1">
            <a:spLocks/>
          </p:cNvSpPr>
          <p:nvPr/>
        </p:nvSpPr>
        <p:spPr>
          <a:xfrm>
            <a:off x="2714612" y="5357826"/>
            <a:ext cx="6294674" cy="1143000"/>
          </a:xfrm>
          <a:prstGeom prst="rect">
            <a:avLst/>
          </a:prstGeom>
        </p:spPr>
        <p:txBody>
          <a:bodyPr anchor="ctr">
            <a:normAutofit fontScale="97500"/>
          </a:bodyPr>
          <a:lstStyle/>
          <a:p>
            <a:pPr lvl="0">
              <a:spcBef>
                <a:spcPct val="0"/>
              </a:spcBef>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Figure 4</a:t>
            </a:r>
            <a:r>
              <a:rPr kumimoji="0" lang="en-US" sz="2400" b="0" i="0" u="none" strike="noStrike" kern="1200" cap="none" spc="0" normalizeH="0" baseline="0" noProof="0" dirty="0" smtClean="0">
                <a:ln>
                  <a:noFill/>
                </a:ln>
                <a:solidFill>
                  <a:srgbClr val="FF0000"/>
                </a:solidFill>
                <a:effectLst>
                  <a:outerShdw blurRad="50000" dist="30000" dir="5400000" algn="tl" rotWithShape="0">
                    <a:srgbClr val="000000">
                      <a:alpha val="30000"/>
                    </a:srgbClr>
                  </a:outerShdw>
                </a:effectLst>
                <a:uLnTx/>
                <a:uFillTx/>
                <a:latin typeface="Gill Sans MT" pitchFamily="34" charset="0"/>
                <a:ea typeface="+mj-ea"/>
                <a:cs typeface="+mj-cs"/>
              </a:rPr>
              <a:t>.</a:t>
            </a: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1	</a:t>
            </a: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Income </a:t>
            </a: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and </a:t>
            </a:r>
            <a:r>
              <a:rPr lang="en-US" sz="2400" noProof="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C</a:t>
            </a:r>
            <a:r>
              <a:rPr lang="en-US" sz="2400" dirty="0" err="1"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urrent</a:t>
            </a: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a:t>
            </a:r>
            <a:r>
              <a:rPr kumimoji="0" lang="en-US" sz="2400"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Consumption</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54" name="ชื่อเรื่อง 1"/>
          <p:cNvSpPr txBox="1">
            <a:spLocks/>
          </p:cNvSpPr>
          <p:nvPr/>
        </p:nvSpPr>
        <p:spPr>
          <a:xfrm>
            <a:off x="1571604" y="5072074"/>
            <a:ext cx="428628"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0</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ox(in)">
                                      <p:cBhvr>
                                        <p:cTn id="12" dur="500"/>
                                        <p:tgtEl>
                                          <p:spTgt spid="11"/>
                                        </p:tgtEl>
                                      </p:cBhvr>
                                    </p:animEffect>
                                  </p:childTnLst>
                                </p:cTn>
                              </p:par>
                              <p:par>
                                <p:cTn id="13" presetID="4" presetClass="entr" presetSubtype="16"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ox(in)">
                                      <p:cBhvr>
                                        <p:cTn id="15" dur="500"/>
                                        <p:tgtEl>
                                          <p:spTgt spid="12"/>
                                        </p:tgtEl>
                                      </p:cBhvr>
                                    </p:animEffect>
                                  </p:childTnLst>
                                </p:cTn>
                              </p:par>
                              <p:par>
                                <p:cTn id="16" presetID="4" presetClass="entr" presetSubtype="16" fill="hold" nodeType="withEffect">
                                  <p:stCondLst>
                                    <p:cond delay="0"/>
                                  </p:stCondLst>
                                  <p:childTnLst>
                                    <p:set>
                                      <p:cBhvr>
                                        <p:cTn id="17" dur="1" fill="hold">
                                          <p:stCondLst>
                                            <p:cond delay="0"/>
                                          </p:stCondLst>
                                        </p:cTn>
                                        <p:tgtEl>
                                          <p:spTgt spid="36"/>
                                        </p:tgtEl>
                                        <p:attrNameLst>
                                          <p:attrName>style.visibility</p:attrName>
                                        </p:attrNameLst>
                                      </p:cBhvr>
                                      <p:to>
                                        <p:strVal val="visible"/>
                                      </p:to>
                                    </p:set>
                                    <p:animEffect transition="in" filter="box(in)">
                                      <p:cBhvr>
                                        <p:cTn id="18" dur="500"/>
                                        <p:tgtEl>
                                          <p:spTgt spid="36"/>
                                        </p:tgtEl>
                                      </p:cBhvr>
                                    </p:animEffect>
                                  </p:childTnLst>
                                </p:cTn>
                              </p:par>
                              <p:par>
                                <p:cTn id="19" presetID="4" presetClass="entr" presetSubtype="16" fill="hold" nodeType="withEffect">
                                  <p:stCondLst>
                                    <p:cond delay="0"/>
                                  </p:stCondLst>
                                  <p:childTnLst>
                                    <p:set>
                                      <p:cBhvr>
                                        <p:cTn id="20" dur="1" fill="hold">
                                          <p:stCondLst>
                                            <p:cond delay="0"/>
                                          </p:stCondLst>
                                        </p:cTn>
                                        <p:tgtEl>
                                          <p:spTgt spid="53"/>
                                        </p:tgtEl>
                                        <p:attrNameLst>
                                          <p:attrName>style.visibility</p:attrName>
                                        </p:attrNameLst>
                                      </p:cBhvr>
                                      <p:to>
                                        <p:strVal val="visible"/>
                                      </p:to>
                                    </p:set>
                                    <p:animEffect transition="in" filter="box(in)">
                                      <p:cBhvr>
                                        <p:cTn id="21" dur="500"/>
                                        <p:tgtEl>
                                          <p:spTgt spid="53"/>
                                        </p:tgtEl>
                                      </p:cBhvr>
                                    </p:animEffect>
                                  </p:childTnLst>
                                </p:cTn>
                              </p:par>
                              <p:par>
                                <p:cTn id="22" presetID="4" presetClass="entr" presetSubtype="16" fill="hold" nodeType="withEffect">
                                  <p:stCondLst>
                                    <p:cond delay="0"/>
                                  </p:stCondLst>
                                  <p:childTnLst>
                                    <p:set>
                                      <p:cBhvr>
                                        <p:cTn id="23" dur="1" fill="hold">
                                          <p:stCondLst>
                                            <p:cond delay="0"/>
                                          </p:stCondLst>
                                        </p:cTn>
                                        <p:tgtEl>
                                          <p:spTgt spid="54"/>
                                        </p:tgtEl>
                                        <p:attrNameLst>
                                          <p:attrName>style.visibility</p:attrName>
                                        </p:attrNameLst>
                                      </p:cBhvr>
                                      <p:to>
                                        <p:strVal val="visible"/>
                                      </p:to>
                                    </p:set>
                                    <p:animEffect transition="in" filter="box(in)">
                                      <p:cBhvr>
                                        <p:cTn id="24" dur="500"/>
                                        <p:tgtEl>
                                          <p:spTgt spid="54"/>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grpId="1" nodeType="clickEffect">
                                  <p:stCondLst>
                                    <p:cond delay="0"/>
                                  </p:stCondLst>
                                  <p:childTnLst>
                                    <p:set>
                                      <p:cBhvr>
                                        <p:cTn id="28" dur="1" fill="hold">
                                          <p:stCondLst>
                                            <p:cond delay="0"/>
                                          </p:stCondLst>
                                        </p:cTn>
                                        <p:tgtEl>
                                          <p:spTgt spid="16"/>
                                        </p:tgtEl>
                                        <p:attrNameLst>
                                          <p:attrName>style.visibility</p:attrName>
                                        </p:attrNameLst>
                                      </p:cBhvr>
                                      <p:to>
                                        <p:strVal val="visible"/>
                                      </p:to>
                                    </p:set>
                                    <p:animEffect transition="in" filter="box(in)">
                                      <p:cBhvr>
                                        <p:cTn id="29" dur="500"/>
                                        <p:tgtEl>
                                          <p:spTgt spid="16"/>
                                        </p:tgtEl>
                                      </p:cBhvr>
                                    </p:animEffect>
                                  </p:childTnLst>
                                </p:cTn>
                              </p:par>
                              <p:par>
                                <p:cTn id="30" presetID="4" presetClass="entr" presetSubtype="16" fill="hold" grpId="1" nodeType="with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box(in)">
                                      <p:cBhvr>
                                        <p:cTn id="32" dur="500"/>
                                        <p:tgtEl>
                                          <p:spTgt spid="20"/>
                                        </p:tgtEl>
                                      </p:cBhvr>
                                    </p:animEffect>
                                  </p:childTnLst>
                                </p:cTn>
                              </p:par>
                              <p:par>
                                <p:cTn id="33" presetID="4" presetClass="entr" presetSubtype="16" fill="hold" grpId="1" nodeType="with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box(in)">
                                      <p:cBhvr>
                                        <p:cTn id="35" dur="500"/>
                                        <p:tgtEl>
                                          <p:spTgt spid="17"/>
                                        </p:tgtEl>
                                      </p:cBhvr>
                                    </p:animEffect>
                                  </p:childTnLst>
                                </p:cTn>
                              </p:par>
                              <p:par>
                                <p:cTn id="36" presetID="4" presetClass="entr" presetSubtype="16" fill="hold" grpId="1" nodeType="withEffect">
                                  <p:stCondLst>
                                    <p:cond delay="0"/>
                                  </p:stCondLst>
                                  <p:childTnLst>
                                    <p:set>
                                      <p:cBhvr>
                                        <p:cTn id="37" dur="1" fill="hold">
                                          <p:stCondLst>
                                            <p:cond delay="0"/>
                                          </p:stCondLst>
                                        </p:cTn>
                                        <p:tgtEl>
                                          <p:spTgt spid="44"/>
                                        </p:tgtEl>
                                        <p:attrNameLst>
                                          <p:attrName>style.visibility</p:attrName>
                                        </p:attrNameLst>
                                      </p:cBhvr>
                                      <p:to>
                                        <p:strVal val="visible"/>
                                      </p:to>
                                    </p:set>
                                    <p:animEffect transition="in" filter="box(in)">
                                      <p:cBhvr>
                                        <p:cTn id="38" dur="500"/>
                                        <p:tgtEl>
                                          <p:spTgt spid="44"/>
                                        </p:tgtEl>
                                      </p:cBhvr>
                                    </p:animEffect>
                                  </p:childTnLst>
                                </p:cTn>
                              </p:par>
                              <p:par>
                                <p:cTn id="39" presetID="4" presetClass="entr" presetSubtype="16" fill="hold" grpId="1" nodeType="withEffect">
                                  <p:stCondLst>
                                    <p:cond delay="0"/>
                                  </p:stCondLst>
                                  <p:childTnLst>
                                    <p:set>
                                      <p:cBhvr>
                                        <p:cTn id="40" dur="1" fill="hold">
                                          <p:stCondLst>
                                            <p:cond delay="0"/>
                                          </p:stCondLst>
                                        </p:cTn>
                                        <p:tgtEl>
                                          <p:spTgt spid="45"/>
                                        </p:tgtEl>
                                        <p:attrNameLst>
                                          <p:attrName>style.visibility</p:attrName>
                                        </p:attrNameLst>
                                      </p:cBhvr>
                                      <p:to>
                                        <p:strVal val="visible"/>
                                      </p:to>
                                    </p:set>
                                    <p:animEffect transition="in" filter="box(in)">
                                      <p:cBhvr>
                                        <p:cTn id="41" dur="500"/>
                                        <p:tgtEl>
                                          <p:spTgt spid="45"/>
                                        </p:tgtEl>
                                      </p:cBhvr>
                                    </p:animEffect>
                                  </p:childTnLst>
                                </p:cTn>
                              </p:par>
                              <p:par>
                                <p:cTn id="42" presetID="4" presetClass="entr" presetSubtype="16" fill="hold" grpId="1" nodeType="withEffect">
                                  <p:stCondLst>
                                    <p:cond delay="0"/>
                                  </p:stCondLst>
                                  <p:childTnLst>
                                    <p:set>
                                      <p:cBhvr>
                                        <p:cTn id="43" dur="1" fill="hold">
                                          <p:stCondLst>
                                            <p:cond delay="0"/>
                                          </p:stCondLst>
                                        </p:cTn>
                                        <p:tgtEl>
                                          <p:spTgt spid="46"/>
                                        </p:tgtEl>
                                        <p:attrNameLst>
                                          <p:attrName>style.visibility</p:attrName>
                                        </p:attrNameLst>
                                      </p:cBhvr>
                                      <p:to>
                                        <p:strVal val="visible"/>
                                      </p:to>
                                    </p:set>
                                    <p:animEffect transition="in" filter="box(in)">
                                      <p:cBhvr>
                                        <p:cTn id="44" dur="500"/>
                                        <p:tgtEl>
                                          <p:spTgt spid="46"/>
                                        </p:tgtEl>
                                      </p:cBhvr>
                                    </p:animEffect>
                                  </p:childTnLst>
                                </p:cTn>
                              </p:par>
                              <p:par>
                                <p:cTn id="45" presetID="4" presetClass="entr" presetSubtype="16" fill="hold" grpId="1" nodeType="withEffect">
                                  <p:stCondLst>
                                    <p:cond delay="0"/>
                                  </p:stCondLst>
                                  <p:childTnLst>
                                    <p:set>
                                      <p:cBhvr>
                                        <p:cTn id="46" dur="1" fill="hold">
                                          <p:stCondLst>
                                            <p:cond delay="0"/>
                                          </p:stCondLst>
                                        </p:cTn>
                                        <p:tgtEl>
                                          <p:spTgt spid="47"/>
                                        </p:tgtEl>
                                        <p:attrNameLst>
                                          <p:attrName>style.visibility</p:attrName>
                                        </p:attrNameLst>
                                      </p:cBhvr>
                                      <p:to>
                                        <p:strVal val="visible"/>
                                      </p:to>
                                    </p:set>
                                    <p:animEffect transition="in" filter="box(in)">
                                      <p:cBhvr>
                                        <p:cTn id="47" dur="500"/>
                                        <p:tgtEl>
                                          <p:spTgt spid="47"/>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18"/>
                                        </p:tgtEl>
                                        <p:attrNameLst>
                                          <p:attrName>style.visibility</p:attrName>
                                        </p:attrNameLst>
                                      </p:cBhvr>
                                      <p:to>
                                        <p:strVal val="visible"/>
                                      </p:to>
                                    </p:set>
                                    <p:animEffect transition="in" filter="box(in)">
                                      <p:cBhvr>
                                        <p:cTn id="50" dur="500"/>
                                        <p:tgtEl>
                                          <p:spTgt spid="18"/>
                                        </p:tgtEl>
                                      </p:cBhvr>
                                    </p:animEffect>
                                  </p:childTnLst>
                                </p:cTn>
                              </p:par>
                            </p:childTnLst>
                          </p:cTn>
                        </p:par>
                      </p:childTnLst>
                    </p:cTn>
                  </p:par>
                  <p:par>
                    <p:cTn id="51" fill="hold">
                      <p:stCondLst>
                        <p:cond delay="indefinite"/>
                      </p:stCondLst>
                      <p:childTnLst>
                        <p:par>
                          <p:cTn id="52" fill="hold">
                            <p:stCondLst>
                              <p:cond delay="0"/>
                            </p:stCondLst>
                            <p:childTnLst>
                              <p:par>
                                <p:cTn id="53" presetID="8" presetClass="entr" presetSubtype="16" fill="hold" nodeType="clickEffect">
                                  <p:stCondLst>
                                    <p:cond delay="0"/>
                                  </p:stCondLst>
                                  <p:childTnLst>
                                    <p:set>
                                      <p:cBhvr>
                                        <p:cTn id="54" dur="1" fill="hold">
                                          <p:stCondLst>
                                            <p:cond delay="0"/>
                                          </p:stCondLst>
                                        </p:cTn>
                                        <p:tgtEl>
                                          <p:spTgt spid="26"/>
                                        </p:tgtEl>
                                        <p:attrNameLst>
                                          <p:attrName>style.visibility</p:attrName>
                                        </p:attrNameLst>
                                      </p:cBhvr>
                                      <p:to>
                                        <p:strVal val="visible"/>
                                      </p:to>
                                    </p:set>
                                    <p:animEffect transition="in" filter="diamond(in)">
                                      <p:cBhvr>
                                        <p:cTn id="55" dur="2000"/>
                                        <p:tgtEl>
                                          <p:spTgt spid="26"/>
                                        </p:tgtEl>
                                      </p:cBhvr>
                                    </p:animEffect>
                                  </p:childTnLst>
                                </p:cTn>
                              </p:par>
                              <p:par>
                                <p:cTn id="56" presetID="8" presetClass="entr" presetSubtype="16" fill="hold" nodeType="withEffect">
                                  <p:stCondLst>
                                    <p:cond delay="0"/>
                                  </p:stCondLst>
                                  <p:childTnLst>
                                    <p:set>
                                      <p:cBhvr>
                                        <p:cTn id="57" dur="1" fill="hold">
                                          <p:stCondLst>
                                            <p:cond delay="0"/>
                                          </p:stCondLst>
                                        </p:cTn>
                                        <p:tgtEl>
                                          <p:spTgt spid="25"/>
                                        </p:tgtEl>
                                        <p:attrNameLst>
                                          <p:attrName>style.visibility</p:attrName>
                                        </p:attrNameLst>
                                      </p:cBhvr>
                                      <p:to>
                                        <p:strVal val="visible"/>
                                      </p:to>
                                    </p:set>
                                    <p:animEffect transition="in" filter="diamond(in)">
                                      <p:cBhvr>
                                        <p:cTn id="58" dur="2000"/>
                                        <p:tgtEl>
                                          <p:spTgt spid="25"/>
                                        </p:tgtEl>
                                      </p:cBhvr>
                                    </p:animEffect>
                                  </p:childTnLst>
                                </p:cTn>
                              </p:par>
                              <p:par>
                                <p:cTn id="59" presetID="8" presetClass="entr" presetSubtype="16" fill="hold" grpId="0" nodeType="withEffect">
                                  <p:stCondLst>
                                    <p:cond delay="0"/>
                                  </p:stCondLst>
                                  <p:childTnLst>
                                    <p:set>
                                      <p:cBhvr>
                                        <p:cTn id="60" dur="1" fill="hold">
                                          <p:stCondLst>
                                            <p:cond delay="0"/>
                                          </p:stCondLst>
                                        </p:cTn>
                                        <p:tgtEl>
                                          <p:spTgt spid="38"/>
                                        </p:tgtEl>
                                        <p:attrNameLst>
                                          <p:attrName>style.visibility</p:attrName>
                                        </p:attrNameLst>
                                      </p:cBhvr>
                                      <p:to>
                                        <p:strVal val="visible"/>
                                      </p:to>
                                    </p:set>
                                    <p:animEffect transition="in" filter="diamond(in)">
                                      <p:cBhvr>
                                        <p:cTn id="61" dur="2000"/>
                                        <p:tgtEl>
                                          <p:spTgt spid="38"/>
                                        </p:tgtEl>
                                      </p:cBhvr>
                                    </p:animEffect>
                                  </p:childTnLst>
                                </p:cTn>
                              </p:par>
                              <p:par>
                                <p:cTn id="62" presetID="8" presetClass="entr" presetSubtype="16" fill="hold" grpId="0" nodeType="withEffect">
                                  <p:stCondLst>
                                    <p:cond delay="0"/>
                                  </p:stCondLst>
                                  <p:childTnLst>
                                    <p:set>
                                      <p:cBhvr>
                                        <p:cTn id="63" dur="1" fill="hold">
                                          <p:stCondLst>
                                            <p:cond delay="0"/>
                                          </p:stCondLst>
                                        </p:cTn>
                                        <p:tgtEl>
                                          <p:spTgt spid="31"/>
                                        </p:tgtEl>
                                        <p:attrNameLst>
                                          <p:attrName>style.visibility</p:attrName>
                                        </p:attrNameLst>
                                      </p:cBhvr>
                                      <p:to>
                                        <p:strVal val="visible"/>
                                      </p:to>
                                    </p:set>
                                    <p:animEffect transition="in" filter="diamond(in)">
                                      <p:cBhvr>
                                        <p:cTn id="64" dur="2000"/>
                                        <p:tgtEl>
                                          <p:spTgt spid="31"/>
                                        </p:tgtEl>
                                      </p:cBhvr>
                                    </p:animEffect>
                                  </p:childTnLst>
                                </p:cTn>
                              </p:par>
                              <p:par>
                                <p:cTn id="65" presetID="8" presetClass="entr" presetSubtype="16" fill="hold" grpId="0" nodeType="withEffect">
                                  <p:stCondLst>
                                    <p:cond delay="0"/>
                                  </p:stCondLst>
                                  <p:childTnLst>
                                    <p:set>
                                      <p:cBhvr>
                                        <p:cTn id="66" dur="1" fill="hold">
                                          <p:stCondLst>
                                            <p:cond delay="0"/>
                                          </p:stCondLst>
                                        </p:cTn>
                                        <p:tgtEl>
                                          <p:spTgt spid="39"/>
                                        </p:tgtEl>
                                        <p:attrNameLst>
                                          <p:attrName>style.visibility</p:attrName>
                                        </p:attrNameLst>
                                      </p:cBhvr>
                                      <p:to>
                                        <p:strVal val="visible"/>
                                      </p:to>
                                    </p:set>
                                    <p:animEffect transition="in" filter="diamond(in)">
                                      <p:cBhvr>
                                        <p:cTn id="67" dur="2000"/>
                                        <p:tgtEl>
                                          <p:spTgt spid="39"/>
                                        </p:tgtEl>
                                      </p:cBhvr>
                                    </p:animEffect>
                                  </p:childTnLst>
                                </p:cTn>
                              </p:par>
                            </p:childTnLst>
                          </p:cTn>
                        </p:par>
                      </p:childTnLst>
                    </p:cTn>
                  </p:par>
                  <p:par>
                    <p:cTn id="68" fill="hold">
                      <p:stCondLst>
                        <p:cond delay="indefinite"/>
                      </p:stCondLst>
                      <p:childTnLst>
                        <p:par>
                          <p:cTn id="69" fill="hold">
                            <p:stCondLst>
                              <p:cond delay="0"/>
                            </p:stCondLst>
                            <p:childTnLst>
                              <p:par>
                                <p:cTn id="70" presetID="4" presetClass="entr" presetSubtype="16" fill="hold" grpId="0" nodeType="clickEffect">
                                  <p:stCondLst>
                                    <p:cond delay="0"/>
                                  </p:stCondLst>
                                  <p:childTnLst>
                                    <p:set>
                                      <p:cBhvr>
                                        <p:cTn id="71" dur="1" fill="hold">
                                          <p:stCondLst>
                                            <p:cond delay="0"/>
                                          </p:stCondLst>
                                        </p:cTn>
                                        <p:tgtEl>
                                          <p:spTgt spid="34"/>
                                        </p:tgtEl>
                                        <p:attrNameLst>
                                          <p:attrName>style.visibility</p:attrName>
                                        </p:attrNameLst>
                                      </p:cBhvr>
                                      <p:to>
                                        <p:strVal val="visible"/>
                                      </p:to>
                                    </p:set>
                                    <p:animEffect transition="in" filter="box(in)">
                                      <p:cBhvr>
                                        <p:cTn id="72" dur="500"/>
                                        <p:tgtEl>
                                          <p:spTgt spid="34"/>
                                        </p:tgtEl>
                                      </p:cBhvr>
                                    </p:animEffect>
                                  </p:childTnLst>
                                </p:cTn>
                              </p:par>
                              <p:par>
                                <p:cTn id="73" presetID="4" presetClass="entr" presetSubtype="16" fill="hold" grpId="0" nodeType="withEffect">
                                  <p:stCondLst>
                                    <p:cond delay="0"/>
                                  </p:stCondLst>
                                  <p:childTnLst>
                                    <p:set>
                                      <p:cBhvr>
                                        <p:cTn id="74" dur="1" fill="hold">
                                          <p:stCondLst>
                                            <p:cond delay="0"/>
                                          </p:stCondLst>
                                        </p:cTn>
                                        <p:tgtEl>
                                          <p:spTgt spid="35"/>
                                        </p:tgtEl>
                                        <p:attrNameLst>
                                          <p:attrName>style.visibility</p:attrName>
                                        </p:attrNameLst>
                                      </p:cBhvr>
                                      <p:to>
                                        <p:strVal val="visible"/>
                                      </p:to>
                                    </p:set>
                                    <p:animEffect transition="in" filter="box(in)">
                                      <p:cBhvr>
                                        <p:cTn id="75" dur="500"/>
                                        <p:tgtEl>
                                          <p:spTgt spid="35"/>
                                        </p:tgtEl>
                                      </p:cBhvr>
                                    </p:animEffect>
                                  </p:childTnLst>
                                </p:cTn>
                              </p:par>
                              <p:par>
                                <p:cTn id="76" presetID="4" presetClass="entr" presetSubtype="16" fill="hold" grpId="0" nodeType="withEffect">
                                  <p:stCondLst>
                                    <p:cond delay="0"/>
                                  </p:stCondLst>
                                  <p:childTnLst>
                                    <p:set>
                                      <p:cBhvr>
                                        <p:cTn id="77" dur="1" fill="hold">
                                          <p:stCondLst>
                                            <p:cond delay="0"/>
                                          </p:stCondLst>
                                        </p:cTn>
                                        <p:tgtEl>
                                          <p:spTgt spid="40"/>
                                        </p:tgtEl>
                                        <p:attrNameLst>
                                          <p:attrName>style.visibility</p:attrName>
                                        </p:attrNameLst>
                                      </p:cBhvr>
                                      <p:to>
                                        <p:strVal val="visible"/>
                                      </p:to>
                                    </p:set>
                                    <p:animEffect transition="in" filter="box(in)">
                                      <p:cBhvr>
                                        <p:cTn id="78" dur="500"/>
                                        <p:tgtEl>
                                          <p:spTgt spid="40"/>
                                        </p:tgtEl>
                                      </p:cBhvr>
                                    </p:animEffect>
                                  </p:childTnLst>
                                </p:cTn>
                              </p:par>
                              <p:par>
                                <p:cTn id="79" presetID="4" presetClass="entr" presetSubtype="16" fill="hold" grpId="0" nodeType="withEffect">
                                  <p:stCondLst>
                                    <p:cond delay="0"/>
                                  </p:stCondLst>
                                  <p:childTnLst>
                                    <p:set>
                                      <p:cBhvr>
                                        <p:cTn id="80" dur="1" fill="hold">
                                          <p:stCondLst>
                                            <p:cond delay="0"/>
                                          </p:stCondLst>
                                        </p:cTn>
                                        <p:tgtEl>
                                          <p:spTgt spid="42"/>
                                        </p:tgtEl>
                                        <p:attrNameLst>
                                          <p:attrName>style.visibility</p:attrName>
                                        </p:attrNameLst>
                                      </p:cBhvr>
                                      <p:to>
                                        <p:strVal val="visible"/>
                                      </p:to>
                                    </p:set>
                                    <p:animEffect transition="in" filter="box(in)">
                                      <p:cBhvr>
                                        <p:cTn id="81" dur="500"/>
                                        <p:tgtEl>
                                          <p:spTgt spid="42"/>
                                        </p:tgtEl>
                                      </p:cBhvr>
                                    </p:animEffect>
                                  </p:childTnLst>
                                </p:cTn>
                              </p:par>
                              <p:par>
                                <p:cTn id="82" presetID="4" presetClass="entr" presetSubtype="16" fill="hold" grpId="0" nodeType="withEffect">
                                  <p:stCondLst>
                                    <p:cond delay="0"/>
                                  </p:stCondLst>
                                  <p:childTnLst>
                                    <p:set>
                                      <p:cBhvr>
                                        <p:cTn id="83" dur="1" fill="hold">
                                          <p:stCondLst>
                                            <p:cond delay="0"/>
                                          </p:stCondLst>
                                        </p:cTn>
                                        <p:tgtEl>
                                          <p:spTgt spid="33"/>
                                        </p:tgtEl>
                                        <p:attrNameLst>
                                          <p:attrName>style.visibility</p:attrName>
                                        </p:attrNameLst>
                                      </p:cBhvr>
                                      <p:to>
                                        <p:strVal val="visible"/>
                                      </p:to>
                                    </p:set>
                                    <p:animEffect transition="in" filter="box(in)">
                                      <p:cBhvr>
                                        <p:cTn id="84" dur="500"/>
                                        <p:tgtEl>
                                          <p:spTgt spid="33"/>
                                        </p:tgtEl>
                                      </p:cBhvr>
                                    </p:animEffect>
                                  </p:childTnLst>
                                </p:cTn>
                              </p:par>
                              <p:par>
                                <p:cTn id="85" presetID="4" presetClass="entr" presetSubtype="16" fill="hold" grpId="0" nodeType="withEffect">
                                  <p:stCondLst>
                                    <p:cond delay="0"/>
                                  </p:stCondLst>
                                  <p:childTnLst>
                                    <p:set>
                                      <p:cBhvr>
                                        <p:cTn id="86" dur="1" fill="hold">
                                          <p:stCondLst>
                                            <p:cond delay="0"/>
                                          </p:stCondLst>
                                        </p:cTn>
                                        <p:tgtEl>
                                          <p:spTgt spid="32"/>
                                        </p:tgtEl>
                                        <p:attrNameLst>
                                          <p:attrName>style.visibility</p:attrName>
                                        </p:attrNameLst>
                                      </p:cBhvr>
                                      <p:to>
                                        <p:strVal val="visible"/>
                                      </p:to>
                                    </p:set>
                                    <p:animEffect transition="in" filter="box(in)">
                                      <p:cBhvr>
                                        <p:cTn id="87" dur="500"/>
                                        <p:tgtEl>
                                          <p:spTgt spid="32"/>
                                        </p:tgtEl>
                                      </p:cBhvr>
                                    </p:animEffect>
                                  </p:childTnLst>
                                </p:cTn>
                              </p:par>
                              <p:par>
                                <p:cTn id="88" presetID="4" presetClass="entr" presetSubtype="16" fill="hold" grpId="2" nodeType="withEffect">
                                  <p:stCondLst>
                                    <p:cond delay="0"/>
                                  </p:stCondLst>
                                  <p:childTnLst>
                                    <p:set>
                                      <p:cBhvr>
                                        <p:cTn id="89" dur="1" fill="hold">
                                          <p:stCondLst>
                                            <p:cond delay="0"/>
                                          </p:stCondLst>
                                        </p:cTn>
                                        <p:tgtEl>
                                          <p:spTgt spid="43"/>
                                        </p:tgtEl>
                                        <p:attrNameLst>
                                          <p:attrName>style.visibility</p:attrName>
                                        </p:attrNameLst>
                                      </p:cBhvr>
                                      <p:to>
                                        <p:strVal val="visible"/>
                                      </p:to>
                                    </p:set>
                                    <p:animEffect transition="in" filter="box(in)">
                                      <p:cBhvr>
                                        <p:cTn id="90" dur="500"/>
                                        <p:tgtEl>
                                          <p:spTgt spid="43"/>
                                        </p:tgtEl>
                                      </p:cBhvr>
                                    </p:animEffect>
                                  </p:childTnLst>
                                </p:cTn>
                              </p:par>
                              <p:par>
                                <p:cTn id="91" presetID="4" presetClass="entr" presetSubtype="16" fill="hold" grpId="0" nodeType="withEffect">
                                  <p:stCondLst>
                                    <p:cond delay="0"/>
                                  </p:stCondLst>
                                  <p:childTnLst>
                                    <p:set>
                                      <p:cBhvr>
                                        <p:cTn id="92" dur="1" fill="hold">
                                          <p:stCondLst>
                                            <p:cond delay="0"/>
                                          </p:stCondLst>
                                        </p:cTn>
                                        <p:tgtEl>
                                          <p:spTgt spid="41"/>
                                        </p:tgtEl>
                                        <p:attrNameLst>
                                          <p:attrName>style.visibility</p:attrName>
                                        </p:attrNameLst>
                                      </p:cBhvr>
                                      <p:to>
                                        <p:strVal val="visible"/>
                                      </p:to>
                                    </p:set>
                                    <p:animEffect transition="in" filter="box(in)">
                                      <p:cBhvr>
                                        <p:cTn id="93" dur="500"/>
                                        <p:tgtEl>
                                          <p:spTgt spid="41"/>
                                        </p:tgtEl>
                                      </p:cBhvr>
                                    </p:animEffect>
                                  </p:childTnLst>
                                </p:cTn>
                              </p:par>
                            </p:childTnLst>
                          </p:cTn>
                        </p:par>
                      </p:childTnLst>
                    </p:cTn>
                  </p:par>
                  <p:par>
                    <p:cTn id="94" fill="hold">
                      <p:stCondLst>
                        <p:cond delay="indefinite"/>
                      </p:stCondLst>
                      <p:childTnLst>
                        <p:par>
                          <p:cTn id="95" fill="hold">
                            <p:stCondLst>
                              <p:cond delay="0"/>
                            </p:stCondLst>
                            <p:childTnLst>
                              <p:par>
                                <p:cTn id="96" presetID="2" presetClass="entr" presetSubtype="4" fill="hold" grpId="0" nodeType="clickEffect">
                                  <p:stCondLst>
                                    <p:cond delay="0"/>
                                  </p:stCondLst>
                                  <p:childTnLst>
                                    <p:set>
                                      <p:cBhvr>
                                        <p:cTn id="97" dur="1" fill="hold">
                                          <p:stCondLst>
                                            <p:cond delay="0"/>
                                          </p:stCondLst>
                                        </p:cTn>
                                        <p:tgtEl>
                                          <p:spTgt spid="48"/>
                                        </p:tgtEl>
                                        <p:attrNameLst>
                                          <p:attrName>style.visibility</p:attrName>
                                        </p:attrNameLst>
                                      </p:cBhvr>
                                      <p:to>
                                        <p:strVal val="visible"/>
                                      </p:to>
                                    </p:set>
                                    <p:anim calcmode="lin" valueType="num">
                                      <p:cBhvr additive="base">
                                        <p:cTn id="98" dur="500" fill="hold"/>
                                        <p:tgtEl>
                                          <p:spTgt spid="48"/>
                                        </p:tgtEl>
                                        <p:attrNameLst>
                                          <p:attrName>ppt_x</p:attrName>
                                        </p:attrNameLst>
                                      </p:cBhvr>
                                      <p:tavLst>
                                        <p:tav tm="0">
                                          <p:val>
                                            <p:strVal val="#ppt_x"/>
                                          </p:val>
                                        </p:tav>
                                        <p:tav tm="100000">
                                          <p:val>
                                            <p:strVal val="#ppt_x"/>
                                          </p:val>
                                        </p:tav>
                                      </p:tavLst>
                                    </p:anim>
                                    <p:anim calcmode="lin" valueType="num">
                                      <p:cBhvr additive="base">
                                        <p:cTn id="99" dur="500" fill="hold"/>
                                        <p:tgtEl>
                                          <p:spTgt spid="48"/>
                                        </p:tgtEl>
                                        <p:attrNameLst>
                                          <p:attrName>ppt_y</p:attrName>
                                        </p:attrNameLst>
                                      </p:cBhvr>
                                      <p:tavLst>
                                        <p:tav tm="0">
                                          <p:val>
                                            <p:strVal val="1+#ppt_h/2"/>
                                          </p:val>
                                        </p:tav>
                                        <p:tav tm="100000">
                                          <p:val>
                                            <p:strVal val="#ppt_y"/>
                                          </p:val>
                                        </p:tav>
                                      </p:tavLst>
                                    </p:anim>
                                  </p:childTnLst>
                                </p:cTn>
                              </p:par>
                              <p:par>
                                <p:cTn id="100" presetID="2" presetClass="entr" presetSubtype="4" fill="hold" grpId="0" nodeType="withEffect">
                                  <p:stCondLst>
                                    <p:cond delay="0"/>
                                  </p:stCondLst>
                                  <p:childTnLst>
                                    <p:set>
                                      <p:cBhvr>
                                        <p:cTn id="101" dur="1" fill="hold">
                                          <p:stCondLst>
                                            <p:cond delay="0"/>
                                          </p:stCondLst>
                                        </p:cTn>
                                        <p:tgtEl>
                                          <p:spTgt spid="49"/>
                                        </p:tgtEl>
                                        <p:attrNameLst>
                                          <p:attrName>style.visibility</p:attrName>
                                        </p:attrNameLst>
                                      </p:cBhvr>
                                      <p:to>
                                        <p:strVal val="visible"/>
                                      </p:to>
                                    </p:set>
                                    <p:anim calcmode="lin" valueType="num">
                                      <p:cBhvr additive="base">
                                        <p:cTn id="102" dur="500" fill="hold"/>
                                        <p:tgtEl>
                                          <p:spTgt spid="49"/>
                                        </p:tgtEl>
                                        <p:attrNameLst>
                                          <p:attrName>ppt_x</p:attrName>
                                        </p:attrNameLst>
                                      </p:cBhvr>
                                      <p:tavLst>
                                        <p:tav tm="0">
                                          <p:val>
                                            <p:strVal val="#ppt_x"/>
                                          </p:val>
                                        </p:tav>
                                        <p:tav tm="100000">
                                          <p:val>
                                            <p:strVal val="#ppt_x"/>
                                          </p:val>
                                        </p:tav>
                                      </p:tavLst>
                                    </p:anim>
                                    <p:anim calcmode="lin" valueType="num">
                                      <p:cBhvr additive="base">
                                        <p:cTn id="103" dur="500" fill="hold"/>
                                        <p:tgtEl>
                                          <p:spTgt spid="49"/>
                                        </p:tgtEl>
                                        <p:attrNameLst>
                                          <p:attrName>ppt_y</p:attrName>
                                        </p:attrNameLst>
                                      </p:cBhvr>
                                      <p:tavLst>
                                        <p:tav tm="0">
                                          <p:val>
                                            <p:strVal val="1+#ppt_h/2"/>
                                          </p:val>
                                        </p:tav>
                                        <p:tav tm="100000">
                                          <p:val>
                                            <p:strVal val="#ppt_y"/>
                                          </p:val>
                                        </p:tav>
                                      </p:tavLst>
                                    </p:anim>
                                  </p:childTnLst>
                                </p:cTn>
                              </p:par>
                              <p:par>
                                <p:cTn id="104" presetID="2" presetClass="entr" presetSubtype="4" fill="hold" grpId="0" nodeType="withEffect">
                                  <p:stCondLst>
                                    <p:cond delay="0"/>
                                  </p:stCondLst>
                                  <p:childTnLst>
                                    <p:set>
                                      <p:cBhvr>
                                        <p:cTn id="105" dur="1" fill="hold">
                                          <p:stCondLst>
                                            <p:cond delay="0"/>
                                          </p:stCondLst>
                                        </p:cTn>
                                        <p:tgtEl>
                                          <p:spTgt spid="50"/>
                                        </p:tgtEl>
                                        <p:attrNameLst>
                                          <p:attrName>style.visibility</p:attrName>
                                        </p:attrNameLst>
                                      </p:cBhvr>
                                      <p:to>
                                        <p:strVal val="visible"/>
                                      </p:to>
                                    </p:set>
                                    <p:anim calcmode="lin" valueType="num">
                                      <p:cBhvr additive="base">
                                        <p:cTn id="106" dur="500" fill="hold"/>
                                        <p:tgtEl>
                                          <p:spTgt spid="50"/>
                                        </p:tgtEl>
                                        <p:attrNameLst>
                                          <p:attrName>ppt_x</p:attrName>
                                        </p:attrNameLst>
                                      </p:cBhvr>
                                      <p:tavLst>
                                        <p:tav tm="0">
                                          <p:val>
                                            <p:strVal val="#ppt_x"/>
                                          </p:val>
                                        </p:tav>
                                        <p:tav tm="100000">
                                          <p:val>
                                            <p:strVal val="#ppt_x"/>
                                          </p:val>
                                        </p:tav>
                                      </p:tavLst>
                                    </p:anim>
                                    <p:anim calcmode="lin" valueType="num">
                                      <p:cBhvr additive="base">
                                        <p:cTn id="107" dur="500" fill="hold"/>
                                        <p:tgtEl>
                                          <p:spTgt spid="50"/>
                                        </p:tgtEl>
                                        <p:attrNameLst>
                                          <p:attrName>ppt_y</p:attrName>
                                        </p:attrNameLst>
                                      </p:cBhvr>
                                      <p:tavLst>
                                        <p:tav tm="0">
                                          <p:val>
                                            <p:strVal val="1+#ppt_h/2"/>
                                          </p:val>
                                        </p:tav>
                                        <p:tav tm="100000">
                                          <p:val>
                                            <p:strVal val="#ppt_y"/>
                                          </p:val>
                                        </p:tav>
                                      </p:tavLst>
                                    </p:anim>
                                  </p:childTnLst>
                                </p:cTn>
                              </p:par>
                              <p:par>
                                <p:cTn id="108" presetID="2" presetClass="entr" presetSubtype="4" fill="hold" grpId="0" nodeType="withEffect">
                                  <p:stCondLst>
                                    <p:cond delay="0"/>
                                  </p:stCondLst>
                                  <p:childTnLst>
                                    <p:set>
                                      <p:cBhvr>
                                        <p:cTn id="109" dur="1" fill="hold">
                                          <p:stCondLst>
                                            <p:cond delay="0"/>
                                          </p:stCondLst>
                                        </p:cTn>
                                        <p:tgtEl>
                                          <p:spTgt spid="51"/>
                                        </p:tgtEl>
                                        <p:attrNameLst>
                                          <p:attrName>style.visibility</p:attrName>
                                        </p:attrNameLst>
                                      </p:cBhvr>
                                      <p:to>
                                        <p:strVal val="visible"/>
                                      </p:to>
                                    </p:set>
                                    <p:anim calcmode="lin" valueType="num">
                                      <p:cBhvr additive="base">
                                        <p:cTn id="110" dur="500" fill="hold"/>
                                        <p:tgtEl>
                                          <p:spTgt spid="51"/>
                                        </p:tgtEl>
                                        <p:attrNameLst>
                                          <p:attrName>ppt_x</p:attrName>
                                        </p:attrNameLst>
                                      </p:cBhvr>
                                      <p:tavLst>
                                        <p:tav tm="0">
                                          <p:val>
                                            <p:strVal val="#ppt_x"/>
                                          </p:val>
                                        </p:tav>
                                        <p:tav tm="100000">
                                          <p:val>
                                            <p:strVal val="#ppt_x"/>
                                          </p:val>
                                        </p:tav>
                                      </p:tavLst>
                                    </p:anim>
                                    <p:anim calcmode="lin" valueType="num">
                                      <p:cBhvr additive="base">
                                        <p:cTn id="111" dur="500" fill="hold"/>
                                        <p:tgtEl>
                                          <p:spTgt spid="51"/>
                                        </p:tgtEl>
                                        <p:attrNameLst>
                                          <p:attrName>ppt_y</p:attrName>
                                        </p:attrNameLst>
                                      </p:cBhvr>
                                      <p:tavLst>
                                        <p:tav tm="0">
                                          <p:val>
                                            <p:strVal val="1+#ppt_h/2"/>
                                          </p:val>
                                        </p:tav>
                                        <p:tav tm="100000">
                                          <p:val>
                                            <p:strVal val="#ppt_y"/>
                                          </p:val>
                                        </p:tav>
                                      </p:tavLst>
                                    </p:anim>
                                  </p:childTnLst>
                                </p:cTn>
                              </p:par>
                              <p:par>
                                <p:cTn id="112" presetID="2" presetClass="entr" presetSubtype="4" fill="hold" grpId="0" nodeType="withEffect">
                                  <p:stCondLst>
                                    <p:cond delay="0"/>
                                  </p:stCondLst>
                                  <p:childTnLst>
                                    <p:set>
                                      <p:cBhvr>
                                        <p:cTn id="113" dur="1" fill="hold">
                                          <p:stCondLst>
                                            <p:cond delay="0"/>
                                          </p:stCondLst>
                                        </p:cTn>
                                        <p:tgtEl>
                                          <p:spTgt spid="52"/>
                                        </p:tgtEl>
                                        <p:attrNameLst>
                                          <p:attrName>style.visibility</p:attrName>
                                        </p:attrNameLst>
                                      </p:cBhvr>
                                      <p:to>
                                        <p:strVal val="visible"/>
                                      </p:to>
                                    </p:set>
                                    <p:anim calcmode="lin" valueType="num">
                                      <p:cBhvr additive="base">
                                        <p:cTn id="114" dur="500" fill="hold"/>
                                        <p:tgtEl>
                                          <p:spTgt spid="52"/>
                                        </p:tgtEl>
                                        <p:attrNameLst>
                                          <p:attrName>ppt_x</p:attrName>
                                        </p:attrNameLst>
                                      </p:cBhvr>
                                      <p:tavLst>
                                        <p:tav tm="0">
                                          <p:val>
                                            <p:strVal val="#ppt_x"/>
                                          </p:val>
                                        </p:tav>
                                        <p:tav tm="100000">
                                          <p:val>
                                            <p:strVal val="#ppt_x"/>
                                          </p:val>
                                        </p:tav>
                                      </p:tavLst>
                                    </p:anim>
                                    <p:anim calcmode="lin" valueType="num">
                                      <p:cBhvr additive="base">
                                        <p:cTn id="115" dur="500" fill="hold"/>
                                        <p:tgtEl>
                                          <p:spTgt spid="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6" grpId="1" animBg="1"/>
      <p:bldP spid="17" grpId="1" animBg="1"/>
      <p:bldP spid="18" grpId="0" animBg="1"/>
      <p:bldP spid="20" grpId="1" animBg="1"/>
      <p:bldP spid="31" grpId="0" animBg="1"/>
      <p:bldP spid="32" grpId="0" animBg="1"/>
      <p:bldP spid="33" grpId="0" animBg="1"/>
      <p:bldP spid="34" grpId="0" animBg="1"/>
      <p:bldP spid="35" grpId="0" animBg="1"/>
      <p:bldP spid="38" grpId="0"/>
      <p:bldP spid="39" grpId="0"/>
      <p:bldP spid="40" grpId="0"/>
      <p:bldP spid="41" grpId="0"/>
      <p:bldP spid="42" grpId="0"/>
      <p:bldP spid="43" grpId="2"/>
      <p:bldP spid="44" grpId="1"/>
      <p:bldP spid="45" grpId="1"/>
      <p:bldP spid="46" grpId="1"/>
      <p:bldP spid="47" grpId="1"/>
      <p:bldP spid="48" grpId="0"/>
      <p:bldP spid="49" grpId="0"/>
      <p:bldP spid="50" grpId="0"/>
      <p:bldP spid="51" grpId="0"/>
      <p:bldP spid="5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ตัวเชื่อมต่อตรง 3"/>
          <p:cNvCxnSpPr/>
          <p:nvPr/>
        </p:nvCxnSpPr>
        <p:spPr>
          <a:xfrm rot="5400000">
            <a:off x="-72265" y="1713694"/>
            <a:ext cx="2857520" cy="1588"/>
          </a:xfrm>
          <a:prstGeom prst="line">
            <a:avLst/>
          </a:prstGeom>
        </p:spPr>
        <p:style>
          <a:lnRef idx="3">
            <a:schemeClr val="dk1"/>
          </a:lnRef>
          <a:fillRef idx="0">
            <a:schemeClr val="dk1"/>
          </a:fillRef>
          <a:effectRef idx="2">
            <a:schemeClr val="dk1"/>
          </a:effectRef>
          <a:fontRef idx="minor">
            <a:schemeClr val="tx1"/>
          </a:fontRef>
        </p:style>
      </p:cxnSp>
      <p:cxnSp>
        <p:nvCxnSpPr>
          <p:cNvPr id="5" name="ตัวเชื่อมต่อตรง 4"/>
          <p:cNvCxnSpPr/>
          <p:nvPr/>
        </p:nvCxnSpPr>
        <p:spPr>
          <a:xfrm rot="10800000" flipV="1">
            <a:off x="1366814" y="3143248"/>
            <a:ext cx="3490938" cy="9524"/>
          </a:xfrm>
          <a:prstGeom prst="line">
            <a:avLst/>
          </a:prstGeom>
        </p:spPr>
        <p:style>
          <a:lnRef idx="3">
            <a:schemeClr val="dk1"/>
          </a:lnRef>
          <a:fillRef idx="0">
            <a:schemeClr val="dk1"/>
          </a:fillRef>
          <a:effectRef idx="2">
            <a:schemeClr val="dk1"/>
          </a:effectRef>
          <a:fontRef idx="minor">
            <a:schemeClr val="tx1"/>
          </a:fontRef>
        </p:style>
      </p:cxnSp>
      <p:sp>
        <p:nvSpPr>
          <p:cNvPr id="7" name="ส่วนโค้ง 6"/>
          <p:cNvSpPr/>
          <p:nvPr/>
        </p:nvSpPr>
        <p:spPr>
          <a:xfrm rot="10800000">
            <a:off x="1928794" y="-1285908"/>
            <a:ext cx="4572032" cy="3714775"/>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cxnSp>
        <p:nvCxnSpPr>
          <p:cNvPr id="8" name="ตัวเชื่อมต่อตรง 7"/>
          <p:cNvCxnSpPr/>
          <p:nvPr/>
        </p:nvCxnSpPr>
        <p:spPr>
          <a:xfrm>
            <a:off x="1357290" y="1214422"/>
            <a:ext cx="714380"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9" name="ตัวเชื่อมต่อตรง 8"/>
          <p:cNvCxnSpPr/>
          <p:nvPr/>
        </p:nvCxnSpPr>
        <p:spPr>
          <a:xfrm rot="5400000">
            <a:off x="1070347" y="2214157"/>
            <a:ext cx="2001058"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13" name="ตัวเชื่อมต่อตรง 12"/>
          <p:cNvCxnSpPr/>
          <p:nvPr/>
        </p:nvCxnSpPr>
        <p:spPr>
          <a:xfrm>
            <a:off x="1357290" y="2071678"/>
            <a:ext cx="1500198"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cxnSp>
        <p:nvCxnSpPr>
          <p:cNvPr id="16" name="ตัวเชื่อมต่อตรง 15"/>
          <p:cNvCxnSpPr/>
          <p:nvPr/>
        </p:nvCxnSpPr>
        <p:spPr>
          <a:xfrm rot="5400000">
            <a:off x="2320909" y="2606669"/>
            <a:ext cx="1071570" cy="1588"/>
          </a:xfrm>
          <a:prstGeom prst="line">
            <a:avLst/>
          </a:prstGeom>
          <a:ln w="38100">
            <a:solidFill>
              <a:schemeClr val="accent3"/>
            </a:solidFill>
            <a:prstDash val="dash"/>
          </a:ln>
        </p:spPr>
        <p:style>
          <a:lnRef idx="1">
            <a:schemeClr val="accent1"/>
          </a:lnRef>
          <a:fillRef idx="0">
            <a:schemeClr val="accent1"/>
          </a:fillRef>
          <a:effectRef idx="0">
            <a:schemeClr val="accent1"/>
          </a:effectRef>
          <a:fontRef idx="minor">
            <a:schemeClr val="tx1"/>
          </a:fontRef>
        </p:style>
      </p:cxnSp>
      <p:sp>
        <p:nvSpPr>
          <p:cNvPr id="19" name="วงรี 18"/>
          <p:cNvSpPr/>
          <p:nvPr/>
        </p:nvSpPr>
        <p:spPr>
          <a:xfrm>
            <a:off x="2786050" y="2000240"/>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20" name="วงรี 19"/>
          <p:cNvSpPr/>
          <p:nvPr/>
        </p:nvSpPr>
        <p:spPr>
          <a:xfrm>
            <a:off x="2000232" y="1142984"/>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21" name="ชื่อเรื่อง 1"/>
          <p:cNvSpPr txBox="1">
            <a:spLocks/>
          </p:cNvSpPr>
          <p:nvPr/>
        </p:nvSpPr>
        <p:spPr>
          <a:xfrm>
            <a:off x="2071670" y="714356"/>
            <a:ext cx="428628"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A</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2" name="ชื่อเรื่อง 1"/>
          <p:cNvSpPr txBox="1">
            <a:spLocks/>
          </p:cNvSpPr>
          <p:nvPr/>
        </p:nvSpPr>
        <p:spPr>
          <a:xfrm>
            <a:off x="2857488" y="1500174"/>
            <a:ext cx="428628"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B</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3" name="ชื่อเรื่อง 1"/>
          <p:cNvSpPr txBox="1">
            <a:spLocks/>
          </p:cNvSpPr>
          <p:nvPr/>
        </p:nvSpPr>
        <p:spPr>
          <a:xfrm>
            <a:off x="4786314" y="2714620"/>
            <a:ext cx="428628"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C</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4" name="ชื่อเรื่อง 1"/>
          <p:cNvSpPr txBox="1">
            <a:spLocks/>
          </p:cNvSpPr>
          <p:nvPr/>
        </p:nvSpPr>
        <p:spPr>
          <a:xfrm>
            <a:off x="1071538" y="-142900"/>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F</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5" name="ชื่อเรื่อง 1"/>
          <p:cNvSpPr txBox="1">
            <a:spLocks/>
          </p:cNvSpPr>
          <p:nvPr/>
        </p:nvSpPr>
        <p:spPr>
          <a:xfrm>
            <a:off x="938186" y="785794"/>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F</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6" name="ชื่อเรื่อง 1"/>
          <p:cNvSpPr txBox="1">
            <a:spLocks/>
          </p:cNvSpPr>
          <p:nvPr/>
        </p:nvSpPr>
        <p:spPr>
          <a:xfrm>
            <a:off x="1000100" y="1643050"/>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F</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1</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8" name="ชื่อเรื่อง 1"/>
          <p:cNvSpPr txBox="1">
            <a:spLocks/>
          </p:cNvSpPr>
          <p:nvPr/>
        </p:nvSpPr>
        <p:spPr>
          <a:xfrm>
            <a:off x="1857356" y="2928934"/>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C</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9" name="ชื่อเรื่อง 1"/>
          <p:cNvSpPr txBox="1">
            <a:spLocks/>
          </p:cNvSpPr>
          <p:nvPr/>
        </p:nvSpPr>
        <p:spPr>
          <a:xfrm>
            <a:off x="2652698" y="2928934"/>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C</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1</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31" name="ลูกศรเชื่อมต่อแบบตรง 30"/>
          <p:cNvCxnSpPr/>
          <p:nvPr/>
        </p:nvCxnSpPr>
        <p:spPr>
          <a:xfrm rot="5400000">
            <a:off x="1500166" y="1642256"/>
            <a:ext cx="428628"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32" name="ลูกศรเชื่อมต่อแบบตรง 31"/>
          <p:cNvCxnSpPr/>
          <p:nvPr/>
        </p:nvCxnSpPr>
        <p:spPr>
          <a:xfrm>
            <a:off x="2287572" y="2714620"/>
            <a:ext cx="427040"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34" name="ชื่อเรื่อง 1"/>
          <p:cNvSpPr txBox="1">
            <a:spLocks/>
          </p:cNvSpPr>
          <p:nvPr/>
        </p:nvSpPr>
        <p:spPr>
          <a:xfrm>
            <a:off x="4143372" y="2000240"/>
            <a:ext cx="490542"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IC</a:t>
            </a:r>
            <a:r>
              <a:rPr lang="en-US" sz="1800"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5" name="TextBox 34"/>
          <p:cNvSpPr txBox="1"/>
          <p:nvPr/>
        </p:nvSpPr>
        <p:spPr>
          <a:xfrm>
            <a:off x="4572000" y="571480"/>
            <a:ext cx="4357718" cy="1569660"/>
          </a:xfrm>
          <a:prstGeom prst="rect">
            <a:avLst/>
          </a:prstGeom>
          <a:noFill/>
        </p:spPr>
        <p:txBody>
          <a:bodyPr wrap="square" rtlCol="0">
            <a:spAutoFit/>
          </a:bodyPr>
          <a:lstStyle/>
          <a:p>
            <a:pPr lvl="1"/>
            <a:r>
              <a:rPr lang="en-US" sz="2400" dirty="0" smtClean="0">
                <a:solidFill>
                  <a:schemeClr val="accent5">
                    <a:lumMod val="50000"/>
                  </a:schemeClr>
                </a:solidFill>
                <a:effectLst>
                  <a:outerShdw blurRad="38100" dist="38100" dir="2700000" algn="tl">
                    <a:srgbClr val="000000">
                      <a:alpha val="43137"/>
                    </a:srgbClr>
                  </a:outerShdw>
                </a:effectLst>
              </a:rPr>
              <a:t>According to assumption of consumer-choice-theory</a:t>
            </a:r>
          </a:p>
          <a:p>
            <a:pPr lvl="1"/>
            <a:r>
              <a:rPr lang="en-US" sz="2400" dirty="0" smtClean="0">
                <a:solidFill>
                  <a:schemeClr val="accent5">
                    <a:lumMod val="50000"/>
                  </a:schemeClr>
                </a:solidFill>
                <a:effectLst>
                  <a:outerShdw blurRad="38100" dist="38100" dir="2700000" algn="tl">
                    <a:srgbClr val="000000">
                      <a:alpha val="43137"/>
                    </a:srgbClr>
                  </a:outerShdw>
                </a:effectLst>
              </a:rPr>
              <a:t>  1) More is preferred to less</a:t>
            </a:r>
          </a:p>
          <a:p>
            <a:pPr lvl="1"/>
            <a:r>
              <a:rPr lang="en-US" sz="2400" dirty="0" smtClean="0">
                <a:solidFill>
                  <a:schemeClr val="accent5">
                    <a:lumMod val="50000"/>
                  </a:schemeClr>
                </a:solidFill>
                <a:effectLst>
                  <a:outerShdw blurRad="38100" dist="38100" dir="2700000" algn="tl">
                    <a:srgbClr val="000000">
                      <a:alpha val="43137"/>
                    </a:srgbClr>
                  </a:outerShdw>
                </a:effectLst>
              </a:rPr>
              <a:t>  2) Substitution   Trade-offs   </a:t>
            </a:r>
          </a:p>
        </p:txBody>
      </p:sp>
      <p:sp>
        <p:nvSpPr>
          <p:cNvPr id="36" name="ชื่อเรื่อง 1"/>
          <p:cNvSpPr txBox="1">
            <a:spLocks/>
          </p:cNvSpPr>
          <p:nvPr/>
        </p:nvSpPr>
        <p:spPr>
          <a:xfrm>
            <a:off x="1857356" y="3071810"/>
            <a:ext cx="1428760" cy="114300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Figure 4.2</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37" name="TextBox 36"/>
          <p:cNvSpPr txBox="1"/>
          <p:nvPr/>
        </p:nvSpPr>
        <p:spPr>
          <a:xfrm>
            <a:off x="785786" y="3786190"/>
            <a:ext cx="8001024" cy="3108543"/>
          </a:xfrm>
          <a:prstGeom prst="rect">
            <a:avLst/>
          </a:prstGeom>
          <a:noFill/>
        </p:spPr>
        <p:txBody>
          <a:bodyPr wrap="square" rtlCol="0">
            <a:spAutoFit/>
          </a:bodyPr>
          <a:lstStyle/>
          <a:p>
            <a:pPr lvl="1"/>
            <a:r>
              <a:rPr lang="en-US" dirty="0" smtClean="0">
                <a:solidFill>
                  <a:schemeClr val="accent5">
                    <a:lumMod val="50000"/>
                  </a:schemeClr>
                </a:solidFill>
                <a:effectLst>
                  <a:outerShdw blurRad="38100" dist="38100" dir="2700000" algn="tl">
                    <a:srgbClr val="000000">
                      <a:alpha val="43137"/>
                    </a:srgbClr>
                  </a:outerShdw>
                </a:effectLst>
              </a:rPr>
              <a:t>From figure 4.2 Moving from point A to point B     means we reduce future consumption (F</a:t>
            </a:r>
            <a:r>
              <a:rPr lang="en-US" baseline="-25000" dirty="0" smtClean="0">
                <a:solidFill>
                  <a:schemeClr val="accent5">
                    <a:lumMod val="50000"/>
                  </a:schemeClr>
                </a:solidFill>
                <a:effectLst>
                  <a:outerShdw blurRad="38100" dist="38100" dir="2700000" algn="tl">
                    <a:srgbClr val="000000">
                      <a:alpha val="43137"/>
                    </a:srgbClr>
                  </a:outerShdw>
                </a:effectLst>
              </a:rPr>
              <a:t>0</a:t>
            </a:r>
            <a:r>
              <a:rPr lang="en-US" dirty="0" smtClean="0">
                <a:solidFill>
                  <a:schemeClr val="accent5">
                    <a:lumMod val="50000"/>
                  </a:schemeClr>
                </a:solidFill>
                <a:effectLst>
                  <a:outerShdw blurRad="38100" dist="38100" dir="2700000" algn="tl">
                    <a:srgbClr val="000000">
                      <a:alpha val="43137"/>
                    </a:srgbClr>
                  </a:outerShdw>
                </a:effectLst>
              </a:rPr>
              <a:t>  F</a:t>
            </a:r>
            <a:r>
              <a:rPr lang="en-US" baseline="-25000" dirty="0" smtClean="0">
                <a:solidFill>
                  <a:schemeClr val="accent5">
                    <a:lumMod val="50000"/>
                  </a:schemeClr>
                </a:solidFill>
                <a:effectLst>
                  <a:outerShdw blurRad="38100" dist="38100" dir="2700000" algn="tl">
                    <a:srgbClr val="000000">
                      <a:alpha val="43137"/>
                    </a:srgbClr>
                  </a:outerShdw>
                </a:effectLst>
              </a:rPr>
              <a:t>1</a:t>
            </a:r>
            <a:r>
              <a:rPr lang="en-US" dirty="0" smtClean="0">
                <a:solidFill>
                  <a:schemeClr val="accent5">
                    <a:lumMod val="50000"/>
                  </a:schemeClr>
                </a:solidFill>
                <a:effectLst>
                  <a:outerShdw blurRad="38100" dist="38100" dir="2700000" algn="tl">
                    <a:srgbClr val="000000">
                      <a:alpha val="43137"/>
                    </a:srgbClr>
                  </a:outerShdw>
                </a:effectLst>
              </a:rPr>
              <a:t>) then we obtain more current consumption (C</a:t>
            </a:r>
            <a:r>
              <a:rPr lang="en-US" baseline="-25000" dirty="0" smtClean="0">
                <a:solidFill>
                  <a:schemeClr val="accent5">
                    <a:lumMod val="50000"/>
                  </a:schemeClr>
                </a:solidFill>
                <a:effectLst>
                  <a:outerShdw blurRad="38100" dist="38100" dir="2700000" algn="tl">
                    <a:srgbClr val="000000">
                      <a:alpha val="43137"/>
                    </a:srgbClr>
                  </a:outerShdw>
                </a:effectLst>
              </a:rPr>
              <a:t>0</a:t>
            </a:r>
            <a:r>
              <a:rPr lang="en-US" dirty="0" smtClean="0">
                <a:solidFill>
                  <a:schemeClr val="accent5">
                    <a:lumMod val="50000"/>
                  </a:schemeClr>
                </a:solidFill>
                <a:effectLst>
                  <a:outerShdw blurRad="38100" dist="38100" dir="2700000" algn="tl">
                    <a:srgbClr val="000000">
                      <a:alpha val="43137"/>
                    </a:srgbClr>
                  </a:outerShdw>
                </a:effectLst>
              </a:rPr>
              <a:t>  C</a:t>
            </a:r>
            <a:r>
              <a:rPr lang="en-US" baseline="-25000" dirty="0" smtClean="0">
                <a:solidFill>
                  <a:schemeClr val="accent5">
                    <a:lumMod val="50000"/>
                  </a:schemeClr>
                </a:solidFill>
                <a:effectLst>
                  <a:outerShdw blurRad="38100" dist="38100" dir="2700000" algn="tl">
                    <a:srgbClr val="000000">
                      <a:alpha val="43137"/>
                    </a:srgbClr>
                  </a:outerShdw>
                </a:effectLst>
              </a:rPr>
              <a:t>1</a:t>
            </a:r>
            <a:r>
              <a:rPr lang="en-US" dirty="0" smtClean="0">
                <a:solidFill>
                  <a:schemeClr val="accent5">
                    <a:lumMod val="50000"/>
                  </a:schemeClr>
                </a:solidFill>
                <a:effectLst>
                  <a:outerShdw blurRad="38100" dist="38100" dir="2700000" algn="tl">
                    <a:srgbClr val="000000">
                      <a:alpha val="43137"/>
                    </a:srgbClr>
                  </a:outerShdw>
                </a:effectLst>
              </a:rPr>
              <a:t>) with same utility IC</a:t>
            </a:r>
            <a:r>
              <a:rPr lang="en-US" baseline="-25000" dirty="0" smtClean="0">
                <a:solidFill>
                  <a:schemeClr val="accent5">
                    <a:lumMod val="50000"/>
                  </a:schemeClr>
                </a:solidFill>
                <a:effectLst>
                  <a:outerShdw blurRad="38100" dist="38100" dir="2700000" algn="tl">
                    <a:srgbClr val="000000">
                      <a:alpha val="43137"/>
                    </a:srgbClr>
                  </a:outerShdw>
                </a:effectLst>
              </a:rPr>
              <a:t>0</a:t>
            </a:r>
            <a:r>
              <a:rPr lang="en-US" dirty="0" smtClean="0">
                <a:solidFill>
                  <a:schemeClr val="accent5">
                    <a:lumMod val="50000"/>
                  </a:schemeClr>
                </a:solidFill>
                <a:effectLst>
                  <a:outerShdw blurRad="38100" dist="38100" dir="2700000" algn="tl">
                    <a:srgbClr val="000000">
                      <a:alpha val="43137"/>
                    </a:srgbClr>
                  </a:outerShdw>
                </a:effectLst>
              </a:rPr>
              <a:t> so,     call “marginal rate of substitution”</a:t>
            </a:r>
          </a:p>
          <a:p>
            <a:pPr lvl="1"/>
            <a:r>
              <a:rPr lang="en-US" dirty="0" smtClean="0">
                <a:solidFill>
                  <a:schemeClr val="accent5">
                    <a:lumMod val="50000"/>
                  </a:schemeClr>
                </a:solidFill>
                <a:effectLst>
                  <a:outerShdw blurRad="38100" dist="38100" dir="2700000" algn="tl">
                    <a:srgbClr val="000000">
                      <a:alpha val="43137"/>
                    </a:srgbClr>
                  </a:outerShdw>
                </a:effectLst>
              </a:rPr>
              <a:t>Slope through A to B =     = marginal rate of time preference.</a:t>
            </a:r>
          </a:p>
        </p:txBody>
      </p:sp>
      <p:sp>
        <p:nvSpPr>
          <p:cNvPr id="38" name="ลูกศรขวา 37"/>
          <p:cNvSpPr/>
          <p:nvPr/>
        </p:nvSpPr>
        <p:spPr>
          <a:xfrm>
            <a:off x="7143768" y="1857364"/>
            <a:ext cx="142876"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39" name="ลูกศรขวา 38"/>
          <p:cNvSpPr/>
          <p:nvPr/>
        </p:nvSpPr>
        <p:spPr>
          <a:xfrm>
            <a:off x="7358082" y="4857760"/>
            <a:ext cx="142876"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40" name="ลูกศรขวา 39"/>
          <p:cNvSpPr/>
          <p:nvPr/>
        </p:nvSpPr>
        <p:spPr>
          <a:xfrm>
            <a:off x="7286644" y="4429132"/>
            <a:ext cx="142876"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048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2048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786314" y="5072074"/>
            <a:ext cx="357190" cy="714380"/>
          </a:xfrm>
          <a:prstGeom prst="rect">
            <a:avLst/>
          </a:prstGeom>
          <a:noFill/>
        </p:spPr>
      </p:pic>
      <p:sp>
        <p:nvSpPr>
          <p:cNvPr id="2048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20483"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714876" y="5857892"/>
            <a:ext cx="357190" cy="714380"/>
          </a:xfrm>
          <a:prstGeom prst="rect">
            <a:avLst/>
          </a:prstGeom>
          <a:noFill/>
        </p:spPr>
      </p:pic>
      <p:sp>
        <p:nvSpPr>
          <p:cNvPr id="46" name="ชื่อเรื่อง 1"/>
          <p:cNvSpPr txBox="1">
            <a:spLocks/>
          </p:cNvSpPr>
          <p:nvPr/>
        </p:nvSpPr>
        <p:spPr>
          <a:xfrm>
            <a:off x="1000100" y="2786058"/>
            <a:ext cx="428628"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par>
                                <p:cTn id="8" presetID="4"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ox(in)">
                                      <p:cBhvr>
                                        <p:cTn id="10" dur="500"/>
                                        <p:tgtEl>
                                          <p:spTgt spid="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46"/>
                                        </p:tgtEl>
                                        <p:attrNameLst>
                                          <p:attrName>style.visibility</p:attrName>
                                        </p:attrNameLst>
                                      </p:cBhvr>
                                      <p:to>
                                        <p:strVal val="visible"/>
                                      </p:to>
                                    </p:set>
                                    <p:animEffect transition="in" filter="box(in)">
                                      <p:cBhvr>
                                        <p:cTn id="13" dur="500"/>
                                        <p:tgtEl>
                                          <p:spTgt spid="46"/>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23"/>
                                        </p:tgtEl>
                                        <p:attrNameLst>
                                          <p:attrName>style.visibility</p:attrName>
                                        </p:attrNameLst>
                                      </p:cBhvr>
                                      <p:to>
                                        <p:strVal val="visible"/>
                                      </p:to>
                                    </p:set>
                                    <p:animEffect transition="in" filter="box(in)">
                                      <p:cBhvr>
                                        <p:cTn id="16" dur="500"/>
                                        <p:tgtEl>
                                          <p:spTgt spid="23"/>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box(in)">
                                      <p:cBhvr>
                                        <p:cTn id="19" dur="500"/>
                                        <p:tgtEl>
                                          <p:spTgt spid="24"/>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36"/>
                                        </p:tgtEl>
                                        <p:attrNameLst>
                                          <p:attrName>style.visibility</p:attrName>
                                        </p:attrNameLst>
                                      </p:cBhvr>
                                      <p:to>
                                        <p:strVal val="visible"/>
                                      </p:to>
                                    </p:set>
                                    <p:animEffect transition="in" filter="box(in)">
                                      <p:cBhvr>
                                        <p:cTn id="22" dur="500"/>
                                        <p:tgtEl>
                                          <p:spTgt spid="36"/>
                                        </p:tgtEl>
                                      </p:cBhvr>
                                    </p:animEffect>
                                  </p:childTnLst>
                                </p:cTn>
                              </p:par>
                              <p:par>
                                <p:cTn id="23" presetID="4" presetClass="entr" presetSubtype="16"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ox(in)">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25"/>
                                        </p:tgtEl>
                                        <p:attrNameLst>
                                          <p:attrName>style.visibility</p:attrName>
                                        </p:attrNameLst>
                                      </p:cBhvr>
                                      <p:to>
                                        <p:strVal val="visible"/>
                                      </p:to>
                                    </p:set>
                                    <p:animEffect transition="in" filter="box(in)">
                                      <p:cBhvr>
                                        <p:cTn id="30" dur="500"/>
                                        <p:tgtEl>
                                          <p:spTgt spid="25"/>
                                        </p:tgtEl>
                                      </p:cBhvr>
                                    </p:animEffect>
                                  </p:childTnLst>
                                </p:cTn>
                              </p:par>
                              <p:par>
                                <p:cTn id="31" presetID="4" presetClass="entr" presetSubtype="16" fill="hold" grpId="0" nodeType="withEffect">
                                  <p:stCondLst>
                                    <p:cond delay="0"/>
                                  </p:stCondLst>
                                  <p:childTnLst>
                                    <p:set>
                                      <p:cBhvr>
                                        <p:cTn id="32" dur="1" fill="hold">
                                          <p:stCondLst>
                                            <p:cond delay="0"/>
                                          </p:stCondLst>
                                        </p:cTn>
                                        <p:tgtEl>
                                          <p:spTgt spid="26"/>
                                        </p:tgtEl>
                                        <p:attrNameLst>
                                          <p:attrName>style.visibility</p:attrName>
                                        </p:attrNameLst>
                                      </p:cBhvr>
                                      <p:to>
                                        <p:strVal val="visible"/>
                                      </p:to>
                                    </p:set>
                                    <p:animEffect transition="in" filter="box(in)">
                                      <p:cBhvr>
                                        <p:cTn id="33" dur="500"/>
                                        <p:tgtEl>
                                          <p:spTgt spid="26"/>
                                        </p:tgtEl>
                                      </p:cBhvr>
                                    </p:animEffect>
                                  </p:childTnLst>
                                </p:cTn>
                              </p:par>
                              <p:par>
                                <p:cTn id="34" presetID="4" presetClass="entr" presetSubtype="16" fill="hold" nodeType="with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box(in)">
                                      <p:cBhvr>
                                        <p:cTn id="36" dur="500"/>
                                        <p:tgtEl>
                                          <p:spTgt spid="8"/>
                                        </p:tgtEl>
                                      </p:cBhvr>
                                    </p:animEffect>
                                  </p:childTnLst>
                                </p:cTn>
                              </p:par>
                              <p:par>
                                <p:cTn id="37" presetID="4" presetClass="entr" presetSubtype="16" fill="hold" nodeType="with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box(in)">
                                      <p:cBhvr>
                                        <p:cTn id="39" dur="500"/>
                                        <p:tgtEl>
                                          <p:spTgt spid="9"/>
                                        </p:tgtEl>
                                      </p:cBhvr>
                                    </p:animEffect>
                                  </p:childTnLst>
                                </p:cTn>
                              </p:par>
                              <p:par>
                                <p:cTn id="40" presetID="4" presetClass="entr" presetSubtype="16" fill="hold" nodeType="with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box(in)">
                                      <p:cBhvr>
                                        <p:cTn id="42" dur="500"/>
                                        <p:tgtEl>
                                          <p:spTgt spid="13"/>
                                        </p:tgtEl>
                                      </p:cBhvr>
                                    </p:animEffect>
                                  </p:childTnLst>
                                </p:cTn>
                              </p:par>
                              <p:par>
                                <p:cTn id="43" presetID="4" presetClass="entr" presetSubtype="16" fill="hold" nodeType="withEffect">
                                  <p:stCondLst>
                                    <p:cond delay="0"/>
                                  </p:stCondLst>
                                  <p:childTnLst>
                                    <p:set>
                                      <p:cBhvr>
                                        <p:cTn id="44" dur="1" fill="hold">
                                          <p:stCondLst>
                                            <p:cond delay="0"/>
                                          </p:stCondLst>
                                        </p:cTn>
                                        <p:tgtEl>
                                          <p:spTgt spid="16"/>
                                        </p:tgtEl>
                                        <p:attrNameLst>
                                          <p:attrName>style.visibility</p:attrName>
                                        </p:attrNameLst>
                                      </p:cBhvr>
                                      <p:to>
                                        <p:strVal val="visible"/>
                                      </p:to>
                                    </p:set>
                                    <p:animEffect transition="in" filter="box(in)">
                                      <p:cBhvr>
                                        <p:cTn id="45" dur="500"/>
                                        <p:tgtEl>
                                          <p:spTgt spid="16"/>
                                        </p:tgtEl>
                                      </p:cBhvr>
                                    </p:animEffect>
                                  </p:childTnLst>
                                </p:cTn>
                              </p:par>
                              <p:par>
                                <p:cTn id="46" presetID="4" presetClass="entr" presetSubtype="16" fill="hold" grpId="0" nodeType="withEffect">
                                  <p:stCondLst>
                                    <p:cond delay="0"/>
                                  </p:stCondLst>
                                  <p:childTnLst>
                                    <p:set>
                                      <p:cBhvr>
                                        <p:cTn id="47" dur="1" fill="hold">
                                          <p:stCondLst>
                                            <p:cond delay="0"/>
                                          </p:stCondLst>
                                        </p:cTn>
                                        <p:tgtEl>
                                          <p:spTgt spid="28"/>
                                        </p:tgtEl>
                                        <p:attrNameLst>
                                          <p:attrName>style.visibility</p:attrName>
                                        </p:attrNameLst>
                                      </p:cBhvr>
                                      <p:to>
                                        <p:strVal val="visible"/>
                                      </p:to>
                                    </p:set>
                                    <p:animEffect transition="in" filter="box(in)">
                                      <p:cBhvr>
                                        <p:cTn id="48" dur="500"/>
                                        <p:tgtEl>
                                          <p:spTgt spid="28"/>
                                        </p:tgtEl>
                                      </p:cBhvr>
                                    </p:animEffect>
                                  </p:childTnLst>
                                </p:cTn>
                              </p:par>
                              <p:par>
                                <p:cTn id="49" presetID="4" presetClass="entr" presetSubtype="16" fill="hold" grpId="0" nodeType="with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box(in)">
                                      <p:cBhvr>
                                        <p:cTn id="51" dur="500"/>
                                        <p:tgtEl>
                                          <p:spTgt spid="29"/>
                                        </p:tgtEl>
                                      </p:cBhvr>
                                    </p:animEffect>
                                  </p:childTnLst>
                                </p:cTn>
                              </p:par>
                              <p:par>
                                <p:cTn id="52" presetID="4" presetClass="entr" presetSubtype="16" fill="hold" grpId="0" nodeType="withEffect">
                                  <p:stCondLst>
                                    <p:cond delay="0"/>
                                  </p:stCondLst>
                                  <p:childTnLst>
                                    <p:set>
                                      <p:cBhvr>
                                        <p:cTn id="53" dur="1" fill="hold">
                                          <p:stCondLst>
                                            <p:cond delay="0"/>
                                          </p:stCondLst>
                                        </p:cTn>
                                        <p:tgtEl>
                                          <p:spTgt spid="21"/>
                                        </p:tgtEl>
                                        <p:attrNameLst>
                                          <p:attrName>style.visibility</p:attrName>
                                        </p:attrNameLst>
                                      </p:cBhvr>
                                      <p:to>
                                        <p:strVal val="visible"/>
                                      </p:to>
                                    </p:set>
                                    <p:animEffect transition="in" filter="box(in)">
                                      <p:cBhvr>
                                        <p:cTn id="54" dur="500"/>
                                        <p:tgtEl>
                                          <p:spTgt spid="21"/>
                                        </p:tgtEl>
                                      </p:cBhvr>
                                    </p:animEffect>
                                  </p:childTnLst>
                                </p:cTn>
                              </p:par>
                              <p:par>
                                <p:cTn id="55" presetID="4" presetClass="entr" presetSubtype="16" fill="hold" grpId="0" nodeType="withEffect">
                                  <p:stCondLst>
                                    <p:cond delay="0"/>
                                  </p:stCondLst>
                                  <p:childTnLst>
                                    <p:set>
                                      <p:cBhvr>
                                        <p:cTn id="56" dur="1" fill="hold">
                                          <p:stCondLst>
                                            <p:cond delay="0"/>
                                          </p:stCondLst>
                                        </p:cTn>
                                        <p:tgtEl>
                                          <p:spTgt spid="20"/>
                                        </p:tgtEl>
                                        <p:attrNameLst>
                                          <p:attrName>style.visibility</p:attrName>
                                        </p:attrNameLst>
                                      </p:cBhvr>
                                      <p:to>
                                        <p:strVal val="visible"/>
                                      </p:to>
                                    </p:set>
                                    <p:animEffect transition="in" filter="box(in)">
                                      <p:cBhvr>
                                        <p:cTn id="57" dur="500"/>
                                        <p:tgtEl>
                                          <p:spTgt spid="20"/>
                                        </p:tgtEl>
                                      </p:cBhvr>
                                    </p:animEffect>
                                  </p:childTnLst>
                                </p:cTn>
                              </p:par>
                              <p:par>
                                <p:cTn id="58" presetID="4" presetClass="entr" presetSubtype="16" fill="hold" grpId="0" nodeType="withEffect">
                                  <p:stCondLst>
                                    <p:cond delay="0"/>
                                  </p:stCondLst>
                                  <p:childTnLst>
                                    <p:set>
                                      <p:cBhvr>
                                        <p:cTn id="59" dur="1" fill="hold">
                                          <p:stCondLst>
                                            <p:cond delay="0"/>
                                          </p:stCondLst>
                                        </p:cTn>
                                        <p:tgtEl>
                                          <p:spTgt spid="19"/>
                                        </p:tgtEl>
                                        <p:attrNameLst>
                                          <p:attrName>style.visibility</p:attrName>
                                        </p:attrNameLst>
                                      </p:cBhvr>
                                      <p:to>
                                        <p:strVal val="visible"/>
                                      </p:to>
                                    </p:set>
                                    <p:animEffect transition="in" filter="box(in)">
                                      <p:cBhvr>
                                        <p:cTn id="60" dur="500"/>
                                        <p:tgtEl>
                                          <p:spTgt spid="19"/>
                                        </p:tgtEl>
                                      </p:cBhvr>
                                    </p:animEffect>
                                  </p:childTnLst>
                                </p:cTn>
                              </p:par>
                              <p:par>
                                <p:cTn id="61" presetID="4" presetClass="entr" presetSubtype="16" fill="hold" grpId="0" nodeType="with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box(in)">
                                      <p:cBhvr>
                                        <p:cTn id="63" dur="500"/>
                                        <p:tgtEl>
                                          <p:spTgt spid="22"/>
                                        </p:tgtEl>
                                      </p:cBhvr>
                                    </p:animEffect>
                                  </p:childTnLst>
                                </p:cTn>
                              </p:par>
                              <p:par>
                                <p:cTn id="64" presetID="4" presetClass="entr" presetSubtype="16" fill="hold" grpId="0" nodeType="withEffect">
                                  <p:stCondLst>
                                    <p:cond delay="0"/>
                                  </p:stCondLst>
                                  <p:childTnLst>
                                    <p:set>
                                      <p:cBhvr>
                                        <p:cTn id="65" dur="1" fill="hold">
                                          <p:stCondLst>
                                            <p:cond delay="0"/>
                                          </p:stCondLst>
                                        </p:cTn>
                                        <p:tgtEl>
                                          <p:spTgt spid="34"/>
                                        </p:tgtEl>
                                        <p:attrNameLst>
                                          <p:attrName>style.visibility</p:attrName>
                                        </p:attrNameLst>
                                      </p:cBhvr>
                                      <p:to>
                                        <p:strVal val="visible"/>
                                      </p:to>
                                    </p:set>
                                    <p:animEffect transition="in" filter="box(in)">
                                      <p:cBhvr>
                                        <p:cTn id="66" dur="500"/>
                                        <p:tgtEl>
                                          <p:spTgt spid="34"/>
                                        </p:tgtEl>
                                      </p:cBhvr>
                                    </p:animEffect>
                                  </p:childTnLst>
                                </p:cTn>
                              </p:par>
                            </p:childTnLst>
                          </p:cTn>
                        </p:par>
                      </p:childTnLst>
                    </p:cTn>
                  </p:par>
                  <p:par>
                    <p:cTn id="67" fill="hold">
                      <p:stCondLst>
                        <p:cond delay="indefinite"/>
                      </p:stCondLst>
                      <p:childTnLst>
                        <p:par>
                          <p:cTn id="68" fill="hold">
                            <p:stCondLst>
                              <p:cond delay="0"/>
                            </p:stCondLst>
                            <p:childTnLst>
                              <p:par>
                                <p:cTn id="69" presetID="4" presetClass="entr" presetSubtype="16" fill="hold" nodeType="clickEffect">
                                  <p:stCondLst>
                                    <p:cond delay="0"/>
                                  </p:stCondLst>
                                  <p:childTnLst>
                                    <p:set>
                                      <p:cBhvr>
                                        <p:cTn id="70" dur="1" fill="hold">
                                          <p:stCondLst>
                                            <p:cond delay="0"/>
                                          </p:stCondLst>
                                        </p:cTn>
                                        <p:tgtEl>
                                          <p:spTgt spid="31"/>
                                        </p:tgtEl>
                                        <p:attrNameLst>
                                          <p:attrName>style.visibility</p:attrName>
                                        </p:attrNameLst>
                                      </p:cBhvr>
                                      <p:to>
                                        <p:strVal val="visible"/>
                                      </p:to>
                                    </p:set>
                                    <p:animEffect transition="in" filter="box(in)">
                                      <p:cBhvr>
                                        <p:cTn id="71" dur="500"/>
                                        <p:tgtEl>
                                          <p:spTgt spid="31"/>
                                        </p:tgtEl>
                                      </p:cBhvr>
                                    </p:animEffect>
                                  </p:childTnLst>
                                </p:cTn>
                              </p:par>
                              <p:par>
                                <p:cTn id="72" presetID="4" presetClass="entr" presetSubtype="16" fill="hold" nodeType="withEffect">
                                  <p:stCondLst>
                                    <p:cond delay="0"/>
                                  </p:stCondLst>
                                  <p:childTnLst>
                                    <p:set>
                                      <p:cBhvr>
                                        <p:cTn id="73" dur="1" fill="hold">
                                          <p:stCondLst>
                                            <p:cond delay="0"/>
                                          </p:stCondLst>
                                        </p:cTn>
                                        <p:tgtEl>
                                          <p:spTgt spid="32"/>
                                        </p:tgtEl>
                                        <p:attrNameLst>
                                          <p:attrName>style.visibility</p:attrName>
                                        </p:attrNameLst>
                                      </p:cBhvr>
                                      <p:to>
                                        <p:strVal val="visible"/>
                                      </p:to>
                                    </p:set>
                                    <p:animEffect transition="in" filter="box(in)">
                                      <p:cBhvr>
                                        <p:cTn id="74" dur="500"/>
                                        <p:tgtEl>
                                          <p:spTgt spid="32"/>
                                        </p:tgtEl>
                                      </p:cBhvr>
                                    </p:animEffect>
                                  </p:childTnLst>
                                </p:cTn>
                              </p:par>
                              <p:par>
                                <p:cTn id="75" presetID="4" presetClass="entr" presetSubtype="16" fill="hold" grpId="0" nodeType="withEffect">
                                  <p:stCondLst>
                                    <p:cond delay="0"/>
                                  </p:stCondLst>
                                  <p:childTnLst>
                                    <p:set>
                                      <p:cBhvr>
                                        <p:cTn id="76" dur="1" fill="hold">
                                          <p:stCondLst>
                                            <p:cond delay="0"/>
                                          </p:stCondLst>
                                        </p:cTn>
                                        <p:tgtEl>
                                          <p:spTgt spid="35"/>
                                        </p:tgtEl>
                                        <p:attrNameLst>
                                          <p:attrName>style.visibility</p:attrName>
                                        </p:attrNameLst>
                                      </p:cBhvr>
                                      <p:to>
                                        <p:strVal val="visible"/>
                                      </p:to>
                                    </p:set>
                                    <p:animEffect transition="in" filter="box(in)">
                                      <p:cBhvr>
                                        <p:cTn id="77" dur="500"/>
                                        <p:tgtEl>
                                          <p:spTgt spid="35"/>
                                        </p:tgtEl>
                                      </p:cBhvr>
                                    </p:animEffect>
                                  </p:childTnLst>
                                </p:cTn>
                              </p:par>
                              <p:par>
                                <p:cTn id="78" presetID="4" presetClass="entr" presetSubtype="16" fill="hold" grpId="0" nodeType="withEffect">
                                  <p:stCondLst>
                                    <p:cond delay="0"/>
                                  </p:stCondLst>
                                  <p:childTnLst>
                                    <p:set>
                                      <p:cBhvr>
                                        <p:cTn id="79" dur="1" fill="hold">
                                          <p:stCondLst>
                                            <p:cond delay="0"/>
                                          </p:stCondLst>
                                        </p:cTn>
                                        <p:tgtEl>
                                          <p:spTgt spid="38"/>
                                        </p:tgtEl>
                                        <p:attrNameLst>
                                          <p:attrName>style.visibility</p:attrName>
                                        </p:attrNameLst>
                                      </p:cBhvr>
                                      <p:to>
                                        <p:strVal val="visible"/>
                                      </p:to>
                                    </p:set>
                                    <p:animEffect transition="in" filter="box(in)">
                                      <p:cBhvr>
                                        <p:cTn id="80" dur="500"/>
                                        <p:tgtEl>
                                          <p:spTgt spid="38"/>
                                        </p:tgtEl>
                                      </p:cBhvr>
                                    </p:animEffect>
                                  </p:childTnLst>
                                </p:cTn>
                              </p:par>
                            </p:childTnLst>
                          </p:cTn>
                        </p:par>
                      </p:childTnLst>
                    </p:cTn>
                  </p:par>
                  <p:par>
                    <p:cTn id="81" fill="hold">
                      <p:stCondLst>
                        <p:cond delay="indefinite"/>
                      </p:stCondLst>
                      <p:childTnLst>
                        <p:par>
                          <p:cTn id="82" fill="hold">
                            <p:stCondLst>
                              <p:cond delay="0"/>
                            </p:stCondLst>
                            <p:childTnLst>
                              <p:par>
                                <p:cTn id="83" presetID="4" presetClass="entr" presetSubtype="16" fill="hold" grpId="0" nodeType="clickEffect">
                                  <p:stCondLst>
                                    <p:cond delay="0"/>
                                  </p:stCondLst>
                                  <p:childTnLst>
                                    <p:set>
                                      <p:cBhvr>
                                        <p:cTn id="84" dur="1" fill="hold">
                                          <p:stCondLst>
                                            <p:cond delay="0"/>
                                          </p:stCondLst>
                                        </p:cTn>
                                        <p:tgtEl>
                                          <p:spTgt spid="37"/>
                                        </p:tgtEl>
                                        <p:attrNameLst>
                                          <p:attrName>style.visibility</p:attrName>
                                        </p:attrNameLst>
                                      </p:cBhvr>
                                      <p:to>
                                        <p:strVal val="visible"/>
                                      </p:to>
                                    </p:set>
                                    <p:animEffect transition="in" filter="box(in)">
                                      <p:cBhvr>
                                        <p:cTn id="85" dur="500"/>
                                        <p:tgtEl>
                                          <p:spTgt spid="37"/>
                                        </p:tgtEl>
                                      </p:cBhvr>
                                    </p:animEffect>
                                  </p:childTnLst>
                                </p:cTn>
                              </p:par>
                              <p:par>
                                <p:cTn id="86" presetID="4" presetClass="entr" presetSubtype="16" fill="hold" grpId="0" nodeType="withEffect">
                                  <p:stCondLst>
                                    <p:cond delay="0"/>
                                  </p:stCondLst>
                                  <p:childTnLst>
                                    <p:set>
                                      <p:cBhvr>
                                        <p:cTn id="87" dur="1" fill="hold">
                                          <p:stCondLst>
                                            <p:cond delay="0"/>
                                          </p:stCondLst>
                                        </p:cTn>
                                        <p:tgtEl>
                                          <p:spTgt spid="40"/>
                                        </p:tgtEl>
                                        <p:attrNameLst>
                                          <p:attrName>style.visibility</p:attrName>
                                        </p:attrNameLst>
                                      </p:cBhvr>
                                      <p:to>
                                        <p:strVal val="visible"/>
                                      </p:to>
                                    </p:set>
                                    <p:animEffect transition="in" filter="box(in)">
                                      <p:cBhvr>
                                        <p:cTn id="88" dur="500"/>
                                        <p:tgtEl>
                                          <p:spTgt spid="40"/>
                                        </p:tgtEl>
                                      </p:cBhvr>
                                    </p:animEffect>
                                  </p:childTnLst>
                                </p:cTn>
                              </p:par>
                              <p:par>
                                <p:cTn id="89" presetID="4" presetClass="entr" presetSubtype="16" fill="hold" grpId="0" nodeType="withEffect">
                                  <p:stCondLst>
                                    <p:cond delay="0"/>
                                  </p:stCondLst>
                                  <p:childTnLst>
                                    <p:set>
                                      <p:cBhvr>
                                        <p:cTn id="90" dur="1" fill="hold">
                                          <p:stCondLst>
                                            <p:cond delay="0"/>
                                          </p:stCondLst>
                                        </p:cTn>
                                        <p:tgtEl>
                                          <p:spTgt spid="39"/>
                                        </p:tgtEl>
                                        <p:attrNameLst>
                                          <p:attrName>style.visibility</p:attrName>
                                        </p:attrNameLst>
                                      </p:cBhvr>
                                      <p:to>
                                        <p:strVal val="visible"/>
                                      </p:to>
                                    </p:set>
                                    <p:animEffect transition="in" filter="box(in)">
                                      <p:cBhvr>
                                        <p:cTn id="91" dur="500"/>
                                        <p:tgtEl>
                                          <p:spTgt spid="39"/>
                                        </p:tgtEl>
                                      </p:cBhvr>
                                    </p:animEffect>
                                  </p:childTnLst>
                                </p:cTn>
                              </p:par>
                              <p:par>
                                <p:cTn id="92" presetID="4" presetClass="entr" presetSubtype="16" fill="hold" nodeType="withEffect">
                                  <p:stCondLst>
                                    <p:cond delay="0"/>
                                  </p:stCondLst>
                                  <p:childTnLst>
                                    <p:set>
                                      <p:cBhvr>
                                        <p:cTn id="93" dur="1" fill="hold">
                                          <p:stCondLst>
                                            <p:cond delay="0"/>
                                          </p:stCondLst>
                                        </p:cTn>
                                        <p:tgtEl>
                                          <p:spTgt spid="20481"/>
                                        </p:tgtEl>
                                        <p:attrNameLst>
                                          <p:attrName>style.visibility</p:attrName>
                                        </p:attrNameLst>
                                      </p:cBhvr>
                                      <p:to>
                                        <p:strVal val="visible"/>
                                      </p:to>
                                    </p:set>
                                    <p:animEffect transition="in" filter="box(in)">
                                      <p:cBhvr>
                                        <p:cTn id="94" dur="500"/>
                                        <p:tgtEl>
                                          <p:spTgt spid="20481"/>
                                        </p:tgtEl>
                                      </p:cBhvr>
                                    </p:animEffect>
                                  </p:childTnLst>
                                </p:cTn>
                              </p:par>
                              <p:par>
                                <p:cTn id="95" presetID="4" presetClass="entr" presetSubtype="16" fill="hold" nodeType="withEffect">
                                  <p:stCondLst>
                                    <p:cond delay="0"/>
                                  </p:stCondLst>
                                  <p:childTnLst>
                                    <p:set>
                                      <p:cBhvr>
                                        <p:cTn id="96" dur="1" fill="hold">
                                          <p:stCondLst>
                                            <p:cond delay="0"/>
                                          </p:stCondLst>
                                        </p:cTn>
                                        <p:tgtEl>
                                          <p:spTgt spid="20483"/>
                                        </p:tgtEl>
                                        <p:attrNameLst>
                                          <p:attrName>style.visibility</p:attrName>
                                        </p:attrNameLst>
                                      </p:cBhvr>
                                      <p:to>
                                        <p:strVal val="visible"/>
                                      </p:to>
                                    </p:set>
                                    <p:animEffect transition="in" filter="box(in)">
                                      <p:cBhvr>
                                        <p:cTn id="97" dur="500"/>
                                        <p:tgtEl>
                                          <p:spTgt spid="204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9" grpId="0" animBg="1"/>
      <p:bldP spid="20" grpId="0" animBg="1"/>
      <p:bldP spid="21" grpId="0"/>
      <p:bldP spid="22" grpId="0"/>
      <p:bldP spid="23" grpId="0"/>
      <p:bldP spid="24" grpId="0"/>
      <p:bldP spid="25" grpId="0"/>
      <p:bldP spid="26" grpId="0"/>
      <p:bldP spid="28" grpId="0"/>
      <p:bldP spid="29" grpId="0"/>
      <p:bldP spid="34" grpId="0"/>
      <p:bldP spid="35" grpId="0"/>
      <p:bldP spid="36" grpId="0"/>
      <p:bldP spid="37" grpId="0"/>
      <p:bldP spid="38" grpId="0" animBg="1"/>
      <p:bldP spid="39" grpId="0" animBg="1"/>
      <p:bldP spid="40" grpId="0" animBg="1"/>
      <p:bldP spid="46"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จุดที่สุด">
  <a:themeElements>
    <a:clrScheme name="จุดที่สุด">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จุดที่สุด">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จุดที่สุด">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1428</TotalTime>
  <Words>959</Words>
  <Application>Microsoft Office PowerPoint</Application>
  <PresentationFormat>On-screen Show (4:3)</PresentationFormat>
  <Paragraphs>295</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จุดที่สุด</vt:lpstr>
      <vt:lpstr>Chapter 4  Human Resource Development : Education</vt:lpstr>
      <vt:lpstr>4.1 Education is investment or consumption </vt:lpstr>
      <vt:lpstr>Slide 3</vt:lpstr>
      <vt:lpstr>4.2 Education is private or public goods </vt:lpstr>
      <vt:lpstr>Slide 5</vt:lpstr>
      <vt:lpstr>4.3 Education is individual demand or public demand</vt:lpstr>
      <vt:lpstr>Slide 7</vt:lpstr>
      <vt:lpstr>Slide 8</vt:lpstr>
      <vt:lpstr>Slide 9</vt:lpstr>
      <vt:lpstr>Slide 10</vt:lpstr>
      <vt:lpstr>Slide 11</vt:lpstr>
      <vt:lpstr>Slide 12</vt:lpstr>
      <vt:lpstr>4.4 Consumption and Investment</vt:lpstr>
      <vt:lpstr>Slide 14</vt:lpstr>
      <vt:lpstr>4.5 Saving (i) VS Education (r)</vt:lpstr>
      <vt:lpstr>Slide 16</vt:lpstr>
      <vt:lpstr>Slide 17</vt:lpstr>
      <vt:lpstr>Slide 18</vt:lpstr>
      <vt:lpstr>Slide 19</vt:lpstr>
      <vt:lpstr>Slide 20</vt:lpstr>
      <vt:lpstr>4.6 Relation between education, age and earnings.</vt:lpstr>
      <vt:lpstr>Slide 22</vt:lpstr>
    </vt:vector>
  </TitlesOfParts>
  <Company>DarkOS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  Human Resource Development : Education</dc:title>
  <dc:creator>DarkUser</dc:creator>
  <cp:lastModifiedBy>jonaka1@kku.ac.th</cp:lastModifiedBy>
  <cp:revision>107</cp:revision>
  <dcterms:created xsi:type="dcterms:W3CDTF">2013-02-22T09:20:30Z</dcterms:created>
  <dcterms:modified xsi:type="dcterms:W3CDTF">2013-12-22T17:19:33Z</dcterms:modified>
</cp:coreProperties>
</file>