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67" r:id="rId2"/>
    <p:sldId id="258" r:id="rId3"/>
    <p:sldId id="515" r:id="rId4"/>
    <p:sldId id="526" r:id="rId5"/>
    <p:sldId id="525" r:id="rId6"/>
    <p:sldId id="516" r:id="rId7"/>
    <p:sldId id="517" r:id="rId8"/>
    <p:sldId id="280" r:id="rId9"/>
    <p:sldId id="261" r:id="rId10"/>
    <p:sldId id="272" r:id="rId11"/>
    <p:sldId id="284" r:id="rId12"/>
    <p:sldId id="285" r:id="rId13"/>
    <p:sldId id="509" r:id="rId14"/>
    <p:sldId id="287" r:id="rId15"/>
    <p:sldId id="518" r:id="rId16"/>
    <p:sldId id="519" r:id="rId17"/>
    <p:sldId id="257" r:id="rId18"/>
    <p:sldId id="520" r:id="rId19"/>
    <p:sldId id="268" r:id="rId20"/>
    <p:sldId id="259" r:id="rId21"/>
    <p:sldId id="265" r:id="rId22"/>
    <p:sldId id="288" r:id="rId23"/>
    <p:sldId id="495" r:id="rId24"/>
    <p:sldId id="522" r:id="rId25"/>
    <p:sldId id="521" r:id="rId26"/>
    <p:sldId id="496" r:id="rId27"/>
    <p:sldId id="342" r:id="rId28"/>
    <p:sldId id="343" r:id="rId29"/>
    <p:sldId id="523" r:id="rId30"/>
    <p:sldId id="345" r:id="rId31"/>
    <p:sldId id="358" r:id="rId32"/>
    <p:sldId id="282" r:id="rId33"/>
    <p:sldId id="281" r:id="rId34"/>
    <p:sldId id="283" r:id="rId35"/>
    <p:sldId id="524" r:id="rId36"/>
    <p:sldId id="506" r:id="rId37"/>
    <p:sldId id="528" r:id="rId38"/>
    <p:sldId id="501" r:id="rId39"/>
    <p:sldId id="502" r:id="rId40"/>
    <p:sldId id="527" r:id="rId41"/>
    <p:sldId id="510" r:id="rId42"/>
    <p:sldId id="340" r:id="rId43"/>
    <p:sldId id="262" r:id="rId44"/>
    <p:sldId id="341" r:id="rId45"/>
    <p:sldId id="266" r:id="rId46"/>
    <p:sldId id="260" r:id="rId47"/>
    <p:sldId id="512" r:id="rId48"/>
    <p:sldId id="529" r:id="rId49"/>
    <p:sldId id="511" r:id="rId50"/>
    <p:sldId id="339" r:id="rId51"/>
    <p:sldId id="497" r:id="rId52"/>
    <p:sldId id="498" r:id="rId53"/>
    <p:sldId id="344" r:id="rId54"/>
    <p:sldId id="499" r:id="rId55"/>
    <p:sldId id="500" r:id="rId56"/>
    <p:sldId id="336" r:id="rId57"/>
    <p:sldId id="337" r:id="rId58"/>
    <p:sldId id="289" r:id="rId59"/>
    <p:sldId id="514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AA562-C92C-4A12-B4A5-BC43259D7A88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B822A-0FFE-4872-AD79-8FA5C3E7C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84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ED451B-87BC-4FDE-9593-5774B2AFE318}" type="slidenum">
              <a:rPr lang="en-US" smtClean="0">
                <a:latin typeface="Angsana New" charset="-34"/>
                <a:cs typeface="Angsana New" charset="-34"/>
              </a:rPr>
              <a:pPr/>
              <a:t>24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57490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ED451B-87BC-4FDE-9593-5774B2AFE318}" type="slidenum">
              <a:rPr lang="en-US" smtClean="0">
                <a:latin typeface="Angsana New" charset="-34"/>
                <a:cs typeface="Angsana New" charset="-34"/>
              </a:rPr>
              <a:pPr/>
              <a:t>25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008430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ED451B-87BC-4FDE-9593-5774B2AFE318}" type="slidenum">
              <a:rPr lang="en-US" smtClean="0">
                <a:latin typeface="Angsana New" charset="-34"/>
                <a:cs typeface="Angsana New" charset="-34"/>
              </a:rPr>
              <a:pPr/>
              <a:t>26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C829FE-96FB-4CFB-A2A8-A4BC0CC40A38}" type="slidenum">
              <a:rPr lang="en-US" smtClean="0">
                <a:latin typeface="Angsana New" charset="-34"/>
                <a:cs typeface="Angsana New" charset="-34"/>
              </a:rPr>
              <a:pPr/>
              <a:t>27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61381A9-5692-40C5-9C24-A716FA0F6B81}" type="slidenum">
              <a:rPr lang="en-US" smtClean="0">
                <a:latin typeface="Angsana New" charset="-34"/>
                <a:cs typeface="Angsana New" charset="-34"/>
              </a:rPr>
              <a:pPr/>
              <a:t>28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3DC787-09DB-49EC-A68D-DEADDE0E9DE2}" type="slidenum">
              <a:rPr lang="en-US" smtClean="0">
                <a:latin typeface="Angsana New" charset="-34"/>
                <a:cs typeface="Angsana New" charset="-34"/>
              </a:rPr>
              <a:pPr/>
              <a:t>29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 dirty="0">
              <a:latin typeface="Angsana New" charset="-34"/>
              <a:cs typeface="Angsana New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51207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3DC787-09DB-49EC-A68D-DEADDE0E9DE2}" type="slidenum">
              <a:rPr lang="en-US" smtClean="0">
                <a:latin typeface="Angsana New" charset="-34"/>
                <a:cs typeface="Angsana New" charset="-34"/>
              </a:rPr>
              <a:pPr/>
              <a:t>30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 dirty="0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31D8AB-DC58-49B0-B08F-4539AA64B7B2}" type="slidenum">
              <a:rPr lang="en-US" smtClean="0">
                <a:latin typeface="Angsana New" charset="-34"/>
                <a:cs typeface="Angsana New" charset="-34"/>
              </a:rPr>
              <a:pPr/>
              <a:t>31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2D51B6C2-78A8-432B-BC34-B5E409B60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18DE6F-DDDC-4910-94B6-C1B585F9E39F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32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32FAF86-D5FA-4CF7-8C12-792F45DC28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E4765CA-DB3C-49EB-AD40-F1FB9792E5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864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A511EBE-D5AD-469A-81B6-7EE9CDFCE0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46CBC9-7DDC-488D-A370-C709A7B95AA3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33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EF36521-0B12-456C-8470-3B4205B4C6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281E060A-99A9-445C-BE8B-296463FF1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77445E51-705B-4E3F-AE9C-EF024F3F07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3EA2A7-C81E-43F1-B242-EFAECC0EB890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34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DC99E9E5-1EBB-496C-9691-904EB1A360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94B3238B-2100-4CD0-BA43-6CD01BCA14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400099-2C12-44C2-BF12-8DBF44CDC62C}" type="slidenum">
              <a:rPr lang="en-US" smtClean="0">
                <a:latin typeface="Angsana New" charset="-34"/>
                <a:cs typeface="Angsana New" charset="-34"/>
              </a:rPr>
              <a:pPr/>
              <a:t>42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688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03CF961-DB6E-41A9-AA19-0BCCE51A5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9A7BFE-61D7-4A5B-9D81-152B2E0F308B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47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03D1C69-602B-4183-B713-793B14A458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B6315D0-F5CB-405E-BB00-B539AA8C5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D73BC756-0ED7-48D8-9DCC-3EA7FB471A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83AD2C-4D65-4C2A-95D0-798D6FB417ED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50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44C1122-E3C1-4849-BA8B-A2EEB22B36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B15A45C9-910E-4338-B871-52C7661D1A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2F187C89-1998-45E8-B450-FBFE24F468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40AD11-C5EA-4167-81F9-11ED25AC1400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51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5FC60728-8E54-4A74-B82E-61E095B515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8AD8DF86-59CA-4D83-8857-A2080DC71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CB7BBECB-C1E4-4839-9087-3E4B108420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887179-0F30-466F-9D32-C8A3F914F311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52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A722DFC-1A61-4771-8725-54289617F9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68AA7AF-3213-487B-B96D-25D2DC9DE6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266E7C49-6113-489B-942E-9E1580AEA3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0B2EC8-D155-4A8F-9678-E116830B4321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53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D151380-1922-49B5-8035-0DD5489270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165B2FF8-92A4-4AE5-BF76-038E6D976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82F1C5D0-299A-4798-971B-B65B99B017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AF4AD7-B98B-4567-849D-6F609AE3C965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54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B80691AE-578E-45AD-80D7-718DF2CC57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11313D27-CAAF-4246-A5A5-668455329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832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759587F9-2304-459C-A5D4-8A9CE0ACB9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DB69841-6C6D-4EA8-94F3-E700968A9D02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55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7166047D-4680-4E39-8254-ED1D49A969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7B663BAB-776F-4FB3-B41F-609B00197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8997EF32-7E84-4928-AB47-6D004D3BB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188A46-C77D-4E8B-90F9-F1A5AA2DF5C6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56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EFD7A588-09B9-44A2-99B4-53F35780C2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AC28B190-F2A4-4194-ADDC-5143D8303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8E907E31-40E1-41BD-B0FB-593252AF9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A1E040-30C9-4EE9-86FF-DFB034C2F6EE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57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F398B3B6-440D-40E1-BAD8-D9403B5592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FEB668B3-07E2-4693-94BD-B77AD55D6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FC5A8D6F-5E94-4F89-AA36-8AE4D26690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A46BE14-91A6-4D8D-B09B-36F243CF8A94}" type="slidenum">
              <a:rPr lang="en-US" altLang="en-US">
                <a:cs typeface="Angsana New" panose="02020603050405020304" pitchFamily="18" charset="-34"/>
              </a:rPr>
              <a:pPr>
                <a:spcBef>
                  <a:spcPct val="0"/>
                </a:spcBef>
              </a:pPr>
              <a:t>58</a:t>
            </a:fld>
            <a:endParaRPr lang="th-TH" altLang="en-US">
              <a:cs typeface="Angsana New" panose="02020603050405020304" pitchFamily="18" charset="-34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45F3CBB5-638E-43D8-9CD0-94E68F7BEF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E905E7C3-F8C8-40CB-80FF-0F0BF448A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400099-2C12-44C2-BF12-8DBF44CDC62C}" type="slidenum">
              <a:rPr lang="en-US" smtClean="0">
                <a:latin typeface="Angsana New" charset="-34"/>
                <a:cs typeface="Angsana New" charset="-34"/>
              </a:rPr>
              <a:pPr/>
              <a:t>59</a:t>
            </a:fld>
            <a:endParaRPr lang="th-TH">
              <a:latin typeface="Angsana New" charset="-34"/>
              <a:cs typeface="Angsana New" charset="-34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h-TH">
              <a:latin typeface="Angsana New" charset="-34"/>
              <a:cs typeface="Angsana New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16648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44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00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90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dirty="0">
                <a:latin typeface="Leelawadee" pitchFamily="34" charset="-34"/>
                <a:cs typeface="Leelawadee" pitchFamily="34" charset="-34"/>
              </a:rPr>
              <a:t>การให้ยาปฏิชีวนะแบบฉีด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โดยรับการรักษาแบบผู้ป่วยนอก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(outpatient parenteral antibiotic therapy; OPAT)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Review the need for antibiotics after 48-72 hours of treatment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Decision options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Change antibiotic (targeted therapy)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Switch IV to oral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Continue the current treatment, outpatient parenteral antibiotic therapy (OPAT)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Stop antibiotics</a:t>
            </a:r>
            <a:endParaRPr lang="en-US" sz="24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To reduce antibiotic therapy to the shortest effective duration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Evidence from systematic reviews [123–126] and RCTs [127–136] demonstrated that prescription of shorter courses of antibiotic therapy is associated with outcomes similar to those with longer courses in both adults and children with a variety of infection types (Table 2) and few adverse events.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Hospital doctors are now encouraged to review the need for antibiotics after 48 h of treatment.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Decision options are: stop antibiotics, switch IV to oral, change antibiotic, continue the current treatment and send home on outpatient parenteral antibiotic therapy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There are a number of advantages of shorter courses of antibiotics including: better compliance, fewer adverse effects, reduced cost and a decrease in antibiotic resistance.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Arch Dis Child </a:t>
            </a:r>
            <a:r>
              <a:rPr lang="en-US" dirty="0" err="1"/>
              <a:t>Educ</a:t>
            </a:r>
            <a:r>
              <a:rPr lang="en-US" dirty="0"/>
              <a:t> </a:t>
            </a:r>
            <a:r>
              <a:rPr lang="en-US" dirty="0" err="1"/>
              <a:t>Pract</a:t>
            </a:r>
            <a:r>
              <a:rPr lang="en-US" dirty="0"/>
              <a:t> Ed 2013;98:136–140.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Arch Dis Child </a:t>
            </a:r>
            <a:r>
              <a:rPr lang="en-US" dirty="0" err="1"/>
              <a:t>Educ</a:t>
            </a:r>
            <a:r>
              <a:rPr lang="en-US" dirty="0"/>
              <a:t> </a:t>
            </a:r>
            <a:r>
              <a:rPr lang="en-US" dirty="0" err="1"/>
              <a:t>Pract</a:t>
            </a:r>
            <a:r>
              <a:rPr lang="en-US" dirty="0"/>
              <a:t> Ed 2013;98:136–140.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- There are good data to suggest that antibiotic exposure increases carriage of resistant organisms, especially prolonged courses at low dose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Judicious use of antibiotics and shorter courses with higher doses would reduce the burden of resistant organisms in the community and hospital setting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Improve compliance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Fewer adverse effects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Reduced costs in terms of additional healthcare visits or changes in antibiotic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5362537B-F4F3-4E95-87D2-836D5611EEB0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809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000" dirty="0">
                <a:latin typeface="Leelawadee" pitchFamily="34" charset="-34"/>
                <a:cs typeface="Leelawadee" pitchFamily="34" charset="-34"/>
              </a:rPr>
              <a:t>การให้ยาปฏิชีวนะแบบฉีด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โดยรับการรักษาแบบผู้ป่วยนอก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(outpatient parenteral antibiotic therapy; OPAT)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Review the need for antibiotics after 48-72 hours of treatment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/>
              <a:t>Decision options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Change antibiotic (targeted therapy) 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Switch IV to oral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Continue the current treatment, outpatient parenteral antibiotic therapy (OPAT)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/>
              <a:t>Stop antibiotics</a:t>
            </a:r>
            <a:endParaRPr lang="en-US" sz="24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To reduce antibiotic therapy to the shortest effective duration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Evidence from systematic reviews [123–126] and RCTs [127–136] demonstrated that prescription of shorter courses of antibiotic therapy is associated with outcomes similar to those with longer courses in both adults and children with a variety of infection types (Table 2) and few adverse events.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Hospital doctors are now encouraged to review the need for antibiotics after 48 h of treatment.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Decision options are: stop antibiotics, switch IV to oral, change antibiotic, continue the current treatment and send home on outpatient parenteral antibiotic therapy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There are a number of advantages of shorter courses of antibiotics including: better compliance, fewer adverse effects, reduced cost and a decrease in antibiotic resistance.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Arch Dis Child </a:t>
            </a:r>
            <a:r>
              <a:rPr lang="en-US" dirty="0" err="1"/>
              <a:t>Educ</a:t>
            </a:r>
            <a:r>
              <a:rPr lang="en-US" dirty="0"/>
              <a:t> </a:t>
            </a:r>
            <a:r>
              <a:rPr lang="en-US" dirty="0" err="1"/>
              <a:t>Pract</a:t>
            </a:r>
            <a:r>
              <a:rPr lang="en-US" dirty="0"/>
              <a:t> Ed 2013;98:136–140.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Arch Dis Child </a:t>
            </a:r>
            <a:r>
              <a:rPr lang="en-US" dirty="0" err="1"/>
              <a:t>Educ</a:t>
            </a:r>
            <a:r>
              <a:rPr lang="en-US" dirty="0"/>
              <a:t> </a:t>
            </a:r>
            <a:r>
              <a:rPr lang="en-US" dirty="0" err="1"/>
              <a:t>Pract</a:t>
            </a:r>
            <a:r>
              <a:rPr lang="en-US" dirty="0"/>
              <a:t> Ed 2013;98:136–140.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- There are good data to suggest that antibiotic exposure increases carriage of resistant organisms, especially prolonged courses at low dose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Judicious use of antibiotics and shorter courses with higher doses would reduce the burden of resistant organisms in the community and hospital setting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Improve compliance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Fewer adverse effects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dirty="0"/>
              <a:t>Reduced costs in terms of additional healthcare visits or changes in antibiotic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fld id="{5362537B-F4F3-4E95-87D2-836D5611EEB0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967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B822A-0FFE-4872-AD79-8FA5C3E7CBB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6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1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5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0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8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3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3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8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8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2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0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4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B49D1-418F-4C6F-B219-4BA89E79E14D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DEE5D-6FDA-4A90-B26C-79F69945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5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E._coli_Bacteria_(16578744517).jpg" TargetMode="External"/><Relationship Id="rId7" Type="http://schemas.openxmlformats.org/officeDocument/2006/relationships/hyperlink" Target="http://2011.igem.org/Team:Peking_R/HumanPractice/CurrentSituation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en.wikipedia.org/wiki/2019%E2%80%9320_coronavirus_pandemic" TargetMode="External"/><Relationship Id="rId4" Type="http://schemas.openxmlformats.org/officeDocument/2006/relationships/image" Target="../media/image2.jp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E._coli_Bacteria_(16578744517).jpg" TargetMode="External"/><Relationship Id="rId7" Type="http://schemas.openxmlformats.org/officeDocument/2006/relationships/hyperlink" Target="http://2011.igem.org/Team:Peking_R/HumanPractice/CurrentSituation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en.wikipedia.org/wiki/2019%E2%80%9320_coronavirus_pandemic" TargetMode="Externa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796896" y="1319349"/>
            <a:ext cx="999036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>
                <a:solidFill>
                  <a:srgbClr val="7030A0"/>
                </a:solidFill>
              </a:rPr>
              <a:t>Principles of Antimicrobial Therapy</a:t>
            </a:r>
          </a:p>
          <a:p>
            <a:pPr algn="ctr"/>
            <a:endParaRPr lang="en-US" sz="3600" dirty="0"/>
          </a:p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Pagakrong Lumbiganon, MD.</a:t>
            </a:r>
          </a:p>
          <a:p>
            <a:pPr algn="ctr"/>
            <a:r>
              <a:rPr lang="en-US" sz="3200" dirty="0"/>
              <a:t>Department of Pediatrics, Faculty of Medicine,</a:t>
            </a:r>
          </a:p>
          <a:p>
            <a:pPr algn="ctr"/>
            <a:r>
              <a:rPr lang="en-US" sz="3200" dirty="0" err="1"/>
              <a:t>Khon</a:t>
            </a:r>
            <a:r>
              <a:rPr lang="en-US" sz="3200" dirty="0"/>
              <a:t> </a:t>
            </a:r>
            <a:r>
              <a:rPr lang="en-US" sz="3200" dirty="0" err="1"/>
              <a:t>Kaen</a:t>
            </a:r>
            <a:r>
              <a:rPr lang="en-US" sz="3200" dirty="0"/>
              <a:t> University</a:t>
            </a:r>
          </a:p>
          <a:p>
            <a:pPr algn="ctr"/>
            <a:r>
              <a:rPr lang="en-US" sz="3200" dirty="0"/>
              <a:t>May 2020</a:t>
            </a:r>
          </a:p>
        </p:txBody>
      </p:sp>
    </p:spTree>
    <p:extLst>
      <p:ext uri="{BB962C8B-B14F-4D97-AF65-F5344CB8AC3E}">
        <p14:creationId xmlns:p14="http://schemas.microsoft.com/office/powerpoint/2010/main" val="1494018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วงรี 2"/>
          <p:cNvSpPr/>
          <p:nvPr/>
        </p:nvSpPr>
        <p:spPr>
          <a:xfrm>
            <a:off x="640959" y="2001167"/>
            <a:ext cx="1107831" cy="11197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 flipV="1">
            <a:off x="1041008" y="3120958"/>
            <a:ext cx="351693" cy="119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รูปแบบอิสระ 6"/>
          <p:cNvSpPr/>
          <p:nvPr/>
        </p:nvSpPr>
        <p:spPr>
          <a:xfrm>
            <a:off x="1389185" y="4328315"/>
            <a:ext cx="580292" cy="678592"/>
          </a:xfrm>
          <a:custGeom>
            <a:avLst/>
            <a:gdLst>
              <a:gd name="connsiteX0" fmla="*/ 0 w 580292"/>
              <a:gd name="connsiteY0" fmla="*/ 0 h 678592"/>
              <a:gd name="connsiteX1" fmla="*/ 0 w 580292"/>
              <a:gd name="connsiteY1" fmla="*/ 0 h 678592"/>
              <a:gd name="connsiteX2" fmla="*/ 202223 w 580292"/>
              <a:gd name="connsiteY2" fmla="*/ 17585 h 678592"/>
              <a:gd name="connsiteX3" fmla="*/ 254977 w 580292"/>
              <a:gd name="connsiteY3" fmla="*/ 35169 h 678592"/>
              <a:gd name="connsiteX4" fmla="*/ 281354 w 580292"/>
              <a:gd name="connsiteY4" fmla="*/ 52754 h 678592"/>
              <a:gd name="connsiteX5" fmla="*/ 298939 w 580292"/>
              <a:gd name="connsiteY5" fmla="*/ 79131 h 678592"/>
              <a:gd name="connsiteX6" fmla="*/ 290146 w 580292"/>
              <a:gd name="connsiteY6" fmla="*/ 509954 h 678592"/>
              <a:gd name="connsiteX7" fmla="*/ 307731 w 580292"/>
              <a:gd name="connsiteY7" fmla="*/ 641838 h 678592"/>
              <a:gd name="connsiteX8" fmla="*/ 439616 w 580292"/>
              <a:gd name="connsiteY8" fmla="*/ 650631 h 678592"/>
              <a:gd name="connsiteX9" fmla="*/ 465992 w 580292"/>
              <a:gd name="connsiteY9" fmla="*/ 659423 h 678592"/>
              <a:gd name="connsiteX10" fmla="*/ 509954 w 580292"/>
              <a:gd name="connsiteY10" fmla="*/ 677008 h 678592"/>
              <a:gd name="connsiteX11" fmla="*/ 580292 w 580292"/>
              <a:gd name="connsiteY11" fmla="*/ 677008 h 678592"/>
              <a:gd name="connsiteX12" fmla="*/ 457200 w 580292"/>
              <a:gd name="connsiteY12" fmla="*/ 641838 h 678592"/>
              <a:gd name="connsiteX13" fmla="*/ 501162 w 580292"/>
              <a:gd name="connsiteY13" fmla="*/ 633046 h 67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0292" h="678592">
                <a:moveTo>
                  <a:pt x="0" y="0"/>
                </a:moveTo>
                <a:lnTo>
                  <a:pt x="0" y="0"/>
                </a:lnTo>
                <a:cubicBezTo>
                  <a:pt x="67408" y="5862"/>
                  <a:pt x="135196" y="8340"/>
                  <a:pt x="202223" y="17585"/>
                </a:cubicBezTo>
                <a:cubicBezTo>
                  <a:pt x="220585" y="20118"/>
                  <a:pt x="254977" y="35169"/>
                  <a:pt x="254977" y="35169"/>
                </a:cubicBezTo>
                <a:cubicBezTo>
                  <a:pt x="263769" y="41031"/>
                  <a:pt x="273882" y="45282"/>
                  <a:pt x="281354" y="52754"/>
                </a:cubicBezTo>
                <a:cubicBezTo>
                  <a:pt x="288826" y="60226"/>
                  <a:pt x="298736" y="68566"/>
                  <a:pt x="298939" y="79131"/>
                </a:cubicBezTo>
                <a:cubicBezTo>
                  <a:pt x="301701" y="222742"/>
                  <a:pt x="293077" y="366346"/>
                  <a:pt x="290146" y="509954"/>
                </a:cubicBezTo>
                <a:cubicBezTo>
                  <a:pt x="296008" y="553915"/>
                  <a:pt x="275435" y="611442"/>
                  <a:pt x="307731" y="641838"/>
                </a:cubicBezTo>
                <a:cubicBezTo>
                  <a:pt x="339815" y="672035"/>
                  <a:pt x="395826" y="645765"/>
                  <a:pt x="439616" y="650631"/>
                </a:cubicBezTo>
                <a:cubicBezTo>
                  <a:pt x="448827" y="651654"/>
                  <a:pt x="457315" y="656169"/>
                  <a:pt x="465992" y="659423"/>
                </a:cubicBezTo>
                <a:cubicBezTo>
                  <a:pt x="480770" y="664965"/>
                  <a:pt x="494355" y="674608"/>
                  <a:pt x="509954" y="677008"/>
                </a:cubicBezTo>
                <a:cubicBezTo>
                  <a:pt x="533127" y="680573"/>
                  <a:pt x="556846" y="677008"/>
                  <a:pt x="580292" y="677008"/>
                </a:cubicBezTo>
                <a:lnTo>
                  <a:pt x="457200" y="641838"/>
                </a:lnTo>
                <a:lnTo>
                  <a:pt x="501162" y="633046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รูปแบบอิสระ 8"/>
          <p:cNvSpPr/>
          <p:nvPr/>
        </p:nvSpPr>
        <p:spPr>
          <a:xfrm>
            <a:off x="759656" y="4296372"/>
            <a:ext cx="272561" cy="698774"/>
          </a:xfrm>
          <a:custGeom>
            <a:avLst/>
            <a:gdLst>
              <a:gd name="connsiteX0" fmla="*/ 272561 w 272561"/>
              <a:gd name="connsiteY0" fmla="*/ 38873 h 698774"/>
              <a:gd name="connsiteX1" fmla="*/ 272561 w 272561"/>
              <a:gd name="connsiteY1" fmla="*/ 38873 h 698774"/>
              <a:gd name="connsiteX2" fmla="*/ 202223 w 272561"/>
              <a:gd name="connsiteY2" fmla="*/ 3704 h 698774"/>
              <a:gd name="connsiteX3" fmla="*/ 149469 w 272561"/>
              <a:gd name="connsiteY3" fmla="*/ 12496 h 698774"/>
              <a:gd name="connsiteX4" fmla="*/ 158261 w 272561"/>
              <a:gd name="connsiteY4" fmla="*/ 381773 h 698774"/>
              <a:gd name="connsiteX5" fmla="*/ 184638 w 272561"/>
              <a:gd name="connsiteY5" fmla="*/ 663127 h 698774"/>
              <a:gd name="connsiteX6" fmla="*/ 175846 w 272561"/>
              <a:gd name="connsiteY6" fmla="*/ 698296 h 698774"/>
              <a:gd name="connsiteX7" fmla="*/ 167053 w 272561"/>
              <a:gd name="connsiteY7" fmla="*/ 671919 h 698774"/>
              <a:gd name="connsiteX8" fmla="*/ 131884 w 272561"/>
              <a:gd name="connsiteY8" fmla="*/ 654335 h 698774"/>
              <a:gd name="connsiteX9" fmla="*/ 79130 w 272561"/>
              <a:gd name="connsiteY9" fmla="*/ 619166 h 698774"/>
              <a:gd name="connsiteX10" fmla="*/ 52753 w 272561"/>
              <a:gd name="connsiteY10" fmla="*/ 610373 h 698774"/>
              <a:gd name="connsiteX11" fmla="*/ 17584 w 272561"/>
              <a:gd name="connsiteY11" fmla="*/ 592789 h 698774"/>
              <a:gd name="connsiteX12" fmla="*/ 0 w 272561"/>
              <a:gd name="connsiteY12" fmla="*/ 636750 h 69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2561" h="698774">
                <a:moveTo>
                  <a:pt x="272561" y="38873"/>
                </a:moveTo>
                <a:lnTo>
                  <a:pt x="272561" y="38873"/>
                </a:lnTo>
                <a:cubicBezTo>
                  <a:pt x="249115" y="27150"/>
                  <a:pt x="227855" y="9197"/>
                  <a:pt x="202223" y="3704"/>
                </a:cubicBezTo>
                <a:cubicBezTo>
                  <a:pt x="184792" y="-31"/>
                  <a:pt x="151528" y="-5212"/>
                  <a:pt x="149469" y="12496"/>
                </a:cubicBezTo>
                <a:cubicBezTo>
                  <a:pt x="135248" y="134799"/>
                  <a:pt x="154745" y="258696"/>
                  <a:pt x="158261" y="381773"/>
                </a:cubicBezTo>
                <a:cubicBezTo>
                  <a:pt x="165557" y="637128"/>
                  <a:pt x="130643" y="555140"/>
                  <a:pt x="184638" y="663127"/>
                </a:cubicBezTo>
                <a:cubicBezTo>
                  <a:pt x="181707" y="674850"/>
                  <a:pt x="186654" y="692892"/>
                  <a:pt x="175846" y="698296"/>
                </a:cubicBezTo>
                <a:cubicBezTo>
                  <a:pt x="167556" y="702441"/>
                  <a:pt x="173607" y="678472"/>
                  <a:pt x="167053" y="671919"/>
                </a:cubicBezTo>
                <a:cubicBezTo>
                  <a:pt x="157785" y="662651"/>
                  <a:pt x="143123" y="661078"/>
                  <a:pt x="131884" y="654335"/>
                </a:cubicBezTo>
                <a:cubicBezTo>
                  <a:pt x="113762" y="643462"/>
                  <a:pt x="97604" y="629430"/>
                  <a:pt x="79130" y="619166"/>
                </a:cubicBezTo>
                <a:cubicBezTo>
                  <a:pt x="71028" y="614665"/>
                  <a:pt x="61272" y="614024"/>
                  <a:pt x="52753" y="610373"/>
                </a:cubicBezTo>
                <a:cubicBezTo>
                  <a:pt x="40706" y="605210"/>
                  <a:pt x="29307" y="598650"/>
                  <a:pt x="17584" y="592789"/>
                </a:cubicBezTo>
                <a:lnTo>
                  <a:pt x="0" y="63675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รูปแบบอิสระ 10"/>
          <p:cNvSpPr/>
          <p:nvPr/>
        </p:nvSpPr>
        <p:spPr>
          <a:xfrm>
            <a:off x="1230044" y="3280042"/>
            <a:ext cx="606670" cy="565271"/>
          </a:xfrm>
          <a:custGeom>
            <a:avLst/>
            <a:gdLst>
              <a:gd name="connsiteX0" fmla="*/ 131885 w 606670"/>
              <a:gd name="connsiteY0" fmla="*/ 0 h 475151"/>
              <a:gd name="connsiteX1" fmla="*/ 131885 w 606670"/>
              <a:gd name="connsiteY1" fmla="*/ 0 h 475151"/>
              <a:gd name="connsiteX2" fmla="*/ 518747 w 606670"/>
              <a:gd name="connsiteY2" fmla="*/ 8792 h 475151"/>
              <a:gd name="connsiteX3" fmla="*/ 545124 w 606670"/>
              <a:gd name="connsiteY3" fmla="*/ 70339 h 475151"/>
              <a:gd name="connsiteX4" fmla="*/ 580293 w 606670"/>
              <a:gd name="connsiteY4" fmla="*/ 140677 h 475151"/>
              <a:gd name="connsiteX5" fmla="*/ 606670 w 606670"/>
              <a:gd name="connsiteY5" fmla="*/ 202223 h 475151"/>
              <a:gd name="connsiteX6" fmla="*/ 597877 w 606670"/>
              <a:gd name="connsiteY6" fmla="*/ 290146 h 475151"/>
              <a:gd name="connsiteX7" fmla="*/ 571500 w 606670"/>
              <a:gd name="connsiteY7" fmla="*/ 307731 h 475151"/>
              <a:gd name="connsiteX8" fmla="*/ 527539 w 606670"/>
              <a:gd name="connsiteY8" fmla="*/ 351692 h 475151"/>
              <a:gd name="connsiteX9" fmla="*/ 501162 w 606670"/>
              <a:gd name="connsiteY9" fmla="*/ 378069 h 475151"/>
              <a:gd name="connsiteX10" fmla="*/ 439616 w 606670"/>
              <a:gd name="connsiteY10" fmla="*/ 413239 h 475151"/>
              <a:gd name="connsiteX11" fmla="*/ 404447 w 606670"/>
              <a:gd name="connsiteY11" fmla="*/ 422031 h 475151"/>
              <a:gd name="connsiteX12" fmla="*/ 378070 w 606670"/>
              <a:gd name="connsiteY12" fmla="*/ 430823 h 475151"/>
              <a:gd name="connsiteX13" fmla="*/ 272562 w 606670"/>
              <a:gd name="connsiteY13" fmla="*/ 439616 h 475151"/>
              <a:gd name="connsiteX14" fmla="*/ 219808 w 606670"/>
              <a:gd name="connsiteY14" fmla="*/ 448408 h 475151"/>
              <a:gd name="connsiteX15" fmla="*/ 0 w 606670"/>
              <a:gd name="connsiteY15" fmla="*/ 457200 h 475151"/>
              <a:gd name="connsiteX16" fmla="*/ 26377 w 606670"/>
              <a:gd name="connsiteY16" fmla="*/ 474785 h 475151"/>
              <a:gd name="connsiteX17" fmla="*/ 105508 w 606670"/>
              <a:gd name="connsiteY17" fmla="*/ 465992 h 475151"/>
              <a:gd name="connsiteX18" fmla="*/ 114300 w 606670"/>
              <a:gd name="connsiteY18" fmla="*/ 465992 h 47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670" h="475151">
                <a:moveTo>
                  <a:pt x="131885" y="0"/>
                </a:moveTo>
                <a:lnTo>
                  <a:pt x="131885" y="0"/>
                </a:lnTo>
                <a:cubicBezTo>
                  <a:pt x="260839" y="2931"/>
                  <a:pt x="390245" y="-2382"/>
                  <a:pt x="518747" y="8792"/>
                </a:cubicBezTo>
                <a:cubicBezTo>
                  <a:pt x="534433" y="10156"/>
                  <a:pt x="543604" y="65021"/>
                  <a:pt x="545124" y="70339"/>
                </a:cubicBezTo>
                <a:cubicBezTo>
                  <a:pt x="556471" y="110053"/>
                  <a:pt x="554401" y="94071"/>
                  <a:pt x="580293" y="140677"/>
                </a:cubicBezTo>
                <a:cubicBezTo>
                  <a:pt x="598399" y="173267"/>
                  <a:pt x="596294" y="171097"/>
                  <a:pt x="606670" y="202223"/>
                </a:cubicBezTo>
                <a:cubicBezTo>
                  <a:pt x="603739" y="231531"/>
                  <a:pt x="607191" y="262204"/>
                  <a:pt x="597877" y="290146"/>
                </a:cubicBezTo>
                <a:cubicBezTo>
                  <a:pt x="594535" y="300171"/>
                  <a:pt x="578101" y="299479"/>
                  <a:pt x="571500" y="307731"/>
                </a:cubicBezTo>
                <a:cubicBezTo>
                  <a:pt x="528378" y="361634"/>
                  <a:pt x="613686" y="308620"/>
                  <a:pt x="527539" y="351692"/>
                </a:cubicBezTo>
                <a:cubicBezTo>
                  <a:pt x="518747" y="360484"/>
                  <a:pt x="510714" y="370109"/>
                  <a:pt x="501162" y="378069"/>
                </a:cubicBezTo>
                <a:cubicBezTo>
                  <a:pt x="487248" y="389664"/>
                  <a:pt x="455251" y="407376"/>
                  <a:pt x="439616" y="413239"/>
                </a:cubicBezTo>
                <a:cubicBezTo>
                  <a:pt x="428302" y="417482"/>
                  <a:pt x="416066" y="418711"/>
                  <a:pt x="404447" y="422031"/>
                </a:cubicBezTo>
                <a:cubicBezTo>
                  <a:pt x="395536" y="424577"/>
                  <a:pt x="387257" y="429598"/>
                  <a:pt x="378070" y="430823"/>
                </a:cubicBezTo>
                <a:cubicBezTo>
                  <a:pt x="343088" y="435487"/>
                  <a:pt x="307637" y="435719"/>
                  <a:pt x="272562" y="439616"/>
                </a:cubicBezTo>
                <a:cubicBezTo>
                  <a:pt x="254844" y="441585"/>
                  <a:pt x="237598" y="447260"/>
                  <a:pt x="219808" y="448408"/>
                </a:cubicBezTo>
                <a:cubicBezTo>
                  <a:pt x="146632" y="453129"/>
                  <a:pt x="73269" y="454269"/>
                  <a:pt x="0" y="457200"/>
                </a:cubicBezTo>
                <a:cubicBezTo>
                  <a:pt x="8792" y="463062"/>
                  <a:pt x="15846" y="473907"/>
                  <a:pt x="26377" y="474785"/>
                </a:cubicBezTo>
                <a:cubicBezTo>
                  <a:pt x="52825" y="476989"/>
                  <a:pt x="79100" y="468633"/>
                  <a:pt x="105508" y="465992"/>
                </a:cubicBezTo>
                <a:cubicBezTo>
                  <a:pt x="108424" y="465700"/>
                  <a:pt x="111369" y="465992"/>
                  <a:pt x="114300" y="465992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รูปแบบอิสระ 11"/>
          <p:cNvSpPr/>
          <p:nvPr/>
        </p:nvSpPr>
        <p:spPr>
          <a:xfrm>
            <a:off x="567104" y="2677767"/>
            <a:ext cx="536331" cy="817684"/>
          </a:xfrm>
          <a:custGeom>
            <a:avLst/>
            <a:gdLst>
              <a:gd name="connsiteX0" fmla="*/ 536331 w 536331"/>
              <a:gd name="connsiteY0" fmla="*/ 817684 h 817684"/>
              <a:gd name="connsiteX1" fmla="*/ 536331 w 536331"/>
              <a:gd name="connsiteY1" fmla="*/ 817684 h 817684"/>
              <a:gd name="connsiteX2" fmla="*/ 158261 w 536331"/>
              <a:gd name="connsiteY2" fmla="*/ 800100 h 817684"/>
              <a:gd name="connsiteX3" fmla="*/ 79131 w 536331"/>
              <a:gd name="connsiteY3" fmla="*/ 720969 h 817684"/>
              <a:gd name="connsiteX4" fmla="*/ 26377 w 536331"/>
              <a:gd name="connsiteY4" fmla="*/ 641838 h 817684"/>
              <a:gd name="connsiteX5" fmla="*/ 0 w 536331"/>
              <a:gd name="connsiteY5" fmla="*/ 553915 h 817684"/>
              <a:gd name="connsiteX6" fmla="*/ 8792 w 536331"/>
              <a:gd name="connsiteY6" fmla="*/ 228600 h 817684"/>
              <a:gd name="connsiteX7" fmla="*/ 26377 w 536331"/>
              <a:gd name="connsiteY7" fmla="*/ 158261 h 817684"/>
              <a:gd name="connsiteX8" fmla="*/ 79131 w 536331"/>
              <a:gd name="connsiteY8" fmla="*/ 79130 h 817684"/>
              <a:gd name="connsiteX9" fmla="*/ 114300 w 536331"/>
              <a:gd name="connsiteY9" fmla="*/ 26376 h 817684"/>
              <a:gd name="connsiteX10" fmla="*/ 131884 w 536331"/>
              <a:gd name="connsiteY10" fmla="*/ 0 h 8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331" h="817684">
                <a:moveTo>
                  <a:pt x="536331" y="817684"/>
                </a:moveTo>
                <a:lnTo>
                  <a:pt x="536331" y="817684"/>
                </a:lnTo>
                <a:lnTo>
                  <a:pt x="158261" y="800100"/>
                </a:lnTo>
                <a:cubicBezTo>
                  <a:pt x="115855" y="797334"/>
                  <a:pt x="98087" y="750457"/>
                  <a:pt x="79131" y="720969"/>
                </a:cubicBezTo>
                <a:cubicBezTo>
                  <a:pt x="61988" y="694303"/>
                  <a:pt x="36402" y="671912"/>
                  <a:pt x="26377" y="641838"/>
                </a:cubicBezTo>
                <a:cubicBezTo>
                  <a:pt x="4971" y="577620"/>
                  <a:pt x="13287" y="607066"/>
                  <a:pt x="0" y="553915"/>
                </a:cubicBezTo>
                <a:cubicBezTo>
                  <a:pt x="2931" y="445477"/>
                  <a:pt x="1576" y="336838"/>
                  <a:pt x="8792" y="228600"/>
                </a:cubicBezTo>
                <a:cubicBezTo>
                  <a:pt x="10400" y="204486"/>
                  <a:pt x="13943" y="178985"/>
                  <a:pt x="26377" y="158261"/>
                </a:cubicBezTo>
                <a:cubicBezTo>
                  <a:pt x="77382" y="73254"/>
                  <a:pt x="27847" y="152394"/>
                  <a:pt x="79131" y="79130"/>
                </a:cubicBezTo>
                <a:cubicBezTo>
                  <a:pt x="91250" y="61816"/>
                  <a:pt x="102577" y="43961"/>
                  <a:pt x="114300" y="26376"/>
                </a:cubicBezTo>
                <a:lnTo>
                  <a:pt x="131884" y="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วงรี 12"/>
          <p:cNvSpPr/>
          <p:nvPr/>
        </p:nvSpPr>
        <p:spPr>
          <a:xfrm>
            <a:off x="942223" y="2438550"/>
            <a:ext cx="45719" cy="791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 flipV="1">
            <a:off x="1393141" y="2521746"/>
            <a:ext cx="70779" cy="5824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วงรี 14"/>
          <p:cNvSpPr/>
          <p:nvPr/>
        </p:nvSpPr>
        <p:spPr>
          <a:xfrm rot="950520">
            <a:off x="957421" y="2735513"/>
            <a:ext cx="448408" cy="18558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รูปแบบอิสระ 15"/>
          <p:cNvSpPr/>
          <p:nvPr/>
        </p:nvSpPr>
        <p:spPr>
          <a:xfrm>
            <a:off x="579036" y="1170021"/>
            <a:ext cx="282353" cy="782516"/>
          </a:xfrm>
          <a:custGeom>
            <a:avLst/>
            <a:gdLst>
              <a:gd name="connsiteX0" fmla="*/ 273560 w 282353"/>
              <a:gd name="connsiteY0" fmla="*/ 782516 h 782516"/>
              <a:gd name="connsiteX1" fmla="*/ 220807 w 282353"/>
              <a:gd name="connsiteY1" fmla="*/ 685800 h 782516"/>
              <a:gd name="connsiteX2" fmla="*/ 229599 w 282353"/>
              <a:gd name="connsiteY2" fmla="*/ 606670 h 782516"/>
              <a:gd name="connsiteX3" fmla="*/ 282353 w 282353"/>
              <a:gd name="connsiteY3" fmla="*/ 553916 h 782516"/>
              <a:gd name="connsiteX4" fmla="*/ 238391 w 282353"/>
              <a:gd name="connsiteY4" fmla="*/ 527539 h 782516"/>
              <a:gd name="connsiteX5" fmla="*/ 212014 w 282353"/>
              <a:gd name="connsiteY5" fmla="*/ 518747 h 782516"/>
              <a:gd name="connsiteX6" fmla="*/ 185637 w 282353"/>
              <a:gd name="connsiteY6" fmla="*/ 501162 h 782516"/>
              <a:gd name="connsiteX7" fmla="*/ 115299 w 282353"/>
              <a:gd name="connsiteY7" fmla="*/ 474785 h 782516"/>
              <a:gd name="connsiteX8" fmla="*/ 97714 w 282353"/>
              <a:gd name="connsiteY8" fmla="*/ 430824 h 782516"/>
              <a:gd name="connsiteX9" fmla="*/ 80130 w 282353"/>
              <a:gd name="connsiteY9" fmla="*/ 395654 h 782516"/>
              <a:gd name="connsiteX10" fmla="*/ 62545 w 282353"/>
              <a:gd name="connsiteY10" fmla="*/ 316524 h 782516"/>
              <a:gd name="connsiteX11" fmla="*/ 71337 w 282353"/>
              <a:gd name="connsiteY11" fmla="*/ 281354 h 782516"/>
              <a:gd name="connsiteX12" fmla="*/ 124091 w 282353"/>
              <a:gd name="connsiteY12" fmla="*/ 246185 h 782516"/>
              <a:gd name="connsiteX13" fmla="*/ 159260 w 282353"/>
              <a:gd name="connsiteY13" fmla="*/ 228600 h 782516"/>
              <a:gd name="connsiteX14" fmla="*/ 176845 w 282353"/>
              <a:gd name="connsiteY14" fmla="*/ 202224 h 782516"/>
              <a:gd name="connsiteX15" fmla="*/ 168053 w 282353"/>
              <a:gd name="connsiteY15" fmla="*/ 175847 h 782516"/>
              <a:gd name="connsiteX16" fmla="*/ 62545 w 282353"/>
              <a:gd name="connsiteY16" fmla="*/ 131885 h 782516"/>
              <a:gd name="connsiteX17" fmla="*/ 9791 w 282353"/>
              <a:gd name="connsiteY17" fmla="*/ 114300 h 782516"/>
              <a:gd name="connsiteX18" fmla="*/ 999 w 282353"/>
              <a:gd name="connsiteY18" fmla="*/ 87924 h 782516"/>
              <a:gd name="connsiteX19" fmla="*/ 999 w 282353"/>
              <a:gd name="connsiteY19" fmla="*/ 0 h 7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53" h="782516">
                <a:moveTo>
                  <a:pt x="273560" y="782516"/>
                </a:moveTo>
                <a:cubicBezTo>
                  <a:pt x="224687" y="704318"/>
                  <a:pt x="238342" y="738407"/>
                  <a:pt x="220807" y="685800"/>
                </a:cubicBezTo>
                <a:cubicBezTo>
                  <a:pt x="223738" y="659423"/>
                  <a:pt x="218376" y="630719"/>
                  <a:pt x="229599" y="606670"/>
                </a:cubicBezTo>
                <a:cubicBezTo>
                  <a:pt x="240116" y="584135"/>
                  <a:pt x="282353" y="553916"/>
                  <a:pt x="282353" y="553916"/>
                </a:cubicBezTo>
                <a:cubicBezTo>
                  <a:pt x="267699" y="545124"/>
                  <a:pt x="253676" y="535181"/>
                  <a:pt x="238391" y="527539"/>
                </a:cubicBezTo>
                <a:cubicBezTo>
                  <a:pt x="230102" y="523394"/>
                  <a:pt x="220303" y="522892"/>
                  <a:pt x="212014" y="518747"/>
                </a:cubicBezTo>
                <a:cubicBezTo>
                  <a:pt x="202562" y="514021"/>
                  <a:pt x="195088" y="505888"/>
                  <a:pt x="185637" y="501162"/>
                </a:cubicBezTo>
                <a:cubicBezTo>
                  <a:pt x="164606" y="490646"/>
                  <a:pt x="138131" y="482395"/>
                  <a:pt x="115299" y="474785"/>
                </a:cubicBezTo>
                <a:cubicBezTo>
                  <a:pt x="109437" y="460131"/>
                  <a:pt x="104124" y="445246"/>
                  <a:pt x="97714" y="430824"/>
                </a:cubicBezTo>
                <a:cubicBezTo>
                  <a:pt x="92391" y="418847"/>
                  <a:pt x="84732" y="407926"/>
                  <a:pt x="80130" y="395654"/>
                </a:cubicBezTo>
                <a:cubicBezTo>
                  <a:pt x="74806" y="381456"/>
                  <a:pt x="64934" y="328470"/>
                  <a:pt x="62545" y="316524"/>
                </a:cubicBezTo>
                <a:cubicBezTo>
                  <a:pt x="65476" y="304801"/>
                  <a:pt x="65342" y="291846"/>
                  <a:pt x="71337" y="281354"/>
                </a:cubicBezTo>
                <a:cubicBezTo>
                  <a:pt x="89268" y="249973"/>
                  <a:pt x="97097" y="257754"/>
                  <a:pt x="124091" y="246185"/>
                </a:cubicBezTo>
                <a:cubicBezTo>
                  <a:pt x="136138" y="241022"/>
                  <a:pt x="147537" y="234462"/>
                  <a:pt x="159260" y="228600"/>
                </a:cubicBezTo>
                <a:cubicBezTo>
                  <a:pt x="165122" y="219808"/>
                  <a:pt x="175108" y="212647"/>
                  <a:pt x="176845" y="202224"/>
                </a:cubicBezTo>
                <a:cubicBezTo>
                  <a:pt x="178369" y="193082"/>
                  <a:pt x="174606" y="182400"/>
                  <a:pt x="168053" y="175847"/>
                </a:cubicBezTo>
                <a:cubicBezTo>
                  <a:pt x="127500" y="135294"/>
                  <a:pt x="113342" y="140351"/>
                  <a:pt x="62545" y="131885"/>
                </a:cubicBezTo>
                <a:cubicBezTo>
                  <a:pt x="44960" y="126023"/>
                  <a:pt x="24874" y="125074"/>
                  <a:pt x="9791" y="114300"/>
                </a:cubicBezTo>
                <a:cubicBezTo>
                  <a:pt x="2250" y="108913"/>
                  <a:pt x="1710" y="97164"/>
                  <a:pt x="999" y="87924"/>
                </a:cubicBezTo>
                <a:cubicBezTo>
                  <a:pt x="-1249" y="58702"/>
                  <a:pt x="999" y="29308"/>
                  <a:pt x="999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รูปแบบอิสระ 16"/>
          <p:cNvSpPr/>
          <p:nvPr/>
        </p:nvSpPr>
        <p:spPr>
          <a:xfrm>
            <a:off x="1631914" y="1516673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รูปแบบอิสระ 17"/>
          <p:cNvSpPr/>
          <p:nvPr/>
        </p:nvSpPr>
        <p:spPr>
          <a:xfrm>
            <a:off x="1063304" y="1161560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 flipH="1">
            <a:off x="262394" y="5085021"/>
            <a:ext cx="32909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Fever 3 days</a:t>
            </a:r>
          </a:p>
          <a:p>
            <a:endParaRPr lang="en-US" dirty="0"/>
          </a:p>
        </p:txBody>
      </p:sp>
      <p:sp>
        <p:nvSpPr>
          <p:cNvPr id="26" name="รูปแบบอิสระ 25"/>
          <p:cNvSpPr/>
          <p:nvPr/>
        </p:nvSpPr>
        <p:spPr>
          <a:xfrm>
            <a:off x="989072" y="1989314"/>
            <a:ext cx="705017" cy="427604"/>
          </a:xfrm>
          <a:custGeom>
            <a:avLst/>
            <a:gdLst>
              <a:gd name="connsiteX0" fmla="*/ 115932 w 705017"/>
              <a:gd name="connsiteY0" fmla="*/ 26377 h 427604"/>
              <a:gd name="connsiteX1" fmla="*/ 115932 w 705017"/>
              <a:gd name="connsiteY1" fmla="*/ 26377 h 427604"/>
              <a:gd name="connsiteX2" fmla="*/ 89555 w 705017"/>
              <a:gd name="connsiteY2" fmla="*/ 96715 h 427604"/>
              <a:gd name="connsiteX3" fmla="*/ 45593 w 705017"/>
              <a:gd name="connsiteY3" fmla="*/ 149469 h 427604"/>
              <a:gd name="connsiteX4" fmla="*/ 28009 w 705017"/>
              <a:gd name="connsiteY4" fmla="*/ 175846 h 427604"/>
              <a:gd name="connsiteX5" fmla="*/ 19217 w 705017"/>
              <a:gd name="connsiteY5" fmla="*/ 202223 h 427604"/>
              <a:gd name="connsiteX6" fmla="*/ 1632 w 705017"/>
              <a:gd name="connsiteY6" fmla="*/ 228600 h 427604"/>
              <a:gd name="connsiteX7" fmla="*/ 63178 w 705017"/>
              <a:gd name="connsiteY7" fmla="*/ 211015 h 427604"/>
              <a:gd name="connsiteX8" fmla="*/ 89555 w 705017"/>
              <a:gd name="connsiteY8" fmla="*/ 184638 h 427604"/>
              <a:gd name="connsiteX9" fmla="*/ 168686 w 705017"/>
              <a:gd name="connsiteY9" fmla="*/ 140677 h 427604"/>
              <a:gd name="connsiteX10" fmla="*/ 221440 w 705017"/>
              <a:gd name="connsiteY10" fmla="*/ 87923 h 427604"/>
              <a:gd name="connsiteX11" fmla="*/ 239024 w 705017"/>
              <a:gd name="connsiteY11" fmla="*/ 61546 h 427604"/>
              <a:gd name="connsiteX12" fmla="*/ 282986 w 705017"/>
              <a:gd name="connsiteY12" fmla="*/ 0 h 427604"/>
              <a:gd name="connsiteX13" fmla="*/ 282986 w 705017"/>
              <a:gd name="connsiteY13" fmla="*/ 307731 h 427604"/>
              <a:gd name="connsiteX14" fmla="*/ 274193 w 705017"/>
              <a:gd name="connsiteY14" fmla="*/ 334108 h 427604"/>
              <a:gd name="connsiteX15" fmla="*/ 256609 w 705017"/>
              <a:gd name="connsiteY15" fmla="*/ 360485 h 427604"/>
              <a:gd name="connsiteX16" fmla="*/ 282986 w 705017"/>
              <a:gd name="connsiteY16" fmla="*/ 351692 h 427604"/>
              <a:gd name="connsiteX17" fmla="*/ 335740 w 705017"/>
              <a:gd name="connsiteY17" fmla="*/ 307731 h 427604"/>
              <a:gd name="connsiteX18" fmla="*/ 388493 w 705017"/>
              <a:gd name="connsiteY18" fmla="*/ 272561 h 427604"/>
              <a:gd name="connsiteX19" fmla="*/ 423663 w 705017"/>
              <a:gd name="connsiteY19" fmla="*/ 219808 h 427604"/>
              <a:gd name="connsiteX20" fmla="*/ 450040 w 705017"/>
              <a:gd name="connsiteY20" fmla="*/ 184638 h 427604"/>
              <a:gd name="connsiteX21" fmla="*/ 467624 w 705017"/>
              <a:gd name="connsiteY21" fmla="*/ 149469 h 427604"/>
              <a:gd name="connsiteX22" fmla="*/ 511586 w 705017"/>
              <a:gd name="connsiteY22" fmla="*/ 96715 h 427604"/>
              <a:gd name="connsiteX23" fmla="*/ 511586 w 705017"/>
              <a:gd name="connsiteY23" fmla="*/ 175846 h 427604"/>
              <a:gd name="connsiteX24" fmla="*/ 502793 w 705017"/>
              <a:gd name="connsiteY24" fmla="*/ 325315 h 427604"/>
              <a:gd name="connsiteX25" fmla="*/ 485209 w 705017"/>
              <a:gd name="connsiteY25" fmla="*/ 351692 h 427604"/>
              <a:gd name="connsiteX26" fmla="*/ 476417 w 705017"/>
              <a:gd name="connsiteY26" fmla="*/ 378069 h 427604"/>
              <a:gd name="connsiteX27" fmla="*/ 450040 w 705017"/>
              <a:gd name="connsiteY27" fmla="*/ 395654 h 427604"/>
              <a:gd name="connsiteX28" fmla="*/ 432455 w 705017"/>
              <a:gd name="connsiteY28" fmla="*/ 422031 h 427604"/>
              <a:gd name="connsiteX29" fmla="*/ 608301 w 705017"/>
              <a:gd name="connsiteY29" fmla="*/ 404446 h 427604"/>
              <a:gd name="connsiteX30" fmla="*/ 634678 w 705017"/>
              <a:gd name="connsiteY30" fmla="*/ 378069 h 427604"/>
              <a:gd name="connsiteX31" fmla="*/ 669847 w 705017"/>
              <a:gd name="connsiteY31" fmla="*/ 360485 h 427604"/>
              <a:gd name="connsiteX32" fmla="*/ 678640 w 705017"/>
              <a:gd name="connsiteY32" fmla="*/ 334108 h 427604"/>
              <a:gd name="connsiteX33" fmla="*/ 705017 w 705017"/>
              <a:gd name="connsiteY33" fmla="*/ 272561 h 42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017" h="427604">
                <a:moveTo>
                  <a:pt x="115932" y="26377"/>
                </a:moveTo>
                <a:lnTo>
                  <a:pt x="115932" y="26377"/>
                </a:lnTo>
                <a:cubicBezTo>
                  <a:pt x="107140" y="49823"/>
                  <a:pt x="99917" y="73919"/>
                  <a:pt x="89555" y="96715"/>
                </a:cubicBezTo>
                <a:cubicBezTo>
                  <a:pt x="76457" y="125530"/>
                  <a:pt x="66046" y="124925"/>
                  <a:pt x="45593" y="149469"/>
                </a:cubicBezTo>
                <a:cubicBezTo>
                  <a:pt x="38828" y="157587"/>
                  <a:pt x="32735" y="166395"/>
                  <a:pt x="28009" y="175846"/>
                </a:cubicBezTo>
                <a:cubicBezTo>
                  <a:pt x="23864" y="184136"/>
                  <a:pt x="23362" y="193934"/>
                  <a:pt x="19217" y="202223"/>
                </a:cubicBezTo>
                <a:cubicBezTo>
                  <a:pt x="14491" y="211675"/>
                  <a:pt x="-5840" y="221128"/>
                  <a:pt x="1632" y="228600"/>
                </a:cubicBezTo>
                <a:cubicBezTo>
                  <a:pt x="4393" y="231361"/>
                  <a:pt x="57090" y="213045"/>
                  <a:pt x="63178" y="211015"/>
                </a:cubicBezTo>
                <a:cubicBezTo>
                  <a:pt x="71970" y="202223"/>
                  <a:pt x="79209" y="191535"/>
                  <a:pt x="89555" y="184638"/>
                </a:cubicBezTo>
                <a:cubicBezTo>
                  <a:pt x="155892" y="140413"/>
                  <a:pt x="62817" y="246546"/>
                  <a:pt x="168686" y="140677"/>
                </a:cubicBezTo>
                <a:cubicBezTo>
                  <a:pt x="186271" y="123092"/>
                  <a:pt x="207646" y="108615"/>
                  <a:pt x="221440" y="87923"/>
                </a:cubicBezTo>
                <a:cubicBezTo>
                  <a:pt x="227301" y="79131"/>
                  <a:pt x="232882" y="70145"/>
                  <a:pt x="239024" y="61546"/>
                </a:cubicBezTo>
                <a:cubicBezTo>
                  <a:pt x="293571" y="-14820"/>
                  <a:pt x="241531" y="62181"/>
                  <a:pt x="282986" y="0"/>
                </a:cubicBezTo>
                <a:cubicBezTo>
                  <a:pt x="320814" y="113489"/>
                  <a:pt x="298492" y="36387"/>
                  <a:pt x="282986" y="307731"/>
                </a:cubicBezTo>
                <a:cubicBezTo>
                  <a:pt x="282457" y="316984"/>
                  <a:pt x="278338" y="325818"/>
                  <a:pt x="274193" y="334108"/>
                </a:cubicBezTo>
                <a:cubicBezTo>
                  <a:pt x="269467" y="343559"/>
                  <a:pt x="251883" y="351034"/>
                  <a:pt x="256609" y="360485"/>
                </a:cubicBezTo>
                <a:cubicBezTo>
                  <a:pt x="260754" y="368774"/>
                  <a:pt x="274194" y="354623"/>
                  <a:pt x="282986" y="351692"/>
                </a:cubicBezTo>
                <a:cubicBezTo>
                  <a:pt x="360047" y="274631"/>
                  <a:pt x="262294" y="368935"/>
                  <a:pt x="335740" y="307731"/>
                </a:cubicBezTo>
                <a:cubicBezTo>
                  <a:pt x="379649" y="271141"/>
                  <a:pt x="342138" y="288014"/>
                  <a:pt x="388493" y="272561"/>
                </a:cubicBezTo>
                <a:cubicBezTo>
                  <a:pt x="449872" y="211185"/>
                  <a:pt x="389733" y="279184"/>
                  <a:pt x="423663" y="219808"/>
                </a:cubicBezTo>
                <a:cubicBezTo>
                  <a:pt x="430933" y="207085"/>
                  <a:pt x="442273" y="197065"/>
                  <a:pt x="450040" y="184638"/>
                </a:cubicBezTo>
                <a:cubicBezTo>
                  <a:pt x="456986" y="173524"/>
                  <a:pt x="461121" y="160849"/>
                  <a:pt x="467624" y="149469"/>
                </a:cubicBezTo>
                <a:cubicBezTo>
                  <a:pt x="483944" y="120908"/>
                  <a:pt x="487341" y="120960"/>
                  <a:pt x="511586" y="96715"/>
                </a:cubicBezTo>
                <a:cubicBezTo>
                  <a:pt x="527612" y="160824"/>
                  <a:pt x="518283" y="102177"/>
                  <a:pt x="511586" y="175846"/>
                </a:cubicBezTo>
                <a:cubicBezTo>
                  <a:pt x="507067" y="225550"/>
                  <a:pt x="510197" y="275958"/>
                  <a:pt x="502793" y="325315"/>
                </a:cubicBezTo>
                <a:cubicBezTo>
                  <a:pt x="501225" y="335765"/>
                  <a:pt x="489935" y="342241"/>
                  <a:pt x="485209" y="351692"/>
                </a:cubicBezTo>
                <a:cubicBezTo>
                  <a:pt x="481064" y="359982"/>
                  <a:pt x="482207" y="370832"/>
                  <a:pt x="476417" y="378069"/>
                </a:cubicBezTo>
                <a:cubicBezTo>
                  <a:pt x="469816" y="386321"/>
                  <a:pt x="458832" y="389792"/>
                  <a:pt x="450040" y="395654"/>
                </a:cubicBezTo>
                <a:cubicBezTo>
                  <a:pt x="444178" y="404446"/>
                  <a:pt x="421981" y="420634"/>
                  <a:pt x="432455" y="422031"/>
                </a:cubicBezTo>
                <a:cubicBezTo>
                  <a:pt x="525818" y="434479"/>
                  <a:pt x="546713" y="424975"/>
                  <a:pt x="608301" y="404446"/>
                </a:cubicBezTo>
                <a:cubicBezTo>
                  <a:pt x="617093" y="395654"/>
                  <a:pt x="624560" y="385296"/>
                  <a:pt x="634678" y="378069"/>
                </a:cubicBezTo>
                <a:cubicBezTo>
                  <a:pt x="645343" y="370451"/>
                  <a:pt x="660579" y="369753"/>
                  <a:pt x="669847" y="360485"/>
                </a:cubicBezTo>
                <a:cubicBezTo>
                  <a:pt x="676401" y="353932"/>
                  <a:pt x="675709" y="342900"/>
                  <a:pt x="678640" y="334108"/>
                </a:cubicBezTo>
                <a:cubicBezTo>
                  <a:pt x="688509" y="274890"/>
                  <a:pt x="671487" y="289327"/>
                  <a:pt x="705017" y="27256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6E082B2-2CCC-4554-A5E8-2BFD50634836}"/>
              </a:ext>
            </a:extLst>
          </p:cNvPr>
          <p:cNvSpPr/>
          <p:nvPr/>
        </p:nvSpPr>
        <p:spPr>
          <a:xfrm>
            <a:off x="1969477" y="2529685"/>
            <a:ext cx="531495" cy="59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F6D3F5-8EA9-4938-A0D5-317A989FAB0D}"/>
              </a:ext>
            </a:extLst>
          </p:cNvPr>
          <p:cNvSpPr txBox="1"/>
          <p:nvPr/>
        </p:nvSpPr>
        <p:spPr>
          <a:xfrm>
            <a:off x="2200524" y="179019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2DE8-F4F4-4930-9D86-1226ACCFF890}"/>
              </a:ext>
            </a:extLst>
          </p:cNvPr>
          <p:cNvSpPr txBox="1"/>
          <p:nvPr/>
        </p:nvSpPr>
        <p:spPr>
          <a:xfrm>
            <a:off x="2685217" y="764827"/>
            <a:ext cx="162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When 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BAF33-E82A-4ED3-8BE5-51C05654515B}"/>
              </a:ext>
            </a:extLst>
          </p:cNvPr>
          <p:cNvSpPr txBox="1"/>
          <p:nvPr/>
        </p:nvSpPr>
        <p:spPr>
          <a:xfrm>
            <a:off x="509209" y="228508"/>
            <a:ext cx="398352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Appropriate antibiotic 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5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วงรี 2"/>
          <p:cNvSpPr/>
          <p:nvPr/>
        </p:nvSpPr>
        <p:spPr>
          <a:xfrm>
            <a:off x="640959" y="2001167"/>
            <a:ext cx="1107831" cy="11197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 flipV="1">
            <a:off x="1041008" y="3120958"/>
            <a:ext cx="351693" cy="119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รูปแบบอิสระ 6"/>
          <p:cNvSpPr/>
          <p:nvPr/>
        </p:nvSpPr>
        <p:spPr>
          <a:xfrm>
            <a:off x="1389185" y="4328315"/>
            <a:ext cx="580292" cy="678592"/>
          </a:xfrm>
          <a:custGeom>
            <a:avLst/>
            <a:gdLst>
              <a:gd name="connsiteX0" fmla="*/ 0 w 580292"/>
              <a:gd name="connsiteY0" fmla="*/ 0 h 678592"/>
              <a:gd name="connsiteX1" fmla="*/ 0 w 580292"/>
              <a:gd name="connsiteY1" fmla="*/ 0 h 678592"/>
              <a:gd name="connsiteX2" fmla="*/ 202223 w 580292"/>
              <a:gd name="connsiteY2" fmla="*/ 17585 h 678592"/>
              <a:gd name="connsiteX3" fmla="*/ 254977 w 580292"/>
              <a:gd name="connsiteY3" fmla="*/ 35169 h 678592"/>
              <a:gd name="connsiteX4" fmla="*/ 281354 w 580292"/>
              <a:gd name="connsiteY4" fmla="*/ 52754 h 678592"/>
              <a:gd name="connsiteX5" fmla="*/ 298939 w 580292"/>
              <a:gd name="connsiteY5" fmla="*/ 79131 h 678592"/>
              <a:gd name="connsiteX6" fmla="*/ 290146 w 580292"/>
              <a:gd name="connsiteY6" fmla="*/ 509954 h 678592"/>
              <a:gd name="connsiteX7" fmla="*/ 307731 w 580292"/>
              <a:gd name="connsiteY7" fmla="*/ 641838 h 678592"/>
              <a:gd name="connsiteX8" fmla="*/ 439616 w 580292"/>
              <a:gd name="connsiteY8" fmla="*/ 650631 h 678592"/>
              <a:gd name="connsiteX9" fmla="*/ 465992 w 580292"/>
              <a:gd name="connsiteY9" fmla="*/ 659423 h 678592"/>
              <a:gd name="connsiteX10" fmla="*/ 509954 w 580292"/>
              <a:gd name="connsiteY10" fmla="*/ 677008 h 678592"/>
              <a:gd name="connsiteX11" fmla="*/ 580292 w 580292"/>
              <a:gd name="connsiteY11" fmla="*/ 677008 h 678592"/>
              <a:gd name="connsiteX12" fmla="*/ 457200 w 580292"/>
              <a:gd name="connsiteY12" fmla="*/ 641838 h 678592"/>
              <a:gd name="connsiteX13" fmla="*/ 501162 w 580292"/>
              <a:gd name="connsiteY13" fmla="*/ 633046 h 67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0292" h="678592">
                <a:moveTo>
                  <a:pt x="0" y="0"/>
                </a:moveTo>
                <a:lnTo>
                  <a:pt x="0" y="0"/>
                </a:lnTo>
                <a:cubicBezTo>
                  <a:pt x="67408" y="5862"/>
                  <a:pt x="135196" y="8340"/>
                  <a:pt x="202223" y="17585"/>
                </a:cubicBezTo>
                <a:cubicBezTo>
                  <a:pt x="220585" y="20118"/>
                  <a:pt x="254977" y="35169"/>
                  <a:pt x="254977" y="35169"/>
                </a:cubicBezTo>
                <a:cubicBezTo>
                  <a:pt x="263769" y="41031"/>
                  <a:pt x="273882" y="45282"/>
                  <a:pt x="281354" y="52754"/>
                </a:cubicBezTo>
                <a:cubicBezTo>
                  <a:pt x="288826" y="60226"/>
                  <a:pt x="298736" y="68566"/>
                  <a:pt x="298939" y="79131"/>
                </a:cubicBezTo>
                <a:cubicBezTo>
                  <a:pt x="301701" y="222742"/>
                  <a:pt x="293077" y="366346"/>
                  <a:pt x="290146" y="509954"/>
                </a:cubicBezTo>
                <a:cubicBezTo>
                  <a:pt x="296008" y="553915"/>
                  <a:pt x="275435" y="611442"/>
                  <a:pt x="307731" y="641838"/>
                </a:cubicBezTo>
                <a:cubicBezTo>
                  <a:pt x="339815" y="672035"/>
                  <a:pt x="395826" y="645765"/>
                  <a:pt x="439616" y="650631"/>
                </a:cubicBezTo>
                <a:cubicBezTo>
                  <a:pt x="448827" y="651654"/>
                  <a:pt x="457315" y="656169"/>
                  <a:pt x="465992" y="659423"/>
                </a:cubicBezTo>
                <a:cubicBezTo>
                  <a:pt x="480770" y="664965"/>
                  <a:pt x="494355" y="674608"/>
                  <a:pt x="509954" y="677008"/>
                </a:cubicBezTo>
                <a:cubicBezTo>
                  <a:pt x="533127" y="680573"/>
                  <a:pt x="556846" y="677008"/>
                  <a:pt x="580292" y="677008"/>
                </a:cubicBezTo>
                <a:lnTo>
                  <a:pt x="457200" y="641838"/>
                </a:lnTo>
                <a:lnTo>
                  <a:pt x="501162" y="633046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รูปแบบอิสระ 8"/>
          <p:cNvSpPr/>
          <p:nvPr/>
        </p:nvSpPr>
        <p:spPr>
          <a:xfrm>
            <a:off x="759656" y="4296372"/>
            <a:ext cx="272561" cy="698774"/>
          </a:xfrm>
          <a:custGeom>
            <a:avLst/>
            <a:gdLst>
              <a:gd name="connsiteX0" fmla="*/ 272561 w 272561"/>
              <a:gd name="connsiteY0" fmla="*/ 38873 h 698774"/>
              <a:gd name="connsiteX1" fmla="*/ 272561 w 272561"/>
              <a:gd name="connsiteY1" fmla="*/ 38873 h 698774"/>
              <a:gd name="connsiteX2" fmla="*/ 202223 w 272561"/>
              <a:gd name="connsiteY2" fmla="*/ 3704 h 698774"/>
              <a:gd name="connsiteX3" fmla="*/ 149469 w 272561"/>
              <a:gd name="connsiteY3" fmla="*/ 12496 h 698774"/>
              <a:gd name="connsiteX4" fmla="*/ 158261 w 272561"/>
              <a:gd name="connsiteY4" fmla="*/ 381773 h 698774"/>
              <a:gd name="connsiteX5" fmla="*/ 184638 w 272561"/>
              <a:gd name="connsiteY5" fmla="*/ 663127 h 698774"/>
              <a:gd name="connsiteX6" fmla="*/ 175846 w 272561"/>
              <a:gd name="connsiteY6" fmla="*/ 698296 h 698774"/>
              <a:gd name="connsiteX7" fmla="*/ 167053 w 272561"/>
              <a:gd name="connsiteY7" fmla="*/ 671919 h 698774"/>
              <a:gd name="connsiteX8" fmla="*/ 131884 w 272561"/>
              <a:gd name="connsiteY8" fmla="*/ 654335 h 698774"/>
              <a:gd name="connsiteX9" fmla="*/ 79130 w 272561"/>
              <a:gd name="connsiteY9" fmla="*/ 619166 h 698774"/>
              <a:gd name="connsiteX10" fmla="*/ 52753 w 272561"/>
              <a:gd name="connsiteY10" fmla="*/ 610373 h 698774"/>
              <a:gd name="connsiteX11" fmla="*/ 17584 w 272561"/>
              <a:gd name="connsiteY11" fmla="*/ 592789 h 698774"/>
              <a:gd name="connsiteX12" fmla="*/ 0 w 272561"/>
              <a:gd name="connsiteY12" fmla="*/ 636750 h 69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2561" h="698774">
                <a:moveTo>
                  <a:pt x="272561" y="38873"/>
                </a:moveTo>
                <a:lnTo>
                  <a:pt x="272561" y="38873"/>
                </a:lnTo>
                <a:cubicBezTo>
                  <a:pt x="249115" y="27150"/>
                  <a:pt x="227855" y="9197"/>
                  <a:pt x="202223" y="3704"/>
                </a:cubicBezTo>
                <a:cubicBezTo>
                  <a:pt x="184792" y="-31"/>
                  <a:pt x="151528" y="-5212"/>
                  <a:pt x="149469" y="12496"/>
                </a:cubicBezTo>
                <a:cubicBezTo>
                  <a:pt x="135248" y="134799"/>
                  <a:pt x="154745" y="258696"/>
                  <a:pt x="158261" y="381773"/>
                </a:cubicBezTo>
                <a:cubicBezTo>
                  <a:pt x="165557" y="637128"/>
                  <a:pt x="130643" y="555140"/>
                  <a:pt x="184638" y="663127"/>
                </a:cubicBezTo>
                <a:cubicBezTo>
                  <a:pt x="181707" y="674850"/>
                  <a:pt x="186654" y="692892"/>
                  <a:pt x="175846" y="698296"/>
                </a:cubicBezTo>
                <a:cubicBezTo>
                  <a:pt x="167556" y="702441"/>
                  <a:pt x="173607" y="678472"/>
                  <a:pt x="167053" y="671919"/>
                </a:cubicBezTo>
                <a:cubicBezTo>
                  <a:pt x="157785" y="662651"/>
                  <a:pt x="143123" y="661078"/>
                  <a:pt x="131884" y="654335"/>
                </a:cubicBezTo>
                <a:cubicBezTo>
                  <a:pt x="113762" y="643462"/>
                  <a:pt x="97604" y="629430"/>
                  <a:pt x="79130" y="619166"/>
                </a:cubicBezTo>
                <a:cubicBezTo>
                  <a:pt x="71028" y="614665"/>
                  <a:pt x="61272" y="614024"/>
                  <a:pt x="52753" y="610373"/>
                </a:cubicBezTo>
                <a:cubicBezTo>
                  <a:pt x="40706" y="605210"/>
                  <a:pt x="29307" y="598650"/>
                  <a:pt x="17584" y="592789"/>
                </a:cubicBezTo>
                <a:lnTo>
                  <a:pt x="0" y="63675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รูปแบบอิสระ 10"/>
          <p:cNvSpPr/>
          <p:nvPr/>
        </p:nvSpPr>
        <p:spPr>
          <a:xfrm>
            <a:off x="1230044" y="3280042"/>
            <a:ext cx="606670" cy="565271"/>
          </a:xfrm>
          <a:custGeom>
            <a:avLst/>
            <a:gdLst>
              <a:gd name="connsiteX0" fmla="*/ 131885 w 606670"/>
              <a:gd name="connsiteY0" fmla="*/ 0 h 475151"/>
              <a:gd name="connsiteX1" fmla="*/ 131885 w 606670"/>
              <a:gd name="connsiteY1" fmla="*/ 0 h 475151"/>
              <a:gd name="connsiteX2" fmla="*/ 518747 w 606670"/>
              <a:gd name="connsiteY2" fmla="*/ 8792 h 475151"/>
              <a:gd name="connsiteX3" fmla="*/ 545124 w 606670"/>
              <a:gd name="connsiteY3" fmla="*/ 70339 h 475151"/>
              <a:gd name="connsiteX4" fmla="*/ 580293 w 606670"/>
              <a:gd name="connsiteY4" fmla="*/ 140677 h 475151"/>
              <a:gd name="connsiteX5" fmla="*/ 606670 w 606670"/>
              <a:gd name="connsiteY5" fmla="*/ 202223 h 475151"/>
              <a:gd name="connsiteX6" fmla="*/ 597877 w 606670"/>
              <a:gd name="connsiteY6" fmla="*/ 290146 h 475151"/>
              <a:gd name="connsiteX7" fmla="*/ 571500 w 606670"/>
              <a:gd name="connsiteY7" fmla="*/ 307731 h 475151"/>
              <a:gd name="connsiteX8" fmla="*/ 527539 w 606670"/>
              <a:gd name="connsiteY8" fmla="*/ 351692 h 475151"/>
              <a:gd name="connsiteX9" fmla="*/ 501162 w 606670"/>
              <a:gd name="connsiteY9" fmla="*/ 378069 h 475151"/>
              <a:gd name="connsiteX10" fmla="*/ 439616 w 606670"/>
              <a:gd name="connsiteY10" fmla="*/ 413239 h 475151"/>
              <a:gd name="connsiteX11" fmla="*/ 404447 w 606670"/>
              <a:gd name="connsiteY11" fmla="*/ 422031 h 475151"/>
              <a:gd name="connsiteX12" fmla="*/ 378070 w 606670"/>
              <a:gd name="connsiteY12" fmla="*/ 430823 h 475151"/>
              <a:gd name="connsiteX13" fmla="*/ 272562 w 606670"/>
              <a:gd name="connsiteY13" fmla="*/ 439616 h 475151"/>
              <a:gd name="connsiteX14" fmla="*/ 219808 w 606670"/>
              <a:gd name="connsiteY14" fmla="*/ 448408 h 475151"/>
              <a:gd name="connsiteX15" fmla="*/ 0 w 606670"/>
              <a:gd name="connsiteY15" fmla="*/ 457200 h 475151"/>
              <a:gd name="connsiteX16" fmla="*/ 26377 w 606670"/>
              <a:gd name="connsiteY16" fmla="*/ 474785 h 475151"/>
              <a:gd name="connsiteX17" fmla="*/ 105508 w 606670"/>
              <a:gd name="connsiteY17" fmla="*/ 465992 h 475151"/>
              <a:gd name="connsiteX18" fmla="*/ 114300 w 606670"/>
              <a:gd name="connsiteY18" fmla="*/ 465992 h 47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670" h="475151">
                <a:moveTo>
                  <a:pt x="131885" y="0"/>
                </a:moveTo>
                <a:lnTo>
                  <a:pt x="131885" y="0"/>
                </a:lnTo>
                <a:cubicBezTo>
                  <a:pt x="260839" y="2931"/>
                  <a:pt x="390245" y="-2382"/>
                  <a:pt x="518747" y="8792"/>
                </a:cubicBezTo>
                <a:cubicBezTo>
                  <a:pt x="534433" y="10156"/>
                  <a:pt x="543604" y="65021"/>
                  <a:pt x="545124" y="70339"/>
                </a:cubicBezTo>
                <a:cubicBezTo>
                  <a:pt x="556471" y="110053"/>
                  <a:pt x="554401" y="94071"/>
                  <a:pt x="580293" y="140677"/>
                </a:cubicBezTo>
                <a:cubicBezTo>
                  <a:pt x="598399" y="173267"/>
                  <a:pt x="596294" y="171097"/>
                  <a:pt x="606670" y="202223"/>
                </a:cubicBezTo>
                <a:cubicBezTo>
                  <a:pt x="603739" y="231531"/>
                  <a:pt x="607191" y="262204"/>
                  <a:pt x="597877" y="290146"/>
                </a:cubicBezTo>
                <a:cubicBezTo>
                  <a:pt x="594535" y="300171"/>
                  <a:pt x="578101" y="299479"/>
                  <a:pt x="571500" y="307731"/>
                </a:cubicBezTo>
                <a:cubicBezTo>
                  <a:pt x="528378" y="361634"/>
                  <a:pt x="613686" y="308620"/>
                  <a:pt x="527539" y="351692"/>
                </a:cubicBezTo>
                <a:cubicBezTo>
                  <a:pt x="518747" y="360484"/>
                  <a:pt x="510714" y="370109"/>
                  <a:pt x="501162" y="378069"/>
                </a:cubicBezTo>
                <a:cubicBezTo>
                  <a:pt x="487248" y="389664"/>
                  <a:pt x="455251" y="407376"/>
                  <a:pt x="439616" y="413239"/>
                </a:cubicBezTo>
                <a:cubicBezTo>
                  <a:pt x="428302" y="417482"/>
                  <a:pt x="416066" y="418711"/>
                  <a:pt x="404447" y="422031"/>
                </a:cubicBezTo>
                <a:cubicBezTo>
                  <a:pt x="395536" y="424577"/>
                  <a:pt x="387257" y="429598"/>
                  <a:pt x="378070" y="430823"/>
                </a:cubicBezTo>
                <a:cubicBezTo>
                  <a:pt x="343088" y="435487"/>
                  <a:pt x="307637" y="435719"/>
                  <a:pt x="272562" y="439616"/>
                </a:cubicBezTo>
                <a:cubicBezTo>
                  <a:pt x="254844" y="441585"/>
                  <a:pt x="237598" y="447260"/>
                  <a:pt x="219808" y="448408"/>
                </a:cubicBezTo>
                <a:cubicBezTo>
                  <a:pt x="146632" y="453129"/>
                  <a:pt x="73269" y="454269"/>
                  <a:pt x="0" y="457200"/>
                </a:cubicBezTo>
                <a:cubicBezTo>
                  <a:pt x="8792" y="463062"/>
                  <a:pt x="15846" y="473907"/>
                  <a:pt x="26377" y="474785"/>
                </a:cubicBezTo>
                <a:cubicBezTo>
                  <a:pt x="52825" y="476989"/>
                  <a:pt x="79100" y="468633"/>
                  <a:pt x="105508" y="465992"/>
                </a:cubicBezTo>
                <a:cubicBezTo>
                  <a:pt x="108424" y="465700"/>
                  <a:pt x="111369" y="465992"/>
                  <a:pt x="114300" y="465992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รูปแบบอิสระ 11"/>
          <p:cNvSpPr/>
          <p:nvPr/>
        </p:nvSpPr>
        <p:spPr>
          <a:xfrm>
            <a:off x="567104" y="2677767"/>
            <a:ext cx="536331" cy="817684"/>
          </a:xfrm>
          <a:custGeom>
            <a:avLst/>
            <a:gdLst>
              <a:gd name="connsiteX0" fmla="*/ 536331 w 536331"/>
              <a:gd name="connsiteY0" fmla="*/ 817684 h 817684"/>
              <a:gd name="connsiteX1" fmla="*/ 536331 w 536331"/>
              <a:gd name="connsiteY1" fmla="*/ 817684 h 817684"/>
              <a:gd name="connsiteX2" fmla="*/ 158261 w 536331"/>
              <a:gd name="connsiteY2" fmla="*/ 800100 h 817684"/>
              <a:gd name="connsiteX3" fmla="*/ 79131 w 536331"/>
              <a:gd name="connsiteY3" fmla="*/ 720969 h 817684"/>
              <a:gd name="connsiteX4" fmla="*/ 26377 w 536331"/>
              <a:gd name="connsiteY4" fmla="*/ 641838 h 817684"/>
              <a:gd name="connsiteX5" fmla="*/ 0 w 536331"/>
              <a:gd name="connsiteY5" fmla="*/ 553915 h 817684"/>
              <a:gd name="connsiteX6" fmla="*/ 8792 w 536331"/>
              <a:gd name="connsiteY6" fmla="*/ 228600 h 817684"/>
              <a:gd name="connsiteX7" fmla="*/ 26377 w 536331"/>
              <a:gd name="connsiteY7" fmla="*/ 158261 h 817684"/>
              <a:gd name="connsiteX8" fmla="*/ 79131 w 536331"/>
              <a:gd name="connsiteY8" fmla="*/ 79130 h 817684"/>
              <a:gd name="connsiteX9" fmla="*/ 114300 w 536331"/>
              <a:gd name="connsiteY9" fmla="*/ 26376 h 817684"/>
              <a:gd name="connsiteX10" fmla="*/ 131884 w 536331"/>
              <a:gd name="connsiteY10" fmla="*/ 0 h 8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331" h="817684">
                <a:moveTo>
                  <a:pt x="536331" y="817684"/>
                </a:moveTo>
                <a:lnTo>
                  <a:pt x="536331" y="817684"/>
                </a:lnTo>
                <a:lnTo>
                  <a:pt x="158261" y="800100"/>
                </a:lnTo>
                <a:cubicBezTo>
                  <a:pt x="115855" y="797334"/>
                  <a:pt x="98087" y="750457"/>
                  <a:pt x="79131" y="720969"/>
                </a:cubicBezTo>
                <a:cubicBezTo>
                  <a:pt x="61988" y="694303"/>
                  <a:pt x="36402" y="671912"/>
                  <a:pt x="26377" y="641838"/>
                </a:cubicBezTo>
                <a:cubicBezTo>
                  <a:pt x="4971" y="577620"/>
                  <a:pt x="13287" y="607066"/>
                  <a:pt x="0" y="553915"/>
                </a:cubicBezTo>
                <a:cubicBezTo>
                  <a:pt x="2931" y="445477"/>
                  <a:pt x="1576" y="336838"/>
                  <a:pt x="8792" y="228600"/>
                </a:cubicBezTo>
                <a:cubicBezTo>
                  <a:pt x="10400" y="204486"/>
                  <a:pt x="13943" y="178985"/>
                  <a:pt x="26377" y="158261"/>
                </a:cubicBezTo>
                <a:cubicBezTo>
                  <a:pt x="77382" y="73254"/>
                  <a:pt x="27847" y="152394"/>
                  <a:pt x="79131" y="79130"/>
                </a:cubicBezTo>
                <a:cubicBezTo>
                  <a:pt x="91250" y="61816"/>
                  <a:pt x="102577" y="43961"/>
                  <a:pt x="114300" y="26376"/>
                </a:cubicBezTo>
                <a:lnTo>
                  <a:pt x="131884" y="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วงรี 12"/>
          <p:cNvSpPr/>
          <p:nvPr/>
        </p:nvSpPr>
        <p:spPr>
          <a:xfrm>
            <a:off x="942223" y="2438550"/>
            <a:ext cx="45719" cy="791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 flipV="1">
            <a:off x="1393141" y="2521746"/>
            <a:ext cx="70779" cy="5824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วงรี 14"/>
          <p:cNvSpPr/>
          <p:nvPr/>
        </p:nvSpPr>
        <p:spPr>
          <a:xfrm rot="950520">
            <a:off x="957421" y="2735513"/>
            <a:ext cx="448408" cy="18558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รูปแบบอิสระ 15"/>
          <p:cNvSpPr/>
          <p:nvPr/>
        </p:nvSpPr>
        <p:spPr>
          <a:xfrm>
            <a:off x="579036" y="1170021"/>
            <a:ext cx="282353" cy="782516"/>
          </a:xfrm>
          <a:custGeom>
            <a:avLst/>
            <a:gdLst>
              <a:gd name="connsiteX0" fmla="*/ 273560 w 282353"/>
              <a:gd name="connsiteY0" fmla="*/ 782516 h 782516"/>
              <a:gd name="connsiteX1" fmla="*/ 220807 w 282353"/>
              <a:gd name="connsiteY1" fmla="*/ 685800 h 782516"/>
              <a:gd name="connsiteX2" fmla="*/ 229599 w 282353"/>
              <a:gd name="connsiteY2" fmla="*/ 606670 h 782516"/>
              <a:gd name="connsiteX3" fmla="*/ 282353 w 282353"/>
              <a:gd name="connsiteY3" fmla="*/ 553916 h 782516"/>
              <a:gd name="connsiteX4" fmla="*/ 238391 w 282353"/>
              <a:gd name="connsiteY4" fmla="*/ 527539 h 782516"/>
              <a:gd name="connsiteX5" fmla="*/ 212014 w 282353"/>
              <a:gd name="connsiteY5" fmla="*/ 518747 h 782516"/>
              <a:gd name="connsiteX6" fmla="*/ 185637 w 282353"/>
              <a:gd name="connsiteY6" fmla="*/ 501162 h 782516"/>
              <a:gd name="connsiteX7" fmla="*/ 115299 w 282353"/>
              <a:gd name="connsiteY7" fmla="*/ 474785 h 782516"/>
              <a:gd name="connsiteX8" fmla="*/ 97714 w 282353"/>
              <a:gd name="connsiteY8" fmla="*/ 430824 h 782516"/>
              <a:gd name="connsiteX9" fmla="*/ 80130 w 282353"/>
              <a:gd name="connsiteY9" fmla="*/ 395654 h 782516"/>
              <a:gd name="connsiteX10" fmla="*/ 62545 w 282353"/>
              <a:gd name="connsiteY10" fmla="*/ 316524 h 782516"/>
              <a:gd name="connsiteX11" fmla="*/ 71337 w 282353"/>
              <a:gd name="connsiteY11" fmla="*/ 281354 h 782516"/>
              <a:gd name="connsiteX12" fmla="*/ 124091 w 282353"/>
              <a:gd name="connsiteY12" fmla="*/ 246185 h 782516"/>
              <a:gd name="connsiteX13" fmla="*/ 159260 w 282353"/>
              <a:gd name="connsiteY13" fmla="*/ 228600 h 782516"/>
              <a:gd name="connsiteX14" fmla="*/ 176845 w 282353"/>
              <a:gd name="connsiteY14" fmla="*/ 202224 h 782516"/>
              <a:gd name="connsiteX15" fmla="*/ 168053 w 282353"/>
              <a:gd name="connsiteY15" fmla="*/ 175847 h 782516"/>
              <a:gd name="connsiteX16" fmla="*/ 62545 w 282353"/>
              <a:gd name="connsiteY16" fmla="*/ 131885 h 782516"/>
              <a:gd name="connsiteX17" fmla="*/ 9791 w 282353"/>
              <a:gd name="connsiteY17" fmla="*/ 114300 h 782516"/>
              <a:gd name="connsiteX18" fmla="*/ 999 w 282353"/>
              <a:gd name="connsiteY18" fmla="*/ 87924 h 782516"/>
              <a:gd name="connsiteX19" fmla="*/ 999 w 282353"/>
              <a:gd name="connsiteY19" fmla="*/ 0 h 7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53" h="782516">
                <a:moveTo>
                  <a:pt x="273560" y="782516"/>
                </a:moveTo>
                <a:cubicBezTo>
                  <a:pt x="224687" y="704318"/>
                  <a:pt x="238342" y="738407"/>
                  <a:pt x="220807" y="685800"/>
                </a:cubicBezTo>
                <a:cubicBezTo>
                  <a:pt x="223738" y="659423"/>
                  <a:pt x="218376" y="630719"/>
                  <a:pt x="229599" y="606670"/>
                </a:cubicBezTo>
                <a:cubicBezTo>
                  <a:pt x="240116" y="584135"/>
                  <a:pt x="282353" y="553916"/>
                  <a:pt x="282353" y="553916"/>
                </a:cubicBezTo>
                <a:cubicBezTo>
                  <a:pt x="267699" y="545124"/>
                  <a:pt x="253676" y="535181"/>
                  <a:pt x="238391" y="527539"/>
                </a:cubicBezTo>
                <a:cubicBezTo>
                  <a:pt x="230102" y="523394"/>
                  <a:pt x="220303" y="522892"/>
                  <a:pt x="212014" y="518747"/>
                </a:cubicBezTo>
                <a:cubicBezTo>
                  <a:pt x="202562" y="514021"/>
                  <a:pt x="195088" y="505888"/>
                  <a:pt x="185637" y="501162"/>
                </a:cubicBezTo>
                <a:cubicBezTo>
                  <a:pt x="164606" y="490646"/>
                  <a:pt x="138131" y="482395"/>
                  <a:pt x="115299" y="474785"/>
                </a:cubicBezTo>
                <a:cubicBezTo>
                  <a:pt x="109437" y="460131"/>
                  <a:pt x="104124" y="445246"/>
                  <a:pt x="97714" y="430824"/>
                </a:cubicBezTo>
                <a:cubicBezTo>
                  <a:pt x="92391" y="418847"/>
                  <a:pt x="84732" y="407926"/>
                  <a:pt x="80130" y="395654"/>
                </a:cubicBezTo>
                <a:cubicBezTo>
                  <a:pt x="74806" y="381456"/>
                  <a:pt x="64934" y="328470"/>
                  <a:pt x="62545" y="316524"/>
                </a:cubicBezTo>
                <a:cubicBezTo>
                  <a:pt x="65476" y="304801"/>
                  <a:pt x="65342" y="291846"/>
                  <a:pt x="71337" y="281354"/>
                </a:cubicBezTo>
                <a:cubicBezTo>
                  <a:pt x="89268" y="249973"/>
                  <a:pt x="97097" y="257754"/>
                  <a:pt x="124091" y="246185"/>
                </a:cubicBezTo>
                <a:cubicBezTo>
                  <a:pt x="136138" y="241022"/>
                  <a:pt x="147537" y="234462"/>
                  <a:pt x="159260" y="228600"/>
                </a:cubicBezTo>
                <a:cubicBezTo>
                  <a:pt x="165122" y="219808"/>
                  <a:pt x="175108" y="212647"/>
                  <a:pt x="176845" y="202224"/>
                </a:cubicBezTo>
                <a:cubicBezTo>
                  <a:pt x="178369" y="193082"/>
                  <a:pt x="174606" y="182400"/>
                  <a:pt x="168053" y="175847"/>
                </a:cubicBezTo>
                <a:cubicBezTo>
                  <a:pt x="127500" y="135294"/>
                  <a:pt x="113342" y="140351"/>
                  <a:pt x="62545" y="131885"/>
                </a:cubicBezTo>
                <a:cubicBezTo>
                  <a:pt x="44960" y="126023"/>
                  <a:pt x="24874" y="125074"/>
                  <a:pt x="9791" y="114300"/>
                </a:cubicBezTo>
                <a:cubicBezTo>
                  <a:pt x="2250" y="108913"/>
                  <a:pt x="1710" y="97164"/>
                  <a:pt x="999" y="87924"/>
                </a:cubicBezTo>
                <a:cubicBezTo>
                  <a:pt x="-1249" y="58702"/>
                  <a:pt x="999" y="29308"/>
                  <a:pt x="999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รูปแบบอิสระ 16"/>
          <p:cNvSpPr/>
          <p:nvPr/>
        </p:nvSpPr>
        <p:spPr>
          <a:xfrm>
            <a:off x="1631914" y="1516673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รูปแบบอิสระ 17"/>
          <p:cNvSpPr/>
          <p:nvPr/>
        </p:nvSpPr>
        <p:spPr>
          <a:xfrm>
            <a:off x="1063304" y="1161560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 flipH="1">
            <a:off x="262394" y="5085021"/>
            <a:ext cx="32909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Fever 3 days</a:t>
            </a:r>
          </a:p>
          <a:p>
            <a:endParaRPr lang="en-US" dirty="0"/>
          </a:p>
        </p:txBody>
      </p:sp>
      <p:sp>
        <p:nvSpPr>
          <p:cNvPr id="26" name="รูปแบบอิสระ 25"/>
          <p:cNvSpPr/>
          <p:nvPr/>
        </p:nvSpPr>
        <p:spPr>
          <a:xfrm>
            <a:off x="989072" y="1989314"/>
            <a:ext cx="705017" cy="427604"/>
          </a:xfrm>
          <a:custGeom>
            <a:avLst/>
            <a:gdLst>
              <a:gd name="connsiteX0" fmla="*/ 115932 w 705017"/>
              <a:gd name="connsiteY0" fmla="*/ 26377 h 427604"/>
              <a:gd name="connsiteX1" fmla="*/ 115932 w 705017"/>
              <a:gd name="connsiteY1" fmla="*/ 26377 h 427604"/>
              <a:gd name="connsiteX2" fmla="*/ 89555 w 705017"/>
              <a:gd name="connsiteY2" fmla="*/ 96715 h 427604"/>
              <a:gd name="connsiteX3" fmla="*/ 45593 w 705017"/>
              <a:gd name="connsiteY3" fmla="*/ 149469 h 427604"/>
              <a:gd name="connsiteX4" fmla="*/ 28009 w 705017"/>
              <a:gd name="connsiteY4" fmla="*/ 175846 h 427604"/>
              <a:gd name="connsiteX5" fmla="*/ 19217 w 705017"/>
              <a:gd name="connsiteY5" fmla="*/ 202223 h 427604"/>
              <a:gd name="connsiteX6" fmla="*/ 1632 w 705017"/>
              <a:gd name="connsiteY6" fmla="*/ 228600 h 427604"/>
              <a:gd name="connsiteX7" fmla="*/ 63178 w 705017"/>
              <a:gd name="connsiteY7" fmla="*/ 211015 h 427604"/>
              <a:gd name="connsiteX8" fmla="*/ 89555 w 705017"/>
              <a:gd name="connsiteY8" fmla="*/ 184638 h 427604"/>
              <a:gd name="connsiteX9" fmla="*/ 168686 w 705017"/>
              <a:gd name="connsiteY9" fmla="*/ 140677 h 427604"/>
              <a:gd name="connsiteX10" fmla="*/ 221440 w 705017"/>
              <a:gd name="connsiteY10" fmla="*/ 87923 h 427604"/>
              <a:gd name="connsiteX11" fmla="*/ 239024 w 705017"/>
              <a:gd name="connsiteY11" fmla="*/ 61546 h 427604"/>
              <a:gd name="connsiteX12" fmla="*/ 282986 w 705017"/>
              <a:gd name="connsiteY12" fmla="*/ 0 h 427604"/>
              <a:gd name="connsiteX13" fmla="*/ 282986 w 705017"/>
              <a:gd name="connsiteY13" fmla="*/ 307731 h 427604"/>
              <a:gd name="connsiteX14" fmla="*/ 274193 w 705017"/>
              <a:gd name="connsiteY14" fmla="*/ 334108 h 427604"/>
              <a:gd name="connsiteX15" fmla="*/ 256609 w 705017"/>
              <a:gd name="connsiteY15" fmla="*/ 360485 h 427604"/>
              <a:gd name="connsiteX16" fmla="*/ 282986 w 705017"/>
              <a:gd name="connsiteY16" fmla="*/ 351692 h 427604"/>
              <a:gd name="connsiteX17" fmla="*/ 335740 w 705017"/>
              <a:gd name="connsiteY17" fmla="*/ 307731 h 427604"/>
              <a:gd name="connsiteX18" fmla="*/ 388493 w 705017"/>
              <a:gd name="connsiteY18" fmla="*/ 272561 h 427604"/>
              <a:gd name="connsiteX19" fmla="*/ 423663 w 705017"/>
              <a:gd name="connsiteY19" fmla="*/ 219808 h 427604"/>
              <a:gd name="connsiteX20" fmla="*/ 450040 w 705017"/>
              <a:gd name="connsiteY20" fmla="*/ 184638 h 427604"/>
              <a:gd name="connsiteX21" fmla="*/ 467624 w 705017"/>
              <a:gd name="connsiteY21" fmla="*/ 149469 h 427604"/>
              <a:gd name="connsiteX22" fmla="*/ 511586 w 705017"/>
              <a:gd name="connsiteY22" fmla="*/ 96715 h 427604"/>
              <a:gd name="connsiteX23" fmla="*/ 511586 w 705017"/>
              <a:gd name="connsiteY23" fmla="*/ 175846 h 427604"/>
              <a:gd name="connsiteX24" fmla="*/ 502793 w 705017"/>
              <a:gd name="connsiteY24" fmla="*/ 325315 h 427604"/>
              <a:gd name="connsiteX25" fmla="*/ 485209 w 705017"/>
              <a:gd name="connsiteY25" fmla="*/ 351692 h 427604"/>
              <a:gd name="connsiteX26" fmla="*/ 476417 w 705017"/>
              <a:gd name="connsiteY26" fmla="*/ 378069 h 427604"/>
              <a:gd name="connsiteX27" fmla="*/ 450040 w 705017"/>
              <a:gd name="connsiteY27" fmla="*/ 395654 h 427604"/>
              <a:gd name="connsiteX28" fmla="*/ 432455 w 705017"/>
              <a:gd name="connsiteY28" fmla="*/ 422031 h 427604"/>
              <a:gd name="connsiteX29" fmla="*/ 608301 w 705017"/>
              <a:gd name="connsiteY29" fmla="*/ 404446 h 427604"/>
              <a:gd name="connsiteX30" fmla="*/ 634678 w 705017"/>
              <a:gd name="connsiteY30" fmla="*/ 378069 h 427604"/>
              <a:gd name="connsiteX31" fmla="*/ 669847 w 705017"/>
              <a:gd name="connsiteY31" fmla="*/ 360485 h 427604"/>
              <a:gd name="connsiteX32" fmla="*/ 678640 w 705017"/>
              <a:gd name="connsiteY32" fmla="*/ 334108 h 427604"/>
              <a:gd name="connsiteX33" fmla="*/ 705017 w 705017"/>
              <a:gd name="connsiteY33" fmla="*/ 272561 h 42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017" h="427604">
                <a:moveTo>
                  <a:pt x="115932" y="26377"/>
                </a:moveTo>
                <a:lnTo>
                  <a:pt x="115932" y="26377"/>
                </a:lnTo>
                <a:cubicBezTo>
                  <a:pt x="107140" y="49823"/>
                  <a:pt x="99917" y="73919"/>
                  <a:pt x="89555" y="96715"/>
                </a:cubicBezTo>
                <a:cubicBezTo>
                  <a:pt x="76457" y="125530"/>
                  <a:pt x="66046" y="124925"/>
                  <a:pt x="45593" y="149469"/>
                </a:cubicBezTo>
                <a:cubicBezTo>
                  <a:pt x="38828" y="157587"/>
                  <a:pt x="32735" y="166395"/>
                  <a:pt x="28009" y="175846"/>
                </a:cubicBezTo>
                <a:cubicBezTo>
                  <a:pt x="23864" y="184136"/>
                  <a:pt x="23362" y="193934"/>
                  <a:pt x="19217" y="202223"/>
                </a:cubicBezTo>
                <a:cubicBezTo>
                  <a:pt x="14491" y="211675"/>
                  <a:pt x="-5840" y="221128"/>
                  <a:pt x="1632" y="228600"/>
                </a:cubicBezTo>
                <a:cubicBezTo>
                  <a:pt x="4393" y="231361"/>
                  <a:pt x="57090" y="213045"/>
                  <a:pt x="63178" y="211015"/>
                </a:cubicBezTo>
                <a:cubicBezTo>
                  <a:pt x="71970" y="202223"/>
                  <a:pt x="79209" y="191535"/>
                  <a:pt x="89555" y="184638"/>
                </a:cubicBezTo>
                <a:cubicBezTo>
                  <a:pt x="155892" y="140413"/>
                  <a:pt x="62817" y="246546"/>
                  <a:pt x="168686" y="140677"/>
                </a:cubicBezTo>
                <a:cubicBezTo>
                  <a:pt x="186271" y="123092"/>
                  <a:pt x="207646" y="108615"/>
                  <a:pt x="221440" y="87923"/>
                </a:cubicBezTo>
                <a:cubicBezTo>
                  <a:pt x="227301" y="79131"/>
                  <a:pt x="232882" y="70145"/>
                  <a:pt x="239024" y="61546"/>
                </a:cubicBezTo>
                <a:cubicBezTo>
                  <a:pt x="293571" y="-14820"/>
                  <a:pt x="241531" y="62181"/>
                  <a:pt x="282986" y="0"/>
                </a:cubicBezTo>
                <a:cubicBezTo>
                  <a:pt x="320814" y="113489"/>
                  <a:pt x="298492" y="36387"/>
                  <a:pt x="282986" y="307731"/>
                </a:cubicBezTo>
                <a:cubicBezTo>
                  <a:pt x="282457" y="316984"/>
                  <a:pt x="278338" y="325818"/>
                  <a:pt x="274193" y="334108"/>
                </a:cubicBezTo>
                <a:cubicBezTo>
                  <a:pt x="269467" y="343559"/>
                  <a:pt x="251883" y="351034"/>
                  <a:pt x="256609" y="360485"/>
                </a:cubicBezTo>
                <a:cubicBezTo>
                  <a:pt x="260754" y="368774"/>
                  <a:pt x="274194" y="354623"/>
                  <a:pt x="282986" y="351692"/>
                </a:cubicBezTo>
                <a:cubicBezTo>
                  <a:pt x="360047" y="274631"/>
                  <a:pt x="262294" y="368935"/>
                  <a:pt x="335740" y="307731"/>
                </a:cubicBezTo>
                <a:cubicBezTo>
                  <a:pt x="379649" y="271141"/>
                  <a:pt x="342138" y="288014"/>
                  <a:pt x="388493" y="272561"/>
                </a:cubicBezTo>
                <a:cubicBezTo>
                  <a:pt x="449872" y="211185"/>
                  <a:pt x="389733" y="279184"/>
                  <a:pt x="423663" y="219808"/>
                </a:cubicBezTo>
                <a:cubicBezTo>
                  <a:pt x="430933" y="207085"/>
                  <a:pt x="442273" y="197065"/>
                  <a:pt x="450040" y="184638"/>
                </a:cubicBezTo>
                <a:cubicBezTo>
                  <a:pt x="456986" y="173524"/>
                  <a:pt x="461121" y="160849"/>
                  <a:pt x="467624" y="149469"/>
                </a:cubicBezTo>
                <a:cubicBezTo>
                  <a:pt x="483944" y="120908"/>
                  <a:pt x="487341" y="120960"/>
                  <a:pt x="511586" y="96715"/>
                </a:cubicBezTo>
                <a:cubicBezTo>
                  <a:pt x="527612" y="160824"/>
                  <a:pt x="518283" y="102177"/>
                  <a:pt x="511586" y="175846"/>
                </a:cubicBezTo>
                <a:cubicBezTo>
                  <a:pt x="507067" y="225550"/>
                  <a:pt x="510197" y="275958"/>
                  <a:pt x="502793" y="325315"/>
                </a:cubicBezTo>
                <a:cubicBezTo>
                  <a:pt x="501225" y="335765"/>
                  <a:pt x="489935" y="342241"/>
                  <a:pt x="485209" y="351692"/>
                </a:cubicBezTo>
                <a:cubicBezTo>
                  <a:pt x="481064" y="359982"/>
                  <a:pt x="482207" y="370832"/>
                  <a:pt x="476417" y="378069"/>
                </a:cubicBezTo>
                <a:cubicBezTo>
                  <a:pt x="469816" y="386321"/>
                  <a:pt x="458832" y="389792"/>
                  <a:pt x="450040" y="395654"/>
                </a:cubicBezTo>
                <a:cubicBezTo>
                  <a:pt x="444178" y="404446"/>
                  <a:pt x="421981" y="420634"/>
                  <a:pt x="432455" y="422031"/>
                </a:cubicBezTo>
                <a:cubicBezTo>
                  <a:pt x="525818" y="434479"/>
                  <a:pt x="546713" y="424975"/>
                  <a:pt x="608301" y="404446"/>
                </a:cubicBezTo>
                <a:cubicBezTo>
                  <a:pt x="617093" y="395654"/>
                  <a:pt x="624560" y="385296"/>
                  <a:pt x="634678" y="378069"/>
                </a:cubicBezTo>
                <a:cubicBezTo>
                  <a:pt x="645343" y="370451"/>
                  <a:pt x="660579" y="369753"/>
                  <a:pt x="669847" y="360485"/>
                </a:cubicBezTo>
                <a:cubicBezTo>
                  <a:pt x="676401" y="353932"/>
                  <a:pt x="675709" y="342900"/>
                  <a:pt x="678640" y="334108"/>
                </a:cubicBezTo>
                <a:cubicBezTo>
                  <a:pt x="688509" y="274890"/>
                  <a:pt x="671487" y="289327"/>
                  <a:pt x="705017" y="27256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6E082B2-2CCC-4554-A5E8-2BFD50634836}"/>
              </a:ext>
            </a:extLst>
          </p:cNvPr>
          <p:cNvSpPr/>
          <p:nvPr/>
        </p:nvSpPr>
        <p:spPr>
          <a:xfrm>
            <a:off x="1969477" y="2529685"/>
            <a:ext cx="531495" cy="59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F6D3F5-8EA9-4938-A0D5-317A989FAB0D}"/>
              </a:ext>
            </a:extLst>
          </p:cNvPr>
          <p:cNvSpPr txBox="1"/>
          <p:nvPr/>
        </p:nvSpPr>
        <p:spPr>
          <a:xfrm>
            <a:off x="2200524" y="179019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2DE8-F4F4-4930-9D86-1226ACCFF890}"/>
              </a:ext>
            </a:extLst>
          </p:cNvPr>
          <p:cNvSpPr txBox="1"/>
          <p:nvPr/>
        </p:nvSpPr>
        <p:spPr>
          <a:xfrm>
            <a:off x="2500972" y="398171"/>
            <a:ext cx="162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When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81DEDD-0ABB-4B71-9A10-4AE7162199C1}"/>
              </a:ext>
            </a:extLst>
          </p:cNvPr>
          <p:cNvSpPr/>
          <p:nvPr/>
        </p:nvSpPr>
        <p:spPr>
          <a:xfrm>
            <a:off x="2986584" y="1063691"/>
            <a:ext cx="3673523" cy="120032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History taking</a:t>
            </a:r>
            <a:r>
              <a:rPr lang="en-US" dirty="0"/>
              <a:t>: Age , other symptoms</a:t>
            </a:r>
          </a:p>
          <a:p>
            <a:r>
              <a:rPr lang="en-US" dirty="0"/>
              <a:t>General well being, eating, drinking</a:t>
            </a:r>
          </a:p>
          <a:p>
            <a:r>
              <a:rPr lang="en-US" dirty="0">
                <a:solidFill>
                  <a:srgbClr val="FF0000"/>
                </a:solidFill>
              </a:rPr>
              <a:t>underlying disease, </a:t>
            </a:r>
            <a:r>
              <a:rPr lang="en-US" dirty="0"/>
              <a:t>immunization</a:t>
            </a:r>
          </a:p>
          <a:p>
            <a:r>
              <a:rPr lang="en-US" dirty="0"/>
              <a:t>Season or epidemiology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A99D1C-5A1A-40C6-B183-4F8E702FF091}"/>
              </a:ext>
            </a:extLst>
          </p:cNvPr>
          <p:cNvSpPr/>
          <p:nvPr/>
        </p:nvSpPr>
        <p:spPr>
          <a:xfrm>
            <a:off x="2986584" y="2517681"/>
            <a:ext cx="3550693" cy="646331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PE:  Temp : low or high, vital signs </a:t>
            </a:r>
          </a:p>
          <a:p>
            <a:r>
              <a:rPr lang="en-US" dirty="0"/>
              <a:t>         check if anything abnormal </a:t>
            </a:r>
          </a:p>
        </p:txBody>
      </p:sp>
    </p:spTree>
    <p:extLst>
      <p:ext uri="{BB962C8B-B14F-4D97-AF65-F5344CB8AC3E}">
        <p14:creationId xmlns:p14="http://schemas.microsoft.com/office/powerpoint/2010/main" val="3192501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วงรี 2"/>
          <p:cNvSpPr/>
          <p:nvPr/>
        </p:nvSpPr>
        <p:spPr>
          <a:xfrm>
            <a:off x="640959" y="2001167"/>
            <a:ext cx="1107831" cy="11197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 flipV="1">
            <a:off x="1041008" y="3120958"/>
            <a:ext cx="351693" cy="119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รูปแบบอิสระ 6"/>
          <p:cNvSpPr/>
          <p:nvPr/>
        </p:nvSpPr>
        <p:spPr>
          <a:xfrm>
            <a:off x="1389185" y="4328315"/>
            <a:ext cx="580292" cy="678592"/>
          </a:xfrm>
          <a:custGeom>
            <a:avLst/>
            <a:gdLst>
              <a:gd name="connsiteX0" fmla="*/ 0 w 580292"/>
              <a:gd name="connsiteY0" fmla="*/ 0 h 678592"/>
              <a:gd name="connsiteX1" fmla="*/ 0 w 580292"/>
              <a:gd name="connsiteY1" fmla="*/ 0 h 678592"/>
              <a:gd name="connsiteX2" fmla="*/ 202223 w 580292"/>
              <a:gd name="connsiteY2" fmla="*/ 17585 h 678592"/>
              <a:gd name="connsiteX3" fmla="*/ 254977 w 580292"/>
              <a:gd name="connsiteY3" fmla="*/ 35169 h 678592"/>
              <a:gd name="connsiteX4" fmla="*/ 281354 w 580292"/>
              <a:gd name="connsiteY4" fmla="*/ 52754 h 678592"/>
              <a:gd name="connsiteX5" fmla="*/ 298939 w 580292"/>
              <a:gd name="connsiteY5" fmla="*/ 79131 h 678592"/>
              <a:gd name="connsiteX6" fmla="*/ 290146 w 580292"/>
              <a:gd name="connsiteY6" fmla="*/ 509954 h 678592"/>
              <a:gd name="connsiteX7" fmla="*/ 307731 w 580292"/>
              <a:gd name="connsiteY7" fmla="*/ 641838 h 678592"/>
              <a:gd name="connsiteX8" fmla="*/ 439616 w 580292"/>
              <a:gd name="connsiteY8" fmla="*/ 650631 h 678592"/>
              <a:gd name="connsiteX9" fmla="*/ 465992 w 580292"/>
              <a:gd name="connsiteY9" fmla="*/ 659423 h 678592"/>
              <a:gd name="connsiteX10" fmla="*/ 509954 w 580292"/>
              <a:gd name="connsiteY10" fmla="*/ 677008 h 678592"/>
              <a:gd name="connsiteX11" fmla="*/ 580292 w 580292"/>
              <a:gd name="connsiteY11" fmla="*/ 677008 h 678592"/>
              <a:gd name="connsiteX12" fmla="*/ 457200 w 580292"/>
              <a:gd name="connsiteY12" fmla="*/ 641838 h 678592"/>
              <a:gd name="connsiteX13" fmla="*/ 501162 w 580292"/>
              <a:gd name="connsiteY13" fmla="*/ 633046 h 67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0292" h="678592">
                <a:moveTo>
                  <a:pt x="0" y="0"/>
                </a:moveTo>
                <a:lnTo>
                  <a:pt x="0" y="0"/>
                </a:lnTo>
                <a:cubicBezTo>
                  <a:pt x="67408" y="5862"/>
                  <a:pt x="135196" y="8340"/>
                  <a:pt x="202223" y="17585"/>
                </a:cubicBezTo>
                <a:cubicBezTo>
                  <a:pt x="220585" y="20118"/>
                  <a:pt x="254977" y="35169"/>
                  <a:pt x="254977" y="35169"/>
                </a:cubicBezTo>
                <a:cubicBezTo>
                  <a:pt x="263769" y="41031"/>
                  <a:pt x="273882" y="45282"/>
                  <a:pt x="281354" y="52754"/>
                </a:cubicBezTo>
                <a:cubicBezTo>
                  <a:pt x="288826" y="60226"/>
                  <a:pt x="298736" y="68566"/>
                  <a:pt x="298939" y="79131"/>
                </a:cubicBezTo>
                <a:cubicBezTo>
                  <a:pt x="301701" y="222742"/>
                  <a:pt x="293077" y="366346"/>
                  <a:pt x="290146" y="509954"/>
                </a:cubicBezTo>
                <a:cubicBezTo>
                  <a:pt x="296008" y="553915"/>
                  <a:pt x="275435" y="611442"/>
                  <a:pt x="307731" y="641838"/>
                </a:cubicBezTo>
                <a:cubicBezTo>
                  <a:pt x="339815" y="672035"/>
                  <a:pt x="395826" y="645765"/>
                  <a:pt x="439616" y="650631"/>
                </a:cubicBezTo>
                <a:cubicBezTo>
                  <a:pt x="448827" y="651654"/>
                  <a:pt x="457315" y="656169"/>
                  <a:pt x="465992" y="659423"/>
                </a:cubicBezTo>
                <a:cubicBezTo>
                  <a:pt x="480770" y="664965"/>
                  <a:pt x="494355" y="674608"/>
                  <a:pt x="509954" y="677008"/>
                </a:cubicBezTo>
                <a:cubicBezTo>
                  <a:pt x="533127" y="680573"/>
                  <a:pt x="556846" y="677008"/>
                  <a:pt x="580292" y="677008"/>
                </a:cubicBezTo>
                <a:lnTo>
                  <a:pt x="457200" y="641838"/>
                </a:lnTo>
                <a:lnTo>
                  <a:pt x="501162" y="633046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รูปแบบอิสระ 8"/>
          <p:cNvSpPr/>
          <p:nvPr/>
        </p:nvSpPr>
        <p:spPr>
          <a:xfrm>
            <a:off x="759656" y="4296372"/>
            <a:ext cx="272561" cy="698774"/>
          </a:xfrm>
          <a:custGeom>
            <a:avLst/>
            <a:gdLst>
              <a:gd name="connsiteX0" fmla="*/ 272561 w 272561"/>
              <a:gd name="connsiteY0" fmla="*/ 38873 h 698774"/>
              <a:gd name="connsiteX1" fmla="*/ 272561 w 272561"/>
              <a:gd name="connsiteY1" fmla="*/ 38873 h 698774"/>
              <a:gd name="connsiteX2" fmla="*/ 202223 w 272561"/>
              <a:gd name="connsiteY2" fmla="*/ 3704 h 698774"/>
              <a:gd name="connsiteX3" fmla="*/ 149469 w 272561"/>
              <a:gd name="connsiteY3" fmla="*/ 12496 h 698774"/>
              <a:gd name="connsiteX4" fmla="*/ 158261 w 272561"/>
              <a:gd name="connsiteY4" fmla="*/ 381773 h 698774"/>
              <a:gd name="connsiteX5" fmla="*/ 184638 w 272561"/>
              <a:gd name="connsiteY5" fmla="*/ 663127 h 698774"/>
              <a:gd name="connsiteX6" fmla="*/ 175846 w 272561"/>
              <a:gd name="connsiteY6" fmla="*/ 698296 h 698774"/>
              <a:gd name="connsiteX7" fmla="*/ 167053 w 272561"/>
              <a:gd name="connsiteY7" fmla="*/ 671919 h 698774"/>
              <a:gd name="connsiteX8" fmla="*/ 131884 w 272561"/>
              <a:gd name="connsiteY8" fmla="*/ 654335 h 698774"/>
              <a:gd name="connsiteX9" fmla="*/ 79130 w 272561"/>
              <a:gd name="connsiteY9" fmla="*/ 619166 h 698774"/>
              <a:gd name="connsiteX10" fmla="*/ 52753 w 272561"/>
              <a:gd name="connsiteY10" fmla="*/ 610373 h 698774"/>
              <a:gd name="connsiteX11" fmla="*/ 17584 w 272561"/>
              <a:gd name="connsiteY11" fmla="*/ 592789 h 698774"/>
              <a:gd name="connsiteX12" fmla="*/ 0 w 272561"/>
              <a:gd name="connsiteY12" fmla="*/ 636750 h 69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2561" h="698774">
                <a:moveTo>
                  <a:pt x="272561" y="38873"/>
                </a:moveTo>
                <a:lnTo>
                  <a:pt x="272561" y="38873"/>
                </a:lnTo>
                <a:cubicBezTo>
                  <a:pt x="249115" y="27150"/>
                  <a:pt x="227855" y="9197"/>
                  <a:pt x="202223" y="3704"/>
                </a:cubicBezTo>
                <a:cubicBezTo>
                  <a:pt x="184792" y="-31"/>
                  <a:pt x="151528" y="-5212"/>
                  <a:pt x="149469" y="12496"/>
                </a:cubicBezTo>
                <a:cubicBezTo>
                  <a:pt x="135248" y="134799"/>
                  <a:pt x="154745" y="258696"/>
                  <a:pt x="158261" y="381773"/>
                </a:cubicBezTo>
                <a:cubicBezTo>
                  <a:pt x="165557" y="637128"/>
                  <a:pt x="130643" y="555140"/>
                  <a:pt x="184638" y="663127"/>
                </a:cubicBezTo>
                <a:cubicBezTo>
                  <a:pt x="181707" y="674850"/>
                  <a:pt x="186654" y="692892"/>
                  <a:pt x="175846" y="698296"/>
                </a:cubicBezTo>
                <a:cubicBezTo>
                  <a:pt x="167556" y="702441"/>
                  <a:pt x="173607" y="678472"/>
                  <a:pt x="167053" y="671919"/>
                </a:cubicBezTo>
                <a:cubicBezTo>
                  <a:pt x="157785" y="662651"/>
                  <a:pt x="143123" y="661078"/>
                  <a:pt x="131884" y="654335"/>
                </a:cubicBezTo>
                <a:cubicBezTo>
                  <a:pt x="113762" y="643462"/>
                  <a:pt x="97604" y="629430"/>
                  <a:pt x="79130" y="619166"/>
                </a:cubicBezTo>
                <a:cubicBezTo>
                  <a:pt x="71028" y="614665"/>
                  <a:pt x="61272" y="614024"/>
                  <a:pt x="52753" y="610373"/>
                </a:cubicBezTo>
                <a:cubicBezTo>
                  <a:pt x="40706" y="605210"/>
                  <a:pt x="29307" y="598650"/>
                  <a:pt x="17584" y="592789"/>
                </a:cubicBezTo>
                <a:lnTo>
                  <a:pt x="0" y="63675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รูปแบบอิสระ 10"/>
          <p:cNvSpPr/>
          <p:nvPr/>
        </p:nvSpPr>
        <p:spPr>
          <a:xfrm>
            <a:off x="1230044" y="3280042"/>
            <a:ext cx="606670" cy="565271"/>
          </a:xfrm>
          <a:custGeom>
            <a:avLst/>
            <a:gdLst>
              <a:gd name="connsiteX0" fmla="*/ 131885 w 606670"/>
              <a:gd name="connsiteY0" fmla="*/ 0 h 475151"/>
              <a:gd name="connsiteX1" fmla="*/ 131885 w 606670"/>
              <a:gd name="connsiteY1" fmla="*/ 0 h 475151"/>
              <a:gd name="connsiteX2" fmla="*/ 518747 w 606670"/>
              <a:gd name="connsiteY2" fmla="*/ 8792 h 475151"/>
              <a:gd name="connsiteX3" fmla="*/ 545124 w 606670"/>
              <a:gd name="connsiteY3" fmla="*/ 70339 h 475151"/>
              <a:gd name="connsiteX4" fmla="*/ 580293 w 606670"/>
              <a:gd name="connsiteY4" fmla="*/ 140677 h 475151"/>
              <a:gd name="connsiteX5" fmla="*/ 606670 w 606670"/>
              <a:gd name="connsiteY5" fmla="*/ 202223 h 475151"/>
              <a:gd name="connsiteX6" fmla="*/ 597877 w 606670"/>
              <a:gd name="connsiteY6" fmla="*/ 290146 h 475151"/>
              <a:gd name="connsiteX7" fmla="*/ 571500 w 606670"/>
              <a:gd name="connsiteY7" fmla="*/ 307731 h 475151"/>
              <a:gd name="connsiteX8" fmla="*/ 527539 w 606670"/>
              <a:gd name="connsiteY8" fmla="*/ 351692 h 475151"/>
              <a:gd name="connsiteX9" fmla="*/ 501162 w 606670"/>
              <a:gd name="connsiteY9" fmla="*/ 378069 h 475151"/>
              <a:gd name="connsiteX10" fmla="*/ 439616 w 606670"/>
              <a:gd name="connsiteY10" fmla="*/ 413239 h 475151"/>
              <a:gd name="connsiteX11" fmla="*/ 404447 w 606670"/>
              <a:gd name="connsiteY11" fmla="*/ 422031 h 475151"/>
              <a:gd name="connsiteX12" fmla="*/ 378070 w 606670"/>
              <a:gd name="connsiteY12" fmla="*/ 430823 h 475151"/>
              <a:gd name="connsiteX13" fmla="*/ 272562 w 606670"/>
              <a:gd name="connsiteY13" fmla="*/ 439616 h 475151"/>
              <a:gd name="connsiteX14" fmla="*/ 219808 w 606670"/>
              <a:gd name="connsiteY14" fmla="*/ 448408 h 475151"/>
              <a:gd name="connsiteX15" fmla="*/ 0 w 606670"/>
              <a:gd name="connsiteY15" fmla="*/ 457200 h 475151"/>
              <a:gd name="connsiteX16" fmla="*/ 26377 w 606670"/>
              <a:gd name="connsiteY16" fmla="*/ 474785 h 475151"/>
              <a:gd name="connsiteX17" fmla="*/ 105508 w 606670"/>
              <a:gd name="connsiteY17" fmla="*/ 465992 h 475151"/>
              <a:gd name="connsiteX18" fmla="*/ 114300 w 606670"/>
              <a:gd name="connsiteY18" fmla="*/ 465992 h 47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670" h="475151">
                <a:moveTo>
                  <a:pt x="131885" y="0"/>
                </a:moveTo>
                <a:lnTo>
                  <a:pt x="131885" y="0"/>
                </a:lnTo>
                <a:cubicBezTo>
                  <a:pt x="260839" y="2931"/>
                  <a:pt x="390245" y="-2382"/>
                  <a:pt x="518747" y="8792"/>
                </a:cubicBezTo>
                <a:cubicBezTo>
                  <a:pt x="534433" y="10156"/>
                  <a:pt x="543604" y="65021"/>
                  <a:pt x="545124" y="70339"/>
                </a:cubicBezTo>
                <a:cubicBezTo>
                  <a:pt x="556471" y="110053"/>
                  <a:pt x="554401" y="94071"/>
                  <a:pt x="580293" y="140677"/>
                </a:cubicBezTo>
                <a:cubicBezTo>
                  <a:pt x="598399" y="173267"/>
                  <a:pt x="596294" y="171097"/>
                  <a:pt x="606670" y="202223"/>
                </a:cubicBezTo>
                <a:cubicBezTo>
                  <a:pt x="603739" y="231531"/>
                  <a:pt x="607191" y="262204"/>
                  <a:pt x="597877" y="290146"/>
                </a:cubicBezTo>
                <a:cubicBezTo>
                  <a:pt x="594535" y="300171"/>
                  <a:pt x="578101" y="299479"/>
                  <a:pt x="571500" y="307731"/>
                </a:cubicBezTo>
                <a:cubicBezTo>
                  <a:pt x="528378" y="361634"/>
                  <a:pt x="613686" y="308620"/>
                  <a:pt x="527539" y="351692"/>
                </a:cubicBezTo>
                <a:cubicBezTo>
                  <a:pt x="518747" y="360484"/>
                  <a:pt x="510714" y="370109"/>
                  <a:pt x="501162" y="378069"/>
                </a:cubicBezTo>
                <a:cubicBezTo>
                  <a:pt x="487248" y="389664"/>
                  <a:pt x="455251" y="407376"/>
                  <a:pt x="439616" y="413239"/>
                </a:cubicBezTo>
                <a:cubicBezTo>
                  <a:pt x="428302" y="417482"/>
                  <a:pt x="416066" y="418711"/>
                  <a:pt x="404447" y="422031"/>
                </a:cubicBezTo>
                <a:cubicBezTo>
                  <a:pt x="395536" y="424577"/>
                  <a:pt x="387257" y="429598"/>
                  <a:pt x="378070" y="430823"/>
                </a:cubicBezTo>
                <a:cubicBezTo>
                  <a:pt x="343088" y="435487"/>
                  <a:pt x="307637" y="435719"/>
                  <a:pt x="272562" y="439616"/>
                </a:cubicBezTo>
                <a:cubicBezTo>
                  <a:pt x="254844" y="441585"/>
                  <a:pt x="237598" y="447260"/>
                  <a:pt x="219808" y="448408"/>
                </a:cubicBezTo>
                <a:cubicBezTo>
                  <a:pt x="146632" y="453129"/>
                  <a:pt x="73269" y="454269"/>
                  <a:pt x="0" y="457200"/>
                </a:cubicBezTo>
                <a:cubicBezTo>
                  <a:pt x="8792" y="463062"/>
                  <a:pt x="15846" y="473907"/>
                  <a:pt x="26377" y="474785"/>
                </a:cubicBezTo>
                <a:cubicBezTo>
                  <a:pt x="52825" y="476989"/>
                  <a:pt x="79100" y="468633"/>
                  <a:pt x="105508" y="465992"/>
                </a:cubicBezTo>
                <a:cubicBezTo>
                  <a:pt x="108424" y="465700"/>
                  <a:pt x="111369" y="465992"/>
                  <a:pt x="114300" y="465992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รูปแบบอิสระ 11"/>
          <p:cNvSpPr/>
          <p:nvPr/>
        </p:nvSpPr>
        <p:spPr>
          <a:xfrm>
            <a:off x="567104" y="2677767"/>
            <a:ext cx="536331" cy="817684"/>
          </a:xfrm>
          <a:custGeom>
            <a:avLst/>
            <a:gdLst>
              <a:gd name="connsiteX0" fmla="*/ 536331 w 536331"/>
              <a:gd name="connsiteY0" fmla="*/ 817684 h 817684"/>
              <a:gd name="connsiteX1" fmla="*/ 536331 w 536331"/>
              <a:gd name="connsiteY1" fmla="*/ 817684 h 817684"/>
              <a:gd name="connsiteX2" fmla="*/ 158261 w 536331"/>
              <a:gd name="connsiteY2" fmla="*/ 800100 h 817684"/>
              <a:gd name="connsiteX3" fmla="*/ 79131 w 536331"/>
              <a:gd name="connsiteY3" fmla="*/ 720969 h 817684"/>
              <a:gd name="connsiteX4" fmla="*/ 26377 w 536331"/>
              <a:gd name="connsiteY4" fmla="*/ 641838 h 817684"/>
              <a:gd name="connsiteX5" fmla="*/ 0 w 536331"/>
              <a:gd name="connsiteY5" fmla="*/ 553915 h 817684"/>
              <a:gd name="connsiteX6" fmla="*/ 8792 w 536331"/>
              <a:gd name="connsiteY6" fmla="*/ 228600 h 817684"/>
              <a:gd name="connsiteX7" fmla="*/ 26377 w 536331"/>
              <a:gd name="connsiteY7" fmla="*/ 158261 h 817684"/>
              <a:gd name="connsiteX8" fmla="*/ 79131 w 536331"/>
              <a:gd name="connsiteY8" fmla="*/ 79130 h 817684"/>
              <a:gd name="connsiteX9" fmla="*/ 114300 w 536331"/>
              <a:gd name="connsiteY9" fmla="*/ 26376 h 817684"/>
              <a:gd name="connsiteX10" fmla="*/ 131884 w 536331"/>
              <a:gd name="connsiteY10" fmla="*/ 0 h 8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331" h="817684">
                <a:moveTo>
                  <a:pt x="536331" y="817684"/>
                </a:moveTo>
                <a:lnTo>
                  <a:pt x="536331" y="817684"/>
                </a:lnTo>
                <a:lnTo>
                  <a:pt x="158261" y="800100"/>
                </a:lnTo>
                <a:cubicBezTo>
                  <a:pt x="115855" y="797334"/>
                  <a:pt x="98087" y="750457"/>
                  <a:pt x="79131" y="720969"/>
                </a:cubicBezTo>
                <a:cubicBezTo>
                  <a:pt x="61988" y="694303"/>
                  <a:pt x="36402" y="671912"/>
                  <a:pt x="26377" y="641838"/>
                </a:cubicBezTo>
                <a:cubicBezTo>
                  <a:pt x="4971" y="577620"/>
                  <a:pt x="13287" y="607066"/>
                  <a:pt x="0" y="553915"/>
                </a:cubicBezTo>
                <a:cubicBezTo>
                  <a:pt x="2931" y="445477"/>
                  <a:pt x="1576" y="336838"/>
                  <a:pt x="8792" y="228600"/>
                </a:cubicBezTo>
                <a:cubicBezTo>
                  <a:pt x="10400" y="204486"/>
                  <a:pt x="13943" y="178985"/>
                  <a:pt x="26377" y="158261"/>
                </a:cubicBezTo>
                <a:cubicBezTo>
                  <a:pt x="77382" y="73254"/>
                  <a:pt x="27847" y="152394"/>
                  <a:pt x="79131" y="79130"/>
                </a:cubicBezTo>
                <a:cubicBezTo>
                  <a:pt x="91250" y="61816"/>
                  <a:pt x="102577" y="43961"/>
                  <a:pt x="114300" y="26376"/>
                </a:cubicBezTo>
                <a:lnTo>
                  <a:pt x="131884" y="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วงรี 12"/>
          <p:cNvSpPr/>
          <p:nvPr/>
        </p:nvSpPr>
        <p:spPr>
          <a:xfrm>
            <a:off x="942223" y="2438550"/>
            <a:ext cx="45719" cy="791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 flipV="1">
            <a:off x="1393141" y="2521746"/>
            <a:ext cx="70779" cy="5824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วงรี 14"/>
          <p:cNvSpPr/>
          <p:nvPr/>
        </p:nvSpPr>
        <p:spPr>
          <a:xfrm rot="950520">
            <a:off x="957421" y="2735513"/>
            <a:ext cx="448408" cy="18558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รูปแบบอิสระ 15"/>
          <p:cNvSpPr/>
          <p:nvPr/>
        </p:nvSpPr>
        <p:spPr>
          <a:xfrm>
            <a:off x="579036" y="1170021"/>
            <a:ext cx="282353" cy="782516"/>
          </a:xfrm>
          <a:custGeom>
            <a:avLst/>
            <a:gdLst>
              <a:gd name="connsiteX0" fmla="*/ 273560 w 282353"/>
              <a:gd name="connsiteY0" fmla="*/ 782516 h 782516"/>
              <a:gd name="connsiteX1" fmla="*/ 220807 w 282353"/>
              <a:gd name="connsiteY1" fmla="*/ 685800 h 782516"/>
              <a:gd name="connsiteX2" fmla="*/ 229599 w 282353"/>
              <a:gd name="connsiteY2" fmla="*/ 606670 h 782516"/>
              <a:gd name="connsiteX3" fmla="*/ 282353 w 282353"/>
              <a:gd name="connsiteY3" fmla="*/ 553916 h 782516"/>
              <a:gd name="connsiteX4" fmla="*/ 238391 w 282353"/>
              <a:gd name="connsiteY4" fmla="*/ 527539 h 782516"/>
              <a:gd name="connsiteX5" fmla="*/ 212014 w 282353"/>
              <a:gd name="connsiteY5" fmla="*/ 518747 h 782516"/>
              <a:gd name="connsiteX6" fmla="*/ 185637 w 282353"/>
              <a:gd name="connsiteY6" fmla="*/ 501162 h 782516"/>
              <a:gd name="connsiteX7" fmla="*/ 115299 w 282353"/>
              <a:gd name="connsiteY7" fmla="*/ 474785 h 782516"/>
              <a:gd name="connsiteX8" fmla="*/ 97714 w 282353"/>
              <a:gd name="connsiteY8" fmla="*/ 430824 h 782516"/>
              <a:gd name="connsiteX9" fmla="*/ 80130 w 282353"/>
              <a:gd name="connsiteY9" fmla="*/ 395654 h 782516"/>
              <a:gd name="connsiteX10" fmla="*/ 62545 w 282353"/>
              <a:gd name="connsiteY10" fmla="*/ 316524 h 782516"/>
              <a:gd name="connsiteX11" fmla="*/ 71337 w 282353"/>
              <a:gd name="connsiteY11" fmla="*/ 281354 h 782516"/>
              <a:gd name="connsiteX12" fmla="*/ 124091 w 282353"/>
              <a:gd name="connsiteY12" fmla="*/ 246185 h 782516"/>
              <a:gd name="connsiteX13" fmla="*/ 159260 w 282353"/>
              <a:gd name="connsiteY13" fmla="*/ 228600 h 782516"/>
              <a:gd name="connsiteX14" fmla="*/ 176845 w 282353"/>
              <a:gd name="connsiteY14" fmla="*/ 202224 h 782516"/>
              <a:gd name="connsiteX15" fmla="*/ 168053 w 282353"/>
              <a:gd name="connsiteY15" fmla="*/ 175847 h 782516"/>
              <a:gd name="connsiteX16" fmla="*/ 62545 w 282353"/>
              <a:gd name="connsiteY16" fmla="*/ 131885 h 782516"/>
              <a:gd name="connsiteX17" fmla="*/ 9791 w 282353"/>
              <a:gd name="connsiteY17" fmla="*/ 114300 h 782516"/>
              <a:gd name="connsiteX18" fmla="*/ 999 w 282353"/>
              <a:gd name="connsiteY18" fmla="*/ 87924 h 782516"/>
              <a:gd name="connsiteX19" fmla="*/ 999 w 282353"/>
              <a:gd name="connsiteY19" fmla="*/ 0 h 7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53" h="782516">
                <a:moveTo>
                  <a:pt x="273560" y="782516"/>
                </a:moveTo>
                <a:cubicBezTo>
                  <a:pt x="224687" y="704318"/>
                  <a:pt x="238342" y="738407"/>
                  <a:pt x="220807" y="685800"/>
                </a:cubicBezTo>
                <a:cubicBezTo>
                  <a:pt x="223738" y="659423"/>
                  <a:pt x="218376" y="630719"/>
                  <a:pt x="229599" y="606670"/>
                </a:cubicBezTo>
                <a:cubicBezTo>
                  <a:pt x="240116" y="584135"/>
                  <a:pt x="282353" y="553916"/>
                  <a:pt x="282353" y="553916"/>
                </a:cubicBezTo>
                <a:cubicBezTo>
                  <a:pt x="267699" y="545124"/>
                  <a:pt x="253676" y="535181"/>
                  <a:pt x="238391" y="527539"/>
                </a:cubicBezTo>
                <a:cubicBezTo>
                  <a:pt x="230102" y="523394"/>
                  <a:pt x="220303" y="522892"/>
                  <a:pt x="212014" y="518747"/>
                </a:cubicBezTo>
                <a:cubicBezTo>
                  <a:pt x="202562" y="514021"/>
                  <a:pt x="195088" y="505888"/>
                  <a:pt x="185637" y="501162"/>
                </a:cubicBezTo>
                <a:cubicBezTo>
                  <a:pt x="164606" y="490646"/>
                  <a:pt x="138131" y="482395"/>
                  <a:pt x="115299" y="474785"/>
                </a:cubicBezTo>
                <a:cubicBezTo>
                  <a:pt x="109437" y="460131"/>
                  <a:pt x="104124" y="445246"/>
                  <a:pt x="97714" y="430824"/>
                </a:cubicBezTo>
                <a:cubicBezTo>
                  <a:pt x="92391" y="418847"/>
                  <a:pt x="84732" y="407926"/>
                  <a:pt x="80130" y="395654"/>
                </a:cubicBezTo>
                <a:cubicBezTo>
                  <a:pt x="74806" y="381456"/>
                  <a:pt x="64934" y="328470"/>
                  <a:pt x="62545" y="316524"/>
                </a:cubicBezTo>
                <a:cubicBezTo>
                  <a:pt x="65476" y="304801"/>
                  <a:pt x="65342" y="291846"/>
                  <a:pt x="71337" y="281354"/>
                </a:cubicBezTo>
                <a:cubicBezTo>
                  <a:pt x="89268" y="249973"/>
                  <a:pt x="97097" y="257754"/>
                  <a:pt x="124091" y="246185"/>
                </a:cubicBezTo>
                <a:cubicBezTo>
                  <a:pt x="136138" y="241022"/>
                  <a:pt x="147537" y="234462"/>
                  <a:pt x="159260" y="228600"/>
                </a:cubicBezTo>
                <a:cubicBezTo>
                  <a:pt x="165122" y="219808"/>
                  <a:pt x="175108" y="212647"/>
                  <a:pt x="176845" y="202224"/>
                </a:cubicBezTo>
                <a:cubicBezTo>
                  <a:pt x="178369" y="193082"/>
                  <a:pt x="174606" y="182400"/>
                  <a:pt x="168053" y="175847"/>
                </a:cubicBezTo>
                <a:cubicBezTo>
                  <a:pt x="127500" y="135294"/>
                  <a:pt x="113342" y="140351"/>
                  <a:pt x="62545" y="131885"/>
                </a:cubicBezTo>
                <a:cubicBezTo>
                  <a:pt x="44960" y="126023"/>
                  <a:pt x="24874" y="125074"/>
                  <a:pt x="9791" y="114300"/>
                </a:cubicBezTo>
                <a:cubicBezTo>
                  <a:pt x="2250" y="108913"/>
                  <a:pt x="1710" y="97164"/>
                  <a:pt x="999" y="87924"/>
                </a:cubicBezTo>
                <a:cubicBezTo>
                  <a:pt x="-1249" y="58702"/>
                  <a:pt x="999" y="29308"/>
                  <a:pt x="999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รูปแบบอิสระ 16"/>
          <p:cNvSpPr/>
          <p:nvPr/>
        </p:nvSpPr>
        <p:spPr>
          <a:xfrm>
            <a:off x="1631914" y="1516673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รูปแบบอิสระ 17"/>
          <p:cNvSpPr/>
          <p:nvPr/>
        </p:nvSpPr>
        <p:spPr>
          <a:xfrm>
            <a:off x="1063304" y="1161560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 flipH="1">
            <a:off x="262394" y="5085021"/>
            <a:ext cx="32909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Fever 3 days</a:t>
            </a:r>
          </a:p>
          <a:p>
            <a:endParaRPr lang="en-US" dirty="0"/>
          </a:p>
        </p:txBody>
      </p:sp>
      <p:sp>
        <p:nvSpPr>
          <p:cNvPr id="26" name="รูปแบบอิสระ 25"/>
          <p:cNvSpPr/>
          <p:nvPr/>
        </p:nvSpPr>
        <p:spPr>
          <a:xfrm>
            <a:off x="989072" y="1989314"/>
            <a:ext cx="705017" cy="427604"/>
          </a:xfrm>
          <a:custGeom>
            <a:avLst/>
            <a:gdLst>
              <a:gd name="connsiteX0" fmla="*/ 115932 w 705017"/>
              <a:gd name="connsiteY0" fmla="*/ 26377 h 427604"/>
              <a:gd name="connsiteX1" fmla="*/ 115932 w 705017"/>
              <a:gd name="connsiteY1" fmla="*/ 26377 h 427604"/>
              <a:gd name="connsiteX2" fmla="*/ 89555 w 705017"/>
              <a:gd name="connsiteY2" fmla="*/ 96715 h 427604"/>
              <a:gd name="connsiteX3" fmla="*/ 45593 w 705017"/>
              <a:gd name="connsiteY3" fmla="*/ 149469 h 427604"/>
              <a:gd name="connsiteX4" fmla="*/ 28009 w 705017"/>
              <a:gd name="connsiteY4" fmla="*/ 175846 h 427604"/>
              <a:gd name="connsiteX5" fmla="*/ 19217 w 705017"/>
              <a:gd name="connsiteY5" fmla="*/ 202223 h 427604"/>
              <a:gd name="connsiteX6" fmla="*/ 1632 w 705017"/>
              <a:gd name="connsiteY6" fmla="*/ 228600 h 427604"/>
              <a:gd name="connsiteX7" fmla="*/ 63178 w 705017"/>
              <a:gd name="connsiteY7" fmla="*/ 211015 h 427604"/>
              <a:gd name="connsiteX8" fmla="*/ 89555 w 705017"/>
              <a:gd name="connsiteY8" fmla="*/ 184638 h 427604"/>
              <a:gd name="connsiteX9" fmla="*/ 168686 w 705017"/>
              <a:gd name="connsiteY9" fmla="*/ 140677 h 427604"/>
              <a:gd name="connsiteX10" fmla="*/ 221440 w 705017"/>
              <a:gd name="connsiteY10" fmla="*/ 87923 h 427604"/>
              <a:gd name="connsiteX11" fmla="*/ 239024 w 705017"/>
              <a:gd name="connsiteY11" fmla="*/ 61546 h 427604"/>
              <a:gd name="connsiteX12" fmla="*/ 282986 w 705017"/>
              <a:gd name="connsiteY12" fmla="*/ 0 h 427604"/>
              <a:gd name="connsiteX13" fmla="*/ 282986 w 705017"/>
              <a:gd name="connsiteY13" fmla="*/ 307731 h 427604"/>
              <a:gd name="connsiteX14" fmla="*/ 274193 w 705017"/>
              <a:gd name="connsiteY14" fmla="*/ 334108 h 427604"/>
              <a:gd name="connsiteX15" fmla="*/ 256609 w 705017"/>
              <a:gd name="connsiteY15" fmla="*/ 360485 h 427604"/>
              <a:gd name="connsiteX16" fmla="*/ 282986 w 705017"/>
              <a:gd name="connsiteY16" fmla="*/ 351692 h 427604"/>
              <a:gd name="connsiteX17" fmla="*/ 335740 w 705017"/>
              <a:gd name="connsiteY17" fmla="*/ 307731 h 427604"/>
              <a:gd name="connsiteX18" fmla="*/ 388493 w 705017"/>
              <a:gd name="connsiteY18" fmla="*/ 272561 h 427604"/>
              <a:gd name="connsiteX19" fmla="*/ 423663 w 705017"/>
              <a:gd name="connsiteY19" fmla="*/ 219808 h 427604"/>
              <a:gd name="connsiteX20" fmla="*/ 450040 w 705017"/>
              <a:gd name="connsiteY20" fmla="*/ 184638 h 427604"/>
              <a:gd name="connsiteX21" fmla="*/ 467624 w 705017"/>
              <a:gd name="connsiteY21" fmla="*/ 149469 h 427604"/>
              <a:gd name="connsiteX22" fmla="*/ 511586 w 705017"/>
              <a:gd name="connsiteY22" fmla="*/ 96715 h 427604"/>
              <a:gd name="connsiteX23" fmla="*/ 511586 w 705017"/>
              <a:gd name="connsiteY23" fmla="*/ 175846 h 427604"/>
              <a:gd name="connsiteX24" fmla="*/ 502793 w 705017"/>
              <a:gd name="connsiteY24" fmla="*/ 325315 h 427604"/>
              <a:gd name="connsiteX25" fmla="*/ 485209 w 705017"/>
              <a:gd name="connsiteY25" fmla="*/ 351692 h 427604"/>
              <a:gd name="connsiteX26" fmla="*/ 476417 w 705017"/>
              <a:gd name="connsiteY26" fmla="*/ 378069 h 427604"/>
              <a:gd name="connsiteX27" fmla="*/ 450040 w 705017"/>
              <a:gd name="connsiteY27" fmla="*/ 395654 h 427604"/>
              <a:gd name="connsiteX28" fmla="*/ 432455 w 705017"/>
              <a:gd name="connsiteY28" fmla="*/ 422031 h 427604"/>
              <a:gd name="connsiteX29" fmla="*/ 608301 w 705017"/>
              <a:gd name="connsiteY29" fmla="*/ 404446 h 427604"/>
              <a:gd name="connsiteX30" fmla="*/ 634678 w 705017"/>
              <a:gd name="connsiteY30" fmla="*/ 378069 h 427604"/>
              <a:gd name="connsiteX31" fmla="*/ 669847 w 705017"/>
              <a:gd name="connsiteY31" fmla="*/ 360485 h 427604"/>
              <a:gd name="connsiteX32" fmla="*/ 678640 w 705017"/>
              <a:gd name="connsiteY32" fmla="*/ 334108 h 427604"/>
              <a:gd name="connsiteX33" fmla="*/ 705017 w 705017"/>
              <a:gd name="connsiteY33" fmla="*/ 272561 h 42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017" h="427604">
                <a:moveTo>
                  <a:pt x="115932" y="26377"/>
                </a:moveTo>
                <a:lnTo>
                  <a:pt x="115932" y="26377"/>
                </a:lnTo>
                <a:cubicBezTo>
                  <a:pt x="107140" y="49823"/>
                  <a:pt x="99917" y="73919"/>
                  <a:pt x="89555" y="96715"/>
                </a:cubicBezTo>
                <a:cubicBezTo>
                  <a:pt x="76457" y="125530"/>
                  <a:pt x="66046" y="124925"/>
                  <a:pt x="45593" y="149469"/>
                </a:cubicBezTo>
                <a:cubicBezTo>
                  <a:pt x="38828" y="157587"/>
                  <a:pt x="32735" y="166395"/>
                  <a:pt x="28009" y="175846"/>
                </a:cubicBezTo>
                <a:cubicBezTo>
                  <a:pt x="23864" y="184136"/>
                  <a:pt x="23362" y="193934"/>
                  <a:pt x="19217" y="202223"/>
                </a:cubicBezTo>
                <a:cubicBezTo>
                  <a:pt x="14491" y="211675"/>
                  <a:pt x="-5840" y="221128"/>
                  <a:pt x="1632" y="228600"/>
                </a:cubicBezTo>
                <a:cubicBezTo>
                  <a:pt x="4393" y="231361"/>
                  <a:pt x="57090" y="213045"/>
                  <a:pt x="63178" y="211015"/>
                </a:cubicBezTo>
                <a:cubicBezTo>
                  <a:pt x="71970" y="202223"/>
                  <a:pt x="79209" y="191535"/>
                  <a:pt x="89555" y="184638"/>
                </a:cubicBezTo>
                <a:cubicBezTo>
                  <a:pt x="155892" y="140413"/>
                  <a:pt x="62817" y="246546"/>
                  <a:pt x="168686" y="140677"/>
                </a:cubicBezTo>
                <a:cubicBezTo>
                  <a:pt x="186271" y="123092"/>
                  <a:pt x="207646" y="108615"/>
                  <a:pt x="221440" y="87923"/>
                </a:cubicBezTo>
                <a:cubicBezTo>
                  <a:pt x="227301" y="79131"/>
                  <a:pt x="232882" y="70145"/>
                  <a:pt x="239024" y="61546"/>
                </a:cubicBezTo>
                <a:cubicBezTo>
                  <a:pt x="293571" y="-14820"/>
                  <a:pt x="241531" y="62181"/>
                  <a:pt x="282986" y="0"/>
                </a:cubicBezTo>
                <a:cubicBezTo>
                  <a:pt x="320814" y="113489"/>
                  <a:pt x="298492" y="36387"/>
                  <a:pt x="282986" y="307731"/>
                </a:cubicBezTo>
                <a:cubicBezTo>
                  <a:pt x="282457" y="316984"/>
                  <a:pt x="278338" y="325818"/>
                  <a:pt x="274193" y="334108"/>
                </a:cubicBezTo>
                <a:cubicBezTo>
                  <a:pt x="269467" y="343559"/>
                  <a:pt x="251883" y="351034"/>
                  <a:pt x="256609" y="360485"/>
                </a:cubicBezTo>
                <a:cubicBezTo>
                  <a:pt x="260754" y="368774"/>
                  <a:pt x="274194" y="354623"/>
                  <a:pt x="282986" y="351692"/>
                </a:cubicBezTo>
                <a:cubicBezTo>
                  <a:pt x="360047" y="274631"/>
                  <a:pt x="262294" y="368935"/>
                  <a:pt x="335740" y="307731"/>
                </a:cubicBezTo>
                <a:cubicBezTo>
                  <a:pt x="379649" y="271141"/>
                  <a:pt x="342138" y="288014"/>
                  <a:pt x="388493" y="272561"/>
                </a:cubicBezTo>
                <a:cubicBezTo>
                  <a:pt x="449872" y="211185"/>
                  <a:pt x="389733" y="279184"/>
                  <a:pt x="423663" y="219808"/>
                </a:cubicBezTo>
                <a:cubicBezTo>
                  <a:pt x="430933" y="207085"/>
                  <a:pt x="442273" y="197065"/>
                  <a:pt x="450040" y="184638"/>
                </a:cubicBezTo>
                <a:cubicBezTo>
                  <a:pt x="456986" y="173524"/>
                  <a:pt x="461121" y="160849"/>
                  <a:pt x="467624" y="149469"/>
                </a:cubicBezTo>
                <a:cubicBezTo>
                  <a:pt x="483944" y="120908"/>
                  <a:pt x="487341" y="120960"/>
                  <a:pt x="511586" y="96715"/>
                </a:cubicBezTo>
                <a:cubicBezTo>
                  <a:pt x="527612" y="160824"/>
                  <a:pt x="518283" y="102177"/>
                  <a:pt x="511586" y="175846"/>
                </a:cubicBezTo>
                <a:cubicBezTo>
                  <a:pt x="507067" y="225550"/>
                  <a:pt x="510197" y="275958"/>
                  <a:pt x="502793" y="325315"/>
                </a:cubicBezTo>
                <a:cubicBezTo>
                  <a:pt x="501225" y="335765"/>
                  <a:pt x="489935" y="342241"/>
                  <a:pt x="485209" y="351692"/>
                </a:cubicBezTo>
                <a:cubicBezTo>
                  <a:pt x="481064" y="359982"/>
                  <a:pt x="482207" y="370832"/>
                  <a:pt x="476417" y="378069"/>
                </a:cubicBezTo>
                <a:cubicBezTo>
                  <a:pt x="469816" y="386321"/>
                  <a:pt x="458832" y="389792"/>
                  <a:pt x="450040" y="395654"/>
                </a:cubicBezTo>
                <a:cubicBezTo>
                  <a:pt x="444178" y="404446"/>
                  <a:pt x="421981" y="420634"/>
                  <a:pt x="432455" y="422031"/>
                </a:cubicBezTo>
                <a:cubicBezTo>
                  <a:pt x="525818" y="434479"/>
                  <a:pt x="546713" y="424975"/>
                  <a:pt x="608301" y="404446"/>
                </a:cubicBezTo>
                <a:cubicBezTo>
                  <a:pt x="617093" y="395654"/>
                  <a:pt x="624560" y="385296"/>
                  <a:pt x="634678" y="378069"/>
                </a:cubicBezTo>
                <a:cubicBezTo>
                  <a:pt x="645343" y="370451"/>
                  <a:pt x="660579" y="369753"/>
                  <a:pt x="669847" y="360485"/>
                </a:cubicBezTo>
                <a:cubicBezTo>
                  <a:pt x="676401" y="353932"/>
                  <a:pt x="675709" y="342900"/>
                  <a:pt x="678640" y="334108"/>
                </a:cubicBezTo>
                <a:cubicBezTo>
                  <a:pt x="688509" y="274890"/>
                  <a:pt x="671487" y="289327"/>
                  <a:pt x="705017" y="27256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6E082B2-2CCC-4554-A5E8-2BFD50634836}"/>
              </a:ext>
            </a:extLst>
          </p:cNvPr>
          <p:cNvSpPr/>
          <p:nvPr/>
        </p:nvSpPr>
        <p:spPr>
          <a:xfrm>
            <a:off x="1969477" y="2529685"/>
            <a:ext cx="531495" cy="59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F6D3F5-8EA9-4938-A0D5-317A989FAB0D}"/>
              </a:ext>
            </a:extLst>
          </p:cNvPr>
          <p:cNvSpPr txBox="1"/>
          <p:nvPr/>
        </p:nvSpPr>
        <p:spPr>
          <a:xfrm>
            <a:off x="2200524" y="179019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2DE8-F4F4-4930-9D86-1226ACCFF890}"/>
              </a:ext>
            </a:extLst>
          </p:cNvPr>
          <p:cNvSpPr txBox="1"/>
          <p:nvPr/>
        </p:nvSpPr>
        <p:spPr>
          <a:xfrm>
            <a:off x="2500972" y="398171"/>
            <a:ext cx="162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When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81DEDD-0ABB-4B71-9A10-4AE7162199C1}"/>
              </a:ext>
            </a:extLst>
          </p:cNvPr>
          <p:cNvSpPr/>
          <p:nvPr/>
        </p:nvSpPr>
        <p:spPr>
          <a:xfrm>
            <a:off x="2986584" y="1063691"/>
            <a:ext cx="3673523" cy="120032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History taking</a:t>
            </a:r>
            <a:r>
              <a:rPr lang="en-US" dirty="0"/>
              <a:t>: Age , other symptoms</a:t>
            </a:r>
          </a:p>
          <a:p>
            <a:r>
              <a:rPr lang="en-US" dirty="0"/>
              <a:t>General well being, eating, drinking</a:t>
            </a:r>
          </a:p>
          <a:p>
            <a:r>
              <a:rPr lang="en-US" dirty="0">
                <a:solidFill>
                  <a:srgbClr val="FF0000"/>
                </a:solidFill>
              </a:rPr>
              <a:t>underlying disease</a:t>
            </a:r>
            <a:r>
              <a:rPr lang="en-US" dirty="0"/>
              <a:t>, immunization</a:t>
            </a:r>
          </a:p>
          <a:p>
            <a:r>
              <a:rPr lang="en-US" dirty="0"/>
              <a:t>Season or epidemiology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A99D1C-5A1A-40C6-B183-4F8E702FF091}"/>
              </a:ext>
            </a:extLst>
          </p:cNvPr>
          <p:cNvSpPr/>
          <p:nvPr/>
        </p:nvSpPr>
        <p:spPr>
          <a:xfrm>
            <a:off x="2986584" y="2517681"/>
            <a:ext cx="3550693" cy="646331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PE:  Temp : low or high, vital signs </a:t>
            </a:r>
          </a:p>
          <a:p>
            <a:r>
              <a:rPr lang="en-US" dirty="0"/>
              <a:t>         check if anything abnormal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BB0EFB-06D9-4947-A10D-90D44E3C54AF}"/>
              </a:ext>
            </a:extLst>
          </p:cNvPr>
          <p:cNvSpPr/>
          <p:nvPr/>
        </p:nvSpPr>
        <p:spPr>
          <a:xfrm>
            <a:off x="7462091" y="1002787"/>
            <a:ext cx="4000566" cy="1938992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3 </a:t>
            </a:r>
            <a:r>
              <a:rPr lang="en-US" sz="2400" dirty="0" err="1"/>
              <a:t>yrs</a:t>
            </a:r>
            <a:r>
              <a:rPr lang="en-US" sz="2400" dirty="0"/>
              <a:t> old, runny nose, healthy, </a:t>
            </a:r>
          </a:p>
          <a:p>
            <a:r>
              <a:rPr lang="en-US" sz="2400" dirty="0"/>
              <a:t>complete immunization</a:t>
            </a:r>
          </a:p>
          <a:p>
            <a:r>
              <a:rPr lang="en-US" sz="2400" dirty="0"/>
              <a:t>Playing, eating well</a:t>
            </a:r>
          </a:p>
          <a:p>
            <a:r>
              <a:rPr lang="en-US" sz="2400" dirty="0"/>
              <a:t>PE: T 37.8</a:t>
            </a:r>
            <a:r>
              <a:rPr lang="en-US" sz="2400" baseline="30000" dirty="0"/>
              <a:t>0</a:t>
            </a:r>
            <a:r>
              <a:rPr lang="en-US" sz="2400" dirty="0"/>
              <a:t>C, VS: OK, </a:t>
            </a:r>
          </a:p>
          <a:p>
            <a:r>
              <a:rPr lang="en-US" sz="2400" dirty="0"/>
              <a:t>mild injected pharynx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AEB60BE-FB5C-42E2-81B8-EAC80C58D824}"/>
              </a:ext>
            </a:extLst>
          </p:cNvPr>
          <p:cNvSpPr/>
          <p:nvPr/>
        </p:nvSpPr>
        <p:spPr>
          <a:xfrm>
            <a:off x="7462091" y="3666225"/>
            <a:ext cx="3853585" cy="1754326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Most likely Dx: Common cold</a:t>
            </a:r>
          </a:p>
          <a:p>
            <a:r>
              <a:rPr lang="en-US" sz="2400" dirty="0"/>
              <a:t>Need only supportive Rx</a:t>
            </a:r>
          </a:p>
          <a:p>
            <a:endParaRPr lang="en-US" sz="2400" dirty="0"/>
          </a:p>
          <a:p>
            <a:r>
              <a:rPr lang="en-US" sz="3600" b="1" dirty="0">
                <a:solidFill>
                  <a:srgbClr val="FF0000"/>
                </a:solidFill>
              </a:rPr>
              <a:t>No antibiotic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601D9101-3F6A-4000-9B36-EF3BECD89596}"/>
              </a:ext>
            </a:extLst>
          </p:cNvPr>
          <p:cNvSpPr/>
          <p:nvPr/>
        </p:nvSpPr>
        <p:spPr>
          <a:xfrm>
            <a:off x="8993875" y="3120957"/>
            <a:ext cx="648268" cy="374493"/>
          </a:xfrm>
          <a:prstGeom prst="downArrow">
            <a:avLst>
              <a:gd name="adj1" fmla="val 50000"/>
              <a:gd name="adj2" fmla="val 449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4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วงรี 2"/>
          <p:cNvSpPr/>
          <p:nvPr/>
        </p:nvSpPr>
        <p:spPr>
          <a:xfrm>
            <a:off x="640959" y="2001167"/>
            <a:ext cx="1107831" cy="11197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 flipV="1">
            <a:off x="1041008" y="3120958"/>
            <a:ext cx="351693" cy="119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รูปแบบอิสระ 6"/>
          <p:cNvSpPr/>
          <p:nvPr/>
        </p:nvSpPr>
        <p:spPr>
          <a:xfrm>
            <a:off x="1389185" y="4328315"/>
            <a:ext cx="580292" cy="678592"/>
          </a:xfrm>
          <a:custGeom>
            <a:avLst/>
            <a:gdLst>
              <a:gd name="connsiteX0" fmla="*/ 0 w 580292"/>
              <a:gd name="connsiteY0" fmla="*/ 0 h 678592"/>
              <a:gd name="connsiteX1" fmla="*/ 0 w 580292"/>
              <a:gd name="connsiteY1" fmla="*/ 0 h 678592"/>
              <a:gd name="connsiteX2" fmla="*/ 202223 w 580292"/>
              <a:gd name="connsiteY2" fmla="*/ 17585 h 678592"/>
              <a:gd name="connsiteX3" fmla="*/ 254977 w 580292"/>
              <a:gd name="connsiteY3" fmla="*/ 35169 h 678592"/>
              <a:gd name="connsiteX4" fmla="*/ 281354 w 580292"/>
              <a:gd name="connsiteY4" fmla="*/ 52754 h 678592"/>
              <a:gd name="connsiteX5" fmla="*/ 298939 w 580292"/>
              <a:gd name="connsiteY5" fmla="*/ 79131 h 678592"/>
              <a:gd name="connsiteX6" fmla="*/ 290146 w 580292"/>
              <a:gd name="connsiteY6" fmla="*/ 509954 h 678592"/>
              <a:gd name="connsiteX7" fmla="*/ 307731 w 580292"/>
              <a:gd name="connsiteY7" fmla="*/ 641838 h 678592"/>
              <a:gd name="connsiteX8" fmla="*/ 439616 w 580292"/>
              <a:gd name="connsiteY8" fmla="*/ 650631 h 678592"/>
              <a:gd name="connsiteX9" fmla="*/ 465992 w 580292"/>
              <a:gd name="connsiteY9" fmla="*/ 659423 h 678592"/>
              <a:gd name="connsiteX10" fmla="*/ 509954 w 580292"/>
              <a:gd name="connsiteY10" fmla="*/ 677008 h 678592"/>
              <a:gd name="connsiteX11" fmla="*/ 580292 w 580292"/>
              <a:gd name="connsiteY11" fmla="*/ 677008 h 678592"/>
              <a:gd name="connsiteX12" fmla="*/ 457200 w 580292"/>
              <a:gd name="connsiteY12" fmla="*/ 641838 h 678592"/>
              <a:gd name="connsiteX13" fmla="*/ 501162 w 580292"/>
              <a:gd name="connsiteY13" fmla="*/ 633046 h 67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0292" h="678592">
                <a:moveTo>
                  <a:pt x="0" y="0"/>
                </a:moveTo>
                <a:lnTo>
                  <a:pt x="0" y="0"/>
                </a:lnTo>
                <a:cubicBezTo>
                  <a:pt x="67408" y="5862"/>
                  <a:pt x="135196" y="8340"/>
                  <a:pt x="202223" y="17585"/>
                </a:cubicBezTo>
                <a:cubicBezTo>
                  <a:pt x="220585" y="20118"/>
                  <a:pt x="254977" y="35169"/>
                  <a:pt x="254977" y="35169"/>
                </a:cubicBezTo>
                <a:cubicBezTo>
                  <a:pt x="263769" y="41031"/>
                  <a:pt x="273882" y="45282"/>
                  <a:pt x="281354" y="52754"/>
                </a:cubicBezTo>
                <a:cubicBezTo>
                  <a:pt x="288826" y="60226"/>
                  <a:pt x="298736" y="68566"/>
                  <a:pt x="298939" y="79131"/>
                </a:cubicBezTo>
                <a:cubicBezTo>
                  <a:pt x="301701" y="222742"/>
                  <a:pt x="293077" y="366346"/>
                  <a:pt x="290146" y="509954"/>
                </a:cubicBezTo>
                <a:cubicBezTo>
                  <a:pt x="296008" y="553915"/>
                  <a:pt x="275435" y="611442"/>
                  <a:pt x="307731" y="641838"/>
                </a:cubicBezTo>
                <a:cubicBezTo>
                  <a:pt x="339815" y="672035"/>
                  <a:pt x="395826" y="645765"/>
                  <a:pt x="439616" y="650631"/>
                </a:cubicBezTo>
                <a:cubicBezTo>
                  <a:pt x="448827" y="651654"/>
                  <a:pt x="457315" y="656169"/>
                  <a:pt x="465992" y="659423"/>
                </a:cubicBezTo>
                <a:cubicBezTo>
                  <a:pt x="480770" y="664965"/>
                  <a:pt x="494355" y="674608"/>
                  <a:pt x="509954" y="677008"/>
                </a:cubicBezTo>
                <a:cubicBezTo>
                  <a:pt x="533127" y="680573"/>
                  <a:pt x="556846" y="677008"/>
                  <a:pt x="580292" y="677008"/>
                </a:cubicBezTo>
                <a:lnTo>
                  <a:pt x="457200" y="641838"/>
                </a:lnTo>
                <a:lnTo>
                  <a:pt x="501162" y="633046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รูปแบบอิสระ 8"/>
          <p:cNvSpPr/>
          <p:nvPr/>
        </p:nvSpPr>
        <p:spPr>
          <a:xfrm>
            <a:off x="759656" y="4296372"/>
            <a:ext cx="272561" cy="698774"/>
          </a:xfrm>
          <a:custGeom>
            <a:avLst/>
            <a:gdLst>
              <a:gd name="connsiteX0" fmla="*/ 272561 w 272561"/>
              <a:gd name="connsiteY0" fmla="*/ 38873 h 698774"/>
              <a:gd name="connsiteX1" fmla="*/ 272561 w 272561"/>
              <a:gd name="connsiteY1" fmla="*/ 38873 h 698774"/>
              <a:gd name="connsiteX2" fmla="*/ 202223 w 272561"/>
              <a:gd name="connsiteY2" fmla="*/ 3704 h 698774"/>
              <a:gd name="connsiteX3" fmla="*/ 149469 w 272561"/>
              <a:gd name="connsiteY3" fmla="*/ 12496 h 698774"/>
              <a:gd name="connsiteX4" fmla="*/ 158261 w 272561"/>
              <a:gd name="connsiteY4" fmla="*/ 381773 h 698774"/>
              <a:gd name="connsiteX5" fmla="*/ 184638 w 272561"/>
              <a:gd name="connsiteY5" fmla="*/ 663127 h 698774"/>
              <a:gd name="connsiteX6" fmla="*/ 175846 w 272561"/>
              <a:gd name="connsiteY6" fmla="*/ 698296 h 698774"/>
              <a:gd name="connsiteX7" fmla="*/ 167053 w 272561"/>
              <a:gd name="connsiteY7" fmla="*/ 671919 h 698774"/>
              <a:gd name="connsiteX8" fmla="*/ 131884 w 272561"/>
              <a:gd name="connsiteY8" fmla="*/ 654335 h 698774"/>
              <a:gd name="connsiteX9" fmla="*/ 79130 w 272561"/>
              <a:gd name="connsiteY9" fmla="*/ 619166 h 698774"/>
              <a:gd name="connsiteX10" fmla="*/ 52753 w 272561"/>
              <a:gd name="connsiteY10" fmla="*/ 610373 h 698774"/>
              <a:gd name="connsiteX11" fmla="*/ 17584 w 272561"/>
              <a:gd name="connsiteY11" fmla="*/ 592789 h 698774"/>
              <a:gd name="connsiteX12" fmla="*/ 0 w 272561"/>
              <a:gd name="connsiteY12" fmla="*/ 636750 h 69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2561" h="698774">
                <a:moveTo>
                  <a:pt x="272561" y="38873"/>
                </a:moveTo>
                <a:lnTo>
                  <a:pt x="272561" y="38873"/>
                </a:lnTo>
                <a:cubicBezTo>
                  <a:pt x="249115" y="27150"/>
                  <a:pt x="227855" y="9197"/>
                  <a:pt x="202223" y="3704"/>
                </a:cubicBezTo>
                <a:cubicBezTo>
                  <a:pt x="184792" y="-31"/>
                  <a:pt x="151528" y="-5212"/>
                  <a:pt x="149469" y="12496"/>
                </a:cubicBezTo>
                <a:cubicBezTo>
                  <a:pt x="135248" y="134799"/>
                  <a:pt x="154745" y="258696"/>
                  <a:pt x="158261" y="381773"/>
                </a:cubicBezTo>
                <a:cubicBezTo>
                  <a:pt x="165557" y="637128"/>
                  <a:pt x="130643" y="555140"/>
                  <a:pt x="184638" y="663127"/>
                </a:cubicBezTo>
                <a:cubicBezTo>
                  <a:pt x="181707" y="674850"/>
                  <a:pt x="186654" y="692892"/>
                  <a:pt x="175846" y="698296"/>
                </a:cubicBezTo>
                <a:cubicBezTo>
                  <a:pt x="167556" y="702441"/>
                  <a:pt x="173607" y="678472"/>
                  <a:pt x="167053" y="671919"/>
                </a:cubicBezTo>
                <a:cubicBezTo>
                  <a:pt x="157785" y="662651"/>
                  <a:pt x="143123" y="661078"/>
                  <a:pt x="131884" y="654335"/>
                </a:cubicBezTo>
                <a:cubicBezTo>
                  <a:pt x="113762" y="643462"/>
                  <a:pt x="97604" y="629430"/>
                  <a:pt x="79130" y="619166"/>
                </a:cubicBezTo>
                <a:cubicBezTo>
                  <a:pt x="71028" y="614665"/>
                  <a:pt x="61272" y="614024"/>
                  <a:pt x="52753" y="610373"/>
                </a:cubicBezTo>
                <a:cubicBezTo>
                  <a:pt x="40706" y="605210"/>
                  <a:pt x="29307" y="598650"/>
                  <a:pt x="17584" y="592789"/>
                </a:cubicBezTo>
                <a:lnTo>
                  <a:pt x="0" y="63675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รูปแบบอิสระ 10"/>
          <p:cNvSpPr/>
          <p:nvPr/>
        </p:nvSpPr>
        <p:spPr>
          <a:xfrm>
            <a:off x="1230044" y="3280042"/>
            <a:ext cx="606670" cy="565271"/>
          </a:xfrm>
          <a:custGeom>
            <a:avLst/>
            <a:gdLst>
              <a:gd name="connsiteX0" fmla="*/ 131885 w 606670"/>
              <a:gd name="connsiteY0" fmla="*/ 0 h 475151"/>
              <a:gd name="connsiteX1" fmla="*/ 131885 w 606670"/>
              <a:gd name="connsiteY1" fmla="*/ 0 h 475151"/>
              <a:gd name="connsiteX2" fmla="*/ 518747 w 606670"/>
              <a:gd name="connsiteY2" fmla="*/ 8792 h 475151"/>
              <a:gd name="connsiteX3" fmla="*/ 545124 w 606670"/>
              <a:gd name="connsiteY3" fmla="*/ 70339 h 475151"/>
              <a:gd name="connsiteX4" fmla="*/ 580293 w 606670"/>
              <a:gd name="connsiteY4" fmla="*/ 140677 h 475151"/>
              <a:gd name="connsiteX5" fmla="*/ 606670 w 606670"/>
              <a:gd name="connsiteY5" fmla="*/ 202223 h 475151"/>
              <a:gd name="connsiteX6" fmla="*/ 597877 w 606670"/>
              <a:gd name="connsiteY6" fmla="*/ 290146 h 475151"/>
              <a:gd name="connsiteX7" fmla="*/ 571500 w 606670"/>
              <a:gd name="connsiteY7" fmla="*/ 307731 h 475151"/>
              <a:gd name="connsiteX8" fmla="*/ 527539 w 606670"/>
              <a:gd name="connsiteY8" fmla="*/ 351692 h 475151"/>
              <a:gd name="connsiteX9" fmla="*/ 501162 w 606670"/>
              <a:gd name="connsiteY9" fmla="*/ 378069 h 475151"/>
              <a:gd name="connsiteX10" fmla="*/ 439616 w 606670"/>
              <a:gd name="connsiteY10" fmla="*/ 413239 h 475151"/>
              <a:gd name="connsiteX11" fmla="*/ 404447 w 606670"/>
              <a:gd name="connsiteY11" fmla="*/ 422031 h 475151"/>
              <a:gd name="connsiteX12" fmla="*/ 378070 w 606670"/>
              <a:gd name="connsiteY12" fmla="*/ 430823 h 475151"/>
              <a:gd name="connsiteX13" fmla="*/ 272562 w 606670"/>
              <a:gd name="connsiteY13" fmla="*/ 439616 h 475151"/>
              <a:gd name="connsiteX14" fmla="*/ 219808 w 606670"/>
              <a:gd name="connsiteY14" fmla="*/ 448408 h 475151"/>
              <a:gd name="connsiteX15" fmla="*/ 0 w 606670"/>
              <a:gd name="connsiteY15" fmla="*/ 457200 h 475151"/>
              <a:gd name="connsiteX16" fmla="*/ 26377 w 606670"/>
              <a:gd name="connsiteY16" fmla="*/ 474785 h 475151"/>
              <a:gd name="connsiteX17" fmla="*/ 105508 w 606670"/>
              <a:gd name="connsiteY17" fmla="*/ 465992 h 475151"/>
              <a:gd name="connsiteX18" fmla="*/ 114300 w 606670"/>
              <a:gd name="connsiteY18" fmla="*/ 465992 h 47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670" h="475151">
                <a:moveTo>
                  <a:pt x="131885" y="0"/>
                </a:moveTo>
                <a:lnTo>
                  <a:pt x="131885" y="0"/>
                </a:lnTo>
                <a:cubicBezTo>
                  <a:pt x="260839" y="2931"/>
                  <a:pt x="390245" y="-2382"/>
                  <a:pt x="518747" y="8792"/>
                </a:cubicBezTo>
                <a:cubicBezTo>
                  <a:pt x="534433" y="10156"/>
                  <a:pt x="543604" y="65021"/>
                  <a:pt x="545124" y="70339"/>
                </a:cubicBezTo>
                <a:cubicBezTo>
                  <a:pt x="556471" y="110053"/>
                  <a:pt x="554401" y="94071"/>
                  <a:pt x="580293" y="140677"/>
                </a:cubicBezTo>
                <a:cubicBezTo>
                  <a:pt x="598399" y="173267"/>
                  <a:pt x="596294" y="171097"/>
                  <a:pt x="606670" y="202223"/>
                </a:cubicBezTo>
                <a:cubicBezTo>
                  <a:pt x="603739" y="231531"/>
                  <a:pt x="607191" y="262204"/>
                  <a:pt x="597877" y="290146"/>
                </a:cubicBezTo>
                <a:cubicBezTo>
                  <a:pt x="594535" y="300171"/>
                  <a:pt x="578101" y="299479"/>
                  <a:pt x="571500" y="307731"/>
                </a:cubicBezTo>
                <a:cubicBezTo>
                  <a:pt x="528378" y="361634"/>
                  <a:pt x="613686" y="308620"/>
                  <a:pt x="527539" y="351692"/>
                </a:cubicBezTo>
                <a:cubicBezTo>
                  <a:pt x="518747" y="360484"/>
                  <a:pt x="510714" y="370109"/>
                  <a:pt x="501162" y="378069"/>
                </a:cubicBezTo>
                <a:cubicBezTo>
                  <a:pt x="487248" y="389664"/>
                  <a:pt x="455251" y="407376"/>
                  <a:pt x="439616" y="413239"/>
                </a:cubicBezTo>
                <a:cubicBezTo>
                  <a:pt x="428302" y="417482"/>
                  <a:pt x="416066" y="418711"/>
                  <a:pt x="404447" y="422031"/>
                </a:cubicBezTo>
                <a:cubicBezTo>
                  <a:pt x="395536" y="424577"/>
                  <a:pt x="387257" y="429598"/>
                  <a:pt x="378070" y="430823"/>
                </a:cubicBezTo>
                <a:cubicBezTo>
                  <a:pt x="343088" y="435487"/>
                  <a:pt x="307637" y="435719"/>
                  <a:pt x="272562" y="439616"/>
                </a:cubicBezTo>
                <a:cubicBezTo>
                  <a:pt x="254844" y="441585"/>
                  <a:pt x="237598" y="447260"/>
                  <a:pt x="219808" y="448408"/>
                </a:cubicBezTo>
                <a:cubicBezTo>
                  <a:pt x="146632" y="453129"/>
                  <a:pt x="73269" y="454269"/>
                  <a:pt x="0" y="457200"/>
                </a:cubicBezTo>
                <a:cubicBezTo>
                  <a:pt x="8792" y="463062"/>
                  <a:pt x="15846" y="473907"/>
                  <a:pt x="26377" y="474785"/>
                </a:cubicBezTo>
                <a:cubicBezTo>
                  <a:pt x="52825" y="476989"/>
                  <a:pt x="79100" y="468633"/>
                  <a:pt x="105508" y="465992"/>
                </a:cubicBezTo>
                <a:cubicBezTo>
                  <a:pt x="108424" y="465700"/>
                  <a:pt x="111369" y="465992"/>
                  <a:pt x="114300" y="465992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รูปแบบอิสระ 11"/>
          <p:cNvSpPr/>
          <p:nvPr/>
        </p:nvSpPr>
        <p:spPr>
          <a:xfrm>
            <a:off x="567104" y="2677767"/>
            <a:ext cx="536331" cy="817684"/>
          </a:xfrm>
          <a:custGeom>
            <a:avLst/>
            <a:gdLst>
              <a:gd name="connsiteX0" fmla="*/ 536331 w 536331"/>
              <a:gd name="connsiteY0" fmla="*/ 817684 h 817684"/>
              <a:gd name="connsiteX1" fmla="*/ 536331 w 536331"/>
              <a:gd name="connsiteY1" fmla="*/ 817684 h 817684"/>
              <a:gd name="connsiteX2" fmla="*/ 158261 w 536331"/>
              <a:gd name="connsiteY2" fmla="*/ 800100 h 817684"/>
              <a:gd name="connsiteX3" fmla="*/ 79131 w 536331"/>
              <a:gd name="connsiteY3" fmla="*/ 720969 h 817684"/>
              <a:gd name="connsiteX4" fmla="*/ 26377 w 536331"/>
              <a:gd name="connsiteY4" fmla="*/ 641838 h 817684"/>
              <a:gd name="connsiteX5" fmla="*/ 0 w 536331"/>
              <a:gd name="connsiteY5" fmla="*/ 553915 h 817684"/>
              <a:gd name="connsiteX6" fmla="*/ 8792 w 536331"/>
              <a:gd name="connsiteY6" fmla="*/ 228600 h 817684"/>
              <a:gd name="connsiteX7" fmla="*/ 26377 w 536331"/>
              <a:gd name="connsiteY7" fmla="*/ 158261 h 817684"/>
              <a:gd name="connsiteX8" fmla="*/ 79131 w 536331"/>
              <a:gd name="connsiteY8" fmla="*/ 79130 h 817684"/>
              <a:gd name="connsiteX9" fmla="*/ 114300 w 536331"/>
              <a:gd name="connsiteY9" fmla="*/ 26376 h 817684"/>
              <a:gd name="connsiteX10" fmla="*/ 131884 w 536331"/>
              <a:gd name="connsiteY10" fmla="*/ 0 h 8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331" h="817684">
                <a:moveTo>
                  <a:pt x="536331" y="817684"/>
                </a:moveTo>
                <a:lnTo>
                  <a:pt x="536331" y="817684"/>
                </a:lnTo>
                <a:lnTo>
                  <a:pt x="158261" y="800100"/>
                </a:lnTo>
                <a:cubicBezTo>
                  <a:pt x="115855" y="797334"/>
                  <a:pt x="98087" y="750457"/>
                  <a:pt x="79131" y="720969"/>
                </a:cubicBezTo>
                <a:cubicBezTo>
                  <a:pt x="61988" y="694303"/>
                  <a:pt x="36402" y="671912"/>
                  <a:pt x="26377" y="641838"/>
                </a:cubicBezTo>
                <a:cubicBezTo>
                  <a:pt x="4971" y="577620"/>
                  <a:pt x="13287" y="607066"/>
                  <a:pt x="0" y="553915"/>
                </a:cubicBezTo>
                <a:cubicBezTo>
                  <a:pt x="2931" y="445477"/>
                  <a:pt x="1576" y="336838"/>
                  <a:pt x="8792" y="228600"/>
                </a:cubicBezTo>
                <a:cubicBezTo>
                  <a:pt x="10400" y="204486"/>
                  <a:pt x="13943" y="178985"/>
                  <a:pt x="26377" y="158261"/>
                </a:cubicBezTo>
                <a:cubicBezTo>
                  <a:pt x="77382" y="73254"/>
                  <a:pt x="27847" y="152394"/>
                  <a:pt x="79131" y="79130"/>
                </a:cubicBezTo>
                <a:cubicBezTo>
                  <a:pt x="91250" y="61816"/>
                  <a:pt x="102577" y="43961"/>
                  <a:pt x="114300" y="26376"/>
                </a:cubicBezTo>
                <a:lnTo>
                  <a:pt x="131884" y="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วงรี 12"/>
          <p:cNvSpPr/>
          <p:nvPr/>
        </p:nvSpPr>
        <p:spPr>
          <a:xfrm>
            <a:off x="942223" y="2438550"/>
            <a:ext cx="45719" cy="791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 flipV="1">
            <a:off x="1393141" y="2521746"/>
            <a:ext cx="70779" cy="5824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วงรี 14"/>
          <p:cNvSpPr/>
          <p:nvPr/>
        </p:nvSpPr>
        <p:spPr>
          <a:xfrm rot="950520">
            <a:off x="957421" y="2735513"/>
            <a:ext cx="448408" cy="18558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รูปแบบอิสระ 15"/>
          <p:cNvSpPr/>
          <p:nvPr/>
        </p:nvSpPr>
        <p:spPr>
          <a:xfrm>
            <a:off x="579036" y="1170021"/>
            <a:ext cx="282353" cy="782516"/>
          </a:xfrm>
          <a:custGeom>
            <a:avLst/>
            <a:gdLst>
              <a:gd name="connsiteX0" fmla="*/ 273560 w 282353"/>
              <a:gd name="connsiteY0" fmla="*/ 782516 h 782516"/>
              <a:gd name="connsiteX1" fmla="*/ 220807 w 282353"/>
              <a:gd name="connsiteY1" fmla="*/ 685800 h 782516"/>
              <a:gd name="connsiteX2" fmla="*/ 229599 w 282353"/>
              <a:gd name="connsiteY2" fmla="*/ 606670 h 782516"/>
              <a:gd name="connsiteX3" fmla="*/ 282353 w 282353"/>
              <a:gd name="connsiteY3" fmla="*/ 553916 h 782516"/>
              <a:gd name="connsiteX4" fmla="*/ 238391 w 282353"/>
              <a:gd name="connsiteY4" fmla="*/ 527539 h 782516"/>
              <a:gd name="connsiteX5" fmla="*/ 212014 w 282353"/>
              <a:gd name="connsiteY5" fmla="*/ 518747 h 782516"/>
              <a:gd name="connsiteX6" fmla="*/ 185637 w 282353"/>
              <a:gd name="connsiteY6" fmla="*/ 501162 h 782516"/>
              <a:gd name="connsiteX7" fmla="*/ 115299 w 282353"/>
              <a:gd name="connsiteY7" fmla="*/ 474785 h 782516"/>
              <a:gd name="connsiteX8" fmla="*/ 97714 w 282353"/>
              <a:gd name="connsiteY8" fmla="*/ 430824 h 782516"/>
              <a:gd name="connsiteX9" fmla="*/ 80130 w 282353"/>
              <a:gd name="connsiteY9" fmla="*/ 395654 h 782516"/>
              <a:gd name="connsiteX10" fmla="*/ 62545 w 282353"/>
              <a:gd name="connsiteY10" fmla="*/ 316524 h 782516"/>
              <a:gd name="connsiteX11" fmla="*/ 71337 w 282353"/>
              <a:gd name="connsiteY11" fmla="*/ 281354 h 782516"/>
              <a:gd name="connsiteX12" fmla="*/ 124091 w 282353"/>
              <a:gd name="connsiteY12" fmla="*/ 246185 h 782516"/>
              <a:gd name="connsiteX13" fmla="*/ 159260 w 282353"/>
              <a:gd name="connsiteY13" fmla="*/ 228600 h 782516"/>
              <a:gd name="connsiteX14" fmla="*/ 176845 w 282353"/>
              <a:gd name="connsiteY14" fmla="*/ 202224 h 782516"/>
              <a:gd name="connsiteX15" fmla="*/ 168053 w 282353"/>
              <a:gd name="connsiteY15" fmla="*/ 175847 h 782516"/>
              <a:gd name="connsiteX16" fmla="*/ 62545 w 282353"/>
              <a:gd name="connsiteY16" fmla="*/ 131885 h 782516"/>
              <a:gd name="connsiteX17" fmla="*/ 9791 w 282353"/>
              <a:gd name="connsiteY17" fmla="*/ 114300 h 782516"/>
              <a:gd name="connsiteX18" fmla="*/ 999 w 282353"/>
              <a:gd name="connsiteY18" fmla="*/ 87924 h 782516"/>
              <a:gd name="connsiteX19" fmla="*/ 999 w 282353"/>
              <a:gd name="connsiteY19" fmla="*/ 0 h 7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53" h="782516">
                <a:moveTo>
                  <a:pt x="273560" y="782516"/>
                </a:moveTo>
                <a:cubicBezTo>
                  <a:pt x="224687" y="704318"/>
                  <a:pt x="238342" y="738407"/>
                  <a:pt x="220807" y="685800"/>
                </a:cubicBezTo>
                <a:cubicBezTo>
                  <a:pt x="223738" y="659423"/>
                  <a:pt x="218376" y="630719"/>
                  <a:pt x="229599" y="606670"/>
                </a:cubicBezTo>
                <a:cubicBezTo>
                  <a:pt x="240116" y="584135"/>
                  <a:pt x="282353" y="553916"/>
                  <a:pt x="282353" y="553916"/>
                </a:cubicBezTo>
                <a:cubicBezTo>
                  <a:pt x="267699" y="545124"/>
                  <a:pt x="253676" y="535181"/>
                  <a:pt x="238391" y="527539"/>
                </a:cubicBezTo>
                <a:cubicBezTo>
                  <a:pt x="230102" y="523394"/>
                  <a:pt x="220303" y="522892"/>
                  <a:pt x="212014" y="518747"/>
                </a:cubicBezTo>
                <a:cubicBezTo>
                  <a:pt x="202562" y="514021"/>
                  <a:pt x="195088" y="505888"/>
                  <a:pt x="185637" y="501162"/>
                </a:cubicBezTo>
                <a:cubicBezTo>
                  <a:pt x="164606" y="490646"/>
                  <a:pt x="138131" y="482395"/>
                  <a:pt x="115299" y="474785"/>
                </a:cubicBezTo>
                <a:cubicBezTo>
                  <a:pt x="109437" y="460131"/>
                  <a:pt x="104124" y="445246"/>
                  <a:pt x="97714" y="430824"/>
                </a:cubicBezTo>
                <a:cubicBezTo>
                  <a:pt x="92391" y="418847"/>
                  <a:pt x="84732" y="407926"/>
                  <a:pt x="80130" y="395654"/>
                </a:cubicBezTo>
                <a:cubicBezTo>
                  <a:pt x="74806" y="381456"/>
                  <a:pt x="64934" y="328470"/>
                  <a:pt x="62545" y="316524"/>
                </a:cubicBezTo>
                <a:cubicBezTo>
                  <a:pt x="65476" y="304801"/>
                  <a:pt x="65342" y="291846"/>
                  <a:pt x="71337" y="281354"/>
                </a:cubicBezTo>
                <a:cubicBezTo>
                  <a:pt x="89268" y="249973"/>
                  <a:pt x="97097" y="257754"/>
                  <a:pt x="124091" y="246185"/>
                </a:cubicBezTo>
                <a:cubicBezTo>
                  <a:pt x="136138" y="241022"/>
                  <a:pt x="147537" y="234462"/>
                  <a:pt x="159260" y="228600"/>
                </a:cubicBezTo>
                <a:cubicBezTo>
                  <a:pt x="165122" y="219808"/>
                  <a:pt x="175108" y="212647"/>
                  <a:pt x="176845" y="202224"/>
                </a:cubicBezTo>
                <a:cubicBezTo>
                  <a:pt x="178369" y="193082"/>
                  <a:pt x="174606" y="182400"/>
                  <a:pt x="168053" y="175847"/>
                </a:cubicBezTo>
                <a:cubicBezTo>
                  <a:pt x="127500" y="135294"/>
                  <a:pt x="113342" y="140351"/>
                  <a:pt x="62545" y="131885"/>
                </a:cubicBezTo>
                <a:cubicBezTo>
                  <a:pt x="44960" y="126023"/>
                  <a:pt x="24874" y="125074"/>
                  <a:pt x="9791" y="114300"/>
                </a:cubicBezTo>
                <a:cubicBezTo>
                  <a:pt x="2250" y="108913"/>
                  <a:pt x="1710" y="97164"/>
                  <a:pt x="999" y="87924"/>
                </a:cubicBezTo>
                <a:cubicBezTo>
                  <a:pt x="-1249" y="58702"/>
                  <a:pt x="999" y="29308"/>
                  <a:pt x="999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รูปแบบอิสระ 16"/>
          <p:cNvSpPr/>
          <p:nvPr/>
        </p:nvSpPr>
        <p:spPr>
          <a:xfrm>
            <a:off x="1631914" y="1516673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รูปแบบอิสระ 17"/>
          <p:cNvSpPr/>
          <p:nvPr/>
        </p:nvSpPr>
        <p:spPr>
          <a:xfrm>
            <a:off x="1063304" y="1161560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 flipH="1">
            <a:off x="262394" y="5085021"/>
            <a:ext cx="32909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Fever 3 days</a:t>
            </a:r>
          </a:p>
          <a:p>
            <a:endParaRPr lang="en-US" dirty="0"/>
          </a:p>
        </p:txBody>
      </p:sp>
      <p:sp>
        <p:nvSpPr>
          <p:cNvPr id="26" name="รูปแบบอิสระ 25"/>
          <p:cNvSpPr/>
          <p:nvPr/>
        </p:nvSpPr>
        <p:spPr>
          <a:xfrm>
            <a:off x="989072" y="1989314"/>
            <a:ext cx="705017" cy="427604"/>
          </a:xfrm>
          <a:custGeom>
            <a:avLst/>
            <a:gdLst>
              <a:gd name="connsiteX0" fmla="*/ 115932 w 705017"/>
              <a:gd name="connsiteY0" fmla="*/ 26377 h 427604"/>
              <a:gd name="connsiteX1" fmla="*/ 115932 w 705017"/>
              <a:gd name="connsiteY1" fmla="*/ 26377 h 427604"/>
              <a:gd name="connsiteX2" fmla="*/ 89555 w 705017"/>
              <a:gd name="connsiteY2" fmla="*/ 96715 h 427604"/>
              <a:gd name="connsiteX3" fmla="*/ 45593 w 705017"/>
              <a:gd name="connsiteY3" fmla="*/ 149469 h 427604"/>
              <a:gd name="connsiteX4" fmla="*/ 28009 w 705017"/>
              <a:gd name="connsiteY4" fmla="*/ 175846 h 427604"/>
              <a:gd name="connsiteX5" fmla="*/ 19217 w 705017"/>
              <a:gd name="connsiteY5" fmla="*/ 202223 h 427604"/>
              <a:gd name="connsiteX6" fmla="*/ 1632 w 705017"/>
              <a:gd name="connsiteY6" fmla="*/ 228600 h 427604"/>
              <a:gd name="connsiteX7" fmla="*/ 63178 w 705017"/>
              <a:gd name="connsiteY7" fmla="*/ 211015 h 427604"/>
              <a:gd name="connsiteX8" fmla="*/ 89555 w 705017"/>
              <a:gd name="connsiteY8" fmla="*/ 184638 h 427604"/>
              <a:gd name="connsiteX9" fmla="*/ 168686 w 705017"/>
              <a:gd name="connsiteY9" fmla="*/ 140677 h 427604"/>
              <a:gd name="connsiteX10" fmla="*/ 221440 w 705017"/>
              <a:gd name="connsiteY10" fmla="*/ 87923 h 427604"/>
              <a:gd name="connsiteX11" fmla="*/ 239024 w 705017"/>
              <a:gd name="connsiteY11" fmla="*/ 61546 h 427604"/>
              <a:gd name="connsiteX12" fmla="*/ 282986 w 705017"/>
              <a:gd name="connsiteY12" fmla="*/ 0 h 427604"/>
              <a:gd name="connsiteX13" fmla="*/ 282986 w 705017"/>
              <a:gd name="connsiteY13" fmla="*/ 307731 h 427604"/>
              <a:gd name="connsiteX14" fmla="*/ 274193 w 705017"/>
              <a:gd name="connsiteY14" fmla="*/ 334108 h 427604"/>
              <a:gd name="connsiteX15" fmla="*/ 256609 w 705017"/>
              <a:gd name="connsiteY15" fmla="*/ 360485 h 427604"/>
              <a:gd name="connsiteX16" fmla="*/ 282986 w 705017"/>
              <a:gd name="connsiteY16" fmla="*/ 351692 h 427604"/>
              <a:gd name="connsiteX17" fmla="*/ 335740 w 705017"/>
              <a:gd name="connsiteY17" fmla="*/ 307731 h 427604"/>
              <a:gd name="connsiteX18" fmla="*/ 388493 w 705017"/>
              <a:gd name="connsiteY18" fmla="*/ 272561 h 427604"/>
              <a:gd name="connsiteX19" fmla="*/ 423663 w 705017"/>
              <a:gd name="connsiteY19" fmla="*/ 219808 h 427604"/>
              <a:gd name="connsiteX20" fmla="*/ 450040 w 705017"/>
              <a:gd name="connsiteY20" fmla="*/ 184638 h 427604"/>
              <a:gd name="connsiteX21" fmla="*/ 467624 w 705017"/>
              <a:gd name="connsiteY21" fmla="*/ 149469 h 427604"/>
              <a:gd name="connsiteX22" fmla="*/ 511586 w 705017"/>
              <a:gd name="connsiteY22" fmla="*/ 96715 h 427604"/>
              <a:gd name="connsiteX23" fmla="*/ 511586 w 705017"/>
              <a:gd name="connsiteY23" fmla="*/ 175846 h 427604"/>
              <a:gd name="connsiteX24" fmla="*/ 502793 w 705017"/>
              <a:gd name="connsiteY24" fmla="*/ 325315 h 427604"/>
              <a:gd name="connsiteX25" fmla="*/ 485209 w 705017"/>
              <a:gd name="connsiteY25" fmla="*/ 351692 h 427604"/>
              <a:gd name="connsiteX26" fmla="*/ 476417 w 705017"/>
              <a:gd name="connsiteY26" fmla="*/ 378069 h 427604"/>
              <a:gd name="connsiteX27" fmla="*/ 450040 w 705017"/>
              <a:gd name="connsiteY27" fmla="*/ 395654 h 427604"/>
              <a:gd name="connsiteX28" fmla="*/ 432455 w 705017"/>
              <a:gd name="connsiteY28" fmla="*/ 422031 h 427604"/>
              <a:gd name="connsiteX29" fmla="*/ 608301 w 705017"/>
              <a:gd name="connsiteY29" fmla="*/ 404446 h 427604"/>
              <a:gd name="connsiteX30" fmla="*/ 634678 w 705017"/>
              <a:gd name="connsiteY30" fmla="*/ 378069 h 427604"/>
              <a:gd name="connsiteX31" fmla="*/ 669847 w 705017"/>
              <a:gd name="connsiteY31" fmla="*/ 360485 h 427604"/>
              <a:gd name="connsiteX32" fmla="*/ 678640 w 705017"/>
              <a:gd name="connsiteY32" fmla="*/ 334108 h 427604"/>
              <a:gd name="connsiteX33" fmla="*/ 705017 w 705017"/>
              <a:gd name="connsiteY33" fmla="*/ 272561 h 42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017" h="427604">
                <a:moveTo>
                  <a:pt x="115932" y="26377"/>
                </a:moveTo>
                <a:lnTo>
                  <a:pt x="115932" y="26377"/>
                </a:lnTo>
                <a:cubicBezTo>
                  <a:pt x="107140" y="49823"/>
                  <a:pt x="99917" y="73919"/>
                  <a:pt x="89555" y="96715"/>
                </a:cubicBezTo>
                <a:cubicBezTo>
                  <a:pt x="76457" y="125530"/>
                  <a:pt x="66046" y="124925"/>
                  <a:pt x="45593" y="149469"/>
                </a:cubicBezTo>
                <a:cubicBezTo>
                  <a:pt x="38828" y="157587"/>
                  <a:pt x="32735" y="166395"/>
                  <a:pt x="28009" y="175846"/>
                </a:cubicBezTo>
                <a:cubicBezTo>
                  <a:pt x="23864" y="184136"/>
                  <a:pt x="23362" y="193934"/>
                  <a:pt x="19217" y="202223"/>
                </a:cubicBezTo>
                <a:cubicBezTo>
                  <a:pt x="14491" y="211675"/>
                  <a:pt x="-5840" y="221128"/>
                  <a:pt x="1632" y="228600"/>
                </a:cubicBezTo>
                <a:cubicBezTo>
                  <a:pt x="4393" y="231361"/>
                  <a:pt x="57090" y="213045"/>
                  <a:pt x="63178" y="211015"/>
                </a:cubicBezTo>
                <a:cubicBezTo>
                  <a:pt x="71970" y="202223"/>
                  <a:pt x="79209" y="191535"/>
                  <a:pt x="89555" y="184638"/>
                </a:cubicBezTo>
                <a:cubicBezTo>
                  <a:pt x="155892" y="140413"/>
                  <a:pt x="62817" y="246546"/>
                  <a:pt x="168686" y="140677"/>
                </a:cubicBezTo>
                <a:cubicBezTo>
                  <a:pt x="186271" y="123092"/>
                  <a:pt x="207646" y="108615"/>
                  <a:pt x="221440" y="87923"/>
                </a:cubicBezTo>
                <a:cubicBezTo>
                  <a:pt x="227301" y="79131"/>
                  <a:pt x="232882" y="70145"/>
                  <a:pt x="239024" y="61546"/>
                </a:cubicBezTo>
                <a:cubicBezTo>
                  <a:pt x="293571" y="-14820"/>
                  <a:pt x="241531" y="62181"/>
                  <a:pt x="282986" y="0"/>
                </a:cubicBezTo>
                <a:cubicBezTo>
                  <a:pt x="320814" y="113489"/>
                  <a:pt x="298492" y="36387"/>
                  <a:pt x="282986" y="307731"/>
                </a:cubicBezTo>
                <a:cubicBezTo>
                  <a:pt x="282457" y="316984"/>
                  <a:pt x="278338" y="325818"/>
                  <a:pt x="274193" y="334108"/>
                </a:cubicBezTo>
                <a:cubicBezTo>
                  <a:pt x="269467" y="343559"/>
                  <a:pt x="251883" y="351034"/>
                  <a:pt x="256609" y="360485"/>
                </a:cubicBezTo>
                <a:cubicBezTo>
                  <a:pt x="260754" y="368774"/>
                  <a:pt x="274194" y="354623"/>
                  <a:pt x="282986" y="351692"/>
                </a:cubicBezTo>
                <a:cubicBezTo>
                  <a:pt x="360047" y="274631"/>
                  <a:pt x="262294" y="368935"/>
                  <a:pt x="335740" y="307731"/>
                </a:cubicBezTo>
                <a:cubicBezTo>
                  <a:pt x="379649" y="271141"/>
                  <a:pt x="342138" y="288014"/>
                  <a:pt x="388493" y="272561"/>
                </a:cubicBezTo>
                <a:cubicBezTo>
                  <a:pt x="449872" y="211185"/>
                  <a:pt x="389733" y="279184"/>
                  <a:pt x="423663" y="219808"/>
                </a:cubicBezTo>
                <a:cubicBezTo>
                  <a:pt x="430933" y="207085"/>
                  <a:pt x="442273" y="197065"/>
                  <a:pt x="450040" y="184638"/>
                </a:cubicBezTo>
                <a:cubicBezTo>
                  <a:pt x="456986" y="173524"/>
                  <a:pt x="461121" y="160849"/>
                  <a:pt x="467624" y="149469"/>
                </a:cubicBezTo>
                <a:cubicBezTo>
                  <a:pt x="483944" y="120908"/>
                  <a:pt x="487341" y="120960"/>
                  <a:pt x="511586" y="96715"/>
                </a:cubicBezTo>
                <a:cubicBezTo>
                  <a:pt x="527612" y="160824"/>
                  <a:pt x="518283" y="102177"/>
                  <a:pt x="511586" y="175846"/>
                </a:cubicBezTo>
                <a:cubicBezTo>
                  <a:pt x="507067" y="225550"/>
                  <a:pt x="510197" y="275958"/>
                  <a:pt x="502793" y="325315"/>
                </a:cubicBezTo>
                <a:cubicBezTo>
                  <a:pt x="501225" y="335765"/>
                  <a:pt x="489935" y="342241"/>
                  <a:pt x="485209" y="351692"/>
                </a:cubicBezTo>
                <a:cubicBezTo>
                  <a:pt x="481064" y="359982"/>
                  <a:pt x="482207" y="370832"/>
                  <a:pt x="476417" y="378069"/>
                </a:cubicBezTo>
                <a:cubicBezTo>
                  <a:pt x="469816" y="386321"/>
                  <a:pt x="458832" y="389792"/>
                  <a:pt x="450040" y="395654"/>
                </a:cubicBezTo>
                <a:cubicBezTo>
                  <a:pt x="444178" y="404446"/>
                  <a:pt x="421981" y="420634"/>
                  <a:pt x="432455" y="422031"/>
                </a:cubicBezTo>
                <a:cubicBezTo>
                  <a:pt x="525818" y="434479"/>
                  <a:pt x="546713" y="424975"/>
                  <a:pt x="608301" y="404446"/>
                </a:cubicBezTo>
                <a:cubicBezTo>
                  <a:pt x="617093" y="395654"/>
                  <a:pt x="624560" y="385296"/>
                  <a:pt x="634678" y="378069"/>
                </a:cubicBezTo>
                <a:cubicBezTo>
                  <a:pt x="645343" y="370451"/>
                  <a:pt x="660579" y="369753"/>
                  <a:pt x="669847" y="360485"/>
                </a:cubicBezTo>
                <a:cubicBezTo>
                  <a:pt x="676401" y="353932"/>
                  <a:pt x="675709" y="342900"/>
                  <a:pt x="678640" y="334108"/>
                </a:cubicBezTo>
                <a:cubicBezTo>
                  <a:pt x="688509" y="274890"/>
                  <a:pt x="671487" y="289327"/>
                  <a:pt x="705017" y="27256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6E082B2-2CCC-4554-A5E8-2BFD50634836}"/>
              </a:ext>
            </a:extLst>
          </p:cNvPr>
          <p:cNvSpPr/>
          <p:nvPr/>
        </p:nvSpPr>
        <p:spPr>
          <a:xfrm>
            <a:off x="1969477" y="2529685"/>
            <a:ext cx="531495" cy="59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F6D3F5-8EA9-4938-A0D5-317A989FAB0D}"/>
              </a:ext>
            </a:extLst>
          </p:cNvPr>
          <p:cNvSpPr txBox="1"/>
          <p:nvPr/>
        </p:nvSpPr>
        <p:spPr>
          <a:xfrm>
            <a:off x="2200524" y="179019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2DE8-F4F4-4930-9D86-1226ACCFF890}"/>
              </a:ext>
            </a:extLst>
          </p:cNvPr>
          <p:cNvSpPr txBox="1"/>
          <p:nvPr/>
        </p:nvSpPr>
        <p:spPr>
          <a:xfrm>
            <a:off x="2500972" y="398171"/>
            <a:ext cx="162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When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81DEDD-0ABB-4B71-9A10-4AE7162199C1}"/>
              </a:ext>
            </a:extLst>
          </p:cNvPr>
          <p:cNvSpPr/>
          <p:nvPr/>
        </p:nvSpPr>
        <p:spPr>
          <a:xfrm>
            <a:off x="2986584" y="1063691"/>
            <a:ext cx="3673523" cy="120032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History taking</a:t>
            </a:r>
            <a:r>
              <a:rPr lang="en-US" dirty="0"/>
              <a:t>: Age , other symptoms</a:t>
            </a:r>
          </a:p>
          <a:p>
            <a:r>
              <a:rPr lang="en-US" dirty="0"/>
              <a:t>General well being, eating, drinking</a:t>
            </a:r>
          </a:p>
          <a:p>
            <a:r>
              <a:rPr lang="en-US" dirty="0">
                <a:solidFill>
                  <a:srgbClr val="FF0000"/>
                </a:solidFill>
              </a:rPr>
              <a:t>underlying disease</a:t>
            </a:r>
            <a:r>
              <a:rPr lang="en-US" dirty="0"/>
              <a:t>, immunization</a:t>
            </a:r>
          </a:p>
          <a:p>
            <a:r>
              <a:rPr lang="en-US" dirty="0"/>
              <a:t>Season or epidemiology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A99D1C-5A1A-40C6-B183-4F8E702FF091}"/>
              </a:ext>
            </a:extLst>
          </p:cNvPr>
          <p:cNvSpPr/>
          <p:nvPr/>
        </p:nvSpPr>
        <p:spPr>
          <a:xfrm>
            <a:off x="2986584" y="2517681"/>
            <a:ext cx="3550693" cy="646331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PE:  Temp : low or high, vital signs </a:t>
            </a:r>
          </a:p>
          <a:p>
            <a:r>
              <a:rPr lang="en-US" dirty="0"/>
              <a:t>         check if anything abnormal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61C0F1-1E1C-4FD3-BD27-8E805E46A1B0}"/>
              </a:ext>
            </a:extLst>
          </p:cNvPr>
          <p:cNvSpPr/>
          <p:nvPr/>
        </p:nvSpPr>
        <p:spPr>
          <a:xfrm>
            <a:off x="2952465" y="3542780"/>
            <a:ext cx="3584812" cy="1323439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3 months old, previously healthy</a:t>
            </a:r>
          </a:p>
          <a:p>
            <a:r>
              <a:rPr lang="en-US" sz="2000" dirty="0">
                <a:solidFill>
                  <a:srgbClr val="FF0000"/>
                </a:solidFill>
              </a:rPr>
              <a:t>drowsiness, not sucking milk</a:t>
            </a:r>
            <a:r>
              <a:rPr lang="en-US" sz="2000" dirty="0"/>
              <a:t>,</a:t>
            </a:r>
          </a:p>
          <a:p>
            <a:r>
              <a:rPr lang="en-US" sz="2000" dirty="0"/>
              <a:t>PE: </a:t>
            </a:r>
            <a:r>
              <a:rPr lang="en-US" sz="2000" dirty="0">
                <a:solidFill>
                  <a:srgbClr val="FF0000"/>
                </a:solidFill>
              </a:rPr>
              <a:t>T 39</a:t>
            </a:r>
            <a:r>
              <a:rPr lang="en-US" sz="2000" baseline="30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FF0000"/>
                </a:solidFill>
              </a:rPr>
              <a:t>C, not active, </a:t>
            </a:r>
          </a:p>
          <a:p>
            <a:r>
              <a:rPr lang="en-US" sz="2000" dirty="0"/>
              <a:t>       others-normal 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C2CD48-DC2D-4359-8D26-8A7D34DBC104}"/>
              </a:ext>
            </a:extLst>
          </p:cNvPr>
          <p:cNvSpPr/>
          <p:nvPr/>
        </p:nvSpPr>
        <p:spPr>
          <a:xfrm>
            <a:off x="2235223" y="4978701"/>
            <a:ext cx="4302053" cy="1446550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Differential Dx of Fever with</a:t>
            </a:r>
          </a:p>
          <a:p>
            <a:r>
              <a:rPr lang="en-US" sz="2000" dirty="0"/>
              <a:t>drowsiness</a:t>
            </a:r>
          </a:p>
          <a:p>
            <a:r>
              <a:rPr lang="en-US" sz="2000" dirty="0"/>
              <a:t>* sepsis R/O meningitis : </a:t>
            </a:r>
            <a:r>
              <a:rPr lang="en-US" sz="2000" b="1" dirty="0">
                <a:solidFill>
                  <a:srgbClr val="FF0000"/>
                </a:solidFill>
              </a:rPr>
              <a:t>Work up……</a:t>
            </a:r>
            <a:endParaRPr lang="en-US" sz="1400" b="1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Rx: empirical antibiotic Rx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097290-7ECD-4AD2-B5D7-86A8EB6DFC15}"/>
              </a:ext>
            </a:extLst>
          </p:cNvPr>
          <p:cNvSpPr txBox="1"/>
          <p:nvPr/>
        </p:nvSpPr>
        <p:spPr>
          <a:xfrm>
            <a:off x="7758751" y="50153"/>
            <a:ext cx="23417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What, How ?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32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วงรี 2"/>
          <p:cNvSpPr/>
          <p:nvPr/>
        </p:nvSpPr>
        <p:spPr>
          <a:xfrm>
            <a:off x="640959" y="2001167"/>
            <a:ext cx="1107831" cy="11197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 flipV="1">
            <a:off x="1041008" y="3120958"/>
            <a:ext cx="351693" cy="11972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รูปแบบอิสระ 6"/>
          <p:cNvSpPr/>
          <p:nvPr/>
        </p:nvSpPr>
        <p:spPr>
          <a:xfrm>
            <a:off x="1389185" y="4328315"/>
            <a:ext cx="580292" cy="678592"/>
          </a:xfrm>
          <a:custGeom>
            <a:avLst/>
            <a:gdLst>
              <a:gd name="connsiteX0" fmla="*/ 0 w 580292"/>
              <a:gd name="connsiteY0" fmla="*/ 0 h 678592"/>
              <a:gd name="connsiteX1" fmla="*/ 0 w 580292"/>
              <a:gd name="connsiteY1" fmla="*/ 0 h 678592"/>
              <a:gd name="connsiteX2" fmla="*/ 202223 w 580292"/>
              <a:gd name="connsiteY2" fmla="*/ 17585 h 678592"/>
              <a:gd name="connsiteX3" fmla="*/ 254977 w 580292"/>
              <a:gd name="connsiteY3" fmla="*/ 35169 h 678592"/>
              <a:gd name="connsiteX4" fmla="*/ 281354 w 580292"/>
              <a:gd name="connsiteY4" fmla="*/ 52754 h 678592"/>
              <a:gd name="connsiteX5" fmla="*/ 298939 w 580292"/>
              <a:gd name="connsiteY5" fmla="*/ 79131 h 678592"/>
              <a:gd name="connsiteX6" fmla="*/ 290146 w 580292"/>
              <a:gd name="connsiteY6" fmla="*/ 509954 h 678592"/>
              <a:gd name="connsiteX7" fmla="*/ 307731 w 580292"/>
              <a:gd name="connsiteY7" fmla="*/ 641838 h 678592"/>
              <a:gd name="connsiteX8" fmla="*/ 439616 w 580292"/>
              <a:gd name="connsiteY8" fmla="*/ 650631 h 678592"/>
              <a:gd name="connsiteX9" fmla="*/ 465992 w 580292"/>
              <a:gd name="connsiteY9" fmla="*/ 659423 h 678592"/>
              <a:gd name="connsiteX10" fmla="*/ 509954 w 580292"/>
              <a:gd name="connsiteY10" fmla="*/ 677008 h 678592"/>
              <a:gd name="connsiteX11" fmla="*/ 580292 w 580292"/>
              <a:gd name="connsiteY11" fmla="*/ 677008 h 678592"/>
              <a:gd name="connsiteX12" fmla="*/ 457200 w 580292"/>
              <a:gd name="connsiteY12" fmla="*/ 641838 h 678592"/>
              <a:gd name="connsiteX13" fmla="*/ 501162 w 580292"/>
              <a:gd name="connsiteY13" fmla="*/ 633046 h 67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0292" h="678592">
                <a:moveTo>
                  <a:pt x="0" y="0"/>
                </a:moveTo>
                <a:lnTo>
                  <a:pt x="0" y="0"/>
                </a:lnTo>
                <a:cubicBezTo>
                  <a:pt x="67408" y="5862"/>
                  <a:pt x="135196" y="8340"/>
                  <a:pt x="202223" y="17585"/>
                </a:cubicBezTo>
                <a:cubicBezTo>
                  <a:pt x="220585" y="20118"/>
                  <a:pt x="254977" y="35169"/>
                  <a:pt x="254977" y="35169"/>
                </a:cubicBezTo>
                <a:cubicBezTo>
                  <a:pt x="263769" y="41031"/>
                  <a:pt x="273882" y="45282"/>
                  <a:pt x="281354" y="52754"/>
                </a:cubicBezTo>
                <a:cubicBezTo>
                  <a:pt x="288826" y="60226"/>
                  <a:pt x="298736" y="68566"/>
                  <a:pt x="298939" y="79131"/>
                </a:cubicBezTo>
                <a:cubicBezTo>
                  <a:pt x="301701" y="222742"/>
                  <a:pt x="293077" y="366346"/>
                  <a:pt x="290146" y="509954"/>
                </a:cubicBezTo>
                <a:cubicBezTo>
                  <a:pt x="296008" y="553915"/>
                  <a:pt x="275435" y="611442"/>
                  <a:pt x="307731" y="641838"/>
                </a:cubicBezTo>
                <a:cubicBezTo>
                  <a:pt x="339815" y="672035"/>
                  <a:pt x="395826" y="645765"/>
                  <a:pt x="439616" y="650631"/>
                </a:cubicBezTo>
                <a:cubicBezTo>
                  <a:pt x="448827" y="651654"/>
                  <a:pt x="457315" y="656169"/>
                  <a:pt x="465992" y="659423"/>
                </a:cubicBezTo>
                <a:cubicBezTo>
                  <a:pt x="480770" y="664965"/>
                  <a:pt x="494355" y="674608"/>
                  <a:pt x="509954" y="677008"/>
                </a:cubicBezTo>
                <a:cubicBezTo>
                  <a:pt x="533127" y="680573"/>
                  <a:pt x="556846" y="677008"/>
                  <a:pt x="580292" y="677008"/>
                </a:cubicBezTo>
                <a:lnTo>
                  <a:pt x="457200" y="641838"/>
                </a:lnTo>
                <a:lnTo>
                  <a:pt x="501162" y="633046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รูปแบบอิสระ 8"/>
          <p:cNvSpPr/>
          <p:nvPr/>
        </p:nvSpPr>
        <p:spPr>
          <a:xfrm>
            <a:off x="759656" y="4296372"/>
            <a:ext cx="272561" cy="698774"/>
          </a:xfrm>
          <a:custGeom>
            <a:avLst/>
            <a:gdLst>
              <a:gd name="connsiteX0" fmla="*/ 272561 w 272561"/>
              <a:gd name="connsiteY0" fmla="*/ 38873 h 698774"/>
              <a:gd name="connsiteX1" fmla="*/ 272561 w 272561"/>
              <a:gd name="connsiteY1" fmla="*/ 38873 h 698774"/>
              <a:gd name="connsiteX2" fmla="*/ 202223 w 272561"/>
              <a:gd name="connsiteY2" fmla="*/ 3704 h 698774"/>
              <a:gd name="connsiteX3" fmla="*/ 149469 w 272561"/>
              <a:gd name="connsiteY3" fmla="*/ 12496 h 698774"/>
              <a:gd name="connsiteX4" fmla="*/ 158261 w 272561"/>
              <a:gd name="connsiteY4" fmla="*/ 381773 h 698774"/>
              <a:gd name="connsiteX5" fmla="*/ 184638 w 272561"/>
              <a:gd name="connsiteY5" fmla="*/ 663127 h 698774"/>
              <a:gd name="connsiteX6" fmla="*/ 175846 w 272561"/>
              <a:gd name="connsiteY6" fmla="*/ 698296 h 698774"/>
              <a:gd name="connsiteX7" fmla="*/ 167053 w 272561"/>
              <a:gd name="connsiteY7" fmla="*/ 671919 h 698774"/>
              <a:gd name="connsiteX8" fmla="*/ 131884 w 272561"/>
              <a:gd name="connsiteY8" fmla="*/ 654335 h 698774"/>
              <a:gd name="connsiteX9" fmla="*/ 79130 w 272561"/>
              <a:gd name="connsiteY9" fmla="*/ 619166 h 698774"/>
              <a:gd name="connsiteX10" fmla="*/ 52753 w 272561"/>
              <a:gd name="connsiteY10" fmla="*/ 610373 h 698774"/>
              <a:gd name="connsiteX11" fmla="*/ 17584 w 272561"/>
              <a:gd name="connsiteY11" fmla="*/ 592789 h 698774"/>
              <a:gd name="connsiteX12" fmla="*/ 0 w 272561"/>
              <a:gd name="connsiteY12" fmla="*/ 636750 h 69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2561" h="698774">
                <a:moveTo>
                  <a:pt x="272561" y="38873"/>
                </a:moveTo>
                <a:lnTo>
                  <a:pt x="272561" y="38873"/>
                </a:lnTo>
                <a:cubicBezTo>
                  <a:pt x="249115" y="27150"/>
                  <a:pt x="227855" y="9197"/>
                  <a:pt x="202223" y="3704"/>
                </a:cubicBezTo>
                <a:cubicBezTo>
                  <a:pt x="184792" y="-31"/>
                  <a:pt x="151528" y="-5212"/>
                  <a:pt x="149469" y="12496"/>
                </a:cubicBezTo>
                <a:cubicBezTo>
                  <a:pt x="135248" y="134799"/>
                  <a:pt x="154745" y="258696"/>
                  <a:pt x="158261" y="381773"/>
                </a:cubicBezTo>
                <a:cubicBezTo>
                  <a:pt x="165557" y="637128"/>
                  <a:pt x="130643" y="555140"/>
                  <a:pt x="184638" y="663127"/>
                </a:cubicBezTo>
                <a:cubicBezTo>
                  <a:pt x="181707" y="674850"/>
                  <a:pt x="186654" y="692892"/>
                  <a:pt x="175846" y="698296"/>
                </a:cubicBezTo>
                <a:cubicBezTo>
                  <a:pt x="167556" y="702441"/>
                  <a:pt x="173607" y="678472"/>
                  <a:pt x="167053" y="671919"/>
                </a:cubicBezTo>
                <a:cubicBezTo>
                  <a:pt x="157785" y="662651"/>
                  <a:pt x="143123" y="661078"/>
                  <a:pt x="131884" y="654335"/>
                </a:cubicBezTo>
                <a:cubicBezTo>
                  <a:pt x="113762" y="643462"/>
                  <a:pt x="97604" y="629430"/>
                  <a:pt x="79130" y="619166"/>
                </a:cubicBezTo>
                <a:cubicBezTo>
                  <a:pt x="71028" y="614665"/>
                  <a:pt x="61272" y="614024"/>
                  <a:pt x="52753" y="610373"/>
                </a:cubicBezTo>
                <a:cubicBezTo>
                  <a:pt x="40706" y="605210"/>
                  <a:pt x="29307" y="598650"/>
                  <a:pt x="17584" y="592789"/>
                </a:cubicBezTo>
                <a:lnTo>
                  <a:pt x="0" y="63675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รูปแบบอิสระ 10"/>
          <p:cNvSpPr/>
          <p:nvPr/>
        </p:nvSpPr>
        <p:spPr>
          <a:xfrm>
            <a:off x="1230044" y="3280042"/>
            <a:ext cx="606670" cy="565271"/>
          </a:xfrm>
          <a:custGeom>
            <a:avLst/>
            <a:gdLst>
              <a:gd name="connsiteX0" fmla="*/ 131885 w 606670"/>
              <a:gd name="connsiteY0" fmla="*/ 0 h 475151"/>
              <a:gd name="connsiteX1" fmla="*/ 131885 w 606670"/>
              <a:gd name="connsiteY1" fmla="*/ 0 h 475151"/>
              <a:gd name="connsiteX2" fmla="*/ 518747 w 606670"/>
              <a:gd name="connsiteY2" fmla="*/ 8792 h 475151"/>
              <a:gd name="connsiteX3" fmla="*/ 545124 w 606670"/>
              <a:gd name="connsiteY3" fmla="*/ 70339 h 475151"/>
              <a:gd name="connsiteX4" fmla="*/ 580293 w 606670"/>
              <a:gd name="connsiteY4" fmla="*/ 140677 h 475151"/>
              <a:gd name="connsiteX5" fmla="*/ 606670 w 606670"/>
              <a:gd name="connsiteY5" fmla="*/ 202223 h 475151"/>
              <a:gd name="connsiteX6" fmla="*/ 597877 w 606670"/>
              <a:gd name="connsiteY6" fmla="*/ 290146 h 475151"/>
              <a:gd name="connsiteX7" fmla="*/ 571500 w 606670"/>
              <a:gd name="connsiteY7" fmla="*/ 307731 h 475151"/>
              <a:gd name="connsiteX8" fmla="*/ 527539 w 606670"/>
              <a:gd name="connsiteY8" fmla="*/ 351692 h 475151"/>
              <a:gd name="connsiteX9" fmla="*/ 501162 w 606670"/>
              <a:gd name="connsiteY9" fmla="*/ 378069 h 475151"/>
              <a:gd name="connsiteX10" fmla="*/ 439616 w 606670"/>
              <a:gd name="connsiteY10" fmla="*/ 413239 h 475151"/>
              <a:gd name="connsiteX11" fmla="*/ 404447 w 606670"/>
              <a:gd name="connsiteY11" fmla="*/ 422031 h 475151"/>
              <a:gd name="connsiteX12" fmla="*/ 378070 w 606670"/>
              <a:gd name="connsiteY12" fmla="*/ 430823 h 475151"/>
              <a:gd name="connsiteX13" fmla="*/ 272562 w 606670"/>
              <a:gd name="connsiteY13" fmla="*/ 439616 h 475151"/>
              <a:gd name="connsiteX14" fmla="*/ 219808 w 606670"/>
              <a:gd name="connsiteY14" fmla="*/ 448408 h 475151"/>
              <a:gd name="connsiteX15" fmla="*/ 0 w 606670"/>
              <a:gd name="connsiteY15" fmla="*/ 457200 h 475151"/>
              <a:gd name="connsiteX16" fmla="*/ 26377 w 606670"/>
              <a:gd name="connsiteY16" fmla="*/ 474785 h 475151"/>
              <a:gd name="connsiteX17" fmla="*/ 105508 w 606670"/>
              <a:gd name="connsiteY17" fmla="*/ 465992 h 475151"/>
              <a:gd name="connsiteX18" fmla="*/ 114300 w 606670"/>
              <a:gd name="connsiteY18" fmla="*/ 465992 h 47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6670" h="475151">
                <a:moveTo>
                  <a:pt x="131885" y="0"/>
                </a:moveTo>
                <a:lnTo>
                  <a:pt x="131885" y="0"/>
                </a:lnTo>
                <a:cubicBezTo>
                  <a:pt x="260839" y="2931"/>
                  <a:pt x="390245" y="-2382"/>
                  <a:pt x="518747" y="8792"/>
                </a:cubicBezTo>
                <a:cubicBezTo>
                  <a:pt x="534433" y="10156"/>
                  <a:pt x="543604" y="65021"/>
                  <a:pt x="545124" y="70339"/>
                </a:cubicBezTo>
                <a:cubicBezTo>
                  <a:pt x="556471" y="110053"/>
                  <a:pt x="554401" y="94071"/>
                  <a:pt x="580293" y="140677"/>
                </a:cubicBezTo>
                <a:cubicBezTo>
                  <a:pt x="598399" y="173267"/>
                  <a:pt x="596294" y="171097"/>
                  <a:pt x="606670" y="202223"/>
                </a:cubicBezTo>
                <a:cubicBezTo>
                  <a:pt x="603739" y="231531"/>
                  <a:pt x="607191" y="262204"/>
                  <a:pt x="597877" y="290146"/>
                </a:cubicBezTo>
                <a:cubicBezTo>
                  <a:pt x="594535" y="300171"/>
                  <a:pt x="578101" y="299479"/>
                  <a:pt x="571500" y="307731"/>
                </a:cubicBezTo>
                <a:cubicBezTo>
                  <a:pt x="528378" y="361634"/>
                  <a:pt x="613686" y="308620"/>
                  <a:pt x="527539" y="351692"/>
                </a:cubicBezTo>
                <a:cubicBezTo>
                  <a:pt x="518747" y="360484"/>
                  <a:pt x="510714" y="370109"/>
                  <a:pt x="501162" y="378069"/>
                </a:cubicBezTo>
                <a:cubicBezTo>
                  <a:pt x="487248" y="389664"/>
                  <a:pt x="455251" y="407376"/>
                  <a:pt x="439616" y="413239"/>
                </a:cubicBezTo>
                <a:cubicBezTo>
                  <a:pt x="428302" y="417482"/>
                  <a:pt x="416066" y="418711"/>
                  <a:pt x="404447" y="422031"/>
                </a:cubicBezTo>
                <a:cubicBezTo>
                  <a:pt x="395536" y="424577"/>
                  <a:pt x="387257" y="429598"/>
                  <a:pt x="378070" y="430823"/>
                </a:cubicBezTo>
                <a:cubicBezTo>
                  <a:pt x="343088" y="435487"/>
                  <a:pt x="307637" y="435719"/>
                  <a:pt x="272562" y="439616"/>
                </a:cubicBezTo>
                <a:cubicBezTo>
                  <a:pt x="254844" y="441585"/>
                  <a:pt x="237598" y="447260"/>
                  <a:pt x="219808" y="448408"/>
                </a:cubicBezTo>
                <a:cubicBezTo>
                  <a:pt x="146632" y="453129"/>
                  <a:pt x="73269" y="454269"/>
                  <a:pt x="0" y="457200"/>
                </a:cubicBezTo>
                <a:cubicBezTo>
                  <a:pt x="8792" y="463062"/>
                  <a:pt x="15846" y="473907"/>
                  <a:pt x="26377" y="474785"/>
                </a:cubicBezTo>
                <a:cubicBezTo>
                  <a:pt x="52825" y="476989"/>
                  <a:pt x="79100" y="468633"/>
                  <a:pt x="105508" y="465992"/>
                </a:cubicBezTo>
                <a:cubicBezTo>
                  <a:pt x="108424" y="465700"/>
                  <a:pt x="111369" y="465992"/>
                  <a:pt x="114300" y="465992"/>
                </a:cubicBez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รูปแบบอิสระ 11"/>
          <p:cNvSpPr/>
          <p:nvPr/>
        </p:nvSpPr>
        <p:spPr>
          <a:xfrm>
            <a:off x="567104" y="2677767"/>
            <a:ext cx="536331" cy="817684"/>
          </a:xfrm>
          <a:custGeom>
            <a:avLst/>
            <a:gdLst>
              <a:gd name="connsiteX0" fmla="*/ 536331 w 536331"/>
              <a:gd name="connsiteY0" fmla="*/ 817684 h 817684"/>
              <a:gd name="connsiteX1" fmla="*/ 536331 w 536331"/>
              <a:gd name="connsiteY1" fmla="*/ 817684 h 817684"/>
              <a:gd name="connsiteX2" fmla="*/ 158261 w 536331"/>
              <a:gd name="connsiteY2" fmla="*/ 800100 h 817684"/>
              <a:gd name="connsiteX3" fmla="*/ 79131 w 536331"/>
              <a:gd name="connsiteY3" fmla="*/ 720969 h 817684"/>
              <a:gd name="connsiteX4" fmla="*/ 26377 w 536331"/>
              <a:gd name="connsiteY4" fmla="*/ 641838 h 817684"/>
              <a:gd name="connsiteX5" fmla="*/ 0 w 536331"/>
              <a:gd name="connsiteY5" fmla="*/ 553915 h 817684"/>
              <a:gd name="connsiteX6" fmla="*/ 8792 w 536331"/>
              <a:gd name="connsiteY6" fmla="*/ 228600 h 817684"/>
              <a:gd name="connsiteX7" fmla="*/ 26377 w 536331"/>
              <a:gd name="connsiteY7" fmla="*/ 158261 h 817684"/>
              <a:gd name="connsiteX8" fmla="*/ 79131 w 536331"/>
              <a:gd name="connsiteY8" fmla="*/ 79130 h 817684"/>
              <a:gd name="connsiteX9" fmla="*/ 114300 w 536331"/>
              <a:gd name="connsiteY9" fmla="*/ 26376 h 817684"/>
              <a:gd name="connsiteX10" fmla="*/ 131884 w 536331"/>
              <a:gd name="connsiteY10" fmla="*/ 0 h 817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6331" h="817684">
                <a:moveTo>
                  <a:pt x="536331" y="817684"/>
                </a:moveTo>
                <a:lnTo>
                  <a:pt x="536331" y="817684"/>
                </a:lnTo>
                <a:lnTo>
                  <a:pt x="158261" y="800100"/>
                </a:lnTo>
                <a:cubicBezTo>
                  <a:pt x="115855" y="797334"/>
                  <a:pt x="98087" y="750457"/>
                  <a:pt x="79131" y="720969"/>
                </a:cubicBezTo>
                <a:cubicBezTo>
                  <a:pt x="61988" y="694303"/>
                  <a:pt x="36402" y="671912"/>
                  <a:pt x="26377" y="641838"/>
                </a:cubicBezTo>
                <a:cubicBezTo>
                  <a:pt x="4971" y="577620"/>
                  <a:pt x="13287" y="607066"/>
                  <a:pt x="0" y="553915"/>
                </a:cubicBezTo>
                <a:cubicBezTo>
                  <a:pt x="2931" y="445477"/>
                  <a:pt x="1576" y="336838"/>
                  <a:pt x="8792" y="228600"/>
                </a:cubicBezTo>
                <a:cubicBezTo>
                  <a:pt x="10400" y="204486"/>
                  <a:pt x="13943" y="178985"/>
                  <a:pt x="26377" y="158261"/>
                </a:cubicBezTo>
                <a:cubicBezTo>
                  <a:pt x="77382" y="73254"/>
                  <a:pt x="27847" y="152394"/>
                  <a:pt x="79131" y="79130"/>
                </a:cubicBezTo>
                <a:cubicBezTo>
                  <a:pt x="91250" y="61816"/>
                  <a:pt x="102577" y="43961"/>
                  <a:pt x="114300" y="26376"/>
                </a:cubicBezTo>
                <a:lnTo>
                  <a:pt x="131884" y="0"/>
                </a:lnTo>
              </a:path>
            </a:pathLst>
          </a:custGeom>
          <a:noFill/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วงรี 12"/>
          <p:cNvSpPr/>
          <p:nvPr/>
        </p:nvSpPr>
        <p:spPr>
          <a:xfrm>
            <a:off x="942223" y="2438550"/>
            <a:ext cx="45719" cy="791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 flipV="1">
            <a:off x="1393141" y="2521746"/>
            <a:ext cx="70779" cy="5824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วงรี 14"/>
          <p:cNvSpPr/>
          <p:nvPr/>
        </p:nvSpPr>
        <p:spPr>
          <a:xfrm rot="950520">
            <a:off x="957421" y="2735513"/>
            <a:ext cx="448408" cy="18558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รูปแบบอิสระ 15"/>
          <p:cNvSpPr/>
          <p:nvPr/>
        </p:nvSpPr>
        <p:spPr>
          <a:xfrm>
            <a:off x="579036" y="1170021"/>
            <a:ext cx="282353" cy="782516"/>
          </a:xfrm>
          <a:custGeom>
            <a:avLst/>
            <a:gdLst>
              <a:gd name="connsiteX0" fmla="*/ 273560 w 282353"/>
              <a:gd name="connsiteY0" fmla="*/ 782516 h 782516"/>
              <a:gd name="connsiteX1" fmla="*/ 220807 w 282353"/>
              <a:gd name="connsiteY1" fmla="*/ 685800 h 782516"/>
              <a:gd name="connsiteX2" fmla="*/ 229599 w 282353"/>
              <a:gd name="connsiteY2" fmla="*/ 606670 h 782516"/>
              <a:gd name="connsiteX3" fmla="*/ 282353 w 282353"/>
              <a:gd name="connsiteY3" fmla="*/ 553916 h 782516"/>
              <a:gd name="connsiteX4" fmla="*/ 238391 w 282353"/>
              <a:gd name="connsiteY4" fmla="*/ 527539 h 782516"/>
              <a:gd name="connsiteX5" fmla="*/ 212014 w 282353"/>
              <a:gd name="connsiteY5" fmla="*/ 518747 h 782516"/>
              <a:gd name="connsiteX6" fmla="*/ 185637 w 282353"/>
              <a:gd name="connsiteY6" fmla="*/ 501162 h 782516"/>
              <a:gd name="connsiteX7" fmla="*/ 115299 w 282353"/>
              <a:gd name="connsiteY7" fmla="*/ 474785 h 782516"/>
              <a:gd name="connsiteX8" fmla="*/ 97714 w 282353"/>
              <a:gd name="connsiteY8" fmla="*/ 430824 h 782516"/>
              <a:gd name="connsiteX9" fmla="*/ 80130 w 282353"/>
              <a:gd name="connsiteY9" fmla="*/ 395654 h 782516"/>
              <a:gd name="connsiteX10" fmla="*/ 62545 w 282353"/>
              <a:gd name="connsiteY10" fmla="*/ 316524 h 782516"/>
              <a:gd name="connsiteX11" fmla="*/ 71337 w 282353"/>
              <a:gd name="connsiteY11" fmla="*/ 281354 h 782516"/>
              <a:gd name="connsiteX12" fmla="*/ 124091 w 282353"/>
              <a:gd name="connsiteY12" fmla="*/ 246185 h 782516"/>
              <a:gd name="connsiteX13" fmla="*/ 159260 w 282353"/>
              <a:gd name="connsiteY13" fmla="*/ 228600 h 782516"/>
              <a:gd name="connsiteX14" fmla="*/ 176845 w 282353"/>
              <a:gd name="connsiteY14" fmla="*/ 202224 h 782516"/>
              <a:gd name="connsiteX15" fmla="*/ 168053 w 282353"/>
              <a:gd name="connsiteY15" fmla="*/ 175847 h 782516"/>
              <a:gd name="connsiteX16" fmla="*/ 62545 w 282353"/>
              <a:gd name="connsiteY16" fmla="*/ 131885 h 782516"/>
              <a:gd name="connsiteX17" fmla="*/ 9791 w 282353"/>
              <a:gd name="connsiteY17" fmla="*/ 114300 h 782516"/>
              <a:gd name="connsiteX18" fmla="*/ 999 w 282353"/>
              <a:gd name="connsiteY18" fmla="*/ 87924 h 782516"/>
              <a:gd name="connsiteX19" fmla="*/ 999 w 282353"/>
              <a:gd name="connsiteY19" fmla="*/ 0 h 78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2353" h="782516">
                <a:moveTo>
                  <a:pt x="273560" y="782516"/>
                </a:moveTo>
                <a:cubicBezTo>
                  <a:pt x="224687" y="704318"/>
                  <a:pt x="238342" y="738407"/>
                  <a:pt x="220807" y="685800"/>
                </a:cubicBezTo>
                <a:cubicBezTo>
                  <a:pt x="223738" y="659423"/>
                  <a:pt x="218376" y="630719"/>
                  <a:pt x="229599" y="606670"/>
                </a:cubicBezTo>
                <a:cubicBezTo>
                  <a:pt x="240116" y="584135"/>
                  <a:pt x="282353" y="553916"/>
                  <a:pt x="282353" y="553916"/>
                </a:cubicBezTo>
                <a:cubicBezTo>
                  <a:pt x="267699" y="545124"/>
                  <a:pt x="253676" y="535181"/>
                  <a:pt x="238391" y="527539"/>
                </a:cubicBezTo>
                <a:cubicBezTo>
                  <a:pt x="230102" y="523394"/>
                  <a:pt x="220303" y="522892"/>
                  <a:pt x="212014" y="518747"/>
                </a:cubicBezTo>
                <a:cubicBezTo>
                  <a:pt x="202562" y="514021"/>
                  <a:pt x="195088" y="505888"/>
                  <a:pt x="185637" y="501162"/>
                </a:cubicBezTo>
                <a:cubicBezTo>
                  <a:pt x="164606" y="490646"/>
                  <a:pt x="138131" y="482395"/>
                  <a:pt x="115299" y="474785"/>
                </a:cubicBezTo>
                <a:cubicBezTo>
                  <a:pt x="109437" y="460131"/>
                  <a:pt x="104124" y="445246"/>
                  <a:pt x="97714" y="430824"/>
                </a:cubicBezTo>
                <a:cubicBezTo>
                  <a:pt x="92391" y="418847"/>
                  <a:pt x="84732" y="407926"/>
                  <a:pt x="80130" y="395654"/>
                </a:cubicBezTo>
                <a:cubicBezTo>
                  <a:pt x="74806" y="381456"/>
                  <a:pt x="64934" y="328470"/>
                  <a:pt x="62545" y="316524"/>
                </a:cubicBezTo>
                <a:cubicBezTo>
                  <a:pt x="65476" y="304801"/>
                  <a:pt x="65342" y="291846"/>
                  <a:pt x="71337" y="281354"/>
                </a:cubicBezTo>
                <a:cubicBezTo>
                  <a:pt x="89268" y="249973"/>
                  <a:pt x="97097" y="257754"/>
                  <a:pt x="124091" y="246185"/>
                </a:cubicBezTo>
                <a:cubicBezTo>
                  <a:pt x="136138" y="241022"/>
                  <a:pt x="147537" y="234462"/>
                  <a:pt x="159260" y="228600"/>
                </a:cubicBezTo>
                <a:cubicBezTo>
                  <a:pt x="165122" y="219808"/>
                  <a:pt x="175108" y="212647"/>
                  <a:pt x="176845" y="202224"/>
                </a:cubicBezTo>
                <a:cubicBezTo>
                  <a:pt x="178369" y="193082"/>
                  <a:pt x="174606" y="182400"/>
                  <a:pt x="168053" y="175847"/>
                </a:cubicBezTo>
                <a:cubicBezTo>
                  <a:pt x="127500" y="135294"/>
                  <a:pt x="113342" y="140351"/>
                  <a:pt x="62545" y="131885"/>
                </a:cubicBezTo>
                <a:cubicBezTo>
                  <a:pt x="44960" y="126023"/>
                  <a:pt x="24874" y="125074"/>
                  <a:pt x="9791" y="114300"/>
                </a:cubicBezTo>
                <a:cubicBezTo>
                  <a:pt x="2250" y="108913"/>
                  <a:pt x="1710" y="97164"/>
                  <a:pt x="999" y="87924"/>
                </a:cubicBezTo>
                <a:cubicBezTo>
                  <a:pt x="-1249" y="58702"/>
                  <a:pt x="999" y="29308"/>
                  <a:pt x="999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รูปแบบอิสระ 16"/>
          <p:cNvSpPr/>
          <p:nvPr/>
        </p:nvSpPr>
        <p:spPr>
          <a:xfrm>
            <a:off x="1631914" y="1516673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รูปแบบอิสระ 17"/>
          <p:cNvSpPr/>
          <p:nvPr/>
        </p:nvSpPr>
        <p:spPr>
          <a:xfrm>
            <a:off x="1063304" y="1161560"/>
            <a:ext cx="413239" cy="747347"/>
          </a:xfrm>
          <a:custGeom>
            <a:avLst/>
            <a:gdLst>
              <a:gd name="connsiteX0" fmla="*/ 228600 w 413239"/>
              <a:gd name="connsiteY0" fmla="*/ 747347 h 747347"/>
              <a:gd name="connsiteX1" fmla="*/ 175847 w 413239"/>
              <a:gd name="connsiteY1" fmla="*/ 729762 h 747347"/>
              <a:gd name="connsiteX2" fmla="*/ 140677 w 413239"/>
              <a:gd name="connsiteY2" fmla="*/ 720970 h 747347"/>
              <a:gd name="connsiteX3" fmla="*/ 105508 w 413239"/>
              <a:gd name="connsiteY3" fmla="*/ 694593 h 747347"/>
              <a:gd name="connsiteX4" fmla="*/ 79131 w 413239"/>
              <a:gd name="connsiteY4" fmla="*/ 641839 h 747347"/>
              <a:gd name="connsiteX5" fmla="*/ 52754 w 413239"/>
              <a:gd name="connsiteY5" fmla="*/ 606670 h 747347"/>
              <a:gd name="connsiteX6" fmla="*/ 43962 w 413239"/>
              <a:gd name="connsiteY6" fmla="*/ 580293 h 747347"/>
              <a:gd name="connsiteX7" fmla="*/ 26377 w 413239"/>
              <a:gd name="connsiteY7" fmla="*/ 545124 h 747347"/>
              <a:gd name="connsiteX8" fmla="*/ 0 w 413239"/>
              <a:gd name="connsiteY8" fmla="*/ 483577 h 747347"/>
              <a:gd name="connsiteX9" fmla="*/ 52754 w 413239"/>
              <a:gd name="connsiteY9" fmla="*/ 465993 h 747347"/>
              <a:gd name="connsiteX10" fmla="*/ 79131 w 413239"/>
              <a:gd name="connsiteY10" fmla="*/ 474785 h 747347"/>
              <a:gd name="connsiteX11" fmla="*/ 140677 w 413239"/>
              <a:gd name="connsiteY11" fmla="*/ 509954 h 747347"/>
              <a:gd name="connsiteX12" fmla="*/ 184639 w 413239"/>
              <a:gd name="connsiteY12" fmla="*/ 527539 h 747347"/>
              <a:gd name="connsiteX13" fmla="*/ 211016 w 413239"/>
              <a:gd name="connsiteY13" fmla="*/ 545124 h 747347"/>
              <a:gd name="connsiteX14" fmla="*/ 254977 w 413239"/>
              <a:gd name="connsiteY14" fmla="*/ 571500 h 747347"/>
              <a:gd name="connsiteX15" fmla="*/ 334108 w 413239"/>
              <a:gd name="connsiteY15" fmla="*/ 589085 h 747347"/>
              <a:gd name="connsiteX16" fmla="*/ 360485 w 413239"/>
              <a:gd name="connsiteY16" fmla="*/ 571500 h 747347"/>
              <a:gd name="connsiteX17" fmla="*/ 325316 w 413239"/>
              <a:gd name="connsiteY17" fmla="*/ 439616 h 747347"/>
              <a:gd name="connsiteX18" fmla="*/ 307731 w 413239"/>
              <a:gd name="connsiteY18" fmla="*/ 395654 h 747347"/>
              <a:gd name="connsiteX19" fmla="*/ 290147 w 413239"/>
              <a:gd name="connsiteY19" fmla="*/ 360485 h 747347"/>
              <a:gd name="connsiteX20" fmla="*/ 272562 w 413239"/>
              <a:gd name="connsiteY20" fmla="*/ 307731 h 747347"/>
              <a:gd name="connsiteX21" fmla="*/ 325316 w 413239"/>
              <a:gd name="connsiteY21" fmla="*/ 360485 h 747347"/>
              <a:gd name="connsiteX22" fmla="*/ 307731 w 413239"/>
              <a:gd name="connsiteY22" fmla="*/ 254977 h 747347"/>
              <a:gd name="connsiteX23" fmla="*/ 254977 w 413239"/>
              <a:gd name="connsiteY23" fmla="*/ 219808 h 747347"/>
              <a:gd name="connsiteX24" fmla="*/ 193431 w 413239"/>
              <a:gd name="connsiteY24" fmla="*/ 184639 h 747347"/>
              <a:gd name="connsiteX25" fmla="*/ 131885 w 413239"/>
              <a:gd name="connsiteY25" fmla="*/ 158262 h 747347"/>
              <a:gd name="connsiteX26" fmla="*/ 175847 w 413239"/>
              <a:gd name="connsiteY26" fmla="*/ 149470 h 747347"/>
              <a:gd name="connsiteX27" fmla="*/ 237393 w 413239"/>
              <a:gd name="connsiteY27" fmla="*/ 167054 h 747347"/>
              <a:gd name="connsiteX28" fmla="*/ 263770 w 413239"/>
              <a:gd name="connsiteY28" fmla="*/ 184639 h 747347"/>
              <a:gd name="connsiteX29" fmla="*/ 298939 w 413239"/>
              <a:gd name="connsiteY29" fmla="*/ 211016 h 747347"/>
              <a:gd name="connsiteX30" fmla="*/ 325316 w 413239"/>
              <a:gd name="connsiteY30" fmla="*/ 219808 h 747347"/>
              <a:gd name="connsiteX31" fmla="*/ 351693 w 413239"/>
              <a:gd name="connsiteY31" fmla="*/ 202224 h 747347"/>
              <a:gd name="connsiteX32" fmla="*/ 360485 w 413239"/>
              <a:gd name="connsiteY32" fmla="*/ 175847 h 747347"/>
              <a:gd name="connsiteX33" fmla="*/ 378070 w 413239"/>
              <a:gd name="connsiteY33" fmla="*/ 140677 h 747347"/>
              <a:gd name="connsiteX34" fmla="*/ 386862 w 413239"/>
              <a:gd name="connsiteY34" fmla="*/ 114300 h 747347"/>
              <a:gd name="connsiteX35" fmla="*/ 413239 w 413239"/>
              <a:gd name="connsiteY35" fmla="*/ 52754 h 747347"/>
              <a:gd name="connsiteX36" fmla="*/ 316524 w 413239"/>
              <a:gd name="connsiteY36" fmla="*/ 8793 h 747347"/>
              <a:gd name="connsiteX37" fmla="*/ 281354 w 413239"/>
              <a:gd name="connsiteY37" fmla="*/ 0 h 747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13239" h="747347">
                <a:moveTo>
                  <a:pt x="228600" y="747347"/>
                </a:moveTo>
                <a:cubicBezTo>
                  <a:pt x="211016" y="741485"/>
                  <a:pt x="193601" y="735088"/>
                  <a:pt x="175847" y="729762"/>
                </a:cubicBezTo>
                <a:cubicBezTo>
                  <a:pt x="164273" y="726290"/>
                  <a:pt x="151485" y="726374"/>
                  <a:pt x="140677" y="720970"/>
                </a:cubicBezTo>
                <a:cubicBezTo>
                  <a:pt x="127570" y="714417"/>
                  <a:pt x="117231" y="703385"/>
                  <a:pt x="105508" y="694593"/>
                </a:cubicBezTo>
                <a:cubicBezTo>
                  <a:pt x="96716" y="677008"/>
                  <a:pt x="89246" y="658698"/>
                  <a:pt x="79131" y="641839"/>
                </a:cubicBezTo>
                <a:cubicBezTo>
                  <a:pt x="71592" y="629273"/>
                  <a:pt x="60024" y="619393"/>
                  <a:pt x="52754" y="606670"/>
                </a:cubicBezTo>
                <a:cubicBezTo>
                  <a:pt x="48156" y="598623"/>
                  <a:pt x="47613" y="588812"/>
                  <a:pt x="43962" y="580293"/>
                </a:cubicBezTo>
                <a:cubicBezTo>
                  <a:pt x="38799" y="568246"/>
                  <a:pt x="31540" y="557171"/>
                  <a:pt x="26377" y="545124"/>
                </a:cubicBezTo>
                <a:cubicBezTo>
                  <a:pt x="-12439" y="454554"/>
                  <a:pt x="58329" y="600236"/>
                  <a:pt x="0" y="483577"/>
                </a:cubicBezTo>
                <a:cubicBezTo>
                  <a:pt x="17585" y="477716"/>
                  <a:pt x="34332" y="468040"/>
                  <a:pt x="52754" y="465993"/>
                </a:cubicBezTo>
                <a:cubicBezTo>
                  <a:pt x="61965" y="464970"/>
                  <a:pt x="70612" y="471134"/>
                  <a:pt x="79131" y="474785"/>
                </a:cubicBezTo>
                <a:cubicBezTo>
                  <a:pt x="187022" y="521024"/>
                  <a:pt x="52384" y="465808"/>
                  <a:pt x="140677" y="509954"/>
                </a:cubicBezTo>
                <a:cubicBezTo>
                  <a:pt x="154794" y="517012"/>
                  <a:pt x="170522" y="520481"/>
                  <a:pt x="184639" y="527539"/>
                </a:cubicBezTo>
                <a:cubicBezTo>
                  <a:pt x="194091" y="532265"/>
                  <a:pt x="202055" y="539523"/>
                  <a:pt x="211016" y="545124"/>
                </a:cubicBezTo>
                <a:cubicBezTo>
                  <a:pt x="225507" y="554181"/>
                  <a:pt x="239692" y="563858"/>
                  <a:pt x="254977" y="571500"/>
                </a:cubicBezTo>
                <a:cubicBezTo>
                  <a:pt x="276625" y="582324"/>
                  <a:pt x="313839" y="585707"/>
                  <a:pt x="334108" y="589085"/>
                </a:cubicBezTo>
                <a:cubicBezTo>
                  <a:pt x="342900" y="583223"/>
                  <a:pt x="359675" y="582036"/>
                  <a:pt x="360485" y="571500"/>
                </a:cubicBezTo>
                <a:cubicBezTo>
                  <a:pt x="366053" y="499114"/>
                  <a:pt x="347355" y="489203"/>
                  <a:pt x="325316" y="439616"/>
                </a:cubicBezTo>
                <a:cubicBezTo>
                  <a:pt x="318906" y="425193"/>
                  <a:pt x="314141" y="410077"/>
                  <a:pt x="307731" y="395654"/>
                </a:cubicBezTo>
                <a:cubicBezTo>
                  <a:pt x="302408" y="383677"/>
                  <a:pt x="295015" y="372654"/>
                  <a:pt x="290147" y="360485"/>
                </a:cubicBezTo>
                <a:cubicBezTo>
                  <a:pt x="283263" y="343275"/>
                  <a:pt x="265678" y="290521"/>
                  <a:pt x="272562" y="307731"/>
                </a:cubicBezTo>
                <a:cubicBezTo>
                  <a:pt x="294635" y="362912"/>
                  <a:pt x="274835" y="347865"/>
                  <a:pt x="325316" y="360485"/>
                </a:cubicBezTo>
                <a:cubicBezTo>
                  <a:pt x="319454" y="325316"/>
                  <a:pt x="323676" y="286867"/>
                  <a:pt x="307731" y="254977"/>
                </a:cubicBezTo>
                <a:cubicBezTo>
                  <a:pt x="298279" y="236074"/>
                  <a:pt x="272562" y="231531"/>
                  <a:pt x="254977" y="219808"/>
                </a:cubicBezTo>
                <a:cubicBezTo>
                  <a:pt x="228491" y="202151"/>
                  <a:pt x="224660" y="198023"/>
                  <a:pt x="193431" y="184639"/>
                </a:cubicBezTo>
                <a:cubicBezTo>
                  <a:pt x="102872" y="145828"/>
                  <a:pt x="248526" y="216584"/>
                  <a:pt x="131885" y="158262"/>
                </a:cubicBezTo>
                <a:cubicBezTo>
                  <a:pt x="146539" y="155331"/>
                  <a:pt x="160903" y="149470"/>
                  <a:pt x="175847" y="149470"/>
                </a:cubicBezTo>
                <a:cubicBezTo>
                  <a:pt x="186887" y="149470"/>
                  <a:pt x="224955" y="162908"/>
                  <a:pt x="237393" y="167054"/>
                </a:cubicBezTo>
                <a:cubicBezTo>
                  <a:pt x="246185" y="172916"/>
                  <a:pt x="255171" y="178497"/>
                  <a:pt x="263770" y="184639"/>
                </a:cubicBezTo>
                <a:cubicBezTo>
                  <a:pt x="275694" y="193156"/>
                  <a:pt x="286216" y="203746"/>
                  <a:pt x="298939" y="211016"/>
                </a:cubicBezTo>
                <a:cubicBezTo>
                  <a:pt x="306986" y="215614"/>
                  <a:pt x="316524" y="216877"/>
                  <a:pt x="325316" y="219808"/>
                </a:cubicBezTo>
                <a:cubicBezTo>
                  <a:pt x="334108" y="213947"/>
                  <a:pt x="345092" y="210475"/>
                  <a:pt x="351693" y="202224"/>
                </a:cubicBezTo>
                <a:cubicBezTo>
                  <a:pt x="357483" y="194987"/>
                  <a:pt x="356834" y="184366"/>
                  <a:pt x="360485" y="175847"/>
                </a:cubicBezTo>
                <a:cubicBezTo>
                  <a:pt x="365648" y="163800"/>
                  <a:pt x="372907" y="152724"/>
                  <a:pt x="378070" y="140677"/>
                </a:cubicBezTo>
                <a:cubicBezTo>
                  <a:pt x="381721" y="132158"/>
                  <a:pt x="383211" y="122819"/>
                  <a:pt x="386862" y="114300"/>
                </a:cubicBezTo>
                <a:cubicBezTo>
                  <a:pt x="419456" y="38247"/>
                  <a:pt x="392620" y="114613"/>
                  <a:pt x="413239" y="52754"/>
                </a:cubicBezTo>
                <a:cubicBezTo>
                  <a:pt x="396848" y="-12812"/>
                  <a:pt x="417581" y="23230"/>
                  <a:pt x="316524" y="8793"/>
                </a:cubicBezTo>
                <a:cubicBezTo>
                  <a:pt x="304561" y="7084"/>
                  <a:pt x="281354" y="0"/>
                  <a:pt x="281354" y="0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กล่องข้อความ 1"/>
          <p:cNvSpPr txBox="1"/>
          <p:nvPr/>
        </p:nvSpPr>
        <p:spPr>
          <a:xfrm flipH="1">
            <a:off x="262394" y="5085021"/>
            <a:ext cx="32909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Fever 3 days</a:t>
            </a:r>
          </a:p>
          <a:p>
            <a:endParaRPr lang="en-US" dirty="0"/>
          </a:p>
        </p:txBody>
      </p:sp>
      <p:sp>
        <p:nvSpPr>
          <p:cNvPr id="26" name="รูปแบบอิสระ 25"/>
          <p:cNvSpPr/>
          <p:nvPr/>
        </p:nvSpPr>
        <p:spPr>
          <a:xfrm>
            <a:off x="989072" y="1989314"/>
            <a:ext cx="705017" cy="427604"/>
          </a:xfrm>
          <a:custGeom>
            <a:avLst/>
            <a:gdLst>
              <a:gd name="connsiteX0" fmla="*/ 115932 w 705017"/>
              <a:gd name="connsiteY0" fmla="*/ 26377 h 427604"/>
              <a:gd name="connsiteX1" fmla="*/ 115932 w 705017"/>
              <a:gd name="connsiteY1" fmla="*/ 26377 h 427604"/>
              <a:gd name="connsiteX2" fmla="*/ 89555 w 705017"/>
              <a:gd name="connsiteY2" fmla="*/ 96715 h 427604"/>
              <a:gd name="connsiteX3" fmla="*/ 45593 w 705017"/>
              <a:gd name="connsiteY3" fmla="*/ 149469 h 427604"/>
              <a:gd name="connsiteX4" fmla="*/ 28009 w 705017"/>
              <a:gd name="connsiteY4" fmla="*/ 175846 h 427604"/>
              <a:gd name="connsiteX5" fmla="*/ 19217 w 705017"/>
              <a:gd name="connsiteY5" fmla="*/ 202223 h 427604"/>
              <a:gd name="connsiteX6" fmla="*/ 1632 w 705017"/>
              <a:gd name="connsiteY6" fmla="*/ 228600 h 427604"/>
              <a:gd name="connsiteX7" fmla="*/ 63178 w 705017"/>
              <a:gd name="connsiteY7" fmla="*/ 211015 h 427604"/>
              <a:gd name="connsiteX8" fmla="*/ 89555 w 705017"/>
              <a:gd name="connsiteY8" fmla="*/ 184638 h 427604"/>
              <a:gd name="connsiteX9" fmla="*/ 168686 w 705017"/>
              <a:gd name="connsiteY9" fmla="*/ 140677 h 427604"/>
              <a:gd name="connsiteX10" fmla="*/ 221440 w 705017"/>
              <a:gd name="connsiteY10" fmla="*/ 87923 h 427604"/>
              <a:gd name="connsiteX11" fmla="*/ 239024 w 705017"/>
              <a:gd name="connsiteY11" fmla="*/ 61546 h 427604"/>
              <a:gd name="connsiteX12" fmla="*/ 282986 w 705017"/>
              <a:gd name="connsiteY12" fmla="*/ 0 h 427604"/>
              <a:gd name="connsiteX13" fmla="*/ 282986 w 705017"/>
              <a:gd name="connsiteY13" fmla="*/ 307731 h 427604"/>
              <a:gd name="connsiteX14" fmla="*/ 274193 w 705017"/>
              <a:gd name="connsiteY14" fmla="*/ 334108 h 427604"/>
              <a:gd name="connsiteX15" fmla="*/ 256609 w 705017"/>
              <a:gd name="connsiteY15" fmla="*/ 360485 h 427604"/>
              <a:gd name="connsiteX16" fmla="*/ 282986 w 705017"/>
              <a:gd name="connsiteY16" fmla="*/ 351692 h 427604"/>
              <a:gd name="connsiteX17" fmla="*/ 335740 w 705017"/>
              <a:gd name="connsiteY17" fmla="*/ 307731 h 427604"/>
              <a:gd name="connsiteX18" fmla="*/ 388493 w 705017"/>
              <a:gd name="connsiteY18" fmla="*/ 272561 h 427604"/>
              <a:gd name="connsiteX19" fmla="*/ 423663 w 705017"/>
              <a:gd name="connsiteY19" fmla="*/ 219808 h 427604"/>
              <a:gd name="connsiteX20" fmla="*/ 450040 w 705017"/>
              <a:gd name="connsiteY20" fmla="*/ 184638 h 427604"/>
              <a:gd name="connsiteX21" fmla="*/ 467624 w 705017"/>
              <a:gd name="connsiteY21" fmla="*/ 149469 h 427604"/>
              <a:gd name="connsiteX22" fmla="*/ 511586 w 705017"/>
              <a:gd name="connsiteY22" fmla="*/ 96715 h 427604"/>
              <a:gd name="connsiteX23" fmla="*/ 511586 w 705017"/>
              <a:gd name="connsiteY23" fmla="*/ 175846 h 427604"/>
              <a:gd name="connsiteX24" fmla="*/ 502793 w 705017"/>
              <a:gd name="connsiteY24" fmla="*/ 325315 h 427604"/>
              <a:gd name="connsiteX25" fmla="*/ 485209 w 705017"/>
              <a:gd name="connsiteY25" fmla="*/ 351692 h 427604"/>
              <a:gd name="connsiteX26" fmla="*/ 476417 w 705017"/>
              <a:gd name="connsiteY26" fmla="*/ 378069 h 427604"/>
              <a:gd name="connsiteX27" fmla="*/ 450040 w 705017"/>
              <a:gd name="connsiteY27" fmla="*/ 395654 h 427604"/>
              <a:gd name="connsiteX28" fmla="*/ 432455 w 705017"/>
              <a:gd name="connsiteY28" fmla="*/ 422031 h 427604"/>
              <a:gd name="connsiteX29" fmla="*/ 608301 w 705017"/>
              <a:gd name="connsiteY29" fmla="*/ 404446 h 427604"/>
              <a:gd name="connsiteX30" fmla="*/ 634678 w 705017"/>
              <a:gd name="connsiteY30" fmla="*/ 378069 h 427604"/>
              <a:gd name="connsiteX31" fmla="*/ 669847 w 705017"/>
              <a:gd name="connsiteY31" fmla="*/ 360485 h 427604"/>
              <a:gd name="connsiteX32" fmla="*/ 678640 w 705017"/>
              <a:gd name="connsiteY32" fmla="*/ 334108 h 427604"/>
              <a:gd name="connsiteX33" fmla="*/ 705017 w 705017"/>
              <a:gd name="connsiteY33" fmla="*/ 272561 h 42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05017" h="427604">
                <a:moveTo>
                  <a:pt x="115932" y="26377"/>
                </a:moveTo>
                <a:lnTo>
                  <a:pt x="115932" y="26377"/>
                </a:lnTo>
                <a:cubicBezTo>
                  <a:pt x="107140" y="49823"/>
                  <a:pt x="99917" y="73919"/>
                  <a:pt x="89555" y="96715"/>
                </a:cubicBezTo>
                <a:cubicBezTo>
                  <a:pt x="76457" y="125530"/>
                  <a:pt x="66046" y="124925"/>
                  <a:pt x="45593" y="149469"/>
                </a:cubicBezTo>
                <a:cubicBezTo>
                  <a:pt x="38828" y="157587"/>
                  <a:pt x="32735" y="166395"/>
                  <a:pt x="28009" y="175846"/>
                </a:cubicBezTo>
                <a:cubicBezTo>
                  <a:pt x="23864" y="184136"/>
                  <a:pt x="23362" y="193934"/>
                  <a:pt x="19217" y="202223"/>
                </a:cubicBezTo>
                <a:cubicBezTo>
                  <a:pt x="14491" y="211675"/>
                  <a:pt x="-5840" y="221128"/>
                  <a:pt x="1632" y="228600"/>
                </a:cubicBezTo>
                <a:cubicBezTo>
                  <a:pt x="4393" y="231361"/>
                  <a:pt x="57090" y="213045"/>
                  <a:pt x="63178" y="211015"/>
                </a:cubicBezTo>
                <a:cubicBezTo>
                  <a:pt x="71970" y="202223"/>
                  <a:pt x="79209" y="191535"/>
                  <a:pt x="89555" y="184638"/>
                </a:cubicBezTo>
                <a:cubicBezTo>
                  <a:pt x="155892" y="140413"/>
                  <a:pt x="62817" y="246546"/>
                  <a:pt x="168686" y="140677"/>
                </a:cubicBezTo>
                <a:cubicBezTo>
                  <a:pt x="186271" y="123092"/>
                  <a:pt x="207646" y="108615"/>
                  <a:pt x="221440" y="87923"/>
                </a:cubicBezTo>
                <a:cubicBezTo>
                  <a:pt x="227301" y="79131"/>
                  <a:pt x="232882" y="70145"/>
                  <a:pt x="239024" y="61546"/>
                </a:cubicBezTo>
                <a:cubicBezTo>
                  <a:pt x="293571" y="-14820"/>
                  <a:pt x="241531" y="62181"/>
                  <a:pt x="282986" y="0"/>
                </a:cubicBezTo>
                <a:cubicBezTo>
                  <a:pt x="320814" y="113489"/>
                  <a:pt x="298492" y="36387"/>
                  <a:pt x="282986" y="307731"/>
                </a:cubicBezTo>
                <a:cubicBezTo>
                  <a:pt x="282457" y="316984"/>
                  <a:pt x="278338" y="325818"/>
                  <a:pt x="274193" y="334108"/>
                </a:cubicBezTo>
                <a:cubicBezTo>
                  <a:pt x="269467" y="343559"/>
                  <a:pt x="251883" y="351034"/>
                  <a:pt x="256609" y="360485"/>
                </a:cubicBezTo>
                <a:cubicBezTo>
                  <a:pt x="260754" y="368774"/>
                  <a:pt x="274194" y="354623"/>
                  <a:pt x="282986" y="351692"/>
                </a:cubicBezTo>
                <a:cubicBezTo>
                  <a:pt x="360047" y="274631"/>
                  <a:pt x="262294" y="368935"/>
                  <a:pt x="335740" y="307731"/>
                </a:cubicBezTo>
                <a:cubicBezTo>
                  <a:pt x="379649" y="271141"/>
                  <a:pt x="342138" y="288014"/>
                  <a:pt x="388493" y="272561"/>
                </a:cubicBezTo>
                <a:cubicBezTo>
                  <a:pt x="449872" y="211185"/>
                  <a:pt x="389733" y="279184"/>
                  <a:pt x="423663" y="219808"/>
                </a:cubicBezTo>
                <a:cubicBezTo>
                  <a:pt x="430933" y="207085"/>
                  <a:pt x="442273" y="197065"/>
                  <a:pt x="450040" y="184638"/>
                </a:cubicBezTo>
                <a:cubicBezTo>
                  <a:pt x="456986" y="173524"/>
                  <a:pt x="461121" y="160849"/>
                  <a:pt x="467624" y="149469"/>
                </a:cubicBezTo>
                <a:cubicBezTo>
                  <a:pt x="483944" y="120908"/>
                  <a:pt x="487341" y="120960"/>
                  <a:pt x="511586" y="96715"/>
                </a:cubicBezTo>
                <a:cubicBezTo>
                  <a:pt x="527612" y="160824"/>
                  <a:pt x="518283" y="102177"/>
                  <a:pt x="511586" y="175846"/>
                </a:cubicBezTo>
                <a:cubicBezTo>
                  <a:pt x="507067" y="225550"/>
                  <a:pt x="510197" y="275958"/>
                  <a:pt x="502793" y="325315"/>
                </a:cubicBezTo>
                <a:cubicBezTo>
                  <a:pt x="501225" y="335765"/>
                  <a:pt x="489935" y="342241"/>
                  <a:pt x="485209" y="351692"/>
                </a:cubicBezTo>
                <a:cubicBezTo>
                  <a:pt x="481064" y="359982"/>
                  <a:pt x="482207" y="370832"/>
                  <a:pt x="476417" y="378069"/>
                </a:cubicBezTo>
                <a:cubicBezTo>
                  <a:pt x="469816" y="386321"/>
                  <a:pt x="458832" y="389792"/>
                  <a:pt x="450040" y="395654"/>
                </a:cubicBezTo>
                <a:cubicBezTo>
                  <a:pt x="444178" y="404446"/>
                  <a:pt x="421981" y="420634"/>
                  <a:pt x="432455" y="422031"/>
                </a:cubicBezTo>
                <a:cubicBezTo>
                  <a:pt x="525818" y="434479"/>
                  <a:pt x="546713" y="424975"/>
                  <a:pt x="608301" y="404446"/>
                </a:cubicBezTo>
                <a:cubicBezTo>
                  <a:pt x="617093" y="395654"/>
                  <a:pt x="624560" y="385296"/>
                  <a:pt x="634678" y="378069"/>
                </a:cubicBezTo>
                <a:cubicBezTo>
                  <a:pt x="645343" y="370451"/>
                  <a:pt x="660579" y="369753"/>
                  <a:pt x="669847" y="360485"/>
                </a:cubicBezTo>
                <a:cubicBezTo>
                  <a:pt x="676401" y="353932"/>
                  <a:pt x="675709" y="342900"/>
                  <a:pt x="678640" y="334108"/>
                </a:cubicBezTo>
                <a:cubicBezTo>
                  <a:pt x="688509" y="274890"/>
                  <a:pt x="671487" y="289327"/>
                  <a:pt x="705017" y="27256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6E082B2-2CCC-4554-A5E8-2BFD50634836}"/>
              </a:ext>
            </a:extLst>
          </p:cNvPr>
          <p:cNvSpPr/>
          <p:nvPr/>
        </p:nvSpPr>
        <p:spPr>
          <a:xfrm>
            <a:off x="1969477" y="2529685"/>
            <a:ext cx="531495" cy="5912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EF6D3F5-8EA9-4938-A0D5-317A989FAB0D}"/>
              </a:ext>
            </a:extLst>
          </p:cNvPr>
          <p:cNvSpPr txBox="1"/>
          <p:nvPr/>
        </p:nvSpPr>
        <p:spPr>
          <a:xfrm>
            <a:off x="2200524" y="1790194"/>
            <a:ext cx="397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02DE8-F4F4-4930-9D86-1226ACCFF890}"/>
              </a:ext>
            </a:extLst>
          </p:cNvPr>
          <p:cNvSpPr txBox="1"/>
          <p:nvPr/>
        </p:nvSpPr>
        <p:spPr>
          <a:xfrm>
            <a:off x="2500972" y="398171"/>
            <a:ext cx="1625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When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81DEDD-0ABB-4B71-9A10-4AE7162199C1}"/>
              </a:ext>
            </a:extLst>
          </p:cNvPr>
          <p:cNvSpPr/>
          <p:nvPr/>
        </p:nvSpPr>
        <p:spPr>
          <a:xfrm>
            <a:off x="2986584" y="1063691"/>
            <a:ext cx="3673523" cy="120032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History taking</a:t>
            </a:r>
            <a:r>
              <a:rPr lang="en-US" dirty="0"/>
              <a:t>: Age , other symptoms</a:t>
            </a:r>
          </a:p>
          <a:p>
            <a:r>
              <a:rPr lang="en-US" dirty="0"/>
              <a:t>General well being, eating, drinking</a:t>
            </a:r>
          </a:p>
          <a:p>
            <a:r>
              <a:rPr lang="en-US" dirty="0">
                <a:solidFill>
                  <a:srgbClr val="FF0000"/>
                </a:solidFill>
              </a:rPr>
              <a:t>underlying disease</a:t>
            </a:r>
            <a:r>
              <a:rPr lang="en-US" dirty="0"/>
              <a:t>, immunization</a:t>
            </a:r>
          </a:p>
          <a:p>
            <a:r>
              <a:rPr lang="en-US" dirty="0"/>
              <a:t>Season or epidemiology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A99D1C-5A1A-40C6-B183-4F8E702FF091}"/>
              </a:ext>
            </a:extLst>
          </p:cNvPr>
          <p:cNvSpPr/>
          <p:nvPr/>
        </p:nvSpPr>
        <p:spPr>
          <a:xfrm>
            <a:off x="2986584" y="2517681"/>
            <a:ext cx="3550693" cy="646331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PE:  Temp : low or high, vital signs </a:t>
            </a:r>
          </a:p>
          <a:p>
            <a:r>
              <a:rPr lang="en-US" dirty="0"/>
              <a:t>         check if anything abnormal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61C0F1-1E1C-4FD3-BD27-8E805E46A1B0}"/>
              </a:ext>
            </a:extLst>
          </p:cNvPr>
          <p:cNvSpPr/>
          <p:nvPr/>
        </p:nvSpPr>
        <p:spPr>
          <a:xfrm>
            <a:off x="2952465" y="3542780"/>
            <a:ext cx="3584812" cy="1323439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3 months old, previously healthy</a:t>
            </a:r>
          </a:p>
          <a:p>
            <a:r>
              <a:rPr lang="en-US" sz="2000" dirty="0">
                <a:solidFill>
                  <a:srgbClr val="FF0000"/>
                </a:solidFill>
              </a:rPr>
              <a:t>drowsiness, not sucking milk</a:t>
            </a:r>
            <a:r>
              <a:rPr lang="en-US" sz="2000" dirty="0"/>
              <a:t>,</a:t>
            </a:r>
          </a:p>
          <a:p>
            <a:r>
              <a:rPr lang="en-US" sz="2000" dirty="0"/>
              <a:t>PE: </a:t>
            </a:r>
            <a:r>
              <a:rPr lang="en-US" sz="2000" dirty="0">
                <a:solidFill>
                  <a:srgbClr val="FF0000"/>
                </a:solidFill>
              </a:rPr>
              <a:t>T 39</a:t>
            </a:r>
            <a:r>
              <a:rPr lang="en-US" sz="2000" baseline="30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FF0000"/>
                </a:solidFill>
              </a:rPr>
              <a:t>C, not active, </a:t>
            </a:r>
          </a:p>
          <a:p>
            <a:r>
              <a:rPr lang="en-US" sz="2000" dirty="0"/>
              <a:t>       others-normal 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C2CD48-DC2D-4359-8D26-8A7D34DBC104}"/>
              </a:ext>
            </a:extLst>
          </p:cNvPr>
          <p:cNvSpPr/>
          <p:nvPr/>
        </p:nvSpPr>
        <p:spPr>
          <a:xfrm>
            <a:off x="2235223" y="4978701"/>
            <a:ext cx="4089577" cy="1446550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/>
              <a:t>Differential Dx of Fever with</a:t>
            </a:r>
          </a:p>
          <a:p>
            <a:r>
              <a:rPr lang="en-US" sz="2000" dirty="0"/>
              <a:t>drowsiness</a:t>
            </a:r>
          </a:p>
          <a:p>
            <a:r>
              <a:rPr lang="en-US" sz="2000" dirty="0"/>
              <a:t>* sepsis R/O meningitis: </a:t>
            </a:r>
            <a:r>
              <a:rPr lang="en-US" sz="2000" b="1" dirty="0">
                <a:solidFill>
                  <a:srgbClr val="FF0000"/>
                </a:solidFill>
              </a:rPr>
              <a:t>Work up……</a:t>
            </a:r>
            <a:endParaRPr lang="en-US" sz="1400" b="1" dirty="0">
              <a:solidFill>
                <a:srgbClr val="FF0000"/>
              </a:solidFill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Rx: empirical antibiotic Rx</a:t>
            </a:r>
            <a:endParaRPr 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097290-7ECD-4AD2-B5D7-86A8EB6DFC15}"/>
              </a:ext>
            </a:extLst>
          </p:cNvPr>
          <p:cNvSpPr txBox="1"/>
          <p:nvPr/>
        </p:nvSpPr>
        <p:spPr>
          <a:xfrm>
            <a:off x="7758751" y="50153"/>
            <a:ext cx="234173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What, How ?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C2F74C-DF8A-4D3E-B4F0-C9B4DE78CC22}"/>
              </a:ext>
            </a:extLst>
          </p:cNvPr>
          <p:cNvSpPr/>
          <p:nvPr/>
        </p:nvSpPr>
        <p:spPr>
          <a:xfrm>
            <a:off x="7181952" y="785522"/>
            <a:ext cx="47536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Sepsis in infant age 3 </a:t>
            </a:r>
            <a:r>
              <a:rPr lang="en-US" sz="2000" dirty="0" err="1"/>
              <a:t>mo</a:t>
            </a:r>
            <a:r>
              <a:rPr lang="en-US" sz="2000" dirty="0"/>
              <a:t> to 3  </a:t>
            </a:r>
            <a:r>
              <a:rPr lang="en-US" sz="2000" dirty="0" err="1"/>
              <a:t>yrs</a:t>
            </a:r>
            <a:r>
              <a:rPr lang="en-US" sz="2000" dirty="0"/>
              <a:t> old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No U/D</a:t>
            </a:r>
          </a:p>
          <a:p>
            <a:r>
              <a:rPr lang="en-US" sz="2000" i="1" dirty="0"/>
              <a:t>Staphylococcus aureus</a:t>
            </a:r>
          </a:p>
          <a:p>
            <a:r>
              <a:rPr lang="en-US" sz="2000" i="1" dirty="0"/>
              <a:t>Streptococcus pneumoniae</a:t>
            </a:r>
          </a:p>
          <a:p>
            <a:r>
              <a:rPr lang="en-US" sz="2000" i="1" dirty="0"/>
              <a:t>Hemophilus influenzae</a:t>
            </a:r>
          </a:p>
          <a:p>
            <a:r>
              <a:rPr lang="en-US" sz="2000" i="1" dirty="0"/>
              <a:t>Neisseria meningitides</a:t>
            </a:r>
          </a:p>
          <a:p>
            <a:r>
              <a:rPr lang="en-US" sz="2000" i="1" dirty="0"/>
              <a:t>Salmonella</a:t>
            </a:r>
            <a:endParaRPr lang="en-US" i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22FC38-9C39-4396-A734-3F9FD0DFF36E}"/>
              </a:ext>
            </a:extLst>
          </p:cNvPr>
          <p:cNvSpPr txBox="1"/>
          <p:nvPr/>
        </p:nvSpPr>
        <p:spPr>
          <a:xfrm>
            <a:off x="7181952" y="3120958"/>
            <a:ext cx="41151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Meningitis in infant age 3 </a:t>
            </a:r>
            <a:r>
              <a:rPr lang="en-US" dirty="0" err="1"/>
              <a:t>mo</a:t>
            </a:r>
            <a:r>
              <a:rPr lang="en-US" dirty="0"/>
              <a:t> to 3  </a:t>
            </a:r>
            <a:r>
              <a:rPr lang="en-US" dirty="0" err="1"/>
              <a:t>yrs</a:t>
            </a:r>
            <a:r>
              <a:rPr lang="en-US" dirty="0"/>
              <a:t> old </a:t>
            </a:r>
          </a:p>
          <a:p>
            <a:r>
              <a:rPr lang="en-US" b="1" dirty="0">
                <a:solidFill>
                  <a:srgbClr val="FF0000"/>
                </a:solidFill>
              </a:rPr>
              <a:t>No U/D</a:t>
            </a:r>
          </a:p>
          <a:p>
            <a:r>
              <a:rPr lang="en-US" i="1" dirty="0"/>
              <a:t>Streptococcus pneumoniae</a:t>
            </a:r>
          </a:p>
          <a:p>
            <a:r>
              <a:rPr lang="en-US" i="1" dirty="0"/>
              <a:t>Hemophilus influenzae</a:t>
            </a:r>
          </a:p>
          <a:p>
            <a:r>
              <a:rPr lang="en-US" i="1" dirty="0"/>
              <a:t>Neisseria meningitides</a:t>
            </a:r>
          </a:p>
          <a:p>
            <a:r>
              <a:rPr lang="en-US" i="1" dirty="0"/>
              <a:t>Salmonella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77457D-6962-4072-8646-1E7D5410A702}"/>
              </a:ext>
            </a:extLst>
          </p:cNvPr>
          <p:cNvSpPr txBox="1"/>
          <p:nvPr/>
        </p:nvSpPr>
        <p:spPr>
          <a:xfrm>
            <a:off x="7902054" y="4963951"/>
            <a:ext cx="23816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Cefotaxime/ceftriaxone</a:t>
            </a:r>
          </a:p>
          <a:p>
            <a:r>
              <a:rPr lang="en-US" dirty="0"/>
              <a:t>*Spectrum of activity</a:t>
            </a:r>
          </a:p>
          <a:p>
            <a:r>
              <a:rPr lang="en-US" dirty="0"/>
              <a:t>*Penetration into CSF</a:t>
            </a:r>
          </a:p>
          <a:p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A38127-13A2-4950-B732-8A38AF2A7B81}"/>
              </a:ext>
            </a:extLst>
          </p:cNvPr>
          <p:cNvSpPr txBox="1"/>
          <p:nvPr/>
        </p:nvSpPr>
        <p:spPr>
          <a:xfrm>
            <a:off x="7999580" y="6068281"/>
            <a:ext cx="218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Dose, route, duration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0193A8C-8F5F-4073-8658-64C2A5996EBA}"/>
              </a:ext>
            </a:extLst>
          </p:cNvPr>
          <p:cNvSpPr/>
          <p:nvPr/>
        </p:nvSpPr>
        <p:spPr>
          <a:xfrm>
            <a:off x="6388011" y="5685185"/>
            <a:ext cx="1370739" cy="6384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C81939-38B7-4055-B5B8-828F06CDEACA}"/>
              </a:ext>
            </a:extLst>
          </p:cNvPr>
          <p:cNvSpPr txBox="1"/>
          <p:nvPr/>
        </p:nvSpPr>
        <p:spPr>
          <a:xfrm>
            <a:off x="6290855" y="5223520"/>
            <a:ext cx="1547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Organism?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74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/>
      <p:bldP spid="29" grpId="0" animBg="1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ED3E55-C2A7-4133-A4F8-D8A120471389}"/>
              </a:ext>
            </a:extLst>
          </p:cNvPr>
          <p:cNvSpPr/>
          <p:nvPr/>
        </p:nvSpPr>
        <p:spPr>
          <a:xfrm>
            <a:off x="3505077" y="479489"/>
            <a:ext cx="49097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Appropriate antibiotic use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20578A-5D05-4FBC-A6E6-FA04DC614849}"/>
              </a:ext>
            </a:extLst>
          </p:cNvPr>
          <p:cNvSpPr/>
          <p:nvPr/>
        </p:nvSpPr>
        <p:spPr>
          <a:xfrm>
            <a:off x="583428" y="1037917"/>
            <a:ext cx="6725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drug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dose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duration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E98C3-9F8E-469E-AB62-2E375C0EC74E}"/>
              </a:ext>
            </a:extLst>
          </p:cNvPr>
          <p:cNvSpPr txBox="1"/>
          <p:nvPr/>
        </p:nvSpPr>
        <p:spPr>
          <a:xfrm>
            <a:off x="583428" y="1612840"/>
            <a:ext cx="4671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Empirical treatment for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Meningitis in infant age 3 </a:t>
            </a:r>
            <a:r>
              <a:rPr lang="en-US" sz="2000" dirty="0" err="1">
                <a:solidFill>
                  <a:srgbClr val="FF0000"/>
                </a:solidFill>
              </a:rPr>
              <a:t>mo</a:t>
            </a:r>
            <a:r>
              <a:rPr lang="en-US" sz="2000" dirty="0">
                <a:solidFill>
                  <a:srgbClr val="FF0000"/>
                </a:solidFill>
              </a:rPr>
              <a:t> to 3  </a:t>
            </a:r>
            <a:r>
              <a:rPr lang="en-US" sz="2000" dirty="0" err="1">
                <a:solidFill>
                  <a:srgbClr val="FF0000"/>
                </a:solidFill>
              </a:rPr>
              <a:t>yrs</a:t>
            </a:r>
            <a:r>
              <a:rPr lang="en-US" sz="2000" dirty="0">
                <a:solidFill>
                  <a:srgbClr val="FF0000"/>
                </a:solidFill>
              </a:rPr>
              <a:t> old*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F1DBC-B95D-4ECA-83E9-CD9D850E12A7}"/>
              </a:ext>
            </a:extLst>
          </p:cNvPr>
          <p:cNvSpPr/>
          <p:nvPr/>
        </p:nvSpPr>
        <p:spPr>
          <a:xfrm>
            <a:off x="-1936513" y="53671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Cefotaxime </a:t>
            </a:r>
          </a:p>
          <a:p>
            <a:r>
              <a:rPr lang="en-US" dirty="0"/>
              <a:t>Ceftriaxone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D159546-074C-4DBA-9838-4C310F39C8C4}"/>
              </a:ext>
            </a:extLst>
          </p:cNvPr>
          <p:cNvGraphicFramePr>
            <a:graphicFrameLocks noGrp="1"/>
          </p:cNvGraphicFramePr>
          <p:nvPr/>
        </p:nvGraphicFramePr>
        <p:xfrm>
          <a:off x="583428" y="2423352"/>
          <a:ext cx="4752847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669">
                  <a:extLst>
                    <a:ext uri="{9D8B030D-6E8A-4147-A177-3AD203B41FA5}">
                      <a16:colId xmlns:a16="http://schemas.microsoft.com/office/drawing/2014/main" val="49302123"/>
                    </a:ext>
                  </a:extLst>
                </a:gridCol>
                <a:gridCol w="2287476">
                  <a:extLst>
                    <a:ext uri="{9D8B030D-6E8A-4147-A177-3AD203B41FA5}">
                      <a16:colId xmlns:a16="http://schemas.microsoft.com/office/drawing/2014/main" val="1681133782"/>
                    </a:ext>
                  </a:extLst>
                </a:gridCol>
                <a:gridCol w="1057702">
                  <a:extLst>
                    <a:ext uri="{9D8B030D-6E8A-4147-A177-3AD203B41FA5}">
                      <a16:colId xmlns:a16="http://schemas.microsoft.com/office/drawing/2014/main" val="1332801621"/>
                    </a:ext>
                  </a:extLst>
                </a:gridCol>
              </a:tblGrid>
              <a:tr h="251612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Dose/kg/day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7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225-300 mg</a:t>
                      </a:r>
                    </a:p>
                    <a:p>
                      <a:r>
                        <a:rPr lang="en-US" dirty="0"/>
                        <a:t>Max 2 g/dose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32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100 mg</a:t>
                      </a:r>
                    </a:p>
                    <a:p>
                      <a:r>
                        <a:rPr lang="en-US" dirty="0"/>
                        <a:t>Max 2 g/dose, 4g/d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4436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801FC6E-A99F-4EBA-907E-E4B9234D3640}"/>
              </a:ext>
            </a:extLst>
          </p:cNvPr>
          <p:cNvSpPr txBox="1"/>
          <p:nvPr/>
        </p:nvSpPr>
        <p:spPr>
          <a:xfrm>
            <a:off x="8140890" y="6344453"/>
            <a:ext cx="2914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/>
              <a:t>RedBook</a:t>
            </a:r>
            <a:r>
              <a:rPr lang="en-US" sz="2000" i="1" dirty="0"/>
              <a:t> 2018 31</a:t>
            </a:r>
            <a:r>
              <a:rPr lang="en-US" sz="2000" i="1" baseline="30000" dirty="0"/>
              <a:t>st</a:t>
            </a:r>
            <a:r>
              <a:rPr lang="en-US" sz="2000" i="1" dirty="0"/>
              <a:t> Edition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78517C-7188-4BE3-ADA8-D01F503B333D}"/>
              </a:ext>
            </a:extLst>
          </p:cNvPr>
          <p:cNvSpPr txBox="1"/>
          <p:nvPr/>
        </p:nvSpPr>
        <p:spPr>
          <a:xfrm>
            <a:off x="516391" y="4177402"/>
            <a:ext cx="7821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*If severe or suspected penicillin resistant </a:t>
            </a:r>
            <a:r>
              <a:rPr lang="en-US" i="1" dirty="0"/>
              <a:t>S. pneumoniae </a:t>
            </a:r>
            <a:r>
              <a:rPr lang="en-US" dirty="0"/>
              <a:t>(PRSP), add vancomycin</a:t>
            </a:r>
          </a:p>
        </p:txBody>
      </p:sp>
    </p:spTree>
    <p:extLst>
      <p:ext uri="{BB962C8B-B14F-4D97-AF65-F5344CB8AC3E}">
        <p14:creationId xmlns:p14="http://schemas.microsoft.com/office/powerpoint/2010/main" val="1865924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ED3E55-C2A7-4133-A4F8-D8A120471389}"/>
              </a:ext>
            </a:extLst>
          </p:cNvPr>
          <p:cNvSpPr/>
          <p:nvPr/>
        </p:nvSpPr>
        <p:spPr>
          <a:xfrm>
            <a:off x="3505077" y="479489"/>
            <a:ext cx="49097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Appropriate antibiotic use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20578A-5D05-4FBC-A6E6-FA04DC614849}"/>
              </a:ext>
            </a:extLst>
          </p:cNvPr>
          <p:cNvSpPr/>
          <p:nvPr/>
        </p:nvSpPr>
        <p:spPr>
          <a:xfrm>
            <a:off x="583428" y="1037917"/>
            <a:ext cx="6725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drug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dose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duration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E98C3-9F8E-469E-AB62-2E375C0EC74E}"/>
              </a:ext>
            </a:extLst>
          </p:cNvPr>
          <p:cNvSpPr txBox="1"/>
          <p:nvPr/>
        </p:nvSpPr>
        <p:spPr>
          <a:xfrm>
            <a:off x="583428" y="1612840"/>
            <a:ext cx="46712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Empirical treatment for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Meningitis in infant age 3 </a:t>
            </a:r>
            <a:r>
              <a:rPr lang="en-US" sz="2000" dirty="0" err="1">
                <a:solidFill>
                  <a:srgbClr val="FF0000"/>
                </a:solidFill>
              </a:rPr>
              <a:t>mo</a:t>
            </a:r>
            <a:r>
              <a:rPr lang="en-US" sz="2000" dirty="0">
                <a:solidFill>
                  <a:srgbClr val="FF0000"/>
                </a:solidFill>
              </a:rPr>
              <a:t> to 3  </a:t>
            </a:r>
            <a:r>
              <a:rPr lang="en-US" sz="2000" dirty="0" err="1">
                <a:solidFill>
                  <a:srgbClr val="FF0000"/>
                </a:solidFill>
              </a:rPr>
              <a:t>yrs</a:t>
            </a:r>
            <a:r>
              <a:rPr lang="en-US" sz="2000" dirty="0">
                <a:solidFill>
                  <a:srgbClr val="FF0000"/>
                </a:solidFill>
              </a:rPr>
              <a:t> old*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F1DBC-B95D-4ECA-83E9-CD9D850E12A7}"/>
              </a:ext>
            </a:extLst>
          </p:cNvPr>
          <p:cNvSpPr/>
          <p:nvPr/>
        </p:nvSpPr>
        <p:spPr>
          <a:xfrm>
            <a:off x="-1936513" y="53671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Cefotaxime </a:t>
            </a:r>
          </a:p>
          <a:p>
            <a:r>
              <a:rPr lang="en-US" dirty="0"/>
              <a:t>Ceftriaxone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D159546-074C-4DBA-9838-4C310F39C8C4}"/>
              </a:ext>
            </a:extLst>
          </p:cNvPr>
          <p:cNvGraphicFramePr>
            <a:graphicFrameLocks noGrp="1"/>
          </p:cNvGraphicFramePr>
          <p:nvPr/>
        </p:nvGraphicFramePr>
        <p:xfrm>
          <a:off x="583428" y="2423352"/>
          <a:ext cx="4752847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669">
                  <a:extLst>
                    <a:ext uri="{9D8B030D-6E8A-4147-A177-3AD203B41FA5}">
                      <a16:colId xmlns:a16="http://schemas.microsoft.com/office/drawing/2014/main" val="49302123"/>
                    </a:ext>
                  </a:extLst>
                </a:gridCol>
                <a:gridCol w="2287476">
                  <a:extLst>
                    <a:ext uri="{9D8B030D-6E8A-4147-A177-3AD203B41FA5}">
                      <a16:colId xmlns:a16="http://schemas.microsoft.com/office/drawing/2014/main" val="1681133782"/>
                    </a:ext>
                  </a:extLst>
                </a:gridCol>
                <a:gridCol w="1057702">
                  <a:extLst>
                    <a:ext uri="{9D8B030D-6E8A-4147-A177-3AD203B41FA5}">
                      <a16:colId xmlns:a16="http://schemas.microsoft.com/office/drawing/2014/main" val="1332801621"/>
                    </a:ext>
                  </a:extLst>
                </a:gridCol>
              </a:tblGrid>
              <a:tr h="251612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Dose/kg/day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7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225-300 mg</a:t>
                      </a:r>
                    </a:p>
                    <a:p>
                      <a:r>
                        <a:rPr lang="en-US" dirty="0"/>
                        <a:t>Max 2 g/dose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32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100 mg</a:t>
                      </a:r>
                    </a:p>
                    <a:p>
                      <a:r>
                        <a:rPr lang="en-US" dirty="0"/>
                        <a:t>Max 2 g/dose, 4g/d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44365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F8E498F-D6B6-4086-BCAB-8CEFF968C6FC}"/>
              </a:ext>
            </a:extLst>
          </p:cNvPr>
          <p:cNvGraphicFramePr>
            <a:graphicFrameLocks noGrp="1"/>
          </p:cNvGraphicFramePr>
          <p:nvPr/>
        </p:nvGraphicFramePr>
        <p:xfrm>
          <a:off x="5687689" y="2466801"/>
          <a:ext cx="4752847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307">
                  <a:extLst>
                    <a:ext uri="{9D8B030D-6E8A-4147-A177-3AD203B41FA5}">
                      <a16:colId xmlns:a16="http://schemas.microsoft.com/office/drawing/2014/main" val="214142917"/>
                    </a:ext>
                  </a:extLst>
                </a:gridCol>
                <a:gridCol w="2018773">
                  <a:extLst>
                    <a:ext uri="{9D8B030D-6E8A-4147-A177-3AD203B41FA5}">
                      <a16:colId xmlns:a16="http://schemas.microsoft.com/office/drawing/2014/main" val="152978985"/>
                    </a:ext>
                  </a:extLst>
                </a:gridCol>
                <a:gridCol w="1317767">
                  <a:extLst>
                    <a:ext uri="{9D8B030D-6E8A-4147-A177-3AD203B41FA5}">
                      <a16:colId xmlns:a16="http://schemas.microsoft.com/office/drawing/2014/main" val="3498045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Dose/kg/d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592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75-225 mg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 2 g/dose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237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50-75 mg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 2 g/dose, 4g/d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95747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E127A48-FA67-4E50-970B-FA4787DCDF04}"/>
              </a:ext>
            </a:extLst>
          </p:cNvPr>
          <p:cNvSpPr txBox="1"/>
          <p:nvPr/>
        </p:nvSpPr>
        <p:spPr>
          <a:xfrm flipH="1">
            <a:off x="6424875" y="1800144"/>
            <a:ext cx="35368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Nonmeningeal infections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01FC6E-A99F-4EBA-907E-E4B9234D3640}"/>
              </a:ext>
            </a:extLst>
          </p:cNvPr>
          <p:cNvSpPr txBox="1"/>
          <p:nvPr/>
        </p:nvSpPr>
        <p:spPr>
          <a:xfrm>
            <a:off x="8140890" y="6344453"/>
            <a:ext cx="2914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/>
              <a:t>RedBook</a:t>
            </a:r>
            <a:r>
              <a:rPr lang="en-US" sz="2000" i="1" dirty="0"/>
              <a:t> 2018 31</a:t>
            </a:r>
            <a:r>
              <a:rPr lang="en-US" sz="2000" i="1" baseline="30000" dirty="0"/>
              <a:t>st</a:t>
            </a:r>
            <a:r>
              <a:rPr lang="en-US" sz="2000" i="1" dirty="0"/>
              <a:t> Edition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78517C-7188-4BE3-ADA8-D01F503B333D}"/>
              </a:ext>
            </a:extLst>
          </p:cNvPr>
          <p:cNvSpPr txBox="1"/>
          <p:nvPr/>
        </p:nvSpPr>
        <p:spPr>
          <a:xfrm>
            <a:off x="516391" y="4177402"/>
            <a:ext cx="7821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*If severe or suspected penicillin resistant </a:t>
            </a:r>
            <a:r>
              <a:rPr lang="en-US" i="1" dirty="0"/>
              <a:t>S. pneumoniae </a:t>
            </a:r>
            <a:r>
              <a:rPr lang="en-US" dirty="0"/>
              <a:t>(PRSP), add vancomycin</a:t>
            </a:r>
          </a:p>
        </p:txBody>
      </p:sp>
    </p:spTree>
    <p:extLst>
      <p:ext uri="{BB962C8B-B14F-4D97-AF65-F5344CB8AC3E}">
        <p14:creationId xmlns:p14="http://schemas.microsoft.com/office/powerpoint/2010/main" val="2816929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BED3E55-C2A7-4133-A4F8-D8A120471389}"/>
              </a:ext>
            </a:extLst>
          </p:cNvPr>
          <p:cNvSpPr/>
          <p:nvPr/>
        </p:nvSpPr>
        <p:spPr>
          <a:xfrm>
            <a:off x="3505077" y="479489"/>
            <a:ext cx="49097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Appropriate antibiotic use</a:t>
            </a: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20578A-5D05-4FBC-A6E6-FA04DC614849}"/>
              </a:ext>
            </a:extLst>
          </p:cNvPr>
          <p:cNvSpPr/>
          <p:nvPr/>
        </p:nvSpPr>
        <p:spPr>
          <a:xfrm>
            <a:off x="583428" y="1037917"/>
            <a:ext cx="6725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drug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dose</a:t>
            </a:r>
            <a:r>
              <a:rPr lang="en-US" sz="28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8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duration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9E98C3-9F8E-469E-AB62-2E375C0EC74E}"/>
              </a:ext>
            </a:extLst>
          </p:cNvPr>
          <p:cNvSpPr txBox="1"/>
          <p:nvPr/>
        </p:nvSpPr>
        <p:spPr>
          <a:xfrm>
            <a:off x="583428" y="1612840"/>
            <a:ext cx="46712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Empirical treatment for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Meningitis in infant age 3 </a:t>
            </a:r>
            <a:r>
              <a:rPr lang="en-US" sz="2000" dirty="0" err="1">
                <a:solidFill>
                  <a:srgbClr val="FF0000"/>
                </a:solidFill>
              </a:rPr>
              <a:t>mo</a:t>
            </a:r>
            <a:r>
              <a:rPr lang="en-US" sz="2000" dirty="0">
                <a:solidFill>
                  <a:srgbClr val="FF0000"/>
                </a:solidFill>
              </a:rPr>
              <a:t> to 3  </a:t>
            </a:r>
            <a:r>
              <a:rPr lang="en-US" sz="2000" dirty="0" err="1">
                <a:solidFill>
                  <a:srgbClr val="FF0000"/>
                </a:solidFill>
              </a:rPr>
              <a:t>yrs</a:t>
            </a:r>
            <a:r>
              <a:rPr lang="en-US" sz="2000" dirty="0">
                <a:solidFill>
                  <a:srgbClr val="FF0000"/>
                </a:solidFill>
              </a:rPr>
              <a:t> old*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F1DBC-B95D-4ECA-83E9-CD9D850E12A7}"/>
              </a:ext>
            </a:extLst>
          </p:cNvPr>
          <p:cNvSpPr/>
          <p:nvPr/>
        </p:nvSpPr>
        <p:spPr>
          <a:xfrm>
            <a:off x="-1936513" y="536717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Cefotaxime </a:t>
            </a:r>
          </a:p>
          <a:p>
            <a:r>
              <a:rPr lang="en-US" dirty="0"/>
              <a:t>Ceftriaxone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D159546-074C-4DBA-9838-4C310F39C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443587"/>
              </p:ext>
            </p:extLst>
          </p:nvPr>
        </p:nvGraphicFramePr>
        <p:xfrm>
          <a:off x="583428" y="2423352"/>
          <a:ext cx="4752847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669">
                  <a:extLst>
                    <a:ext uri="{9D8B030D-6E8A-4147-A177-3AD203B41FA5}">
                      <a16:colId xmlns:a16="http://schemas.microsoft.com/office/drawing/2014/main" val="49302123"/>
                    </a:ext>
                  </a:extLst>
                </a:gridCol>
                <a:gridCol w="2287476">
                  <a:extLst>
                    <a:ext uri="{9D8B030D-6E8A-4147-A177-3AD203B41FA5}">
                      <a16:colId xmlns:a16="http://schemas.microsoft.com/office/drawing/2014/main" val="1681133782"/>
                    </a:ext>
                  </a:extLst>
                </a:gridCol>
                <a:gridCol w="1057702">
                  <a:extLst>
                    <a:ext uri="{9D8B030D-6E8A-4147-A177-3AD203B41FA5}">
                      <a16:colId xmlns:a16="http://schemas.microsoft.com/office/drawing/2014/main" val="1332801621"/>
                    </a:ext>
                  </a:extLst>
                </a:gridCol>
              </a:tblGrid>
              <a:tr h="251612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Dose/kg/day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7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225-300 mg</a:t>
                      </a:r>
                    </a:p>
                    <a:p>
                      <a:r>
                        <a:rPr lang="en-US" dirty="0"/>
                        <a:t>Max 2 g/dose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325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100 mg</a:t>
                      </a:r>
                    </a:p>
                    <a:p>
                      <a:r>
                        <a:rPr lang="en-US" dirty="0"/>
                        <a:t>Max 2 g/dose, 4g/d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44365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6F8E498F-D6B6-4086-BCAB-8CEFF968C6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575964"/>
              </p:ext>
            </p:extLst>
          </p:nvPr>
        </p:nvGraphicFramePr>
        <p:xfrm>
          <a:off x="5687689" y="2466801"/>
          <a:ext cx="4752847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307">
                  <a:extLst>
                    <a:ext uri="{9D8B030D-6E8A-4147-A177-3AD203B41FA5}">
                      <a16:colId xmlns:a16="http://schemas.microsoft.com/office/drawing/2014/main" val="214142917"/>
                    </a:ext>
                  </a:extLst>
                </a:gridCol>
                <a:gridCol w="2018773">
                  <a:extLst>
                    <a:ext uri="{9D8B030D-6E8A-4147-A177-3AD203B41FA5}">
                      <a16:colId xmlns:a16="http://schemas.microsoft.com/office/drawing/2014/main" val="152978985"/>
                    </a:ext>
                  </a:extLst>
                </a:gridCol>
                <a:gridCol w="1317767">
                  <a:extLst>
                    <a:ext uri="{9D8B030D-6E8A-4147-A177-3AD203B41FA5}">
                      <a16:colId xmlns:a16="http://schemas.microsoft.com/office/drawing/2014/main" val="34980458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Dose/kg/d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592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75-225 mg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 2 g/dose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237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50-75 mg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 2 g/dose, 4g/d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12-24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95747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E127A48-FA67-4E50-970B-FA4787DCDF04}"/>
              </a:ext>
            </a:extLst>
          </p:cNvPr>
          <p:cNvSpPr txBox="1"/>
          <p:nvPr/>
        </p:nvSpPr>
        <p:spPr>
          <a:xfrm flipH="1">
            <a:off x="6424875" y="1800144"/>
            <a:ext cx="35368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Nonmeningeal infections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01FC6E-A99F-4EBA-907E-E4B9234D3640}"/>
              </a:ext>
            </a:extLst>
          </p:cNvPr>
          <p:cNvSpPr txBox="1"/>
          <p:nvPr/>
        </p:nvSpPr>
        <p:spPr>
          <a:xfrm>
            <a:off x="8140890" y="6344453"/>
            <a:ext cx="2914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/>
              <a:t>RedBook</a:t>
            </a:r>
            <a:r>
              <a:rPr lang="en-US" sz="2000" i="1" dirty="0"/>
              <a:t> 2018 31</a:t>
            </a:r>
            <a:r>
              <a:rPr lang="en-US" sz="2000" i="1" baseline="30000" dirty="0"/>
              <a:t>st</a:t>
            </a:r>
            <a:r>
              <a:rPr lang="en-US" sz="2000" i="1" dirty="0"/>
              <a:t> Edition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614F0F-5425-4BE5-BE4C-266EAD148618}"/>
              </a:ext>
            </a:extLst>
          </p:cNvPr>
          <p:cNvSpPr txBox="1"/>
          <p:nvPr/>
        </p:nvSpPr>
        <p:spPr>
          <a:xfrm>
            <a:off x="516391" y="4795480"/>
            <a:ext cx="1022998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Dose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: severity , site of infection, host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: organism, clinical response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Route</a:t>
            </a:r>
            <a:r>
              <a:rPr lang="en-US" sz="2400" dirty="0"/>
              <a:t>: Severe : start with intravenous route, if getting better change to oral form</a:t>
            </a:r>
          </a:p>
          <a:p>
            <a:r>
              <a:rPr lang="en-US" sz="2400" dirty="0"/>
              <a:t>Exception  e.g. purulent meningitis , endocarditis, brain abscess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78517C-7188-4BE3-ADA8-D01F503B333D}"/>
              </a:ext>
            </a:extLst>
          </p:cNvPr>
          <p:cNvSpPr txBox="1"/>
          <p:nvPr/>
        </p:nvSpPr>
        <p:spPr>
          <a:xfrm>
            <a:off x="516391" y="4177402"/>
            <a:ext cx="7821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*If severe or suspected penicillin resistant </a:t>
            </a:r>
            <a:r>
              <a:rPr lang="en-US" i="1" dirty="0"/>
              <a:t>S. pneumoniae </a:t>
            </a:r>
            <a:r>
              <a:rPr lang="en-US" dirty="0"/>
              <a:t>(PRSP), add vancomycin</a:t>
            </a:r>
          </a:p>
        </p:txBody>
      </p:sp>
    </p:spTree>
    <p:extLst>
      <p:ext uri="{BB962C8B-B14F-4D97-AF65-F5344CB8AC3E}">
        <p14:creationId xmlns:p14="http://schemas.microsoft.com/office/powerpoint/2010/main" val="4235859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113" y="1465446"/>
            <a:ext cx="8926503" cy="32639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drug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dose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duration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th-TH" sz="2000" b="1" dirty="0">
                <a:latin typeface="Leelawadee" pitchFamily="34" charset="-34"/>
                <a:cs typeface="Leelawadee" pitchFamily="34" charset="-34"/>
              </a:rPr>
              <a:t>ทบทวนการสั่งใช้ยาปฏิชีวนะทุก </a:t>
            </a:r>
            <a:r>
              <a:rPr lang="en-US" sz="2000" b="1" dirty="0">
                <a:latin typeface="Leelawadee" pitchFamily="34" charset="-34"/>
                <a:cs typeface="Leelawadee" pitchFamily="34" charset="-34"/>
              </a:rPr>
              <a:t>48-72 </a:t>
            </a:r>
            <a:r>
              <a:rPr lang="th-TH" sz="2000" b="1" dirty="0">
                <a:latin typeface="Leelawadee" pitchFamily="34" charset="-34"/>
                <a:cs typeface="Leelawadee" pitchFamily="34" charset="-34"/>
              </a:rPr>
              <a:t>ชั่วโมง</a:t>
            </a:r>
            <a:r>
              <a:rPr lang="en-US" sz="2000" b="1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[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ดูอาการ อาการแสดง ผลการตรวจทางห้องปฏิบัติการ ผลเพาะเชื้อ และความไวต่อยา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(susceptibility test)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]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top: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หยุดยาปฏิชีวนะเมื่อให้การรักษาครบ หรือไม่มีข้อบ่งชี้</a:t>
            </a: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pectrum narrowing: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เปลี่ยนยาปฏิชีวนะให้ตรงเชื้อ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(targeted therapy)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witch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เปลี่ยนจากยาฉีดเป็นยารับประทาน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(IV to PO)</a:t>
            </a:r>
          </a:p>
          <a:p>
            <a:pPr marL="457200" lvl="1" indent="0">
              <a:buNone/>
              <a:defRPr/>
            </a:pP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tate duration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วางแผนระยะเวลาในการรักษา</a:t>
            </a:r>
          </a:p>
          <a:p>
            <a:pPr marL="457200" lvl="1" indent="0">
              <a:buNone/>
              <a:defRPr/>
            </a:pPr>
            <a:endParaRPr lang="en-US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82933" y="426855"/>
            <a:ext cx="8272463" cy="9937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Appropriate antibiotic use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5104687" y="5939181"/>
            <a:ext cx="6366098" cy="64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8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Adapted from Arch Dis Child Educ </a:t>
            </a:r>
            <a:r>
              <a:rPr lang="en-US" altLang="en-US" sz="18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Pract</a:t>
            </a:r>
            <a:r>
              <a:rPr lang="en-US" altLang="en-US" sz="18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Ed 2013;98:136–140.</a:t>
            </a:r>
            <a:endParaRPr lang="th-TH" altLang="en-US" sz="1800" i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r">
              <a:spcBef>
                <a:spcPct val="0"/>
              </a:spcBef>
              <a:buFontTx/>
              <a:buNone/>
            </a:pPr>
            <a:endParaRPr lang="en-US" altLang="en-US" sz="1800" i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1393234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113" y="1465446"/>
            <a:ext cx="8926503" cy="32639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drug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dose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, Right </a:t>
            </a: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duration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th-TH" sz="2000" b="1" dirty="0">
                <a:latin typeface="Leelawadee" pitchFamily="34" charset="-34"/>
                <a:cs typeface="Leelawadee" pitchFamily="34" charset="-34"/>
              </a:rPr>
              <a:t>ทบทวนการสั่งใช้ยาปฏิชีวนะทุก </a:t>
            </a:r>
            <a:r>
              <a:rPr lang="en-US" sz="2000" b="1" dirty="0">
                <a:latin typeface="Leelawadee" pitchFamily="34" charset="-34"/>
                <a:cs typeface="Leelawadee" pitchFamily="34" charset="-34"/>
              </a:rPr>
              <a:t>48-72 </a:t>
            </a:r>
            <a:r>
              <a:rPr lang="th-TH" sz="2000" b="1" dirty="0">
                <a:latin typeface="Leelawadee" pitchFamily="34" charset="-34"/>
                <a:cs typeface="Leelawadee" pitchFamily="34" charset="-34"/>
              </a:rPr>
              <a:t>ชั่วโมง</a:t>
            </a:r>
            <a:r>
              <a:rPr lang="en-US" sz="2000" b="1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[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ดูอาการ อาการแสดง ผลการตรวจทางห้องปฏิบัติการ ผลเพาะเชื้อ และความไวต่อยา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(susceptibility test)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]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top: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หยุดยาปฏิชีวนะเมื่อให้การรักษาครบ หรือไม่มีข้อบ่งชี้</a:t>
            </a: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pectrum narrowing: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เปลี่ยนยาปฏิชีวนะให้ตรงเชื้อ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(targeted therapy)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endParaRPr lang="en-US" sz="2000" dirty="0">
              <a:latin typeface="Leelawadee" pitchFamily="34" charset="-34"/>
              <a:cs typeface="Leelawadee" pitchFamily="34" charset="-34"/>
            </a:endParaRP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witch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เปลี่ยนจากยาฉีดเป็นยารับประทาน 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(IV to PO)</a:t>
            </a:r>
          </a:p>
          <a:p>
            <a:pPr marL="457200" lvl="1" indent="0">
              <a:buNone/>
              <a:defRPr/>
            </a:pPr>
            <a:r>
              <a:rPr lang="en-US" sz="2000" dirty="0">
                <a:latin typeface="Leelawadee" pitchFamily="34" charset="-34"/>
                <a:cs typeface="Leelawadee" pitchFamily="34" charset="-34"/>
              </a:rPr>
              <a:t> 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en-US" sz="2000" b="1" dirty="0">
                <a:solidFill>
                  <a:srgbClr val="C00000"/>
                </a:solidFill>
                <a:latin typeface="Leelawadee" pitchFamily="34" charset="-34"/>
                <a:cs typeface="Leelawadee" pitchFamily="34" charset="-34"/>
              </a:rPr>
              <a:t> S</a:t>
            </a:r>
            <a:r>
              <a:rPr lang="en-US" sz="2000" b="1" dirty="0">
                <a:solidFill>
                  <a:srgbClr val="002060"/>
                </a:solidFill>
                <a:latin typeface="Leelawadee" pitchFamily="34" charset="-34"/>
                <a:cs typeface="Leelawadee" pitchFamily="34" charset="-34"/>
              </a:rPr>
              <a:t>tate duration</a:t>
            </a:r>
            <a:r>
              <a:rPr lang="en-US" sz="2000" dirty="0">
                <a:latin typeface="Leelawadee" pitchFamily="34" charset="-34"/>
                <a:cs typeface="Leelawadee" pitchFamily="34" charset="-34"/>
              </a:rPr>
              <a:t>: </a:t>
            </a:r>
            <a:r>
              <a:rPr lang="th-TH" sz="2000" dirty="0">
                <a:latin typeface="Leelawadee" pitchFamily="34" charset="-34"/>
                <a:cs typeface="Leelawadee" pitchFamily="34" charset="-34"/>
              </a:rPr>
              <a:t>วางแผนระยะเวลาในการรักษา</a:t>
            </a:r>
          </a:p>
          <a:p>
            <a:pPr marL="457200" lvl="1" indent="0">
              <a:buNone/>
              <a:defRPr/>
            </a:pPr>
            <a:endParaRPr lang="en-US" dirty="0">
              <a:latin typeface="CordiaUPC" pitchFamily="34" charset="-34"/>
              <a:cs typeface="CordiaUPC" pitchFamily="34" charset="-34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82933" y="426855"/>
            <a:ext cx="8272463" cy="9937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Leelawadee" pitchFamily="34" charset="-34"/>
                <a:cs typeface="Leelawadee" pitchFamily="34" charset="-34"/>
              </a:rPr>
              <a:t>Appropriate antibiotic use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5121016" y="5884752"/>
            <a:ext cx="6366098" cy="64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8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Adapted from Arch Dis Child Educ </a:t>
            </a:r>
            <a:r>
              <a:rPr lang="en-US" altLang="en-US" sz="18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Pract</a:t>
            </a:r>
            <a:r>
              <a:rPr lang="en-US" altLang="en-US" sz="18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Ed 2013;98:136–140.</a:t>
            </a:r>
            <a:endParaRPr lang="th-TH" altLang="en-US" sz="1800" i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th-TH" altLang="en-US" sz="18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?</a:t>
            </a:r>
            <a:endParaRPr lang="en-US" altLang="en-US" sz="1800" i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4B7EA1-B5F7-422C-AAC8-651135410C7D}"/>
              </a:ext>
            </a:extLst>
          </p:cNvPr>
          <p:cNvSpPr txBox="1"/>
          <p:nvPr/>
        </p:nvSpPr>
        <p:spPr>
          <a:xfrm>
            <a:off x="9635616" y="3097396"/>
            <a:ext cx="2287806" cy="10156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eg.</a:t>
            </a:r>
            <a:r>
              <a:rPr lang="en-US" sz="2000" dirty="0"/>
              <a:t> If </a:t>
            </a:r>
            <a:r>
              <a:rPr lang="en-US" sz="2000" i="1" dirty="0"/>
              <a:t>S. pneumoniae</a:t>
            </a:r>
          </a:p>
          <a:p>
            <a:r>
              <a:rPr lang="en-US" sz="2000" dirty="0"/>
              <a:t>not PRSP, </a:t>
            </a:r>
          </a:p>
          <a:p>
            <a:r>
              <a:rPr lang="en-US" sz="2000" dirty="0"/>
              <a:t>Off vancomycin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88DB13E-0AB5-413E-AC37-C0CE9DAB478D}"/>
              </a:ext>
            </a:extLst>
          </p:cNvPr>
          <p:cNvSpPr/>
          <p:nvPr/>
        </p:nvSpPr>
        <p:spPr>
          <a:xfrm>
            <a:off x="8889945" y="3791672"/>
            <a:ext cx="745671" cy="321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F962E-4410-4DCE-AFE5-7627A0FA2138}"/>
              </a:ext>
            </a:extLst>
          </p:cNvPr>
          <p:cNvSpPr txBox="1"/>
          <p:nvPr/>
        </p:nvSpPr>
        <p:spPr>
          <a:xfrm>
            <a:off x="7192736" y="4331101"/>
            <a:ext cx="2753318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Not for bacterial meningitis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CA02253-DB8B-4B26-B119-07AC94E10F3B}"/>
              </a:ext>
            </a:extLst>
          </p:cNvPr>
          <p:cNvSpPr/>
          <p:nvPr/>
        </p:nvSpPr>
        <p:spPr>
          <a:xfrm>
            <a:off x="6849836" y="4437074"/>
            <a:ext cx="342900" cy="1306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861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1152D8-20F1-4A2C-9683-F39F4C56FC7A}"/>
              </a:ext>
            </a:extLst>
          </p:cNvPr>
          <p:cNvSpPr txBox="1"/>
          <p:nvPr/>
        </p:nvSpPr>
        <p:spPr>
          <a:xfrm>
            <a:off x="586041" y="305068"/>
            <a:ext cx="1085679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</a:rPr>
              <a:t>Learning objectives and Lecture outlines:</a:t>
            </a:r>
          </a:p>
          <a:p>
            <a:endParaRPr lang="en-US" sz="3600" b="1" dirty="0">
              <a:solidFill>
                <a:srgbClr val="7030A0"/>
              </a:solidFill>
            </a:endParaRPr>
          </a:p>
          <a:p>
            <a:r>
              <a:rPr lang="en-US" sz="2800" dirty="0"/>
              <a:t>By the end of the lecture, student should be able to know</a:t>
            </a:r>
          </a:p>
          <a:p>
            <a:endParaRPr lang="en-US" sz="4400" dirty="0"/>
          </a:p>
          <a:p>
            <a:pPr marL="742950" indent="-742950">
              <a:buAutoNum type="arabicPeriod"/>
            </a:pPr>
            <a:r>
              <a:rPr lang="en-US" sz="2800" dirty="0"/>
              <a:t>Appropriate antibiotic use</a:t>
            </a:r>
          </a:p>
          <a:p>
            <a:r>
              <a:rPr lang="en-US" sz="2800" dirty="0"/>
              <a:t>           Why, When, What, How ?</a:t>
            </a:r>
          </a:p>
          <a:p>
            <a:pPr marL="742950" indent="-742950">
              <a:buAutoNum type="arabicPeriod" startAt="2"/>
            </a:pPr>
            <a:r>
              <a:rPr lang="en-US" sz="2800" dirty="0"/>
              <a:t>Common antibiotics used in children: </a:t>
            </a:r>
            <a:r>
              <a:rPr lang="en-US" sz="2800" dirty="0" err="1"/>
              <a:t>penicillins</a:t>
            </a:r>
            <a:r>
              <a:rPr lang="en-US" sz="2800" dirty="0"/>
              <a:t>, cephalosporins, beta-lactam and beta-lactamase inhibitors</a:t>
            </a:r>
          </a:p>
          <a:p>
            <a:pPr marL="742950" indent="-742950">
              <a:buAutoNum type="arabicPeriod" startAt="2"/>
            </a:pPr>
            <a:r>
              <a:rPr lang="en-US" sz="2800" dirty="0"/>
              <a:t>Management of case examples</a:t>
            </a:r>
          </a:p>
          <a:p>
            <a:pPr marL="742950" indent="-742950">
              <a:buAutoNum type="arabicPeriod" startAt="2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4654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D65311-8A88-4ACF-A7CD-31AC47E568FD}"/>
              </a:ext>
            </a:extLst>
          </p:cNvPr>
          <p:cNvSpPr txBox="1"/>
          <p:nvPr/>
        </p:nvSpPr>
        <p:spPr>
          <a:xfrm>
            <a:off x="1057702" y="743802"/>
            <a:ext cx="8164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Duration</a:t>
            </a:r>
            <a:r>
              <a:rPr lang="en-US" sz="2800" dirty="0"/>
              <a:t> of antibiotic therapy for bacterial meningitis*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206C9F8-C318-4974-97FB-79940B244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7997"/>
              </p:ext>
            </p:extLst>
          </p:nvPr>
        </p:nvGraphicFramePr>
        <p:xfrm>
          <a:off x="1185838" y="1872902"/>
          <a:ext cx="8437133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614">
                  <a:extLst>
                    <a:ext uri="{9D8B030D-6E8A-4147-A177-3AD203B41FA5}">
                      <a16:colId xmlns:a16="http://schemas.microsoft.com/office/drawing/2014/main" val="2881282394"/>
                    </a:ext>
                  </a:extLst>
                </a:gridCol>
                <a:gridCol w="4865519">
                  <a:extLst>
                    <a:ext uri="{9D8B030D-6E8A-4147-A177-3AD203B41FA5}">
                      <a16:colId xmlns:a16="http://schemas.microsoft.com/office/drawing/2014/main" val="3088549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Organism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Duration (days)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883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/>
                        <a:t>N. meningitidis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5-7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502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/>
                        <a:t>H. influenzae type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7-10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164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/>
                        <a:t>S. pneumoniae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10-14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860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/>
                        <a:t>S. agalactiae, L. monocytogenes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14-21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9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Aerobic gram negative bacilli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u="sng" dirty="0"/>
                        <a:t>&gt;</a:t>
                      </a:r>
                      <a:r>
                        <a:rPr lang="en-US" sz="2000" dirty="0"/>
                        <a:t> 21**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659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i="1" dirty="0" err="1"/>
                        <a:t>Salmonell</a:t>
                      </a:r>
                      <a:r>
                        <a:rPr lang="en-US" sz="2000" i="1" dirty="0"/>
                        <a:t> spp.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4-6 weeks or may be longer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63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organism not identified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10-14 ( at least 5 days after fever subsides)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958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F5DE794-4AAF-441E-B207-E913E7C6E5A6}"/>
              </a:ext>
            </a:extLst>
          </p:cNvPr>
          <p:cNvSpPr txBox="1"/>
          <p:nvPr/>
        </p:nvSpPr>
        <p:spPr>
          <a:xfrm>
            <a:off x="1276066" y="5418161"/>
            <a:ext cx="8060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</a:t>
            </a:r>
            <a:r>
              <a:rPr lang="en-US" sz="2000" dirty="0"/>
              <a:t>Longer duration for complicated cases </a:t>
            </a:r>
            <a:r>
              <a:rPr lang="en-US" sz="2000" dirty="0" err="1"/>
              <a:t>eg</a:t>
            </a:r>
            <a:r>
              <a:rPr lang="en-US" sz="2000" dirty="0"/>
              <a:t> subdural empyema, ventriculitis</a:t>
            </a:r>
          </a:p>
          <a:p>
            <a:r>
              <a:rPr lang="en-US" sz="2000" dirty="0"/>
              <a:t>**or at least 2 weeks after CSF sterilization, depends on which one is longer</a:t>
            </a:r>
          </a:p>
        </p:txBody>
      </p:sp>
    </p:spTree>
    <p:extLst>
      <p:ext uri="{BB962C8B-B14F-4D97-AF65-F5344CB8AC3E}">
        <p14:creationId xmlns:p14="http://schemas.microsoft.com/office/powerpoint/2010/main" val="1398619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/>
        </p:nvGraphicFramePr>
        <p:xfrm>
          <a:off x="1518426" y="1531178"/>
          <a:ext cx="8128000" cy="4696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1933649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26124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Renal dose adjustment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adjustment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719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acyclovir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azithromycin, erythromycin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083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aminoglycosides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ceftriaxone, </a:t>
                      </a:r>
                      <a:r>
                        <a:rPr lang="en-US" dirty="0" err="1"/>
                        <a:t>cefoperazone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647373"/>
                  </a:ext>
                </a:extLst>
              </a:tr>
              <a:tr h="408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ampicillin, Amoxicillin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clindamycin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05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cephalosporins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eg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cefadroxil</a:t>
                      </a:r>
                      <a:r>
                        <a:rPr lang="en-US" dirty="0"/>
                        <a:t>, cephalexin</a:t>
                      </a:r>
                    </a:p>
                    <a:p>
                      <a:r>
                        <a:rPr lang="en-US" sz="1400" dirty="0"/>
                        <a:t>except ceftriaxone, </a:t>
                      </a:r>
                      <a:r>
                        <a:rPr lang="en-US" sz="1400" dirty="0" err="1"/>
                        <a:t>cefoperazone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cloxacillin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oxacillin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518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ciprofloxacin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doxycycline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9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fluconazole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linezolid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18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levofloxacin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metronidazole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177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oseltamivir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rifampicin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51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penicillin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38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sulfamethoxazole/trimethoprim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720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vancomycin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644432"/>
                  </a:ext>
                </a:extLst>
              </a:tr>
            </a:tbl>
          </a:graphicData>
        </a:graphic>
      </p:graphicFrame>
      <p:sp>
        <p:nvSpPr>
          <p:cNvPr id="3" name="กล่องข้อความ 2"/>
          <p:cNvSpPr txBox="1"/>
          <p:nvPr/>
        </p:nvSpPr>
        <p:spPr>
          <a:xfrm>
            <a:off x="1371600" y="967784"/>
            <a:ext cx="7587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Antimicrobials in patients with renal impairment, examples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9BB18C-D246-40ED-A51B-8849748D2F2D}"/>
              </a:ext>
            </a:extLst>
          </p:cNvPr>
          <p:cNvSpPr txBox="1"/>
          <p:nvPr/>
        </p:nvSpPr>
        <p:spPr>
          <a:xfrm>
            <a:off x="1371600" y="188948"/>
            <a:ext cx="6661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Host : Drug - Excretion and metabolism</a:t>
            </a:r>
          </a:p>
        </p:txBody>
      </p:sp>
    </p:spTree>
    <p:extLst>
      <p:ext uri="{BB962C8B-B14F-4D97-AF65-F5344CB8AC3E}">
        <p14:creationId xmlns:p14="http://schemas.microsoft.com/office/powerpoint/2010/main" val="755688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482063" y="614077"/>
            <a:ext cx="11709937" cy="658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Hepatic disorders can alter plasma protein binding, tissue binding, hepatic metabolism, and the distribution of </a:t>
            </a:r>
          </a:p>
          <a:p>
            <a:r>
              <a:rPr lang="en-US" sz="2000" dirty="0"/>
              <a:t>antimicrobials that are metabolized or excreted by the liver</a:t>
            </a:r>
          </a:p>
          <a:p>
            <a:endParaRPr lang="en-US" sz="2000" dirty="0"/>
          </a:p>
          <a:p>
            <a:r>
              <a:rPr lang="en-US" sz="2400" dirty="0">
                <a:solidFill>
                  <a:srgbClr val="FF0000"/>
                </a:solidFill>
              </a:rPr>
              <a:t>Few data exist regarding adjustment of dosage schedules  in hepatic impairment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800" dirty="0"/>
              <a:t>Cautions: -chloramphenicol</a:t>
            </a:r>
          </a:p>
          <a:p>
            <a:r>
              <a:rPr lang="en-US" sz="2800" dirty="0"/>
              <a:t>                  -clindamycin</a:t>
            </a:r>
          </a:p>
          <a:p>
            <a:r>
              <a:rPr lang="en-US" sz="2800" dirty="0"/>
              <a:t>                  -doxycycline</a:t>
            </a:r>
          </a:p>
          <a:p>
            <a:r>
              <a:rPr lang="en-US" sz="2800" dirty="0"/>
              <a:t>                  -metronidazole</a:t>
            </a:r>
          </a:p>
          <a:p>
            <a:r>
              <a:rPr lang="en-US" sz="2800" dirty="0"/>
              <a:t>                  -macrolides</a:t>
            </a:r>
          </a:p>
          <a:p>
            <a:r>
              <a:rPr lang="en-US" sz="2800" dirty="0"/>
              <a:t>                  -rifampin</a:t>
            </a:r>
          </a:p>
          <a:p>
            <a:r>
              <a:rPr lang="en-US" sz="2800" dirty="0"/>
              <a:t>                  -penicillinase-resistant </a:t>
            </a:r>
            <a:r>
              <a:rPr lang="en-US" sz="2800" dirty="0" err="1"/>
              <a:t>penicillins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54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extBox 1"/>
          <p:cNvSpPr txBox="1">
            <a:spLocks noChangeArrowheads="1"/>
          </p:cNvSpPr>
          <p:nvPr/>
        </p:nvSpPr>
        <p:spPr bwMode="auto">
          <a:xfrm>
            <a:off x="1340157" y="315402"/>
            <a:ext cx="76633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 dirty="0"/>
              <a:t>Classification of antibiotics</a:t>
            </a:r>
            <a:endParaRPr lang="th-TH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976959" y="1071801"/>
            <a:ext cx="10028497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en-US" sz="4400" b="1" dirty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Beta-lactam 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400" b="1" dirty="0" err="1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Penicillins</a:t>
            </a:r>
            <a:r>
              <a:rPr lang="en-US" sz="4400" b="1" dirty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, Cephalosporins, </a:t>
            </a:r>
            <a:r>
              <a:rPr lang="en-US" sz="4400" b="1" dirty="0">
                <a:solidFill>
                  <a:srgbClr val="020454"/>
                </a:solidFill>
                <a:latin typeface="Angsana New" pitchFamily="18" charset="-34"/>
                <a:cs typeface="Angsana New" pitchFamily="18" charset="-34"/>
              </a:rPr>
              <a:t>Carbapenems</a:t>
            </a:r>
            <a:endParaRPr lang="en-US" sz="4400" b="1" dirty="0">
              <a:solidFill>
                <a:srgbClr val="7030A0"/>
              </a:solidFill>
              <a:latin typeface="Angsana New" pitchFamily="18" charset="-34"/>
              <a:cs typeface="Angsana New" pitchFamily="18" charset="-34"/>
            </a:endParaRP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400" b="1" dirty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Beta-lactam+ beta-lactamase inhibitors</a:t>
            </a:r>
          </a:p>
          <a:p>
            <a:pPr eaLnBrk="0" hangingPunct="0">
              <a:defRPr/>
            </a:pPr>
            <a:r>
              <a:rPr lang="en-US" sz="4000" b="1" dirty="0">
                <a:solidFill>
                  <a:srgbClr val="020454"/>
                </a:solidFill>
                <a:latin typeface="Angsana New" pitchFamily="18" charset="-34"/>
                <a:cs typeface="Angsana New" pitchFamily="18" charset="-34"/>
              </a:rPr>
              <a:t>Others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000" b="1" dirty="0" err="1">
                <a:solidFill>
                  <a:srgbClr val="020454"/>
                </a:solidFill>
                <a:latin typeface="Angsana New" pitchFamily="18" charset="-34"/>
                <a:cs typeface="Angsana New" pitchFamily="18" charset="-34"/>
              </a:rPr>
              <a:t>Glycopeptides</a:t>
            </a:r>
            <a:endParaRPr lang="en-US" sz="4000" b="1" dirty="0">
              <a:solidFill>
                <a:srgbClr val="020454"/>
              </a:solidFill>
              <a:latin typeface="Angsana New" pitchFamily="18" charset="-34"/>
              <a:cs typeface="Angsana New" pitchFamily="18" charset="-34"/>
            </a:endParaRP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Aminoglycosides, Macrolides, </a:t>
            </a:r>
            <a:r>
              <a:rPr lang="en-US" sz="4000" b="1" dirty="0" err="1">
                <a:latin typeface="Angsana New" pitchFamily="18" charset="-34"/>
                <a:cs typeface="Angsana New" pitchFamily="18" charset="-34"/>
              </a:rPr>
              <a:t>Lincosamides</a:t>
            </a:r>
            <a:endParaRPr lang="en-US" sz="4000" b="1" dirty="0">
              <a:latin typeface="Angsana New" pitchFamily="18" charset="-34"/>
              <a:cs typeface="Angsana New" pitchFamily="18" charset="-34"/>
            </a:endParaRP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000" b="1" dirty="0">
                <a:latin typeface="Angsana New" pitchFamily="18" charset="-34"/>
                <a:cs typeface="Angsana New" pitchFamily="18" charset="-34"/>
              </a:rPr>
              <a:t>Trimethoprim-sulfamethoxazole, Quinolone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  <a:defRPr/>
            </a:pPr>
            <a:r>
              <a:rPr lang="en-US" sz="4000" b="1" dirty="0" err="1">
                <a:latin typeface="Angsana New" pitchFamily="18" charset="-34"/>
                <a:cs typeface="Angsana New" pitchFamily="18" charset="-34"/>
              </a:rPr>
              <a:t>etc</a:t>
            </a:r>
            <a:endParaRPr lang="en-US" sz="4000" b="1" dirty="0">
              <a:latin typeface="Angsana New" pitchFamily="18" charset="-34"/>
              <a:cs typeface="Angsana New" pitchFamily="18" charset="-34"/>
            </a:endParaRPr>
          </a:p>
          <a:p>
            <a:pPr eaLnBrk="0" hangingPunct="0">
              <a:defRPr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2"/>
          <p:cNvSpPr txBox="1">
            <a:spLocks noChangeArrowheads="1"/>
          </p:cNvSpPr>
          <p:nvPr/>
        </p:nvSpPr>
        <p:spPr bwMode="auto">
          <a:xfrm>
            <a:off x="685800" y="555172"/>
            <a:ext cx="979170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3600" dirty="0" err="1"/>
              <a:t>Beta</a:t>
            </a:r>
            <a:r>
              <a:rPr lang="th-TH" sz="3600" dirty="0"/>
              <a:t>-</a:t>
            </a:r>
            <a:r>
              <a:rPr lang="th-TH" sz="3600" dirty="0" err="1"/>
              <a:t>lactams</a:t>
            </a:r>
            <a:r>
              <a:rPr lang="th-TH" sz="3600" dirty="0"/>
              <a:t>:     </a:t>
            </a:r>
            <a:r>
              <a:rPr lang="th-TH" sz="3600" dirty="0" err="1"/>
              <a:t>Penicillin</a:t>
            </a:r>
            <a:r>
              <a:rPr lang="en-US" sz="3600" dirty="0"/>
              <a:t>s</a:t>
            </a:r>
            <a:endParaRPr lang="th-TH" sz="3600" dirty="0"/>
          </a:p>
          <a:p>
            <a:pPr eaLnBrk="0" hangingPunct="0"/>
            <a:r>
              <a:rPr lang="th-TH" sz="3600" b="1" dirty="0"/>
              <a:t>1.</a:t>
            </a:r>
            <a:r>
              <a:rPr lang="en-US" sz="3600" b="1" dirty="0"/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Natural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penicillin</a:t>
            </a:r>
            <a:r>
              <a:rPr lang="th-TH" sz="2400" b="1" dirty="0">
                <a:solidFill>
                  <a:srgbClr val="7030A0"/>
                </a:solidFill>
              </a:rPr>
              <a:t>: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G</a:t>
            </a:r>
            <a:r>
              <a:rPr lang="en-US" sz="2400" b="1" dirty="0">
                <a:solidFill>
                  <a:srgbClr val="7030A0"/>
                </a:solidFill>
              </a:rPr>
              <a:t> :PGS </a:t>
            </a:r>
            <a:r>
              <a:rPr lang="th-TH" sz="2400" b="1" dirty="0">
                <a:solidFill>
                  <a:srgbClr val="7030A0"/>
                </a:solidFill>
              </a:rPr>
              <a:t>,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V</a:t>
            </a:r>
            <a:r>
              <a:rPr lang="th-TH" sz="2400" b="1" dirty="0">
                <a:solidFill>
                  <a:srgbClr val="7030A0"/>
                </a:solidFill>
                <a:latin typeface="Arial" charset="0"/>
              </a:rPr>
              <a:t> 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cocci</a:t>
            </a:r>
            <a:r>
              <a:rPr lang="en-US" sz="2400" dirty="0"/>
              <a:t>: Strep gr A, B,</a:t>
            </a:r>
            <a:r>
              <a:rPr lang="th-TH" sz="2400" dirty="0"/>
              <a:t> </a:t>
            </a:r>
            <a:r>
              <a:rPr lang="en-US" sz="2400" i="1" dirty="0" err="1"/>
              <a:t>Streptococus</a:t>
            </a:r>
            <a:r>
              <a:rPr lang="en-US" sz="2400" i="1" dirty="0"/>
              <a:t> pneumoniae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neg </a:t>
            </a:r>
            <a:r>
              <a:rPr lang="th-TH" sz="2400" dirty="0" err="1"/>
              <a:t>cocci</a:t>
            </a:r>
            <a:r>
              <a:rPr lang="en-US" sz="2400" dirty="0"/>
              <a:t>: </a:t>
            </a:r>
            <a:r>
              <a:rPr lang="en-US" sz="2400" i="1" dirty="0"/>
              <a:t>N. </a:t>
            </a:r>
            <a:r>
              <a:rPr lang="en-US" sz="2400" i="1" dirty="0" err="1" smtClean="0"/>
              <a:t>meningitidis</a:t>
            </a:r>
            <a:endParaRPr lang="en-US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bacilli</a:t>
            </a:r>
            <a:r>
              <a:rPr lang="en-US" sz="2400" dirty="0"/>
              <a:t>: </a:t>
            </a:r>
            <a:r>
              <a:rPr lang="en-US" sz="2400" i="1" dirty="0" err="1" smtClean="0"/>
              <a:t>Corynebacterium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diphtheriae</a:t>
            </a:r>
            <a:r>
              <a:rPr lang="en-US" sz="2400" i="1" dirty="0" smtClean="0"/>
              <a:t>, Clostridium </a:t>
            </a:r>
            <a:r>
              <a:rPr lang="en-US" sz="2400" i="1" dirty="0" err="1" smtClean="0"/>
              <a:t>tetani</a:t>
            </a:r>
            <a:endParaRPr lang="en-US" sz="2400" i="1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</a:rPr>
              <a:t>anaerobes: above diaphragm (oral anaerobes)</a:t>
            </a:r>
            <a:endParaRPr lang="th-TH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39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2"/>
          <p:cNvSpPr txBox="1">
            <a:spLocks noChangeArrowheads="1"/>
          </p:cNvSpPr>
          <p:nvPr/>
        </p:nvSpPr>
        <p:spPr bwMode="auto">
          <a:xfrm>
            <a:off x="685800" y="555172"/>
            <a:ext cx="979170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3600" dirty="0" err="1"/>
              <a:t>Beta</a:t>
            </a:r>
            <a:r>
              <a:rPr lang="th-TH" sz="3600" dirty="0"/>
              <a:t>-</a:t>
            </a:r>
            <a:r>
              <a:rPr lang="th-TH" sz="3600" dirty="0" err="1"/>
              <a:t>lactams</a:t>
            </a:r>
            <a:r>
              <a:rPr lang="th-TH" sz="3600" dirty="0"/>
              <a:t>:     </a:t>
            </a:r>
            <a:r>
              <a:rPr lang="th-TH" sz="3600" dirty="0" err="1"/>
              <a:t>Penicillin</a:t>
            </a:r>
            <a:r>
              <a:rPr lang="en-US" sz="3600" dirty="0"/>
              <a:t>s</a:t>
            </a:r>
            <a:endParaRPr lang="th-TH" sz="3600" dirty="0"/>
          </a:p>
          <a:p>
            <a:pPr eaLnBrk="0" hangingPunct="0"/>
            <a:r>
              <a:rPr lang="th-TH" sz="3600" b="1" dirty="0"/>
              <a:t>1.</a:t>
            </a:r>
            <a:r>
              <a:rPr lang="th-TH" sz="2400" b="1" dirty="0" err="1">
                <a:solidFill>
                  <a:srgbClr val="7030A0"/>
                </a:solidFill>
              </a:rPr>
              <a:t>Natural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penicillin</a:t>
            </a:r>
            <a:r>
              <a:rPr lang="th-TH" sz="2400" b="1" dirty="0">
                <a:solidFill>
                  <a:srgbClr val="7030A0"/>
                </a:solidFill>
              </a:rPr>
              <a:t>: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G,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V</a:t>
            </a:r>
            <a:r>
              <a:rPr lang="th-TH" sz="2400" b="1" dirty="0">
                <a:solidFill>
                  <a:srgbClr val="7030A0"/>
                </a:solidFill>
                <a:latin typeface="Arial" charset="0"/>
              </a:rPr>
              <a:t> 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cocci</a:t>
            </a:r>
            <a:r>
              <a:rPr lang="en-US" sz="2400" dirty="0"/>
              <a:t>: Strep gr A, B,</a:t>
            </a:r>
            <a:r>
              <a:rPr lang="th-TH" sz="2400" dirty="0"/>
              <a:t> </a:t>
            </a:r>
            <a:r>
              <a:rPr lang="en-US" sz="2400" i="1" dirty="0" err="1"/>
              <a:t>Streptococus</a:t>
            </a:r>
            <a:r>
              <a:rPr lang="en-US" sz="2400" i="1" dirty="0"/>
              <a:t> pneumoniae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neg </a:t>
            </a:r>
            <a:r>
              <a:rPr lang="th-TH" sz="2400" dirty="0" err="1"/>
              <a:t>cocci</a:t>
            </a:r>
            <a:r>
              <a:rPr lang="en-US" sz="2400" dirty="0"/>
              <a:t>: </a:t>
            </a:r>
            <a:r>
              <a:rPr lang="en-US" sz="2400" i="1" dirty="0"/>
              <a:t>N. meningitidis</a:t>
            </a:r>
            <a:endParaRPr lang="en-US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bacilli</a:t>
            </a:r>
            <a:r>
              <a:rPr lang="en-US" sz="2400" dirty="0"/>
              <a:t>: </a:t>
            </a:r>
            <a:r>
              <a:rPr lang="en-US" sz="2400" i="1" dirty="0"/>
              <a:t>C. diphtheria, C. tetani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</a:rPr>
              <a:t>anaerobes: above diaphragm (oral anaerobes)</a:t>
            </a:r>
            <a:endParaRPr lang="th-TH" dirty="0">
              <a:latin typeface="Arial" charset="0"/>
            </a:endParaRPr>
          </a:p>
        </p:txBody>
      </p:sp>
      <p:sp>
        <p:nvSpPr>
          <p:cNvPr id="4" name="สี่เหลี่ยมผืนผ้า 3"/>
          <p:cNvSpPr>
            <a:spLocks noChangeArrowheads="1"/>
          </p:cNvSpPr>
          <p:nvPr/>
        </p:nvSpPr>
        <p:spPr bwMode="auto">
          <a:xfrm>
            <a:off x="685800" y="3175909"/>
            <a:ext cx="89884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h-TH" sz="3600" b="1" dirty="0">
                <a:latin typeface="Arial" charset="0"/>
              </a:rPr>
              <a:t>2</a:t>
            </a:r>
            <a:r>
              <a:rPr lang="th-TH" sz="2800" b="1" dirty="0">
                <a:latin typeface="Arial" charset="0"/>
              </a:rPr>
              <a:t>. </a:t>
            </a:r>
            <a:r>
              <a:rPr lang="th-TH" sz="2400" b="1" dirty="0" err="1">
                <a:solidFill>
                  <a:srgbClr val="7030A0"/>
                </a:solidFill>
              </a:rPr>
              <a:t>Penicillinase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resistant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penicillin</a:t>
            </a:r>
            <a:r>
              <a:rPr lang="th-TH" sz="2400" b="1" dirty="0">
                <a:solidFill>
                  <a:srgbClr val="7030A0"/>
                </a:solidFill>
              </a:rPr>
              <a:t> : </a:t>
            </a:r>
            <a:r>
              <a:rPr lang="th-TH" sz="2400" b="1" dirty="0" err="1">
                <a:solidFill>
                  <a:srgbClr val="7030A0"/>
                </a:solidFill>
              </a:rPr>
              <a:t>cloxacillin</a:t>
            </a:r>
            <a:endParaRPr lang="th-TH" sz="3200" b="1" dirty="0">
              <a:solidFill>
                <a:srgbClr val="7030A0"/>
              </a:solidFill>
            </a:endParaRP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i="1" dirty="0"/>
              <a:t>S.</a:t>
            </a:r>
            <a:r>
              <a:rPr lang="th-TH" sz="2400" i="1" dirty="0" err="1"/>
              <a:t>aureus</a:t>
            </a:r>
            <a:r>
              <a:rPr lang="th-TH" sz="2400" i="1" dirty="0"/>
              <a:t> , S. </a:t>
            </a:r>
            <a:r>
              <a:rPr lang="th-TH" sz="2400" i="1" dirty="0" err="1"/>
              <a:t>epidermidis</a:t>
            </a:r>
            <a:r>
              <a:rPr lang="en-US" sz="2400" i="1" dirty="0"/>
              <a:t>, </a:t>
            </a:r>
            <a:r>
              <a:rPr lang="en-US" sz="2400" dirty="0"/>
              <a:t>and streptococci, but not enterococci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1530054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2"/>
          <p:cNvSpPr txBox="1">
            <a:spLocks noChangeArrowheads="1"/>
          </p:cNvSpPr>
          <p:nvPr/>
        </p:nvSpPr>
        <p:spPr bwMode="auto">
          <a:xfrm>
            <a:off x="669472" y="359229"/>
            <a:ext cx="979170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3600" dirty="0" err="1"/>
              <a:t>Beta</a:t>
            </a:r>
            <a:r>
              <a:rPr lang="th-TH" sz="3600" dirty="0"/>
              <a:t>-</a:t>
            </a:r>
            <a:r>
              <a:rPr lang="th-TH" sz="3600" dirty="0" err="1"/>
              <a:t>lactams</a:t>
            </a:r>
            <a:r>
              <a:rPr lang="th-TH" sz="3600" dirty="0"/>
              <a:t>:     </a:t>
            </a:r>
            <a:r>
              <a:rPr lang="th-TH" sz="3600" dirty="0" err="1"/>
              <a:t>Penicillin</a:t>
            </a:r>
            <a:r>
              <a:rPr lang="en-US" sz="3600" dirty="0"/>
              <a:t>s</a:t>
            </a:r>
            <a:endParaRPr lang="th-TH" sz="3600" dirty="0"/>
          </a:p>
          <a:p>
            <a:pPr eaLnBrk="0" hangingPunct="0"/>
            <a:r>
              <a:rPr lang="th-TH" sz="3600" b="1" dirty="0"/>
              <a:t>1.</a:t>
            </a:r>
            <a:r>
              <a:rPr lang="en-US" sz="3600" b="1" dirty="0"/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Natural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penicillin</a:t>
            </a:r>
            <a:r>
              <a:rPr lang="th-TH" sz="2400" b="1" dirty="0">
                <a:solidFill>
                  <a:srgbClr val="7030A0"/>
                </a:solidFill>
              </a:rPr>
              <a:t>: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G, </a:t>
            </a:r>
            <a:r>
              <a:rPr lang="th-TH" sz="2400" b="1" dirty="0" err="1">
                <a:solidFill>
                  <a:srgbClr val="7030A0"/>
                </a:solidFill>
              </a:rPr>
              <a:t>pen</a:t>
            </a:r>
            <a:r>
              <a:rPr lang="en-US" sz="2400" b="1" dirty="0" err="1">
                <a:solidFill>
                  <a:srgbClr val="7030A0"/>
                </a:solidFill>
              </a:rPr>
              <a:t>icillin</a:t>
            </a:r>
            <a:r>
              <a:rPr lang="th-TH" sz="2400" b="1" dirty="0">
                <a:solidFill>
                  <a:srgbClr val="7030A0"/>
                </a:solidFill>
              </a:rPr>
              <a:t> V</a:t>
            </a:r>
            <a:r>
              <a:rPr lang="th-TH" sz="2400" b="1" dirty="0">
                <a:solidFill>
                  <a:srgbClr val="7030A0"/>
                </a:solidFill>
                <a:latin typeface="Arial" charset="0"/>
              </a:rPr>
              <a:t> 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cocci</a:t>
            </a:r>
            <a:r>
              <a:rPr lang="en-US" sz="2400" dirty="0"/>
              <a:t>: Strep gr A, B,</a:t>
            </a:r>
            <a:r>
              <a:rPr lang="th-TH" sz="2400" dirty="0"/>
              <a:t> </a:t>
            </a:r>
            <a:r>
              <a:rPr lang="en-US" sz="2400" i="1" dirty="0" err="1"/>
              <a:t>Streptococus</a:t>
            </a:r>
            <a:r>
              <a:rPr lang="en-US" sz="2400" i="1" dirty="0"/>
              <a:t> pneumoniae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neg </a:t>
            </a:r>
            <a:r>
              <a:rPr lang="th-TH" sz="2400" dirty="0" err="1"/>
              <a:t>cocci</a:t>
            </a:r>
            <a:r>
              <a:rPr lang="en-US" sz="2400" dirty="0"/>
              <a:t>: </a:t>
            </a:r>
            <a:r>
              <a:rPr lang="en-US" sz="2400" i="1" dirty="0"/>
              <a:t>N. meningitidis</a:t>
            </a:r>
            <a:r>
              <a:rPr lang="th-TH" sz="2400" i="1" dirty="0"/>
              <a:t>, </a:t>
            </a:r>
            <a:endParaRPr lang="en-US" sz="2400" i="1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th-TH" sz="2400" dirty="0" err="1"/>
              <a:t>bacilli</a:t>
            </a:r>
            <a:r>
              <a:rPr lang="en-US" sz="2400" dirty="0"/>
              <a:t>: </a:t>
            </a:r>
            <a:r>
              <a:rPr lang="en-US" sz="2400" i="1" dirty="0"/>
              <a:t>C. diphtheria, C. tetani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</a:rPr>
              <a:t>anaerobes: above diaphragm (oral anaerobes)</a:t>
            </a:r>
            <a:endParaRPr lang="th-TH" dirty="0">
              <a:latin typeface="Arial" charset="0"/>
            </a:endParaRPr>
          </a:p>
        </p:txBody>
      </p:sp>
      <p:sp>
        <p:nvSpPr>
          <p:cNvPr id="3" name="สี่เหลี่ยมผืนผ้า 2"/>
          <p:cNvSpPr>
            <a:spLocks noChangeArrowheads="1"/>
          </p:cNvSpPr>
          <p:nvPr/>
        </p:nvSpPr>
        <p:spPr bwMode="auto">
          <a:xfrm>
            <a:off x="783770" y="4302280"/>
            <a:ext cx="10248901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>
                <a:latin typeface="Cordia New" panose="020B0304020202020204" pitchFamily="34" charset="-34"/>
              </a:rPr>
              <a:t>3.</a:t>
            </a:r>
            <a:r>
              <a:rPr lang="en-US" sz="2800" dirty="0">
                <a:latin typeface="Cordia New" panose="020B0304020202020204" pitchFamily="34" charset="-34"/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Aminopenicillin</a:t>
            </a:r>
            <a:r>
              <a:rPr lang="th-TH" sz="2400" b="1" dirty="0">
                <a:solidFill>
                  <a:srgbClr val="7030A0"/>
                </a:solidFill>
              </a:rPr>
              <a:t>: </a:t>
            </a:r>
            <a:r>
              <a:rPr lang="th-TH" sz="2400" b="1" dirty="0" err="1">
                <a:solidFill>
                  <a:srgbClr val="7030A0"/>
                </a:solidFill>
              </a:rPr>
              <a:t>ampicillin</a:t>
            </a:r>
            <a:r>
              <a:rPr lang="th-TH" sz="2400" b="1" dirty="0">
                <a:solidFill>
                  <a:srgbClr val="7030A0"/>
                </a:solidFill>
              </a:rPr>
              <a:t>, </a:t>
            </a:r>
            <a:r>
              <a:rPr lang="th-TH" sz="2400" b="1" dirty="0" err="1">
                <a:solidFill>
                  <a:srgbClr val="7030A0"/>
                </a:solidFill>
              </a:rPr>
              <a:t>amoxycillin</a:t>
            </a:r>
            <a:r>
              <a:rPr lang="th-TH" sz="2400" b="1" dirty="0">
                <a:solidFill>
                  <a:srgbClr val="7030A0"/>
                </a:solidFill>
              </a:rPr>
              <a:t>  </a:t>
            </a:r>
            <a:endParaRPr lang="th-TH" sz="1400" b="1" dirty="0">
              <a:solidFill>
                <a:srgbClr val="7030A0"/>
              </a:solidFill>
            </a:endParaRP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en-US" sz="2400" dirty="0"/>
              <a:t>  </a:t>
            </a: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, </a:t>
            </a: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neg </a:t>
            </a:r>
            <a:r>
              <a:rPr lang="th-TH" sz="2400" dirty="0"/>
              <a:t> </a:t>
            </a:r>
            <a:r>
              <a:rPr lang="th-TH" sz="2400" dirty="0" err="1"/>
              <a:t>cocci</a:t>
            </a:r>
            <a:r>
              <a:rPr lang="en-US" sz="2400" dirty="0"/>
              <a:t>, gram pos bacilli, anaerobes</a:t>
            </a:r>
            <a:r>
              <a:rPr lang="th-TH" sz="2400" i="1" dirty="0"/>
              <a:t> </a:t>
            </a:r>
            <a:r>
              <a:rPr lang="th-TH" sz="2400" dirty="0"/>
              <a:t>= </a:t>
            </a:r>
            <a:r>
              <a:rPr lang="th-TH" sz="2400" dirty="0" err="1"/>
              <a:t>natural</a:t>
            </a:r>
            <a:r>
              <a:rPr lang="th-TH" sz="2400" dirty="0"/>
              <a:t> </a:t>
            </a:r>
            <a:r>
              <a:rPr lang="th-TH" sz="2400" dirty="0" err="1"/>
              <a:t>penicllin</a:t>
            </a:r>
            <a:r>
              <a:rPr lang="th-TH" sz="2400" dirty="0"/>
              <a:t>  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b="1" dirty="0"/>
              <a:t>  </a:t>
            </a:r>
            <a:r>
              <a:rPr lang="th-TH" sz="2400" dirty="0" err="1"/>
              <a:t>better</a:t>
            </a:r>
            <a:r>
              <a:rPr lang="th-TH" sz="2400" dirty="0"/>
              <a:t> </a:t>
            </a:r>
            <a:r>
              <a:rPr lang="en-US" sz="2400" dirty="0"/>
              <a:t>than natural penicillin </a:t>
            </a:r>
            <a:r>
              <a:rPr lang="th-TH" sz="2400" dirty="0"/>
              <a:t>: </a:t>
            </a:r>
            <a:r>
              <a:rPr lang="th-TH" sz="2400" dirty="0" err="1"/>
              <a:t>enterococci</a:t>
            </a:r>
            <a:r>
              <a:rPr lang="th-TH" sz="2400" i="1" dirty="0"/>
              <a:t>, L</a:t>
            </a:r>
            <a:r>
              <a:rPr lang="en-US" sz="2400" i="1" dirty="0"/>
              <a:t>. </a:t>
            </a:r>
            <a:r>
              <a:rPr lang="th-TH" sz="2400" i="1" dirty="0" err="1"/>
              <a:t>monocytogenes</a:t>
            </a:r>
            <a:endParaRPr lang="th-TH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/>
              <a:t>  </a:t>
            </a:r>
            <a:r>
              <a:rPr lang="th-TH" sz="2400" dirty="0" err="1"/>
              <a:t>gram</a:t>
            </a:r>
            <a:r>
              <a:rPr lang="th-TH" sz="2400" dirty="0"/>
              <a:t>  </a:t>
            </a:r>
            <a:r>
              <a:rPr lang="en-US" sz="2400" dirty="0"/>
              <a:t>neg </a:t>
            </a:r>
            <a:r>
              <a:rPr lang="th-TH" sz="2400" dirty="0" err="1"/>
              <a:t>bacilli</a:t>
            </a:r>
            <a:r>
              <a:rPr lang="th-TH" sz="2400" dirty="0"/>
              <a:t>:  </a:t>
            </a:r>
            <a:r>
              <a:rPr lang="th-TH" sz="2400" i="1" dirty="0" err="1"/>
              <a:t>Shigella</a:t>
            </a:r>
            <a:r>
              <a:rPr lang="th-TH" sz="2400" i="1" dirty="0"/>
              <a:t>,  </a:t>
            </a:r>
            <a:r>
              <a:rPr lang="th-TH" sz="2400" i="1" dirty="0" err="1"/>
              <a:t>Salmonella</a:t>
            </a:r>
            <a:r>
              <a:rPr lang="th-TH" sz="2400" i="1" dirty="0"/>
              <a:t>, E.</a:t>
            </a:r>
            <a:r>
              <a:rPr lang="th-TH" sz="2400" i="1" dirty="0" err="1"/>
              <a:t>coli</a:t>
            </a:r>
            <a:r>
              <a:rPr lang="th-TH" sz="2400" dirty="0"/>
              <a:t>, </a:t>
            </a:r>
            <a:r>
              <a:rPr lang="th-TH" sz="2400" i="1" dirty="0"/>
              <a:t>P. </a:t>
            </a:r>
            <a:r>
              <a:rPr lang="th-TH" sz="2400" i="1" dirty="0" err="1"/>
              <a:t>mirabilis</a:t>
            </a:r>
            <a:r>
              <a:rPr lang="th-TH" sz="2400" i="1" dirty="0"/>
              <a:t>,</a:t>
            </a:r>
          </a:p>
          <a:p>
            <a:pPr eaLnBrk="0" hangingPunct="0"/>
            <a:r>
              <a:rPr lang="th-TH" sz="2400" i="1" dirty="0"/>
              <a:t>   H.  </a:t>
            </a:r>
            <a:r>
              <a:rPr lang="th-TH" sz="2400" i="1" dirty="0" err="1"/>
              <a:t>Influenzae</a:t>
            </a:r>
            <a:r>
              <a:rPr lang="en-US" sz="2400" i="1" dirty="0"/>
              <a:t>, </a:t>
            </a:r>
            <a:r>
              <a:rPr lang="th-TH" sz="2400" i="1" dirty="0"/>
              <a:t>H. </a:t>
            </a:r>
            <a:r>
              <a:rPr lang="th-TH" sz="2400" i="1" dirty="0" err="1"/>
              <a:t>parainfluenzae</a:t>
            </a:r>
            <a:r>
              <a:rPr lang="en-US" sz="2400" i="1" dirty="0"/>
              <a:t> </a:t>
            </a:r>
            <a:r>
              <a:rPr lang="en-US" sz="2400" dirty="0"/>
              <a:t>( if not develop Resistance)</a:t>
            </a:r>
            <a:endParaRPr lang="th-TH" sz="2400" dirty="0"/>
          </a:p>
        </p:txBody>
      </p:sp>
      <p:sp>
        <p:nvSpPr>
          <p:cNvPr id="4" name="สี่เหลี่ยมผืนผ้า 3"/>
          <p:cNvSpPr>
            <a:spLocks noChangeArrowheads="1"/>
          </p:cNvSpPr>
          <p:nvPr/>
        </p:nvSpPr>
        <p:spPr bwMode="auto">
          <a:xfrm>
            <a:off x="729343" y="3090675"/>
            <a:ext cx="898842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h-TH" sz="3600" b="1" dirty="0">
                <a:latin typeface="Arial" charset="0"/>
              </a:rPr>
              <a:t>2</a:t>
            </a:r>
            <a:r>
              <a:rPr lang="th-TH" sz="2800" b="1" dirty="0">
                <a:latin typeface="Arial" charset="0"/>
              </a:rPr>
              <a:t>. </a:t>
            </a:r>
            <a:r>
              <a:rPr lang="th-TH" sz="2400" b="1" dirty="0" err="1">
                <a:solidFill>
                  <a:srgbClr val="7030A0"/>
                </a:solidFill>
              </a:rPr>
              <a:t>Penicillinase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resistant</a:t>
            </a:r>
            <a:r>
              <a:rPr lang="th-TH" sz="24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penicillin</a:t>
            </a:r>
            <a:r>
              <a:rPr lang="th-TH" sz="2400" b="1" dirty="0">
                <a:solidFill>
                  <a:srgbClr val="7030A0"/>
                </a:solidFill>
              </a:rPr>
              <a:t> : </a:t>
            </a:r>
            <a:r>
              <a:rPr lang="th-TH" sz="2400" b="1" dirty="0" err="1">
                <a:solidFill>
                  <a:srgbClr val="7030A0"/>
                </a:solidFill>
              </a:rPr>
              <a:t>cloxacillin</a:t>
            </a:r>
            <a:endParaRPr lang="th-TH" sz="3200" b="1" dirty="0">
              <a:solidFill>
                <a:srgbClr val="7030A0"/>
              </a:solidFill>
            </a:endParaRP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i="1" dirty="0"/>
              <a:t>S.</a:t>
            </a:r>
            <a:r>
              <a:rPr lang="th-TH" sz="2400" i="1" dirty="0" err="1"/>
              <a:t>aureus</a:t>
            </a:r>
            <a:r>
              <a:rPr lang="th-TH" sz="2400" i="1" dirty="0"/>
              <a:t> , S. </a:t>
            </a:r>
            <a:r>
              <a:rPr lang="th-TH" sz="2400" i="1" dirty="0" err="1"/>
              <a:t>epidermidis</a:t>
            </a:r>
            <a:r>
              <a:rPr lang="en-US" sz="3200" i="1" dirty="0"/>
              <a:t> </a:t>
            </a:r>
            <a:r>
              <a:rPr lang="en-US" sz="2400" i="1" dirty="0"/>
              <a:t>, </a:t>
            </a:r>
            <a:r>
              <a:rPr lang="en-US" sz="2400" dirty="0"/>
              <a:t>and streptococci, but not enterococci</a:t>
            </a:r>
            <a:endParaRPr lang="th-TH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ext Box 2"/>
          <p:cNvSpPr txBox="1">
            <a:spLocks noChangeArrowheads="1"/>
          </p:cNvSpPr>
          <p:nvPr/>
        </p:nvSpPr>
        <p:spPr bwMode="auto">
          <a:xfrm>
            <a:off x="1115104" y="776969"/>
            <a:ext cx="9895795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2800" b="1" dirty="0">
                <a:latin typeface="Arial" charset="0"/>
              </a:rPr>
              <a:t>4. </a:t>
            </a:r>
            <a:r>
              <a:rPr lang="th-TH" sz="2800" b="1" dirty="0" err="1">
                <a:solidFill>
                  <a:srgbClr val="7030A0"/>
                </a:solidFill>
              </a:rPr>
              <a:t>Extended</a:t>
            </a:r>
            <a:r>
              <a:rPr lang="th-TH" sz="2800" b="1" dirty="0">
                <a:solidFill>
                  <a:srgbClr val="7030A0"/>
                </a:solidFill>
              </a:rPr>
              <a:t> </a:t>
            </a:r>
            <a:r>
              <a:rPr lang="th-TH" sz="2800" b="1" dirty="0" err="1">
                <a:solidFill>
                  <a:srgbClr val="7030A0"/>
                </a:solidFill>
              </a:rPr>
              <a:t>spectrum</a:t>
            </a:r>
            <a:r>
              <a:rPr lang="th-TH" sz="2800" b="1" dirty="0">
                <a:solidFill>
                  <a:srgbClr val="7030A0"/>
                </a:solidFill>
              </a:rPr>
              <a:t> </a:t>
            </a:r>
            <a:r>
              <a:rPr lang="th-TH" sz="2800" b="1" dirty="0" err="1">
                <a:solidFill>
                  <a:srgbClr val="7030A0"/>
                </a:solidFill>
              </a:rPr>
              <a:t>penicillins</a:t>
            </a:r>
            <a:r>
              <a:rPr lang="th-TH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>
                <a:solidFill>
                  <a:srgbClr val="7030A0"/>
                </a:solidFill>
              </a:rPr>
              <a:t> or antipseudomonal </a:t>
            </a:r>
            <a:r>
              <a:rPr lang="en-US" sz="2800" b="1" dirty="0" err="1">
                <a:solidFill>
                  <a:srgbClr val="7030A0"/>
                </a:solidFill>
              </a:rPr>
              <a:t>penicillins</a:t>
            </a:r>
            <a:r>
              <a:rPr lang="en-US" sz="2800" b="1" dirty="0">
                <a:solidFill>
                  <a:srgbClr val="7030A0"/>
                </a:solidFill>
              </a:rPr>
              <a:t>: </a:t>
            </a:r>
            <a:r>
              <a:rPr lang="th-TH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eg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th-TH" sz="2400" b="1" dirty="0" err="1">
                <a:solidFill>
                  <a:srgbClr val="7030A0"/>
                </a:solidFill>
              </a:rPr>
              <a:t>piperacillin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  <a:p>
            <a:pPr eaLnBrk="0" hangingPunct="0"/>
            <a:endParaRPr lang="th-TH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derivative</a:t>
            </a:r>
            <a:r>
              <a:rPr lang="th-TH" sz="2400" dirty="0"/>
              <a:t> of </a:t>
            </a:r>
            <a:r>
              <a:rPr lang="th-TH" sz="2400" dirty="0" err="1"/>
              <a:t>ampicillin</a:t>
            </a:r>
            <a:r>
              <a:rPr lang="th-TH" sz="2400" dirty="0"/>
              <a:t> </a:t>
            </a:r>
            <a:endParaRPr lang="en-US" sz="2400" dirty="0"/>
          </a:p>
          <a:p>
            <a:pPr eaLnBrk="0" hangingPunct="0"/>
            <a:r>
              <a:rPr lang="th-TH" sz="2400" dirty="0"/>
              <a:t>   </a:t>
            </a:r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/>
              <a:t> </a:t>
            </a:r>
            <a:r>
              <a:rPr lang="th-TH" sz="2400" dirty="0" err="1"/>
              <a:t>act</a:t>
            </a:r>
            <a:r>
              <a:rPr lang="en-US" sz="2400" dirty="0" err="1"/>
              <a:t>ivity</a:t>
            </a:r>
            <a:r>
              <a:rPr lang="th-TH" sz="2400" dirty="0"/>
              <a:t> for </a:t>
            </a: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pos</a:t>
            </a:r>
            <a:r>
              <a:rPr lang="th-TH" sz="2400" dirty="0"/>
              <a:t> </a:t>
            </a:r>
            <a:r>
              <a:rPr lang="en-US" sz="2400" dirty="0"/>
              <a:t>cocci</a:t>
            </a:r>
            <a:r>
              <a:rPr lang="th-TH" sz="2400" dirty="0"/>
              <a:t> = </a:t>
            </a:r>
            <a:r>
              <a:rPr lang="th-TH" sz="2400" dirty="0" err="1"/>
              <a:t>ampicillin</a:t>
            </a:r>
            <a:endParaRPr lang="en-US" sz="2400" dirty="0"/>
          </a:p>
          <a:p>
            <a:pPr eaLnBrk="0" hangingPunct="0"/>
            <a:endParaRPr lang="th-TH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 err="1"/>
              <a:t>better</a:t>
            </a:r>
            <a:r>
              <a:rPr lang="th-TH" sz="2400" dirty="0"/>
              <a:t>:</a:t>
            </a:r>
            <a:r>
              <a:rPr lang="en-US" sz="2400" dirty="0"/>
              <a:t>- </a:t>
            </a:r>
            <a:r>
              <a:rPr lang="th-TH" sz="2400" dirty="0"/>
              <a:t> </a:t>
            </a:r>
            <a:r>
              <a:rPr lang="th-TH" sz="2400" dirty="0" err="1"/>
              <a:t>gram</a:t>
            </a:r>
            <a:r>
              <a:rPr lang="th-TH" sz="2400" dirty="0"/>
              <a:t> </a:t>
            </a:r>
            <a:r>
              <a:rPr lang="en-US" sz="2400" dirty="0"/>
              <a:t>neg  </a:t>
            </a:r>
            <a:r>
              <a:rPr lang="th-TH" sz="2400" dirty="0"/>
              <a:t> : </a:t>
            </a:r>
            <a:r>
              <a:rPr lang="th-TH" sz="2400" i="1" dirty="0"/>
              <a:t>P. </a:t>
            </a:r>
            <a:r>
              <a:rPr lang="th-TH" sz="2400" i="1" dirty="0" err="1"/>
              <a:t>aeruginosa</a:t>
            </a:r>
            <a:r>
              <a:rPr lang="th-TH" sz="2400" i="1" dirty="0"/>
              <a:t>,  </a:t>
            </a:r>
            <a:r>
              <a:rPr lang="th-TH" sz="2400" i="1" dirty="0" err="1"/>
              <a:t>Klebsiella</a:t>
            </a:r>
            <a:r>
              <a:rPr lang="th-TH" sz="2400" i="1" dirty="0"/>
              <a:t>, </a:t>
            </a:r>
          </a:p>
          <a:p>
            <a:pPr eaLnBrk="0" hangingPunct="0"/>
            <a:r>
              <a:rPr lang="th-TH" sz="2400" i="1" dirty="0"/>
              <a:t>              </a:t>
            </a:r>
            <a:r>
              <a:rPr lang="en-US" sz="2400" i="1" dirty="0"/>
              <a:t>   - </a:t>
            </a:r>
            <a:r>
              <a:rPr lang="th-TH" sz="2400" i="1" dirty="0"/>
              <a:t> </a:t>
            </a:r>
            <a:r>
              <a:rPr lang="en-US" sz="2400" dirty="0"/>
              <a:t>gram pos </a:t>
            </a:r>
            <a:r>
              <a:rPr lang="en-US" sz="2400" i="1" dirty="0"/>
              <a:t>: </a:t>
            </a:r>
            <a:r>
              <a:rPr lang="th-TH" sz="2400" i="1" dirty="0"/>
              <a:t>S. </a:t>
            </a:r>
            <a:r>
              <a:rPr lang="th-TH" sz="2400" i="1" dirty="0" err="1"/>
              <a:t>feacalis</a:t>
            </a:r>
            <a:endParaRPr lang="en-US" sz="2400" i="1" dirty="0"/>
          </a:p>
          <a:p>
            <a:pPr eaLnBrk="0" hangingPunct="0"/>
            <a:endParaRPr lang="th-TH" sz="24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r>
              <a:rPr lang="th-TH" sz="2400" dirty="0"/>
              <a:t> </a:t>
            </a:r>
            <a:r>
              <a:rPr lang="en-US" sz="2400" dirty="0"/>
              <a:t>Now available as </a:t>
            </a:r>
            <a:r>
              <a:rPr lang="en-US" altLang="en-US" sz="2400" b="1" dirty="0">
                <a:solidFill>
                  <a:srgbClr val="7030A0"/>
                </a:solidFill>
              </a:rPr>
              <a:t>piperacillin</a:t>
            </a:r>
            <a:r>
              <a:rPr lang="en-US" altLang="en-US" sz="2400" i="1" dirty="0">
                <a:solidFill>
                  <a:srgbClr val="7030A0"/>
                </a:solidFill>
              </a:rPr>
              <a:t>/</a:t>
            </a:r>
            <a:r>
              <a:rPr lang="en-US" altLang="en-US" sz="2400" b="1" dirty="0">
                <a:solidFill>
                  <a:srgbClr val="7030A0"/>
                </a:solidFill>
              </a:rPr>
              <a:t>tazobactam </a:t>
            </a:r>
            <a:endParaRPr lang="en-US" sz="2400" b="1" dirty="0">
              <a:solidFill>
                <a:srgbClr val="7030A0"/>
              </a:solidFill>
            </a:endParaRPr>
          </a:p>
          <a:p>
            <a:pPr eaLnBrk="0" hangingPunct="0"/>
            <a:r>
              <a:rPr lang="th-TH" sz="2400" dirty="0"/>
              <a:t>           </a:t>
            </a:r>
            <a:r>
              <a:rPr lang="en-US" sz="2400" dirty="0"/>
              <a:t>       - </a:t>
            </a:r>
            <a:r>
              <a:rPr lang="th-TH" sz="2400" dirty="0"/>
              <a:t> </a:t>
            </a:r>
            <a:r>
              <a:rPr lang="th-TH" sz="2400" dirty="0" err="1"/>
              <a:t>anaerobe</a:t>
            </a:r>
            <a:r>
              <a:rPr lang="en-US" sz="2400" dirty="0"/>
              <a:t>s</a:t>
            </a:r>
            <a:r>
              <a:rPr lang="th-TH" sz="2400" dirty="0"/>
              <a:t> </a:t>
            </a:r>
            <a:r>
              <a:rPr lang="en-US" sz="2400" dirty="0"/>
              <a:t>including </a:t>
            </a:r>
            <a:r>
              <a:rPr lang="th-TH" sz="2400" dirty="0"/>
              <a:t> </a:t>
            </a:r>
            <a:r>
              <a:rPr lang="th-TH" sz="2400" i="1" dirty="0"/>
              <a:t>B. </a:t>
            </a:r>
            <a:r>
              <a:rPr lang="th-TH" sz="2400" i="1" dirty="0" err="1"/>
              <a:t>fragilis</a:t>
            </a:r>
            <a:r>
              <a:rPr lang="th-TH" sz="2400" dirty="0"/>
              <a:t>:</a:t>
            </a:r>
            <a:r>
              <a:rPr lang="en-US" sz="2400" dirty="0"/>
              <a:t> </a:t>
            </a:r>
            <a:endParaRPr lang="th-TH" sz="2400" dirty="0"/>
          </a:p>
          <a:p>
            <a:pPr eaLnBrk="0" hangingPunct="0"/>
            <a:r>
              <a:rPr lang="th-TH" sz="2400" dirty="0"/>
              <a:t>  </a:t>
            </a:r>
          </a:p>
          <a:p>
            <a:pPr eaLnBrk="0" hangingPunct="0"/>
            <a:r>
              <a:rPr lang="th-TH" sz="2400" b="1" dirty="0"/>
              <a:t>                                                                 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ext Box 2"/>
          <p:cNvSpPr txBox="1">
            <a:spLocks noChangeArrowheads="1"/>
          </p:cNvSpPr>
          <p:nvPr/>
        </p:nvSpPr>
        <p:spPr bwMode="auto">
          <a:xfrm>
            <a:off x="685800" y="274290"/>
            <a:ext cx="11005457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4000" dirty="0" err="1"/>
              <a:t>Beta</a:t>
            </a:r>
            <a:r>
              <a:rPr lang="th-TH" sz="4000" dirty="0"/>
              <a:t>-</a:t>
            </a:r>
            <a:r>
              <a:rPr lang="th-TH" sz="4000" dirty="0" err="1"/>
              <a:t>lactams</a:t>
            </a:r>
            <a:r>
              <a:rPr lang="th-TH" sz="4000" dirty="0"/>
              <a:t>: </a:t>
            </a:r>
            <a:r>
              <a:rPr lang="th-TH" sz="4000" dirty="0" err="1"/>
              <a:t>Cephalosporin</a:t>
            </a:r>
            <a:r>
              <a:rPr lang="en-US" sz="4000" dirty="0"/>
              <a:t>s</a:t>
            </a:r>
          </a:p>
          <a:p>
            <a:pPr eaLnBrk="0" hangingPunct="0"/>
            <a:r>
              <a:rPr lang="en-US" sz="4000" dirty="0"/>
              <a:t>First generation: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7030A0"/>
                </a:solidFill>
              </a:rPr>
              <a:t>cefazolin or </a:t>
            </a:r>
            <a:r>
              <a:rPr lang="en-US" sz="2800" b="1" dirty="0" err="1">
                <a:solidFill>
                  <a:srgbClr val="7030A0"/>
                </a:solidFill>
              </a:rPr>
              <a:t>cefacidal</a:t>
            </a:r>
            <a:r>
              <a:rPr lang="en-US" sz="2800" b="1" dirty="0">
                <a:solidFill>
                  <a:srgbClr val="7030A0"/>
                </a:solidFill>
              </a:rPr>
              <a:t> (parenteral)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7030A0"/>
                </a:solidFill>
              </a:rPr>
              <a:t>cefadroxil, cephalexin  (oral)</a:t>
            </a:r>
          </a:p>
          <a:p>
            <a:pPr marL="571500" indent="-571500" eaLnBrk="0" hangingPunct="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7030A0"/>
              </a:solidFill>
            </a:endParaRPr>
          </a:p>
          <a:p>
            <a:pPr eaLnBrk="0" hangingPunct="0"/>
            <a:r>
              <a:rPr lang="en-US" sz="3600" dirty="0">
                <a:solidFill>
                  <a:srgbClr val="7030A0"/>
                </a:solidFill>
              </a:rPr>
              <a:t>Activity: </a:t>
            </a:r>
          </a:p>
          <a:p>
            <a:pPr eaLnBrk="0" hangingPunct="0"/>
            <a:r>
              <a:rPr lang="en-US" sz="3200" dirty="0"/>
              <a:t>*</a:t>
            </a:r>
            <a:r>
              <a:rPr lang="en-US" sz="2800" dirty="0"/>
              <a:t>Gram pos: </a:t>
            </a:r>
            <a:r>
              <a:rPr lang="en-US" sz="2800" i="1" dirty="0"/>
              <a:t>Staphylococcus aureus</a:t>
            </a:r>
            <a:r>
              <a:rPr lang="en-US" sz="2800" dirty="0"/>
              <a:t>, streptococci</a:t>
            </a:r>
          </a:p>
          <a:p>
            <a:pPr eaLnBrk="0" hangingPunct="0"/>
            <a:r>
              <a:rPr lang="en-US" sz="2800" dirty="0"/>
              <a:t>*Gram neg: </a:t>
            </a:r>
            <a:r>
              <a:rPr lang="en-US" sz="2800" i="1" dirty="0"/>
              <a:t>E. coli, Proteus mirabilis, Klebsiella</a:t>
            </a:r>
          </a:p>
          <a:p>
            <a:pPr eaLnBrk="0" hangingPunct="0"/>
            <a:endParaRPr lang="en-US" sz="2800" i="1" dirty="0"/>
          </a:p>
          <a:p>
            <a:pPr eaLnBrk="0" hangingPunct="0"/>
            <a:r>
              <a:rPr lang="en-US" sz="3200" dirty="0"/>
              <a:t>Indications:</a:t>
            </a:r>
          </a:p>
          <a:p>
            <a:pPr marL="514350" indent="-514350" eaLnBrk="0" hangingPunct="0"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Staphylococcal or strep infection in patient with penicillin allergy (non-type1) </a:t>
            </a:r>
          </a:p>
          <a:p>
            <a:pPr eaLnBrk="0" hangingPunct="0"/>
            <a:r>
              <a:rPr lang="en-US" sz="2400" dirty="0">
                <a:solidFill>
                  <a:srgbClr val="FF0000"/>
                </a:solidFill>
              </a:rPr>
              <a:t>        </a:t>
            </a:r>
            <a:r>
              <a:rPr lang="en-US" sz="2400" dirty="0" err="1">
                <a:solidFill>
                  <a:srgbClr val="FF0000"/>
                </a:solidFill>
              </a:rPr>
              <a:t>eg</a:t>
            </a:r>
            <a:r>
              <a:rPr lang="en-US" sz="2400" dirty="0">
                <a:solidFill>
                  <a:srgbClr val="FF0000"/>
                </a:solidFill>
              </a:rPr>
              <a:t> drug fever, maculopapular rash</a:t>
            </a:r>
          </a:p>
          <a:p>
            <a:pPr eaLnBrk="0" hangingPunct="0"/>
            <a:r>
              <a:rPr lang="en-US" sz="2400" dirty="0"/>
              <a:t>2.    Surgical prophylaxis </a:t>
            </a:r>
            <a:r>
              <a:rPr lang="en-US" sz="2400" dirty="0" err="1"/>
              <a:t>eg</a:t>
            </a:r>
            <a:r>
              <a:rPr lang="en-US" sz="2400" dirty="0"/>
              <a:t>, cardiac surgery, orthopedic device insertion</a:t>
            </a:r>
            <a:endParaRPr lang="th-TH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ext Box 2"/>
          <p:cNvSpPr txBox="1">
            <a:spLocks noChangeArrowheads="1"/>
          </p:cNvSpPr>
          <p:nvPr/>
        </p:nvSpPr>
        <p:spPr bwMode="auto">
          <a:xfrm>
            <a:off x="446314" y="343666"/>
            <a:ext cx="1159872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400" dirty="0"/>
              <a:t>Cephalosporins: </a:t>
            </a:r>
            <a:r>
              <a:rPr lang="th-TH" sz="4400" dirty="0"/>
              <a:t>Third </a:t>
            </a:r>
            <a:r>
              <a:rPr lang="th-TH" sz="4400" dirty="0" err="1"/>
              <a:t>generation</a:t>
            </a:r>
            <a:endParaRPr lang="en-US" sz="4400" dirty="0"/>
          </a:p>
          <a:p>
            <a:pPr marL="514350" indent="-514350" eaLnBrk="0" hangingPunct="0">
              <a:buAutoNum type="arabicPeriod"/>
            </a:pPr>
            <a:r>
              <a:rPr lang="en-US" sz="2800" b="1" dirty="0">
                <a:solidFill>
                  <a:srgbClr val="7030A0"/>
                </a:solidFill>
              </a:rPr>
              <a:t>cefotaxime, ceftriaxone</a:t>
            </a:r>
          </a:p>
          <a:p>
            <a:pPr eaLnBrk="0" hangingPunct="0"/>
            <a:r>
              <a:rPr lang="en-US" sz="2800" dirty="0"/>
              <a:t>Activity: *Gram pos</a:t>
            </a:r>
            <a:r>
              <a:rPr lang="en-US" sz="2800" i="1" dirty="0"/>
              <a:t>: S. pneumoniae</a:t>
            </a:r>
            <a:r>
              <a:rPr lang="en-US" sz="2800" dirty="0"/>
              <a:t>, Strep gr A, Strep gr B, </a:t>
            </a:r>
            <a:r>
              <a:rPr lang="en-US" sz="2800" i="1" dirty="0"/>
              <a:t>S. aureus</a:t>
            </a:r>
          </a:p>
          <a:p>
            <a:pPr eaLnBrk="0" hangingPunct="0"/>
            <a:r>
              <a:rPr lang="en-US" sz="2800" dirty="0"/>
              <a:t>                *Gram neg</a:t>
            </a:r>
            <a:r>
              <a:rPr lang="en-US" sz="2800" i="1" dirty="0"/>
              <a:t>: E. coli, Klebsiella, Proteus, Salmonella, Shigella</a:t>
            </a:r>
          </a:p>
          <a:p>
            <a:pPr eaLnBrk="0" hangingPunct="0"/>
            <a:r>
              <a:rPr lang="en-US" sz="2800" i="1" dirty="0"/>
              <a:t>H. influenzae, Neisseria </a:t>
            </a:r>
            <a:r>
              <a:rPr lang="en-US" sz="2800" i="1" dirty="0" err="1"/>
              <a:t>spp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not active: </a:t>
            </a:r>
            <a:r>
              <a:rPr lang="en-US" sz="2800" i="1" dirty="0">
                <a:solidFill>
                  <a:srgbClr val="FF0000"/>
                </a:solidFill>
              </a:rPr>
              <a:t>P. aeruginosa</a:t>
            </a:r>
            <a:endParaRPr lang="th-TH" sz="2800" i="1" dirty="0">
              <a:solidFill>
                <a:srgbClr val="FF0000"/>
              </a:solidFill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446314" y="2823788"/>
            <a:ext cx="79105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7030A0"/>
                </a:solidFill>
              </a:rPr>
              <a:t>- </a:t>
            </a:r>
            <a:r>
              <a:rPr lang="th-TH" sz="2400" b="1" dirty="0" err="1"/>
              <a:t>cefotaxime</a:t>
            </a:r>
            <a:r>
              <a:rPr lang="th-TH" sz="2400" b="1" dirty="0"/>
              <a:t>: </a:t>
            </a:r>
            <a:r>
              <a:rPr lang="th-TH" sz="2400" b="1" dirty="0" err="1"/>
              <a:t>renal</a:t>
            </a:r>
            <a:r>
              <a:rPr lang="th-TH" sz="2400" b="1" dirty="0"/>
              <a:t> </a:t>
            </a:r>
            <a:r>
              <a:rPr lang="th-TH" sz="2400" b="1" dirty="0" err="1"/>
              <a:t>excretion</a:t>
            </a:r>
            <a:endParaRPr lang="th-TH" sz="2400" b="1" dirty="0"/>
          </a:p>
          <a:p>
            <a:pPr eaLnBrk="0" hangingPunct="0"/>
            <a:r>
              <a:rPr lang="en-US" sz="2400" b="1" dirty="0"/>
              <a:t>- </a:t>
            </a:r>
            <a:r>
              <a:rPr lang="th-TH" sz="2400" b="1" dirty="0" err="1"/>
              <a:t>ceftriaxone</a:t>
            </a:r>
            <a:r>
              <a:rPr lang="th-TH" sz="2400" b="1" dirty="0"/>
              <a:t>: </a:t>
            </a:r>
            <a:r>
              <a:rPr lang="th-TH" sz="2400" b="1" dirty="0" err="1"/>
              <a:t>renal</a:t>
            </a:r>
            <a:r>
              <a:rPr lang="th-TH" sz="2400" b="1" dirty="0"/>
              <a:t> 50% and </a:t>
            </a:r>
            <a:r>
              <a:rPr lang="th-TH" sz="2400" b="1" dirty="0" err="1"/>
              <a:t>biliary</a:t>
            </a:r>
            <a:r>
              <a:rPr lang="th-TH" sz="2400" b="1" dirty="0"/>
              <a:t> </a:t>
            </a:r>
            <a:r>
              <a:rPr lang="th-TH" sz="2400" b="1" dirty="0" err="1"/>
              <a:t>excretion</a:t>
            </a:r>
            <a:r>
              <a:rPr lang="th-TH" sz="2400" b="1" dirty="0"/>
              <a:t> 40%</a:t>
            </a:r>
          </a:p>
        </p:txBody>
      </p:sp>
    </p:spTree>
    <p:extLst>
      <p:ext uri="{BB962C8B-B14F-4D97-AF65-F5344CB8AC3E}">
        <p14:creationId xmlns:p14="http://schemas.microsoft.com/office/powerpoint/2010/main" val="254556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1152D8-20F1-4A2C-9683-F39F4C56FC7A}"/>
              </a:ext>
            </a:extLst>
          </p:cNvPr>
          <p:cNvSpPr txBox="1"/>
          <p:nvPr/>
        </p:nvSpPr>
        <p:spPr>
          <a:xfrm>
            <a:off x="586041" y="305068"/>
            <a:ext cx="1085679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</a:rPr>
              <a:t>Learning objectives and Lecture outlines:</a:t>
            </a:r>
          </a:p>
          <a:p>
            <a:endParaRPr lang="en-US" sz="3600" b="1" dirty="0">
              <a:solidFill>
                <a:srgbClr val="7030A0"/>
              </a:solidFill>
            </a:endParaRPr>
          </a:p>
          <a:p>
            <a:r>
              <a:rPr lang="en-US" sz="2800" dirty="0"/>
              <a:t>By the end of the lecture, student should be able to know</a:t>
            </a:r>
          </a:p>
          <a:p>
            <a:endParaRPr lang="en-US" sz="4400" dirty="0"/>
          </a:p>
          <a:p>
            <a:pPr marL="742950" indent="-742950">
              <a:buAutoNum type="arabicPeriod"/>
            </a:pPr>
            <a:r>
              <a:rPr lang="en-US" sz="2800" dirty="0"/>
              <a:t>Appropriate antibiotic use</a:t>
            </a:r>
          </a:p>
          <a:p>
            <a:r>
              <a:rPr lang="en-US" sz="2800" dirty="0"/>
              <a:t>           Why, When, What, How ?</a:t>
            </a:r>
          </a:p>
          <a:p>
            <a:pPr marL="742950" indent="-742950">
              <a:buAutoNum type="arabicPeriod" startAt="2"/>
            </a:pPr>
            <a:r>
              <a:rPr lang="en-US" sz="2800" dirty="0"/>
              <a:t>Common antibiotics used in children: </a:t>
            </a:r>
            <a:r>
              <a:rPr lang="en-US" sz="2800" dirty="0" err="1"/>
              <a:t>penicillins</a:t>
            </a:r>
            <a:r>
              <a:rPr lang="en-US" sz="2800" dirty="0"/>
              <a:t>, cephalosporins, beta-lactam and beta-lactamase inhibitors</a:t>
            </a:r>
          </a:p>
          <a:p>
            <a:pPr marL="742950" indent="-742950">
              <a:buAutoNum type="arabicPeriod" startAt="2"/>
            </a:pPr>
            <a:r>
              <a:rPr lang="en-US" sz="2800" dirty="0"/>
              <a:t>Management of case examples</a:t>
            </a:r>
          </a:p>
          <a:p>
            <a:pPr marL="742950" indent="-742950">
              <a:buAutoNum type="arabicPeriod" startAt="2"/>
            </a:pPr>
            <a:endParaRPr lang="en-US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AC5EF5-C422-48E7-BF6B-E458C846B29D}"/>
              </a:ext>
            </a:extLst>
          </p:cNvPr>
          <p:cNvSpPr/>
          <p:nvPr/>
        </p:nvSpPr>
        <p:spPr>
          <a:xfrm>
            <a:off x="656362" y="5260271"/>
            <a:ext cx="11024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030A0"/>
                </a:solidFill>
              </a:rPr>
              <a:t>Ask questions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7030A0"/>
                </a:solidFill>
              </a:rPr>
              <a:t>Self study: Review of other antibiotics provided in the slides</a:t>
            </a:r>
          </a:p>
        </p:txBody>
      </p:sp>
    </p:spTree>
    <p:extLst>
      <p:ext uri="{BB962C8B-B14F-4D97-AF65-F5344CB8AC3E}">
        <p14:creationId xmlns:p14="http://schemas.microsoft.com/office/powerpoint/2010/main" val="19469520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ext Box 2"/>
          <p:cNvSpPr txBox="1">
            <a:spLocks noChangeArrowheads="1"/>
          </p:cNvSpPr>
          <p:nvPr/>
        </p:nvSpPr>
        <p:spPr bwMode="auto">
          <a:xfrm>
            <a:off x="446314" y="343666"/>
            <a:ext cx="11598728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400" dirty="0"/>
              <a:t>Cephalosporins: </a:t>
            </a:r>
            <a:r>
              <a:rPr lang="th-TH" sz="4400" dirty="0"/>
              <a:t>Third </a:t>
            </a:r>
            <a:r>
              <a:rPr lang="th-TH" sz="4400" dirty="0" err="1"/>
              <a:t>generation</a:t>
            </a:r>
            <a:endParaRPr lang="en-US" sz="4400" dirty="0"/>
          </a:p>
          <a:p>
            <a:pPr marL="514350" indent="-514350" eaLnBrk="0" hangingPunct="0">
              <a:buAutoNum type="arabicPeriod"/>
            </a:pPr>
            <a:r>
              <a:rPr lang="en-US" sz="2800" b="1" dirty="0">
                <a:solidFill>
                  <a:srgbClr val="7030A0"/>
                </a:solidFill>
              </a:rPr>
              <a:t>cefotaxime, ceftriaxone</a:t>
            </a:r>
          </a:p>
          <a:p>
            <a:pPr eaLnBrk="0" hangingPunct="0"/>
            <a:r>
              <a:rPr lang="en-US" sz="2800" dirty="0"/>
              <a:t>Activity: *Gram pos</a:t>
            </a:r>
            <a:r>
              <a:rPr lang="en-US" sz="2800" i="1" dirty="0"/>
              <a:t>: S. pneumoniae</a:t>
            </a:r>
            <a:r>
              <a:rPr lang="en-US" sz="2800" dirty="0"/>
              <a:t>, Strep gr A, Strep gr B, </a:t>
            </a:r>
            <a:r>
              <a:rPr lang="en-US" sz="2800" i="1" dirty="0"/>
              <a:t>S. aureus</a:t>
            </a:r>
          </a:p>
          <a:p>
            <a:pPr eaLnBrk="0" hangingPunct="0"/>
            <a:r>
              <a:rPr lang="en-US" sz="2800" dirty="0"/>
              <a:t>                *Gram neg</a:t>
            </a:r>
            <a:r>
              <a:rPr lang="en-US" sz="2800" i="1" dirty="0"/>
              <a:t>: E. coli, Klebsiella, Proteus, Salmonella, Shigella</a:t>
            </a:r>
          </a:p>
          <a:p>
            <a:pPr eaLnBrk="0" hangingPunct="0"/>
            <a:r>
              <a:rPr lang="en-US" sz="2800" i="1" dirty="0"/>
              <a:t>H. influenzae, Neisseria </a:t>
            </a:r>
            <a:r>
              <a:rPr lang="en-US" sz="2800" i="1" dirty="0" err="1"/>
              <a:t>spp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not active: </a:t>
            </a:r>
            <a:r>
              <a:rPr lang="en-US" sz="2800" i="1" dirty="0">
                <a:solidFill>
                  <a:srgbClr val="FF0000"/>
                </a:solidFill>
              </a:rPr>
              <a:t>P. aeruginosa</a:t>
            </a:r>
            <a:endParaRPr lang="th-TH" sz="2800" i="1" dirty="0">
              <a:solidFill>
                <a:srgbClr val="FF0000"/>
              </a:solidFill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446314" y="2823788"/>
            <a:ext cx="79105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7030A0"/>
                </a:solidFill>
              </a:rPr>
              <a:t>- </a:t>
            </a:r>
            <a:r>
              <a:rPr lang="th-TH" sz="2400" b="1" dirty="0" err="1"/>
              <a:t>cefotaxime</a:t>
            </a:r>
            <a:r>
              <a:rPr lang="th-TH" sz="2400" b="1" dirty="0"/>
              <a:t>: </a:t>
            </a:r>
            <a:r>
              <a:rPr lang="th-TH" sz="2400" b="1" dirty="0" err="1"/>
              <a:t>renal</a:t>
            </a:r>
            <a:r>
              <a:rPr lang="th-TH" sz="2400" b="1" dirty="0"/>
              <a:t> </a:t>
            </a:r>
            <a:r>
              <a:rPr lang="th-TH" sz="2400" b="1" dirty="0" err="1"/>
              <a:t>excretion</a:t>
            </a:r>
            <a:endParaRPr lang="th-TH" sz="2400" b="1" dirty="0"/>
          </a:p>
          <a:p>
            <a:pPr eaLnBrk="0" hangingPunct="0"/>
            <a:r>
              <a:rPr lang="en-US" sz="2400" b="1" dirty="0"/>
              <a:t>- </a:t>
            </a:r>
            <a:r>
              <a:rPr lang="th-TH" sz="2400" b="1" dirty="0" err="1"/>
              <a:t>ceftriaxone</a:t>
            </a:r>
            <a:r>
              <a:rPr lang="th-TH" sz="2400" b="1" dirty="0"/>
              <a:t>: </a:t>
            </a:r>
            <a:r>
              <a:rPr lang="th-TH" sz="2400" b="1" dirty="0" err="1"/>
              <a:t>renal</a:t>
            </a:r>
            <a:r>
              <a:rPr lang="th-TH" sz="2400" b="1" dirty="0"/>
              <a:t> 50% and </a:t>
            </a:r>
            <a:r>
              <a:rPr lang="th-TH" sz="2400" b="1" dirty="0" err="1"/>
              <a:t>biliary</a:t>
            </a:r>
            <a:r>
              <a:rPr lang="th-TH" sz="2400" b="1" dirty="0"/>
              <a:t> </a:t>
            </a:r>
            <a:r>
              <a:rPr lang="th-TH" sz="2400" b="1" dirty="0" err="1"/>
              <a:t>excretion</a:t>
            </a:r>
            <a:r>
              <a:rPr lang="th-TH" sz="2400" b="1" dirty="0"/>
              <a:t> 40%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97328" y="5169793"/>
            <a:ext cx="76644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dirty="0"/>
              <a:t>-  </a:t>
            </a:r>
            <a:r>
              <a:rPr lang="th-TH" sz="2400" b="1" dirty="0" err="1"/>
              <a:t>cefoperazone</a:t>
            </a:r>
            <a:r>
              <a:rPr lang="th-TH" sz="2400" b="1" dirty="0"/>
              <a:t> - </a:t>
            </a:r>
            <a:r>
              <a:rPr lang="th-TH" sz="2400" b="1" dirty="0" err="1"/>
              <a:t>eliminate</a:t>
            </a:r>
            <a:r>
              <a:rPr lang="th-TH" sz="2400" b="1" dirty="0"/>
              <a:t> </a:t>
            </a:r>
            <a:r>
              <a:rPr lang="th-TH" sz="2400" b="1" dirty="0" err="1"/>
              <a:t>in</a:t>
            </a:r>
            <a:r>
              <a:rPr lang="th-TH" sz="2400" b="1" dirty="0"/>
              <a:t> </a:t>
            </a:r>
            <a:r>
              <a:rPr lang="th-TH" sz="2400" b="1" dirty="0" err="1"/>
              <a:t>bile</a:t>
            </a:r>
            <a:r>
              <a:rPr lang="th-TH" sz="2400" b="1" dirty="0"/>
              <a:t> 70%, </a:t>
            </a:r>
            <a:r>
              <a:rPr lang="th-TH" sz="2400" b="1" dirty="0" err="1"/>
              <a:t>renal</a:t>
            </a:r>
            <a:r>
              <a:rPr lang="th-TH" sz="2400" b="1" dirty="0"/>
              <a:t> </a:t>
            </a:r>
            <a:r>
              <a:rPr lang="th-TH" sz="2800" b="1" dirty="0"/>
              <a:t>25%</a:t>
            </a:r>
          </a:p>
          <a:p>
            <a:pPr eaLnBrk="0" hangingPunct="0"/>
            <a:r>
              <a:rPr lang="en-US" sz="2400" b="1" dirty="0"/>
              <a:t>- </a:t>
            </a:r>
            <a:r>
              <a:rPr lang="th-TH" sz="2400" b="1" dirty="0"/>
              <a:t>CSF </a:t>
            </a:r>
            <a:r>
              <a:rPr lang="th-TH" sz="2400" b="1" dirty="0" err="1"/>
              <a:t>level</a:t>
            </a:r>
            <a:r>
              <a:rPr lang="th-TH" sz="2400" b="1" dirty="0"/>
              <a:t> </a:t>
            </a:r>
            <a:r>
              <a:rPr lang="th-TH" sz="2400" b="1" dirty="0" err="1"/>
              <a:t>not</a:t>
            </a:r>
            <a:r>
              <a:rPr lang="th-TH" sz="2400" b="1" dirty="0"/>
              <a:t> </a:t>
            </a:r>
            <a:r>
              <a:rPr lang="th-TH" sz="2400" b="1" dirty="0" err="1"/>
              <a:t>adequate</a:t>
            </a:r>
            <a:r>
              <a:rPr lang="th-TH" sz="2400" b="1" dirty="0"/>
              <a:t> </a:t>
            </a:r>
            <a:r>
              <a:rPr lang="th-TH" sz="2400" b="1" dirty="0" err="1"/>
              <a:t>to</a:t>
            </a:r>
            <a:r>
              <a:rPr lang="th-TH" sz="2400" b="1" dirty="0"/>
              <a:t> </a:t>
            </a:r>
            <a:r>
              <a:rPr lang="th-TH" sz="2400" b="1" dirty="0" err="1"/>
              <a:t>treat</a:t>
            </a:r>
            <a:r>
              <a:rPr lang="th-TH" sz="2400" b="1" dirty="0"/>
              <a:t> </a:t>
            </a:r>
            <a:r>
              <a:rPr lang="th-TH" sz="2400" b="1" dirty="0" err="1"/>
              <a:t>meningitis</a:t>
            </a:r>
            <a:endParaRPr lang="th-TH"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8CE1AD-0886-4E4A-9DD8-BFBCDBE4D9D8}"/>
              </a:ext>
            </a:extLst>
          </p:cNvPr>
          <p:cNvSpPr txBox="1"/>
          <p:nvPr/>
        </p:nvSpPr>
        <p:spPr>
          <a:xfrm>
            <a:off x="397328" y="4021345"/>
            <a:ext cx="78658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2. </a:t>
            </a:r>
            <a:r>
              <a:rPr lang="en-US" sz="2800" b="1" dirty="0">
                <a:solidFill>
                  <a:srgbClr val="7030A0"/>
                </a:solidFill>
              </a:rPr>
              <a:t>ceftazidime, </a:t>
            </a:r>
            <a:r>
              <a:rPr lang="en-US" sz="2800" b="1" dirty="0" err="1">
                <a:solidFill>
                  <a:srgbClr val="7030A0"/>
                </a:solidFill>
              </a:rPr>
              <a:t>cefoperazone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dirty="0"/>
              <a:t>: less Gram pos activity</a:t>
            </a:r>
          </a:p>
          <a:p>
            <a:r>
              <a:rPr lang="en-US" sz="2800" dirty="0"/>
              <a:t> activity: Gram neg including </a:t>
            </a:r>
            <a:r>
              <a:rPr lang="en-US" sz="2800" i="1" dirty="0"/>
              <a:t>P. aeruginosa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959224" y="1627095"/>
            <a:ext cx="957654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Tx/>
              <a:buChar char="•"/>
            </a:pPr>
            <a:r>
              <a:rPr lang="th-TH" sz="3600" b="1" dirty="0">
                <a:solidFill>
                  <a:srgbClr val="0070C0"/>
                </a:solidFill>
              </a:rPr>
              <a:t> </a:t>
            </a:r>
            <a:r>
              <a:rPr lang="th-TH" sz="3600" dirty="0">
                <a:solidFill>
                  <a:srgbClr val="7030A0"/>
                </a:solidFill>
              </a:rPr>
              <a:t>MRSA</a:t>
            </a:r>
            <a:r>
              <a:rPr lang="en-US" sz="3600" dirty="0">
                <a:solidFill>
                  <a:srgbClr val="7030A0"/>
                </a:solidFill>
              </a:rPr>
              <a:t> (except 5</a:t>
            </a:r>
            <a:r>
              <a:rPr lang="en-US" sz="3600" baseline="30000" dirty="0">
                <a:solidFill>
                  <a:srgbClr val="7030A0"/>
                </a:solidFill>
              </a:rPr>
              <a:t>th</a:t>
            </a:r>
            <a:r>
              <a:rPr lang="en-US" sz="3600" dirty="0">
                <a:solidFill>
                  <a:srgbClr val="7030A0"/>
                </a:solidFill>
              </a:rPr>
              <a:t> generation)</a:t>
            </a:r>
            <a:endParaRPr lang="th-TH" sz="3600" dirty="0">
              <a:solidFill>
                <a:srgbClr val="7030A0"/>
              </a:solidFill>
            </a:endParaRPr>
          </a:p>
          <a:p>
            <a:pPr eaLnBrk="0" hangingPunct="0">
              <a:buFontTx/>
              <a:buChar char="•"/>
            </a:pPr>
            <a:r>
              <a:rPr lang="th-TH" sz="3600" dirty="0">
                <a:solidFill>
                  <a:srgbClr val="7030A0"/>
                </a:solidFill>
              </a:rPr>
              <a:t> </a:t>
            </a:r>
            <a:r>
              <a:rPr lang="th-TH" sz="3600" dirty="0" err="1">
                <a:solidFill>
                  <a:srgbClr val="7030A0"/>
                </a:solidFill>
              </a:rPr>
              <a:t>enterococci</a:t>
            </a:r>
            <a:endParaRPr lang="th-TH" sz="3600" dirty="0">
              <a:solidFill>
                <a:srgbClr val="7030A0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th-TH" sz="3600" dirty="0">
                <a:solidFill>
                  <a:srgbClr val="7030A0"/>
                </a:solidFill>
              </a:rPr>
              <a:t> </a:t>
            </a:r>
            <a:r>
              <a:rPr lang="th-TH" sz="3600" dirty="0" err="1">
                <a:solidFill>
                  <a:srgbClr val="7030A0"/>
                </a:solidFill>
              </a:rPr>
              <a:t>highly</a:t>
            </a:r>
            <a:r>
              <a:rPr lang="th-TH" sz="3600" dirty="0">
                <a:solidFill>
                  <a:srgbClr val="7030A0"/>
                </a:solidFill>
              </a:rPr>
              <a:t>  </a:t>
            </a:r>
            <a:r>
              <a:rPr lang="en-US" sz="3600" dirty="0">
                <a:solidFill>
                  <a:srgbClr val="7030A0"/>
                </a:solidFill>
              </a:rPr>
              <a:t>penicillin resistant S. pneumoniae (</a:t>
            </a:r>
            <a:r>
              <a:rPr lang="th-TH" sz="3600" dirty="0">
                <a:solidFill>
                  <a:srgbClr val="7030A0"/>
                </a:solidFill>
              </a:rPr>
              <a:t>PRSP</a:t>
            </a:r>
            <a:r>
              <a:rPr lang="en-US" sz="3600" dirty="0">
                <a:solidFill>
                  <a:srgbClr val="7030A0"/>
                </a:solidFill>
              </a:rPr>
              <a:t>)</a:t>
            </a:r>
            <a:r>
              <a:rPr lang="th-TH" sz="3600" dirty="0">
                <a:solidFill>
                  <a:srgbClr val="7030A0"/>
                </a:solidFill>
              </a:rPr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th-TH" sz="3600" i="1" dirty="0">
                <a:solidFill>
                  <a:srgbClr val="7030A0"/>
                </a:solidFill>
              </a:rPr>
              <a:t> </a:t>
            </a:r>
            <a:r>
              <a:rPr lang="th-TH" sz="3600" i="1" dirty="0" err="1">
                <a:solidFill>
                  <a:srgbClr val="7030A0"/>
                </a:solidFill>
              </a:rPr>
              <a:t>Listeria</a:t>
            </a:r>
            <a:r>
              <a:rPr lang="th-TH" sz="3600" i="1" dirty="0">
                <a:solidFill>
                  <a:srgbClr val="7030A0"/>
                </a:solidFill>
              </a:rPr>
              <a:t> </a:t>
            </a:r>
            <a:r>
              <a:rPr lang="th-TH" sz="3600" i="1" dirty="0" err="1">
                <a:solidFill>
                  <a:srgbClr val="7030A0"/>
                </a:solidFill>
              </a:rPr>
              <a:t>monocytogenes</a:t>
            </a:r>
            <a:endParaRPr lang="th-TH" sz="3600" i="1" dirty="0">
              <a:solidFill>
                <a:srgbClr val="7030A0"/>
              </a:solidFill>
            </a:endParaRPr>
          </a:p>
          <a:p>
            <a:pPr eaLnBrk="0" hangingPunct="0">
              <a:buFontTx/>
              <a:buChar char="•"/>
            </a:pPr>
            <a:r>
              <a:rPr lang="th-TH" sz="3600" i="1" dirty="0">
                <a:solidFill>
                  <a:srgbClr val="7030A0"/>
                </a:solidFill>
              </a:rPr>
              <a:t> </a:t>
            </a:r>
            <a:r>
              <a:rPr lang="en-US" sz="3600" i="1" dirty="0">
                <a:solidFill>
                  <a:srgbClr val="7030A0"/>
                </a:solidFill>
              </a:rPr>
              <a:t>Chlamydia, Mycoplasma</a:t>
            </a:r>
            <a:endParaRPr lang="th-TH" sz="3600" dirty="0">
              <a:solidFill>
                <a:srgbClr val="7030A0"/>
              </a:solidFill>
            </a:endParaRPr>
          </a:p>
          <a:p>
            <a:pPr eaLnBrk="0" hangingPunct="0">
              <a:buFontTx/>
              <a:buChar char="•"/>
            </a:pPr>
            <a:r>
              <a:rPr lang="th-TH" sz="3600" i="1" dirty="0">
                <a:solidFill>
                  <a:srgbClr val="7030A0"/>
                </a:solidFill>
              </a:rPr>
              <a:t> </a:t>
            </a:r>
            <a:r>
              <a:rPr lang="th-TH" sz="3600" i="1" dirty="0" err="1">
                <a:solidFill>
                  <a:srgbClr val="7030A0"/>
                </a:solidFill>
              </a:rPr>
              <a:t>Burkholderia</a:t>
            </a:r>
            <a:r>
              <a:rPr lang="th-TH" sz="3600" i="1" dirty="0">
                <a:solidFill>
                  <a:srgbClr val="7030A0"/>
                </a:solidFill>
              </a:rPr>
              <a:t>  </a:t>
            </a:r>
            <a:r>
              <a:rPr lang="th-TH" sz="3600" i="1" dirty="0" err="1">
                <a:solidFill>
                  <a:srgbClr val="7030A0"/>
                </a:solidFill>
              </a:rPr>
              <a:t>cepacia</a:t>
            </a:r>
            <a:r>
              <a:rPr lang="th-TH" sz="3600" i="1" dirty="0">
                <a:solidFill>
                  <a:srgbClr val="7030A0"/>
                </a:solidFill>
              </a:rPr>
              <a:t> (P. </a:t>
            </a:r>
            <a:r>
              <a:rPr lang="th-TH" sz="3600" i="1" dirty="0" err="1">
                <a:solidFill>
                  <a:srgbClr val="7030A0"/>
                </a:solidFill>
              </a:rPr>
              <a:t>cepacia</a:t>
            </a:r>
            <a:r>
              <a:rPr lang="th-TH" sz="3600" i="1" dirty="0">
                <a:solidFill>
                  <a:srgbClr val="7030A0"/>
                </a:solidFill>
              </a:rPr>
              <a:t>), </a:t>
            </a:r>
          </a:p>
          <a:p>
            <a:pPr eaLnBrk="0" hangingPunct="0">
              <a:buFont typeface="Arial" charset="0"/>
              <a:buChar char="•"/>
            </a:pPr>
            <a:r>
              <a:rPr lang="th-TH" sz="3600" i="1" dirty="0">
                <a:solidFill>
                  <a:srgbClr val="7030A0"/>
                </a:solidFill>
              </a:rPr>
              <a:t>  </a:t>
            </a:r>
            <a:r>
              <a:rPr lang="th-TH" sz="3600" i="1" dirty="0" err="1">
                <a:solidFill>
                  <a:srgbClr val="7030A0"/>
                </a:solidFill>
              </a:rPr>
              <a:t>Stenotrophomonas</a:t>
            </a:r>
            <a:r>
              <a:rPr lang="th-TH" sz="3600" i="1" dirty="0">
                <a:solidFill>
                  <a:srgbClr val="7030A0"/>
                </a:solidFill>
              </a:rPr>
              <a:t> (</a:t>
            </a:r>
            <a:r>
              <a:rPr lang="th-TH" sz="3600" i="1" dirty="0" err="1">
                <a:solidFill>
                  <a:srgbClr val="7030A0"/>
                </a:solidFill>
              </a:rPr>
              <a:t>Xanthomonas</a:t>
            </a:r>
            <a:r>
              <a:rPr lang="th-TH" sz="3600" i="1" dirty="0">
                <a:solidFill>
                  <a:srgbClr val="7030A0"/>
                </a:solidFill>
              </a:rPr>
              <a:t>)</a:t>
            </a:r>
            <a:endParaRPr lang="th-TH" sz="3600" dirty="0">
              <a:solidFill>
                <a:srgbClr val="7030A0"/>
              </a:solidFill>
            </a:endParaRPr>
          </a:p>
          <a:p>
            <a:pPr eaLnBrk="0" hangingPunct="0">
              <a:buFontTx/>
              <a:buChar char="•"/>
            </a:pPr>
            <a:r>
              <a:rPr lang="th-TH" sz="3600" i="1" dirty="0">
                <a:solidFill>
                  <a:srgbClr val="7030A0"/>
                </a:solidFill>
              </a:rPr>
              <a:t> </a:t>
            </a:r>
            <a:r>
              <a:rPr lang="th-TH" sz="3600" i="1" dirty="0" err="1">
                <a:solidFill>
                  <a:srgbClr val="7030A0"/>
                </a:solidFill>
              </a:rPr>
              <a:t>Acinetobacter</a:t>
            </a:r>
            <a:r>
              <a:rPr lang="th-TH" sz="3600" i="1" dirty="0">
                <a:solidFill>
                  <a:srgbClr val="7030A0"/>
                </a:solidFill>
              </a:rPr>
              <a:t> ( </a:t>
            </a:r>
            <a:r>
              <a:rPr lang="th-TH" sz="3600" i="1" dirty="0" err="1">
                <a:solidFill>
                  <a:srgbClr val="7030A0"/>
                </a:solidFill>
              </a:rPr>
              <a:t>variable</a:t>
            </a:r>
            <a:r>
              <a:rPr lang="th-TH" sz="3600" i="1" dirty="0">
                <a:solidFill>
                  <a:srgbClr val="7030A0"/>
                </a:solidFill>
              </a:rPr>
              <a:t>)</a:t>
            </a:r>
            <a:endParaRPr lang="th-TH" sz="4400" i="1" dirty="0">
              <a:solidFill>
                <a:srgbClr val="7030A0"/>
              </a:solidFill>
            </a:endParaRPr>
          </a:p>
        </p:txBody>
      </p:sp>
      <p:sp>
        <p:nvSpPr>
          <p:cNvPr id="99330" name="Rectangle 3"/>
          <p:cNvSpPr>
            <a:spLocks noChangeArrowheads="1"/>
          </p:cNvSpPr>
          <p:nvPr/>
        </p:nvSpPr>
        <p:spPr bwMode="auto">
          <a:xfrm>
            <a:off x="869297" y="312003"/>
            <a:ext cx="84193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h-TH" sz="4400" b="1" dirty="0" err="1"/>
              <a:t>Cephalosporin</a:t>
            </a:r>
            <a:r>
              <a:rPr lang="en-US" sz="4400" b="1" dirty="0"/>
              <a:t>s</a:t>
            </a:r>
            <a:r>
              <a:rPr lang="th-TH" sz="4400" b="1" dirty="0"/>
              <a:t>: </a:t>
            </a:r>
            <a:r>
              <a:rPr lang="th-TH" sz="4400" b="1" dirty="0" err="1"/>
              <a:t>no</a:t>
            </a:r>
            <a:r>
              <a:rPr lang="th-TH" sz="4400" b="1" dirty="0"/>
              <a:t> </a:t>
            </a:r>
            <a:r>
              <a:rPr lang="th-TH" sz="4400" b="1" dirty="0" err="1"/>
              <a:t>activity</a:t>
            </a:r>
            <a:r>
              <a:rPr lang="th-TH" sz="4400" b="1" dirty="0"/>
              <a:t> </a:t>
            </a:r>
            <a:r>
              <a:rPr lang="en-US" sz="4400" b="1" dirty="0"/>
              <a:t>against:</a:t>
            </a:r>
            <a:endParaRPr lang="th-TH" sz="44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extLst>
              <a:ext uri="{FF2B5EF4-FFF2-40B4-BE49-F238E27FC236}">
                <a16:creationId xmlns:a16="http://schemas.microsoft.com/office/drawing/2014/main" id="{64583AE6-5C73-43FC-9512-93BA0042E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529" y="76201"/>
            <a:ext cx="9432471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en-US" sz="60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Beta</a:t>
            </a:r>
            <a:r>
              <a:rPr lang="th-TH" altLang="en-US" sz="6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-</a:t>
            </a:r>
            <a:r>
              <a:rPr lang="th-TH" altLang="en-US" sz="60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lactamase</a:t>
            </a:r>
            <a:r>
              <a:rPr lang="th-TH" altLang="en-US" sz="6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en-US" altLang="en-US" sz="6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(BL) </a:t>
            </a:r>
            <a:r>
              <a:rPr lang="th-TH" altLang="en-US" sz="60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inhibitors</a:t>
            </a:r>
            <a:r>
              <a:rPr lang="th-TH" altLang="en-US" sz="6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altLang="en-US" sz="4400" b="1" dirty="0">
                <a:latin typeface="Angsana New" panose="02020603050405020304" pitchFamily="18" charset="-34"/>
              </a:rPr>
              <a:t>I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nhibit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en-US" altLang="en-US" sz="4400" b="1" dirty="0">
                <a:latin typeface="Angsana New" panose="02020603050405020304" pitchFamily="18" charset="-34"/>
              </a:rPr>
              <a:t>BLs</a:t>
            </a:r>
            <a:r>
              <a:rPr lang="th-TH" altLang="en-US" sz="4400" b="1" dirty="0">
                <a:latin typeface="Angsana New" panose="02020603050405020304" pitchFamily="18" charset="-34"/>
              </a:rPr>
              <a:t> of</a:t>
            </a:r>
            <a:r>
              <a:rPr lang="th-TH" altLang="en-US" sz="3600" b="1" dirty="0">
                <a:latin typeface="Angsana New" panose="02020603050405020304" pitchFamily="18" charset="-34"/>
              </a:rPr>
              <a:t>         </a:t>
            </a:r>
            <a:r>
              <a:rPr lang="en-US" altLang="en-US" sz="3600" b="1" dirty="0">
                <a:latin typeface="Angsana New" panose="02020603050405020304" pitchFamily="18" charset="-34"/>
              </a:rPr>
              <a:t> </a:t>
            </a:r>
            <a:r>
              <a:rPr lang="en-US" altLang="en-US" sz="4400" b="1" dirty="0">
                <a:latin typeface="Angsana New" panose="02020603050405020304" pitchFamily="18" charset="-34"/>
              </a:rPr>
              <a:t>N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ot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inhibit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Bush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gr</a:t>
            </a:r>
            <a:r>
              <a:rPr lang="th-TH" altLang="en-US" sz="4400" b="1" dirty="0">
                <a:latin typeface="Angsana New" panose="02020603050405020304" pitchFamily="18" charset="-34"/>
              </a:rPr>
              <a:t>. 1 </a:t>
            </a:r>
            <a:r>
              <a:rPr lang="en-US" altLang="en-US" sz="4400" b="1" dirty="0">
                <a:latin typeface="Angsana New" panose="02020603050405020304" pitchFamily="18" charset="-34"/>
              </a:rPr>
              <a:t>BLs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en-US" altLang="en-US" sz="4400" b="1" dirty="0" err="1">
                <a:latin typeface="Angsana New" panose="02020603050405020304" pitchFamily="18" charset="-34"/>
              </a:rPr>
              <a:t>eg</a:t>
            </a:r>
            <a:r>
              <a:rPr lang="th-TH" altLang="en-US" sz="4000" b="1" dirty="0">
                <a:latin typeface="Angsana New" panose="02020603050405020304" pitchFamily="18" charset="-34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3600" b="1" i="1" dirty="0">
                <a:latin typeface="Angsana New" panose="02020603050405020304" pitchFamily="18" charset="-34"/>
              </a:rPr>
              <a:t>   - 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S.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aureus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 </a:t>
            </a:r>
            <a:r>
              <a:rPr lang="th-TH" altLang="en-US" sz="3600" b="1" dirty="0">
                <a:latin typeface="Angsana New" panose="02020603050405020304" pitchFamily="18" charset="-34"/>
              </a:rPr>
              <a:t>                      </a:t>
            </a:r>
            <a:r>
              <a:rPr lang="en-US" altLang="en-US" sz="3600" b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P.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aeruginosa</a:t>
            </a:r>
            <a:endParaRPr lang="th-TH" altLang="en-US" sz="36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None/>
            </a:pPr>
            <a:r>
              <a:rPr lang="th-TH" altLang="en-US" sz="3600" b="1" i="1" dirty="0">
                <a:latin typeface="Angsana New" panose="02020603050405020304" pitchFamily="18" charset="-34"/>
              </a:rPr>
              <a:t>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 -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E.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coli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,                      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 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Serratia</a:t>
            </a:r>
            <a:endParaRPr lang="th-TH" altLang="en-US" sz="36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h-TH" altLang="en-US" sz="3600" b="1" i="1" dirty="0">
                <a:latin typeface="Angsana New" panose="02020603050405020304" pitchFamily="18" charset="-34"/>
              </a:rPr>
              <a:t>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Proteus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,                      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Enterobacter</a:t>
            </a:r>
            <a:endParaRPr lang="th-TH" altLang="en-US" sz="36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latin typeface="Angsana New" panose="02020603050405020304" pitchFamily="18" charset="-34"/>
              </a:rPr>
              <a:t>   -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Citrobacter</a:t>
            </a:r>
            <a:endParaRPr lang="th-TH" altLang="en-US" sz="36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h-TH" altLang="en-US" sz="3600" b="1" i="1" dirty="0">
                <a:latin typeface="Angsana New" panose="02020603050405020304" pitchFamily="18" charset="-34"/>
              </a:rPr>
              <a:t>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H.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influenzae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en-US" sz="3600" b="1" i="1" dirty="0">
                <a:latin typeface="Angsana New" panose="02020603050405020304" pitchFamily="18" charset="-34"/>
              </a:rPr>
              <a:t>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B.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fragilis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h-TH" altLang="en-US" sz="3600" b="1" i="1" dirty="0">
                <a:latin typeface="Angsana New" panose="02020603050405020304" pitchFamily="18" charset="-34"/>
              </a:rPr>
              <a:t>   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-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Moraxella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 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catarrhalis</a:t>
            </a:r>
            <a:r>
              <a:rPr lang="th-TH" altLang="en-US" sz="3600" b="1" i="1" dirty="0">
                <a:latin typeface="Angsana New" panose="02020603050405020304" pitchFamily="18" charset="-34"/>
              </a:rPr>
              <a:t>, N. GC</a:t>
            </a:r>
            <a:endParaRPr lang="en-US" altLang="en-US" sz="36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latin typeface="Angsana New" panose="02020603050405020304" pitchFamily="18" charset="-34"/>
              </a:rPr>
              <a:t>   -</a:t>
            </a:r>
            <a:r>
              <a:rPr lang="th-TH" altLang="en-US" sz="3600" b="1" i="1" dirty="0" err="1">
                <a:latin typeface="Angsana New" panose="02020603050405020304" pitchFamily="18" charset="-34"/>
              </a:rPr>
              <a:t>Klebsiella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 (</a:t>
            </a:r>
            <a:r>
              <a:rPr lang="en-US" altLang="en-US" sz="3600" b="1" i="1" u="sng" dirty="0">
                <a:latin typeface="Angsana New" panose="02020603050405020304" pitchFamily="18" charset="-34"/>
              </a:rPr>
              <a:t>except K. pneumoniae </a:t>
            </a:r>
            <a:r>
              <a:rPr lang="en-US" altLang="en-US" sz="3600" b="1" i="1" u="sng" dirty="0" err="1">
                <a:latin typeface="Angsana New" panose="02020603050405020304" pitchFamily="18" charset="-34"/>
              </a:rPr>
              <a:t>carbapenemase</a:t>
            </a:r>
            <a:r>
              <a:rPr lang="en-US" altLang="en-US" sz="3600" b="1" i="1" u="sng" dirty="0">
                <a:latin typeface="Angsana New" panose="02020603050405020304" pitchFamily="18" charset="-34"/>
              </a:rPr>
              <a:t> KPC</a:t>
            </a:r>
            <a:r>
              <a:rPr lang="en-US" altLang="en-US" sz="3600" b="1" i="1" dirty="0">
                <a:latin typeface="Angsana New" panose="02020603050405020304" pitchFamily="18" charset="-34"/>
              </a:rPr>
              <a:t>)</a:t>
            </a:r>
            <a:endParaRPr lang="th-TH" altLang="en-US" sz="3600" b="1" dirty="0">
              <a:latin typeface="Angsana New" panose="02020603050405020304" pitchFamily="18" charset="-34"/>
            </a:endParaRPr>
          </a:p>
          <a:p>
            <a:pPr marL="571500" indent="-5715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N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ot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active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against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MRSA, MRSE</a:t>
            </a:r>
            <a:r>
              <a:rPr lang="en-US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, PRSP</a:t>
            </a:r>
            <a:endParaRPr lang="th-TH" altLang="en-US" sz="4400" b="1" dirty="0">
              <a:solidFill>
                <a:srgbClr val="0000CC"/>
              </a:solidFill>
              <a:latin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B21ED6E5-F6D2-4536-A9D2-3E15A202E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195943"/>
            <a:ext cx="11315700" cy="643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Combination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of </a:t>
            </a: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beta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-</a:t>
            </a: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lactam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and</a:t>
            </a:r>
            <a:r>
              <a:rPr lang="en-US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beta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-</a:t>
            </a: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lactamase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inhibitors</a:t>
            </a:r>
            <a:r>
              <a:rPr lang="en-US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*</a:t>
            </a:r>
            <a:r>
              <a:rPr lang="th-TH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en-US" altLang="en-US" sz="44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(BL/BI)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4400" b="1" dirty="0">
                <a:latin typeface="Angsana New" panose="02020603050405020304" pitchFamily="18" charset="-34"/>
              </a:rPr>
              <a:t>       1. a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moxycillin</a:t>
            </a:r>
            <a:r>
              <a:rPr lang="en-US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>
                <a:latin typeface="Angsana New" panose="02020603050405020304" pitchFamily="18" charset="-34"/>
              </a:rPr>
              <a:t>+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Clavulanic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acid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 </a:t>
            </a:r>
            <a:r>
              <a:rPr lang="en-US" altLang="en-US" sz="4400" b="1" dirty="0">
                <a:latin typeface="Angsana New" panose="02020603050405020304" pitchFamily="18" charset="-34"/>
              </a:rPr>
              <a:t>: </a:t>
            </a:r>
            <a:r>
              <a:rPr lang="en-US" altLang="en-US" sz="4400" b="1" dirty="0" err="1">
                <a:latin typeface="Angsana New" panose="02020603050405020304" pitchFamily="18" charset="-34"/>
              </a:rPr>
              <a:t>amoxy-clav</a:t>
            </a:r>
            <a:r>
              <a:rPr lang="en-US" altLang="en-US" sz="4400" b="1" dirty="0">
                <a:latin typeface="Angsana New" panose="02020603050405020304" pitchFamily="18" charset="-34"/>
              </a:rPr>
              <a:t>;  </a:t>
            </a:r>
          </a:p>
          <a:p>
            <a:pPr marL="571500" indent="-5715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000" dirty="0">
                <a:latin typeface="Angsana New" panose="02020603050405020304" pitchFamily="18" charset="-34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Angsana New" panose="02020603050405020304" pitchFamily="18" charset="-34"/>
              </a:rPr>
              <a:t>Ratio varies from 14:1, 7:1, 4:1 to 2:1, use the appropriate formulation</a:t>
            </a:r>
          </a:p>
          <a:p>
            <a:pPr>
              <a:spcBef>
                <a:spcPct val="0"/>
              </a:spcBef>
              <a:buNone/>
            </a:pPr>
            <a:endParaRPr lang="en-US" altLang="en-US" sz="4000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 dirty="0">
                <a:latin typeface="Angsana New" panose="02020603050405020304" pitchFamily="18" charset="-34"/>
              </a:rPr>
              <a:t>      2.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ampicillin</a:t>
            </a:r>
            <a:r>
              <a:rPr lang="en-US" altLang="en-US" sz="4400" b="1" dirty="0">
                <a:latin typeface="Angsana New" panose="02020603050405020304" pitchFamily="18" charset="-34"/>
              </a:rPr>
              <a:t>      </a:t>
            </a:r>
            <a:r>
              <a:rPr lang="th-TH" altLang="en-US" sz="4400" b="1" dirty="0">
                <a:latin typeface="Angsana New" panose="02020603050405020304" pitchFamily="18" charset="-34"/>
              </a:rPr>
              <a:t>+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Sulbactam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  </a:t>
            </a:r>
            <a:r>
              <a:rPr lang="en-US" altLang="en-US" sz="4400" b="1" dirty="0">
                <a:latin typeface="Angsana New" panose="02020603050405020304" pitchFamily="18" charset="-34"/>
              </a:rPr>
              <a:t>1: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en-US" altLang="en-US" sz="4400" b="1" dirty="0">
                <a:latin typeface="Angsana New" panose="02020603050405020304" pitchFamily="18" charset="-34"/>
              </a:rPr>
              <a:t>0.5: </a:t>
            </a:r>
            <a:r>
              <a:rPr lang="en-US" altLang="en-US" sz="4400" b="1" dirty="0" err="1">
                <a:latin typeface="Angsana New" panose="02020603050405020304" pitchFamily="18" charset="-34"/>
              </a:rPr>
              <a:t>ampi</a:t>
            </a:r>
            <a:r>
              <a:rPr lang="en-US" altLang="en-US" sz="4400" b="1" dirty="0">
                <a:latin typeface="Angsana New" panose="02020603050405020304" pitchFamily="18" charset="-34"/>
              </a:rPr>
              <a:t>-sulbactam</a:t>
            </a:r>
            <a:endParaRPr lang="th-TH" altLang="en-US" sz="44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h-TH" altLang="en-US" sz="4400" b="1" dirty="0">
                <a:latin typeface="Angsana New" panose="02020603050405020304" pitchFamily="18" charset="-34"/>
              </a:rPr>
              <a:t>    </a:t>
            </a:r>
            <a:r>
              <a:rPr lang="en-US" altLang="en-US" sz="4400" b="1" dirty="0">
                <a:latin typeface="Angsana New" panose="02020603050405020304" pitchFamily="18" charset="-34"/>
              </a:rPr>
              <a:t>     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cefoperazone</a:t>
            </a:r>
            <a:r>
              <a:rPr lang="th-TH" altLang="en-US" sz="4400" b="1" dirty="0">
                <a:latin typeface="Angsana New" panose="02020603050405020304" pitchFamily="18" charset="-34"/>
              </a:rPr>
              <a:t> +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Sulbactam</a:t>
            </a:r>
            <a:r>
              <a:rPr lang="en-US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  </a:t>
            </a:r>
            <a:r>
              <a:rPr lang="en-US" altLang="en-US" sz="4400" b="1" dirty="0">
                <a:latin typeface="Angsana New" panose="02020603050405020304" pitchFamily="18" charset="-34"/>
              </a:rPr>
              <a:t>1</a:t>
            </a:r>
            <a:r>
              <a:rPr lang="th-TH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en-US" altLang="en-US" sz="4400" b="1" dirty="0">
                <a:latin typeface="Angsana New" panose="02020603050405020304" pitchFamily="18" charset="-34"/>
              </a:rPr>
              <a:t>: 0.5 : </a:t>
            </a:r>
            <a:r>
              <a:rPr lang="en-US" altLang="en-US" sz="4400" b="1" dirty="0" err="1">
                <a:latin typeface="Angsana New" panose="02020603050405020304" pitchFamily="18" charset="-34"/>
              </a:rPr>
              <a:t>cefoperazone</a:t>
            </a:r>
            <a:r>
              <a:rPr lang="en-US" altLang="en-US" sz="4400" b="1" dirty="0">
                <a:latin typeface="Angsana New" panose="02020603050405020304" pitchFamily="18" charset="-34"/>
              </a:rPr>
              <a:t>-sulbactam</a:t>
            </a:r>
            <a:endParaRPr lang="th-TH" altLang="en-US" sz="44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44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 dirty="0">
                <a:latin typeface="Angsana New" panose="02020603050405020304" pitchFamily="18" charset="-34"/>
              </a:rPr>
              <a:t>     3. p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iperacillin</a:t>
            </a:r>
            <a:r>
              <a:rPr lang="en-US" altLang="en-US" sz="4400" b="1" dirty="0">
                <a:latin typeface="Angsana New" panose="02020603050405020304" pitchFamily="18" charset="-34"/>
              </a:rPr>
              <a:t>    </a:t>
            </a:r>
            <a:r>
              <a:rPr lang="th-TH" altLang="en-US" sz="4400" b="1" dirty="0">
                <a:latin typeface="Angsana New" panose="02020603050405020304" pitchFamily="18" charset="-34"/>
              </a:rPr>
              <a:t>+</a:t>
            </a:r>
            <a:r>
              <a:rPr lang="en-US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Tazobactam</a:t>
            </a:r>
            <a:r>
              <a:rPr lang="en-US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400" b="1" dirty="0">
                <a:latin typeface="Angsana New" panose="02020603050405020304" pitchFamily="18" charset="-34"/>
              </a:rPr>
              <a:t> </a:t>
            </a:r>
            <a:r>
              <a:rPr lang="th-TH" altLang="en-US" sz="4400" b="1" dirty="0" err="1">
                <a:latin typeface="Angsana New" panose="02020603050405020304" pitchFamily="18" charset="-34"/>
              </a:rPr>
              <a:t>eg</a:t>
            </a:r>
            <a:r>
              <a:rPr lang="th-TH" altLang="en-US" sz="4400" b="1" dirty="0">
                <a:latin typeface="Angsana New" panose="02020603050405020304" pitchFamily="18" charset="-34"/>
              </a:rPr>
              <a:t>. </a:t>
            </a:r>
            <a:r>
              <a:rPr lang="en-US" altLang="en-US" sz="4400" b="1" dirty="0">
                <a:latin typeface="Angsana New" panose="02020603050405020304" pitchFamily="18" charset="-34"/>
              </a:rPr>
              <a:t>pip-</a:t>
            </a:r>
            <a:r>
              <a:rPr lang="en-US" altLang="en-US" sz="4400" b="1" dirty="0" err="1">
                <a:latin typeface="Angsana New" panose="02020603050405020304" pitchFamily="18" charset="-34"/>
              </a:rPr>
              <a:t>tazo</a:t>
            </a:r>
            <a:r>
              <a:rPr lang="th-TH" altLang="en-US" sz="4400" b="1" dirty="0">
                <a:latin typeface="Angsana New" panose="02020603050405020304" pitchFamily="18" charset="-34"/>
              </a:rPr>
              <a:t> (</a:t>
            </a:r>
            <a:r>
              <a:rPr lang="en-US" altLang="en-US" sz="4400" b="1" dirty="0">
                <a:latin typeface="Angsana New" panose="02020603050405020304" pitchFamily="18" charset="-34"/>
              </a:rPr>
              <a:t>8:1</a:t>
            </a:r>
            <a:r>
              <a:rPr lang="th-TH" altLang="en-US" sz="4400" b="1" dirty="0">
                <a:latin typeface="Angsana New" panose="02020603050405020304" pitchFamily="18" charset="-34"/>
              </a:rPr>
              <a:t>)</a:t>
            </a:r>
            <a:endParaRPr lang="en-US" altLang="en-US" sz="44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 dirty="0"/>
              <a:t>         </a:t>
            </a:r>
            <a:r>
              <a:rPr lang="en-US" altLang="en-US" sz="2400" dirty="0">
                <a:latin typeface="+mn-lt"/>
              </a:rPr>
              <a:t>piperacillin/tazobactam (3g/375mg)/vial: 3.375g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/>
              <a:t>* act as suicide inhibitors that form a stable intermediate, rendering the enzyme inactive</a:t>
            </a:r>
            <a:endParaRPr lang="en-US" altLang="en-US" sz="2400" b="1" i="1" dirty="0">
              <a:latin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:a16="http://schemas.microsoft.com/office/drawing/2014/main" id="{A55FFBC4-1A2D-4243-975F-B4866BF3B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69926"/>
            <a:ext cx="89154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>
                <a:latin typeface="Angsana New" panose="02020603050405020304" pitchFamily="18" charset="-34"/>
              </a:rPr>
              <a:t>                                                  </a:t>
            </a:r>
            <a:r>
              <a:rPr lang="en-US" altLang="en-US" sz="4000" b="1" i="1" dirty="0">
                <a:latin typeface="Angsana New" panose="02020603050405020304" pitchFamily="18" charset="-34"/>
              </a:rPr>
              <a:t>Enterococci    P. aeruginosa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Amoxy</a:t>
            </a:r>
            <a:r>
              <a:rPr lang="en-US" altLang="en-US" sz="4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/Clavulanic acid</a:t>
            </a:r>
            <a:r>
              <a:rPr lang="en-US" altLang="en-US" sz="4000" b="1" dirty="0">
                <a:latin typeface="Angsana New" panose="02020603050405020304" pitchFamily="18" charset="-34"/>
              </a:rPr>
              <a:t>              +                     -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>
                <a:latin typeface="Angsana New" panose="02020603050405020304" pitchFamily="18" charset="-34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Ampicillin/ Sulbactam</a:t>
            </a:r>
            <a:r>
              <a:rPr lang="en-US" altLang="en-US" sz="4000" b="1" dirty="0">
                <a:latin typeface="Angsana New" panose="02020603050405020304" pitchFamily="18" charset="-34"/>
              </a:rPr>
              <a:t>                +                     -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0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>
                <a:latin typeface="Angsana New" panose="02020603050405020304" pitchFamily="18" charset="-34"/>
              </a:rPr>
              <a:t>Piperacillin/Tazobactam             +                    +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4000" b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Cefoperazone</a:t>
            </a:r>
            <a:r>
              <a:rPr lang="en-US" altLang="en-US" sz="4000" b="1" dirty="0">
                <a:solidFill>
                  <a:srgbClr val="0000CC"/>
                </a:solidFill>
                <a:latin typeface="Angsana New" panose="02020603050405020304" pitchFamily="18" charset="-34"/>
              </a:rPr>
              <a:t>/Sulbactam </a:t>
            </a:r>
            <a:r>
              <a:rPr lang="en-US" altLang="en-US" sz="4000" b="1" dirty="0">
                <a:latin typeface="Angsana New" panose="02020603050405020304" pitchFamily="18" charset="-34"/>
              </a:rPr>
              <a:t>           -                      +</a:t>
            </a:r>
          </a:p>
          <a:p>
            <a:pPr>
              <a:spcBef>
                <a:spcPct val="0"/>
              </a:spcBef>
              <a:buFontTx/>
              <a:buNone/>
            </a:pPr>
            <a:endParaRPr lang="th-TH" altLang="en-US" sz="4000" b="1" dirty="0">
              <a:latin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88B57B-015A-4FFF-8F03-45E28BD5C5DB}"/>
              </a:ext>
            </a:extLst>
          </p:cNvPr>
          <p:cNvSpPr txBox="1"/>
          <p:nvPr/>
        </p:nvSpPr>
        <p:spPr>
          <a:xfrm>
            <a:off x="623232" y="294176"/>
            <a:ext cx="797571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Management of case examples</a:t>
            </a:r>
          </a:p>
          <a:p>
            <a:r>
              <a:rPr lang="en-US" sz="2000" dirty="0"/>
              <a:t>Case 1. A 3 years old child with low grade fever for  3 days and runny nose. </a:t>
            </a:r>
          </a:p>
          <a:p>
            <a:r>
              <a:rPr lang="en-US" sz="2000" dirty="0"/>
              <a:t>PE: mild injected pharynx, others-normal.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Does he need antibiotic?</a:t>
            </a:r>
          </a:p>
        </p:txBody>
      </p:sp>
    </p:spTree>
    <p:extLst>
      <p:ext uri="{BB962C8B-B14F-4D97-AF65-F5344CB8AC3E}">
        <p14:creationId xmlns:p14="http://schemas.microsoft.com/office/powerpoint/2010/main" val="3738424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756" y="1668439"/>
            <a:ext cx="3505950" cy="3978729"/>
          </a:xfrm>
          <a:prstGeom prst="rect">
            <a:avLst/>
          </a:prstGeom>
        </p:spPr>
      </p:pic>
      <p:pic>
        <p:nvPicPr>
          <p:cNvPr id="3" name="รูปภาพ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39" y="1668439"/>
            <a:ext cx="2611575" cy="2600614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825409" y="5713379"/>
            <a:ext cx="104192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enSans-Regular"/>
              </a:rPr>
              <a:t>GAS pharyngitis is rare (0-14%) in children &lt;3 years of age. </a:t>
            </a:r>
          </a:p>
          <a:p>
            <a:r>
              <a:rPr lang="en-US" dirty="0">
                <a:latin typeface="OpenSans-Regular"/>
              </a:rPr>
              <a:t>Furthermore, the incidence of rheumatic fever is rare is this age group. </a:t>
            </a:r>
            <a:endParaRPr lang="en-US" sz="1200" dirty="0">
              <a:latin typeface="OpenSans-Regular"/>
            </a:endParaRPr>
          </a:p>
          <a:p>
            <a:r>
              <a:rPr lang="en-US" dirty="0">
                <a:solidFill>
                  <a:srgbClr val="FF0000"/>
                </a:solidFill>
              </a:rPr>
              <a:t>https://www.aliem.com/strep-pharyngitis-pediatric-idsa-2012-guidelines/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88B57B-015A-4FFF-8F03-45E28BD5C5DB}"/>
              </a:ext>
            </a:extLst>
          </p:cNvPr>
          <p:cNvSpPr txBox="1"/>
          <p:nvPr/>
        </p:nvSpPr>
        <p:spPr>
          <a:xfrm>
            <a:off x="623232" y="294176"/>
            <a:ext cx="7975710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Management of case examples</a:t>
            </a:r>
          </a:p>
          <a:p>
            <a:r>
              <a:rPr lang="en-US" sz="2000" dirty="0"/>
              <a:t>Case 1. A 3 years old child with low grade fever for  3 days and runny nose. </a:t>
            </a:r>
          </a:p>
          <a:p>
            <a:r>
              <a:rPr lang="en-US" sz="2000" dirty="0"/>
              <a:t>PE: mild injected pharynx, others-normal.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Does he need antibiotic?</a:t>
            </a:r>
          </a:p>
        </p:txBody>
      </p:sp>
    </p:spTree>
    <p:extLst>
      <p:ext uri="{BB962C8B-B14F-4D97-AF65-F5344CB8AC3E}">
        <p14:creationId xmlns:p14="http://schemas.microsoft.com/office/powerpoint/2010/main" val="4291960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756" y="1668439"/>
            <a:ext cx="3505950" cy="3978729"/>
          </a:xfrm>
          <a:prstGeom prst="rect">
            <a:avLst/>
          </a:prstGeom>
        </p:spPr>
      </p:pic>
      <p:pic>
        <p:nvPicPr>
          <p:cNvPr id="3" name="รูปภาพ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39" y="1668439"/>
            <a:ext cx="2611575" cy="2600614"/>
          </a:xfrm>
          <a:prstGeom prst="rect">
            <a:avLst/>
          </a:prstGeom>
        </p:spPr>
      </p:pic>
      <p:sp>
        <p:nvSpPr>
          <p:cNvPr id="4" name="สี่เหลี่ยมผืนผ้า 3"/>
          <p:cNvSpPr/>
          <p:nvPr/>
        </p:nvSpPr>
        <p:spPr>
          <a:xfrm>
            <a:off x="825409" y="5713379"/>
            <a:ext cx="104192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OpenSans-Regular"/>
              </a:rPr>
              <a:t>GAS pharyngitis is rare (0-14%) in children &lt;3 years of age. </a:t>
            </a:r>
          </a:p>
          <a:p>
            <a:r>
              <a:rPr lang="en-US" dirty="0">
                <a:latin typeface="OpenSans-Regular"/>
              </a:rPr>
              <a:t>Furthermore, the incidence of rheumatic fever is rare is this age group. </a:t>
            </a:r>
            <a:endParaRPr lang="en-US" sz="1200" dirty="0">
              <a:latin typeface="OpenSans-Regular"/>
            </a:endParaRPr>
          </a:p>
          <a:p>
            <a:r>
              <a:rPr lang="en-US" dirty="0">
                <a:solidFill>
                  <a:srgbClr val="FF0000"/>
                </a:solidFill>
              </a:rPr>
              <a:t>https://www.aliem.com/strep-pharyngitis-pediatric-idsa-2012-guidelines/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88B57B-015A-4FFF-8F03-45E28BD5C5DB}"/>
              </a:ext>
            </a:extLst>
          </p:cNvPr>
          <p:cNvSpPr txBox="1"/>
          <p:nvPr/>
        </p:nvSpPr>
        <p:spPr>
          <a:xfrm>
            <a:off x="623232" y="294176"/>
            <a:ext cx="79308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Management of case examples</a:t>
            </a:r>
          </a:p>
          <a:p>
            <a:r>
              <a:rPr lang="en-US" sz="2000" dirty="0"/>
              <a:t>Case 1. A 3 years old child with low grade fever for  3 days and runny nose. </a:t>
            </a:r>
          </a:p>
          <a:p>
            <a:r>
              <a:rPr lang="en-US" sz="2000" dirty="0"/>
              <a:t>PE: mild injected pharynx, others-normal.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Does he need antibiotic?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7F79ED-3120-4147-90B8-CCBF36A2FD57}"/>
              </a:ext>
            </a:extLst>
          </p:cNvPr>
          <p:cNvSpPr txBox="1"/>
          <p:nvPr/>
        </p:nvSpPr>
        <p:spPr>
          <a:xfrm>
            <a:off x="6013260" y="4666341"/>
            <a:ext cx="5288499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This child does not need antibiotic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B715248-1DB8-4629-9C94-9FFAC4983FF1}"/>
              </a:ext>
            </a:extLst>
          </p:cNvPr>
          <p:cNvSpPr/>
          <p:nvPr/>
        </p:nvSpPr>
        <p:spPr>
          <a:xfrm>
            <a:off x="7308056" y="4269053"/>
            <a:ext cx="178594" cy="310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881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322" y="914400"/>
            <a:ext cx="7298101" cy="43542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00D5900-0711-427C-B5EE-92873B926DB2}"/>
              </a:ext>
            </a:extLst>
          </p:cNvPr>
          <p:cNvSpPr/>
          <p:nvPr/>
        </p:nvSpPr>
        <p:spPr>
          <a:xfrm>
            <a:off x="1910443" y="3684814"/>
            <a:ext cx="7456714" cy="7837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795D32-9259-46B8-AD1A-1171D57C4D2B}"/>
              </a:ext>
            </a:extLst>
          </p:cNvPr>
          <p:cNvSpPr txBox="1"/>
          <p:nvPr/>
        </p:nvSpPr>
        <p:spPr>
          <a:xfrm>
            <a:off x="1254785" y="446315"/>
            <a:ext cx="5782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Treatment of acute Streptococcal pharyngitis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1A289C-2416-4557-97F8-DAA3B9058620}"/>
              </a:ext>
            </a:extLst>
          </p:cNvPr>
          <p:cNvSpPr txBox="1"/>
          <p:nvPr/>
        </p:nvSpPr>
        <p:spPr>
          <a:xfrm>
            <a:off x="4484915" y="5682343"/>
            <a:ext cx="69776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Infectious Diseases Society of America (IDSA) </a:t>
            </a:r>
          </a:p>
          <a:p>
            <a:r>
              <a:rPr lang="en-US" i="1" dirty="0"/>
              <a:t>Updates Guideline for Managing Group A Streptococcal Pharyngitis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80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901" y="1760319"/>
            <a:ext cx="7155001" cy="3500648"/>
          </a:xfrm>
          <a:prstGeom prst="rect">
            <a:avLst/>
          </a:prstGeom>
        </p:spPr>
      </p:pic>
      <p:sp>
        <p:nvSpPr>
          <p:cNvPr id="3" name="กล่องข้อความ 2"/>
          <p:cNvSpPr txBox="1"/>
          <p:nvPr/>
        </p:nvSpPr>
        <p:spPr>
          <a:xfrm>
            <a:off x="3735894" y="3275698"/>
            <a:ext cx="6983187" cy="30777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12mg/kg once (max. 500mg); then 6mg/kg (maximum= 250mg) once daily for the next 4 days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511A42-39C5-45DF-BF0F-32CCFDBAA78B}"/>
              </a:ext>
            </a:extLst>
          </p:cNvPr>
          <p:cNvSpPr/>
          <p:nvPr/>
        </p:nvSpPr>
        <p:spPr>
          <a:xfrm>
            <a:off x="1738365" y="2301541"/>
            <a:ext cx="7269563" cy="96624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38AAC0-7812-49EE-BC03-F85B4EA96B6B}"/>
              </a:ext>
            </a:extLst>
          </p:cNvPr>
          <p:cNvSpPr txBox="1"/>
          <p:nvPr/>
        </p:nvSpPr>
        <p:spPr>
          <a:xfrm>
            <a:off x="1745901" y="500744"/>
            <a:ext cx="5927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Treatment of acute Streptococcal pharyngitis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2902C-4A17-4B71-9974-2B9896C0A966}"/>
              </a:ext>
            </a:extLst>
          </p:cNvPr>
          <p:cNvSpPr txBox="1"/>
          <p:nvPr/>
        </p:nvSpPr>
        <p:spPr>
          <a:xfrm>
            <a:off x="4435929" y="5611224"/>
            <a:ext cx="6983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Infectious Diseases Society of America (IDSA) </a:t>
            </a:r>
          </a:p>
          <a:p>
            <a:r>
              <a:rPr lang="en-US" i="1" dirty="0"/>
              <a:t>Updates Guideline for Managing Group A Streptococcal Pharyngitis 2012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CDF6B4-D0AA-4DD5-83C5-34670A96FAD6}"/>
              </a:ext>
            </a:extLst>
          </p:cNvPr>
          <p:cNvCxnSpPr/>
          <p:nvPr/>
        </p:nvCxnSpPr>
        <p:spPr>
          <a:xfrm>
            <a:off x="1866900" y="5105400"/>
            <a:ext cx="61014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30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AAC656-65EC-42D2-BD78-98450EB248AD}"/>
              </a:ext>
            </a:extLst>
          </p:cNvPr>
          <p:cNvSpPr/>
          <p:nvPr/>
        </p:nvSpPr>
        <p:spPr>
          <a:xfrm>
            <a:off x="655093" y="484960"/>
            <a:ext cx="1097962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ITC Avant Garde Gothic W01 Bd"/>
              </a:rPr>
              <a:t>What is the difference between antibiotics and antimicrobials?</a:t>
            </a:r>
          </a:p>
          <a:p>
            <a:endParaRPr lang="en-US" sz="3200" dirty="0">
              <a:solidFill>
                <a:schemeClr val="accent1">
                  <a:lumMod val="75000"/>
                </a:schemeClr>
              </a:solidFill>
              <a:latin typeface="ITC Avant Garde Gothic W01 Bd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Antimicrobials - all agents that act against microorganisms, namely fungi, bacteria, protozoa and viruses.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2B2B2B"/>
                </a:solidFill>
                <a:latin typeface="Helvetica" panose="020B0604020202020204" pitchFamily="34" charset="0"/>
              </a:rPr>
              <a:t>Antibacterials</a:t>
            </a: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 - all compounds that act only on bacteria, including antibiotics.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Antibiotics are produced naturally by microorganisms and kill or inhibit the growth of other microorganisms, mainly bacteria.</a:t>
            </a:r>
          </a:p>
        </p:txBody>
      </p:sp>
    </p:spTree>
    <p:extLst>
      <p:ext uri="{BB962C8B-B14F-4D97-AF65-F5344CB8AC3E}">
        <p14:creationId xmlns:p14="http://schemas.microsoft.com/office/powerpoint/2010/main" val="39997325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581056" y="336054"/>
            <a:ext cx="970906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Management of case examples</a:t>
            </a:r>
          </a:p>
          <a:p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/>
              <a:t>Case 2. </a:t>
            </a:r>
            <a:r>
              <a:rPr lang="th-TH" sz="2400" dirty="0"/>
              <a:t>ผู้ป่วยมีไข้ หอบ </a:t>
            </a:r>
            <a:r>
              <a:rPr lang="en-US" sz="2400" dirty="0"/>
              <a:t>hemoculture : </a:t>
            </a:r>
            <a:r>
              <a:rPr lang="en-US" sz="2400" i="1" dirty="0"/>
              <a:t>Staphylococcus aureus </a:t>
            </a:r>
          </a:p>
          <a:p>
            <a:r>
              <a:rPr lang="en-US" sz="2400" dirty="0"/>
              <a:t>Susceptible to: cloxacillin, cefazolin, clindamycin, vancomycin</a:t>
            </a:r>
          </a:p>
          <a:p>
            <a:r>
              <a:rPr lang="th-TH" sz="2400" dirty="0"/>
              <a:t>รักษาด้วย </a:t>
            </a:r>
            <a:r>
              <a:rPr lang="en-US" sz="2400" dirty="0"/>
              <a:t>cloxacillin IV 200 </a:t>
            </a:r>
            <a:r>
              <a:rPr lang="en-US" sz="2400" dirty="0" err="1"/>
              <a:t>mkd</a:t>
            </a:r>
            <a:r>
              <a:rPr lang="en-US" sz="2400" dirty="0"/>
              <a:t> </a:t>
            </a:r>
            <a:r>
              <a:rPr lang="th-TH" sz="2400" dirty="0"/>
              <a:t>มา </a:t>
            </a:r>
            <a:r>
              <a:rPr lang="en-US" sz="2400" dirty="0"/>
              <a:t>7 </a:t>
            </a:r>
            <a:r>
              <a:rPr lang="th-TH" sz="2400" dirty="0"/>
              <a:t>วัน</a:t>
            </a:r>
            <a:r>
              <a:rPr lang="en-US" sz="2400" dirty="0"/>
              <a:t> </a:t>
            </a:r>
            <a:r>
              <a:rPr lang="th-TH" sz="2400" dirty="0"/>
              <a:t>และมีผื่นแบบ </a:t>
            </a:r>
            <a:r>
              <a:rPr lang="en-US" sz="2400" dirty="0"/>
              <a:t>maculopapular rash </a:t>
            </a:r>
            <a:r>
              <a:rPr lang="th-TH" sz="2400" dirty="0"/>
              <a:t>ขึ้นมา </a:t>
            </a:r>
            <a:r>
              <a:rPr lang="en-US" sz="2400" dirty="0"/>
              <a:t>2</a:t>
            </a:r>
            <a:r>
              <a:rPr lang="th-TH" sz="2400" dirty="0"/>
              <a:t> วันแล้ว</a:t>
            </a:r>
          </a:p>
          <a:p>
            <a:r>
              <a:rPr lang="th-TH" sz="2400" dirty="0"/>
              <a:t>ตรวจร่างกายตำแหน่ง</a:t>
            </a:r>
            <a:r>
              <a:rPr lang="th-TH" sz="2400" dirty="0" err="1"/>
              <a:t>อื่นๆ</a:t>
            </a:r>
            <a:r>
              <a:rPr lang="th-TH" sz="2400" dirty="0"/>
              <a:t>ไม่พบความผิดปกติ</a:t>
            </a:r>
          </a:p>
          <a:p>
            <a:endParaRPr lang="th-TH" sz="2400" dirty="0"/>
          </a:p>
          <a:p>
            <a:r>
              <a:rPr lang="th-TH" sz="3600" dirty="0"/>
              <a:t>ท่านจะให้ยาอะไรในผู้ป่วยรายนี้</a:t>
            </a:r>
          </a:p>
          <a:p>
            <a:r>
              <a:rPr lang="en-US" sz="2400" dirty="0"/>
              <a:t>A cloxacillin </a:t>
            </a:r>
            <a:r>
              <a:rPr lang="th-TH" sz="2400" dirty="0"/>
              <a:t>ต่อไป</a:t>
            </a:r>
            <a:endParaRPr lang="en-US" sz="2400" dirty="0"/>
          </a:p>
          <a:p>
            <a:r>
              <a:rPr lang="en-US" sz="2400" dirty="0"/>
              <a:t>B cefazolin</a:t>
            </a:r>
          </a:p>
          <a:p>
            <a:r>
              <a:rPr lang="en-US" sz="2400" dirty="0"/>
              <a:t>C clindamycin</a:t>
            </a:r>
          </a:p>
          <a:p>
            <a:r>
              <a:rPr lang="en-US" sz="2400" dirty="0"/>
              <a:t>D vancomycin</a:t>
            </a:r>
          </a:p>
        </p:txBody>
      </p:sp>
    </p:spTree>
    <p:extLst>
      <p:ext uri="{BB962C8B-B14F-4D97-AF65-F5344CB8AC3E}">
        <p14:creationId xmlns:p14="http://schemas.microsoft.com/office/powerpoint/2010/main" val="23113050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/>
          <p:cNvSpPr txBox="1"/>
          <p:nvPr/>
        </p:nvSpPr>
        <p:spPr>
          <a:xfrm>
            <a:off x="581056" y="336054"/>
            <a:ext cx="970906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Management of case examples</a:t>
            </a:r>
          </a:p>
          <a:p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/>
              <a:t>Case 2. </a:t>
            </a:r>
            <a:r>
              <a:rPr lang="th-TH" sz="2400" dirty="0"/>
              <a:t>ผู้ป่วยมีไข้ หอบ </a:t>
            </a:r>
            <a:r>
              <a:rPr lang="en-US" sz="2400" dirty="0"/>
              <a:t>hemoculture : </a:t>
            </a:r>
            <a:r>
              <a:rPr lang="en-US" sz="2400" i="1" dirty="0"/>
              <a:t>Staphylococcus aureus </a:t>
            </a:r>
          </a:p>
          <a:p>
            <a:r>
              <a:rPr lang="en-US" sz="2400" dirty="0"/>
              <a:t>Susceptible to: cloxacillin, cefazolin, clindamycin, vancomycin</a:t>
            </a:r>
          </a:p>
          <a:p>
            <a:r>
              <a:rPr lang="th-TH" sz="2400" dirty="0"/>
              <a:t>รักษาด้วย </a:t>
            </a:r>
            <a:r>
              <a:rPr lang="en-US" sz="2400" dirty="0"/>
              <a:t>cloxacillin IV 200 </a:t>
            </a:r>
            <a:r>
              <a:rPr lang="en-US" sz="2400" dirty="0" err="1"/>
              <a:t>mkd</a:t>
            </a:r>
            <a:r>
              <a:rPr lang="en-US" sz="2400" dirty="0"/>
              <a:t> </a:t>
            </a:r>
            <a:r>
              <a:rPr lang="th-TH" sz="2400" dirty="0"/>
              <a:t>มา </a:t>
            </a:r>
            <a:r>
              <a:rPr lang="en-US" sz="2400" dirty="0"/>
              <a:t>7 </a:t>
            </a:r>
            <a:r>
              <a:rPr lang="th-TH" sz="2400" dirty="0"/>
              <a:t>วัน</a:t>
            </a:r>
            <a:r>
              <a:rPr lang="en-US" sz="2400" dirty="0"/>
              <a:t> </a:t>
            </a:r>
            <a:r>
              <a:rPr lang="th-TH" sz="2400" dirty="0"/>
              <a:t>และมีผื่นแบบ </a:t>
            </a:r>
            <a:r>
              <a:rPr lang="en-US" sz="2400" dirty="0"/>
              <a:t>maculopapular rash </a:t>
            </a:r>
            <a:r>
              <a:rPr lang="th-TH" sz="2400" dirty="0"/>
              <a:t>ขึ้นมา </a:t>
            </a:r>
            <a:r>
              <a:rPr lang="en-US" sz="2400" dirty="0"/>
              <a:t>2</a:t>
            </a:r>
            <a:r>
              <a:rPr lang="th-TH" sz="2400" dirty="0"/>
              <a:t> วันแล้ว</a:t>
            </a:r>
          </a:p>
          <a:p>
            <a:r>
              <a:rPr lang="th-TH" sz="2400" dirty="0"/>
              <a:t>ตรวจร่างกายตำแหน่ง</a:t>
            </a:r>
            <a:r>
              <a:rPr lang="th-TH" sz="2400" dirty="0" err="1"/>
              <a:t>อื่นๆ</a:t>
            </a:r>
            <a:r>
              <a:rPr lang="th-TH" sz="2400" dirty="0"/>
              <a:t>ไม่พบความผิดปกติ</a:t>
            </a:r>
          </a:p>
          <a:p>
            <a:endParaRPr lang="th-TH" sz="2400" dirty="0"/>
          </a:p>
          <a:p>
            <a:r>
              <a:rPr lang="th-TH" sz="3600" dirty="0"/>
              <a:t>ท่านจะให้ยาอะไรในผู้ป่วยรายนี้</a:t>
            </a:r>
          </a:p>
          <a:p>
            <a:r>
              <a:rPr lang="en-US" sz="2400" dirty="0"/>
              <a:t>A cloxacillin</a:t>
            </a:r>
            <a:r>
              <a:rPr lang="th-TH" sz="2400" dirty="0"/>
              <a:t> ต่อไป</a:t>
            </a:r>
            <a:endParaRPr lang="en-US" sz="2400" dirty="0"/>
          </a:p>
          <a:p>
            <a:r>
              <a:rPr lang="en-US" sz="2400" dirty="0"/>
              <a:t>B cefazolin</a:t>
            </a:r>
          </a:p>
          <a:p>
            <a:r>
              <a:rPr lang="en-US" sz="2400" dirty="0"/>
              <a:t>C clindamycin</a:t>
            </a:r>
          </a:p>
          <a:p>
            <a:r>
              <a:rPr lang="en-US" sz="2400" dirty="0"/>
              <a:t>D vancomycin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0A184B-20AF-4FA7-8A10-1DDA285D5ADE}"/>
              </a:ext>
            </a:extLst>
          </p:cNvPr>
          <p:cNvSpPr txBox="1"/>
          <p:nvPr/>
        </p:nvSpPr>
        <p:spPr>
          <a:xfrm>
            <a:off x="808810" y="5252358"/>
            <a:ext cx="8699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7030A0"/>
                </a:solidFill>
              </a:rPr>
              <a:t>1</a:t>
            </a:r>
            <a:r>
              <a:rPr lang="en-US" sz="2400" baseline="30000" dirty="0">
                <a:solidFill>
                  <a:srgbClr val="7030A0"/>
                </a:solidFill>
              </a:rPr>
              <a:t>st</a:t>
            </a:r>
            <a:r>
              <a:rPr lang="en-US" sz="2400" dirty="0">
                <a:solidFill>
                  <a:srgbClr val="7030A0"/>
                </a:solidFill>
              </a:rPr>
              <a:t> generation cephalosporin </a:t>
            </a:r>
            <a:r>
              <a:rPr lang="en-US" sz="2400" dirty="0" err="1">
                <a:solidFill>
                  <a:srgbClr val="7030A0"/>
                </a:solidFill>
              </a:rPr>
              <a:t>eg.</a:t>
            </a:r>
            <a:r>
              <a:rPr lang="en-US" sz="2400" dirty="0">
                <a:solidFill>
                  <a:srgbClr val="7030A0"/>
                </a:solidFill>
              </a:rPr>
              <a:t> Cefazolin is the drug of choice for patient with non type 1  penicillin allergy </a:t>
            </a:r>
            <a:r>
              <a:rPr lang="en-US" sz="2400" dirty="0" err="1">
                <a:solidFill>
                  <a:srgbClr val="7030A0"/>
                </a:solidFill>
              </a:rPr>
              <a:t>eg.</a:t>
            </a:r>
            <a:r>
              <a:rPr lang="en-US" sz="2400" dirty="0">
                <a:solidFill>
                  <a:srgbClr val="7030A0"/>
                </a:solidFill>
              </a:rPr>
              <a:t> maculopapular rash</a:t>
            </a:r>
          </a:p>
        </p:txBody>
      </p:sp>
    </p:spTree>
    <p:extLst>
      <p:ext uri="{BB962C8B-B14F-4D97-AF65-F5344CB8AC3E}">
        <p14:creationId xmlns:p14="http://schemas.microsoft.com/office/powerpoint/2010/main" val="4742719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3"/>
          <p:cNvSpPr txBox="1">
            <a:spLocks noChangeArrowheads="1"/>
          </p:cNvSpPr>
          <p:nvPr/>
        </p:nvSpPr>
        <p:spPr bwMode="auto">
          <a:xfrm>
            <a:off x="1078222" y="389981"/>
            <a:ext cx="10290363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6000" b="1" u="sng" dirty="0">
                <a:latin typeface="Cordia New" pitchFamily="34" charset="-34"/>
                <a:cs typeface="Cordia New" pitchFamily="34" charset="-34"/>
              </a:rPr>
              <a:t>Optimal use of </a:t>
            </a:r>
            <a:r>
              <a:rPr lang="th-TH" sz="6000" b="1" u="sng" dirty="0" err="1">
                <a:latin typeface="Cordia New" pitchFamily="34" charset="-34"/>
                <a:cs typeface="Cordia New" pitchFamily="34" charset="-34"/>
              </a:rPr>
              <a:t>all</a:t>
            </a:r>
            <a:r>
              <a:rPr lang="th-TH" sz="6000" b="1" u="sng" dirty="0">
                <a:latin typeface="Cordia New" pitchFamily="34" charset="-34"/>
                <a:cs typeface="Cordia New" pitchFamily="34" charset="-34"/>
              </a:rPr>
              <a:t> antimicrobials</a:t>
            </a:r>
          </a:p>
          <a:p>
            <a:pPr eaLnBrk="0" hangingPunct="0"/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The practice of treating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patients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with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</a:t>
            </a:r>
            <a:endParaRPr lang="en-US" sz="4800" b="1" dirty="0"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the most effective,</a:t>
            </a: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least toxic, and </a:t>
            </a:r>
            <a:endParaRPr lang="en-US" sz="4800" b="1" dirty="0"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least costly antimicrobial </a:t>
            </a: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for the precise duration of time</a:t>
            </a: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needed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to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cure or prevent an infection </a:t>
            </a:r>
          </a:p>
          <a:p>
            <a:pPr eaLnBrk="0" hangingPunct="0"/>
            <a:endParaRPr lang="th-TH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B4C042-891E-4B4D-851B-764A419033DF}"/>
              </a:ext>
            </a:extLst>
          </p:cNvPr>
          <p:cNvSpPr/>
          <p:nvPr/>
        </p:nvSpPr>
        <p:spPr>
          <a:xfrm>
            <a:off x="696686" y="716213"/>
            <a:ext cx="11277599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References: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err="1"/>
              <a:t>Feigin</a:t>
            </a:r>
            <a:r>
              <a:rPr lang="en-US" sz="2800" dirty="0"/>
              <a:t> and Cherry's Textbook of Pediatric Infectious Diseases 2019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Nelson Textbook of Pediatrics. </a:t>
            </a:r>
            <a:r>
              <a:rPr lang="en-US" sz="2800" dirty="0" err="1"/>
              <a:t>Kliegman</a:t>
            </a:r>
            <a:r>
              <a:rPr lang="en-US" sz="2800" dirty="0"/>
              <a:t>, Robert M., MD 2020 Elsevier Inc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The Sanford Guide to Antimicrobial Therapy 2019</a:t>
            </a:r>
          </a:p>
          <a:p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/>
              <a:t>Red Book 2018-2021 Report of the Committee on Infectious Diseases </a:t>
            </a:r>
            <a:endParaRPr lang="th-TH" sz="2800" dirty="0"/>
          </a:p>
          <a:p>
            <a:r>
              <a:rPr lang="th-TH" sz="2800" dirty="0"/>
              <a:t>       </a:t>
            </a:r>
            <a:r>
              <a:rPr lang="en-US" sz="2800" dirty="0"/>
              <a:t>31</a:t>
            </a:r>
            <a:r>
              <a:rPr lang="en-US" sz="2800" baseline="30000" dirty="0"/>
              <a:t>st</a:t>
            </a:r>
            <a:r>
              <a:rPr lang="en-US" sz="2800" dirty="0"/>
              <a:t> Edition, American Academy of Pediatrics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0801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26ECA0-81A3-4DFF-A0B6-C5EF7965274C}"/>
              </a:ext>
            </a:extLst>
          </p:cNvPr>
          <p:cNvSpPr txBox="1"/>
          <p:nvPr/>
        </p:nvSpPr>
        <p:spPr>
          <a:xfrm>
            <a:off x="3848668" y="2483893"/>
            <a:ext cx="34587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Any questions ?</a:t>
            </a:r>
          </a:p>
        </p:txBody>
      </p:sp>
    </p:spTree>
    <p:extLst>
      <p:ext uri="{BB962C8B-B14F-4D97-AF65-F5344CB8AC3E}">
        <p14:creationId xmlns:p14="http://schemas.microsoft.com/office/powerpoint/2010/main" val="4324846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481194"/>
              </p:ext>
            </p:extLst>
          </p:nvPr>
        </p:nvGraphicFramePr>
        <p:xfrm>
          <a:off x="503638" y="3218893"/>
          <a:ext cx="466407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6" name="Clip" r:id="rId4" imgW="4664075" imgH="3390900" progId="MS_ClipArt_Gallery.2">
                  <p:embed/>
                </p:oleObj>
              </mc:Choice>
              <mc:Fallback>
                <p:oleObj name="Clip" r:id="rId4" imgW="4664075" imgH="3390900" progId="MS_ClipArt_Gallery.2">
                  <p:embed/>
                  <p:pic>
                    <p:nvPicPr>
                      <p:cNvPr id="1105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638" y="3218893"/>
                        <a:ext cx="4664075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3093945" y="1079204"/>
            <a:ext cx="7162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Antibiotic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is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not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for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common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cold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,</a:t>
            </a:r>
            <a:endParaRPr lang="th-TH" altLang="en-US" sz="3600" dirty="0">
              <a:solidFill>
                <a:srgbClr val="7030A0"/>
              </a:solidFill>
              <a:latin typeface="Angsana New" panose="02020603050405020304" pitchFamily="18" charset="-34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3513045" y="1827584"/>
            <a:ext cx="6324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Use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it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only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when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</a:t>
            </a:r>
            <a:r>
              <a:rPr lang="th-TH" altLang="en-US" sz="4800" b="1" dirty="0" err="1">
                <a:solidFill>
                  <a:srgbClr val="7030A0"/>
                </a:solidFill>
                <a:latin typeface="Angsana New" panose="02020603050405020304" pitchFamily="18" charset="-34"/>
              </a:rPr>
              <a:t>indicated</a:t>
            </a:r>
            <a:r>
              <a:rPr lang="th-TH" altLang="en-US" sz="4800" b="1" dirty="0">
                <a:solidFill>
                  <a:srgbClr val="7030A0"/>
                </a:solidFill>
                <a:latin typeface="Angsana New" panose="02020603050405020304" pitchFamily="18" charset="-34"/>
              </a:rPr>
              <a:t> !</a:t>
            </a:r>
            <a:endParaRPr lang="th-TH" altLang="en-US" sz="3600" dirty="0">
              <a:solidFill>
                <a:srgbClr val="7030A0"/>
              </a:solidFill>
              <a:latin typeface="Angsana New" panose="02020603050405020304" pitchFamily="18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3C121E-66B7-4934-9CBE-90AB4ECA86CE}"/>
              </a:ext>
            </a:extLst>
          </p:cNvPr>
          <p:cNvSpPr txBox="1"/>
          <p:nvPr/>
        </p:nvSpPr>
        <p:spPr>
          <a:xfrm>
            <a:off x="5271246" y="4025682"/>
            <a:ext cx="63028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</a:rPr>
              <a:t>Thank you for your attention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B9FB9D-6396-4A37-B946-8EA4E921FC34}"/>
              </a:ext>
            </a:extLst>
          </p:cNvPr>
          <p:cNvSpPr txBox="1"/>
          <p:nvPr/>
        </p:nvSpPr>
        <p:spPr>
          <a:xfrm>
            <a:off x="3888328" y="248207"/>
            <a:ext cx="41492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Take home message</a:t>
            </a:r>
            <a:r>
              <a:rPr lang="th-TH" sz="4800" b="1" dirty="0">
                <a:solidFill>
                  <a:srgbClr val="0070C0"/>
                </a:solidFill>
              </a:rPr>
              <a:t> 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2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7D9AD4-5B77-4D0D-A3E0-075101F3274B}"/>
              </a:ext>
            </a:extLst>
          </p:cNvPr>
          <p:cNvSpPr txBox="1"/>
          <p:nvPr/>
        </p:nvSpPr>
        <p:spPr>
          <a:xfrm>
            <a:off x="2629738" y="2389414"/>
            <a:ext cx="6200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Review on more </a:t>
            </a:r>
            <a:r>
              <a:rPr lang="en-US" sz="2800" dirty="0" smtClean="0"/>
              <a:t>antibiotics </a:t>
            </a:r>
            <a:r>
              <a:rPr lang="en-US" sz="2800" dirty="0"/>
              <a:t>for self study</a:t>
            </a:r>
          </a:p>
        </p:txBody>
      </p:sp>
    </p:spTree>
    <p:extLst>
      <p:ext uri="{BB962C8B-B14F-4D97-AF65-F5344CB8AC3E}">
        <p14:creationId xmlns:p14="http://schemas.microsoft.com/office/powerpoint/2010/main" val="40054972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id="{7C14E6F6-AAA9-4B36-93C9-8780E05C8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8226" y="502444"/>
            <a:ext cx="106989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/>
              <a:t>Classification</a:t>
            </a:r>
            <a:r>
              <a:rPr lang="th-TH" altLang="en-US" sz="2400" b="1" dirty="0"/>
              <a:t> </a:t>
            </a:r>
            <a:r>
              <a:rPr lang="en-US" altLang="en-US" sz="2400" b="1" dirty="0"/>
              <a:t>of Antibiotics by Mechanism of Action (an example)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/>
              <a:t>Mechanism                     Drugs                               Action</a:t>
            </a:r>
          </a:p>
        </p:txBody>
      </p:sp>
      <p:sp>
        <p:nvSpPr>
          <p:cNvPr id="18435" name="Text Box 8">
            <a:extLst>
              <a:ext uri="{FF2B5EF4-FFF2-40B4-BE49-F238E27FC236}">
                <a16:creationId xmlns:a16="http://schemas.microsoft.com/office/drawing/2014/main" id="{1D2B6967-64E9-40EF-A49C-8EA1DC3D4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0620" y="1683544"/>
            <a:ext cx="8452057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 Inhibit cell wall synthesis        </a:t>
            </a:r>
            <a:r>
              <a:rPr lang="en-US" altLang="en-US" sz="1800" dirty="0" err="1">
                <a:solidFill>
                  <a:srgbClr val="0000CC"/>
                </a:solidFill>
              </a:rPr>
              <a:t>Penicillins</a:t>
            </a:r>
            <a:r>
              <a:rPr lang="en-US" altLang="en-US" sz="1800" dirty="0">
                <a:solidFill>
                  <a:srgbClr val="0000CC"/>
                </a:solidFill>
              </a:rPr>
              <a:t>, Cephalosporins</a:t>
            </a:r>
            <a:r>
              <a:rPr lang="en-US" altLang="en-US" sz="1800" dirty="0"/>
              <a:t>            Bactericidal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                                           </a:t>
            </a:r>
            <a:r>
              <a:rPr lang="en-US" altLang="en-US" sz="1800" dirty="0" err="1">
                <a:solidFill>
                  <a:srgbClr val="0000CC"/>
                </a:solidFill>
              </a:rPr>
              <a:t>Glycopeptides</a:t>
            </a:r>
            <a:r>
              <a:rPr lang="en-US" altLang="en-US" sz="1800" dirty="0">
                <a:solidFill>
                  <a:srgbClr val="0000CC"/>
                </a:solidFill>
              </a:rPr>
              <a:t> </a:t>
            </a:r>
            <a:r>
              <a:rPr lang="en-US" altLang="en-US" sz="1800" dirty="0" err="1">
                <a:solidFill>
                  <a:srgbClr val="0000CC"/>
                </a:solidFill>
              </a:rPr>
              <a:t>eg.</a:t>
            </a:r>
            <a:r>
              <a:rPr lang="en-US" altLang="en-US" sz="1800" dirty="0">
                <a:solidFill>
                  <a:srgbClr val="0000CC"/>
                </a:solidFill>
              </a:rPr>
              <a:t> Vancomycin</a:t>
            </a:r>
            <a:r>
              <a:rPr lang="th-TH" altLang="en-US" sz="1800" dirty="0"/>
              <a:t>      </a:t>
            </a:r>
            <a:r>
              <a:rPr lang="en-US" altLang="en-US" sz="1800" dirty="0"/>
              <a:t>   Bactericidal</a:t>
            </a:r>
            <a:endParaRPr lang="th-TH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sz="1800" dirty="0"/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 Increase cell membrane permeability   </a:t>
            </a:r>
            <a:r>
              <a:rPr lang="en-US" altLang="en-US" sz="1800" dirty="0">
                <a:solidFill>
                  <a:srgbClr val="0000CC"/>
                </a:solidFill>
              </a:rPr>
              <a:t>Polymyxin   </a:t>
            </a:r>
            <a:r>
              <a:rPr lang="en-US" altLang="en-US" sz="1800" dirty="0"/>
              <a:t>                      Bactericidal</a:t>
            </a:r>
            <a:endParaRPr lang="th-TH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Cause leakage of cell content</a:t>
            </a:r>
            <a:endParaRPr lang="th-TH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sz="1800" dirty="0"/>
          </a:p>
          <a:p>
            <a:pPr eaLnBrk="1" hangingPunct="1">
              <a:spcBef>
                <a:spcPct val="0"/>
              </a:spcBef>
            </a:pPr>
            <a:r>
              <a:rPr lang="en-US" altLang="en-US" sz="1800" dirty="0"/>
              <a:t> Inhibit protein synthesis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-Bind to 23S ribosomal RNA of 50S      </a:t>
            </a:r>
            <a:r>
              <a:rPr lang="en-US" altLang="en-US" sz="1800" dirty="0">
                <a:solidFill>
                  <a:srgbClr val="0000CC"/>
                </a:solidFill>
              </a:rPr>
              <a:t>Oxazolidinone</a:t>
            </a:r>
            <a:r>
              <a:rPr lang="en-US" altLang="en-US" sz="1800" dirty="0"/>
              <a:t>                    Bacteriostatic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-Bind to 50S ribosome subunit              </a:t>
            </a:r>
            <a:r>
              <a:rPr lang="en-US" altLang="en-US" sz="1800" dirty="0">
                <a:solidFill>
                  <a:srgbClr val="0000CC"/>
                </a:solidFill>
              </a:rPr>
              <a:t>Macrolides       </a:t>
            </a:r>
            <a:r>
              <a:rPr lang="en-US" altLang="en-US" sz="1800" dirty="0"/>
              <a:t>                   Bacteriostatic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                                                       </a:t>
            </a:r>
            <a:r>
              <a:rPr lang="en-US" altLang="en-US" sz="1800" dirty="0" err="1">
                <a:solidFill>
                  <a:srgbClr val="0000CC"/>
                </a:solidFill>
              </a:rPr>
              <a:t>Lincosamides</a:t>
            </a:r>
            <a:endParaRPr lang="en-US" altLang="en-US" sz="1800" dirty="0">
              <a:solidFill>
                <a:srgbClr val="0000CC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                        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-Bind to 30S ribosome subunit              </a:t>
            </a:r>
            <a:r>
              <a:rPr lang="en-US" altLang="en-US" sz="1800" dirty="0">
                <a:solidFill>
                  <a:srgbClr val="0000CC"/>
                </a:solidFill>
              </a:rPr>
              <a:t>Aminoglycosides  </a:t>
            </a:r>
            <a:r>
              <a:rPr lang="en-US" altLang="en-US" sz="1800" dirty="0"/>
              <a:t>               Bactericidal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CC"/>
                </a:solidFill>
              </a:rPr>
              <a:t>                                                             Tetracyclines</a:t>
            </a:r>
            <a:r>
              <a:rPr lang="th-TH" altLang="en-US" sz="1800" dirty="0">
                <a:solidFill>
                  <a:srgbClr val="0000CC"/>
                </a:solidFill>
              </a:rPr>
              <a:t>    </a:t>
            </a:r>
            <a:r>
              <a:rPr lang="th-TH" altLang="en-US" sz="1800" dirty="0"/>
              <a:t>                           </a:t>
            </a:r>
            <a:r>
              <a:rPr lang="en-US" altLang="en-US" sz="1800" dirty="0"/>
              <a:t>      Bacteriostatic</a:t>
            </a:r>
            <a:endParaRPr lang="th-TH" altLang="en-US" sz="1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B2B2A5-550E-4DB9-8213-CED6DB873602}"/>
              </a:ext>
            </a:extLst>
          </p:cNvPr>
          <p:cNvSpPr txBox="1"/>
          <p:nvPr/>
        </p:nvSpPr>
        <p:spPr>
          <a:xfrm>
            <a:off x="723899" y="749270"/>
            <a:ext cx="99495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Cephalosporins: Oral t</a:t>
            </a:r>
            <a:r>
              <a:rPr lang="th-TH" sz="3200" dirty="0" err="1"/>
              <a:t>hird</a:t>
            </a:r>
            <a:r>
              <a:rPr lang="th-TH" sz="3200" dirty="0"/>
              <a:t> </a:t>
            </a:r>
            <a:r>
              <a:rPr lang="th-TH" sz="3200" dirty="0" err="1"/>
              <a:t>generation</a:t>
            </a:r>
            <a:endParaRPr lang="en-US" sz="3200" dirty="0"/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Cefdinir, cefditoren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Cefixime, ceftibuten</a:t>
            </a:r>
          </a:p>
        </p:txBody>
      </p:sp>
    </p:spTree>
    <p:extLst>
      <p:ext uri="{BB962C8B-B14F-4D97-AF65-F5344CB8AC3E}">
        <p14:creationId xmlns:p14="http://schemas.microsoft.com/office/powerpoint/2010/main" val="11819400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6BF971-B2C0-4901-85FB-7534D9F4E1AC}"/>
              </a:ext>
            </a:extLst>
          </p:cNvPr>
          <p:cNvSpPr txBox="1"/>
          <p:nvPr/>
        </p:nvSpPr>
        <p:spPr>
          <a:xfrm>
            <a:off x="686493" y="367691"/>
            <a:ext cx="10966335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4400" dirty="0"/>
              <a:t>Cephalosporins:</a:t>
            </a:r>
          </a:p>
          <a:p>
            <a:r>
              <a:rPr lang="en-US" altLang="en-US" sz="3200" dirty="0"/>
              <a:t>4</a:t>
            </a:r>
            <a:r>
              <a:rPr lang="en-US" altLang="en-US" sz="3200" baseline="30000" dirty="0"/>
              <a:t>th</a:t>
            </a:r>
            <a:r>
              <a:rPr lang="en-US" altLang="en-US" sz="3200" dirty="0"/>
              <a:t> generation: </a:t>
            </a:r>
            <a:r>
              <a:rPr lang="en-US" altLang="en-US" sz="2800" dirty="0"/>
              <a:t>Cefepime, Cefpirome</a:t>
            </a:r>
          </a:p>
          <a:p>
            <a:r>
              <a:rPr lang="en-US" altLang="en-US" dirty="0"/>
              <a:t> are zwitterions, which cross the outer membrane of gram-negative bacilli more rapidly than other cephalosporins. </a:t>
            </a:r>
          </a:p>
          <a:p>
            <a:r>
              <a:rPr lang="en-US" altLang="en-US" dirty="0"/>
              <a:t> also less susceptible to inactivation by </a:t>
            </a:r>
            <a:r>
              <a:rPr lang="en-US" altLang="en-US" dirty="0" err="1"/>
              <a:t>AmpC</a:t>
            </a:r>
            <a:r>
              <a:rPr lang="en-US" altLang="en-US" dirty="0"/>
              <a:t> β-lactamases</a:t>
            </a:r>
            <a:endParaRPr lang="en-US" altLang="en-US" sz="4800" dirty="0"/>
          </a:p>
          <a:p>
            <a:r>
              <a:rPr lang="en-US" altLang="en-US" sz="2400" dirty="0"/>
              <a:t>Gram pos: MSSA, </a:t>
            </a:r>
            <a:r>
              <a:rPr lang="en-US" altLang="en-US" sz="2400" i="1" dirty="0"/>
              <a:t>S pneumoniae</a:t>
            </a:r>
          </a:p>
          <a:p>
            <a:r>
              <a:rPr lang="en-US" altLang="en-US" sz="2400" dirty="0"/>
              <a:t>Gram neg including </a:t>
            </a:r>
            <a:r>
              <a:rPr lang="en-US" altLang="en-US" sz="2400" i="1" dirty="0"/>
              <a:t>P. aeruginosa</a:t>
            </a:r>
          </a:p>
          <a:p>
            <a:r>
              <a:rPr lang="en-US" altLang="en-US" sz="2400" dirty="0"/>
              <a:t>Not approved for meningitis</a:t>
            </a:r>
          </a:p>
          <a:p>
            <a:endParaRPr lang="en-US" altLang="en-US" sz="3200" dirty="0"/>
          </a:p>
          <a:p>
            <a:r>
              <a:rPr lang="en-US" altLang="en-US" sz="3200" dirty="0"/>
              <a:t>5</a:t>
            </a:r>
            <a:r>
              <a:rPr lang="en-US" altLang="en-US" sz="3200" baseline="30000" dirty="0"/>
              <a:t>th</a:t>
            </a:r>
            <a:r>
              <a:rPr lang="en-US" altLang="en-US" sz="3200" dirty="0"/>
              <a:t> generation (activity against MRSA):</a:t>
            </a:r>
            <a:r>
              <a:rPr lang="en-US" altLang="en-US" sz="2800" dirty="0" err="1"/>
              <a:t>Ceftaroline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Ceftobipole</a:t>
            </a:r>
            <a:endParaRPr lang="en-US" altLang="en-US" sz="2800" dirty="0"/>
          </a:p>
          <a:p>
            <a:r>
              <a:rPr lang="en-US" altLang="en-US" sz="2000" dirty="0"/>
              <a:t>excellent activity against MRSA and against ampicillin-susceptible strains of </a:t>
            </a:r>
            <a:r>
              <a:rPr lang="en-US" altLang="en-US" sz="2000" i="1" dirty="0"/>
              <a:t>E. faecalis</a:t>
            </a:r>
          </a:p>
          <a:p>
            <a:r>
              <a:rPr lang="en-US" altLang="en-US" dirty="0"/>
              <a:t>Also pneumococci with multiple mutations in genes encoding PBP1A, PBP2B, and PBP2X</a:t>
            </a:r>
          </a:p>
          <a:p>
            <a:r>
              <a:rPr lang="en-US" altLang="en-US" dirty="0"/>
              <a:t>Gram neg = 3</a:t>
            </a:r>
            <a:r>
              <a:rPr lang="en-US" altLang="en-US" baseline="30000" dirty="0"/>
              <a:t>rd</a:t>
            </a:r>
            <a:r>
              <a:rPr lang="en-US" altLang="en-US" dirty="0"/>
              <a:t> generation cephalosporins</a:t>
            </a:r>
          </a:p>
          <a:p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Ceftolozane</a:t>
            </a:r>
            <a:r>
              <a:rPr lang="en-US" altLang="en-US" sz="2400" dirty="0"/>
              <a:t> </a:t>
            </a:r>
            <a:r>
              <a:rPr lang="en-US" altLang="en-US" dirty="0"/>
              <a:t>= 3</a:t>
            </a:r>
            <a:r>
              <a:rPr lang="en-US" altLang="en-US" baseline="30000" dirty="0"/>
              <a:t>rd</a:t>
            </a:r>
            <a:r>
              <a:rPr lang="en-US" altLang="en-US" dirty="0"/>
              <a:t> or 5</a:t>
            </a:r>
            <a:r>
              <a:rPr lang="en-US" altLang="en-US" baseline="30000" dirty="0"/>
              <a:t>th</a:t>
            </a:r>
            <a:r>
              <a:rPr lang="en-US" altLang="en-US" dirty="0"/>
              <a:t> gen ? </a:t>
            </a:r>
            <a:r>
              <a:rPr lang="en-US" altLang="en-US" sz="2000" dirty="0"/>
              <a:t>Approved : in combination with tazobactam</a:t>
            </a:r>
            <a:endParaRPr lang="en-US" altLang="en-US" sz="3600" dirty="0"/>
          </a:p>
          <a:p>
            <a:r>
              <a:rPr lang="en-US" altLang="en-US" sz="2000" dirty="0"/>
              <a:t>For multidrug-resistant </a:t>
            </a:r>
            <a:r>
              <a:rPr lang="en-US" altLang="en-US" sz="2000" i="1" dirty="0"/>
              <a:t>P. aeruginosa</a:t>
            </a:r>
            <a:r>
              <a:rPr lang="en-US" altLang="en-US" sz="2000" dirty="0"/>
              <a:t>, including carbapenem-resistance ?</a:t>
            </a:r>
            <a:endParaRPr lang="en-US" altLang="en-US" sz="8000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37B682-51CA-4F14-8B79-D1EC9E0A83E5}"/>
              </a:ext>
            </a:extLst>
          </p:cNvPr>
          <p:cNvSpPr txBox="1"/>
          <p:nvPr/>
        </p:nvSpPr>
        <p:spPr>
          <a:xfrm>
            <a:off x="2898371" y="6079374"/>
            <a:ext cx="9051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Mandell, Douglas and </a:t>
            </a:r>
            <a:r>
              <a:rPr lang="en-US" i="1" dirty="0" err="1"/>
              <a:t>Bennette’s</a:t>
            </a:r>
            <a:r>
              <a:rPr lang="en-US" i="1" dirty="0"/>
              <a:t> Principles and Practice of Infectious Diseases 9</a:t>
            </a:r>
            <a:r>
              <a:rPr lang="en-US" i="1" baseline="30000" dirty="0"/>
              <a:t>th</a:t>
            </a:r>
            <a:r>
              <a:rPr lang="en-US" i="1" dirty="0"/>
              <a:t> Edition,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38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AAC656-65EC-42D2-BD78-98450EB248AD}"/>
              </a:ext>
            </a:extLst>
          </p:cNvPr>
          <p:cNvSpPr/>
          <p:nvPr/>
        </p:nvSpPr>
        <p:spPr>
          <a:xfrm>
            <a:off x="655093" y="484960"/>
            <a:ext cx="1097962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ITC Avant Garde Gothic W01 Bd"/>
              </a:rPr>
              <a:t>What is the difference between antibiotics and antimicrobials?</a:t>
            </a:r>
          </a:p>
          <a:p>
            <a:endParaRPr lang="en-US" sz="3200" dirty="0">
              <a:solidFill>
                <a:schemeClr val="accent1">
                  <a:lumMod val="75000"/>
                </a:schemeClr>
              </a:solidFill>
              <a:latin typeface="ITC Avant Garde Gothic W01 Bd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Antimicrobials - all agents that act against microorganisms, namely fungi, bacteria, protozoa and viruses.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2B2B2B"/>
                </a:solidFill>
                <a:latin typeface="Helvetica" panose="020B0604020202020204" pitchFamily="34" charset="0"/>
              </a:rPr>
              <a:t>Antibacterials</a:t>
            </a: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 - all compounds that act only on bacteria, including antibiotics.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Antibiotics are produced naturally by microorganisms and kill or inhibit the growth of other microorganisms, mainly bacteria.</a:t>
            </a:r>
          </a:p>
        </p:txBody>
      </p:sp>
      <p:pic>
        <p:nvPicPr>
          <p:cNvPr id="4" name="Picture 3" descr="A close up of a coral&#10;&#10;Description automatically generated">
            <a:extLst>
              <a:ext uri="{FF2B5EF4-FFF2-40B4-BE49-F238E27FC236}">
                <a16:creationId xmlns:a16="http://schemas.microsoft.com/office/drawing/2014/main" id="{1ABC925D-275C-4D44-8081-CCDE218B09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29265" y="4648606"/>
            <a:ext cx="1207826" cy="1019219"/>
          </a:xfrm>
          <a:prstGeom prst="rect">
            <a:avLst/>
          </a:prstGeom>
        </p:spPr>
      </p:pic>
      <p:pic>
        <p:nvPicPr>
          <p:cNvPr id="9" name="Picture 8" descr="A close up of a flower&#10;&#10;Description automatically generated">
            <a:extLst>
              <a:ext uri="{FF2B5EF4-FFF2-40B4-BE49-F238E27FC236}">
                <a16:creationId xmlns:a16="http://schemas.microsoft.com/office/drawing/2014/main" id="{9CE0CA57-0FF4-4A92-AC71-745B54B4EA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198358" y="4747481"/>
            <a:ext cx="1317009" cy="920344"/>
          </a:xfrm>
          <a:prstGeom prst="rect">
            <a:avLst/>
          </a:prstGeom>
        </p:spPr>
      </p:pic>
      <p:pic>
        <p:nvPicPr>
          <p:cNvPr id="12" name="Picture 11" descr="A bowl of fruit&#10;&#10;Description automatically generated">
            <a:extLst>
              <a:ext uri="{FF2B5EF4-FFF2-40B4-BE49-F238E27FC236}">
                <a16:creationId xmlns:a16="http://schemas.microsoft.com/office/drawing/2014/main" id="{F18959F6-2800-41A8-8A54-D82B4BC1F1B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2258704" y="4584229"/>
            <a:ext cx="1207827" cy="1118093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DD96566-F753-4A2F-8411-678DE7BEE876}"/>
              </a:ext>
            </a:extLst>
          </p:cNvPr>
          <p:cNvCxnSpPr/>
          <p:nvPr/>
        </p:nvCxnSpPr>
        <p:spPr>
          <a:xfrm flipV="1">
            <a:off x="3819098" y="4942428"/>
            <a:ext cx="1978925" cy="59484"/>
          </a:xfrm>
          <a:prstGeom prst="straightConnector1">
            <a:avLst/>
          </a:prstGeom>
          <a:ln w="57150">
            <a:solidFill>
              <a:srgbClr val="02045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E7F9D3E-5C02-46BF-BC30-1C9844F6ABB5}"/>
              </a:ext>
            </a:extLst>
          </p:cNvPr>
          <p:cNvSpPr txBox="1"/>
          <p:nvPr/>
        </p:nvSpPr>
        <p:spPr>
          <a:xfrm>
            <a:off x="3782462" y="4496268"/>
            <a:ext cx="131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Inhibit / kill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CFB598-040E-4C3F-B100-E748E62BB3CA}"/>
              </a:ext>
            </a:extLst>
          </p:cNvPr>
          <p:cNvSpPr/>
          <p:nvPr/>
        </p:nvSpPr>
        <p:spPr>
          <a:xfrm>
            <a:off x="6446770" y="4279274"/>
            <a:ext cx="2360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Living organisms </a:t>
            </a:r>
          </a:p>
        </p:txBody>
      </p:sp>
    </p:spTree>
    <p:extLst>
      <p:ext uri="{BB962C8B-B14F-4D97-AF65-F5344CB8AC3E}">
        <p14:creationId xmlns:p14="http://schemas.microsoft.com/office/powerpoint/2010/main" val="6280709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>
            <a:extLst>
              <a:ext uri="{FF2B5EF4-FFF2-40B4-BE49-F238E27FC236}">
                <a16:creationId xmlns:a16="http://schemas.microsoft.com/office/drawing/2014/main" id="{229B8264-2999-4633-88E6-B3869600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1213" y="545061"/>
            <a:ext cx="8025595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/>
              <a:t>Macrolides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0000CC"/>
                </a:solidFill>
              </a:rPr>
              <a:t>Erythromycin</a:t>
            </a:r>
            <a:r>
              <a:rPr lang="en-US" altLang="en-US" dirty="0"/>
              <a:t> </a:t>
            </a:r>
            <a:r>
              <a:rPr lang="en-US" altLang="en-US" sz="2400" dirty="0"/>
              <a:t>14-member macrocyclic lactone ring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Roxithromycin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Midecamycin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Clarithromycin 14-member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Azithromycin  15 member lactone ring ( Azalide antibiotic)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Ketolides : semisynthetic agents from erythromycin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sz="2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4">
            <a:extLst>
              <a:ext uri="{FF2B5EF4-FFF2-40B4-BE49-F238E27FC236}">
                <a16:creationId xmlns:a16="http://schemas.microsoft.com/office/drawing/2014/main" id="{63092CA3-E2F5-4C1B-886C-324C2B70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6" y="254795"/>
            <a:ext cx="2146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Macrolides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dirty="0"/>
          </a:p>
        </p:txBody>
      </p:sp>
      <p:graphicFrame>
        <p:nvGraphicFramePr>
          <p:cNvPr id="176217" name="Group 89">
            <a:extLst>
              <a:ext uri="{FF2B5EF4-FFF2-40B4-BE49-F238E27FC236}">
                <a16:creationId xmlns:a16="http://schemas.microsoft.com/office/drawing/2014/main" id="{CEA4269F-E93A-403C-810D-37FDE7ED90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4470"/>
              </p:ext>
            </p:extLst>
          </p:nvPr>
        </p:nvGraphicFramePr>
        <p:xfrm>
          <a:off x="1905000" y="1143000"/>
          <a:ext cx="8458200" cy="4281612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532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Erythromycin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GP cocci   Except MRSA, PRSP, enterococci</a:t>
                      </a:r>
                      <a:r>
                        <a:rPr kumimoji="0" lang="th-TH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GN </a:t>
                      </a: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B. pertussis, Campylobacter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Legionella pneumophila, M. pneumoniae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,  some </a:t>
                      </a: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Rickettsia,</a:t>
                      </a:r>
                      <a:endParaRPr kumimoji="0" lang="th-TH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C. trachomatis, Chlamydophila pneumoniae, </a:t>
                      </a:r>
                      <a:endParaRPr kumimoji="0" lang="th-TH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Roxithromycin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Like E, less GI side effect</a:t>
                      </a:r>
                      <a:endParaRPr kumimoji="0" lang="th-TH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Midecamycin 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Like E, less GI side effect</a:t>
                      </a:r>
                      <a:endParaRPr kumimoji="0" lang="th-TH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Clarithromycin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Like E</a:t>
                      </a:r>
                      <a:r>
                        <a:rPr kumimoji="0" lang="th-T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+ GN: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M.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catarrhalis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,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H. </a:t>
                      </a:r>
                      <a:r>
                        <a:rPr lang="en-US" sz="1800" b="0" i="1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influenzae</a:t>
                      </a:r>
                      <a:endParaRPr kumimoji="0" lang="th-TH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MAC,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T.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gondii</a:t>
                      </a:r>
                      <a:endParaRPr kumimoji="0" lang="th-TH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7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Azithromycin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Less act for GP than Erythromycin,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M.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catarrhalis</a:t>
                      </a:r>
                      <a:endParaRPr kumimoji="0" lang="th-TH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good GN bacilli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eg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  <a:r>
                        <a:rPr lang="en-US" sz="1600" b="0" i="1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H. influenza, </a:t>
                      </a:r>
                      <a:r>
                        <a:rPr lang="en-US" sz="1600" b="0" i="1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Shigella</a:t>
                      </a:r>
                      <a:r>
                        <a:rPr lang="en-US" sz="2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, MAC ,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T.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gondii</a:t>
                      </a:r>
                      <a:endParaRPr kumimoji="0" lang="th-TH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199" name="Text Box 81">
            <a:extLst>
              <a:ext uri="{FF2B5EF4-FFF2-40B4-BE49-F238E27FC236}">
                <a16:creationId xmlns:a16="http://schemas.microsoft.com/office/drawing/2014/main" id="{472EEBF5-12C7-4BF1-9A41-4FB89677A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15001"/>
            <a:ext cx="83502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All no activity for </a:t>
            </a:r>
            <a:r>
              <a:rPr lang="en-US" altLang="en-US" sz="2000" i="1"/>
              <a:t>M. tuberculosis</a:t>
            </a:r>
            <a:r>
              <a:rPr lang="en-US" altLang="en-US" sz="2000"/>
              <a:t>, but Clarithromycin  good for M. leprae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Midecamycin, Azithromycin not interfere with Cytochrome P-450 enzyme</a:t>
            </a:r>
            <a:endParaRPr lang="th-TH" altLang="en-US" sz="2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4">
            <a:extLst>
              <a:ext uri="{FF2B5EF4-FFF2-40B4-BE49-F238E27FC236}">
                <a16:creationId xmlns:a16="http://schemas.microsoft.com/office/drawing/2014/main" id="{293EB1CC-4420-42FD-A326-37932A1DD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894" y="352425"/>
            <a:ext cx="78486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CC"/>
                </a:solidFill>
              </a:rPr>
              <a:t>Lincomycin and Clindamycin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Lincomycin  </a:t>
            </a:r>
            <a:r>
              <a:rPr lang="en-US" altLang="en-US" sz="2000"/>
              <a:t>chemical modification</a:t>
            </a:r>
            <a:r>
              <a:rPr lang="en-US" altLang="en-US" sz="2800"/>
              <a:t>  Clindamycin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Mechanism: conpetitive binding to 50S ribosome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Binding site             inhibit protein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Activity:</a:t>
            </a:r>
            <a:endParaRPr lang="th-TH" altLang="en-US" sz="2800"/>
          </a:p>
        </p:txBody>
      </p:sp>
      <p:sp>
        <p:nvSpPr>
          <p:cNvPr id="53251" name="Text Box 5">
            <a:extLst>
              <a:ext uri="{FF2B5EF4-FFF2-40B4-BE49-F238E27FC236}">
                <a16:creationId xmlns:a16="http://schemas.microsoft.com/office/drawing/2014/main" id="{E5385EF6-CDFE-4F08-946F-603EC2B87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3182939"/>
            <a:ext cx="184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/>
          </a:p>
        </p:txBody>
      </p:sp>
      <p:graphicFrame>
        <p:nvGraphicFramePr>
          <p:cNvPr id="178200" name="Group 24">
            <a:extLst>
              <a:ext uri="{FF2B5EF4-FFF2-40B4-BE49-F238E27FC236}">
                <a16:creationId xmlns:a16="http://schemas.microsoft.com/office/drawing/2014/main" id="{55592AE2-C61C-4113-AB44-C3EB7DD23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747837"/>
              </p:ext>
            </p:extLst>
          </p:nvPr>
        </p:nvGraphicFramePr>
        <p:xfrm>
          <a:off x="1250155" y="3305176"/>
          <a:ext cx="9929813" cy="2809874"/>
        </p:xfrm>
        <a:graphic>
          <a:graphicData uri="http://schemas.openxmlformats.org/drawingml/2006/table">
            <a:tbl>
              <a:tblPr/>
              <a:tblGrid>
                <a:gridCol w="2944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4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1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Gram pos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Staphylococci, S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pnemoniae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, S.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pyogenes,S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. </a:t>
                      </a:r>
                      <a:r>
                        <a:rPr kumimoji="0" lang="en-US" sz="1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viridans</a:t>
                      </a:r>
                      <a:endParaRPr kumimoji="0" lang="en-US" sz="18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No activity; enterococci</a:t>
                      </a:r>
                      <a:endParaRPr kumimoji="0" lang="th-T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Gram neg</a:t>
                      </a:r>
                      <a:r>
                        <a:rPr kumimoji="0" 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enteric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bacilli</a:t>
                      </a:r>
                      <a:endParaRPr kumimoji="0" lang="th-TH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No activity: </a:t>
                      </a:r>
                      <a:r>
                        <a:rPr kumimoji="0" lang="th-TH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H. influenzae, N. meningitidis, Enterobacteriaceae</a:t>
                      </a:r>
                      <a:endParaRPr kumimoji="0" lang="th-TH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Anaerobes</a:t>
                      </a:r>
                      <a:endParaRPr kumimoji="0" lang="th-TH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Good including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B. fragilis</a:t>
                      </a:r>
                      <a:r>
                        <a:rPr kumimoji="0" lang="th-TH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Good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C. perfringens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, Some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 Clostridium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are resistant</a:t>
                      </a:r>
                      <a:endParaRPr kumimoji="0" lang="th-T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3266" name="Line 25">
            <a:extLst>
              <a:ext uri="{FF2B5EF4-FFF2-40B4-BE49-F238E27FC236}">
                <a16:creationId xmlns:a16="http://schemas.microsoft.com/office/drawing/2014/main" id="{A4986C5A-E3CB-4F1D-B7BA-1D02A402A4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0528" y="1306286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26">
            <a:extLst>
              <a:ext uri="{FF2B5EF4-FFF2-40B4-BE49-F238E27FC236}">
                <a16:creationId xmlns:a16="http://schemas.microsoft.com/office/drawing/2014/main" id="{F49EA6DA-9B1B-4B5E-822F-01F4707BF3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8886" y="2318657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4">
            <a:extLst>
              <a:ext uri="{FF2B5EF4-FFF2-40B4-BE49-F238E27FC236}">
                <a16:creationId xmlns:a16="http://schemas.microsoft.com/office/drawing/2014/main" id="{91FCF001-81AA-49CA-B988-013F5E53E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311" y="289398"/>
            <a:ext cx="11272836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</a:rPr>
              <a:t>Clindamycin use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1.Infection </a:t>
            </a:r>
            <a:r>
              <a:rPr lang="en-US" altLang="en-US" sz="2400" b="1" dirty="0">
                <a:latin typeface="+mn-lt"/>
              </a:rPr>
              <a:t>outside CNS </a:t>
            </a:r>
            <a:r>
              <a:rPr lang="en-US" altLang="en-US" sz="2400" i="1" dirty="0">
                <a:latin typeface="+mn-lt"/>
              </a:rPr>
              <a:t>B. </a:t>
            </a:r>
            <a:r>
              <a:rPr lang="en-US" altLang="en-US" sz="2400" i="1" dirty="0" err="1">
                <a:latin typeface="+mn-lt"/>
              </a:rPr>
              <a:t>fragIlis</a:t>
            </a:r>
            <a:r>
              <a:rPr lang="en-US" altLang="en-US" sz="2400" dirty="0">
                <a:latin typeface="+mn-lt"/>
              </a:rPr>
              <a:t>  and other penicillin resistant  anaerobes </a:t>
            </a:r>
            <a:r>
              <a:rPr lang="en-US" altLang="en-US" sz="2400" dirty="0" err="1">
                <a:latin typeface="+mn-lt"/>
              </a:rPr>
              <a:t>eg.</a:t>
            </a:r>
            <a:r>
              <a:rPr lang="en-US" altLang="en-US" sz="2400" dirty="0">
                <a:latin typeface="+mn-lt"/>
              </a:rPr>
              <a:t> Intra abdominal gynecologic-pelvic infection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2. Anaerobic bronchopulmonary infection </a:t>
            </a:r>
            <a:r>
              <a:rPr lang="en-US" altLang="en-US" sz="2400" dirty="0" err="1">
                <a:latin typeface="+mn-lt"/>
              </a:rPr>
              <a:t>eg.</a:t>
            </a:r>
            <a:r>
              <a:rPr lang="en-US" altLang="en-US" sz="2400" dirty="0">
                <a:latin typeface="+mn-lt"/>
              </a:rPr>
              <a:t> lung abscess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3. Alternative to penicillin in treatment of </a:t>
            </a:r>
            <a:r>
              <a:rPr lang="en-US" altLang="en-US" sz="2400" i="1" dirty="0">
                <a:latin typeface="+mn-lt"/>
              </a:rPr>
              <a:t>C. perfringens</a:t>
            </a:r>
            <a:r>
              <a:rPr lang="en-US" altLang="en-US" sz="2400" dirty="0">
                <a:latin typeface="+mn-lt"/>
              </a:rPr>
              <a:t> infection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4. Alternative to penicillin in treatment of Staphylococcal infection </a:t>
            </a:r>
            <a:r>
              <a:rPr lang="en-US" altLang="en-US" sz="2400" b="1" dirty="0">
                <a:latin typeface="+mn-lt"/>
              </a:rPr>
              <a:t>except endocarditis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5. + pyrimethamine for CNS toxoplasmosis in AIDS, but less effective than </a:t>
            </a:r>
            <a:r>
              <a:rPr lang="en-US" altLang="en-US" sz="2400" dirty="0" err="1">
                <a:latin typeface="+mn-lt"/>
              </a:rPr>
              <a:t>pyrimethamine+sulfadiazine</a:t>
            </a: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6. + primaquine for </a:t>
            </a:r>
            <a:r>
              <a:rPr lang="en-US" altLang="en-US" sz="2400" i="1" dirty="0">
                <a:latin typeface="+mn-lt"/>
              </a:rPr>
              <a:t>P. </a:t>
            </a:r>
            <a:r>
              <a:rPr lang="en-US" altLang="en-US" sz="2400" i="1" dirty="0" err="1">
                <a:latin typeface="+mn-lt"/>
              </a:rPr>
              <a:t>jirovecii</a:t>
            </a:r>
            <a:r>
              <a:rPr lang="en-US" altLang="en-US" sz="2400" dirty="0">
                <a:latin typeface="+mn-lt"/>
              </a:rPr>
              <a:t> FOR pneumonia in AIDS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7. + quinine for falciparum malaria,  babesiosis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8. </a:t>
            </a:r>
            <a:r>
              <a:rPr lang="en-US" altLang="en-US" sz="2000" dirty="0">
                <a:latin typeface="+mn-lt"/>
              </a:rPr>
              <a:t>Combination with cell wall synthesis inhibitor for treatment of severe staphylococcus or streptococcus infection </a:t>
            </a:r>
            <a:r>
              <a:rPr lang="en-US" altLang="en-US" sz="2000" dirty="0" err="1">
                <a:latin typeface="+mn-lt"/>
              </a:rPr>
              <a:t>eg.</a:t>
            </a:r>
            <a:r>
              <a:rPr lang="en-US" altLang="en-US" sz="2000" dirty="0">
                <a:latin typeface="+mn-lt"/>
              </a:rPr>
              <a:t> toxic shock syndrome, necrotizing fasciitis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+mn-lt"/>
              </a:rPr>
              <a:t>The coexistence of beta-lactamase producing </a:t>
            </a:r>
            <a:r>
              <a:rPr lang="en-US" altLang="en-US" sz="2000" i="1" dirty="0">
                <a:latin typeface="+mn-lt"/>
              </a:rPr>
              <a:t>S. aureus</a:t>
            </a:r>
            <a:r>
              <a:rPr lang="en-US" altLang="en-US" sz="2000" dirty="0">
                <a:latin typeface="+mn-lt"/>
              </a:rPr>
              <a:t> or </a:t>
            </a:r>
            <a:r>
              <a:rPr lang="en-US" altLang="en-US" sz="2000" i="1" dirty="0">
                <a:latin typeface="+mn-lt"/>
              </a:rPr>
              <a:t>Bacteroides</a:t>
            </a:r>
            <a:r>
              <a:rPr lang="en-US" altLang="en-US" sz="2000" dirty="0">
                <a:latin typeface="+mn-lt"/>
              </a:rPr>
              <a:t> </a:t>
            </a:r>
            <a:r>
              <a:rPr lang="en-US" altLang="en-US" sz="2000" i="1" dirty="0">
                <a:latin typeface="+mn-lt"/>
              </a:rPr>
              <a:t>spp. </a:t>
            </a:r>
            <a:r>
              <a:rPr lang="en-US" altLang="en-US" sz="2000" dirty="0">
                <a:latin typeface="+mn-lt"/>
              </a:rPr>
              <a:t>and group A </a:t>
            </a:r>
            <a:r>
              <a:rPr lang="en-US" altLang="en-US" sz="2000" i="1" dirty="0">
                <a:latin typeface="+mn-lt"/>
              </a:rPr>
              <a:t>Streptococcus</a:t>
            </a:r>
            <a:r>
              <a:rPr lang="en-US" altLang="en-US" sz="2000" dirty="0">
                <a:latin typeface="+mn-lt"/>
              </a:rPr>
              <a:t>(GAS) in GAS pharyngitis : clindamycin may be more effective</a:t>
            </a:r>
            <a:endParaRPr lang="en-US" altLang="en-US" sz="4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sz="24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5">
            <a:extLst>
              <a:ext uri="{FF2B5EF4-FFF2-40B4-BE49-F238E27FC236}">
                <a16:creationId xmlns:a16="http://schemas.microsoft.com/office/drawing/2014/main" id="{F5259F52-3ABC-455E-8F57-6A7C2DF02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487" y="285524"/>
            <a:ext cx="10768014" cy="643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</a:rPr>
              <a:t>Carbapenems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                  Imipenem  Meropenem Ertapenem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Gram pos     ++</a:t>
            </a:r>
            <a:r>
              <a:rPr lang="th-TH" altLang="en-US" sz="2800" dirty="0"/>
              <a:t>          </a:t>
            </a:r>
            <a:r>
              <a:rPr lang="en-US" altLang="en-US" sz="2800" dirty="0"/>
              <a:t>      </a:t>
            </a:r>
            <a:r>
              <a:rPr lang="th-TH" altLang="en-US" sz="2800" dirty="0"/>
              <a:t>  </a:t>
            </a:r>
            <a:r>
              <a:rPr lang="en-US" altLang="en-US" sz="2800" dirty="0"/>
              <a:t>+                   +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Gram neg     +</a:t>
            </a:r>
            <a:r>
              <a:rPr lang="th-TH" altLang="en-US" sz="2800" dirty="0"/>
              <a:t>              </a:t>
            </a:r>
            <a:r>
              <a:rPr lang="en-US" altLang="en-US" sz="2800" dirty="0"/>
              <a:t>       ++                 ++ (not </a:t>
            </a:r>
            <a:r>
              <a:rPr lang="en-US" altLang="en-US" sz="2800" i="1" dirty="0"/>
              <a:t>P. aeruginosa</a:t>
            </a:r>
            <a:r>
              <a:rPr lang="en-US" altLang="en-US" sz="2800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Strep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S.pneumoniae</a:t>
            </a:r>
            <a:r>
              <a:rPr lang="en-US" altLang="en-US" sz="2800" dirty="0"/>
              <a:t>, PNSP, PRSP, MSSA, MSSE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 dirty="0"/>
              <a:t>Listeria, Bacillus</a:t>
            </a:r>
            <a:r>
              <a:rPr lang="en-US" altLang="en-US" sz="2800" dirty="0"/>
              <a:t> including </a:t>
            </a:r>
            <a:r>
              <a:rPr lang="en-US" altLang="en-US" sz="2800" i="1" dirty="0"/>
              <a:t>B. anthracis,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Pen</a:t>
            </a:r>
            <a:r>
              <a:rPr lang="en-US" altLang="en-US" sz="2800" i="1" dirty="0"/>
              <a:t> </a:t>
            </a:r>
            <a:r>
              <a:rPr lang="en-US" altLang="en-US" sz="2800" dirty="0"/>
              <a:t>susceptible </a:t>
            </a:r>
            <a:r>
              <a:rPr lang="en-US" altLang="en-US" sz="2800" i="1" dirty="0"/>
              <a:t>E. faecalis</a:t>
            </a:r>
            <a:r>
              <a:rPr lang="en-US" altLang="en-US" sz="2800" dirty="0"/>
              <a:t> (Imipenem, not Mero) , NOT: </a:t>
            </a:r>
            <a:r>
              <a:rPr lang="en-US" altLang="en-US" sz="2800" i="1" dirty="0"/>
              <a:t>E. </a:t>
            </a:r>
            <a:r>
              <a:rPr lang="en-US" altLang="en-US" sz="2800" i="1" dirty="0" err="1"/>
              <a:t>fecium</a:t>
            </a: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Anaerobes including </a:t>
            </a:r>
            <a:r>
              <a:rPr lang="en-US" altLang="en-US" sz="2800" i="1" dirty="0"/>
              <a:t>Clostridium</a:t>
            </a:r>
            <a:r>
              <a:rPr lang="en-US" altLang="en-US" sz="2800" dirty="0"/>
              <a:t>  </a:t>
            </a:r>
            <a:r>
              <a:rPr lang="en-US" altLang="en-US" sz="2800" u="sng" dirty="0"/>
              <a:t>except </a:t>
            </a:r>
            <a:r>
              <a:rPr lang="en-US" altLang="en-US" sz="2800" i="1" u="sng" dirty="0"/>
              <a:t>C. difficile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Ertapenem NOT: </a:t>
            </a:r>
            <a:r>
              <a:rPr lang="en-US" altLang="en-US" sz="2800" i="1" dirty="0"/>
              <a:t>P. aeruginosa, Acinetobacter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(Only imipenem: co-formulate with </a:t>
            </a:r>
            <a:r>
              <a:rPr lang="en-US" altLang="en-US" sz="2000" dirty="0" err="1"/>
              <a:t>cilastatin</a:t>
            </a:r>
            <a:r>
              <a:rPr lang="en-US" altLang="en-US" sz="2000" dirty="0"/>
              <a:t> to inhibit enzyme DHP 1 at brush border of renal tubule)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     </a:t>
            </a:r>
            <a:endParaRPr lang="th-TH" altLang="en-US" sz="2800" dirty="0"/>
          </a:p>
        </p:txBody>
      </p:sp>
      <p:sp>
        <p:nvSpPr>
          <p:cNvPr id="57347" name="Text Box 6">
            <a:extLst>
              <a:ext uri="{FF2B5EF4-FFF2-40B4-BE49-F238E27FC236}">
                <a16:creationId xmlns:a16="http://schemas.microsoft.com/office/drawing/2014/main" id="{085CE68D-6968-40A3-9F39-48B7498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2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806D2A9F-08D5-48E3-BA84-C2A2A3454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258901"/>
            <a:ext cx="8839200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</a:rPr>
              <a:t>Carbapenems </a:t>
            </a:r>
            <a:r>
              <a:rPr lang="en-US" altLang="en-US" sz="5400" b="1" dirty="0">
                <a:latin typeface="Angsana New" panose="02020603050405020304" pitchFamily="18" charset="-34"/>
              </a:rPr>
              <a:t>Resistant organisms:</a:t>
            </a:r>
          </a:p>
          <a:p>
            <a:pPr>
              <a:spcBef>
                <a:spcPct val="0"/>
              </a:spcBef>
            </a:pPr>
            <a:r>
              <a:rPr lang="en-US" altLang="en-US" sz="4400" b="1" dirty="0">
                <a:latin typeface="Angsana New" panose="02020603050405020304" pitchFamily="18" charset="-34"/>
              </a:rPr>
              <a:t>MRSA, MRSE</a:t>
            </a:r>
          </a:p>
          <a:p>
            <a:pPr>
              <a:spcBef>
                <a:spcPct val="0"/>
              </a:spcBef>
            </a:pPr>
            <a:r>
              <a:rPr lang="en-US" altLang="en-US" sz="4400" b="1" i="1" dirty="0">
                <a:latin typeface="Angsana New" panose="02020603050405020304" pitchFamily="18" charset="-34"/>
              </a:rPr>
              <a:t>Enterococci esp. S. </a:t>
            </a:r>
            <a:r>
              <a:rPr lang="en-US" altLang="en-US" sz="4400" b="1" i="1" dirty="0" err="1">
                <a:latin typeface="Angsana New" panose="02020603050405020304" pitchFamily="18" charset="-34"/>
              </a:rPr>
              <a:t>fecium</a:t>
            </a:r>
            <a:r>
              <a:rPr lang="en-US" altLang="en-US" sz="4400" b="1" i="1" dirty="0">
                <a:latin typeface="Angsana New" panose="02020603050405020304" pitchFamily="18" charset="-34"/>
              </a:rPr>
              <a:t>, </a:t>
            </a:r>
          </a:p>
          <a:p>
            <a:pPr>
              <a:spcBef>
                <a:spcPct val="0"/>
              </a:spcBef>
            </a:pPr>
            <a:r>
              <a:rPr lang="en-US" altLang="en-US" sz="4400" b="1" i="1" dirty="0">
                <a:latin typeface="Angsana New" panose="02020603050405020304" pitchFamily="18" charset="-34"/>
              </a:rPr>
              <a:t>Clostridium difficile </a:t>
            </a:r>
          </a:p>
          <a:p>
            <a:pPr>
              <a:spcBef>
                <a:spcPct val="0"/>
              </a:spcBef>
            </a:pPr>
            <a:r>
              <a:rPr lang="en-US" altLang="en-US" sz="4400" b="1" dirty="0">
                <a:latin typeface="Angsana New" panose="02020603050405020304" pitchFamily="18" charset="-34"/>
              </a:rPr>
              <a:t>Tubercle bacilli</a:t>
            </a:r>
          </a:p>
          <a:p>
            <a:pPr>
              <a:spcBef>
                <a:spcPct val="0"/>
              </a:spcBef>
            </a:pPr>
            <a:r>
              <a:rPr lang="en-US" altLang="en-US" sz="4400" b="1" i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Chamydia</a:t>
            </a:r>
            <a:r>
              <a:rPr lang="en-US" altLang="en-US" sz="4400" b="1" i="1" dirty="0">
                <a:solidFill>
                  <a:srgbClr val="0000CC"/>
                </a:solidFill>
                <a:latin typeface="Angsana New" panose="02020603050405020304" pitchFamily="18" charset="-34"/>
              </a:rPr>
              <a:t>, Mycoplasma, </a:t>
            </a:r>
            <a:r>
              <a:rPr lang="en-US" altLang="en-US" sz="4400" b="1" i="1" dirty="0" err="1">
                <a:solidFill>
                  <a:srgbClr val="0000CC"/>
                </a:solidFill>
                <a:latin typeface="Angsana New" panose="02020603050405020304" pitchFamily="18" charset="-34"/>
              </a:rPr>
              <a:t>Corynbacterium</a:t>
            </a:r>
            <a:r>
              <a:rPr lang="en-US" altLang="en-US" sz="4400" b="1" dirty="0">
                <a:solidFill>
                  <a:srgbClr val="0000CC"/>
                </a:solidFill>
                <a:latin typeface="Angsana New" panose="02020603050405020304" pitchFamily="18" charset="-34"/>
              </a:rPr>
              <a:t> gr. JK</a:t>
            </a:r>
          </a:p>
          <a:p>
            <a:pPr>
              <a:spcBef>
                <a:spcPct val="0"/>
              </a:spcBef>
            </a:pPr>
            <a:r>
              <a:rPr lang="en-US" altLang="en-US" sz="4400" b="1" i="1" dirty="0">
                <a:latin typeface="Angsana New" panose="02020603050405020304" pitchFamily="18" charset="-34"/>
              </a:rPr>
              <a:t>P. </a:t>
            </a:r>
            <a:r>
              <a:rPr lang="en-US" altLang="en-US" sz="4400" b="1" i="1" dirty="0" err="1">
                <a:latin typeface="Angsana New" panose="02020603050405020304" pitchFamily="18" charset="-34"/>
              </a:rPr>
              <a:t>cepacia</a:t>
            </a:r>
            <a:r>
              <a:rPr lang="en-US" altLang="en-US" sz="4400" b="1" i="1" dirty="0">
                <a:latin typeface="Angsana New" panose="02020603050405020304" pitchFamily="18" charset="-34"/>
              </a:rPr>
              <a:t>, S. </a:t>
            </a:r>
            <a:r>
              <a:rPr lang="en-US" altLang="en-US" sz="4400" b="1" i="1" dirty="0" err="1">
                <a:latin typeface="Angsana New" panose="02020603050405020304" pitchFamily="18" charset="-34"/>
              </a:rPr>
              <a:t>maltophilia</a:t>
            </a:r>
            <a:r>
              <a:rPr lang="en-US" altLang="en-US" sz="4400" b="1" i="1" dirty="0">
                <a:latin typeface="Angsana New" panose="02020603050405020304" pitchFamily="18" charset="-34"/>
              </a:rPr>
              <a:t>, </a:t>
            </a:r>
            <a:r>
              <a:rPr lang="en-US" altLang="en-US" sz="4400" b="1" i="1" dirty="0" err="1">
                <a:latin typeface="Angsana New" panose="02020603050405020304" pitchFamily="18" charset="-34"/>
              </a:rPr>
              <a:t>Flavobacterioum</a:t>
            </a:r>
            <a:endParaRPr lang="en-US" altLang="en-US" sz="4400" b="1" i="1" dirty="0">
              <a:latin typeface="Angsana New" panose="02020603050405020304" pitchFamily="18" charset="-34"/>
            </a:endParaRPr>
          </a:p>
          <a:p>
            <a:pPr>
              <a:spcBef>
                <a:spcPct val="0"/>
              </a:spcBef>
            </a:pPr>
            <a:r>
              <a:rPr lang="en-US" altLang="en-US" sz="4400" b="1" dirty="0">
                <a:latin typeface="Angsana New" panose="02020603050405020304" pitchFamily="18" charset="-34"/>
              </a:rPr>
              <a:t>High rate of resistance among </a:t>
            </a:r>
            <a:r>
              <a:rPr lang="en-US" altLang="en-US" sz="4400" b="1" i="1" dirty="0">
                <a:latin typeface="Angsana New" panose="02020603050405020304" pitchFamily="18" charset="-34"/>
              </a:rPr>
              <a:t>P. aeruginosa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4400" b="1" dirty="0">
                <a:latin typeface="Angsana New" panose="02020603050405020304" pitchFamily="18" charset="-34"/>
              </a:rPr>
              <a:t>emerging during treatment for respiratory infection </a:t>
            </a:r>
            <a:endParaRPr lang="th-TH" altLang="en-US" sz="4400" b="1" dirty="0">
              <a:latin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4">
            <a:extLst>
              <a:ext uri="{FF2B5EF4-FFF2-40B4-BE49-F238E27FC236}">
                <a16:creationId xmlns:a16="http://schemas.microsoft.com/office/drawing/2014/main" id="{939A5475-AE9A-4313-B40B-69278257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302418"/>
            <a:ext cx="10907486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</a:rPr>
              <a:t>Polymyxins (Polymyxin B and Colistin)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CC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Discovered in 1947, used from 1962-1980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Cyclic cationic polypeptide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err="1"/>
              <a:t>Colistimethate</a:t>
            </a:r>
            <a:r>
              <a:rPr lang="en-US" altLang="en-US" sz="2800" dirty="0"/>
              <a:t> sodium must be hydrolyzed to be active as an antibiotic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Action: disruption of cell membrane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Bactericidal, concentration dependent, with post antibiotic  effect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Also bind to endotoxin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Resistance : decreased </a:t>
            </a:r>
            <a:r>
              <a:rPr lang="en-US" altLang="en-US" sz="2400" dirty="0"/>
              <a:t>permeability across the outer membrane</a:t>
            </a:r>
            <a:endParaRPr lang="th-TH" altLang="en-US" sz="2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4">
            <a:extLst>
              <a:ext uri="{FF2B5EF4-FFF2-40B4-BE49-F238E27FC236}">
                <a16:creationId xmlns:a16="http://schemas.microsoft.com/office/drawing/2014/main" id="{5BB97730-4B76-4495-8B51-A785676EC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167" y="397401"/>
            <a:ext cx="9910763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rgbClr val="0000CC"/>
                </a:solidFill>
              </a:rPr>
              <a:t>Polymyxins</a:t>
            </a:r>
            <a:r>
              <a:rPr lang="en-US" altLang="en-US" sz="4000" dirty="0"/>
              <a:t> : Antimicrobial activity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Gram neg aerobic bacilli: </a:t>
            </a:r>
            <a:r>
              <a:rPr lang="en-US" altLang="en-US" sz="2800" i="1" dirty="0"/>
              <a:t>P. aeruginosa, Acinetobacter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Highly resistant: </a:t>
            </a:r>
            <a:r>
              <a:rPr lang="en-US" altLang="en-US" sz="2800" i="1" dirty="0"/>
              <a:t>Proteus</a:t>
            </a:r>
            <a:r>
              <a:rPr lang="en-US" altLang="en-US" sz="2800" dirty="0"/>
              <a:t> sp.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Poor activity: </a:t>
            </a:r>
            <a:r>
              <a:rPr lang="en-US" altLang="en-US" sz="2800" i="1" dirty="0" err="1"/>
              <a:t>Providentia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Burkholderia</a:t>
            </a:r>
            <a:r>
              <a:rPr lang="en-US" altLang="en-US" sz="2800" i="1" dirty="0"/>
              <a:t>, Serratia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No activity: Gram pos, anaerobes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Complete cross resistance between the polymyxins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Toxicity : dose related nephrotoxicity and reversible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Neurotoxicity: neuromuscular blockade</a:t>
            </a:r>
            <a:endParaRPr lang="th-TH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Aminoglycosides may potentiate this</a:t>
            </a:r>
            <a:r>
              <a:rPr lang="th-TH" altLang="en-US" sz="2800" dirty="0"/>
              <a:t> </a:t>
            </a:r>
            <a:r>
              <a:rPr lang="en-US" altLang="en-US" sz="2800" dirty="0"/>
              <a:t>effects</a:t>
            </a:r>
            <a:endParaRPr lang="th-TH" altLang="en-US" sz="28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4">
            <a:extLst>
              <a:ext uri="{FF2B5EF4-FFF2-40B4-BE49-F238E27FC236}">
                <a16:creationId xmlns:a16="http://schemas.microsoft.com/office/drawing/2014/main" id="{46536B2D-464D-403D-B33B-1CFD32E9A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843" y="358775"/>
            <a:ext cx="10716985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</a:rPr>
              <a:t>Glycopeptide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CC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00CC"/>
                </a:solidFill>
              </a:rPr>
              <a:t>Vancomycin </a:t>
            </a:r>
            <a:r>
              <a:rPr lang="en-US" altLang="en-US" sz="2800" dirty="0"/>
              <a:t> : tricyclic glycopeptide : Bactericidal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Inhibit synthesis of peptidoglycan chain (cell wall)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Gram pos : S</a:t>
            </a:r>
            <a:r>
              <a:rPr lang="en-US" altLang="en-US" sz="2800" i="1" dirty="0"/>
              <a:t>. aureus, S. pneumoniae</a:t>
            </a:r>
            <a:r>
              <a:rPr lang="en-US" altLang="en-US" sz="2800" dirty="0"/>
              <a:t>, GAS, GBS, </a:t>
            </a:r>
            <a:r>
              <a:rPr lang="en-US" altLang="en-US" sz="2800" i="1" dirty="0"/>
              <a:t>Listeria, Bacillus, Corynebacterium</a:t>
            </a:r>
            <a:r>
              <a:rPr lang="en-US" altLang="en-US" sz="2800" dirty="0"/>
              <a:t> including </a:t>
            </a:r>
            <a:r>
              <a:rPr lang="en-US" altLang="en-US" sz="2800" i="1" dirty="0" err="1"/>
              <a:t>C.jiekium</a:t>
            </a:r>
            <a:endParaRPr lang="en-US" altLang="en-US" sz="2800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Gram neg anaerobes : </a:t>
            </a:r>
            <a:r>
              <a:rPr lang="en-US" altLang="en-US" sz="2800" i="1" dirty="0" err="1"/>
              <a:t>Peptostrep</a:t>
            </a:r>
            <a:r>
              <a:rPr lang="en-US" altLang="en-US" sz="2800" i="1" dirty="0"/>
              <a:t>, Actinomyces </a:t>
            </a:r>
            <a:r>
              <a:rPr lang="en-US" altLang="en-US" sz="2800" dirty="0" err="1"/>
              <a:t>spp</a:t>
            </a:r>
            <a:r>
              <a:rPr lang="en-US" altLang="en-US" sz="2800" i="1" dirty="0"/>
              <a:t>, Clostridium </a:t>
            </a:r>
            <a:r>
              <a:rPr lang="en-US" altLang="en-US" sz="2800" dirty="0" err="1"/>
              <a:t>spp</a:t>
            </a:r>
            <a:r>
              <a:rPr lang="en-US" altLang="en-US" sz="2800" dirty="0"/>
              <a:t> including</a:t>
            </a:r>
            <a:r>
              <a:rPr lang="en-US" altLang="en-US" sz="2800" i="1" dirty="0"/>
              <a:t> C. difficile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Enterococcus faecalis,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some faecium</a:t>
            </a:r>
            <a:r>
              <a:rPr lang="th-TH" altLang="en-US" sz="2800" dirty="0"/>
              <a:t> </a:t>
            </a:r>
            <a:r>
              <a:rPr lang="en-US" altLang="en-US" sz="2800" dirty="0"/>
              <a:t>–</a:t>
            </a:r>
            <a:r>
              <a:rPr lang="th-TH" altLang="en-US" sz="2800" dirty="0"/>
              <a:t> </a:t>
            </a:r>
            <a:r>
              <a:rPr lang="en-US" altLang="en-US" sz="2800" dirty="0"/>
              <a:t>bacteriostatic-need to add aminoglycoside</a:t>
            </a:r>
            <a:endParaRPr lang="th-TH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th-TH" alt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No activity: Gram neg</a:t>
            </a:r>
            <a:r>
              <a:rPr lang="th-TH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enteric bacilli</a:t>
            </a:r>
            <a:endParaRPr lang="th-TH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3"/>
          <p:cNvSpPr txBox="1">
            <a:spLocks noChangeArrowheads="1"/>
          </p:cNvSpPr>
          <p:nvPr/>
        </p:nvSpPr>
        <p:spPr bwMode="auto">
          <a:xfrm>
            <a:off x="1078222" y="389981"/>
            <a:ext cx="10290363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h-TH" sz="6000" b="1" u="sng" dirty="0">
                <a:latin typeface="Cordia New" pitchFamily="34" charset="-34"/>
                <a:cs typeface="Cordia New" pitchFamily="34" charset="-34"/>
              </a:rPr>
              <a:t>Optimal use of </a:t>
            </a:r>
            <a:r>
              <a:rPr lang="th-TH" sz="6000" b="1" u="sng" dirty="0" err="1">
                <a:latin typeface="Cordia New" pitchFamily="34" charset="-34"/>
                <a:cs typeface="Cordia New" pitchFamily="34" charset="-34"/>
              </a:rPr>
              <a:t>all</a:t>
            </a:r>
            <a:r>
              <a:rPr lang="th-TH" sz="6000" b="1" u="sng" dirty="0">
                <a:latin typeface="Cordia New" pitchFamily="34" charset="-34"/>
                <a:cs typeface="Cordia New" pitchFamily="34" charset="-34"/>
              </a:rPr>
              <a:t> antimicrobials</a:t>
            </a:r>
          </a:p>
          <a:p>
            <a:pPr eaLnBrk="0" hangingPunct="0"/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The practice of treating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patients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with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</a:t>
            </a:r>
            <a:endParaRPr lang="en-US" sz="4800" b="1" dirty="0"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the most effective,</a:t>
            </a: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least toxic, and </a:t>
            </a:r>
            <a:endParaRPr lang="en-US" sz="4800" b="1" dirty="0"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least costly antimicrobial </a:t>
            </a:r>
          </a:p>
          <a:p>
            <a:pPr eaLnBrk="0" hangingPunct="0">
              <a:buFontTx/>
              <a:buChar char="•"/>
            </a:pP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for the precise duration of time</a:t>
            </a:r>
            <a:r>
              <a:rPr lang="en-US" sz="4800" b="1" dirty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needed </a:t>
            </a:r>
            <a:r>
              <a:rPr lang="th-TH" sz="4800" b="1" dirty="0" err="1">
                <a:latin typeface="Cordia New" pitchFamily="34" charset="-34"/>
                <a:cs typeface="Cordia New" pitchFamily="34" charset="-34"/>
              </a:rPr>
              <a:t>to</a:t>
            </a:r>
            <a:r>
              <a:rPr lang="th-TH" sz="4800" b="1" dirty="0">
                <a:latin typeface="Cordia New" pitchFamily="34" charset="-34"/>
                <a:cs typeface="Cordia New" pitchFamily="34" charset="-34"/>
              </a:rPr>
              <a:t> cure or prevent an infection </a:t>
            </a:r>
          </a:p>
          <a:p>
            <a:pPr eaLnBrk="0" hangingPunct="0"/>
            <a:endParaRPr lang="th-TH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16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0AAC656-65EC-42D2-BD78-98450EB248AD}"/>
              </a:ext>
            </a:extLst>
          </p:cNvPr>
          <p:cNvSpPr/>
          <p:nvPr/>
        </p:nvSpPr>
        <p:spPr>
          <a:xfrm>
            <a:off x="655093" y="484960"/>
            <a:ext cx="1097962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ITC Avant Garde Gothic W01 Bd"/>
              </a:rPr>
              <a:t>What is the difference between antibiotics and antimicrobials?</a:t>
            </a:r>
          </a:p>
          <a:p>
            <a:endParaRPr lang="en-US" sz="3200" dirty="0">
              <a:solidFill>
                <a:schemeClr val="accent1">
                  <a:lumMod val="75000"/>
                </a:schemeClr>
              </a:solidFill>
              <a:latin typeface="ITC Avant Garde Gothic W01 Bd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Antimicrobials - all agents that act against microorganisms, namely fungi, bacteria, protozoa and viruses.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2B2B2B"/>
                </a:solidFill>
                <a:latin typeface="Helvetica" panose="020B0604020202020204" pitchFamily="34" charset="0"/>
              </a:rPr>
              <a:t>Antibacterials</a:t>
            </a: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 - all compounds that act only on bacteria, including antibiotics.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B2B2B"/>
              </a:solidFill>
              <a:latin typeface="Helvetica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2B2B"/>
                </a:solidFill>
                <a:latin typeface="Helvetica" panose="020B0604020202020204" pitchFamily="34" charset="0"/>
              </a:rPr>
              <a:t>Antibiotics are produced naturally by microorganisms and kill or inhibit the growth of other microorganisms, mainly bacteria.</a:t>
            </a:r>
          </a:p>
        </p:txBody>
      </p:sp>
      <p:pic>
        <p:nvPicPr>
          <p:cNvPr id="4" name="Picture 3" descr="A close up of a coral&#10;&#10;Description automatically generated">
            <a:extLst>
              <a:ext uri="{FF2B5EF4-FFF2-40B4-BE49-F238E27FC236}">
                <a16:creationId xmlns:a16="http://schemas.microsoft.com/office/drawing/2014/main" id="{1ABC925D-275C-4D44-8081-CCDE218B09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29265" y="4648606"/>
            <a:ext cx="1207826" cy="1019219"/>
          </a:xfrm>
          <a:prstGeom prst="rect">
            <a:avLst/>
          </a:prstGeom>
        </p:spPr>
      </p:pic>
      <p:pic>
        <p:nvPicPr>
          <p:cNvPr id="9" name="Picture 8" descr="A close up of a flower&#10;&#10;Description automatically generated">
            <a:extLst>
              <a:ext uri="{FF2B5EF4-FFF2-40B4-BE49-F238E27FC236}">
                <a16:creationId xmlns:a16="http://schemas.microsoft.com/office/drawing/2014/main" id="{9CE0CA57-0FF4-4A92-AC71-745B54B4EA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198358" y="4747481"/>
            <a:ext cx="1317009" cy="920344"/>
          </a:xfrm>
          <a:prstGeom prst="rect">
            <a:avLst/>
          </a:prstGeom>
        </p:spPr>
      </p:pic>
      <p:pic>
        <p:nvPicPr>
          <p:cNvPr id="12" name="Picture 11" descr="A bowl of fruit&#10;&#10;Description automatically generated">
            <a:extLst>
              <a:ext uri="{FF2B5EF4-FFF2-40B4-BE49-F238E27FC236}">
                <a16:creationId xmlns:a16="http://schemas.microsoft.com/office/drawing/2014/main" id="{F18959F6-2800-41A8-8A54-D82B4BC1F1B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2258704" y="4584229"/>
            <a:ext cx="1207827" cy="1118093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DD96566-F753-4A2F-8411-678DE7BEE876}"/>
              </a:ext>
            </a:extLst>
          </p:cNvPr>
          <p:cNvCxnSpPr/>
          <p:nvPr/>
        </p:nvCxnSpPr>
        <p:spPr>
          <a:xfrm flipV="1">
            <a:off x="3819098" y="4942428"/>
            <a:ext cx="1978925" cy="59484"/>
          </a:xfrm>
          <a:prstGeom prst="straightConnector1">
            <a:avLst/>
          </a:prstGeom>
          <a:ln w="57150">
            <a:solidFill>
              <a:srgbClr val="02045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845033A-ABAB-47BD-82E3-3D854044CC45}"/>
              </a:ext>
            </a:extLst>
          </p:cNvPr>
          <p:cNvCxnSpPr/>
          <p:nvPr/>
        </p:nvCxnSpPr>
        <p:spPr>
          <a:xfrm flipH="1">
            <a:off x="3757683" y="5524900"/>
            <a:ext cx="204034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F8FCB54-E8FB-4372-881C-E96A6BEA2F09}"/>
              </a:ext>
            </a:extLst>
          </p:cNvPr>
          <p:cNvSpPr txBox="1"/>
          <p:nvPr/>
        </p:nvSpPr>
        <p:spPr>
          <a:xfrm>
            <a:off x="3013880" y="6113685"/>
            <a:ext cx="5027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Microbes fight back = Resistance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7F9D3E-5C02-46BF-BC30-1C9844F6ABB5}"/>
              </a:ext>
            </a:extLst>
          </p:cNvPr>
          <p:cNvSpPr txBox="1"/>
          <p:nvPr/>
        </p:nvSpPr>
        <p:spPr>
          <a:xfrm>
            <a:off x="3782462" y="4496268"/>
            <a:ext cx="1317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Inhibit / kill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CFB598-040E-4C3F-B100-E748E62BB3CA}"/>
              </a:ext>
            </a:extLst>
          </p:cNvPr>
          <p:cNvSpPr/>
          <p:nvPr/>
        </p:nvSpPr>
        <p:spPr>
          <a:xfrm>
            <a:off x="6446770" y="4279274"/>
            <a:ext cx="2360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Living organisms </a:t>
            </a:r>
          </a:p>
        </p:txBody>
      </p:sp>
    </p:spTree>
    <p:extLst>
      <p:ext uri="{BB962C8B-B14F-4D97-AF65-F5344CB8AC3E}">
        <p14:creationId xmlns:p14="http://schemas.microsoft.com/office/powerpoint/2010/main" val="996436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-119271" y="965465"/>
            <a:ext cx="525780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150290" algn="ctr"/>
            <a:r>
              <a:rPr lang="en-US" b="1" dirty="0">
                <a:latin typeface="Calibri" panose="020F0502020204030204" pitchFamily="34" charset="0"/>
              </a:rPr>
              <a:t>Penicillin </a:t>
            </a:r>
            <a:endParaRPr lang="en-US" dirty="0">
              <a:latin typeface="Calibri" panose="020F0502020204030204" pitchFamily="34" charset="0"/>
            </a:endParaRPr>
          </a:p>
          <a:p>
            <a:pPr marR="154980" algn="ctr"/>
            <a:r>
              <a:rPr lang="en-US" b="1" dirty="0">
                <a:latin typeface="Calibri" panose="020F0502020204030204" pitchFamily="34" charset="0"/>
              </a:rPr>
              <a:t>1943</a:t>
            </a:r>
          </a:p>
          <a:p>
            <a:pPr marR="154980" algn="ctr"/>
            <a:endParaRPr lang="en-US" dirty="0">
              <a:latin typeface="Calibri" panose="020F0502020204030204" pitchFamily="34" charset="0"/>
            </a:endParaRPr>
          </a:p>
          <a:p>
            <a:pPr marR="129430" lvl="1" algn="ctr"/>
            <a:r>
              <a:rPr lang="en-US" b="1" dirty="0">
                <a:latin typeface="Calibri" panose="020F0502020204030204" pitchFamily="34" charset="0"/>
              </a:rPr>
              <a:t>Methicillin </a:t>
            </a:r>
            <a:endParaRPr lang="en-US" dirty="0">
              <a:latin typeface="Calibri" panose="020F0502020204030204" pitchFamily="34" charset="0"/>
            </a:endParaRPr>
          </a:p>
          <a:p>
            <a:pPr marR="135380" lvl="2" algn="ctr"/>
            <a:r>
              <a:rPr lang="en-US" b="1" dirty="0">
                <a:latin typeface="Calibri" panose="020F0502020204030204" pitchFamily="34" charset="0"/>
              </a:rPr>
              <a:t>1960</a:t>
            </a:r>
          </a:p>
          <a:p>
            <a:pPr marR="135380" lvl="2" algn="ctr"/>
            <a:endParaRPr lang="en-US" dirty="0">
              <a:latin typeface="Calibri" panose="020F0502020204030204" pitchFamily="34" charset="0"/>
            </a:endParaRPr>
          </a:p>
          <a:p>
            <a:pPr marR="97470" lvl="3" algn="ctr"/>
            <a:r>
              <a:rPr lang="en-US" b="1" dirty="0">
                <a:latin typeface="Calibri" panose="020F0502020204030204" pitchFamily="34" charset="0"/>
              </a:rPr>
              <a:t>Vancomycin</a:t>
            </a:r>
            <a:endParaRPr lang="en-US" dirty="0">
              <a:latin typeface="Calibri" panose="020F0502020204030204" pitchFamily="34" charset="0"/>
            </a:endParaRPr>
          </a:p>
          <a:p>
            <a:pPr marR="103560" lvl="4" algn="ctr"/>
            <a:r>
              <a:rPr lang="en-US" b="1" dirty="0">
                <a:latin typeface="Calibri" panose="020F0502020204030204" pitchFamily="34" charset="0"/>
              </a:rPr>
              <a:t>1972</a:t>
            </a:r>
          </a:p>
          <a:p>
            <a:pPr marR="103560" lvl="4" algn="ctr"/>
            <a:endParaRPr lang="en-US" b="1" dirty="0">
              <a:latin typeface="Calibri" panose="020F0502020204030204" pitchFamily="34" charset="0"/>
            </a:endParaRPr>
          </a:p>
          <a:p>
            <a:pPr marR="103560" lvl="4" algn="ctr"/>
            <a:endParaRPr lang="en-US" b="1" dirty="0">
              <a:latin typeface="Calibri" panose="020F0502020204030204" pitchFamily="34" charset="0"/>
            </a:endParaRPr>
          </a:p>
          <a:p>
            <a:pPr marR="103560" lvl="4" algn="ctr"/>
            <a:endParaRPr lang="en-US" dirty="0">
              <a:latin typeface="Calibri" panose="020F0502020204030204" pitchFamily="34" charset="0"/>
            </a:endParaRPr>
          </a:p>
          <a:p>
            <a:pPr marR="59240" lvl="5" algn="ctr"/>
            <a:r>
              <a:rPr lang="en-US" b="1" dirty="0">
                <a:latin typeface="Calibri" panose="020F0502020204030204" pitchFamily="34" charset="0"/>
              </a:rPr>
              <a:t>Levofloxacin</a:t>
            </a:r>
            <a:endParaRPr lang="en-US" dirty="0">
              <a:latin typeface="Calibri" panose="020F0502020204030204" pitchFamily="34" charset="0"/>
            </a:endParaRPr>
          </a:p>
          <a:p>
            <a:pPr marR="65640" lvl="6" algn="ctr"/>
            <a:r>
              <a:rPr lang="en-US" b="1" dirty="0">
                <a:latin typeface="Calibri" panose="020F0502020204030204" pitchFamily="34" charset="0"/>
              </a:rPr>
              <a:t>1996</a:t>
            </a:r>
          </a:p>
          <a:p>
            <a:pPr marR="65640" lvl="6" algn="ctr"/>
            <a:endParaRPr lang="en-US" b="1" dirty="0">
              <a:latin typeface="Calibri" panose="020F0502020204030204" pitchFamily="34" charset="0"/>
            </a:endParaRPr>
          </a:p>
          <a:p>
            <a:pPr marR="65640" lvl="6" algn="ctr"/>
            <a:endParaRPr lang="en-US" b="1" dirty="0">
              <a:latin typeface="Calibri" panose="020F0502020204030204" pitchFamily="34" charset="0"/>
            </a:endParaRPr>
          </a:p>
          <a:p>
            <a:pPr marR="65640" lvl="6" algn="ctr"/>
            <a:endParaRPr lang="en-US" dirty="0">
              <a:latin typeface="Calibri" panose="020F0502020204030204" pitchFamily="34" charset="0"/>
            </a:endParaRPr>
          </a:p>
          <a:p>
            <a:pPr marR="33890" lvl="7" algn="ctr"/>
            <a:r>
              <a:rPr lang="en-US" b="1" dirty="0" err="1">
                <a:latin typeface="Calibri" panose="020F0502020204030204" pitchFamily="34" charset="0"/>
              </a:rPr>
              <a:t>Ceftaroline</a:t>
            </a:r>
            <a:endParaRPr lang="en-US" dirty="0">
              <a:latin typeface="Calibri" panose="020F0502020204030204" pitchFamily="34" charset="0"/>
            </a:endParaRPr>
          </a:p>
          <a:p>
            <a:pPr marR="39290" algn="ctr"/>
            <a:r>
              <a:rPr lang="en-US" b="1" dirty="0">
                <a:latin typeface="Calibri" panose="020F0502020204030204" pitchFamily="34" charset="0"/>
              </a:rPr>
              <a:t>                                                                       2010</a:t>
            </a:r>
            <a:endParaRPr lang="en-US" dirty="0"/>
          </a:p>
          <a:p>
            <a:pPr marR="39290" algn="ctr"/>
            <a:endParaRPr lang="en-US" b="1" dirty="0"/>
          </a:p>
          <a:p>
            <a:pPr marR="39290" algn="ctr"/>
            <a:endParaRPr lang="en-US" b="1" dirty="0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665922" y="5983357"/>
            <a:ext cx="4029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www.cdc.gov/drugresistance/about.html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2588041" y="292051"/>
            <a:ext cx="6313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</a:rPr>
              <a:t>Antibiotic Use Drives Resistance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C7855-13EC-4037-9EC4-AC34383D50F1}"/>
              </a:ext>
            </a:extLst>
          </p:cNvPr>
          <p:cNvSpPr txBox="1"/>
          <p:nvPr/>
        </p:nvSpPr>
        <p:spPr>
          <a:xfrm>
            <a:off x="238024" y="2828080"/>
            <a:ext cx="23457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Date of Antibiotic </a:t>
            </a:r>
          </a:p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Market Introduction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512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-119271" y="965465"/>
            <a:ext cx="525780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R="150290" algn="ctr"/>
            <a:r>
              <a:rPr lang="en-US" b="1" dirty="0">
                <a:latin typeface="Calibri" panose="020F0502020204030204" pitchFamily="34" charset="0"/>
              </a:rPr>
              <a:t>Penicillin </a:t>
            </a:r>
            <a:endParaRPr lang="en-US" dirty="0">
              <a:latin typeface="Calibri" panose="020F0502020204030204" pitchFamily="34" charset="0"/>
            </a:endParaRPr>
          </a:p>
          <a:p>
            <a:pPr marR="154980" algn="ctr"/>
            <a:r>
              <a:rPr lang="en-US" b="1" dirty="0">
                <a:latin typeface="Calibri" panose="020F0502020204030204" pitchFamily="34" charset="0"/>
              </a:rPr>
              <a:t>1943</a:t>
            </a:r>
          </a:p>
          <a:p>
            <a:pPr marR="154980" algn="ctr"/>
            <a:endParaRPr lang="en-US" dirty="0">
              <a:latin typeface="Calibri" panose="020F0502020204030204" pitchFamily="34" charset="0"/>
            </a:endParaRPr>
          </a:p>
          <a:p>
            <a:pPr marR="129430" lvl="1" algn="ctr"/>
            <a:r>
              <a:rPr lang="en-US" b="1" dirty="0">
                <a:latin typeface="Calibri" panose="020F0502020204030204" pitchFamily="34" charset="0"/>
              </a:rPr>
              <a:t>Methicillin </a:t>
            </a:r>
            <a:endParaRPr lang="en-US" dirty="0">
              <a:latin typeface="Calibri" panose="020F0502020204030204" pitchFamily="34" charset="0"/>
            </a:endParaRPr>
          </a:p>
          <a:p>
            <a:pPr marR="135380" lvl="2" algn="ctr"/>
            <a:r>
              <a:rPr lang="en-US" b="1" dirty="0">
                <a:latin typeface="Calibri" panose="020F0502020204030204" pitchFamily="34" charset="0"/>
              </a:rPr>
              <a:t>1960</a:t>
            </a:r>
          </a:p>
          <a:p>
            <a:pPr marR="135380" lvl="2" algn="ctr"/>
            <a:endParaRPr lang="en-US" dirty="0">
              <a:latin typeface="Calibri" panose="020F0502020204030204" pitchFamily="34" charset="0"/>
            </a:endParaRPr>
          </a:p>
          <a:p>
            <a:pPr marR="97470" lvl="3" algn="ctr"/>
            <a:r>
              <a:rPr lang="en-US" b="1" dirty="0">
                <a:latin typeface="Calibri" panose="020F0502020204030204" pitchFamily="34" charset="0"/>
              </a:rPr>
              <a:t>Vancomycin</a:t>
            </a:r>
            <a:endParaRPr lang="en-US" dirty="0">
              <a:latin typeface="Calibri" panose="020F0502020204030204" pitchFamily="34" charset="0"/>
            </a:endParaRPr>
          </a:p>
          <a:p>
            <a:pPr marR="103560" lvl="4" algn="ctr"/>
            <a:r>
              <a:rPr lang="en-US" b="1" dirty="0">
                <a:latin typeface="Calibri" panose="020F0502020204030204" pitchFamily="34" charset="0"/>
              </a:rPr>
              <a:t>1972</a:t>
            </a:r>
          </a:p>
          <a:p>
            <a:pPr marR="103560" lvl="4" algn="ctr"/>
            <a:endParaRPr lang="en-US" b="1" dirty="0">
              <a:latin typeface="Calibri" panose="020F0502020204030204" pitchFamily="34" charset="0"/>
            </a:endParaRPr>
          </a:p>
          <a:p>
            <a:pPr marR="103560" lvl="4" algn="ctr"/>
            <a:endParaRPr lang="en-US" b="1" dirty="0">
              <a:latin typeface="Calibri" panose="020F0502020204030204" pitchFamily="34" charset="0"/>
            </a:endParaRPr>
          </a:p>
          <a:p>
            <a:pPr marR="103560" lvl="4" algn="ctr"/>
            <a:endParaRPr lang="en-US" dirty="0">
              <a:latin typeface="Calibri" panose="020F0502020204030204" pitchFamily="34" charset="0"/>
            </a:endParaRPr>
          </a:p>
          <a:p>
            <a:pPr marR="59240" lvl="5" algn="ctr"/>
            <a:r>
              <a:rPr lang="en-US" b="1" dirty="0">
                <a:latin typeface="Calibri" panose="020F0502020204030204" pitchFamily="34" charset="0"/>
              </a:rPr>
              <a:t>Levofloxacin</a:t>
            </a:r>
            <a:endParaRPr lang="en-US" dirty="0">
              <a:latin typeface="Calibri" panose="020F0502020204030204" pitchFamily="34" charset="0"/>
            </a:endParaRPr>
          </a:p>
          <a:p>
            <a:pPr marR="65640" lvl="6" algn="ctr"/>
            <a:r>
              <a:rPr lang="en-US" b="1" dirty="0">
                <a:latin typeface="Calibri" panose="020F0502020204030204" pitchFamily="34" charset="0"/>
              </a:rPr>
              <a:t>1996</a:t>
            </a:r>
          </a:p>
          <a:p>
            <a:pPr marR="65640" lvl="6" algn="ctr"/>
            <a:endParaRPr lang="en-US" b="1" dirty="0">
              <a:latin typeface="Calibri" panose="020F0502020204030204" pitchFamily="34" charset="0"/>
            </a:endParaRPr>
          </a:p>
          <a:p>
            <a:pPr marR="65640" lvl="6" algn="ctr"/>
            <a:endParaRPr lang="en-US" b="1" dirty="0">
              <a:latin typeface="Calibri" panose="020F0502020204030204" pitchFamily="34" charset="0"/>
            </a:endParaRPr>
          </a:p>
          <a:p>
            <a:pPr marR="65640" lvl="6" algn="ctr"/>
            <a:endParaRPr lang="en-US" dirty="0">
              <a:latin typeface="Calibri" panose="020F0502020204030204" pitchFamily="34" charset="0"/>
            </a:endParaRPr>
          </a:p>
          <a:p>
            <a:pPr marR="33890" lvl="7" algn="ctr"/>
            <a:r>
              <a:rPr lang="en-US" b="1" dirty="0" err="1">
                <a:latin typeface="Calibri" panose="020F0502020204030204" pitchFamily="34" charset="0"/>
              </a:rPr>
              <a:t>Ceftaroline</a:t>
            </a:r>
            <a:endParaRPr lang="en-US" dirty="0">
              <a:latin typeface="Calibri" panose="020F0502020204030204" pitchFamily="34" charset="0"/>
            </a:endParaRPr>
          </a:p>
          <a:p>
            <a:pPr marR="39290" algn="ctr"/>
            <a:r>
              <a:rPr lang="en-US" b="1" dirty="0">
                <a:latin typeface="Calibri" panose="020F0502020204030204" pitchFamily="34" charset="0"/>
              </a:rPr>
              <a:t>                                                                       2010</a:t>
            </a:r>
            <a:endParaRPr lang="en-US" dirty="0"/>
          </a:p>
          <a:p>
            <a:pPr marR="39290" algn="ctr"/>
            <a:endParaRPr lang="en-US" b="1" dirty="0"/>
          </a:p>
          <a:p>
            <a:pPr marR="39290" algn="ctr"/>
            <a:endParaRPr lang="en-US" b="1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5020250" y="997377"/>
            <a:ext cx="67486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 1940</a:t>
            </a:r>
            <a:endParaRPr lang="en-US" dirty="0"/>
          </a:p>
          <a:p>
            <a:r>
              <a:rPr lang="en-US" b="1" dirty="0"/>
              <a:t>Penicillin-R </a:t>
            </a:r>
            <a:endParaRPr lang="en-US" dirty="0"/>
          </a:p>
          <a:p>
            <a:r>
              <a:rPr lang="en-US" b="1" i="1" dirty="0"/>
              <a:t>Staphylococcus</a:t>
            </a:r>
          </a:p>
          <a:p>
            <a:endParaRPr lang="en-US" b="1" i="1" dirty="0"/>
          </a:p>
          <a:p>
            <a:endParaRPr lang="en-US" dirty="0"/>
          </a:p>
          <a:p>
            <a:pPr lvl="2"/>
            <a:r>
              <a:rPr lang="en-US" b="1" dirty="0"/>
              <a:t>* 1962</a:t>
            </a:r>
            <a:endParaRPr lang="en-US" dirty="0"/>
          </a:p>
          <a:p>
            <a:pPr lvl="2"/>
            <a:r>
              <a:rPr lang="en-US" b="1" dirty="0"/>
              <a:t>Methicillin-R</a:t>
            </a:r>
            <a:endParaRPr lang="en-US" dirty="0"/>
          </a:p>
          <a:p>
            <a:pPr lvl="2"/>
            <a:r>
              <a:rPr lang="en-US" b="1" i="1" dirty="0"/>
              <a:t>Staphylococcus</a:t>
            </a:r>
          </a:p>
          <a:p>
            <a:pPr lvl="2"/>
            <a:endParaRPr lang="en-US" dirty="0"/>
          </a:p>
          <a:p>
            <a:pPr lvl="5"/>
            <a:r>
              <a:rPr lang="en-US" b="1" dirty="0"/>
              <a:t>*1988</a:t>
            </a:r>
            <a:endParaRPr lang="en-US" dirty="0"/>
          </a:p>
          <a:p>
            <a:pPr lvl="5"/>
            <a:r>
              <a:rPr lang="en-US" b="1" dirty="0"/>
              <a:t>Vancomycin-R</a:t>
            </a:r>
            <a:endParaRPr lang="en-US" dirty="0"/>
          </a:p>
          <a:p>
            <a:pPr lvl="6"/>
            <a:r>
              <a:rPr lang="en-US" b="1" i="1" dirty="0"/>
              <a:t>Enterococcus</a:t>
            </a:r>
          </a:p>
          <a:p>
            <a:pPr lvl="8"/>
            <a:endParaRPr lang="en-US" dirty="0"/>
          </a:p>
          <a:p>
            <a:pPr lvl="8"/>
            <a:r>
              <a:rPr lang="en-US" b="1" dirty="0"/>
              <a:t>*1996</a:t>
            </a:r>
            <a:endParaRPr lang="en-US" dirty="0"/>
          </a:p>
          <a:p>
            <a:pPr lvl="8"/>
            <a:r>
              <a:rPr lang="en-US" b="1" dirty="0"/>
              <a:t>Levofloxacin-R</a:t>
            </a:r>
            <a:endParaRPr lang="en-US" dirty="0"/>
          </a:p>
          <a:p>
            <a:pPr lvl="8"/>
            <a:r>
              <a:rPr lang="en-US" b="1" i="1" dirty="0"/>
              <a:t>Streptococcus</a:t>
            </a:r>
          </a:p>
          <a:p>
            <a:pPr lvl="8"/>
            <a:endParaRPr lang="en-US" b="1" i="1" dirty="0"/>
          </a:p>
          <a:p>
            <a:pPr lvl="8"/>
            <a:endParaRPr lang="en-US" dirty="0"/>
          </a:p>
          <a:p>
            <a:pPr lvl="8"/>
            <a:r>
              <a:rPr lang="en-US" b="1" dirty="0"/>
              <a:t>*2011</a:t>
            </a:r>
            <a:endParaRPr lang="en-US" dirty="0"/>
          </a:p>
          <a:p>
            <a:pPr lvl="8"/>
            <a:r>
              <a:rPr lang="en-US" b="1" dirty="0" err="1"/>
              <a:t>Ceftaroline</a:t>
            </a:r>
            <a:r>
              <a:rPr lang="en-US" b="1" dirty="0"/>
              <a:t>-R</a:t>
            </a:r>
            <a:r>
              <a:rPr lang="en-US" dirty="0"/>
              <a:t> </a:t>
            </a:r>
            <a:r>
              <a:rPr lang="en-US" b="1" i="1" dirty="0"/>
              <a:t>Staphylococcus</a:t>
            </a:r>
            <a:endParaRPr lang="en-US" dirty="0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665922" y="5983357"/>
            <a:ext cx="4029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/>
              <a:t>www.cdc.gov/drugresistance/about.html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2588041" y="292051"/>
            <a:ext cx="6313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</a:rPr>
              <a:t>Antibiotic Use Drives Resistance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AC7855-13EC-4037-9EC4-AC34383D50F1}"/>
              </a:ext>
            </a:extLst>
          </p:cNvPr>
          <p:cNvSpPr txBox="1"/>
          <p:nvPr/>
        </p:nvSpPr>
        <p:spPr>
          <a:xfrm>
            <a:off x="238024" y="2828080"/>
            <a:ext cx="23457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Date of Antibiotic </a:t>
            </a:r>
          </a:p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Market Introduction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51DBF0-9BC5-4073-9A75-03B4559BD221}"/>
              </a:ext>
            </a:extLst>
          </p:cNvPr>
          <p:cNvSpPr txBox="1"/>
          <p:nvPr/>
        </p:nvSpPr>
        <p:spPr>
          <a:xfrm>
            <a:off x="8450705" y="1805425"/>
            <a:ext cx="2605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Date of Resistance 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identified</a:t>
            </a:r>
          </a:p>
        </p:txBody>
      </p:sp>
    </p:spTree>
    <p:extLst>
      <p:ext uri="{BB962C8B-B14F-4D97-AF65-F5344CB8AC3E}">
        <p14:creationId xmlns:p14="http://schemas.microsoft.com/office/powerpoint/2010/main" val="2700064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A118CD-F151-4C10-998D-B65A671E4DD7}"/>
              </a:ext>
            </a:extLst>
          </p:cNvPr>
          <p:cNvSpPr/>
          <p:nvPr/>
        </p:nvSpPr>
        <p:spPr>
          <a:xfrm>
            <a:off x="943487" y="426072"/>
            <a:ext cx="103622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600" b="1" dirty="0" err="1">
                <a:solidFill>
                  <a:srgbClr val="7030A0"/>
                </a:solidFill>
              </a:rPr>
              <a:t>Consequences</a:t>
            </a:r>
            <a:r>
              <a:rPr lang="th-TH" sz="3600" b="1" dirty="0">
                <a:solidFill>
                  <a:srgbClr val="7030A0"/>
                </a:solidFill>
              </a:rPr>
              <a:t> of </a:t>
            </a:r>
            <a:r>
              <a:rPr lang="th-TH" sz="3600" b="1" dirty="0" err="1">
                <a:solidFill>
                  <a:srgbClr val="7030A0"/>
                </a:solidFill>
              </a:rPr>
              <a:t>inappropriate</a:t>
            </a:r>
            <a:r>
              <a:rPr lang="th-TH" sz="3600" b="1" dirty="0">
                <a:solidFill>
                  <a:srgbClr val="7030A0"/>
                </a:solidFill>
              </a:rPr>
              <a:t> use  of antimicrobial</a:t>
            </a:r>
            <a:r>
              <a:rPr lang="en-US" sz="3600" b="1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9FE75A-6990-45C4-9163-5057F6025BE8}"/>
              </a:ext>
            </a:extLst>
          </p:cNvPr>
          <p:cNvSpPr txBox="1"/>
          <p:nvPr/>
        </p:nvSpPr>
        <p:spPr>
          <a:xfrm>
            <a:off x="1044053" y="1412543"/>
            <a:ext cx="1026169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 err="1"/>
              <a:t>Direct</a:t>
            </a:r>
            <a:r>
              <a:rPr lang="th-TH" sz="3200" dirty="0"/>
              <a:t> </a:t>
            </a:r>
            <a:r>
              <a:rPr lang="th-TH" sz="3200" dirty="0" err="1"/>
              <a:t>effect</a:t>
            </a:r>
            <a:r>
              <a:rPr lang="en-US" sz="3200" dirty="0"/>
              <a:t>s</a:t>
            </a:r>
            <a:endParaRPr lang="th-TH" sz="3200" dirty="0"/>
          </a:p>
          <a:p>
            <a:pPr>
              <a:buFontTx/>
              <a:buNone/>
            </a:pPr>
            <a:r>
              <a:rPr lang="th-TH" sz="3200" dirty="0"/>
              <a:t>	</a:t>
            </a:r>
            <a:r>
              <a:rPr lang="en-US" sz="3200" dirty="0"/>
              <a:t>*</a:t>
            </a:r>
            <a:r>
              <a:rPr lang="th-TH" sz="3200" dirty="0" err="1"/>
              <a:t>allergy</a:t>
            </a:r>
            <a:endParaRPr lang="th-TH" sz="3200" dirty="0"/>
          </a:p>
          <a:p>
            <a:pPr>
              <a:buFontTx/>
              <a:buNone/>
            </a:pPr>
            <a:r>
              <a:rPr lang="en-US" sz="3200" dirty="0"/>
              <a:t>          *</a:t>
            </a:r>
            <a:r>
              <a:rPr lang="th-TH" sz="3200" dirty="0" err="1"/>
              <a:t>toxicity</a:t>
            </a:r>
            <a:r>
              <a:rPr lang="en-US" sz="3200" dirty="0"/>
              <a:t>: </a:t>
            </a:r>
            <a:r>
              <a:rPr lang="en-US" sz="3200" dirty="0" err="1"/>
              <a:t>eg.</a:t>
            </a:r>
            <a:r>
              <a:rPr lang="en-US" sz="3200" dirty="0"/>
              <a:t> </a:t>
            </a:r>
            <a:r>
              <a:rPr lang="en-US" sz="2800" dirty="0"/>
              <a:t>kidney, liver, hematologic toxicity </a:t>
            </a:r>
          </a:p>
          <a:p>
            <a:pPr>
              <a:buFontTx/>
              <a:buNone/>
            </a:pPr>
            <a:endParaRPr lang="th-TH" sz="32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 err="1"/>
              <a:t>Indirect</a:t>
            </a:r>
            <a:r>
              <a:rPr lang="th-TH" sz="3200" dirty="0"/>
              <a:t> </a:t>
            </a:r>
            <a:r>
              <a:rPr lang="th-TH" sz="3200" dirty="0" err="1"/>
              <a:t>effect</a:t>
            </a:r>
            <a:r>
              <a:rPr lang="en-US" sz="3200" dirty="0"/>
              <a:t>s</a:t>
            </a:r>
            <a:endParaRPr lang="th-TH" sz="3200" dirty="0"/>
          </a:p>
          <a:p>
            <a:pPr>
              <a:buFontTx/>
              <a:buNone/>
            </a:pPr>
            <a:r>
              <a:rPr lang="en-US" sz="3200" dirty="0"/>
              <a:t>           </a:t>
            </a:r>
            <a:r>
              <a:rPr lang="en-US" sz="3200" b="1" dirty="0">
                <a:solidFill>
                  <a:srgbClr val="FF0000"/>
                </a:solidFill>
              </a:rPr>
              <a:t>*</a:t>
            </a:r>
            <a:r>
              <a:rPr lang="th-TH" sz="3200" b="1" dirty="0" err="1">
                <a:solidFill>
                  <a:srgbClr val="FF0000"/>
                </a:solidFill>
              </a:rPr>
              <a:t>create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th-TH" sz="3200" b="1" dirty="0" err="1">
                <a:solidFill>
                  <a:srgbClr val="FF0000"/>
                </a:solidFill>
              </a:rPr>
              <a:t>drug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th-TH" sz="3200" b="1" dirty="0" err="1">
                <a:solidFill>
                  <a:srgbClr val="FF0000"/>
                </a:solidFill>
              </a:rPr>
              <a:t>resistant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th-TH" sz="3200" b="1" dirty="0" err="1">
                <a:solidFill>
                  <a:srgbClr val="FF0000"/>
                </a:solidFill>
              </a:rPr>
              <a:t>organism</a:t>
            </a:r>
            <a:endParaRPr lang="th-TH" sz="32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sz="3200" b="1" dirty="0">
                <a:solidFill>
                  <a:srgbClr val="FF0000"/>
                </a:solidFill>
              </a:rPr>
              <a:t>           *</a:t>
            </a:r>
            <a:r>
              <a:rPr lang="th-TH" sz="3200" b="1" dirty="0" err="1">
                <a:solidFill>
                  <a:srgbClr val="FF0000"/>
                </a:solidFill>
              </a:rPr>
              <a:t>change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th-TH" sz="3200" b="1" dirty="0" err="1">
                <a:solidFill>
                  <a:srgbClr val="FF0000"/>
                </a:solidFill>
              </a:rPr>
              <a:t>normal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th-TH" sz="3200" b="1" dirty="0" err="1">
                <a:solidFill>
                  <a:srgbClr val="FF0000"/>
                </a:solidFill>
              </a:rPr>
              <a:t>flora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endParaRPr lang="th-TH" sz="32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h-TH" sz="3200" dirty="0" err="1"/>
              <a:t>Increase</a:t>
            </a:r>
            <a:r>
              <a:rPr lang="th-TH" sz="3200" dirty="0"/>
              <a:t> </a:t>
            </a:r>
            <a:r>
              <a:rPr lang="th-TH" sz="3200" dirty="0" err="1"/>
              <a:t>cost</a:t>
            </a:r>
            <a:endParaRPr lang="th-TH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9893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4319</Words>
  <Application>Microsoft Office PowerPoint</Application>
  <PresentationFormat>แบบจอกว้าง</PresentationFormat>
  <Paragraphs>826</Paragraphs>
  <Slides>59</Slides>
  <Notes>34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11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59</vt:i4>
      </vt:variant>
    </vt:vector>
  </HeadingPairs>
  <TitlesOfParts>
    <vt:vector size="72" baseType="lpstr">
      <vt:lpstr>Angsana New</vt:lpstr>
      <vt:lpstr>Arial</vt:lpstr>
      <vt:lpstr>Calibri</vt:lpstr>
      <vt:lpstr>Calibri Light</vt:lpstr>
      <vt:lpstr>Cordia New</vt:lpstr>
      <vt:lpstr>CordiaUPC</vt:lpstr>
      <vt:lpstr>Helvetica</vt:lpstr>
      <vt:lpstr>ITC Avant Garde Gothic W01 Bd</vt:lpstr>
      <vt:lpstr>Leelawadee</vt:lpstr>
      <vt:lpstr>OpenSans-Regular</vt:lpstr>
      <vt:lpstr>Wingdings</vt:lpstr>
      <vt:lpstr>ธีมของ Office</vt:lpstr>
      <vt:lpstr>Clip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Appropriate antibiotic use</vt:lpstr>
      <vt:lpstr>Appropriate antibiotic use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Hospital</dc:creator>
  <cp:lastModifiedBy>Hospital</cp:lastModifiedBy>
  <cp:revision>108</cp:revision>
  <dcterms:created xsi:type="dcterms:W3CDTF">2020-05-01T04:00:10Z</dcterms:created>
  <dcterms:modified xsi:type="dcterms:W3CDTF">2020-06-15T07:22:07Z</dcterms:modified>
</cp:coreProperties>
</file>