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0" r:id="rId1"/>
  </p:sldMasterIdLst>
  <p:notesMasterIdLst>
    <p:notesMasterId r:id="rId25"/>
  </p:notesMasterIdLst>
  <p:handoutMasterIdLst>
    <p:handoutMasterId r:id="rId26"/>
  </p:handoutMasterIdLst>
  <p:sldIdLst>
    <p:sldId id="419" r:id="rId2"/>
    <p:sldId id="402" r:id="rId3"/>
    <p:sldId id="444" r:id="rId4"/>
    <p:sldId id="438" r:id="rId5"/>
    <p:sldId id="451" r:id="rId6"/>
    <p:sldId id="445" r:id="rId7"/>
    <p:sldId id="442" r:id="rId8"/>
    <p:sldId id="447" r:id="rId9"/>
    <p:sldId id="448" r:id="rId10"/>
    <p:sldId id="449" r:id="rId11"/>
    <p:sldId id="450" r:id="rId12"/>
    <p:sldId id="456" r:id="rId13"/>
    <p:sldId id="457" r:id="rId14"/>
    <p:sldId id="453" r:id="rId15"/>
    <p:sldId id="454" r:id="rId16"/>
    <p:sldId id="455" r:id="rId17"/>
    <p:sldId id="460" r:id="rId18"/>
    <p:sldId id="452" r:id="rId19"/>
    <p:sldId id="443" r:id="rId20"/>
    <p:sldId id="458" r:id="rId21"/>
    <p:sldId id="459" r:id="rId22"/>
    <p:sldId id="422" r:id="rId23"/>
    <p:sldId id="446" r:id="rId24"/>
  </p:sldIdLst>
  <p:sldSz cx="12192000" cy="6858000"/>
  <p:notesSz cx="6669088" cy="9926638"/>
  <p:embeddedFontLst>
    <p:embeddedFont>
      <p:font typeface="Angsana New" panose="02020603050405020304" pitchFamily="18" charset="-34"/>
      <p:regular r:id="rId27"/>
      <p:bold r:id="rId28"/>
      <p:italic r:id="rId29"/>
      <p:boldItalic r:id="rId30"/>
    </p:embeddedFont>
    <p:embeddedFont>
      <p:font typeface="AngsanaUPC" panose="02020603050405020304" pitchFamily="18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H Fah kwang" panose="02000506000000020004" pitchFamily="2" charset="-34"/>
      <p:regular r:id="rId39"/>
      <p:bold r:id="rId40"/>
      <p:italic r:id="rId41"/>
      <p:boldItalic r:id="rId42"/>
    </p:embeddedFont>
    <p:embeddedFont>
      <p:font typeface="TH SarabunPSK" panose="020B0500040200020003" pitchFamily="34" charset="-34"/>
      <p:regular r:id="rId43"/>
      <p:bold r:id="rId44"/>
      <p:italic r:id="rId45"/>
      <p:boldItalic r:id="rId46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DCD2"/>
    <a:srgbClr val="EFEFEF"/>
    <a:srgbClr val="804016"/>
    <a:srgbClr val="460000"/>
    <a:srgbClr val="A5C9F8"/>
    <a:srgbClr val="CEDBE6"/>
    <a:srgbClr val="000000"/>
    <a:srgbClr val="DFD6C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4" autoAdjust="0"/>
    <p:restoredTop sz="88330" autoAdjust="0"/>
  </p:normalViewPr>
  <p:slideViewPr>
    <p:cSldViewPr snapToGrid="0">
      <p:cViewPr varScale="1">
        <p:scale>
          <a:sx n="65" d="100"/>
          <a:sy n="65" d="100"/>
        </p:scale>
        <p:origin x="472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842" y="6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52B923-777F-4B05-AD21-82275985EB1E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6418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sm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94C8-1229-412A-98B5-083659CBF101}" type="slidenum">
              <a:rPr lang="en-US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9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2F89A-47C5-448C-B8C8-8C1272249ABF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03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4C93-A6CB-4A86-857E-F5A3B02059A0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50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1A53-3AFF-483F-B90A-0AD152D154E3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63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2FD6-7712-4661-936B-94FCDC0834E7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02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16119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0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1CB2-BE64-4BE1-BE06-88D14072ABBF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4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vertica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294096" y="2463352"/>
            <a:ext cx="6052850" cy="143094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00200" y="228601"/>
            <a:ext cx="10134600" cy="5976650"/>
          </a:xfrm>
        </p:spPr>
        <p:txBody>
          <a:bodyPr/>
          <a:lstStyle>
            <a:lvl3pPr>
              <a:defRPr sz="32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479430" y="228601"/>
            <a:ext cx="0" cy="60198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vertic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294096" y="2463352"/>
            <a:ext cx="6052850" cy="143094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479430" y="228601"/>
            <a:ext cx="0" cy="60198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5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00" cap="sm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FC25-6592-402A-9B88-33CE98183C07}" type="slidenum">
              <a:rPr lang="en-US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0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64804"/>
            <a:ext cx="5501639" cy="4428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64804"/>
            <a:ext cx="5516880" cy="4428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86A0-5D4E-465E-A4CE-B9650150B83A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161197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36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60239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2399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020" y="1664804"/>
            <a:ext cx="5580000" cy="43245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2F89A-47C5-448C-B8C8-8C1272249ABF}" type="slidenum">
              <a:rPr lang="en-US" smtClean="0"/>
              <a:pPr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76020" y="1447800"/>
            <a:ext cx="55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7348" y="1448780"/>
            <a:ext cx="55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76283" y="1662452"/>
            <a:ext cx="5458780" cy="4324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18124" y="286603"/>
            <a:ext cx="5580000" cy="116119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020" y="286603"/>
            <a:ext cx="5580000" cy="1161197"/>
          </a:xfrm>
        </p:spPr>
        <p:txBody>
          <a:bodyPr vert="horz" lIns="0" tIns="45720" rIns="0" bIns="45720" rtlCol="0" anchor="b">
            <a:normAutofit/>
          </a:bodyPr>
          <a:lstStyle>
            <a:lvl1pPr>
              <a:defRPr lang="en-US" b="1" spc="-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92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78910"/>
            <a:ext cx="55016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5192"/>
            <a:ext cx="5501640" cy="364534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578910"/>
            <a:ext cx="55168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15192"/>
            <a:ext cx="5516880" cy="364534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D4B2-E0DB-4C92-BD12-11639A6EF7F8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161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161197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1"/>
            <a:ext cx="11201400" cy="45719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2139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10A4CD2-DFDD-43E1-8C7D-8C5873597404}" type="slidenum">
              <a:rPr lang="en-US" smtClean="0"/>
              <a:pPr/>
              <a:t>‹#›</a:t>
            </a:fld>
            <a:endParaRPr lang="th-TH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447800"/>
            <a:ext cx="11201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23" r:id="rId4"/>
    <p:sldLayoutId id="2147483724" r:id="rId5"/>
    <p:sldLayoutId id="2147483713" r:id="rId6"/>
    <p:sldLayoutId id="2147483714" r:id="rId7"/>
    <p:sldLayoutId id="2147483727" r:id="rId8"/>
    <p:sldLayoutId id="2147483715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Symbol" panose="05050102010706020507" pitchFamily="18" charset="2"/>
        <a:buChar char="·"/>
        <a:defRPr sz="4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4863" indent="-3587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6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4738" indent="-2698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2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2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การเขียนเอกสารอ้างอิง</a:t>
            </a:r>
            <a:br>
              <a:rPr lang="th-TH" dirty="0"/>
            </a:br>
            <a:r>
              <a:rPr lang="en-GB" dirty="0"/>
              <a:t>(References)</a:t>
            </a:r>
            <a:endParaRPr lang="th-TH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Writing and Presentation</a:t>
            </a:r>
          </a:p>
          <a:p>
            <a:r>
              <a:rPr lang="en-US" dirty="0"/>
              <a:t>Kritika Trakoolngam</a:t>
            </a:r>
            <a:endParaRPr lang="th-T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C8D8C3-7CD8-458C-8C1F-6A2CB2F3426E}" type="slidenum">
              <a:rPr lang="en-US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0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หลักการเขียนชื่อผู้แต่ง</a:t>
            </a:r>
            <a:r>
              <a:rPr lang="en-GB" dirty="0"/>
              <a:t> 2-5 </a:t>
            </a:r>
            <a:r>
              <a:rPr lang="th-TH" dirty="0"/>
              <a:t>คน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คั่นด้วยเครื่องหมาย , ระหว่างชื่อผู้แต่ง </a:t>
            </a:r>
          </a:p>
          <a:p>
            <a:r>
              <a:rPr lang="th-TH" dirty="0"/>
              <a:t>ก่อนหน้าชื่อผู้แต่งคนสุดท้าย ให้ใส่เครื่องหมาย &amp; คั่น (หรือใช้ </a:t>
            </a:r>
            <a:r>
              <a:rPr lang="th-TH" b="1" i="1" dirty="0"/>
              <a:t>และ </a:t>
            </a:r>
            <a:r>
              <a:rPr lang="th-TH" dirty="0"/>
              <a:t>หรือ </a:t>
            </a:r>
            <a:r>
              <a:rPr lang="en-GB" b="1" i="1" dirty="0"/>
              <a:t>and</a:t>
            </a:r>
            <a:r>
              <a:rPr lang="th-TH" dirty="0"/>
              <a:t>)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FC25-6592-402A-9B88-33CE98183C07}" type="slidenum">
              <a:rPr lang="en-US" smtClean="0"/>
              <a:pPr/>
              <a:t>10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971241" y="3687506"/>
            <a:ext cx="9420226" cy="163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accent6"/>
                </a:solidFill>
              </a:rPr>
              <a:t>สุวัฒนา วิบูลย์เศรษฐ์, เกื้อ วงศ์บุญสิน, &amp; วิพรรณ ประจวบเหมาะ รู</a:t>
            </a:r>
            <a:r>
              <a:rPr lang="th-TH" sz="3200" b="1" dirty="0" err="1">
                <a:solidFill>
                  <a:schemeClr val="accent6"/>
                </a:solidFill>
              </a:rPr>
              <a:t>ฟโฟโ</a:t>
            </a:r>
            <a:r>
              <a:rPr lang="th-TH" sz="3200" b="1" dirty="0">
                <a:solidFill>
                  <a:schemeClr val="accent6"/>
                </a:solidFill>
              </a:rPr>
              <a:t>ล.</a:t>
            </a:r>
          </a:p>
          <a:p>
            <a:r>
              <a:rPr lang="en-GB" sz="3200" b="1" dirty="0" err="1">
                <a:solidFill>
                  <a:schemeClr val="accent6"/>
                </a:solidFill>
              </a:rPr>
              <a:t>Enger</a:t>
            </a:r>
            <a:r>
              <a:rPr lang="en-GB" sz="3200" b="1" dirty="0">
                <a:solidFill>
                  <a:schemeClr val="accent6"/>
                </a:solidFill>
              </a:rPr>
              <a:t>, E.D., &amp; Smith, B.F.</a:t>
            </a:r>
            <a:endParaRPr lang="th-TH" sz="3200" b="1" dirty="0">
              <a:solidFill>
                <a:schemeClr val="accent6"/>
              </a:solidFill>
            </a:endParaRPr>
          </a:p>
          <a:p>
            <a:r>
              <a:rPr lang="de-DE" sz="3200" b="1" dirty="0">
                <a:solidFill>
                  <a:schemeClr val="accent6"/>
                </a:solidFill>
              </a:rPr>
              <a:t>Gebbie, K., Rosenstock, L., &amp; Hernandez, L.M.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12F812-9124-4E17-A229-DC08B80EEE06}"/>
              </a:ext>
            </a:extLst>
          </p:cNvPr>
          <p:cNvGrpSpPr/>
          <p:nvPr/>
        </p:nvGrpSpPr>
        <p:grpSpPr>
          <a:xfrm>
            <a:off x="5240594" y="2303207"/>
            <a:ext cx="6253315" cy="1269999"/>
            <a:chOff x="5240594" y="2303207"/>
            <a:chExt cx="6253315" cy="1269999"/>
          </a:xfrm>
        </p:grpSpPr>
        <p:sp>
          <p:nvSpPr>
            <p:cNvPr id="2" name="Rounded Rectangle 11">
              <a:extLst>
                <a:ext uri="{FF2B5EF4-FFF2-40B4-BE49-F238E27FC236}">
                  <a16:creationId xmlns:a16="http://schemas.microsoft.com/office/drawing/2014/main" id="{446D5BE8-B254-4AEA-A799-1FC4382F5181}"/>
                </a:ext>
              </a:extLst>
            </p:cNvPr>
            <p:cNvSpPr/>
            <p:nvPr/>
          </p:nvSpPr>
          <p:spPr>
            <a:xfrm>
              <a:off x="5240594" y="2938206"/>
              <a:ext cx="6253315" cy="635000"/>
            </a:xfrm>
            <a:prstGeom prst="roundRect">
              <a:avLst/>
            </a:prstGeom>
            <a:solidFill>
              <a:srgbClr val="FEDCD2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solidFill>
                    <a:srgbClr val="FF0000"/>
                  </a:solidFill>
                </a:rPr>
                <a:t>เลือกแบบใดแบบหนึ่ง ระหว่าง</a:t>
              </a:r>
              <a:r>
                <a:rPr lang="en-US" sz="3600" b="1" dirty="0">
                  <a:solidFill>
                    <a:srgbClr val="FF0000"/>
                  </a:solidFill>
                </a:rPr>
                <a:t> &amp;</a:t>
              </a:r>
              <a:r>
                <a:rPr lang="th-TH" sz="3600" b="1" dirty="0">
                  <a:solidFill>
                    <a:srgbClr val="FF0000"/>
                  </a:solidFill>
                </a:rPr>
                <a:t> หรือข้อความ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4BEAAC-B46E-4423-B978-853E3DE49208}"/>
                </a:ext>
              </a:extLst>
            </p:cNvPr>
            <p:cNvSpPr/>
            <p:nvPr/>
          </p:nvSpPr>
          <p:spPr>
            <a:xfrm>
              <a:off x="5437239" y="2303207"/>
              <a:ext cx="5810864" cy="634999"/>
            </a:xfrm>
            <a:prstGeom prst="rect">
              <a:avLst/>
            </a:prstGeom>
            <a:solidFill>
              <a:srgbClr val="FF0000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53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หลักการเขียนชื่อผู้แต่งมากกว่า 6 คน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ให้ใส่ชื่อผู้แต่ง 6 คนแรก และตามด้วยคำว่า </a:t>
            </a:r>
            <a:r>
              <a:rPr lang="th-TH" b="1" dirty="0"/>
              <a:t>และคณะ </a:t>
            </a:r>
            <a:r>
              <a:rPr lang="th-TH" dirty="0"/>
              <a:t>หรือ </a:t>
            </a:r>
            <a:r>
              <a:rPr lang="en-GB" b="1" dirty="0"/>
              <a:t>et al. </a:t>
            </a:r>
            <a:r>
              <a:rPr lang="th-TH" dirty="0"/>
              <a:t>ดังตัวอย่าง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FC25-6592-402A-9B88-33CE98183C07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955674" y="2692400"/>
            <a:ext cx="9572626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th-TH" sz="3200" b="1" dirty="0">
                <a:solidFill>
                  <a:schemeClr val="accent6"/>
                </a:solidFill>
              </a:rPr>
              <a:t>นภาภรณ์ หะวานนท์, สุวัฒนา วิบูลย์เศรษฐ์, เกื้อ วงศ์บุญสิน, วิพรรณ ประจวบเหมาะ รู</a:t>
            </a:r>
            <a:r>
              <a:rPr lang="th-TH" sz="3200" b="1" dirty="0" err="1">
                <a:solidFill>
                  <a:schemeClr val="accent6"/>
                </a:solidFill>
              </a:rPr>
              <a:t>ฟโฟโล</a:t>
            </a:r>
            <a:r>
              <a:rPr lang="th-TH" sz="3200" b="1" dirty="0">
                <a:solidFill>
                  <a:schemeClr val="accent6"/>
                </a:solidFill>
              </a:rPr>
              <a:t>, พรทิพย์ กาญจนนิยต, สมพันธ์ </a:t>
            </a:r>
            <a:r>
              <a:rPr lang="th-TH" sz="3200" b="1" dirty="0" err="1">
                <a:solidFill>
                  <a:schemeClr val="accent6"/>
                </a:solidFill>
              </a:rPr>
              <a:t>เต</a:t>
            </a:r>
            <a:r>
              <a:rPr lang="th-TH" sz="3200" b="1" dirty="0">
                <a:solidFill>
                  <a:schemeClr val="accent6"/>
                </a:solidFill>
              </a:rPr>
              <a:t>ชะอธิก และคณะ. (2554)</a:t>
            </a:r>
          </a:p>
          <a:p>
            <a:pPr marL="990600" indent="-990600"/>
            <a:r>
              <a:rPr lang="en-GB" sz="3200" b="1" dirty="0">
                <a:solidFill>
                  <a:schemeClr val="accent6"/>
                </a:solidFill>
              </a:rPr>
              <a:t>Mann, J.M., </a:t>
            </a:r>
            <a:r>
              <a:rPr lang="en-GB" sz="3200" b="1" dirty="0" err="1">
                <a:solidFill>
                  <a:schemeClr val="accent6"/>
                </a:solidFill>
              </a:rPr>
              <a:t>Tarantola</a:t>
            </a:r>
            <a:r>
              <a:rPr lang="en-GB" sz="3200" b="1" dirty="0">
                <a:solidFill>
                  <a:schemeClr val="accent6"/>
                </a:solidFill>
              </a:rPr>
              <a:t>, D.J., Netter, T.W., Sande, P.,</a:t>
            </a:r>
            <a:r>
              <a:rPr lang="th-TH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>
                <a:solidFill>
                  <a:schemeClr val="accent6"/>
                </a:solidFill>
              </a:rPr>
              <a:t>Volberding</a:t>
            </a:r>
            <a:r>
              <a:rPr lang="en-GB" sz="3200" b="1" dirty="0">
                <a:solidFill>
                  <a:schemeClr val="accent6"/>
                </a:solidFill>
              </a:rPr>
              <a:t>, A., &amp; Berger, J. Ferguson, J.G. et al.</a:t>
            </a:r>
            <a:r>
              <a:rPr lang="th-TH" sz="3200" b="1" dirty="0">
                <a:solidFill>
                  <a:schemeClr val="accent6"/>
                </a:solidFill>
              </a:rPr>
              <a:t> (2000)</a:t>
            </a:r>
            <a:endParaRPr lang="en-GB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9473-E57C-4440-8529-02DFBBD6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ปีที่พิมพ์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7EF3-2772-4BF3-83F7-11A1D5F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ให้ระบุปี พ.ศ. หรือ ค.ศ. สำหรับเอกสารภาษาไทย หรือ อังกฤษ ตามลำดับ</a:t>
            </a:r>
            <a:endParaRPr lang="en-US" dirty="0"/>
          </a:p>
          <a:p>
            <a:r>
              <a:rPr lang="th-TH" dirty="0"/>
              <a:t>กรณีที่ข้อมูลมาจาก </a:t>
            </a:r>
            <a:r>
              <a:rPr lang="en-US" dirty="0"/>
              <a:t>internet</a:t>
            </a:r>
            <a:r>
              <a:rPr lang="th-TH" dirty="0"/>
              <a:t> อาจไม่สามารถระบุปีที่พิมพ์ได้</a:t>
            </a:r>
          </a:p>
          <a:p>
            <a:r>
              <a:rPr lang="th-TH" dirty="0"/>
              <a:t>กรณีที่ไม่ปรากฏปีที่พิมพ์ ให้ใส่ </a:t>
            </a:r>
            <a:r>
              <a:rPr lang="th-TH" b="1" dirty="0">
                <a:solidFill>
                  <a:srgbClr val="FF0000"/>
                </a:solidFill>
              </a:rPr>
              <a:t>[ม.ป.ป.] </a:t>
            </a:r>
            <a:r>
              <a:rPr lang="th-TH" dirty="0"/>
              <a:t>หรือ </a:t>
            </a:r>
            <a:r>
              <a:rPr lang="th-TH" b="1" dirty="0">
                <a:solidFill>
                  <a:srgbClr val="FF0000"/>
                </a:solidFill>
              </a:rPr>
              <a:t>[</a:t>
            </a:r>
            <a:r>
              <a:rPr lang="en-GB" b="1" dirty="0">
                <a:solidFill>
                  <a:srgbClr val="FF0000"/>
                </a:solidFill>
              </a:rPr>
              <a:t>n.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GB" b="1" dirty="0">
                <a:solidFill>
                  <a:srgbClr val="FF0000"/>
                </a:solidFill>
              </a:rPr>
              <a:t>.]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F4606-29AF-4CFF-8CB8-5FEB793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15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937B-5A3C-4590-A0F5-BAE15526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เอกสาร (กระดาษ) ที่ไม่ได้ตีพิมพ์ (ในโรงพิมพ์)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7E1A-E1BA-4B21-9EC3-9A9B73CD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ให้ใส่ปีพิมพ์ สถานที่พิมพ์ สำนักพิมพ์ ตามวิธีการใส่ข้อมูลการพิมพ์ของหนังสือและระบุข้อความบอกลักษณะของเอกสารไว้ในเครื่องหมาย ( ) ต่อท้าย ดังตัวอย่าง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1391-AD2B-40F4-9EFB-351C69C8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13</a:t>
            </a:fld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4BBD4-72FC-4622-BCE0-EF2F4A0DC326}"/>
              </a:ext>
            </a:extLst>
          </p:cNvPr>
          <p:cNvSpPr/>
          <p:nvPr/>
        </p:nvSpPr>
        <p:spPr>
          <a:xfrm>
            <a:off x="975955" y="3068485"/>
            <a:ext cx="8924503" cy="2368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กรุงเทพฯ: มูลนิธิโกมลคีมทอง. (เอกสารอัดสำเนา)</a:t>
            </a:r>
          </a:p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ขอนแก่น: มหาวิทยาลัยขอนแก่น. (จุลสาร)</a:t>
            </a:r>
          </a:p>
          <a:p>
            <a:pPr marL="990600" indent="-990600">
              <a:tabLst>
                <a:tab pos="5024438" algn="l"/>
              </a:tabLst>
            </a:pPr>
            <a:r>
              <a:rPr lang="en-GB" sz="3600" dirty="0">
                <a:solidFill>
                  <a:schemeClr val="accent6"/>
                </a:solidFill>
              </a:rPr>
              <a:t>Texas: Texas University. (Unpublished)</a:t>
            </a:r>
          </a:p>
          <a:p>
            <a:pPr marL="990600" indent="-990600">
              <a:tabLst>
                <a:tab pos="5024438" algn="l"/>
              </a:tabLst>
            </a:pPr>
            <a:r>
              <a:rPr lang="en-GB" sz="3600" dirty="0">
                <a:solidFill>
                  <a:schemeClr val="accent6"/>
                </a:solidFill>
              </a:rPr>
              <a:t>Paris: UNESCO. (Pamphlet)</a:t>
            </a:r>
            <a:endParaRPr lang="en-GB" sz="36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9473-E57C-4440-8529-02DFBBD6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ครั้งที่พิมพ์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7EF3-2772-4BF3-83F7-11A1D5F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ให้ใส่ครั้งที่พิมพ์ตั้งแต่ครั้งที่ 2 ขึ้นไป หากมีข้อความระบุการปรับปรุง แก้ไข (</a:t>
            </a:r>
            <a:r>
              <a:rPr lang="en-GB" dirty="0"/>
              <a:t>revised) </a:t>
            </a:r>
            <a:r>
              <a:rPr lang="th-TH" dirty="0"/>
              <a:t>หรือการแก้ไขเพิ่มเติม (</a:t>
            </a:r>
            <a:r>
              <a:rPr lang="en-GB" dirty="0"/>
              <a:t>enlarged) </a:t>
            </a:r>
            <a:r>
              <a:rPr lang="th-TH" dirty="0"/>
              <a:t>ก็ให้ใส่ไว้ด้วย ดังตัวอย่าง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F4606-29AF-4CFF-8CB8-5FEB793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14</a:t>
            </a:fld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7AC62-EF9D-47CA-956F-08EC7AA497E5}"/>
              </a:ext>
            </a:extLst>
          </p:cNvPr>
          <p:cNvSpPr/>
          <p:nvPr/>
        </p:nvSpPr>
        <p:spPr>
          <a:xfrm>
            <a:off x="975955" y="3225800"/>
            <a:ext cx="8924503" cy="2368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พิมพ์ครั้งที่ 2 	2 </a:t>
            </a:r>
            <a:r>
              <a:rPr lang="en-GB" sz="3600" dirty="0" err="1">
                <a:solidFill>
                  <a:schemeClr val="accent6"/>
                </a:solidFill>
              </a:rPr>
              <a:t>nd</a:t>
            </a:r>
            <a:r>
              <a:rPr lang="en-GB" sz="3600" dirty="0">
                <a:solidFill>
                  <a:schemeClr val="accent6"/>
                </a:solidFill>
              </a:rPr>
              <a:t> ed.</a:t>
            </a:r>
          </a:p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พิมพ์ครั้งที่ 6 	6 </a:t>
            </a:r>
            <a:r>
              <a:rPr lang="en-GB" sz="3600" dirty="0" err="1">
                <a:solidFill>
                  <a:schemeClr val="accent6"/>
                </a:solidFill>
              </a:rPr>
              <a:t>th</a:t>
            </a:r>
            <a:r>
              <a:rPr lang="en-GB" sz="3600" dirty="0">
                <a:solidFill>
                  <a:schemeClr val="accent6"/>
                </a:solidFill>
              </a:rPr>
              <a:t> ed.</a:t>
            </a:r>
          </a:p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พิมพ์ครั้งที่ 3 ฉบับปรับปรุงแก้ไข 	3 </a:t>
            </a:r>
            <a:r>
              <a:rPr lang="en-GB" sz="3600" dirty="0" err="1">
                <a:solidFill>
                  <a:schemeClr val="accent6"/>
                </a:solidFill>
              </a:rPr>
              <a:t>rd</a:t>
            </a:r>
            <a:r>
              <a:rPr lang="en-GB" sz="3600" dirty="0">
                <a:solidFill>
                  <a:schemeClr val="accent6"/>
                </a:solidFill>
              </a:rPr>
              <a:t> rev. ed.</a:t>
            </a:r>
          </a:p>
          <a:p>
            <a:pPr marL="990600" indent="-990600">
              <a:tabLst>
                <a:tab pos="5024438" algn="l"/>
              </a:tabLst>
            </a:pPr>
            <a:r>
              <a:rPr lang="th-TH" sz="3600" dirty="0">
                <a:solidFill>
                  <a:schemeClr val="accent6"/>
                </a:solidFill>
              </a:rPr>
              <a:t>พิมพ์ครั้งที่ 2 แก้ไขเพิ่มเติม 	2 </a:t>
            </a:r>
            <a:r>
              <a:rPr lang="en-GB" sz="3600" dirty="0" err="1">
                <a:solidFill>
                  <a:schemeClr val="accent6"/>
                </a:solidFill>
              </a:rPr>
              <a:t>nd</a:t>
            </a:r>
            <a:r>
              <a:rPr lang="en-GB" sz="3600" dirty="0">
                <a:solidFill>
                  <a:schemeClr val="accent6"/>
                </a:solidFill>
              </a:rPr>
              <a:t> rev. &amp; enl. ed.</a:t>
            </a:r>
            <a:endParaRPr lang="en-GB" sz="36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8590-AF45-4D1C-A84F-23D8A155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สถานที่พิมพ์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377F1-A3D7-4453-8FC2-CFFB6FE9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ให้ใส่ชื่อเมือง หรือชื่อจังหวัด ซึ่งเป็นสถานที่พิมพ์ตามที่ปรากฏในหนังสือ หากในหนังสือบอกชื่อเมืองไว้หลายชื่อ ให้ใส่ชื่อแรกเท่านั้น ในกรณีที่ต้องการระบุชื่อรัฐหรือเขตหรือแคว้นต่อจากชื่อเมือง อาจใส่เป็นชื่อย่อหรือชื่อเต็มก็ได้</a:t>
            </a:r>
          </a:p>
          <a:p>
            <a:r>
              <a:rPr lang="th-TH" dirty="0"/>
              <a:t>กรณีที่ไม่ปรากฏชื่อสถานที่พิมพ์ ให้ใส่ </a:t>
            </a:r>
            <a:r>
              <a:rPr lang="th-TH" b="1" dirty="0">
                <a:solidFill>
                  <a:srgbClr val="FF0000"/>
                </a:solidFill>
              </a:rPr>
              <a:t>[</a:t>
            </a:r>
            <a:r>
              <a:rPr lang="th-TH" b="1" dirty="0" err="1">
                <a:solidFill>
                  <a:srgbClr val="FF0000"/>
                </a:solidFill>
              </a:rPr>
              <a:t>ม.ป.ท</a:t>
            </a:r>
            <a:r>
              <a:rPr lang="th-TH" b="1" dirty="0">
                <a:solidFill>
                  <a:srgbClr val="FF0000"/>
                </a:solidFill>
              </a:rPr>
              <a:t>.] </a:t>
            </a:r>
            <a:r>
              <a:rPr lang="th-TH" dirty="0"/>
              <a:t>หรือ </a:t>
            </a:r>
            <a:r>
              <a:rPr lang="th-TH" b="1" dirty="0">
                <a:solidFill>
                  <a:srgbClr val="FF0000"/>
                </a:solidFill>
              </a:rPr>
              <a:t>[</a:t>
            </a:r>
            <a:r>
              <a:rPr lang="en-GB" b="1" dirty="0" err="1">
                <a:solidFill>
                  <a:srgbClr val="FF0000"/>
                </a:solidFill>
              </a:rPr>
              <a:t>n.p.</a:t>
            </a:r>
            <a:r>
              <a:rPr lang="en-GB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E09E8-BD22-4758-B8B9-CDF3B0B8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2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8590-AF45-4D1C-A84F-23D8A155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สำนักพิมพ์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377F1-A3D7-4453-8FC2-CFFB6FE9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ให้ใส่ชื่อสำนักพิมพ์หรือโรงพิมพ์ตามที่ปรากฏในหนังสือ </a:t>
            </a:r>
          </a:p>
          <a:p>
            <a:r>
              <a:rPr lang="th-TH" dirty="0"/>
              <a:t>หากมีทั้งชื่อสำนักพิมพ์และชื่อโรงพิมพ์ ให้ใส่ชื่อสำนักพิมพ์</a:t>
            </a:r>
          </a:p>
          <a:p>
            <a:r>
              <a:rPr lang="th-TH" dirty="0"/>
              <a:t>กรณีที่สำนักพิมพ์เป็นหน่วยงานหรือองค์กร</a:t>
            </a:r>
            <a:r>
              <a:rPr lang="th-TH" dirty="0" err="1"/>
              <a:t>ต่างๆ</a:t>
            </a:r>
            <a:r>
              <a:rPr lang="th-TH" dirty="0"/>
              <a:t> ให้ใส่ชื่อหน่วยงานหรือองค์กรนั้นเป็นสำนักพิมพ์ </a:t>
            </a:r>
          </a:p>
          <a:p>
            <a:r>
              <a:rPr lang="th-TH" dirty="0"/>
              <a:t>สำหรับภาษาไทย ตัดคำว่า บริษัท ห้างหุ้นส่วนจำกัดและจำกัดออก ภาษาอังกฤษตัดคำว่า </a:t>
            </a:r>
            <a:r>
              <a:rPr lang="en-GB" dirty="0"/>
              <a:t>Limited (Ltd.), Incorporated</a:t>
            </a:r>
            <a:r>
              <a:rPr lang="th-TH" dirty="0"/>
              <a:t> </a:t>
            </a:r>
            <a:r>
              <a:rPr lang="en-GB" dirty="0"/>
              <a:t>(Inc.)</a:t>
            </a:r>
            <a:endParaRPr lang="th-TH" dirty="0"/>
          </a:p>
          <a:p>
            <a:r>
              <a:rPr lang="th-TH" dirty="0"/>
              <a:t>กรณีที่ไม่ปรากฏชื่อสถานที่พิมพ์ ให้ใส่ </a:t>
            </a:r>
            <a:r>
              <a:rPr lang="th-TH" b="1" dirty="0">
                <a:solidFill>
                  <a:srgbClr val="FF0000"/>
                </a:solidFill>
              </a:rPr>
              <a:t>[</a:t>
            </a:r>
            <a:r>
              <a:rPr lang="th-TH" b="1" dirty="0" err="1">
                <a:solidFill>
                  <a:srgbClr val="FF0000"/>
                </a:solidFill>
              </a:rPr>
              <a:t>ม.ป.ท</a:t>
            </a:r>
            <a:r>
              <a:rPr lang="th-TH" b="1" dirty="0">
                <a:solidFill>
                  <a:srgbClr val="FF0000"/>
                </a:solidFill>
              </a:rPr>
              <a:t>.] </a:t>
            </a:r>
            <a:r>
              <a:rPr lang="th-TH" dirty="0"/>
              <a:t>หรือ </a:t>
            </a:r>
            <a:r>
              <a:rPr lang="th-TH" b="1" dirty="0">
                <a:solidFill>
                  <a:srgbClr val="FF0000"/>
                </a:solidFill>
              </a:rPr>
              <a:t>[</a:t>
            </a:r>
            <a:r>
              <a:rPr lang="en-GB" b="1" dirty="0" err="1">
                <a:solidFill>
                  <a:srgbClr val="FF0000"/>
                </a:solidFill>
              </a:rPr>
              <a:t>n.p.</a:t>
            </a:r>
            <a:r>
              <a:rPr lang="en-GB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E09E8-BD22-4758-B8B9-CDF3B0B8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11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094A9-1DDC-40ED-9EC4-4F162F0B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บทความจากวารสาร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281D-B234-424F-8639-A9933812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17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D805F-A102-4101-844E-BA01C2773BAB}"/>
              </a:ext>
            </a:extLst>
          </p:cNvPr>
          <p:cNvSpPr/>
          <p:nvPr/>
        </p:nvSpPr>
        <p:spPr>
          <a:xfrm>
            <a:off x="533400" y="1763260"/>
            <a:ext cx="11201400" cy="1665740"/>
          </a:xfrm>
          <a:prstGeom prst="rect">
            <a:avLst/>
          </a:prstGeom>
          <a:solidFill>
            <a:srgbClr val="FEDCD2"/>
          </a:solidFill>
          <a:ln w="44450" cmpd="dbl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th-TH" sz="3600" dirty="0">
                <a:solidFill>
                  <a:schemeClr val="tx1"/>
                </a:solidFill>
              </a:rPr>
              <a:t>ชื่อผู้เขียน. (ปีพิมพ์). ชื่อบทความ. </a:t>
            </a:r>
            <a:r>
              <a:rPr lang="th-TH" sz="3600" b="1" dirty="0">
                <a:solidFill>
                  <a:schemeClr val="tx1"/>
                </a:solidFill>
              </a:rPr>
              <a:t>ชื่อวารสาร, ปีที่</a:t>
            </a:r>
            <a:r>
              <a:rPr lang="th-TH" sz="3600" dirty="0">
                <a:solidFill>
                  <a:schemeClr val="tx1"/>
                </a:solidFill>
              </a:rPr>
              <a:t>(ฉบับที่), เลขหน้า.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F3C1B-7B4C-40F5-A95A-3EC9C5450E01}"/>
              </a:ext>
            </a:extLst>
          </p:cNvPr>
          <p:cNvSpPr/>
          <p:nvPr/>
        </p:nvSpPr>
        <p:spPr>
          <a:xfrm>
            <a:off x="533400" y="3998832"/>
            <a:ext cx="8924503" cy="1455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en-GB" sz="3600" dirty="0">
                <a:solidFill>
                  <a:schemeClr val="accent6"/>
                </a:solidFill>
                <a:latin typeface="+mn-lt"/>
                <a:cs typeface="+mn-cs"/>
              </a:rPr>
              <a:t>Gu, X., Hu, J., &amp; Huang, M. (2015). K-0 of granular soils: a particulate approach. </a:t>
            </a:r>
            <a:r>
              <a:rPr lang="en-GB" sz="3600" b="1" dirty="0">
                <a:solidFill>
                  <a:schemeClr val="accent6"/>
                </a:solidFill>
                <a:latin typeface="+mn-lt"/>
                <a:cs typeface="+mn-cs"/>
              </a:rPr>
              <a:t>Granular Matter, 17</a:t>
            </a:r>
            <a:r>
              <a:rPr lang="en-GB" sz="3600" dirty="0">
                <a:solidFill>
                  <a:schemeClr val="accent6"/>
                </a:solidFill>
                <a:latin typeface="+mn-lt"/>
                <a:cs typeface="+mn-cs"/>
              </a:rPr>
              <a:t>(6), 703-715.</a:t>
            </a:r>
          </a:p>
        </p:txBody>
      </p:sp>
    </p:spTree>
    <p:extLst>
      <p:ext uri="{BB962C8B-B14F-4D97-AF65-F5344CB8AC3E}">
        <p14:creationId xmlns:p14="http://schemas.microsoft.com/office/powerpoint/2010/main" val="31728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F3D2-04F8-492E-8E42-5AB8204B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บทความจากวารสาร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8E2C-149B-40D1-A901-9FEE25E2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ประเด็นที่ต้องระวัง</a:t>
            </a:r>
          </a:p>
          <a:p>
            <a:pPr lvl="1"/>
            <a:r>
              <a:rPr lang="en-US" dirty="0"/>
              <a:t>Volume (</a:t>
            </a:r>
            <a:r>
              <a:rPr lang="th-TH" dirty="0"/>
              <a:t>ปีที่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Issue</a:t>
            </a:r>
            <a:r>
              <a:rPr lang="th-TH" dirty="0"/>
              <a:t> (ฉบับที่)</a:t>
            </a:r>
          </a:p>
          <a:p>
            <a:r>
              <a:rPr lang="th-TH" dirty="0"/>
              <a:t>หลายๆ ครั้ง วารสารไม่ให้หมายเลข </a:t>
            </a:r>
            <a:r>
              <a:rPr lang="en-US" dirty="0"/>
              <a:t>Issue</a:t>
            </a:r>
            <a:r>
              <a:rPr lang="th-TH" dirty="0"/>
              <a:t> มาให้ - </a:t>
            </a:r>
            <a:r>
              <a:rPr lang="th-TH" b="1" dirty="0">
                <a:solidFill>
                  <a:srgbClr val="FF0000"/>
                </a:solidFill>
              </a:rPr>
              <a:t>เราต้องค้นเพิ่มเอง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45FA-FBA6-4051-8813-0665D237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453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19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ตัวอย่างการเขียน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633"/>
          <a:stretch/>
        </p:blipFill>
        <p:spPr>
          <a:xfrm>
            <a:off x="1571625" y="314975"/>
            <a:ext cx="9886950" cy="57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76755" y="3035271"/>
            <a:ext cx="8924503" cy="1455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en-GB" sz="3600" dirty="0">
                <a:solidFill>
                  <a:schemeClr val="accent6"/>
                </a:solidFill>
                <a:latin typeface="+mn-lt"/>
                <a:cs typeface="+mn-cs"/>
              </a:rPr>
              <a:t>Gu, X., Hu, J., &amp; Huang, M. (2015). K-0 of granular soils: a particulate approach. </a:t>
            </a:r>
            <a:r>
              <a:rPr lang="en-GB" sz="3600" b="1" dirty="0">
                <a:solidFill>
                  <a:schemeClr val="accent6"/>
                </a:solidFill>
                <a:latin typeface="+mn-lt"/>
                <a:cs typeface="+mn-cs"/>
              </a:rPr>
              <a:t>Granular Matter, 17</a:t>
            </a:r>
            <a:r>
              <a:rPr lang="en-GB" sz="3600" dirty="0">
                <a:solidFill>
                  <a:schemeClr val="accent6"/>
                </a:solidFill>
                <a:latin typeface="+mn-lt"/>
                <a:cs typeface="+mn-cs"/>
              </a:rPr>
              <a:t>(6), 703-715.</a:t>
            </a:r>
          </a:p>
        </p:txBody>
      </p:sp>
    </p:spTree>
    <p:extLst>
      <p:ext uri="{BB962C8B-B14F-4D97-AF65-F5344CB8AC3E}">
        <p14:creationId xmlns:p14="http://schemas.microsoft.com/office/powerpoint/2010/main" val="17170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รายการเอกสารอ้างอิง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เป็นรายการท้ายเล่มหรือบท ที่แสดงรายละเอียดที่มาของเอกสารที่อ้างในเนื้อความ</a:t>
            </a:r>
          </a:p>
          <a:p>
            <a:r>
              <a:rPr lang="th-TH" dirty="0"/>
              <a:t>ภาษาอังกฤษ</a:t>
            </a:r>
            <a:r>
              <a:rPr lang="en-GB" dirty="0"/>
              <a:t> </a:t>
            </a:r>
            <a:r>
              <a:rPr lang="th-TH" dirty="0"/>
              <a:t>เอกสารอ้างอิง </a:t>
            </a:r>
            <a:r>
              <a:rPr lang="en-US" dirty="0"/>
              <a:t>= </a:t>
            </a:r>
            <a:r>
              <a:rPr lang="en-GB" dirty="0"/>
              <a:t>Reference, List of Citations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15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094A9-1DDC-40ED-9EC4-4F162F0B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บทความจากการประชุมวิชาการ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7063DB-287D-4282-9D9E-79AD0708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Proceedings</a:t>
            </a:r>
            <a:r>
              <a:rPr lang="th-TH" dirty="0"/>
              <a:t> </a:t>
            </a:r>
            <a:r>
              <a:rPr lang="en-US" dirty="0"/>
              <a:t>/</a:t>
            </a:r>
            <a:r>
              <a:rPr lang="th-TH" dirty="0"/>
              <a:t> </a:t>
            </a:r>
            <a:r>
              <a:rPr lang="en-US" dirty="0"/>
              <a:t>conference paper = </a:t>
            </a:r>
            <a:r>
              <a:rPr lang="th-TH" dirty="0"/>
              <a:t>งานตีพิมพ์บทความจากการประชุมวิชาการ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281D-B234-424F-8639-A9933812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20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D805F-A102-4101-844E-BA01C2773BAB}"/>
              </a:ext>
            </a:extLst>
          </p:cNvPr>
          <p:cNvSpPr/>
          <p:nvPr/>
        </p:nvSpPr>
        <p:spPr>
          <a:xfrm>
            <a:off x="533400" y="2788273"/>
            <a:ext cx="11201400" cy="1665740"/>
          </a:xfrm>
          <a:prstGeom prst="rect">
            <a:avLst/>
          </a:prstGeom>
          <a:solidFill>
            <a:srgbClr val="FEDCD2"/>
          </a:solidFill>
          <a:ln w="44450" cmpd="dbl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th-TH" sz="3600" dirty="0">
                <a:solidFill>
                  <a:schemeClr val="tx1"/>
                </a:solidFill>
              </a:rPr>
              <a:t>ชื่อผู้เขียน. (ปีพิมพ์). ชื่อเรื่องบทความ/เอกสาร. ใน ชื่อบรรณาธิการ (บรรณาธิการ).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h-TH" sz="3600" dirty="0">
                <a:solidFill>
                  <a:schemeClr val="tx1"/>
                </a:solidFill>
              </a:rPr>
              <a:t>ชื่อหัวข้อหรือเรื่องการประชุม. ชื่อการประชุม. (หน้า - ). สถานที่พิมพ์: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h-TH" sz="3600" dirty="0">
                <a:solidFill>
                  <a:schemeClr val="tx1"/>
                </a:solidFill>
              </a:rPr>
              <a:t>สำนักพิมพ์.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4D2F0-3073-487D-8508-ECDE0E2FAD62}"/>
              </a:ext>
            </a:extLst>
          </p:cNvPr>
          <p:cNvSpPr/>
          <p:nvPr/>
        </p:nvSpPr>
        <p:spPr>
          <a:xfrm>
            <a:off x="533400" y="4548248"/>
            <a:ext cx="11201400" cy="1547752"/>
          </a:xfrm>
          <a:prstGeom prst="rect">
            <a:avLst/>
          </a:prstGeom>
          <a:solidFill>
            <a:srgbClr val="FEDCD2"/>
          </a:solidFill>
          <a:ln w="44450" cmpd="dbl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/>
            <a:r>
              <a:rPr lang="en-US" sz="3600">
                <a:solidFill>
                  <a:schemeClr val="tx1"/>
                </a:solidFill>
              </a:rPr>
              <a:t>Author</a:t>
            </a:r>
            <a:r>
              <a:rPr lang="th-TH" sz="3600">
                <a:solidFill>
                  <a:schemeClr val="tx1"/>
                </a:solidFill>
              </a:rPr>
              <a:t>. (</a:t>
            </a:r>
            <a:r>
              <a:rPr lang="en-US" sz="3600">
                <a:solidFill>
                  <a:schemeClr val="tx1"/>
                </a:solidFill>
              </a:rPr>
              <a:t>Year</a:t>
            </a:r>
            <a:r>
              <a:rPr lang="th-TH" sz="3600">
                <a:solidFill>
                  <a:schemeClr val="tx1"/>
                </a:solidFill>
              </a:rPr>
              <a:t>). </a:t>
            </a:r>
            <a:r>
              <a:rPr lang="en-US" sz="3600">
                <a:solidFill>
                  <a:schemeClr val="tx1"/>
                </a:solidFill>
              </a:rPr>
              <a:t>Article</a:t>
            </a:r>
            <a:r>
              <a:rPr lang="th-TH" sz="3600">
                <a:solidFill>
                  <a:schemeClr val="tx1"/>
                </a:solidFill>
              </a:rPr>
              <a:t>. </a:t>
            </a:r>
            <a:r>
              <a:rPr lang="en-US" sz="3600">
                <a:solidFill>
                  <a:schemeClr val="tx1"/>
                </a:solidFill>
              </a:rPr>
              <a:t>In</a:t>
            </a:r>
            <a:r>
              <a:rPr lang="th-TH" sz="3600">
                <a:solidFill>
                  <a:schemeClr val="tx1"/>
                </a:solidFill>
              </a:rPr>
              <a:t> </a:t>
            </a:r>
            <a:r>
              <a:rPr lang="en-US" sz="3600">
                <a:solidFill>
                  <a:schemeClr val="tx1"/>
                </a:solidFill>
              </a:rPr>
              <a:t>Editor</a:t>
            </a:r>
            <a:r>
              <a:rPr lang="th-TH" sz="3600">
                <a:solidFill>
                  <a:schemeClr val="tx1"/>
                </a:solidFill>
              </a:rPr>
              <a:t> (</a:t>
            </a:r>
            <a:r>
              <a:rPr lang="en-US" sz="3600" dirty="0">
                <a:solidFill>
                  <a:schemeClr val="tx1"/>
                </a:solidFill>
              </a:rPr>
              <a:t>Ed./</a:t>
            </a:r>
            <a:r>
              <a:rPr lang="en-US" sz="3600">
                <a:solidFill>
                  <a:schemeClr val="tx1"/>
                </a:solidFill>
              </a:rPr>
              <a:t>Eds.</a:t>
            </a:r>
            <a:r>
              <a:rPr lang="th-TH" sz="3600">
                <a:solidFill>
                  <a:schemeClr val="tx1"/>
                </a:solidFill>
              </a:rPr>
              <a:t>).</a:t>
            </a:r>
            <a:r>
              <a:rPr lang="en-US" sz="3600" dirty="0">
                <a:solidFill>
                  <a:schemeClr val="tx1"/>
                </a:solidFill>
              </a:rPr>
              <a:t> Conference</a:t>
            </a:r>
            <a:r>
              <a:rPr lang="en-US" sz="3600">
                <a:solidFill>
                  <a:schemeClr val="tx1"/>
                </a:solidFill>
              </a:rPr>
              <a:t>_Title</a:t>
            </a:r>
            <a:r>
              <a:rPr lang="th-TH" sz="3600">
                <a:solidFill>
                  <a:schemeClr val="tx1"/>
                </a:solidFill>
              </a:rPr>
              <a:t>. </a:t>
            </a:r>
            <a:r>
              <a:rPr lang="en-US" sz="3600" dirty="0">
                <a:solidFill>
                  <a:schemeClr val="tx1"/>
                </a:solidFill>
              </a:rPr>
              <a:t>Conference</a:t>
            </a:r>
            <a:r>
              <a:rPr lang="en-US" sz="3600">
                <a:solidFill>
                  <a:schemeClr val="tx1"/>
                </a:solidFill>
              </a:rPr>
              <a:t>_Name</a:t>
            </a:r>
            <a:r>
              <a:rPr lang="th-TH" sz="3600">
                <a:solidFill>
                  <a:schemeClr val="tx1"/>
                </a:solidFill>
              </a:rPr>
              <a:t>. (</a:t>
            </a:r>
            <a:r>
              <a:rPr lang="en-US" sz="3600" dirty="0">
                <a:solidFill>
                  <a:schemeClr val="tx1"/>
                </a:solidFill>
              </a:rPr>
              <a:t>pp</a:t>
            </a:r>
            <a:r>
              <a:rPr lang="en-US" sz="3600">
                <a:solidFill>
                  <a:schemeClr val="tx1"/>
                </a:solidFill>
              </a:rPr>
              <a:t>. x</a:t>
            </a:r>
            <a:r>
              <a:rPr lang="th-TH" sz="3600">
                <a:solidFill>
                  <a:schemeClr val="tx1"/>
                </a:solidFill>
              </a:rPr>
              <a:t>-</a:t>
            </a:r>
            <a:r>
              <a:rPr lang="en-US" sz="3600">
                <a:solidFill>
                  <a:schemeClr val="tx1"/>
                </a:solidFill>
              </a:rPr>
              <a:t>y</a:t>
            </a:r>
            <a:r>
              <a:rPr lang="th-TH" sz="3600">
                <a:solidFill>
                  <a:schemeClr val="tx1"/>
                </a:solidFill>
              </a:rPr>
              <a:t>). </a:t>
            </a:r>
            <a:r>
              <a:rPr lang="en-US" sz="3600">
                <a:solidFill>
                  <a:schemeClr val="tx1"/>
                </a:solidFill>
              </a:rPr>
              <a:t>Location</a:t>
            </a:r>
            <a:r>
              <a:rPr lang="th-TH" sz="3600">
                <a:solidFill>
                  <a:schemeClr val="tx1"/>
                </a:solidFill>
              </a:rPr>
              <a:t>:</a:t>
            </a:r>
            <a:r>
              <a:rPr lang="en-US" sz="3600">
                <a:solidFill>
                  <a:schemeClr val="tx1"/>
                </a:solidFill>
              </a:rPr>
              <a:t> Publisher</a:t>
            </a:r>
            <a:r>
              <a:rPr lang="th-TH" sz="3600" dirty="0">
                <a:solidFill>
                  <a:schemeClr val="tx1"/>
                </a:solidFill>
              </a:rPr>
              <a:t>.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094A9-1DDC-40ED-9EC4-4F162F0B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บทความจากการประชุมวิชาการ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7063DB-287D-4282-9D9E-79AD0708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ประเด็นสำคัญ</a:t>
            </a:r>
          </a:p>
          <a:p>
            <a:pPr lvl="1"/>
            <a:r>
              <a:rPr lang="th-TH" dirty="0"/>
              <a:t>ข้อมูลมักไม่ครบ </a:t>
            </a:r>
            <a:r>
              <a:rPr lang="th-TH" b="1" dirty="0">
                <a:solidFill>
                  <a:srgbClr val="FF0000"/>
                </a:solidFill>
              </a:rPr>
              <a:t>เราต้องสืบค้นข้อมูลเพิ่ม</a:t>
            </a:r>
            <a:r>
              <a:rPr lang="th-TH" dirty="0"/>
              <a:t> เช่น</a:t>
            </a:r>
          </a:p>
          <a:p>
            <a:pPr lvl="1"/>
            <a:r>
              <a:rPr lang="th-TH" dirty="0"/>
              <a:t>ชื่อบรรณาธิการ </a:t>
            </a:r>
          </a:p>
          <a:p>
            <a:pPr lvl="1"/>
            <a:r>
              <a:rPr lang="th-TH" dirty="0"/>
              <a:t>ชื่อหัวข้อหรือเรื่องการประชุม (บางครั้งอาจจะไม่มี)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281D-B234-424F-8639-A9933812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D7F-1897-48C6-B6F9-59A73BA0D5F2}" type="slidenum">
              <a:rPr lang="en-US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39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การจัดเรียงรายการเอกสารอ้างอิงท้ายเล่ม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AutoNum type="arabicPeriod"/>
            </a:pPr>
            <a:r>
              <a:rPr lang="th-TH" dirty="0"/>
              <a:t>เรียงลำดับตัวอักษรของชื่อผู้แต่ง (ไทย ตามด้วย อังกฤษ)</a:t>
            </a:r>
          </a:p>
          <a:p>
            <a:pPr marL="444500" indent="-444500">
              <a:buAutoNum type="arabicPeriod"/>
            </a:pPr>
            <a:r>
              <a:rPr lang="th-TH" dirty="0"/>
              <a:t>กรณีชื่อซ้ำ ให้เรียงปี</a:t>
            </a:r>
          </a:p>
          <a:p>
            <a:pPr marL="444500" indent="-444500">
              <a:buAutoNum type="arabicPeriod"/>
            </a:pPr>
            <a:r>
              <a:rPr lang="th-TH" dirty="0"/>
              <a:t>กรณีปีซ้ำ ให้เรียงลำดับ ก, ข, ค</a:t>
            </a:r>
            <a:r>
              <a:rPr lang="en-US" dirty="0"/>
              <a:t> </a:t>
            </a:r>
            <a:r>
              <a:rPr lang="th-TH" dirty="0"/>
              <a:t>หรือ</a:t>
            </a:r>
            <a:r>
              <a:rPr lang="en-US" dirty="0"/>
              <a:t> a, b, c</a:t>
            </a:r>
            <a:r>
              <a:rPr lang="th-TH" dirty="0"/>
              <a:t> (ตามที่กำหนดในเนื้อความ)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13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23</a:t>
            </a:fld>
            <a:endParaRPr lang="th-TH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ตัวอย่างการจัดเรียง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ประเวศ วะสี. (2539). พุทธศาสนากับ . . .</a:t>
            </a:r>
          </a:p>
          <a:p>
            <a:pPr marL="0" indent="0">
              <a:buNone/>
            </a:pPr>
            <a:r>
              <a:rPr lang="th-TH" dirty="0"/>
              <a:t>ประเวศ วะสี. (2541ก). ประชาคม . . .</a:t>
            </a:r>
          </a:p>
          <a:p>
            <a:pPr marL="0" indent="0">
              <a:buNone/>
            </a:pPr>
            <a:r>
              <a:rPr lang="th-TH" dirty="0"/>
              <a:t>ประเวศ วะสี. (2541ข). วิกฤติการณ์. . .</a:t>
            </a:r>
          </a:p>
          <a:p>
            <a:pPr marL="0" indent="0">
              <a:buNone/>
            </a:pPr>
            <a:r>
              <a:rPr lang="th-TH" dirty="0"/>
              <a:t>ประเวศ วะสี, &amp; </a:t>
            </a:r>
            <a:r>
              <a:rPr lang="th-TH" dirty="0" err="1"/>
              <a:t>อคิน</a:t>
            </a:r>
            <a:r>
              <a:rPr lang="th-TH" dirty="0"/>
              <a:t> รพี</a:t>
            </a:r>
            <a:r>
              <a:rPr lang="th-TH" dirty="0" err="1"/>
              <a:t>พัฒน์</a:t>
            </a:r>
            <a:r>
              <a:rPr lang="th-TH" dirty="0"/>
              <a:t>, ม.ร.ว. (2536). ชุมชน. . .</a:t>
            </a:r>
          </a:p>
          <a:p>
            <a:pPr marL="812800" indent="-812800">
              <a:buNone/>
            </a:pPr>
            <a:r>
              <a:rPr lang="th-TH" dirty="0"/>
              <a:t>พีรสิทธิ์ คำนวณศิลป์ และคณะ. (2539). การศึกษาผลกระทบทางด้านเศรษฐกิจและสังคม...</a:t>
            </a:r>
          </a:p>
          <a:p>
            <a:pPr marL="812800" indent="-812800">
              <a:buNone/>
            </a:pPr>
            <a:r>
              <a:rPr lang="en-GB" dirty="0"/>
              <a:t>Ngo, N.V. (1988</a:t>
            </a:r>
            <a:r>
              <a:rPr lang="en-US" dirty="0"/>
              <a:t>a</a:t>
            </a:r>
            <a:r>
              <a:rPr lang="en-GB" dirty="0"/>
              <a:t>). Some aspects of cooperation in the Mekong delta.</a:t>
            </a:r>
            <a:r>
              <a:rPr lang="th-TH" dirty="0"/>
              <a:t>..</a:t>
            </a:r>
          </a:p>
          <a:p>
            <a:pPr marL="812800" indent="-812800">
              <a:buNone/>
            </a:pPr>
            <a:r>
              <a:rPr lang="en-GB" dirty="0"/>
              <a:t>Ngo, N.V. (1988b). Mekong delta.</a:t>
            </a:r>
            <a:r>
              <a:rPr lang="th-TH" dirty="0"/>
              <a:t>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9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บรรณานุกรม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เป็นรายการท้ายเล่มหรือบท ที่แสดงรายละเอียดที่มาของเอกสารทั้งที่</a:t>
            </a:r>
            <a:r>
              <a:rPr lang="th-TH" b="1" u="sng" dirty="0">
                <a:solidFill>
                  <a:srgbClr val="FF0000"/>
                </a:solidFill>
              </a:rPr>
              <a:t>ได้อ้างถึง</a:t>
            </a:r>
            <a:r>
              <a:rPr lang="th-TH" dirty="0"/>
              <a:t>ในเนื้อความและที่</a:t>
            </a:r>
            <a:r>
              <a:rPr lang="th-TH" b="1" u="sng" dirty="0">
                <a:solidFill>
                  <a:srgbClr val="FF0000"/>
                </a:solidFill>
              </a:rPr>
              <a:t>ไม่ได้อ้างถึง</a:t>
            </a:r>
            <a:r>
              <a:rPr lang="th-TH" dirty="0"/>
              <a:t>ในเนื้อความ</a:t>
            </a:r>
          </a:p>
          <a:p>
            <a:r>
              <a:rPr lang="th-TH" dirty="0"/>
              <a:t>ภาษาอังกฤษ</a:t>
            </a:r>
            <a:r>
              <a:rPr lang="en-US" dirty="0"/>
              <a:t> </a:t>
            </a:r>
            <a:r>
              <a:rPr lang="th-TH" dirty="0"/>
              <a:t>บรรณานุกรม </a:t>
            </a:r>
            <a:r>
              <a:rPr lang="en-US" dirty="0"/>
              <a:t>=</a:t>
            </a:r>
            <a:r>
              <a:rPr lang="en-GB" dirty="0"/>
              <a:t> Bibliography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16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7200" y="349895"/>
            <a:ext cx="10007600" cy="14535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4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62748" y="507708"/>
            <a:ext cx="9770452" cy="1206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err="1">
                <a:solidFill>
                  <a:schemeClr val="tx1"/>
                </a:solidFill>
                <a:latin typeface="+mn-lt"/>
                <a:cs typeface="+mn-cs"/>
              </a:rPr>
              <a:t>Jaky</a:t>
            </a:r>
            <a:r>
              <a:rPr lang="en-GB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+mn-lt"/>
                <a:cs typeface="+mn-cs"/>
              </a:rPr>
              <a:t>(19</a:t>
            </a:r>
            <a:r>
              <a:rPr lang="en-GB" sz="3600" dirty="0">
                <a:solidFill>
                  <a:schemeClr val="tx1"/>
                </a:solidFill>
                <a:latin typeface="+mn-lt"/>
                <a:cs typeface="+mn-cs"/>
              </a:rPr>
              <a:t>4</a:t>
            </a:r>
            <a:r>
              <a:rPr lang="th-TH" sz="3600" dirty="0">
                <a:solidFill>
                  <a:schemeClr val="tx1"/>
                </a:solidFill>
                <a:latin typeface="+mn-lt"/>
                <a:cs typeface="+mn-cs"/>
              </a:rPr>
              <a:t>4) เป็นนักวิชาการคนแรกที่นำเสนอสมการสำหรับการประเมินค่า </a:t>
            </a:r>
            <a:r>
              <a:rPr lang="en-GB" sz="3600" dirty="0">
                <a:solidFill>
                  <a:schemeClr val="tx1"/>
                </a:solidFill>
                <a:latin typeface="+mn-lt"/>
                <a:cs typeface="+mn-cs"/>
              </a:rPr>
              <a:t>K0</a:t>
            </a:r>
            <a:r>
              <a:rPr lang="th-TH" sz="3600" dirty="0">
                <a:solidFill>
                  <a:schemeClr val="tx1"/>
                </a:solidFill>
                <a:latin typeface="+mn-lt"/>
                <a:cs typeface="+mn-cs"/>
              </a:rPr>
              <a:t> ใน</a:t>
            </a:r>
            <a:r>
              <a:rPr lang="en-GB" sz="3600" dirty="0">
                <a:solidFill>
                  <a:schemeClr val="tx1"/>
                </a:solidFill>
                <a:latin typeface="+mn-lt"/>
                <a:cs typeface="+mn-cs"/>
              </a:rPr>
              <a:t> cohesionless soil</a:t>
            </a:r>
            <a:endParaRPr lang="th-TH" sz="3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0" y="1972706"/>
            <a:ext cx="10007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Angsana New" panose="02020603050405020304" pitchFamily="18" charset="-34"/>
                <a:ea typeface="MS Mincho"/>
              </a:rPr>
              <a:t>รายการเอกสารอ้างอิง</a:t>
            </a:r>
            <a:endParaRPr lang="en-US" sz="3200" dirty="0">
              <a:latin typeface="Angsana New" panose="02020603050405020304" pitchFamily="18" charset="-34"/>
              <a:ea typeface="MS Mincho"/>
            </a:endParaRPr>
          </a:p>
          <a:p>
            <a:pPr marL="723900" indent="-723900"/>
            <a:r>
              <a:rPr lang="en-US" sz="3200" dirty="0" err="1">
                <a:latin typeface="Angsana New" panose="02020603050405020304" pitchFamily="18" charset="-34"/>
                <a:ea typeface="MS Mincho"/>
              </a:rPr>
              <a:t>Jaky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J</a:t>
            </a:r>
            <a:r>
              <a:rPr lang="th-TH" sz="3200" dirty="0">
                <a:latin typeface="Angsana New" panose="02020603050405020304" pitchFamily="18" charset="-34"/>
                <a:ea typeface="MS Mincho"/>
              </a:rPr>
              <a:t>. </a:t>
            </a:r>
            <a:r>
              <a:rPr lang="en-GB" sz="3200" dirty="0">
                <a:latin typeface="Angsana New" panose="02020603050405020304" pitchFamily="18" charset="-34"/>
                <a:ea typeface="MS Mincho"/>
              </a:rPr>
              <a:t>(1944).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 The coefficient of earth pressure at rest</a:t>
            </a:r>
            <a:r>
              <a:rPr lang="en-GB" sz="3200" dirty="0">
                <a:latin typeface="Angsana New" panose="02020603050405020304" pitchFamily="18" charset="-34"/>
                <a:ea typeface="MS Mincho"/>
              </a:rPr>
              <a:t>.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ea typeface="MS Mincho"/>
              </a:rPr>
              <a:t>Journal of the Society of Hungarian Architects and Engineers, 7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355-358.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0226" y="3650706"/>
            <a:ext cx="100076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Angsana New" panose="02020603050405020304" pitchFamily="18" charset="-34"/>
                <a:ea typeface="MS Mincho"/>
              </a:rPr>
              <a:t>บรรณานุกรม</a:t>
            </a:r>
            <a:endParaRPr lang="en-US" sz="3200" dirty="0">
              <a:latin typeface="Angsana New" panose="02020603050405020304" pitchFamily="18" charset="-34"/>
              <a:ea typeface="MS Mincho"/>
            </a:endParaRPr>
          </a:p>
          <a:p>
            <a:pPr marL="723900" indent="-723900"/>
            <a:r>
              <a:rPr lang="en-US" sz="3200" dirty="0">
                <a:latin typeface="Angsana New" panose="02020603050405020304" pitchFamily="18" charset="-34"/>
                <a:ea typeface="MS Mincho"/>
              </a:rPr>
              <a:t>Al-</a:t>
            </a:r>
            <a:r>
              <a:rPr lang="en-US" sz="3200" dirty="0" err="1">
                <a:latin typeface="Angsana New" panose="02020603050405020304" pitchFamily="18" charset="-34"/>
                <a:ea typeface="MS Mincho"/>
              </a:rPr>
              <a:t>Khafaji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A.W., &amp; </a:t>
            </a:r>
            <a:r>
              <a:rPr lang="en-US" sz="3200" dirty="0" err="1">
                <a:latin typeface="Angsana New" panose="02020603050405020304" pitchFamily="18" charset="-34"/>
                <a:ea typeface="MS Mincho"/>
              </a:rPr>
              <a:t>Andersland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O.B. (1995). </a:t>
            </a:r>
            <a:r>
              <a:rPr lang="en-US" sz="3200" b="1" dirty="0">
                <a:latin typeface="Angsana New" panose="02020603050405020304" pitchFamily="18" charset="-34"/>
                <a:ea typeface="MS Mincho"/>
              </a:rPr>
              <a:t>Geotechnical Engineering &amp; Soil Testing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. Oxford University Press.</a:t>
            </a:r>
            <a:endParaRPr lang="th-TH" sz="3200" dirty="0">
              <a:latin typeface="Angsana New" panose="02020603050405020304" pitchFamily="18" charset="-34"/>
              <a:ea typeface="MS Mincho"/>
            </a:endParaRPr>
          </a:p>
          <a:p>
            <a:pPr marL="723900" indent="-723900"/>
            <a:r>
              <a:rPr lang="en-US" sz="3200" dirty="0" err="1">
                <a:latin typeface="Angsana New" panose="02020603050405020304" pitchFamily="18" charset="-34"/>
                <a:ea typeface="MS Mincho"/>
              </a:rPr>
              <a:t>Jaky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J</a:t>
            </a:r>
            <a:r>
              <a:rPr lang="th-TH" sz="3200" dirty="0">
                <a:latin typeface="Angsana New" panose="02020603050405020304" pitchFamily="18" charset="-34"/>
                <a:ea typeface="MS Mincho"/>
              </a:rPr>
              <a:t>. </a:t>
            </a:r>
            <a:r>
              <a:rPr lang="en-GB" sz="3200" dirty="0">
                <a:latin typeface="Angsana New" panose="02020603050405020304" pitchFamily="18" charset="-34"/>
                <a:ea typeface="MS Mincho"/>
              </a:rPr>
              <a:t>(1944).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 The coefficient of earth pressure at rest</a:t>
            </a:r>
            <a:r>
              <a:rPr lang="en-GB" sz="3200" dirty="0">
                <a:latin typeface="Angsana New" panose="02020603050405020304" pitchFamily="18" charset="-34"/>
                <a:ea typeface="MS Mincho"/>
              </a:rPr>
              <a:t>.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ea typeface="MS Mincho"/>
              </a:rPr>
              <a:t>Journal of the Society of Hungarian Architects and Engineers, 7</a:t>
            </a:r>
            <a:r>
              <a:rPr lang="en-US" sz="3200" dirty="0">
                <a:latin typeface="Angsana New" panose="02020603050405020304" pitchFamily="18" charset="-34"/>
                <a:ea typeface="MS Mincho"/>
              </a:rPr>
              <a:t>, 355-358.</a:t>
            </a:r>
          </a:p>
        </p:txBody>
      </p:sp>
    </p:spTree>
    <p:extLst>
      <p:ext uri="{BB962C8B-B14F-4D97-AF65-F5344CB8AC3E}">
        <p14:creationId xmlns:p14="http://schemas.microsoft.com/office/powerpoint/2010/main" val="29993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884296"/>
            <a:ext cx="10845800" cy="187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ตัวอย่างระบบ/รูปแบบการอ้างอิงเอกสาร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5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698500" y="2049708"/>
            <a:ext cx="1049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latin typeface="Angsana New" panose="02020603050405020304" pitchFamily="18" charset="-34"/>
                <a:ea typeface="MS Mincho"/>
              </a:rPr>
              <a:t>รายการเอกสารอ้างอิง</a:t>
            </a:r>
            <a:endParaRPr lang="en-US" sz="3600" dirty="0">
              <a:latin typeface="Angsana New" panose="02020603050405020304" pitchFamily="18" charset="-34"/>
              <a:ea typeface="MS Mincho"/>
            </a:endParaRPr>
          </a:p>
          <a:p>
            <a:pPr marL="723900" indent="-723900"/>
            <a:r>
              <a:rPr lang="en-US" sz="3600" dirty="0" err="1">
                <a:latin typeface="Angsana New" panose="02020603050405020304" pitchFamily="18" charset="-34"/>
                <a:ea typeface="MS Mincho"/>
              </a:rPr>
              <a:t>Jaky</a:t>
            </a:r>
            <a:r>
              <a:rPr lang="en-US" sz="3600" dirty="0">
                <a:latin typeface="Angsana New" panose="02020603050405020304" pitchFamily="18" charset="-34"/>
                <a:ea typeface="MS Mincho"/>
              </a:rPr>
              <a:t>, J</a:t>
            </a:r>
            <a:r>
              <a:rPr lang="th-TH" sz="3600" dirty="0">
                <a:latin typeface="Angsana New" panose="02020603050405020304" pitchFamily="18" charset="-34"/>
                <a:ea typeface="MS Mincho"/>
              </a:rPr>
              <a:t>. </a:t>
            </a:r>
            <a:r>
              <a:rPr lang="en-GB" sz="3600" dirty="0">
                <a:latin typeface="Angsana New" panose="02020603050405020304" pitchFamily="18" charset="-34"/>
                <a:ea typeface="MS Mincho"/>
              </a:rPr>
              <a:t>(1944).</a:t>
            </a:r>
            <a:r>
              <a:rPr lang="en-US" sz="3600" dirty="0">
                <a:latin typeface="Angsana New" panose="02020603050405020304" pitchFamily="18" charset="-34"/>
                <a:ea typeface="MS Mincho"/>
              </a:rPr>
              <a:t> The coefficient of earth pressure at rest</a:t>
            </a:r>
            <a:r>
              <a:rPr lang="en-GB" sz="3600" dirty="0">
                <a:latin typeface="Angsana New" panose="02020603050405020304" pitchFamily="18" charset="-34"/>
                <a:ea typeface="MS Mincho"/>
              </a:rPr>
              <a:t>.</a:t>
            </a:r>
            <a:r>
              <a:rPr lang="en-US" sz="3600" dirty="0">
                <a:latin typeface="Angsana New" panose="02020603050405020304" pitchFamily="18" charset="-34"/>
                <a:ea typeface="MS Mincho"/>
              </a:rPr>
              <a:t> </a:t>
            </a:r>
            <a:r>
              <a:rPr lang="en-US" sz="3600" b="1" dirty="0">
                <a:latin typeface="Angsana New" panose="02020603050405020304" pitchFamily="18" charset="-34"/>
                <a:ea typeface="MS Mincho"/>
              </a:rPr>
              <a:t>Journal of the Society of Hungarian Architects and Engineers, 7</a:t>
            </a:r>
            <a:r>
              <a:rPr lang="en-US" sz="3600" dirty="0">
                <a:latin typeface="Angsana New" panose="02020603050405020304" pitchFamily="18" charset="-34"/>
                <a:ea typeface="MS Mincho"/>
              </a:rPr>
              <a:t>, 355-358.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151289"/>
            <a:ext cx="10845800" cy="187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8500" y="4323211"/>
            <a:ext cx="1049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latin typeface="Angsana New" panose="02020603050405020304" pitchFamily="18" charset="-34"/>
                <a:ea typeface="MS Mincho"/>
              </a:rPr>
              <a:t>รายการเอกสารอ้างอิง</a:t>
            </a:r>
            <a:endParaRPr lang="en-US" sz="3600" dirty="0">
              <a:latin typeface="Angsana New" panose="02020603050405020304" pitchFamily="18" charset="-34"/>
              <a:ea typeface="MS Mincho"/>
            </a:endParaRPr>
          </a:p>
          <a:p>
            <a:pPr marL="355600" indent="-355600"/>
            <a:r>
              <a:rPr lang="en-GB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Jaky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J. The coefficient of earth pressure at rest. </a:t>
            </a:r>
            <a:r>
              <a:rPr lang="en-GB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Journal of the Society of Hungarian Architects and Engineers 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1944; 78: 355-358.</a:t>
            </a:r>
            <a:endParaRPr lang="en-US" sz="5400" dirty="0">
              <a:latin typeface="AngsanaUPC" panose="02020603050405020304" pitchFamily="18" charset="-34"/>
              <a:ea typeface="MS Mincho"/>
              <a:cs typeface="AngsanaUPC" panose="02020603050405020304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9832" y="3969446"/>
            <a:ext cx="4247535" cy="635000"/>
          </a:xfrm>
          <a:prstGeom prst="roundRect">
            <a:avLst/>
          </a:prstGeom>
          <a:solidFill>
            <a:srgbClr val="FEDCD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รูปแบบของ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th-TH" sz="3600" b="1" dirty="0">
                <a:solidFill>
                  <a:srgbClr val="FF0000"/>
                </a:solidFill>
              </a:rPr>
              <a:t>มข. (</a:t>
            </a:r>
            <a:r>
              <a:rPr lang="en-US" sz="3600" b="1" dirty="0">
                <a:solidFill>
                  <a:srgbClr val="FF0000"/>
                </a:solidFill>
              </a:rPr>
              <a:t>Vancouver</a:t>
            </a:r>
            <a:r>
              <a:rPr lang="th-TH" sz="3600" b="1" dirty="0">
                <a:solidFill>
                  <a:srgbClr val="FF0000"/>
                </a:solidFill>
              </a:rPr>
              <a:t>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4E04AEDD-595C-48A8-AE89-26E748BA194F}"/>
              </a:ext>
            </a:extLst>
          </p:cNvPr>
          <p:cNvSpPr/>
          <p:nvPr/>
        </p:nvSpPr>
        <p:spPr>
          <a:xfrm>
            <a:off x="4359275" y="1667460"/>
            <a:ext cx="3168650" cy="635000"/>
          </a:xfrm>
          <a:prstGeom prst="roundRect">
            <a:avLst/>
          </a:prstGeom>
          <a:solidFill>
            <a:srgbClr val="FEDCD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รูปแบบของ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th-TH" sz="3600" b="1" dirty="0">
                <a:solidFill>
                  <a:srgbClr val="FF0000"/>
                </a:solidFill>
              </a:rPr>
              <a:t>มข. (</a:t>
            </a:r>
            <a:r>
              <a:rPr lang="en-US" sz="3600" b="1" dirty="0">
                <a:solidFill>
                  <a:srgbClr val="FF0000"/>
                </a:solidFill>
              </a:rPr>
              <a:t>APA</a:t>
            </a:r>
            <a:r>
              <a:rPr lang="th-TH" sz="3600" b="1" dirty="0">
                <a:solidFill>
                  <a:srgbClr val="FF0000"/>
                </a:solidFill>
              </a:rPr>
              <a:t>)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ตัวอย่างระบบ/รูปแบบการอ้างอิงเอกสาร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6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3400" y="2135677"/>
            <a:ext cx="10845800" cy="187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8500" y="2307599"/>
            <a:ext cx="1049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latin typeface="Angsana New" panose="02020603050405020304" pitchFamily="18" charset="-34"/>
                <a:ea typeface="MS Mincho"/>
              </a:rPr>
              <a:t>รายการเอกสารอ้างอิง</a:t>
            </a:r>
            <a:endParaRPr lang="en-US" sz="3600" dirty="0">
              <a:latin typeface="Angsana New" panose="02020603050405020304" pitchFamily="18" charset="-34"/>
              <a:ea typeface="MS Mincho"/>
            </a:endParaRPr>
          </a:p>
          <a:p>
            <a:pPr marL="355600" indent="-355600"/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1.	</a:t>
            </a:r>
            <a:r>
              <a:rPr lang="en-GB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Jaky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, J. The coefficient of earth pressure at rest. </a:t>
            </a:r>
            <a:r>
              <a:rPr lang="en-GB" sz="3600" i="1" dirty="0">
                <a:latin typeface="AngsanaUPC" panose="02020603050405020304" pitchFamily="18" charset="-34"/>
                <a:cs typeface="AngsanaUPC" panose="02020603050405020304" pitchFamily="18" charset="-34"/>
              </a:rPr>
              <a:t>Journal of the Society of Hungarian Architects and Engineers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GB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1944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GB" sz="3600" i="1" dirty="0">
                <a:latin typeface="AngsanaUPC" panose="02020603050405020304" pitchFamily="18" charset="-34"/>
                <a:cs typeface="AngsanaUPC" panose="02020603050405020304" pitchFamily="18" charset="-34"/>
              </a:rPr>
              <a:t>78</a:t>
            </a:r>
            <a:r>
              <a:rPr lang="en-GB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, pp. 355-358.</a:t>
            </a:r>
            <a:endParaRPr lang="en-US" sz="5400" dirty="0">
              <a:latin typeface="AngsanaUPC" panose="02020603050405020304" pitchFamily="18" charset="-34"/>
              <a:ea typeface="MS Mincho"/>
              <a:cs typeface="AngsanaUPC" panose="02020603050405020304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13150" y="1990099"/>
            <a:ext cx="5041900" cy="635000"/>
          </a:xfrm>
          <a:prstGeom prst="roundRect">
            <a:avLst/>
          </a:prstGeom>
          <a:solidFill>
            <a:srgbClr val="FEDCD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รูปแบบของ</a:t>
            </a:r>
            <a:r>
              <a:rPr lang="en-GB" sz="3600" b="1" dirty="0">
                <a:solidFill>
                  <a:srgbClr val="FF0000"/>
                </a:solidFill>
              </a:rPr>
              <a:t> Geosciences Journal</a:t>
            </a:r>
          </a:p>
        </p:txBody>
      </p:sp>
    </p:spTree>
    <p:extLst>
      <p:ext uri="{BB962C8B-B14F-4D97-AF65-F5344CB8AC3E}">
        <p14:creationId xmlns:p14="http://schemas.microsoft.com/office/powerpoint/2010/main" val="8384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การอ้างอิงเอกสารแบบ</a:t>
            </a:r>
            <a:r>
              <a:rPr lang="en-GB" dirty="0"/>
              <a:t> APA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ตามเกณฑ์ของบัณฑิตวิทยาลัย มหาวิทยาลัยขอนแก่น 2008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0-25C8-4C40-9033-E9F99ED220E2}" type="slidenum">
              <a:rPr lang="en-US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93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หลักการเขียน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อ่านรายละเอียดในเอกสาร “หลักการเขียนเอกสารอ้างอิง </a:t>
            </a:r>
            <a:r>
              <a:rPr lang="en-GB" dirty="0"/>
              <a:t>APA</a:t>
            </a:r>
            <a:r>
              <a:rPr lang="th-TH" dirty="0"/>
              <a:t> บัณฑิตวิทยาลัย มข.”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FC25-6592-402A-9B88-33CE98183C07}" type="slidenum">
              <a:rPr lang="en-US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72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หลักการเขียนชื่อผู้แต่ง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เอกสารตีพิมพ์เป็นภาษาไทย</a:t>
            </a:r>
            <a:r>
              <a:rPr lang="en-GB" dirty="0"/>
              <a:t>:</a:t>
            </a:r>
            <a:r>
              <a:rPr lang="th-TH" dirty="0"/>
              <a:t> เขียน ชื่อ และนามสกุล แบบเต็ม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เอกสารตีพิมพ์เป็นภาษาอังกฤษ</a:t>
            </a:r>
            <a:r>
              <a:rPr lang="en-GB" dirty="0"/>
              <a:t>:</a:t>
            </a:r>
            <a:r>
              <a:rPr lang="th-TH" dirty="0"/>
              <a:t> เขียน นามสกุล, ชื่อย่อ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FC25-6592-402A-9B88-33CE98183C07}" type="slidenum">
              <a:rPr lang="en-US" smtClean="0"/>
              <a:pPr/>
              <a:t>9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68374" y="2273300"/>
            <a:ext cx="4797426" cy="1409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accent6"/>
                </a:solidFill>
              </a:rPr>
              <a:t>กฤติกา ตระกูลงาม. (2559).</a:t>
            </a:r>
          </a:p>
          <a:p>
            <a:r>
              <a:rPr lang="th-TH" sz="3200" b="1" dirty="0">
                <a:solidFill>
                  <a:schemeClr val="accent6"/>
                </a:solidFill>
              </a:rPr>
              <a:t>สุชาดา กีระนันทน์, คุณหญิง. (2560)</a:t>
            </a:r>
            <a:r>
              <a:rPr lang="en-GB" sz="3200" b="1" dirty="0">
                <a:solidFill>
                  <a:schemeClr val="accent6"/>
                </a:solidFill>
              </a:rPr>
              <a:t>.</a:t>
            </a:r>
            <a:endParaRPr lang="th-TH" sz="3200" b="1" dirty="0">
              <a:solidFill>
                <a:schemeClr val="accent6"/>
              </a:solidFill>
            </a:endParaRPr>
          </a:p>
          <a:p>
            <a:r>
              <a:rPr lang="th-TH" sz="3200" b="1" dirty="0" err="1">
                <a:solidFill>
                  <a:schemeClr val="accent6"/>
                </a:solidFill>
              </a:rPr>
              <a:t>อคิน</a:t>
            </a:r>
            <a:r>
              <a:rPr lang="th-TH" sz="3200" b="1" dirty="0">
                <a:solidFill>
                  <a:schemeClr val="accent6"/>
                </a:solidFill>
              </a:rPr>
              <a:t> รพี</a:t>
            </a:r>
            <a:r>
              <a:rPr lang="th-TH" sz="3200" b="1" dirty="0" err="1">
                <a:solidFill>
                  <a:schemeClr val="accent6"/>
                </a:solidFill>
              </a:rPr>
              <a:t>พัฒน์</a:t>
            </a:r>
            <a:r>
              <a:rPr lang="th-TH" sz="3200" b="1" dirty="0">
                <a:solidFill>
                  <a:schemeClr val="accent6"/>
                </a:solidFill>
              </a:rPr>
              <a:t>, ม.ร.ว. (2544)</a:t>
            </a:r>
            <a:r>
              <a:rPr lang="en-GB" sz="3200" b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374" y="4445000"/>
            <a:ext cx="4797426" cy="1409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6"/>
                </a:solidFill>
              </a:rPr>
              <a:t>Trakoolngam, K. </a:t>
            </a:r>
            <a:r>
              <a:rPr lang="th-TH" sz="3200" b="1" dirty="0">
                <a:solidFill>
                  <a:schemeClr val="accent6"/>
                </a:solidFill>
              </a:rPr>
              <a:t>(</a:t>
            </a:r>
            <a:r>
              <a:rPr lang="en-GB" sz="3200" b="1" dirty="0">
                <a:solidFill>
                  <a:schemeClr val="accent6"/>
                </a:solidFill>
              </a:rPr>
              <a:t>2005</a:t>
            </a:r>
            <a:r>
              <a:rPr lang="th-TH" sz="3200" b="1" dirty="0">
                <a:solidFill>
                  <a:schemeClr val="accent6"/>
                </a:solidFill>
              </a:rPr>
              <a:t>).</a:t>
            </a:r>
          </a:p>
          <a:p>
            <a:r>
              <a:rPr lang="en-GB" sz="3200" b="1" dirty="0" err="1">
                <a:solidFill>
                  <a:schemeClr val="accent6"/>
                </a:solidFill>
              </a:rPr>
              <a:t>Panyarachun</a:t>
            </a:r>
            <a:r>
              <a:rPr lang="en-GB" sz="3200" b="1" dirty="0">
                <a:solidFill>
                  <a:schemeClr val="accent6"/>
                </a:solidFill>
              </a:rPr>
              <a:t>, A. (2012).</a:t>
            </a:r>
          </a:p>
          <a:p>
            <a:r>
              <a:rPr lang="en-GB" sz="3200" b="1" dirty="0">
                <a:solidFill>
                  <a:schemeClr val="accent6"/>
                </a:solidFill>
              </a:rPr>
              <a:t>Sharp, G.D. (1955).</a:t>
            </a:r>
          </a:p>
        </p:txBody>
      </p:sp>
    </p:spTree>
    <p:extLst>
      <p:ext uri="{BB962C8B-B14F-4D97-AF65-F5344CB8AC3E}">
        <p14:creationId xmlns:p14="http://schemas.microsoft.com/office/powerpoint/2010/main" val="14214917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hai">
      <a:majorFont>
        <a:latin typeface="TH Fah kwang"/>
        <a:ea typeface=""/>
        <a:cs typeface="TH Fah kwang"/>
      </a:majorFont>
      <a:minorFont>
        <a:latin typeface="TH SarabunPSK"/>
        <a:ea typeface=""/>
        <a:cs typeface="TH SarabunPSK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9392</TotalTime>
  <Words>1371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TH SarabunPSK</vt:lpstr>
      <vt:lpstr>Angsana New</vt:lpstr>
      <vt:lpstr>Times New Roman</vt:lpstr>
      <vt:lpstr>TH Fah kwang</vt:lpstr>
      <vt:lpstr>Symbol</vt:lpstr>
      <vt:lpstr>Arial</vt:lpstr>
      <vt:lpstr>Calibri</vt:lpstr>
      <vt:lpstr>AngsanaUPC</vt:lpstr>
      <vt:lpstr>Retrospect</vt:lpstr>
      <vt:lpstr>การเขียนเอกสารอ้างอิง (References)</vt:lpstr>
      <vt:lpstr>รายการเอกสารอ้างอิง</vt:lpstr>
      <vt:lpstr>บรรณานุกรม</vt:lpstr>
      <vt:lpstr>ตัวอย่าง</vt:lpstr>
      <vt:lpstr>ตัวอย่างระบบ/รูปแบบการอ้างอิงเอกสาร</vt:lpstr>
      <vt:lpstr>ตัวอย่างระบบ/รูปแบบการอ้างอิงเอกสาร</vt:lpstr>
      <vt:lpstr>การอ้างอิงเอกสารแบบ APA</vt:lpstr>
      <vt:lpstr>หลักการเขียน</vt:lpstr>
      <vt:lpstr>หลักการเขียนชื่อผู้แต่ง</vt:lpstr>
      <vt:lpstr>หลักการเขียนชื่อผู้แต่ง 2-5 คน</vt:lpstr>
      <vt:lpstr>หลักการเขียนชื่อผู้แต่งมากกว่า 6 คน</vt:lpstr>
      <vt:lpstr>ปีที่พิมพ์</vt:lpstr>
      <vt:lpstr>เอกสาร (กระดาษ) ที่ไม่ได้ตีพิมพ์ (ในโรงพิมพ์)</vt:lpstr>
      <vt:lpstr>ครั้งที่พิมพ์</vt:lpstr>
      <vt:lpstr>สถานที่พิมพ์</vt:lpstr>
      <vt:lpstr>สำนักพิมพ์</vt:lpstr>
      <vt:lpstr>บทความจากวารสาร</vt:lpstr>
      <vt:lpstr>บทความจากวารสาร</vt:lpstr>
      <vt:lpstr>ตัวอย่างการเขียน</vt:lpstr>
      <vt:lpstr>บทความจากการประชุมวิชาการ</vt:lpstr>
      <vt:lpstr>บทความจากการประชุมวิชาการ</vt:lpstr>
      <vt:lpstr>การจัดเรียงรายการเอกสารอ้างอิงท้ายเล่ม</vt:lpstr>
      <vt:lpstr>ตัวอย่างการจัดเรียง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Kritika Trakoolngam</cp:lastModifiedBy>
  <cp:revision>306</cp:revision>
  <cp:lastPrinted>2019-08-19T02:11:03Z</cp:lastPrinted>
  <dcterms:created xsi:type="dcterms:W3CDTF">1601-01-01T00:00:00Z</dcterms:created>
  <dcterms:modified xsi:type="dcterms:W3CDTF">2020-08-27T09:47:55Z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