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6" r:id="rId3"/>
    <p:sldId id="277" r:id="rId4"/>
    <p:sldId id="278" r:id="rId5"/>
    <p:sldId id="279" r:id="rId6"/>
    <p:sldId id="281" r:id="rId7"/>
    <p:sldId id="286" r:id="rId8"/>
    <p:sldId id="288" r:id="rId9"/>
    <p:sldId id="284" r:id="rId10"/>
    <p:sldId id="289" r:id="rId11"/>
    <p:sldId id="316" r:id="rId12"/>
    <p:sldId id="287" r:id="rId13"/>
    <p:sldId id="317" r:id="rId14"/>
    <p:sldId id="285" r:id="rId15"/>
    <p:sldId id="297" r:id="rId16"/>
    <p:sldId id="298" r:id="rId17"/>
    <p:sldId id="299" r:id="rId18"/>
    <p:sldId id="300" r:id="rId19"/>
    <p:sldId id="304" r:id="rId20"/>
    <p:sldId id="302" r:id="rId21"/>
    <p:sldId id="303" r:id="rId22"/>
    <p:sldId id="305" r:id="rId23"/>
    <p:sldId id="306" r:id="rId24"/>
    <p:sldId id="307" r:id="rId25"/>
    <p:sldId id="308" r:id="rId26"/>
    <p:sldId id="309" r:id="rId27"/>
    <p:sldId id="283" r:id="rId28"/>
    <p:sldId id="310" r:id="rId29"/>
    <p:sldId id="311" r:id="rId30"/>
    <p:sldId id="312" r:id="rId31"/>
    <p:sldId id="313" r:id="rId32"/>
    <p:sldId id="315" r:id="rId33"/>
    <p:sldId id="280" r:id="rId34"/>
    <p:sldId id="314" r:id="rId35"/>
  </p:sldIdLst>
  <p:sldSz cx="10287000" cy="6858000" type="35mm"/>
  <p:notesSz cx="6858000" cy="9774238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FFFF99"/>
    <a:srgbClr val="99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18" y="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notesViewPr>
    <p:cSldViewPr>
      <p:cViewPr varScale="1">
        <p:scale>
          <a:sx n="53" d="100"/>
          <a:sy n="53" d="100"/>
        </p:scale>
        <p:origin x="-1308" y="-84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9A530CF-E3AF-4DC6-AFBA-769BEEA905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800">
                <a:latin typeface="Angsana New" panose="02020603050405020304" pitchFamily="18" charset="-34"/>
              </a:defRPr>
            </a:lvl1pPr>
          </a:lstStyle>
          <a:p>
            <a:r>
              <a:rPr lang="th-TH" altLang="en-US"/>
              <a:t>Pisit Chareonsudjai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1D90BF6-022C-4056-921F-7AA83D75C0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800">
                <a:latin typeface="Angsana New" panose="02020603050405020304" pitchFamily="18" charset="-34"/>
              </a:defRPr>
            </a:lvl1pPr>
          </a:lstStyle>
          <a:p>
            <a:endParaRPr lang="th-TH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FCC94B3-E1E2-483E-9B87-A8B86E64A6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800">
                <a:latin typeface="Angsana New" panose="02020603050405020304" pitchFamily="18" charset="-34"/>
              </a:defRPr>
            </a:lvl1pPr>
          </a:lstStyle>
          <a:p>
            <a:r>
              <a:rPr lang="th-TH" altLang="en-US"/>
              <a:t>Bioleaching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556C244-8DC3-4156-A26A-DA0751836C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800">
                <a:latin typeface="Angsana New" panose="02020603050405020304" pitchFamily="18" charset="-34"/>
              </a:defRPr>
            </a:lvl1pPr>
          </a:lstStyle>
          <a:p>
            <a:fld id="{BEC59732-BFCF-4E68-970F-22897BAE4CA3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C8FC5FA-7823-40B6-ABBD-3DD74CC295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990D28C-E77D-4AA1-86E6-3758E11CE9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07/16/96</a:t>
            </a:r>
            <a:endParaRPr lang="en-US" altLang="en-US" sz="1200" i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D504E78-042D-4C11-A570-57ED212893A0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1038" y="733425"/>
            <a:ext cx="5497512" cy="36655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A726149-60AB-4EF0-BCD5-04354CF882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Second level</a:t>
            </a:r>
          </a:p>
          <a:p>
            <a:pPr lvl="0"/>
            <a:r>
              <a:rPr lang="en-US" altLang="en-US"/>
              <a:t>Third level</a:t>
            </a:r>
          </a:p>
          <a:p>
            <a:pPr lvl="0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2E2F736-A6EC-4E2B-B3DE-2AE68BEEAB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FB9140C-F8F9-4454-BF97-0E924B3CA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##</a:t>
            </a:r>
            <a:endParaRPr lang="en-US" altLang="en-US" sz="12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3F6FB3E-E3A8-4F4B-8D44-B19B26FB9BD2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910763" y="0"/>
            <a:ext cx="3762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Freeform 3">
            <a:extLst>
              <a:ext uri="{FF2B5EF4-FFF2-40B4-BE49-F238E27FC236}">
                <a16:creationId xmlns:a16="http://schemas.microsoft.com/office/drawing/2014/main" id="{61DB5402-47DB-4C70-9E0E-017ECD1237EA}"/>
              </a:ext>
            </a:extLst>
          </p:cNvPr>
          <p:cNvSpPr>
            <a:spLocks/>
          </p:cNvSpPr>
          <p:nvPr/>
        </p:nvSpPr>
        <p:spPr bwMode="white">
          <a:xfrm>
            <a:off x="-11113" y="4489450"/>
            <a:ext cx="6473826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Freeform 4">
            <a:extLst>
              <a:ext uri="{FF2B5EF4-FFF2-40B4-BE49-F238E27FC236}">
                <a16:creationId xmlns:a16="http://schemas.microsoft.com/office/drawing/2014/main" id="{2181CD1A-CBA4-473E-9C81-A65F121B7174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9185275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Freeform 5">
            <a:extLst>
              <a:ext uri="{FF2B5EF4-FFF2-40B4-BE49-F238E27FC236}">
                <a16:creationId xmlns:a16="http://schemas.microsoft.com/office/drawing/2014/main" id="{6DF06981-69D9-4825-8997-35F107354416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0287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Freeform 6">
            <a:extLst>
              <a:ext uri="{FF2B5EF4-FFF2-40B4-BE49-F238E27FC236}">
                <a16:creationId xmlns:a16="http://schemas.microsoft.com/office/drawing/2014/main" id="{5EEDFA37-CE6C-401B-8440-5969F01C05F3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0287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7">
            <a:extLst>
              <a:ext uri="{FF2B5EF4-FFF2-40B4-BE49-F238E27FC236}">
                <a16:creationId xmlns:a16="http://schemas.microsoft.com/office/drawing/2014/main" id="{9C52178D-761F-4921-9B0A-534A821AE475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10287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8">
            <a:extLst>
              <a:ext uri="{FF2B5EF4-FFF2-40B4-BE49-F238E27FC236}">
                <a16:creationId xmlns:a16="http://schemas.microsoft.com/office/drawing/2014/main" id="{72F1FDBE-9A1D-4D9B-A2C4-D639C1FF6067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0287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Freeform 9">
            <a:extLst>
              <a:ext uri="{FF2B5EF4-FFF2-40B4-BE49-F238E27FC236}">
                <a16:creationId xmlns:a16="http://schemas.microsoft.com/office/drawing/2014/main" id="{C4E7DA59-7745-4BD5-B6D0-57B905F2CEC3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437688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Freeform 10">
            <a:extLst>
              <a:ext uri="{FF2B5EF4-FFF2-40B4-BE49-F238E27FC236}">
                <a16:creationId xmlns:a16="http://schemas.microsoft.com/office/drawing/2014/main" id="{CC84ABAD-09B8-4BC7-AC6D-51834FBEA309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5151438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228CA64D-F700-420A-B3B6-7A02391669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8B746D43-858E-4CA0-BF18-0ABE360DF8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6D53F05-6850-4BC8-B6C8-D23A2EE4FE7C}" type="datetime1">
              <a:rPr lang="en-US" altLang="en-US"/>
              <a:pPr/>
              <a:t>10/27/2020</a:t>
            </a:fld>
            <a:endParaRPr lang="en-US" altLang="en-US"/>
          </a:p>
        </p:txBody>
      </p:sp>
      <p:sp>
        <p:nvSpPr>
          <p:cNvPr id="43022" name="Rectangle 14">
            <a:extLst>
              <a:ext uri="{FF2B5EF4-FFF2-40B4-BE49-F238E27FC236}">
                <a16:creationId xmlns:a16="http://schemas.microsoft.com/office/drawing/2014/main" id="{2F071308-26BD-471F-8B3B-9C2A4B25A5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43023" name="Rectangle 15">
            <a:extLst>
              <a:ext uri="{FF2B5EF4-FFF2-40B4-BE49-F238E27FC236}">
                <a16:creationId xmlns:a16="http://schemas.microsoft.com/office/drawing/2014/main" id="{450C6F6D-E922-4E1C-9194-DE7E9C12C8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C1C9C9-0E64-4578-A6FF-4DFF3B3C0E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EBBD-8AEB-4BDA-8740-35E3E85E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30B64-EC78-423C-81EE-8829ECEF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EA1E-1D3D-407D-912C-DB95369F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5EDF7-FBE0-4B68-8DE0-758E94C8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A8882-67D8-40FC-986A-80CF1380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BEC03-AB9B-44F4-823F-51C067E39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8387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5F595-17D3-42EC-88E2-2221B1D81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65D89-43EF-4D9F-8C44-7F38F0AAB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24CD1-68B0-426B-B806-9BD8773C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39CFE-9268-44FB-B16D-9057B848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38851-1E3D-46C6-B57B-11CA8FD1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82EE4-6C3C-4B7B-BCEF-39F2048E6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20667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798E-939F-4930-B0B9-62C8801C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22AC8-132B-46A4-94EF-37C637B73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F68E6-E23A-4EDA-BD3D-58743272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09DD-4D88-4904-BDEA-3E188850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80D94-A746-4F84-A284-5261100A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459A7-1D6A-4209-A1E3-0459FF151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32835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CECB-E258-447B-B974-CE85138B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366FF-3B47-4B4D-8A69-B26267A60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0556E-3C2F-4B87-BFC8-27ECF823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FA6EB-53C3-4754-B9C9-B3DEB621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604E2-7363-4F33-A35C-39C480B0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B1282-DF87-4CC2-A26A-13521CD23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30845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1782-8D6A-4C8E-84F5-CF5B8600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159B-9970-4895-9243-FD5EEC70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1F950-2458-453B-8D3E-756716B7D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A8BC8-C7F4-4A17-B396-B1FFD30D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47169-4B06-4FCC-A11F-C240C555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0D8B-EB9F-4C12-8E44-2C058EB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B2ACB-88B9-41C1-87A0-9595FD221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337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DFEA-8162-4574-BB88-0DD66E58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3009D-5625-4AEE-8E46-EC90C2129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9BFB4-15F0-4DBC-88AC-1ADEA69D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9C2ED-4689-43CC-8A95-2C87C2662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5D499-8B6A-4FB5-A38E-896771A72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4E006-B55F-4D4F-9C0D-215F888F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E6510-ABA5-43C4-9A93-EA472ADD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76DFD-6D3F-4E60-8AD3-BE96B8A5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C321E-6F34-4221-88A6-A7C96E1B2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90135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5C2-A006-415F-A885-A5C98F9B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D7DC2-948A-4599-81A9-BEABC882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3D249-7B98-4DD5-A8BC-652C7B8D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B75F9-76E5-4DF0-9E71-8475037D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D510-39DA-49D4-B50E-E8B8D654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6939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15353-50AC-4C56-911A-D1B95D46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1F351-DCD3-4AD7-9369-7FCCA3B5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88FB0-D465-4BC5-8F5E-83248158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AF9C6-356B-44CF-BE20-685C645CC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82415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D3E8-A44E-4E45-B44D-2219A5E9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F3CA-4418-40A0-94B1-29C55936F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247CB-4FD6-4EBF-BE6F-7DA54FC29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3A4E3-5DFF-4212-81E4-84421363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BE100-8BA4-4391-8AE6-F9846C82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C0938-34CA-4C4E-9F43-E3FF2EB3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019E9-5F2D-4D69-8273-9BB206544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7238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5A04-D88F-41E3-BB03-E15E7B54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D53AE-C386-4684-A7A1-88C53CD64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09E82-F08D-4F11-B828-079467F67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EC28D-45D3-4094-B3D9-3E461DE3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0223A-C6D7-4AC3-BCB0-09122308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A8573-D590-49AB-AE4B-16A38800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8C56-E54C-4754-8680-D95A872BB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4351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CE223D3-32AF-44B6-9BEC-53A491EAA45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910763" y="0"/>
            <a:ext cx="3762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Freeform 3">
            <a:extLst>
              <a:ext uri="{FF2B5EF4-FFF2-40B4-BE49-F238E27FC236}">
                <a16:creationId xmlns:a16="http://schemas.microsoft.com/office/drawing/2014/main" id="{3A01989B-6E62-477D-896A-14FF46B63DDD}"/>
              </a:ext>
            </a:extLst>
          </p:cNvPr>
          <p:cNvSpPr>
            <a:spLocks/>
          </p:cNvSpPr>
          <p:nvPr/>
        </p:nvSpPr>
        <p:spPr bwMode="white">
          <a:xfrm>
            <a:off x="-11113" y="4489450"/>
            <a:ext cx="6473826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Freeform 4">
            <a:extLst>
              <a:ext uri="{FF2B5EF4-FFF2-40B4-BE49-F238E27FC236}">
                <a16:creationId xmlns:a16="http://schemas.microsoft.com/office/drawing/2014/main" id="{F9F0EE52-01C6-4607-ACDB-BCA8CD22755D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9185275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Freeform 5">
            <a:extLst>
              <a:ext uri="{FF2B5EF4-FFF2-40B4-BE49-F238E27FC236}">
                <a16:creationId xmlns:a16="http://schemas.microsoft.com/office/drawing/2014/main" id="{304F46AB-8CBE-4786-936D-719222FC5A11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0287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6">
            <a:extLst>
              <a:ext uri="{FF2B5EF4-FFF2-40B4-BE49-F238E27FC236}">
                <a16:creationId xmlns:a16="http://schemas.microsoft.com/office/drawing/2014/main" id="{F0CEC351-CC04-44F6-9100-E9259D9D3A96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0287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Freeform 7">
            <a:extLst>
              <a:ext uri="{FF2B5EF4-FFF2-40B4-BE49-F238E27FC236}">
                <a16:creationId xmlns:a16="http://schemas.microsoft.com/office/drawing/2014/main" id="{0CEFA9E8-F5CD-42C0-A07B-2284A593599F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10287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Freeform 8">
            <a:extLst>
              <a:ext uri="{FF2B5EF4-FFF2-40B4-BE49-F238E27FC236}">
                <a16:creationId xmlns:a16="http://schemas.microsoft.com/office/drawing/2014/main" id="{2071FBC8-5BE6-42C3-B05B-F649705F5C2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0287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Freeform 9">
            <a:extLst>
              <a:ext uri="{FF2B5EF4-FFF2-40B4-BE49-F238E27FC236}">
                <a16:creationId xmlns:a16="http://schemas.microsoft.com/office/drawing/2014/main" id="{68DE9CE1-A07A-48A6-A64E-23E64E3118EC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437688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Freeform 10">
            <a:extLst>
              <a:ext uri="{FF2B5EF4-FFF2-40B4-BE49-F238E27FC236}">
                <a16:creationId xmlns:a16="http://schemas.microsoft.com/office/drawing/2014/main" id="{ABDAFEBC-ED7A-4212-AE89-0691A558B70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5151438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C711D410-D3CA-42C1-B713-4FCFD7F18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5A40D7E0-25AE-4B0C-9F88-CC3F5DCD2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07C2E79E-6073-491E-9321-0AFE07CFF4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 altLang="en-US"/>
          </a:p>
        </p:txBody>
      </p:sp>
      <p:sp>
        <p:nvSpPr>
          <p:cNvPr id="41998" name="Rectangle 14">
            <a:extLst>
              <a:ext uri="{FF2B5EF4-FFF2-40B4-BE49-F238E27FC236}">
                <a16:creationId xmlns:a16="http://schemas.microsoft.com/office/drawing/2014/main" id="{13897EF8-93C5-4390-93D0-44446191E2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7738" y="616585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 altLang="en-US"/>
          </a:p>
        </p:txBody>
      </p:sp>
      <p:sp>
        <p:nvSpPr>
          <p:cNvPr id="41999" name="Rectangle 15">
            <a:extLst>
              <a:ext uri="{FF2B5EF4-FFF2-40B4-BE49-F238E27FC236}">
                <a16:creationId xmlns:a16="http://schemas.microsoft.com/office/drawing/2014/main" id="{91475E0A-BC8C-4F95-A0D9-0A32051104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324728-D30E-46CF-BACF-5B392085AD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u"/>
        <a:defRPr sz="4000" b="1" kern="1200">
          <a:solidFill>
            <a:srgbClr val="FF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l"/>
        <a:defRPr sz="3600" b="1" kern="1200">
          <a:solidFill>
            <a:srgbClr val="FFFF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anose="05000000000000000000" pitchFamily="2" charset="2"/>
        <a:buChar char="v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ibrary.kku.ac.th/launchpad-list.php?cat_id=208&amp;c=99003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cmu.ac.th/rsc/space/online_totorials/Turnitin-Admin-Instructor-22561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ibrary.cmu.ac.th/rsc/space/online_totorials/Turnitin-Admin-Instructor-22561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ord-data\Word-data%20&#3607;&#3637;&#3656;&#3648;&#3611;&#3655;&#3609;&#3585;&#3634;&#3619;&#3648;&#3619;&#3637;&#3618;&#3609;&#3585;&#3634;&#3619;&#3626;&#3629;&#3609;\SC917%20700%20Research%20Methodology\How%20to%20use%20Turnitin%20Student%20(1080p_30fps_H264-128kbit_AAC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earthlib/turnitin-for-student-from-mba-kk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88686D74-7EF4-4C42-80E6-6B7BB8DA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913" y="6299200"/>
            <a:ext cx="27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000" b="1">
                <a:solidFill>
                  <a:srgbClr val="000000"/>
                </a:solidFill>
              </a:rPr>
              <a:t>1</a:t>
            </a:r>
            <a:endParaRPr kumimoji="0" lang="en-US" altLang="en-US">
              <a:latin typeface="Angsana New" panose="02020603050405020304" pitchFamily="18" charset="-34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7DC6E30-C830-4DE8-BF4C-D3A6AA4ABD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48100" y="3068638"/>
            <a:ext cx="5334000" cy="2336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4400" b="0"/>
              <a:t>ผศ. ดร. พิสิฏฐ์ เจริญสุดใจ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4400" b="0"/>
              <a:t>ภาควิชาวิทยาศาสตร์สิ่งแวดล้อม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4400" b="0"/>
              <a:t>คณะวิทยาศาสตร์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h-TH" altLang="en-US" sz="4400" b="0"/>
              <a:t>มหาวิทยาลัยขอนแก่น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6C9D2F9-9CDF-4050-BFC7-283078C4A0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10287000" cy="2209800"/>
          </a:xfrm>
        </p:spPr>
        <p:txBody>
          <a:bodyPr/>
          <a:lstStyle/>
          <a:p>
            <a:r>
              <a:rPr lang="th-TH" altLang="en-US" sz="4400" dirty="0">
                <a:solidFill>
                  <a:srgbClr val="FFCC00"/>
                </a:solidFill>
              </a:rPr>
              <a:t>    การตรวจความซ้ำซ้อนของเอกสาร</a:t>
            </a:r>
            <a:br>
              <a:rPr lang="th-TH" altLang="en-US" sz="4400" dirty="0">
                <a:solidFill>
                  <a:srgbClr val="FFCC00"/>
                </a:solidFill>
              </a:rPr>
            </a:br>
            <a:r>
              <a:rPr lang="en-US" altLang="en-US" sz="4400" dirty="0">
                <a:solidFill>
                  <a:srgbClr val="FFCC00"/>
                </a:solidFill>
              </a:rPr>
              <a:t>Similarity of Document</a:t>
            </a:r>
            <a:endParaRPr lang="th-TH" altLang="en-US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D65B40-B5B6-400A-AFF7-3C4F4762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9942"/>
            <a:ext cx="8743950" cy="1143000"/>
          </a:xfrm>
        </p:spPr>
        <p:txBody>
          <a:bodyPr/>
          <a:lstStyle/>
          <a:p>
            <a:r>
              <a:rPr lang="th-TH" dirty="0"/>
              <a:t>ขั้นตอนและสิ่งที่ต้องเตรียมในการสมัคร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D74D5-C3DC-4D81-BB60-AB8A3CCC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96" y="1292942"/>
            <a:ext cx="9361039" cy="4803058"/>
          </a:xfrm>
        </p:spPr>
        <p:txBody>
          <a:bodyPr/>
          <a:lstStyle/>
          <a:p>
            <a:r>
              <a:rPr lang="th-TH" dirty="0"/>
              <a:t>สมัคร ได้ที่ </a:t>
            </a:r>
            <a:r>
              <a:rPr lang="en-US" dirty="0"/>
              <a:t>www.Turnitin.com</a:t>
            </a:r>
            <a:endParaRPr lang="th-TH" dirty="0"/>
          </a:p>
          <a:p>
            <a:r>
              <a:rPr lang="en-US" b="0" dirty="0"/>
              <a:t>Class ID</a:t>
            </a:r>
          </a:p>
          <a:p>
            <a:r>
              <a:rPr lang="en-US" b="0" dirty="0"/>
              <a:t>Enrollment password</a:t>
            </a:r>
          </a:p>
          <a:p>
            <a:r>
              <a:rPr lang="en-US" b="0" dirty="0"/>
              <a:t>Class enrollment key</a:t>
            </a:r>
          </a:p>
          <a:p>
            <a:r>
              <a:rPr lang="en-US" b="0" dirty="0" err="1"/>
              <a:t>kku</a:t>
            </a:r>
            <a:r>
              <a:rPr lang="en-US" b="0" dirty="0"/>
              <a:t> student e-mail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8A059-B860-4F4A-B217-0EA12EF6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1282-DF87-4CC2-A26A-13521CD2383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1579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3F66-A1A0-4F8B-9FEB-C670BD3B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60584"/>
            <a:ext cx="8743950" cy="1143000"/>
          </a:xfrm>
        </p:spPr>
        <p:txBody>
          <a:bodyPr/>
          <a:lstStyle/>
          <a:p>
            <a:r>
              <a:rPr lang="th-TH" dirty="0"/>
              <a:t>เข้า </a:t>
            </a:r>
            <a:r>
              <a:rPr lang="en-US" dirty="0"/>
              <a:t>Website </a:t>
            </a:r>
            <a:r>
              <a:rPr lang="th-TH" dirty="0"/>
              <a:t>ของ สำนักหอสมุด </a:t>
            </a:r>
            <a:r>
              <a:rPr lang="en-US" dirty="0"/>
              <a:t>https://library.kku.ac.th/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6EB60-5615-4AA0-8AF6-14F06A89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D0834-1874-423B-A2D5-5E3AA9945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316" y="1750447"/>
            <a:ext cx="2771775" cy="484822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EECA15F-4652-4EF1-A872-691086D052C9}"/>
              </a:ext>
            </a:extLst>
          </p:cNvPr>
          <p:cNvSpPr/>
          <p:nvPr/>
        </p:nvSpPr>
        <p:spPr bwMode="auto">
          <a:xfrm>
            <a:off x="6367636" y="2590581"/>
            <a:ext cx="2771775" cy="457200"/>
          </a:xfrm>
          <a:prstGeom prst="wedgeRoundRectCallout">
            <a:avLst>
              <a:gd name="adj1" fmla="val -52226"/>
              <a:gd name="adj2" fmla="val 9798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rdia New" panose="020B0304020202020204" pitchFamily="34" charset="-34"/>
              </a:rPr>
              <a:t>1. </a:t>
            </a:r>
            <a:r>
              <a:rPr lang="th-TH" dirty="0">
                <a:solidFill>
                  <a:srgbClr val="002060"/>
                </a:solidFill>
              </a:rPr>
              <a:t>เลือก </a:t>
            </a:r>
            <a:r>
              <a:rPr lang="en-US" dirty="0">
                <a:solidFill>
                  <a:srgbClr val="002060"/>
                </a:solidFill>
              </a:rPr>
              <a:t>Request Turnitin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095903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EC562E-0899-4DB9-BB7C-90B54710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32656"/>
            <a:ext cx="8743950" cy="11430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https://library.kku.ac.th/launchpad-list.php?cat_id=208&amp;c=990033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0921A-EC77-466C-8928-68B621EB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1282-DF87-4CC2-A26A-13521CD2383C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B0F5B-46CA-44CF-B072-81AC645D6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4861"/>
            <a:ext cx="10287000" cy="494073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546158D-DD09-48C8-BDCE-65EDF6D0BB4A}"/>
              </a:ext>
            </a:extLst>
          </p:cNvPr>
          <p:cNvSpPr/>
          <p:nvPr/>
        </p:nvSpPr>
        <p:spPr bwMode="auto">
          <a:xfrm>
            <a:off x="7159724" y="2492896"/>
            <a:ext cx="2143126" cy="779512"/>
          </a:xfrm>
          <a:prstGeom prst="wedgeRoundRectCallout">
            <a:avLst>
              <a:gd name="adj1" fmla="val -102979"/>
              <a:gd name="adj2" fmla="val 1235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2. </a:t>
            </a:r>
            <a:r>
              <a:rPr lang="th-TH" dirty="0"/>
              <a:t>คลิ๊กที่ </a:t>
            </a:r>
            <a:r>
              <a:rPr lang="en-US" dirty="0"/>
              <a:t>Fill Consent Turnitin Form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888576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8F23-7C0D-4EF4-BB6A-D08D5DF9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กรอกข้อมูลในแบบยินยอม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0C3DC-34D7-4D0D-AE93-BA861980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81E3B-B649-4F53-AABD-440C6F106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8" y="1916832"/>
            <a:ext cx="7848872" cy="47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939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1BDAE-28CA-44DA-9635-8B698B650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th-TH" sz="3600" dirty="0"/>
              <a:t>ขั้นตอนการ </a:t>
            </a:r>
            <a:r>
              <a:rPr lang="en-US" sz="3600" dirty="0"/>
              <a:t>upload </a:t>
            </a:r>
            <a:r>
              <a:rPr lang="th-TH" sz="3600" dirty="0"/>
              <a:t>เอกสาร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B5F32-C8AA-47B3-BCFD-E81383A5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739421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5A31C-F308-4051-8D2D-B14A4C8E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7522" name="Picture 2" descr="วิธีเข้าใช้งาน Turnitin หลัง&#10;สมัคร Log in แล้ว&#10;1. เข้าเว็บ www.turnitin.com&#10;2. กรอก E-mail และ Password&#10;3. คลิกปุ่ ม Log i...">
            <a:extLst>
              <a:ext uri="{FF2B5EF4-FFF2-40B4-BE49-F238E27FC236}">
                <a16:creationId xmlns:a16="http://schemas.microsoft.com/office/drawing/2014/main" id="{4CB15770-E521-4C2F-B91E-C00849A2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4" y="332656"/>
            <a:ext cx="8280920" cy="6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59926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4AB77-BB4A-422D-9881-DD9A4AE2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08546" name="Picture 2" descr="หน้า Home หลัง Log in&#10;&#10;1. ชื่อบัญชีผู้ใช้&#10;2. ประเภทบัญชีผู้ใช้&#10;3. ชื่อคณะ/หน่วยงาน&#10;4. ชื่อวิชา&#10;5. ชื่ออาจารย์ผู้สอน&#10;6. ปุ...">
            <a:extLst>
              <a:ext uri="{FF2B5EF4-FFF2-40B4-BE49-F238E27FC236}">
                <a16:creationId xmlns:a16="http://schemas.microsoft.com/office/drawing/2014/main" id="{35C2A61B-96D1-438B-872A-E6EB666F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60" y="455566"/>
            <a:ext cx="7920880" cy="59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74183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1BACD-0765-442C-B56B-E5B5CE8F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109570" name="Picture 2" descr="วิธีส่งตรวจงาน&#10;&#10;1. คลิกชื่อห้องเรียน&#10; ">
            <a:extLst>
              <a:ext uri="{FF2B5EF4-FFF2-40B4-BE49-F238E27FC236}">
                <a16:creationId xmlns:a16="http://schemas.microsoft.com/office/drawing/2014/main" id="{0C97EFBC-9759-4274-BA61-88C600F9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60" y="326285"/>
            <a:ext cx="7920880" cy="59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99532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094D70-4D30-4257-B847-9CC11C3F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10594" name="Picture 2" descr="วิธีส่งตรวจงาน&#10;&#10;2. คลิก Submit เพื่อส่งไฟล์&#10; ">
            <a:extLst>
              <a:ext uri="{FF2B5EF4-FFF2-40B4-BE49-F238E27FC236}">
                <a16:creationId xmlns:a16="http://schemas.microsoft.com/office/drawing/2014/main" id="{E8393F2C-A320-4DEF-8079-CB56FA5F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332656"/>
            <a:ext cx="8496944" cy="63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92171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38230-A80C-436A-9BF6-0B2FA85D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ประเภทของไฟล์ที่สามารถตรวจได้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55B2C0-A05B-43F2-932B-F6988B41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21024-500F-4974-B294-0B0BBFC85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 ไฟล์ </a:t>
            </a:r>
            <a:r>
              <a:rPr lang="en-US" dirty="0"/>
              <a:t>MS Word (</a:t>
            </a:r>
            <a:r>
              <a:rPr lang="th-TH" dirty="0"/>
              <a:t>ไฟล์นามสกุล</a:t>
            </a:r>
            <a:r>
              <a:rPr lang="en-US" dirty="0"/>
              <a:t> doc, rtf </a:t>
            </a:r>
            <a:r>
              <a:rPr lang="th-TH" dirty="0"/>
              <a:t>หรือ </a:t>
            </a:r>
            <a:r>
              <a:rPr lang="en-US" dirty="0"/>
              <a:t>docx)</a:t>
            </a:r>
          </a:p>
          <a:p>
            <a:r>
              <a:rPr lang="en-US" dirty="0"/>
              <a:t> </a:t>
            </a:r>
            <a:r>
              <a:rPr lang="th-TH" dirty="0"/>
              <a:t>ไฟล์นามสกุล</a:t>
            </a:r>
            <a:r>
              <a:rPr lang="en-US" dirty="0"/>
              <a:t> pdf</a:t>
            </a:r>
          </a:p>
          <a:p>
            <a:r>
              <a:rPr lang="en-US" dirty="0"/>
              <a:t> </a:t>
            </a:r>
            <a:r>
              <a:rPr lang="th-TH" dirty="0"/>
              <a:t>ไฟล์นามสกุล </a:t>
            </a:r>
            <a:r>
              <a:rPr lang="en-US" dirty="0"/>
              <a:t>html</a:t>
            </a:r>
          </a:p>
          <a:p>
            <a:r>
              <a:rPr lang="th-TH" dirty="0"/>
              <a:t> ไฟล์ข้อความ (ไฟล์นามสกุล</a:t>
            </a:r>
            <a:r>
              <a:rPr lang="en-US" dirty="0"/>
              <a:t> txt)</a:t>
            </a:r>
          </a:p>
          <a:p>
            <a:r>
              <a:rPr lang="en-US" dirty="0"/>
              <a:t> </a:t>
            </a:r>
            <a:r>
              <a:rPr lang="th-TH" dirty="0"/>
              <a:t>ไฟล์ </a:t>
            </a:r>
            <a:r>
              <a:rPr lang="en-US" dirty="0" err="1"/>
              <a:t>powerpoint</a:t>
            </a:r>
            <a:r>
              <a:rPr lang="en-US" dirty="0"/>
              <a:t> (</a:t>
            </a:r>
            <a:r>
              <a:rPr lang="th-TH" dirty="0"/>
              <a:t>ไฟล์นามสกุล</a:t>
            </a:r>
            <a:r>
              <a:rPr lang="en-US" dirty="0"/>
              <a:t> ppt, pptx)</a:t>
            </a:r>
          </a:p>
        </p:txBody>
      </p:sp>
    </p:spTree>
    <p:extLst>
      <p:ext uri="{BB962C8B-B14F-4D97-AF65-F5344CB8AC3E}">
        <p14:creationId xmlns:p14="http://schemas.microsoft.com/office/powerpoint/2010/main" val="384633368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2F070D-B8E1-49C7-8333-F92DAA99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2628-384B-4242-B354-11CB379BCFB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4C50DD36-2181-4E68-8AB4-B5D73F4D2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743950" cy="838200"/>
          </a:xfrm>
        </p:spPr>
        <p:txBody>
          <a:bodyPr/>
          <a:lstStyle/>
          <a:p>
            <a:r>
              <a:rPr lang="th-TH" altLang="en-US"/>
              <a:t>ความหมาย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27495C6-89BD-48DA-897F-C8AB2C034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1052513"/>
            <a:ext cx="8743950" cy="4876800"/>
          </a:xfrm>
        </p:spPr>
        <p:txBody>
          <a:bodyPr/>
          <a:lstStyle/>
          <a:p>
            <a:r>
              <a:rPr lang="th-TH" altLang="en-US" dirty="0"/>
              <a:t> การตรวจสอบความซ้ำซ้อน หมายถึง การตรวจสอบทางสถิติว่างานที่เขียนขึ้นใหม่นั้น มีความเหมือนงานเดิมมากน้อยเพียงใด</a:t>
            </a:r>
          </a:p>
          <a:p>
            <a:r>
              <a:rPr lang="th-TH" altLang="en-US" dirty="0"/>
              <a:t> มีหลายทฤษฎี เช่นทฤษฎีการรวมกลุ่ม </a:t>
            </a:r>
            <a:r>
              <a:rPr lang="en-US" altLang="en-US" dirty="0"/>
              <a:t>(clustering) </a:t>
            </a:r>
            <a:r>
              <a:rPr lang="th-TH" altLang="en-US" dirty="0"/>
              <a:t>ทางสถิติ</a:t>
            </a:r>
            <a:endParaRPr lang="en-US" altLang="en-US" dirty="0"/>
          </a:p>
          <a:p>
            <a:r>
              <a:rPr lang="en-US" altLang="en-US" dirty="0"/>
              <a:t> </a:t>
            </a:r>
            <a:r>
              <a:rPr lang="th-TH" altLang="en-US" dirty="0"/>
              <a:t>ในทางปฏิบัติใช้เป็นโปรแกรม เช่น </a:t>
            </a:r>
            <a:r>
              <a:rPr lang="en-US" altLang="en-US" dirty="0"/>
              <a:t>Turnitin</a:t>
            </a:r>
            <a:r>
              <a:rPr lang="en-US" altLang="en-US" baseline="30000" dirty="0"/>
              <a:t>®</a:t>
            </a:r>
            <a:r>
              <a:rPr lang="th-TH" altLang="en-US" dirty="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D3A42-B56E-4012-9928-38622073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13666" name="Picture 2" descr="วิธีส่งตรวจงาน&#10;3. เลือกวิธี Upload File&#10;แบบ Single file upload&#10;= ส่งงานครั้งละ 1 ไฟล์&#10;4. พิมพ์ชื่อไฟล์งานที่ต้องการส่ง&#10;3&#10;4&#10; ">
            <a:extLst>
              <a:ext uri="{FF2B5EF4-FFF2-40B4-BE49-F238E27FC236}">
                <a16:creationId xmlns:a16="http://schemas.microsoft.com/office/drawing/2014/main" id="{C2C12E01-992B-40E6-BF92-49576086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179764"/>
            <a:ext cx="8136904" cy="61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29392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2398D-F057-4893-99B1-5613CE82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14690" name="Picture 2" descr="วิธีส่งตรวจงาน&#10;5&#10;65. คลิกเลือกแหล่งที่เก็บไฟล์งาน&#10;6. คลิกเลือกไฟล์งานที่ต้องการส่ง&#10;7&#10;7. คลิก Open&#10; ">
            <a:extLst>
              <a:ext uri="{FF2B5EF4-FFF2-40B4-BE49-F238E27FC236}">
                <a16:creationId xmlns:a16="http://schemas.microsoft.com/office/drawing/2014/main" id="{C63425F6-B976-456C-B859-10A2C15D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4" y="135519"/>
            <a:ext cx="8568952" cy="64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14383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B163B-C504-4DD5-BF4B-EB221645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16738" name="Picture 2" descr="วิธีส่งตรวจงาน&#10;8. คลิกปุ่ ม Upload8&#10; ">
            <a:extLst>
              <a:ext uri="{FF2B5EF4-FFF2-40B4-BE49-F238E27FC236}">
                <a16:creationId xmlns:a16="http://schemas.microsoft.com/office/drawing/2014/main" id="{887C5C82-A3DE-4A7C-AB25-FC137039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404664"/>
            <a:ext cx="8280920" cy="6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98193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89577-7032-4100-8F2D-8F917CF1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117762" name="Picture 2" descr="วิธีส่งตรวจงาน&#10;9. รอจนกว่าจะอัพโหลดสาเร็จ9&#10; ">
            <a:extLst>
              <a:ext uri="{FF2B5EF4-FFF2-40B4-BE49-F238E27FC236}">
                <a16:creationId xmlns:a16="http://schemas.microsoft.com/office/drawing/2014/main" id="{731C09EE-9CEC-413B-B06A-10CEE1BA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293379"/>
            <a:ext cx="8352928" cy="62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48220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1D3A8B-E08A-4C5B-8686-464EF116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18786" name="Picture 2" descr="วิธีส่งตรวจงาน&#10;ตรวจ&#10;ความถูก&#10;ต้องจาก&#10;ตัวอย่าง&#10;ไฟล์งาน&#10;10. คลิก Confirm ยืนยันการ Upload&#10;10&#10; ">
            <a:extLst>
              <a:ext uri="{FF2B5EF4-FFF2-40B4-BE49-F238E27FC236}">
                <a16:creationId xmlns:a16="http://schemas.microsoft.com/office/drawing/2014/main" id="{E752F9F3-D94C-46F7-BDED-9AEF61ED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8" y="188640"/>
            <a:ext cx="8352928" cy="62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08397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B5C16-9E59-48AE-8A6C-BA025398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1282-DF87-4CC2-A26A-13521CD2383C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119810" name="Picture 2" descr="วิธีส่งตรวจงาน&#10;ข้อความแสดงผลการส่งไฟล์สาเร็จ&#10;11. คลิกปุ่ ม Return to assignment list11&#10; ">
            <a:extLst>
              <a:ext uri="{FF2B5EF4-FFF2-40B4-BE49-F238E27FC236}">
                <a16:creationId xmlns:a16="http://schemas.microsoft.com/office/drawing/2014/main" id="{F34DE97C-8562-4BA4-BEB6-33D9C3C6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3" y="0"/>
            <a:ext cx="9134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02570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F2CBE-B563-49DB-BD49-1F9CC5C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1282-DF87-4CC2-A26A-13521CD2383C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120834" name="Picture 2" descr="Turnitin จะส่งอีเมล์&#10;แจ้งหลังส่งไฟล์ตรวจ&#10; ">
            <a:extLst>
              <a:ext uri="{FF2B5EF4-FFF2-40B4-BE49-F238E27FC236}">
                <a16:creationId xmlns:a16="http://schemas.microsoft.com/office/drawing/2014/main" id="{02240ADA-8ECD-4BE6-9349-B8354914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476672"/>
            <a:ext cx="8136904" cy="61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19340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1BDAE-28CA-44DA-9635-8B698B650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th-TH" sz="3600" dirty="0"/>
              <a:t>ขั้นตอนการแปลผล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B5F32-C8AA-47B3-BCFD-E81383A5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86915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75398-A9B8-4D48-A921-9DC6243C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1282-DF87-4CC2-A26A-13521CD2383C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121858" name="Picture 2" descr="วิธีอ่านผลการตรวจ&#10;12&#10;12. คลิก View เพื่อดูรายงานผลการตรวจ&#10; ">
            <a:extLst>
              <a:ext uri="{FF2B5EF4-FFF2-40B4-BE49-F238E27FC236}">
                <a16:creationId xmlns:a16="http://schemas.microsoft.com/office/drawing/2014/main" id="{2515A118-7C4E-47DD-B578-F3184E83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" y="404664"/>
            <a:ext cx="8280920" cy="6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69552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FB6E21-8758-4A49-A98A-E14B697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122882" name="Picture 2" descr="วิธีอ่านผลการตรวจ&#10;1&#10;2&#10;3&#10;1. คลิกปุ่ ม Originality&#10;2. เปอร์เซ็นการคัดลอก&#10;3. ตัวเลข&#10;แสดงความ&#10;เหมือนของ&#10;ข้อมูลกับ&#10;แหล่งต่างๆ&#10; ">
            <a:extLst>
              <a:ext uri="{FF2B5EF4-FFF2-40B4-BE49-F238E27FC236}">
                <a16:creationId xmlns:a16="http://schemas.microsoft.com/office/drawing/2014/main" id="{1220320D-353A-4D99-8838-878E6D18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" y="332656"/>
            <a:ext cx="8496944" cy="63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67310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A5C9-29B5-41B9-B96E-459AB661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การขโมยความคิด </a:t>
            </a:r>
            <a:r>
              <a:rPr lang="en-US" dirty="0"/>
              <a:t>(Plagiarism)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8DB9-C548-4C31-983D-2A4ABD3E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752600"/>
            <a:ext cx="8743950" cy="4343400"/>
          </a:xfrm>
        </p:spPr>
        <p:txBody>
          <a:bodyPr/>
          <a:lstStyle/>
          <a:p>
            <a:r>
              <a:rPr lang="en-US" sz="3200" dirty="0"/>
              <a:t> </a:t>
            </a:r>
            <a:r>
              <a:rPr lang="th-TH" sz="3200" dirty="0"/>
              <a:t>การขโมยความคิด </a:t>
            </a:r>
            <a:r>
              <a:rPr lang="th-TH" sz="3200" b="0" dirty="0"/>
              <a:t>(</a:t>
            </a:r>
            <a:r>
              <a:rPr lang="en-US" sz="3200" dirty="0"/>
              <a:t>Plagiarism</a:t>
            </a:r>
            <a:r>
              <a:rPr lang="th-TH" sz="3200" dirty="0"/>
              <a:t>) หมายถึง </a:t>
            </a:r>
            <a:r>
              <a:rPr lang="th-TH" sz="3200" b="0" dirty="0"/>
              <a:t>การขโมยผลงานหรือความคิดของคนอื่น รวมถึงผลงานตนเองแต่เขียนไว้ที่อื่นโดยไม่มีการอ้างอิงที่ถูกต้อง </a:t>
            </a:r>
            <a:r>
              <a:rPr lang="en-US" sz="3200" b="0" dirty="0"/>
              <a:t> </a:t>
            </a:r>
            <a:endParaRPr lang="th-TH" sz="3200" b="0" dirty="0"/>
          </a:p>
          <a:p>
            <a:r>
              <a:rPr lang="th-TH" sz="3200" b="0" dirty="0"/>
              <a:t>เพราะความคิดของผู้อื่นเมื่อผ่านการแสดงออกแล้วเป็นทรัพย์สินทางปัญญา การเผยแพร่ของผู้คิดไม่ได้สละซึ่งสิทธิในการเป็นเจ้าของ และความคิดดังกล่าวไม่จำเป็นต้องอยู่ในหนังสือ หรือตำรา</a:t>
            </a:r>
          </a:p>
          <a:p>
            <a:r>
              <a:rPr lang="th-TH" sz="3200" b="0" dirty="0"/>
              <a:t>การขโมยความคิดนี้ทางวิชาการถือเป็นการกระทำผิดทางวิชาการอย่างร้ายแรง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2DE87-4F2A-436B-A67A-C39C3A82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59A7-1D6A-4209-A1E3-0459FF15102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98340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112F-AF68-4BF7-967F-11D2D494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123906" name="Picture 2" descr="วิธีอ่านผลการตรวจ&#10;3. หลังจากคลิกเปิดไฟล์ที่ดาวน์&#10;โหลดจะพบผลการตรวจแบบ PDF&#10;3&#10; ">
            <a:extLst>
              <a:ext uri="{FF2B5EF4-FFF2-40B4-BE49-F238E27FC236}">
                <a16:creationId xmlns:a16="http://schemas.microsoft.com/office/drawing/2014/main" id="{2F5F8BA3-B61D-49CA-A1C2-6D387339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404664"/>
            <a:ext cx="8352928" cy="62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1463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7A92B-99D9-4A34-8FB6-F1A46C2B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124930" name="Picture 2" descr="วิธี Save ผลการตรวจ&#10;4. คลิกเพื่อ Save ผลการตรวจ&#10;4&#10; ">
            <a:extLst>
              <a:ext uri="{FF2B5EF4-FFF2-40B4-BE49-F238E27FC236}">
                <a16:creationId xmlns:a16="http://schemas.microsoft.com/office/drawing/2014/main" id="{311170F8-7A8B-4BAE-BA15-B31B89D8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332656"/>
            <a:ext cx="8424936" cy="63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95634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1E278-D3C4-4AF8-B588-DD0F8DDC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125954" name="Picture 2" descr="วิธี Save ผลการตรวจ&#10;5. เลือกไดร์ฟที่ต้องการ&#10;แล้วคลิกปุ่ ม Save&#10;5&#10; ">
            <a:extLst>
              <a:ext uri="{FF2B5EF4-FFF2-40B4-BE49-F238E27FC236}">
                <a16:creationId xmlns:a16="http://schemas.microsoft.com/office/drawing/2014/main" id="{938F9281-B790-4C11-9AE9-DFD350CF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332656"/>
            <a:ext cx="8352928" cy="62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21757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2EDE8-CD84-482D-9FE4-1118F789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D2CCB-5DA1-4C9B-A73C-55F8927C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10287000" cy="5786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9F2D2-3A14-475D-9B66-4EA149585B77}"/>
              </a:ext>
            </a:extLst>
          </p:cNvPr>
          <p:cNvSpPr txBox="1"/>
          <p:nvPr/>
        </p:nvSpPr>
        <p:spPr>
          <a:xfrm>
            <a:off x="1759124" y="6048915"/>
            <a:ext cx="831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ที่มา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http://library.cmu.ac.th/rsc/space/online_totorials/Turnitin-Admin-Instructor-22561.pdf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62595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E9EC4F-3541-4A1E-A534-040957B5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F9C6-356B-44CF-BE20-685C645CC45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4374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3C7141-5846-4070-B7B3-EFD554D9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7" y="49161"/>
            <a:ext cx="6624736" cy="984522"/>
          </a:xfrm>
        </p:spPr>
        <p:txBody>
          <a:bodyPr/>
          <a:lstStyle/>
          <a:p>
            <a:r>
              <a:rPr lang="en-US" dirty="0"/>
              <a:t>10 </a:t>
            </a:r>
            <a:r>
              <a:rPr lang="th-TH" dirty="0"/>
              <a:t>แบบของการขโมยความคิด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E4090-F5AD-4CE0-AED7-8D8641E5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59A7-1D6A-4209-A1E3-0459FF15102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BF6B8-9068-4184-A58B-DA3F0AA3A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16" y="1033683"/>
            <a:ext cx="10355832" cy="5820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4B3905-505B-45A4-800C-02388AA7CF94}"/>
              </a:ext>
            </a:extLst>
          </p:cNvPr>
          <p:cNvSpPr txBox="1"/>
          <p:nvPr/>
        </p:nvSpPr>
        <p:spPr>
          <a:xfrm>
            <a:off x="8023820" y="572018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www.Turnitin.com</a:t>
            </a:r>
          </a:p>
        </p:txBody>
      </p:sp>
    </p:spTree>
    <p:extLst>
      <p:ext uri="{BB962C8B-B14F-4D97-AF65-F5344CB8AC3E}">
        <p14:creationId xmlns:p14="http://schemas.microsoft.com/office/powerpoint/2010/main" val="253589977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1A849-0D49-4A6F-ACD3-DB77DA59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5C653-78B9-4C3C-B7FC-43246D8C4DCE}"/>
              </a:ext>
            </a:extLst>
          </p:cNvPr>
          <p:cNvSpPr txBox="1"/>
          <p:nvPr/>
        </p:nvSpPr>
        <p:spPr>
          <a:xfrm>
            <a:off x="1759124" y="6048915"/>
            <a:ext cx="831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ที่มา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http://library.cmu.ac.th/rsc/space/online_totorials/Turnitin-Admin-Instructor-22561.pdf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253A1-7C59-4A20-8B6D-793C2D9D6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4" y="539865"/>
            <a:ext cx="9824020" cy="55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9270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1BDAE-28CA-44DA-9635-8B698B650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th-TH" sz="3600" dirty="0"/>
              <a:t>ขั้นตอนการใช้งาน</a:t>
            </a:r>
            <a:r>
              <a:rPr lang="en-US" sz="3600" dirty="0"/>
              <a:t> Turnitin </a:t>
            </a:r>
            <a:r>
              <a:rPr lang="th-TH" sz="3600" dirty="0"/>
              <a:t>สำหรับนักศึกษา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B5F32-C8AA-47B3-BCFD-E81383A5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9567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BC6E61-3895-4DC6-BA5C-21E73386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3 ขั้นตอนการใช้งาน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EFA10-4FCD-40D5-BC06-3705F3482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h-TH" dirty="0"/>
              <a:t>ขั้นการสมัคร</a:t>
            </a:r>
          </a:p>
          <a:p>
            <a:pPr marL="742950" indent="-742950">
              <a:buFont typeface="+mj-lt"/>
              <a:buAutoNum type="arabicPeriod"/>
            </a:pPr>
            <a:r>
              <a:rPr lang="th-TH" dirty="0"/>
              <a:t>ขั้นการ </a:t>
            </a:r>
            <a:r>
              <a:rPr lang="en-US" dirty="0"/>
              <a:t>Upload </a:t>
            </a:r>
            <a:r>
              <a:rPr lang="th-TH" dirty="0"/>
              <a:t>เอกสาร</a:t>
            </a:r>
          </a:p>
          <a:p>
            <a:pPr marL="742950" indent="-742950">
              <a:buFont typeface="+mj-lt"/>
              <a:buAutoNum type="arabicPeriod"/>
            </a:pPr>
            <a:r>
              <a:rPr lang="th-TH" dirty="0"/>
              <a:t>ขั้นการแปลผล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64894-AC66-4A0A-B14F-A961E1AF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1282-DF87-4CC2-A26A-13521CD2383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42007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1DCE1-5BBF-45FE-B41F-BB4A799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ow to use Turnitin Student (1080p_30fps_H264-128kbit_AAC)">
            <a:hlinkClick r:id="" action="ppaction://media"/>
            <a:extLst>
              <a:ext uri="{FF2B5EF4-FFF2-40B4-BE49-F238E27FC236}">
                <a16:creationId xmlns:a16="http://schemas.microsoft.com/office/drawing/2014/main" id="{BDD491C4-0F79-4CA6-BDA2-7E55D45A8B4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9004" y="147637"/>
            <a:ext cx="8743950" cy="6557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B7A52-A827-407C-B244-A5B8AE50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59A7-1D6A-4209-A1E3-0459FF15102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384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1BDAE-28CA-44DA-9635-8B698B650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th-TH" sz="3600" dirty="0"/>
              <a:t>ขั้นตอนการสมัคร</a:t>
            </a:r>
            <a:endParaRPr lang="en-US" sz="3600" dirty="0"/>
          </a:p>
          <a:p>
            <a:pPr algn="r"/>
            <a:r>
              <a:rPr lang="th-TH" dirty="0"/>
              <a:t>ที่มา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https://www.slideshare.net/earthlib/turnitin-for-student-from-mba-kku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B5F32-C8AA-47B3-BCFD-E81383A5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D510-39DA-49D4-B50E-E8B8D654C8E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04164"/>
      </p:ext>
    </p:extLst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PULSE.POT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AngsanaUPC"/>
        <a:ea typeface=""/>
        <a:cs typeface=""/>
      </a:majorFont>
      <a:minorFont>
        <a:latin typeface="AngsanaUP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anose="020B0304020202020204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anose="020B0304020202020204" pitchFamily="34" charset="-34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1273</TotalTime>
  <Words>426</Words>
  <Application>Microsoft Office PowerPoint</Application>
  <PresentationFormat>35mm Slides</PresentationFormat>
  <Paragraphs>77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Angsana New</vt:lpstr>
      <vt:lpstr>AngsanaUPC</vt:lpstr>
      <vt:lpstr>Arial</vt:lpstr>
      <vt:lpstr>Cordia New</vt:lpstr>
      <vt:lpstr>Wingdings</vt:lpstr>
      <vt:lpstr>PULSE.POT</vt:lpstr>
      <vt:lpstr>    การตรวจความซ้ำซ้อนของเอกสาร Similarity of Document</vt:lpstr>
      <vt:lpstr>ความหมาย</vt:lpstr>
      <vt:lpstr>การขโมยความคิด (Plagiarism)</vt:lpstr>
      <vt:lpstr>10 แบบของการขโมยความคิด</vt:lpstr>
      <vt:lpstr>PowerPoint Presentation</vt:lpstr>
      <vt:lpstr>PowerPoint Presentation</vt:lpstr>
      <vt:lpstr>3 ขั้นตอนการใช้งาน</vt:lpstr>
      <vt:lpstr>PowerPoint Presentation</vt:lpstr>
      <vt:lpstr>PowerPoint Presentation</vt:lpstr>
      <vt:lpstr>ขั้นตอนและสิ่งที่ต้องเตรียมในการสมัคร</vt:lpstr>
      <vt:lpstr>เข้า Website ของ สำนักหอสมุด https://library.kku.ac.th/</vt:lpstr>
      <vt:lpstr>https://library.kku.ac.th/launchpad-list.php?cat_id=208&amp;c=990033</vt:lpstr>
      <vt:lpstr>กรอกข้อมูลในแบบยินยอม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ประเภทของไฟล์ที่สามารถตรวจได้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KKU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Bioleaching</dc:title>
  <dc:creator>Pisit Chareonsudjai</dc:creator>
  <cp:lastModifiedBy>pisit chareonsudjai</cp:lastModifiedBy>
  <cp:revision>76</cp:revision>
  <cp:lastPrinted>2002-03-18T12:30:05Z</cp:lastPrinted>
  <dcterms:created xsi:type="dcterms:W3CDTF">2001-09-02T14:22:42Z</dcterms:created>
  <dcterms:modified xsi:type="dcterms:W3CDTF">2020-10-27T03:02:45Z</dcterms:modified>
</cp:coreProperties>
</file>