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323" r:id="rId6"/>
    <p:sldId id="337" r:id="rId7"/>
    <p:sldId id="264" r:id="rId8"/>
    <p:sldId id="335" r:id="rId9"/>
    <p:sldId id="336" r:id="rId10"/>
    <p:sldId id="265" r:id="rId11"/>
    <p:sldId id="267" r:id="rId12"/>
    <p:sldId id="268" r:id="rId13"/>
    <p:sldId id="269" r:id="rId14"/>
    <p:sldId id="270" r:id="rId15"/>
    <p:sldId id="271" r:id="rId16"/>
    <p:sldId id="331" r:id="rId17"/>
    <p:sldId id="272" r:id="rId18"/>
    <p:sldId id="273" r:id="rId19"/>
    <p:sldId id="325" r:id="rId20"/>
    <p:sldId id="324" r:id="rId21"/>
    <p:sldId id="274" r:id="rId22"/>
    <p:sldId id="275" r:id="rId23"/>
    <p:sldId id="326" r:id="rId24"/>
    <p:sldId id="327" r:id="rId25"/>
    <p:sldId id="276" r:id="rId26"/>
    <p:sldId id="277" r:id="rId27"/>
    <p:sldId id="329" r:id="rId28"/>
    <p:sldId id="332" r:id="rId29"/>
    <p:sldId id="330" r:id="rId30"/>
    <p:sldId id="278" r:id="rId31"/>
    <p:sldId id="279" r:id="rId32"/>
    <p:sldId id="281" r:id="rId33"/>
    <p:sldId id="283" r:id="rId34"/>
    <p:sldId id="284" r:id="rId35"/>
    <p:sldId id="285" r:id="rId36"/>
    <p:sldId id="286" r:id="rId37"/>
    <p:sldId id="309" r:id="rId38"/>
    <p:sldId id="303" r:id="rId39"/>
    <p:sldId id="304" r:id="rId40"/>
    <p:sldId id="305" r:id="rId41"/>
    <p:sldId id="287" r:id="rId42"/>
    <p:sldId id="306" r:id="rId43"/>
    <p:sldId id="307" r:id="rId44"/>
    <p:sldId id="308" r:id="rId45"/>
    <p:sldId id="311" r:id="rId46"/>
    <p:sldId id="315" r:id="rId47"/>
    <p:sldId id="316" r:id="rId48"/>
    <p:sldId id="318" r:id="rId49"/>
    <p:sldId id="320" r:id="rId50"/>
    <p:sldId id="321" r:id="rId51"/>
    <p:sldId id="333" r:id="rId52"/>
    <p:sldId id="334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1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56759-75AE-459E-993E-6C5B799BEEA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68696-E753-4FD8-ADDE-94AB99C1D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87B56-B647-45DA-BDFE-88262E0C87FE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</a:rPr>
              <a:t>IM:</a:t>
            </a:r>
            <a:r>
              <a:rPr lang="en-US" smtClean="0">
                <a:latin typeface="Times New Roman" pitchFamily="18" charset="0"/>
              </a:rPr>
              <a:t> Prospective Memory Activity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21721-AF8B-4BE4-961D-22C212EE763E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1936-9E7F-4733-8738-9770C71FDB6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EBB5-1E57-48ED-9089-082BD8C40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1936-9E7F-4733-8738-9770C71FDB6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EBB5-1E57-48ED-9089-082BD8C40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1936-9E7F-4733-8738-9770C71FDB6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EBB5-1E57-48ED-9089-082BD8C40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DED2A-AD42-4204-87C0-87C9DB5C18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1936-9E7F-4733-8738-9770C71FDB6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EBB5-1E57-48ED-9089-082BD8C40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1936-9E7F-4733-8738-9770C71FDB6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EBB5-1E57-48ED-9089-082BD8C40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1936-9E7F-4733-8738-9770C71FDB6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EBB5-1E57-48ED-9089-082BD8C40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1936-9E7F-4733-8738-9770C71FDB6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EBB5-1E57-48ED-9089-082BD8C40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1936-9E7F-4733-8738-9770C71FDB6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EBB5-1E57-48ED-9089-082BD8C40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1936-9E7F-4733-8738-9770C71FDB6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EBB5-1E57-48ED-9089-082BD8C40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1936-9E7F-4733-8738-9770C71FDB6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EBB5-1E57-48ED-9089-082BD8C40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1936-9E7F-4733-8738-9770C71FDB6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EBB5-1E57-48ED-9089-082BD8C40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D1936-9E7F-4733-8738-9770C71FDB6F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EBB5-1E57-48ED-9089-082BD8C40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ey.com/college/huffman/0471747246/cyberpsych/memory/memory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human-factors.arc.nasa.gov/cognition/tutorials/STM/index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ey.com/college/huffman/0471747246/video/html/drivebrainpower.htm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duc.southern.edu/tour/who/pioneers/ebbinghaus.html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human-factors.arc.nasa.gov/cognition/tutorials/Interference/auindex.html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ley.com/college/huffman/0471747246/video/html/alzheimerscans.html" TargetMode="External"/><Relationship Id="rId3" Type="http://schemas.openxmlformats.org/officeDocument/2006/relationships/hyperlink" Target="http://www.sciencentral.com/articles/view.php3?language=english&amp;type=&amp;article_id=218392307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ley.com/college/huffman/0471747246/video/html/shrinkingbrains.html" TargetMode="External"/><Relationship Id="rId5" Type="http://schemas.openxmlformats.org/officeDocument/2006/relationships/hyperlink" Target="http://www.bbc.co.uk/health/conditions/mental_health/disorders_dementia.shtml" TargetMode="External"/><Relationship Id="rId4" Type="http://schemas.openxmlformats.org/officeDocument/2006/relationships/image" Target="../media/image5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sciencedaily.com/releases/2004/04/040401075501.htm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bbc.co.uk/science/humanbody/mind/interactives/intelligenceandmemory/memorytes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ploratorium.edu/memory/dont_forget/index.html" TargetMode="External"/><Relationship Id="rId4" Type="http://schemas.openxmlformats.org/officeDocument/2006/relationships/hyperlink" Target="http://faculty.washington.edu/chudler/java/facemem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human-factors.arc.nasa.gov/cognition/tutorials/mnemonics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sychwww.com/mtsite/memory.html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iencentral.com/articles/view.php3?language=english&amp;type=&amp;article_id=218392812" TargetMode="External"/><Relationship Id="rId3" Type="http://schemas.openxmlformats.org/officeDocument/2006/relationships/hyperlink" Target="http://www.sciencentral.com/articles/view.php3?language=english&amp;type=&amp;article_id=218391998" TargetMode="External"/><Relationship Id="rId7" Type="http://schemas.openxmlformats.org/officeDocument/2006/relationships/hyperlink" Target="http://www.sciencedaily.com/releases/2006/02/060202182107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ciencedaily.com/releases/2006/03/060306113845.htm" TargetMode="External"/><Relationship Id="rId5" Type="http://schemas.openxmlformats.org/officeDocument/2006/relationships/hyperlink" Target="http://www.exploratorium.edu/memory/braindissection/index.html" TargetMode="Externa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wiley.com/college/huffman/0471747246/video/html/memorystorag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ley.com/college/huffman/0471747246/video/html/wiringbrain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ntral.com/articles/view.php3?language=english&amp;type=&amp;article_id=21839272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Dual Mode Principle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056563" cy="502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152400" y="1447800"/>
            <a:ext cx="7543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What are stored in Memory:</a:t>
            </a:r>
            <a:br>
              <a:rPr lang="en-US" sz="4000" smtClean="0"/>
            </a:br>
            <a:r>
              <a:rPr lang="en-US" sz="4000" smtClean="0"/>
              <a:t>Motor Programs or Internal Models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229600" cy="2133600"/>
          </a:xfrm>
        </p:spPr>
        <p:txBody>
          <a:bodyPr/>
          <a:lstStyle/>
          <a:p>
            <a:pPr eaLnBrk="1" hangingPunct="1"/>
            <a:r>
              <a:rPr lang="en-US" smtClean="0"/>
              <a:t> stored (LTM) (size will depend on practice)</a:t>
            </a:r>
          </a:p>
          <a:p>
            <a:pPr eaLnBrk="1" hangingPunct="1"/>
            <a:r>
              <a:rPr lang="en-US" smtClean="0"/>
              <a:t> planned before initiation</a:t>
            </a:r>
          </a:p>
          <a:p>
            <a:pPr eaLnBrk="1" hangingPunct="1"/>
            <a:r>
              <a:rPr lang="en-US" smtClean="0"/>
              <a:t> reduced attention demands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What is Stored?</a:t>
            </a:r>
            <a:br>
              <a:rPr lang="en-US" sz="4000" smtClean="0"/>
            </a:br>
            <a:r>
              <a:rPr lang="en-US" sz="4000" smtClean="0"/>
              <a:t>Specific vs.Generalized Motor Program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67000"/>
            <a:ext cx="8229600" cy="2849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 general memory representation of a class of actions that share some invariant characteristics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 relative time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 relative force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 sequencing or ordinal structure 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143000" y="4953000"/>
            <a:ext cx="6970713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  <a:t>concerned with pattern of movement </a:t>
            </a:r>
          </a:p>
          <a:p>
            <a:pPr algn="l"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  <a:t>– not specific 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Parameters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Some feature of the movements have to be changed (</a:t>
            </a:r>
            <a:r>
              <a:rPr lang="en-US" b="1" u="sng" smtClean="0"/>
              <a:t>variant</a:t>
            </a:r>
            <a:r>
              <a:rPr lang="en-US" smtClean="0"/>
              <a:t>) each time to make the movement fit the circumstance or goal</a:t>
            </a:r>
          </a:p>
          <a:p>
            <a:pPr eaLnBrk="1" hangingPunct="1"/>
            <a:r>
              <a:rPr lang="en-US" smtClean="0"/>
              <a:t> movement time</a:t>
            </a:r>
          </a:p>
          <a:p>
            <a:pPr eaLnBrk="1" hangingPunct="1"/>
            <a:r>
              <a:rPr lang="en-US" smtClean="0"/>
              <a:t> movement amplitude</a:t>
            </a:r>
          </a:p>
          <a:p>
            <a:pPr eaLnBrk="1" hangingPunct="1"/>
            <a:r>
              <a:rPr lang="en-US" smtClean="0"/>
              <a:t> limbs and muscles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Variations in Movement Time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Can change speed of throw</a:t>
            </a:r>
          </a:p>
          <a:p>
            <a:pPr lvl="1" eaLnBrk="1" hangingPunct="1"/>
            <a:r>
              <a:rPr lang="en-US" smtClean="0"/>
              <a:t>Does movement pattern change drastically?</a:t>
            </a:r>
          </a:p>
          <a:p>
            <a:pPr eaLnBrk="1" hangingPunct="1"/>
            <a:r>
              <a:rPr lang="en-US" smtClean="0"/>
              <a:t> Armstrong (1970)</a:t>
            </a:r>
          </a:p>
          <a:p>
            <a:pPr lvl="1" eaLnBrk="1" hangingPunct="1"/>
            <a:r>
              <a:rPr lang="en-US" smtClean="0"/>
              <a:t>Movement pattern re-produced as fast as possible but proportion times remained the same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Recall Versus Recognition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>
                <a:latin typeface="Comic Sans MS" pitchFamily="66" charset="0"/>
              </a:rPr>
              <a:t>Recall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you must retrieve the information from your memory </a:t>
            </a:r>
          </a:p>
          <a:p>
            <a:r>
              <a:rPr lang="en-US" smtClean="0">
                <a:latin typeface="Comic Sans MS" pitchFamily="66" charset="0"/>
              </a:rPr>
              <a:t>fill-in-the blank or essay tests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mtClean="0">
                <a:latin typeface="Comic Sans MS" pitchFamily="66" charset="0"/>
              </a:rPr>
              <a:t>Recognition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you must identify the target from possible targets</a:t>
            </a:r>
          </a:p>
          <a:p>
            <a:r>
              <a:rPr lang="en-US" smtClean="0">
                <a:latin typeface="Comic Sans MS" pitchFamily="66" charset="0"/>
              </a:rPr>
              <a:t> multiple-choice tests</a:t>
            </a:r>
          </a:p>
          <a:p>
            <a:endParaRPr lang="en-US" smtClean="0"/>
          </a:p>
        </p:txBody>
      </p:sp>
      <p:pic>
        <p:nvPicPr>
          <p:cNvPr id="9" name="Picture 8" descr="tes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419600"/>
            <a:ext cx="26860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517386_68751012-199x3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86200"/>
            <a:ext cx="1895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An Example of Recognition Vs. Recall</a:t>
            </a:r>
          </a:p>
        </p:txBody>
      </p:sp>
      <p:pic>
        <p:nvPicPr>
          <p:cNvPr id="26628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>
            <a:lum contrast="6000"/>
          </a:blip>
          <a:srcRect l="926" t="1682" b="2452"/>
          <a:stretch>
            <a:fillRect/>
          </a:stretch>
        </p:blipFill>
        <p:spPr>
          <a:xfrm>
            <a:off x="1524000" y="1371600"/>
            <a:ext cx="5867400" cy="3125788"/>
          </a:xfrm>
          <a:ln w="76200" cmpd="tri">
            <a:solidFill>
              <a:schemeClr val="accent1"/>
            </a:solidFill>
          </a:ln>
        </p:spPr>
      </p:pic>
      <p:sp>
        <p:nvSpPr>
          <p:cNvPr id="2662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648200"/>
            <a:ext cx="8534400" cy="1905000"/>
          </a:xfrm>
        </p:spPr>
        <p:txBody>
          <a:bodyPr/>
          <a:lstStyle/>
          <a:p>
            <a:pPr eaLnBrk="1" hangingPunct="1"/>
            <a:r>
              <a:rPr lang="en-US" smtClean="0"/>
              <a:t>Research shows people are better at recognizing  photos of previous high school classmates than  recalling their names.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The Memory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mic Sans MS" pitchFamily="66" charset="0"/>
              </a:rPr>
              <a:t>Three step process….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Comic Sans MS" pitchFamily="66" charset="0"/>
              </a:rPr>
              <a:t>Encoding</a:t>
            </a:r>
            <a:r>
              <a:rPr lang="en-US" dirty="0" smtClean="0">
                <a:latin typeface="Comic Sans MS" pitchFamily="66" charset="0"/>
              </a:rPr>
              <a:t>: The processing of information into the memory system.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latin typeface="Comic Sans MS" pitchFamily="66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Comic Sans MS" pitchFamily="66" charset="0"/>
              </a:rPr>
              <a:t>Storage</a:t>
            </a:r>
            <a:r>
              <a:rPr lang="en-US" dirty="0" smtClean="0">
                <a:latin typeface="Comic Sans MS" pitchFamily="66" charset="0"/>
              </a:rPr>
              <a:t>: The retention of encoded material over time.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latin typeface="Comic Sans MS" pitchFamily="66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Comic Sans MS" pitchFamily="66" charset="0"/>
              </a:rPr>
              <a:t>Retrieval</a:t>
            </a:r>
            <a:r>
              <a:rPr lang="en-US" dirty="0" smtClean="0">
                <a:latin typeface="Comic Sans MS" pitchFamily="66" charset="0"/>
              </a:rPr>
              <a:t>: The process of getting the information out of memory storage.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8" descr="penguin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4114800"/>
            <a:ext cx="2352675" cy="2352675"/>
          </a:xfrm>
        </p:spPr>
      </p:pic>
      <p:pic>
        <p:nvPicPr>
          <p:cNvPr id="6" name="Picture 5" descr="save_md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200400"/>
            <a:ext cx="1692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onfucius_laptop_computer_levitate_hg_cl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066800"/>
            <a:ext cx="12954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Three Box Model of Memory</a:t>
            </a:r>
          </a:p>
        </p:txBody>
      </p:sp>
      <p:pic>
        <p:nvPicPr>
          <p:cNvPr id="7171" name="Content Placeholder 5" descr="f07_0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2133600"/>
            <a:ext cx="8669338" cy="3224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©John Wiley &amp; Sons, Inc. 2007                  Huffman: Psychology in Action (8e)</a:t>
            </a:r>
          </a:p>
        </p:txBody>
      </p:sp>
      <p:pic>
        <p:nvPicPr>
          <p:cNvPr id="13315" name="Picture 7" descr="1_multipart_xF8FF_3_07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3061" t="7573" r="10204" b="10634"/>
          <a:stretch>
            <a:fillRect/>
          </a:stretch>
        </p:blipFill>
        <p:spPr bwMode="auto">
          <a:xfrm>
            <a:off x="990600" y="1219200"/>
            <a:ext cx="7086600" cy="457200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316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Diagram of Three-Stage Memory Model </a:t>
            </a:r>
          </a:p>
        </p:txBody>
      </p:sp>
      <p:pic>
        <p:nvPicPr>
          <p:cNvPr id="13317" name="Picture 12" descr="Cyber_animation_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096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13"/>
          <p:cNvSpPr txBox="1">
            <a:spLocks noChangeArrowheads="1"/>
          </p:cNvSpPr>
          <p:nvPr/>
        </p:nvSpPr>
        <p:spPr bwMode="auto">
          <a:xfrm>
            <a:off x="6858000" y="6583363"/>
            <a:ext cx="175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FFFF"/>
                </a:solidFill>
              </a:rPr>
              <a:t>Enhancing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Memory 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Multiple Memory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Short and Long-term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Declarative and Procedural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Explicit and Implicit Memory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Memory Processes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Attention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Consolidation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Organization and Retrieval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Improving Memory</a:t>
            </a:r>
          </a:p>
        </p:txBody>
      </p:sp>
      <p:sp>
        <p:nvSpPr>
          <p:cNvPr id="4100" name="Line 8"/>
          <p:cNvSpPr>
            <a:spLocks noChangeShapeType="1"/>
          </p:cNvSpPr>
          <p:nvPr/>
        </p:nvSpPr>
        <p:spPr bwMode="auto">
          <a:xfrm>
            <a:off x="152400" y="1295400"/>
            <a:ext cx="8001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Nature of Memory—</a:t>
            </a:r>
            <a:br>
              <a:rPr lang="en-US" smtClean="0"/>
            </a:br>
            <a:r>
              <a:rPr lang="en-US" smtClean="0"/>
              <a:t>Description of Three Stage </a:t>
            </a:r>
            <a:br>
              <a:rPr lang="en-US" smtClean="0"/>
            </a:br>
            <a:r>
              <a:rPr lang="en-US" smtClean="0"/>
              <a:t>Memory Model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438400"/>
            <a:ext cx="8229600" cy="3810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accent1"/>
                </a:solidFill>
              </a:rPr>
              <a:t>Sensory Memory: </a:t>
            </a:r>
            <a:r>
              <a:rPr lang="en-US" sz="3200" smtClean="0"/>
              <a:t>briefly preserves a relatively exact replica of sensory information </a:t>
            </a:r>
          </a:p>
          <a:p>
            <a:pPr lvl="1" eaLnBrk="1" hangingPunct="1"/>
            <a:r>
              <a:rPr lang="en-US" sz="3200" smtClean="0"/>
              <a:t>Sensory memory has a large capacity but information only lasts a few seconds. </a:t>
            </a:r>
          </a:p>
          <a:p>
            <a:pPr lvl="1" eaLnBrk="1" hangingPunct="1"/>
            <a:r>
              <a:rPr lang="en-US" sz="3200" smtClean="0"/>
              <a:t>Selected information is sent on to </a:t>
            </a:r>
            <a:r>
              <a:rPr lang="en-US" sz="3200" smtClean="0">
                <a:solidFill>
                  <a:schemeClr val="accent1"/>
                </a:solidFill>
              </a:rPr>
              <a:t>short-term memory. </a:t>
            </a:r>
          </a:p>
        </p:txBody>
      </p:sp>
      <p:pic>
        <p:nvPicPr>
          <p:cNvPr id="15365" name="Picture 8" descr="AXF001027 - Man Remember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549400" cy="1239520"/>
          </a:xfrm>
          <a:ln w="76200" cmpd="tri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Sensory Memory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A split second holding tank for ALL sensory information.</a:t>
            </a:r>
          </a:p>
          <a:p>
            <a:r>
              <a:rPr lang="en-US" smtClean="0">
                <a:latin typeface="Comic Sans MS" pitchFamily="66" charset="0"/>
              </a:rPr>
              <a:t>Sperling’s research on Iconic Memory</a:t>
            </a:r>
          </a:p>
          <a:p>
            <a:r>
              <a:rPr lang="en-US" smtClean="0">
                <a:latin typeface="Comic Sans MS" pitchFamily="66" charset="0"/>
              </a:rPr>
              <a:t>Echoic Memory</a:t>
            </a:r>
          </a:p>
        </p:txBody>
      </p:sp>
      <p:pic>
        <p:nvPicPr>
          <p:cNvPr id="6" name="Content Placeholder 5" descr="icon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905000"/>
            <a:ext cx="4038600" cy="2735263"/>
          </a:xfrm>
        </p:spPr>
      </p:pic>
      <p:pic>
        <p:nvPicPr>
          <p:cNvPr id="7" name="Picture 6" descr="eyes_spin_l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029200"/>
            <a:ext cx="952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Short Term Memory</a:t>
            </a:r>
          </a:p>
        </p:txBody>
      </p:sp>
      <p:pic>
        <p:nvPicPr>
          <p:cNvPr id="5" name="Content Placeholder 4" descr="short-term-memory-los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600200"/>
            <a:ext cx="3429000" cy="47767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The stuff we encode from the sensory goes to STM.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Events are encoded visually, acoustically or semantically.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Holds about 7 (plus or minus 2) items for about 20 seconds.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We recall digits better than letters.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53000" y="6172200"/>
            <a:ext cx="1944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Short Term Memory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Nature of Memory—</a:t>
            </a:r>
            <a:br>
              <a:rPr lang="en-US" smtClean="0"/>
            </a:br>
            <a:r>
              <a:rPr lang="en-US" smtClean="0"/>
              <a:t>Three Stage Memory Model (Cont.)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70075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accent1"/>
                </a:solidFill>
              </a:rPr>
              <a:t>Short-Term Memory (STM): </a:t>
            </a:r>
            <a:r>
              <a:rPr lang="en-US" sz="3200" smtClean="0"/>
              <a:t>temporarily stores sensory information and decides whether to send it on to </a:t>
            </a:r>
            <a:r>
              <a:rPr lang="en-US" sz="3200" smtClean="0">
                <a:solidFill>
                  <a:schemeClr val="accent1"/>
                </a:solidFill>
              </a:rPr>
              <a:t>long-term memory (LTM)</a:t>
            </a:r>
            <a:r>
              <a:rPr lang="en-US" sz="32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STM can hold 5-9 items for about 30 seconds before they are forgotten.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STM capacity can be increased with </a:t>
            </a:r>
            <a:r>
              <a:rPr lang="en-US" sz="3200" smtClean="0">
                <a:solidFill>
                  <a:schemeClr val="accent1"/>
                </a:solidFill>
              </a:rPr>
              <a:t>chunking. STM</a:t>
            </a:r>
            <a:r>
              <a:rPr lang="en-US" sz="3200" smtClean="0"/>
              <a:t> duration improves with</a:t>
            </a:r>
            <a:r>
              <a:rPr lang="en-US" sz="3200" b="1" smtClean="0"/>
              <a:t> </a:t>
            </a:r>
            <a:r>
              <a:rPr lang="en-US" sz="3200" smtClean="0">
                <a:solidFill>
                  <a:schemeClr val="accent1"/>
                </a:solidFill>
              </a:rPr>
              <a:t>maintenance rehearsal</a:t>
            </a:r>
            <a:r>
              <a:rPr lang="en-US" sz="3200" smtClean="0"/>
              <a:t>. </a:t>
            </a:r>
          </a:p>
        </p:txBody>
      </p:sp>
      <p:pic>
        <p:nvPicPr>
          <p:cNvPr id="17413" name="Picture 4" descr="6778080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Types of Rehearsal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Maintenance vs. Elaborative</a:t>
            </a:r>
          </a:p>
          <a:p>
            <a:pPr eaLnBrk="1" hangingPunct="1"/>
            <a:r>
              <a:rPr lang="en-US" smtClean="0"/>
              <a:t>Repetition vs. Meaningful associations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Ways to remember things in STM…so they go to LTM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smtClean="0">
                <a:latin typeface="Comic Sans MS" pitchFamily="66" charset="0"/>
              </a:rPr>
              <a:t>Chunking</a:t>
            </a:r>
            <a:r>
              <a:rPr lang="en-US" smtClean="0">
                <a:latin typeface="Comic Sans MS" pitchFamily="66" charset="0"/>
              </a:rPr>
              <a:t>: Organizing items into familiar, manageable units.</a:t>
            </a:r>
          </a:p>
          <a:p>
            <a:endParaRPr lang="en-US" smtClean="0">
              <a:latin typeface="Comic Sans MS" pitchFamily="66" charset="0"/>
            </a:endParaRPr>
          </a:p>
          <a:p>
            <a:r>
              <a:rPr lang="en-US" b="1" smtClean="0">
                <a:latin typeface="Comic Sans MS" pitchFamily="66" charset="0"/>
              </a:rPr>
              <a:t>Mnemonic devices</a:t>
            </a:r>
          </a:p>
          <a:p>
            <a:endParaRPr lang="en-US" b="1" smtClean="0">
              <a:latin typeface="Comic Sans MS" pitchFamily="66" charset="0"/>
            </a:endParaRPr>
          </a:p>
          <a:p>
            <a:r>
              <a:rPr lang="en-US" b="1" smtClean="0">
                <a:latin typeface="Comic Sans MS" pitchFamily="66" charset="0"/>
              </a:rPr>
              <a:t>Rehearsal</a:t>
            </a:r>
          </a:p>
        </p:txBody>
      </p:sp>
      <p:pic>
        <p:nvPicPr>
          <p:cNvPr id="5" name="Content Placeholder 4" descr="TRUFFLE_SHUFFLE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676400"/>
            <a:ext cx="1365250" cy="1600200"/>
          </a:xfr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867400" y="2438400"/>
            <a:ext cx="3114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1-4-9-2-1-7-7-6-1-8-1-2-1-9-4-1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86200" y="42672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"Mary Very Easily Makes Jam Saturday Unless No Plums."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Long Term Memory</a:t>
            </a:r>
          </a:p>
        </p:txBody>
      </p:sp>
      <p:pic>
        <p:nvPicPr>
          <p:cNvPr id="5" name="Content Placeholder 4" descr="ato0061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143000"/>
            <a:ext cx="2097088" cy="20240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Unlimited storehouse of information.</a:t>
            </a:r>
          </a:p>
          <a:p>
            <a:r>
              <a:rPr lang="en-US" smtClean="0">
                <a:latin typeface="Comic Sans MS" pitchFamily="66" charset="0"/>
              </a:rPr>
              <a:t>Explicit (declarative) memories</a:t>
            </a:r>
          </a:p>
          <a:p>
            <a:r>
              <a:rPr lang="en-US" smtClean="0">
                <a:latin typeface="Comic Sans MS" pitchFamily="66" charset="0"/>
              </a:rPr>
              <a:t>Implicit (non-declarative) memories</a:t>
            </a:r>
          </a:p>
        </p:txBody>
      </p:sp>
      <p:pic>
        <p:nvPicPr>
          <p:cNvPr id="6" name="Picture 5" descr="jlvn801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276600"/>
            <a:ext cx="28194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Nature of Memory—</a:t>
            </a:r>
            <a:br>
              <a:rPr lang="en-US" smtClean="0"/>
            </a:br>
            <a:r>
              <a:rPr lang="en-US" smtClean="0"/>
              <a:t>Three Stage Memory Model (Continued)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32075"/>
            <a:ext cx="4038600" cy="4530725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accent1"/>
                </a:solidFill>
              </a:rPr>
              <a:t>Long-Term Memory (LTM): </a:t>
            </a:r>
            <a:r>
              <a:rPr lang="en-US" sz="3200" smtClean="0"/>
              <a:t>relatively permanent memory storage with a virtually limitless capacity</a:t>
            </a:r>
          </a:p>
          <a:p>
            <a:pPr eaLnBrk="1" hangingPunct="1"/>
            <a:endParaRPr lang="en-US" sz="2600" smtClean="0"/>
          </a:p>
        </p:txBody>
      </p:sp>
      <p:pic>
        <p:nvPicPr>
          <p:cNvPr id="20485" name="Picture 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>
          <a:xfrm>
            <a:off x="4724400" y="1905000"/>
            <a:ext cx="3562350" cy="3997325"/>
          </a:xfrm>
          <a:ln w="76200" cmpd="tri">
            <a:solidFill>
              <a:schemeClr val="accent1"/>
            </a:solidFill>
          </a:ln>
        </p:spPr>
      </p:pic>
      <p:pic>
        <p:nvPicPr>
          <p:cNvPr id="20486" name="Picture 9" descr="Cyber_video_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172200"/>
            <a:ext cx="20574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7036676" cy="487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Long-Term Memory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7200900" y="6324600"/>
            <a:ext cx="1808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(From Walker, 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"/>
            <a:ext cx="8305800" cy="1527175"/>
          </a:xfrm>
        </p:spPr>
        <p:txBody>
          <a:bodyPr/>
          <a:lstStyle/>
          <a:p>
            <a:pPr eaLnBrk="1" hangingPunct="1"/>
            <a:r>
              <a:rPr lang="en-US" smtClean="0"/>
              <a:t>Types of Long-Term Memories</a:t>
            </a:r>
          </a:p>
        </p:txBody>
      </p:sp>
      <p:pic>
        <p:nvPicPr>
          <p:cNvPr id="2150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6000"/>
          </a:blip>
          <a:srcRect l="2440" t="1682" r="1627" b="771"/>
          <a:stretch>
            <a:fillRect/>
          </a:stretch>
        </p:blipFill>
        <p:spPr>
          <a:xfrm>
            <a:off x="609600" y="1447800"/>
            <a:ext cx="7924800" cy="4343400"/>
          </a:xfrm>
          <a:ln w="76200" cmpd="tri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Multiple Memory Systems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752600"/>
            <a:ext cx="8565014" cy="399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3886200" y="2514600"/>
            <a:ext cx="1295400" cy="1600200"/>
          </a:xfrm>
          <a:prstGeom prst="rect">
            <a:avLst/>
          </a:prstGeom>
          <a:solidFill>
            <a:schemeClr val="accent1">
              <a:alpha val="27843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Explicit Memories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Episodic Memories</a:t>
            </a:r>
          </a:p>
          <a:p>
            <a:endParaRPr lang="en-US" smtClean="0">
              <a:latin typeface="Comic Sans MS" pitchFamily="66" charset="0"/>
            </a:endParaRPr>
          </a:p>
          <a:p>
            <a:endParaRPr lang="en-US" smtClean="0">
              <a:latin typeface="Comic Sans MS" pitchFamily="66" charset="0"/>
            </a:endParaRPr>
          </a:p>
          <a:p>
            <a:r>
              <a:rPr lang="en-US" smtClean="0">
                <a:latin typeface="Comic Sans MS" pitchFamily="66" charset="0"/>
              </a:rPr>
              <a:t>Semantic Memories</a:t>
            </a:r>
          </a:p>
        </p:txBody>
      </p:sp>
      <p:pic>
        <p:nvPicPr>
          <p:cNvPr id="5" name="Content Placeholder 4" descr="kids_birthday_party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295400"/>
            <a:ext cx="3333750" cy="3333750"/>
          </a:xfrm>
        </p:spPr>
      </p:pic>
      <p:pic>
        <p:nvPicPr>
          <p:cNvPr id="6" name="Picture 5" descr="envelope_l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410200"/>
            <a:ext cx="1524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washington_waving_small_american_flag_hg_cl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810000"/>
            <a:ext cx="1955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Implicit Memories</a:t>
            </a:r>
          </a:p>
        </p:txBody>
      </p:sp>
      <p:pic>
        <p:nvPicPr>
          <p:cNvPr id="5" name="Content Placeholder 4" descr="kid_bike_helmet_hg_clr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3657600"/>
            <a:ext cx="1978025" cy="28575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25963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Procedural Memories</a:t>
            </a:r>
          </a:p>
          <a:p>
            <a:endParaRPr lang="en-US" smtClean="0">
              <a:latin typeface="Comic Sans MS" pitchFamily="66" charset="0"/>
            </a:endParaRPr>
          </a:p>
          <a:p>
            <a:endParaRPr lang="en-US" smtClean="0">
              <a:latin typeface="Comic Sans MS" pitchFamily="66" charset="0"/>
            </a:endParaRPr>
          </a:p>
          <a:p>
            <a:r>
              <a:rPr lang="en-US" smtClean="0">
                <a:latin typeface="Comic Sans MS" pitchFamily="66" charset="0"/>
              </a:rPr>
              <a:t>Conditioned Memories</a:t>
            </a:r>
          </a:p>
        </p:txBody>
      </p:sp>
      <p:pic>
        <p:nvPicPr>
          <p:cNvPr id="6" name="Picture 5" descr="major_sports_football_focus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14800"/>
            <a:ext cx="3333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1994-09-2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90600"/>
            <a:ext cx="2667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Encoding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smtClean="0">
                <a:latin typeface="Comic Sans MS" pitchFamily="66" charset="0"/>
              </a:rPr>
              <a:t>Primacy Effect</a:t>
            </a:r>
          </a:p>
          <a:p>
            <a:endParaRPr lang="en-US" b="1" smtClean="0">
              <a:latin typeface="Comic Sans MS" pitchFamily="66" charset="0"/>
            </a:endParaRPr>
          </a:p>
          <a:p>
            <a:r>
              <a:rPr lang="en-US" b="1" smtClean="0">
                <a:latin typeface="Comic Sans MS" pitchFamily="66" charset="0"/>
              </a:rPr>
              <a:t>Recency Effect</a:t>
            </a:r>
          </a:p>
          <a:p>
            <a:endParaRPr lang="en-US" b="1" smtClean="0">
              <a:latin typeface="Comic Sans MS" pitchFamily="66" charset="0"/>
            </a:endParaRPr>
          </a:p>
          <a:p>
            <a:r>
              <a:rPr lang="en-US" b="1" smtClean="0">
                <a:latin typeface="Comic Sans MS" pitchFamily="66" charset="0"/>
              </a:rPr>
              <a:t>Serial Positioning Effect</a:t>
            </a:r>
          </a:p>
          <a:p>
            <a:endParaRPr lang="en-US" b="1" smtClean="0">
              <a:latin typeface="Comic Sans MS" pitchFamily="66" charset="0"/>
            </a:endParaRPr>
          </a:p>
          <a:p>
            <a:endParaRPr lang="en-US" b="1" smtClean="0"/>
          </a:p>
          <a:p>
            <a:pPr>
              <a:buFont typeface="Arial" pitchFamily="34" charset="0"/>
              <a:buNone/>
            </a:pPr>
            <a:endParaRPr lang="en-US" smtClean="0"/>
          </a:p>
        </p:txBody>
      </p:sp>
      <p:pic>
        <p:nvPicPr>
          <p:cNvPr id="6" name="Content Placeholder 5" descr="george_washington_raise_sword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304800"/>
            <a:ext cx="2505075" cy="3333750"/>
          </a:xfrm>
        </p:spPr>
      </p:pic>
      <p:pic>
        <p:nvPicPr>
          <p:cNvPr id="7" name="Picture 6" descr="obama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371600"/>
            <a:ext cx="17526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be_penny_revolve_hg_cl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657600"/>
            <a:ext cx="2209800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Ways we can encode…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Comic Sans MS" pitchFamily="66" charset="0"/>
              </a:rPr>
              <a:t>Visual Encoding</a:t>
            </a:r>
            <a:r>
              <a:rPr lang="en-US" dirty="0" smtClean="0">
                <a:latin typeface="Comic Sans MS" pitchFamily="66" charset="0"/>
              </a:rPr>
              <a:t>: the encoding of picture images.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Comic Sans MS" pitchFamily="66" charset="0"/>
              </a:rPr>
              <a:t>Acoustic Encoding</a:t>
            </a:r>
            <a:r>
              <a:rPr lang="en-US" dirty="0" smtClean="0">
                <a:latin typeface="Comic Sans MS" pitchFamily="66" charset="0"/>
              </a:rPr>
              <a:t>: the encoding of sound, especially the sounds of words.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Comic Sans MS" pitchFamily="66" charset="0"/>
              </a:rPr>
              <a:t>Semantic Encoding</a:t>
            </a:r>
            <a:r>
              <a:rPr lang="en-US" dirty="0" smtClean="0">
                <a:latin typeface="Comic Sans MS" pitchFamily="66" charset="0"/>
              </a:rPr>
              <a:t>: the encoding of meaning.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2" descr="book_worm_reading_book_lg_clr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4648200"/>
            <a:ext cx="1485900" cy="1485900"/>
          </a:xfrm>
        </p:spPr>
      </p:pic>
      <p:pic>
        <p:nvPicPr>
          <p:cNvPr id="6" name="Picture 7" descr="troll_picking_ear_l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743200"/>
            <a:ext cx="15779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alien_eyes_l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219200"/>
            <a:ext cx="16002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685800" y="152400"/>
            <a:ext cx="1847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Encoding Exercise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The Context Matters!!!</a:t>
            </a:r>
          </a:p>
        </p:txBody>
      </p:sp>
      <p:pic>
        <p:nvPicPr>
          <p:cNvPr id="5" name="Content Placeholder 4" descr="xbush9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295400"/>
            <a:ext cx="2286000" cy="25558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Flashbulb Memories</a:t>
            </a:r>
          </a:p>
          <a:p>
            <a:endParaRPr lang="en-US" smtClean="0">
              <a:latin typeface="Comic Sans MS" pitchFamily="66" charset="0"/>
            </a:endParaRPr>
          </a:p>
          <a:p>
            <a:r>
              <a:rPr lang="en-US" smtClean="0">
                <a:latin typeface="Comic Sans MS" pitchFamily="66" charset="0"/>
              </a:rPr>
              <a:t>Mood Congruent Memory</a:t>
            </a:r>
          </a:p>
          <a:p>
            <a:endParaRPr lang="en-US" smtClean="0">
              <a:latin typeface="Comic Sans MS" pitchFamily="66" charset="0"/>
            </a:endParaRPr>
          </a:p>
          <a:p>
            <a:r>
              <a:rPr lang="en-US" smtClean="0">
                <a:latin typeface="Comic Sans MS" pitchFamily="66" charset="0"/>
              </a:rPr>
              <a:t>State Dependent Memory</a:t>
            </a:r>
          </a:p>
        </p:txBody>
      </p:sp>
      <p:pic>
        <p:nvPicPr>
          <p:cNvPr id="6" name="Picture 5" descr="_39147848_ojsimpsoncarchase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00200"/>
            <a:ext cx="19335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r_happy_angry_hg_cl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006BFT_Steve_Lemme_01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5181600"/>
            <a:ext cx="2533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girl_lying_on_bed_hg_clr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267200"/>
            <a:ext cx="136207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im_studying_hg_clr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533400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Constructive Memory</a:t>
            </a:r>
          </a:p>
        </p:txBody>
      </p:sp>
      <p:pic>
        <p:nvPicPr>
          <p:cNvPr id="5" name="Content Placeholder 4" descr="eiffel-tow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4038600"/>
            <a:ext cx="1812925" cy="24145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914400"/>
            <a:ext cx="6858000" cy="2514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Memories are not always what they seem.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A </a:t>
            </a:r>
            <a:r>
              <a:rPr lang="en-US" dirty="0" smtClean="0">
                <a:latin typeface="Comic Sans MS" pitchFamily="66" charset="0"/>
              </a:rPr>
              <a:t>constructed memory is a created memory.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Misinformation effect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6" descr="AAGR217~Ron-Guidry-Pitching-Action-Poste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038600"/>
            <a:ext cx="2009775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lizabethLoftus200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8600"/>
            <a:ext cx="1208088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1_medium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743200"/>
            <a:ext cx="28956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en-US" sz="2800" smtClean="0">
                <a:latin typeface="Comic Sans MS" pitchFamily="66" charset="0"/>
              </a:rPr>
              <a:t>Forgetting</a:t>
            </a:r>
          </a:p>
        </p:txBody>
      </p:sp>
      <p:pic>
        <p:nvPicPr>
          <p:cNvPr id="6" name="Picture 4" descr="penn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7963" y="685800"/>
            <a:ext cx="8553450" cy="6019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87313"/>
            <a:ext cx="7793037" cy="1462087"/>
          </a:xfrm>
        </p:spPr>
        <p:txBody>
          <a:bodyPr anchor="ctr"/>
          <a:lstStyle/>
          <a:p>
            <a:pPr eaLnBrk="1" hangingPunct="1"/>
            <a:r>
              <a:rPr lang="en-US" sz="4000" b="1" smtClean="0"/>
              <a:t>Forgetting: Memory Failure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600200"/>
            <a:ext cx="639127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800" b="1" smtClean="0"/>
              <a:t>prospective memory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400" smtClean="0">
                <a:solidFill>
                  <a:srgbClr val="CA6500"/>
                </a:solidFill>
              </a:rPr>
              <a:t>remembering to do something in the future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000" i="1" smtClean="0"/>
              <a:t>content – remembering what to do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000" i="1" smtClean="0"/>
              <a:t>timing – remembering when to do it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400" smtClean="0">
                <a:solidFill>
                  <a:srgbClr val="CA6500"/>
                </a:solidFill>
              </a:rPr>
              <a:t>absentmindedness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800" b="1" smtClean="0"/>
              <a:t>amnesia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400" smtClean="0">
                <a:solidFill>
                  <a:srgbClr val="CA6500"/>
                </a:solidFill>
              </a:rPr>
              <a:t>anterograde amnesia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000" i="1" smtClean="0"/>
              <a:t>inability to store new information and events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400" smtClean="0">
                <a:solidFill>
                  <a:srgbClr val="CA6500"/>
                </a:solidFill>
              </a:rPr>
              <a:t>retrograde amnesia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smtClean="0"/>
              <a:t>inability to retrieve past information and events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/>
            <a:r>
              <a:rPr lang="en-US" sz="3800" smtClean="0"/>
              <a:t>Forgetting: How Quickly Do We Forget?</a:t>
            </a:r>
            <a:endParaRPr lang="en-US" sz="260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657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SzPct val="60000"/>
            </a:pPr>
            <a:r>
              <a:rPr lang="en-US" sz="2800" smtClean="0"/>
              <a:t>Ebbinghaus found:</a:t>
            </a:r>
            <a:br>
              <a:rPr lang="en-US" sz="2800" smtClean="0"/>
            </a:br>
            <a:endParaRPr lang="en-US" sz="2800" smtClean="0"/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800" smtClean="0"/>
              <a:t>forgetting occurs most rapidly immediately after learning. 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800" smtClean="0">
                <a:solidFill>
                  <a:schemeClr val="accent1"/>
                </a:solidFill>
              </a:rPr>
              <a:t>relearning</a:t>
            </a:r>
            <a:r>
              <a:rPr lang="en-US" sz="2800" smtClean="0"/>
              <a:t> takes less time than initial learning. </a:t>
            </a:r>
          </a:p>
        </p:txBody>
      </p:sp>
      <p:pic>
        <p:nvPicPr>
          <p:cNvPr id="27653" name="Picture 7" descr="1_multipart_xF8FF_9_07"/>
          <p:cNvPicPr>
            <a:picLocks noChangeAspect="1" noChangeArrowheads="1"/>
          </p:cNvPicPr>
          <p:nvPr/>
        </p:nvPicPr>
        <p:blipFill>
          <a:blip r:embed="rId2" cstate="print"/>
          <a:srcRect l="13043" t="14815" r="11594" b="11111"/>
          <a:stretch>
            <a:fillRect/>
          </a:stretch>
        </p:blipFill>
        <p:spPr bwMode="auto">
          <a:xfrm>
            <a:off x="3962400" y="2209800"/>
            <a:ext cx="4648200" cy="357505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7654" name="Picture 9" descr="67780800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Why Do We Forget? Five Key Theories</a:t>
            </a:r>
          </a:p>
        </p:txBody>
      </p:sp>
      <p:pic>
        <p:nvPicPr>
          <p:cNvPr id="28676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>
            <a:lum contrast="6000"/>
          </a:blip>
          <a:srcRect l="1888" t="1682" r="5661" b="5817"/>
          <a:stretch>
            <a:fillRect/>
          </a:stretch>
        </p:blipFill>
        <p:spPr>
          <a:xfrm>
            <a:off x="685800" y="1371600"/>
            <a:ext cx="3962400" cy="4343400"/>
          </a:xfrm>
          <a:ln w="76200" cmpd="tri">
            <a:solidFill>
              <a:schemeClr val="accent1"/>
            </a:solidFill>
          </a:ln>
        </p:spPr>
      </p:pic>
      <p:sp>
        <p:nvSpPr>
          <p:cNvPr id="2867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828800"/>
            <a:ext cx="4038600" cy="4530725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accent1"/>
                </a:solidFill>
              </a:rPr>
              <a:t>Decay</a:t>
            </a:r>
          </a:p>
          <a:p>
            <a:pPr eaLnBrk="1" hangingPunct="1"/>
            <a:r>
              <a:rPr lang="en-US" sz="3200" smtClean="0">
                <a:solidFill>
                  <a:schemeClr val="accent1"/>
                </a:solidFill>
              </a:rPr>
              <a:t>Interference</a:t>
            </a:r>
          </a:p>
          <a:p>
            <a:pPr eaLnBrk="1" hangingPunct="1"/>
            <a:r>
              <a:rPr lang="en-US" sz="3200" smtClean="0">
                <a:solidFill>
                  <a:schemeClr val="accent1"/>
                </a:solidFill>
              </a:rPr>
              <a:t>Motivated Forgetting</a:t>
            </a:r>
          </a:p>
          <a:p>
            <a:pPr eaLnBrk="1" hangingPunct="1"/>
            <a:r>
              <a:rPr lang="en-US" sz="3200" smtClean="0">
                <a:solidFill>
                  <a:schemeClr val="accent1"/>
                </a:solidFill>
              </a:rPr>
              <a:t>Encoding Failure</a:t>
            </a:r>
          </a:p>
          <a:p>
            <a:pPr eaLnBrk="1" hangingPunct="1"/>
            <a:r>
              <a:rPr lang="en-US" sz="3200" smtClean="0">
                <a:solidFill>
                  <a:schemeClr val="accent1"/>
                </a:solidFill>
              </a:rPr>
              <a:t>Retrieval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System Memory Models</a:t>
            </a:r>
          </a:p>
        </p:txBody>
      </p:sp>
      <p:pic>
        <p:nvPicPr>
          <p:cNvPr id="13315" name="Picture 2" descr="http://www.psychology4a.com/Memor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84296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5943600" y="6248400"/>
            <a:ext cx="280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Proposed by Atkinson &amp; Shiffrin, 1968)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Five Theories of Forgetting (Continued)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93875"/>
            <a:ext cx="83058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smtClean="0"/>
              <a:t>1. </a:t>
            </a:r>
            <a:r>
              <a:rPr lang="en-US" sz="3200" smtClean="0">
                <a:solidFill>
                  <a:schemeClr val="accent1"/>
                </a:solidFill>
              </a:rPr>
              <a:t>Decay Theory</a:t>
            </a:r>
            <a:r>
              <a:rPr lang="en-US" sz="3200" smtClean="0"/>
              <a:t>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smtClean="0"/>
              <a:t>	memory degrades with time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smtClean="0"/>
              <a:t>2. </a:t>
            </a:r>
            <a:r>
              <a:rPr lang="en-US" sz="3200" smtClean="0">
                <a:solidFill>
                  <a:schemeClr val="accent1"/>
                </a:solidFill>
              </a:rPr>
              <a:t>Interference Theory</a:t>
            </a:r>
            <a:r>
              <a:rPr lang="en-US" sz="3200" smtClean="0"/>
              <a:t>: </a:t>
            </a:r>
            <a:r>
              <a:rPr lang="en-US" smtClean="0"/>
              <a:t>one                  memory competes (</a:t>
            </a:r>
            <a:r>
              <a:rPr lang="en-US" i="1" smtClean="0"/>
              <a:t>interferes</a:t>
            </a:r>
            <a:r>
              <a:rPr lang="en-US" smtClean="0"/>
              <a:t>) with another</a:t>
            </a:r>
          </a:p>
          <a:p>
            <a:pPr lvl="1" eaLnBrk="1" hangingPunct="1"/>
            <a:r>
              <a:rPr lang="en-US" sz="3200" smtClean="0">
                <a:solidFill>
                  <a:schemeClr val="accent1"/>
                </a:solidFill>
              </a:rPr>
              <a:t>Retroactive</a:t>
            </a:r>
            <a:r>
              <a:rPr lang="en-US" sz="3200" smtClean="0"/>
              <a:t> </a:t>
            </a:r>
            <a:r>
              <a:rPr lang="en-US" sz="3200" smtClean="0">
                <a:solidFill>
                  <a:schemeClr val="accent1"/>
                </a:solidFill>
              </a:rPr>
              <a:t>Interference </a:t>
            </a:r>
            <a:r>
              <a:rPr lang="en-US" sz="3200" smtClean="0"/>
              <a:t>(new information </a:t>
            </a:r>
            <a:r>
              <a:rPr lang="en-US" sz="3200" i="1" smtClean="0"/>
              <a:t>interferes</a:t>
            </a:r>
            <a:r>
              <a:rPr lang="en-US" sz="3200" smtClean="0"/>
              <a:t> with old)</a:t>
            </a:r>
          </a:p>
          <a:p>
            <a:pPr lvl="1" eaLnBrk="1" hangingPunct="1"/>
            <a:r>
              <a:rPr lang="en-US" sz="3200" smtClean="0">
                <a:solidFill>
                  <a:schemeClr val="accent1"/>
                </a:solidFill>
              </a:rPr>
              <a:t>Proactive Interference </a:t>
            </a:r>
            <a:r>
              <a:rPr lang="en-US" sz="3200" smtClean="0"/>
              <a:t>(old information </a:t>
            </a:r>
            <a:r>
              <a:rPr lang="en-US" sz="3200" i="1" smtClean="0"/>
              <a:t>interferes</a:t>
            </a:r>
            <a:r>
              <a:rPr lang="en-US" sz="3200" smtClean="0"/>
              <a:t> with new)</a:t>
            </a:r>
          </a:p>
        </p:txBody>
      </p:sp>
      <p:pic>
        <p:nvPicPr>
          <p:cNvPr id="29701" name="Picture 6" descr="42-15556255 - Don't Forg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3529" t="1544"/>
          <a:stretch>
            <a:fillRect/>
          </a:stretch>
        </p:blipFill>
        <p:spPr>
          <a:xfrm>
            <a:off x="6781800" y="1066800"/>
            <a:ext cx="1651000" cy="2125663"/>
          </a:xfrm>
          <a:ln w="76200" cmpd="tri">
            <a:solidFill>
              <a:schemeClr val="accent1"/>
            </a:solidFill>
          </a:ln>
        </p:spPr>
      </p:pic>
      <p:pic>
        <p:nvPicPr>
          <p:cNvPr id="29702" name="Picture 8" descr="67780800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Comic Sans MS" pitchFamily="66" charset="0"/>
              </a:rPr>
              <a:t>Retroactive Interference</a:t>
            </a:r>
            <a:r>
              <a:rPr lang="en-US" dirty="0" smtClean="0">
                <a:latin typeface="Comic Sans MS" pitchFamily="66" charset="0"/>
              </a:rPr>
              <a:t>: new information blocks out old information.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Comic Sans MS" pitchFamily="66" charset="0"/>
              </a:rPr>
              <a:t>Proactive Interference</a:t>
            </a:r>
            <a:r>
              <a:rPr lang="en-US" dirty="0" smtClean="0">
                <a:latin typeface="Comic Sans MS" pitchFamily="66" charset="0"/>
              </a:rPr>
              <a:t>: old information blocks out new information.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7" name="Content Placeholder 6" descr="woman_slapping_man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3733800"/>
            <a:ext cx="1887538" cy="2419350"/>
          </a:xfr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19600" y="6211888"/>
            <a:ext cx="4724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Calling your new girlfriend by old girlfriends name.</a:t>
            </a:r>
          </a:p>
        </p:txBody>
      </p:sp>
      <p:pic>
        <p:nvPicPr>
          <p:cNvPr id="9" name="Picture 8" descr="school_bus_stop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279876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00800" y="533400"/>
            <a:ext cx="228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Getting a new bus number  and forgetting old bus number.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Forgetting: Interference vs. Decay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Study: Jenkins &amp; Dallenbach (1924), subjects learn list of words either before sleeping or after waking.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3174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Forms of Interference</a:t>
            </a:r>
          </a:p>
        </p:txBody>
      </p:sp>
      <p:pic>
        <p:nvPicPr>
          <p:cNvPr id="3174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>
          <a:xfrm>
            <a:off x="1295400" y="1219200"/>
            <a:ext cx="6477000" cy="4645025"/>
          </a:xfrm>
          <a:ln w="76200" cmpd="tri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3962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3.</a:t>
            </a:r>
            <a:r>
              <a:rPr lang="en-US" smtClean="0">
                <a:solidFill>
                  <a:schemeClr val="accent1"/>
                </a:solidFill>
              </a:rPr>
              <a:t>   </a:t>
            </a:r>
            <a:r>
              <a:rPr lang="en-US" sz="3200" smtClean="0">
                <a:solidFill>
                  <a:schemeClr val="accent1"/>
                </a:solidFill>
              </a:rPr>
              <a:t>Motivated Forgetting</a:t>
            </a:r>
            <a:r>
              <a:rPr lang="en-US" sz="3200" smtClean="0"/>
              <a:t>: </a:t>
            </a:r>
            <a:r>
              <a:rPr lang="en-US" sz="3200" i="1" smtClean="0"/>
              <a:t>motivation</a:t>
            </a:r>
            <a:r>
              <a:rPr lang="en-US" sz="3200" smtClean="0"/>
              <a:t> to forget unpleasant, painful, threatening, or embarrassing memories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/>
              <a:t>4.</a:t>
            </a:r>
            <a:r>
              <a:rPr lang="en-US" sz="3200" smtClean="0">
                <a:solidFill>
                  <a:schemeClr val="accent1"/>
                </a:solidFill>
              </a:rPr>
              <a:t>   Encoding Failure</a:t>
            </a:r>
            <a:r>
              <a:rPr lang="en-US" sz="3200" smtClean="0"/>
              <a:t>: information in STM is not </a:t>
            </a:r>
            <a:r>
              <a:rPr lang="en-US" sz="3200" i="1" smtClean="0"/>
              <a:t>encoded</a:t>
            </a:r>
            <a:r>
              <a:rPr lang="en-US" sz="3200" smtClean="0"/>
              <a:t> in LTM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/>
              <a:t>5.</a:t>
            </a:r>
            <a:r>
              <a:rPr lang="en-US" sz="3200" smtClean="0">
                <a:solidFill>
                  <a:schemeClr val="accent1"/>
                </a:solidFill>
              </a:rPr>
              <a:t>   Retrieval Failure</a:t>
            </a:r>
            <a:r>
              <a:rPr lang="en-US" sz="3200" smtClean="0"/>
              <a:t>: memories stored in LTM are momentarily inaccessible</a:t>
            </a:r>
            <a:r>
              <a:rPr lang="en-US" smtClean="0"/>
              <a:t>      (</a:t>
            </a:r>
            <a:r>
              <a:rPr lang="en-US" smtClean="0">
                <a:solidFill>
                  <a:schemeClr val="accent1"/>
                </a:solidFill>
              </a:rPr>
              <a:t>tip-of-the-tongue phenomenon</a:t>
            </a:r>
            <a:r>
              <a:rPr lang="en-US" smtClean="0"/>
              <a:t>) 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Five Theories of Forgetting 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 smtClean="0"/>
              <a:t>Overcoming Problems with Forgetting</a:t>
            </a:r>
            <a:br>
              <a:rPr lang="en-US" sz="3800" smtClean="0"/>
            </a:br>
            <a:r>
              <a:rPr lang="en-US" sz="3800" smtClean="0"/>
              <a:t>(Continued)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70075"/>
            <a:ext cx="8458200" cy="4530725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accent1"/>
                </a:solidFill>
              </a:rPr>
              <a:t>Source Amnesia</a:t>
            </a:r>
            <a:r>
              <a:rPr lang="en-US" sz="3200" smtClean="0"/>
              <a:t>: forgetting the true source of a memory </a:t>
            </a:r>
          </a:p>
          <a:p>
            <a:pPr eaLnBrk="1" hangingPunct="1"/>
            <a:r>
              <a:rPr lang="en-US" sz="3200" smtClean="0">
                <a:solidFill>
                  <a:schemeClr val="accent1"/>
                </a:solidFill>
              </a:rPr>
              <a:t>Sleeper Effect</a:t>
            </a:r>
            <a:r>
              <a:rPr lang="en-US" sz="3200" smtClean="0"/>
              <a:t>: information from an unreliable source, which was initially discounted, later gains credibility because source is forgotten </a:t>
            </a:r>
          </a:p>
          <a:p>
            <a:pPr eaLnBrk="1" hangingPunct="1"/>
            <a:r>
              <a:rPr lang="en-US" sz="3200" smtClean="0">
                <a:solidFill>
                  <a:schemeClr val="accent1"/>
                </a:solidFill>
              </a:rPr>
              <a:t>Spacing of Practice</a:t>
            </a:r>
            <a:r>
              <a:rPr lang="en-US" sz="3200" smtClean="0"/>
              <a:t>: </a:t>
            </a:r>
            <a:r>
              <a:rPr lang="en-US" sz="3200" smtClean="0">
                <a:solidFill>
                  <a:schemeClr val="accent1"/>
                </a:solidFill>
              </a:rPr>
              <a:t>distributed practice</a:t>
            </a:r>
            <a:r>
              <a:rPr lang="en-US" sz="3200" smtClean="0"/>
              <a:t> is better than </a:t>
            </a:r>
            <a:r>
              <a:rPr lang="en-US" sz="3200" smtClean="0">
                <a:solidFill>
                  <a:schemeClr val="accent1"/>
                </a:solidFill>
              </a:rPr>
              <a:t>massed practice</a:t>
            </a:r>
            <a:endParaRPr lang="en-US" sz="3200" smtClean="0"/>
          </a:p>
          <a:p>
            <a:pPr eaLnBrk="1" hangingPunct="1"/>
            <a:endParaRPr lang="en-US" sz="3200" smtClean="0"/>
          </a:p>
        </p:txBody>
      </p:sp>
      <p:pic>
        <p:nvPicPr>
          <p:cNvPr id="35845" name="Picture 5" descr="clubhouse">
            <a:hlinkClick r:id="rId2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48600" y="6237288"/>
            <a:ext cx="838200" cy="620712"/>
          </a:xfrm>
          <a:ln w="190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Biology and Memory Loss: </a:t>
            </a:r>
            <a:br>
              <a:rPr lang="en-US" smtClean="0"/>
            </a:br>
            <a:r>
              <a:rPr lang="en-US" smtClean="0"/>
              <a:t>Injury and Disease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3434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accent1"/>
                </a:solidFill>
              </a:rPr>
              <a:t>Amnesia:</a:t>
            </a:r>
            <a:r>
              <a:rPr lang="en-US" sz="3200" smtClean="0"/>
              <a:t> memory loss from brain injury or trauma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>
                <a:solidFill>
                  <a:schemeClr val="accent1"/>
                </a:solidFill>
              </a:rPr>
              <a:t>Retrograde amnesia:</a:t>
            </a:r>
            <a:r>
              <a:rPr lang="en-US" sz="3200" smtClean="0"/>
              <a:t> old memories lost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>
                <a:solidFill>
                  <a:schemeClr val="accent1"/>
                </a:solidFill>
              </a:rPr>
              <a:t>Anterograde amnesia:</a:t>
            </a:r>
            <a:r>
              <a:rPr lang="en-US" sz="3200" smtClean="0"/>
              <a:t> new memories lost</a:t>
            </a:r>
          </a:p>
        </p:txBody>
      </p:sp>
      <p:pic>
        <p:nvPicPr>
          <p:cNvPr id="39941" name="Picture 8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>
          <a:xfrm>
            <a:off x="4800600" y="2133600"/>
            <a:ext cx="4114800" cy="3883025"/>
          </a:xfrm>
          <a:ln w="76200" cmpd="tri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Biology and Memory Loss: </a:t>
            </a:r>
            <a:br>
              <a:rPr lang="en-US" smtClean="0"/>
            </a:br>
            <a:r>
              <a:rPr lang="en-US" smtClean="0"/>
              <a:t>Injury and Disease (Continued)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19600"/>
            <a:ext cx="8763000" cy="16764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accent1"/>
                </a:solidFill>
              </a:rPr>
              <a:t>Alzheimer’s Disease (AD):</a:t>
            </a:r>
            <a:r>
              <a:rPr lang="en-US" sz="3200" smtClean="0"/>
              <a:t> progressive mental deterioration characterized by    severe memory loss </a:t>
            </a:r>
          </a:p>
        </p:txBody>
      </p:sp>
      <p:pic>
        <p:nvPicPr>
          <p:cNvPr id="40965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1250" t="2040" r="52499" b="2040"/>
          <a:stretch>
            <a:fillRect/>
          </a:stretch>
        </p:blipFill>
        <p:spPr>
          <a:xfrm>
            <a:off x="1752600" y="1752600"/>
            <a:ext cx="2100263" cy="2667000"/>
          </a:xfrm>
          <a:ln w="76200" cmpd="tri">
            <a:solidFill>
              <a:schemeClr val="accent1"/>
            </a:solidFill>
          </a:ln>
        </p:spPr>
      </p:pic>
      <p:pic>
        <p:nvPicPr>
          <p:cNvPr id="40966" name="Picture 7"/>
          <p:cNvPicPr>
            <a:picLocks noChangeAspect="1" noChangeArrowheads="1"/>
          </p:cNvPicPr>
          <p:nvPr/>
        </p:nvPicPr>
        <p:blipFill>
          <a:blip r:embed="rId2" cstate="print"/>
          <a:srcRect l="52499" t="2040" r="1250" b="2040"/>
          <a:stretch>
            <a:fillRect/>
          </a:stretch>
        </p:blipFill>
        <p:spPr bwMode="auto">
          <a:xfrm>
            <a:off x="4343400" y="1752600"/>
            <a:ext cx="2100263" cy="266700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0967" name="Picture 9" descr="67780800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0" descr="67780800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3" descr="Cyber_video_log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6434138"/>
            <a:ext cx="20574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4" descr="Cyber_video_logo">
            <a:hlinkClick r:id="rId8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5943600"/>
            <a:ext cx="20574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Using Psychology to Improve </a:t>
            </a:r>
            <a:br>
              <a:rPr lang="en-US" smtClean="0"/>
            </a:br>
            <a:r>
              <a:rPr lang="en-US" smtClean="0"/>
              <a:t>Our Memory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98675"/>
            <a:ext cx="8229600" cy="4530725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accent1"/>
                </a:solidFill>
              </a:rPr>
              <a:t>Why do we distort our memories?</a:t>
            </a:r>
            <a:r>
              <a:rPr lang="en-US" sz="3200" smtClean="0"/>
              <a:t> </a:t>
            </a:r>
          </a:p>
          <a:p>
            <a:pPr eaLnBrk="1" hangingPunct="1"/>
            <a:endParaRPr lang="en-US" sz="3200" smtClean="0"/>
          </a:p>
          <a:p>
            <a:pPr lvl="1" eaLnBrk="1" hangingPunct="1"/>
            <a:r>
              <a:rPr lang="en-US" sz="3200" smtClean="0"/>
              <a:t>Need to maintain </a:t>
            </a:r>
            <a:r>
              <a:rPr lang="en-US" sz="3200" smtClean="0">
                <a:solidFill>
                  <a:schemeClr val="accent2"/>
                </a:solidFill>
              </a:rPr>
              <a:t>logic </a:t>
            </a:r>
            <a:r>
              <a:rPr lang="en-US" sz="3200" smtClean="0"/>
              <a:t>and </a:t>
            </a:r>
            <a:r>
              <a:rPr lang="en-US" sz="3200" smtClean="0">
                <a:solidFill>
                  <a:schemeClr val="accent2"/>
                </a:solidFill>
              </a:rPr>
              <a:t>consistency.</a:t>
            </a:r>
          </a:p>
          <a:p>
            <a:pPr lvl="1" eaLnBrk="1" hangingPunct="1"/>
            <a:endParaRPr lang="en-US" sz="3200" smtClean="0">
              <a:solidFill>
                <a:schemeClr val="accent2"/>
              </a:solidFill>
            </a:endParaRPr>
          </a:p>
          <a:p>
            <a:pPr lvl="1" eaLnBrk="1" hangingPunct="1"/>
            <a:r>
              <a:rPr lang="en-US" sz="3200" smtClean="0"/>
              <a:t>Need to shape and construct our memories because it is more </a:t>
            </a:r>
            <a:r>
              <a:rPr lang="en-US" sz="3200" smtClean="0">
                <a:solidFill>
                  <a:schemeClr val="accent2"/>
                </a:solidFill>
              </a:rPr>
              <a:t>efficient</a:t>
            </a:r>
            <a:r>
              <a:rPr lang="en-US" sz="3200" smtClean="0"/>
              <a:t> to do so.</a:t>
            </a:r>
          </a:p>
        </p:txBody>
      </p:sp>
      <p:pic>
        <p:nvPicPr>
          <p:cNvPr id="43013" name="Picture 4" descr="6778080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Using Psychology to Improve </a:t>
            </a:r>
            <a:br>
              <a:rPr lang="en-US" smtClean="0"/>
            </a:br>
            <a:r>
              <a:rPr lang="en-US" smtClean="0"/>
              <a:t>Our Memory (Continued)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8"/>
            <a:ext cx="8229600" cy="444976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accent1"/>
                </a:solidFill>
              </a:rPr>
              <a:t>Eight Tips for Memory Improvement: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smtClean="0">
              <a:solidFill>
                <a:schemeClr val="accent1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accent1"/>
                </a:solidFill>
              </a:rPr>
              <a:t>1</a:t>
            </a:r>
            <a:r>
              <a:rPr lang="en-US" sz="3200" i="1" smtClean="0">
                <a:solidFill>
                  <a:schemeClr val="accent1"/>
                </a:solidFill>
              </a:rPr>
              <a:t>.</a:t>
            </a:r>
            <a:r>
              <a:rPr lang="en-US" sz="3200" i="1" smtClean="0"/>
              <a:t>   </a:t>
            </a:r>
            <a:r>
              <a:rPr lang="en-US" sz="3200" smtClean="0">
                <a:solidFill>
                  <a:schemeClr val="tx2"/>
                </a:solidFill>
              </a:rPr>
              <a:t>Pay attention and reduce </a:t>
            </a:r>
            <a:r>
              <a:rPr lang="en-US" sz="3200" smtClean="0">
                <a:solidFill>
                  <a:schemeClr val="accent1"/>
                </a:solidFill>
              </a:rPr>
              <a:t>interference</a:t>
            </a:r>
            <a:endParaRPr lang="en-US" sz="3200" smtClean="0">
              <a:solidFill>
                <a:schemeClr val="tx2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accent1"/>
                </a:solidFill>
              </a:rPr>
              <a:t>2.   </a:t>
            </a:r>
            <a:r>
              <a:rPr lang="en-US" sz="3200" smtClean="0">
                <a:solidFill>
                  <a:schemeClr val="tx2"/>
                </a:solidFill>
              </a:rPr>
              <a:t>Use rehearsal techniques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accent1"/>
                </a:solidFill>
              </a:rPr>
              <a:t>3.   </a:t>
            </a:r>
            <a:r>
              <a:rPr lang="en-US" sz="3200" smtClean="0"/>
              <a:t>O</a:t>
            </a:r>
            <a:r>
              <a:rPr lang="en-US" sz="3200" smtClean="0">
                <a:solidFill>
                  <a:schemeClr val="tx2"/>
                </a:solidFill>
              </a:rPr>
              <a:t>rganization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accent1"/>
                </a:solidFill>
              </a:rPr>
              <a:t>4.   </a:t>
            </a:r>
            <a:r>
              <a:rPr lang="en-US" sz="3200" smtClean="0">
                <a:solidFill>
                  <a:schemeClr val="tx2"/>
                </a:solidFill>
              </a:rPr>
              <a:t>Counteract </a:t>
            </a:r>
            <a:r>
              <a:rPr lang="en-US" sz="3200" smtClean="0">
                <a:solidFill>
                  <a:schemeClr val="accent1"/>
                </a:solidFill>
              </a:rPr>
              <a:t>serial position effect</a:t>
            </a:r>
            <a:endParaRPr lang="en-US" sz="3200" smtClean="0">
              <a:solidFill>
                <a:schemeClr val="tx2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accent1"/>
                </a:solidFill>
              </a:rPr>
              <a:t>5.   </a:t>
            </a:r>
            <a:r>
              <a:rPr lang="en-US" sz="3200" smtClean="0"/>
              <a:t>Time management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endParaRPr lang="en-US" sz="3200" smtClean="0">
              <a:solidFill>
                <a:schemeClr val="accent1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45061" name="Picture 12" descr="6778080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3" descr="67780800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4" descr="67780800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6250" y="244475"/>
            <a:ext cx="6184900" cy="974725"/>
          </a:xfrm>
        </p:spPr>
        <p:txBody>
          <a:bodyPr anchor="ctr"/>
          <a:lstStyle/>
          <a:p>
            <a:pPr eaLnBrk="1" hangingPunct="1"/>
            <a:r>
              <a:rPr lang="en-US" sz="4000" b="1" smtClean="0"/>
              <a:t>Working Memory Model</a:t>
            </a:r>
          </a:p>
        </p:txBody>
      </p:sp>
      <p:pic>
        <p:nvPicPr>
          <p:cNvPr id="19459" name="Picture 5" descr="kin3188x_08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95400"/>
            <a:ext cx="4473575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8229600" cy="3074988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accent1"/>
                </a:solidFill>
              </a:rPr>
              <a:t>6.  </a:t>
            </a:r>
            <a:r>
              <a:rPr lang="en-US" sz="3200" smtClean="0">
                <a:solidFill>
                  <a:schemeClr val="tx2"/>
                </a:solidFill>
              </a:rPr>
              <a:t>Use </a:t>
            </a:r>
            <a:r>
              <a:rPr lang="en-US" sz="3200" smtClean="0">
                <a:solidFill>
                  <a:schemeClr val="accent1"/>
                </a:solidFill>
              </a:rPr>
              <a:t>encoding specificity principle</a:t>
            </a:r>
            <a:endParaRPr lang="en-US" sz="3200" smtClean="0">
              <a:solidFill>
                <a:schemeClr val="tx2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accent1"/>
                </a:solidFill>
              </a:rPr>
              <a:t>7.  </a:t>
            </a:r>
            <a:r>
              <a:rPr lang="en-US" sz="3200" smtClean="0">
                <a:solidFill>
                  <a:schemeClr val="tx2"/>
                </a:solidFill>
              </a:rPr>
              <a:t>Employ self-monitoring and  overlearning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accent1"/>
                </a:solidFill>
              </a:rPr>
              <a:t>8.  </a:t>
            </a:r>
            <a:r>
              <a:rPr lang="en-US" sz="3200" smtClean="0">
                <a:solidFill>
                  <a:schemeClr val="tx2"/>
                </a:solidFill>
              </a:rPr>
              <a:t>Use </a:t>
            </a:r>
            <a:r>
              <a:rPr lang="en-US" sz="3200" smtClean="0">
                <a:solidFill>
                  <a:schemeClr val="accent1"/>
                </a:solidFill>
              </a:rPr>
              <a:t>mnemonic devices</a:t>
            </a:r>
            <a:r>
              <a:rPr lang="en-US" sz="3200" smtClean="0">
                <a:solidFill>
                  <a:schemeClr val="tx2"/>
                </a:solidFill>
              </a:rPr>
              <a:t> (e.g., method of loci, peg-word, substitute word, word associations)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Using Psychology to Improve </a:t>
            </a:r>
            <a:br>
              <a:rPr lang="en-US" smtClean="0"/>
            </a:br>
            <a:r>
              <a:rPr lang="en-US" smtClean="0"/>
              <a:t>Our Memory (Continued)</a:t>
            </a:r>
          </a:p>
        </p:txBody>
      </p:sp>
      <p:pic>
        <p:nvPicPr>
          <p:cNvPr id="46085" name="Picture 5" descr="6778080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67780800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Storing Memories</a:t>
            </a:r>
          </a:p>
        </p:txBody>
      </p:sp>
      <p:pic>
        <p:nvPicPr>
          <p:cNvPr id="5" name="Content Placeholder 4" descr="cheerleaders_holding_girl_up_hg_clr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2209800"/>
            <a:ext cx="2085975" cy="3333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447800"/>
            <a:ext cx="4572000" cy="50292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b="1" smtClean="0">
                <a:latin typeface="Comic Sans MS" pitchFamily="66" charset="0"/>
              </a:rPr>
              <a:t>Long Term-Potentiation</a:t>
            </a:r>
          </a:p>
          <a:p>
            <a:r>
              <a:rPr lang="en-US" smtClean="0">
                <a:latin typeface="Comic Sans MS" pitchFamily="66" charset="0"/>
              </a:rPr>
              <a:t>long-lasting enhancement in signal transmission between two neurons that results from stimulating them synchronously.</a:t>
            </a:r>
          </a:p>
          <a:p>
            <a:r>
              <a:rPr lang="en-US" smtClean="0">
                <a:latin typeface="Comic Sans MS" pitchFamily="66" charset="0"/>
              </a:rPr>
              <a:t>In other words…they learn to fire together and get better at it…creating a memory.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Summary of three stages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SR: Duration? Representation? Capacity? Loss?</a:t>
            </a:r>
          </a:p>
          <a:p>
            <a:pPr eaLnBrk="1" hangingPunct="1"/>
            <a:r>
              <a:rPr lang="en-US" smtClean="0"/>
              <a:t>STS: Duration? Representation? Capacity? Loss?</a:t>
            </a:r>
          </a:p>
          <a:p>
            <a:pPr eaLnBrk="1" hangingPunct="1"/>
            <a:r>
              <a:rPr lang="en-US" smtClean="0"/>
              <a:t>LTM: Duration? Representation? Capacity? Loss?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Are Memories Located?</a:t>
            </a:r>
          </a:p>
        </p:txBody>
      </p:sp>
      <p:sp>
        <p:nvSpPr>
          <p:cNvPr id="3891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486400" y="1371600"/>
            <a:ext cx="3200400" cy="4530725"/>
          </a:xfrm>
        </p:spPr>
        <p:txBody>
          <a:bodyPr/>
          <a:lstStyle/>
          <a:p>
            <a:pPr eaLnBrk="1" hangingPunct="1"/>
            <a:r>
              <a:rPr lang="en-US" sz="3200" smtClean="0"/>
              <a:t>Memory tends to be localized and distributed </a:t>
            </a:r>
            <a:r>
              <a:rPr lang="en-US" sz="3200" smtClean="0">
                <a:solidFill>
                  <a:schemeClr val="accent2"/>
                </a:solidFill>
              </a:rPr>
              <a:t>throughout the brain--</a:t>
            </a:r>
            <a:r>
              <a:rPr lang="en-US" sz="3200" smtClean="0"/>
              <a:t>not just the cortex.</a:t>
            </a:r>
          </a:p>
          <a:p>
            <a:pPr eaLnBrk="1" hangingPunct="1"/>
            <a:endParaRPr lang="en-US" sz="3200" smtClean="0"/>
          </a:p>
        </p:txBody>
      </p:sp>
      <p:pic>
        <p:nvPicPr>
          <p:cNvPr id="38917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>
          <a:xfrm>
            <a:off x="457200" y="1600200"/>
            <a:ext cx="4724400" cy="4376738"/>
          </a:xfrm>
          <a:ln w="76200" cmpd="tri">
            <a:solidFill>
              <a:schemeClr val="accent1"/>
            </a:solidFill>
          </a:ln>
        </p:spPr>
      </p:pic>
      <p:pic>
        <p:nvPicPr>
          <p:cNvPr id="38918" name="Picture 7" descr="67780800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8" descr="67780800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9" descr="67780800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0" descr="67780800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3" descr="67780800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Anatomical Sites of Memory</a:t>
            </a:r>
          </a:p>
        </p:txBody>
      </p:sp>
      <p:sp>
        <p:nvSpPr>
          <p:cNvPr id="18435" name="Line 6"/>
          <p:cNvSpPr>
            <a:spLocks noChangeShapeType="1"/>
          </p:cNvSpPr>
          <p:nvPr/>
        </p:nvSpPr>
        <p:spPr bwMode="auto">
          <a:xfrm>
            <a:off x="152400" y="1371600"/>
            <a:ext cx="8001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36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524000"/>
            <a:ext cx="7848600" cy="4921250"/>
          </a:xfrm>
          <a:noFill/>
        </p:spPr>
      </p:pic>
      <p:sp>
        <p:nvSpPr>
          <p:cNvPr id="18437" name="Rectangle 12"/>
          <p:cNvSpPr>
            <a:spLocks noChangeArrowheads="1"/>
          </p:cNvSpPr>
          <p:nvPr/>
        </p:nvSpPr>
        <p:spPr bwMode="auto">
          <a:xfrm>
            <a:off x="3352800" y="3886200"/>
            <a:ext cx="2362200" cy="914400"/>
          </a:xfrm>
          <a:prstGeom prst="rect">
            <a:avLst/>
          </a:prstGeom>
          <a:solidFill>
            <a:schemeClr val="accent1">
              <a:alpha val="36862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Biological Bases of Memory</a:t>
            </a:r>
            <a:endParaRPr lang="en-US" sz="3000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05800" cy="4495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3200" smtClean="0"/>
              <a:t>Biological changes in </a:t>
            </a:r>
            <a:r>
              <a:rPr lang="en-US" sz="3200" smtClean="0">
                <a:solidFill>
                  <a:schemeClr val="accent1"/>
                </a:solidFill>
              </a:rPr>
              <a:t>neurons</a:t>
            </a:r>
            <a:r>
              <a:rPr lang="en-US" sz="3200" smtClean="0"/>
              <a:t> facilitate memory through </a:t>
            </a:r>
            <a:r>
              <a:rPr lang="en-US" sz="3200" smtClean="0">
                <a:solidFill>
                  <a:schemeClr val="accent1"/>
                </a:solidFill>
              </a:rPr>
              <a:t>long-term potentiation (LTP)</a:t>
            </a:r>
            <a:r>
              <a:rPr lang="en-US" sz="3200" smtClean="0"/>
              <a:t>,</a:t>
            </a:r>
            <a:r>
              <a:rPr lang="en-US" sz="3200" b="1" smtClean="0"/>
              <a:t> </a:t>
            </a:r>
            <a:r>
              <a:rPr lang="en-US" sz="3200" smtClean="0"/>
              <a:t>which happens in at least two ways: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200" smtClean="0"/>
              <a:t>repeated stimulation of a synapse strengthens the synapse, and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200" smtClean="0"/>
              <a:t>neuron’s ability to release its neurotransmitters is increased or decreased.</a:t>
            </a:r>
            <a:r>
              <a:rPr lang="en-US" smtClean="0"/>
              <a:t>  </a:t>
            </a:r>
          </a:p>
        </p:txBody>
      </p:sp>
      <p:pic>
        <p:nvPicPr>
          <p:cNvPr id="36869" name="Picture 6" descr="Cyber_video_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6434138"/>
            <a:ext cx="20574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7" descr="Cyber_video_logo">
            <a:hlinkClick r:id="rId4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943600"/>
            <a:ext cx="20574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Biological Bases of Memory (Continued)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22475"/>
            <a:ext cx="4648200" cy="4530725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accent1"/>
                </a:solidFill>
              </a:rPr>
              <a:t>Hormones</a:t>
            </a:r>
            <a:r>
              <a:rPr lang="en-US" sz="32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smtClean="0"/>
              <a:t>	also affect memory (e.g., </a:t>
            </a:r>
            <a:r>
              <a:rPr lang="en-US" sz="3200" smtClean="0">
                <a:solidFill>
                  <a:schemeClr val="accent1"/>
                </a:solidFill>
              </a:rPr>
              <a:t>flashbulb memories</a:t>
            </a:r>
            <a:r>
              <a:rPr lang="en-US" sz="3200" smtClean="0"/>
              <a:t>--vivid and lasting images are associated with surprising or strongly emotional events).</a:t>
            </a:r>
            <a:r>
              <a:rPr lang="en-US" sz="2600" smtClean="0"/>
              <a:t> </a:t>
            </a:r>
          </a:p>
          <a:p>
            <a:pPr eaLnBrk="1" hangingPunct="1"/>
            <a:endParaRPr lang="en-US" sz="2600" smtClean="0"/>
          </a:p>
        </p:txBody>
      </p:sp>
      <p:pic>
        <p:nvPicPr>
          <p:cNvPr id="37893" name="Picture 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 r="6897" b="4135"/>
          <a:stretch>
            <a:fillRect/>
          </a:stretch>
        </p:blipFill>
        <p:spPr>
          <a:xfrm>
            <a:off x="4800600" y="1600200"/>
            <a:ext cx="3810000" cy="4343400"/>
          </a:xfrm>
          <a:ln w="76200" cmpd="tri">
            <a:solidFill>
              <a:schemeClr val="accent1"/>
            </a:solidFill>
          </a:ln>
        </p:spPr>
      </p:pic>
      <p:pic>
        <p:nvPicPr>
          <p:cNvPr id="37894" name="Picture 6" descr="67780800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1589</Words>
  <Application>Microsoft Office PowerPoint</Application>
  <PresentationFormat>On-screen Show (4:3)</PresentationFormat>
  <Paragraphs>241</Paragraphs>
  <Slides>52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Memory</vt:lpstr>
      <vt:lpstr>Memory </vt:lpstr>
      <vt:lpstr>Multiple Memory Systems</vt:lpstr>
      <vt:lpstr>Multiple System Memory Models</vt:lpstr>
      <vt:lpstr>Working Memory Model</vt:lpstr>
      <vt:lpstr>Where Are Memories Located?</vt:lpstr>
      <vt:lpstr>Anatomical Sites of Memory</vt:lpstr>
      <vt:lpstr>Biological Bases of Memory</vt:lpstr>
      <vt:lpstr>Biological Bases of Memory (Continued)</vt:lpstr>
      <vt:lpstr>Dual Mode Principle</vt:lpstr>
      <vt:lpstr>What are stored in Memory: Motor Programs or Internal Models</vt:lpstr>
      <vt:lpstr>What is Stored? Specific vs.Generalized Motor Program</vt:lpstr>
      <vt:lpstr>Parameters</vt:lpstr>
      <vt:lpstr>Variations in Movement Time</vt:lpstr>
      <vt:lpstr>Recall Versus Recognition</vt:lpstr>
      <vt:lpstr>An Example of Recognition Vs. Recall</vt:lpstr>
      <vt:lpstr>The Memory Process</vt:lpstr>
      <vt:lpstr>Three Box Model of Memory</vt:lpstr>
      <vt:lpstr>Diagram of Three-Stage Memory Model </vt:lpstr>
      <vt:lpstr>The Nature of Memory— Description of Three Stage  Memory Model</vt:lpstr>
      <vt:lpstr>Sensory Memory</vt:lpstr>
      <vt:lpstr>Short Term Memory</vt:lpstr>
      <vt:lpstr>The Nature of Memory— Three Stage Memory Model (Cont.)</vt:lpstr>
      <vt:lpstr>Types of Rehearsal</vt:lpstr>
      <vt:lpstr>Ways to remember things in STM…so they go to LTM</vt:lpstr>
      <vt:lpstr>Long Term Memory</vt:lpstr>
      <vt:lpstr>The Nature of Memory— Three Stage Memory Model (Continued)</vt:lpstr>
      <vt:lpstr>Long-Term Memory</vt:lpstr>
      <vt:lpstr>Types of Long-Term Memories</vt:lpstr>
      <vt:lpstr>Explicit Memories</vt:lpstr>
      <vt:lpstr>Implicit Memories</vt:lpstr>
      <vt:lpstr>Encoding Information</vt:lpstr>
      <vt:lpstr>The Ways we can encode…</vt:lpstr>
      <vt:lpstr>The Context Matters!!!</vt:lpstr>
      <vt:lpstr>Constructive Memory</vt:lpstr>
      <vt:lpstr>Forgetting</vt:lpstr>
      <vt:lpstr>Forgetting: Memory Failure</vt:lpstr>
      <vt:lpstr>Forgetting: How Quickly Do We Forget?</vt:lpstr>
      <vt:lpstr>Why Do We Forget? Five Key Theories</vt:lpstr>
      <vt:lpstr>Five Theories of Forgetting (Continued)</vt:lpstr>
      <vt:lpstr>Slide 41</vt:lpstr>
      <vt:lpstr>Forgetting: Interference vs. Decay</vt:lpstr>
      <vt:lpstr>Two Forms of Interference</vt:lpstr>
      <vt:lpstr>Five Theories of Forgetting (Continued)</vt:lpstr>
      <vt:lpstr>Overcoming Problems with Forgetting (Continued)</vt:lpstr>
      <vt:lpstr>Biology and Memory Loss:  Injury and Disease</vt:lpstr>
      <vt:lpstr>Biology and Memory Loss:  Injury and Disease (Continued)</vt:lpstr>
      <vt:lpstr>Using Psychology to Improve  Our Memory</vt:lpstr>
      <vt:lpstr>Using Psychology to Improve  Our Memory (Continued)</vt:lpstr>
      <vt:lpstr>Using Psychology to Improve  Our Memory (Continued)</vt:lpstr>
      <vt:lpstr>Storing Memories</vt:lpstr>
      <vt:lpstr>Summary of three stages</vt:lpstr>
    </vt:vector>
  </TitlesOfParts>
  <Company>Khon Kaen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</dc:title>
  <dc:creator>Coala</dc:creator>
  <cp:lastModifiedBy>Coala</cp:lastModifiedBy>
  <cp:revision>6</cp:revision>
  <dcterms:created xsi:type="dcterms:W3CDTF">2014-10-06T04:02:48Z</dcterms:created>
  <dcterms:modified xsi:type="dcterms:W3CDTF">2014-10-20T03:40:43Z</dcterms:modified>
</cp:coreProperties>
</file>