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8" r:id="rId40"/>
    <p:sldId id="294" r:id="rId41"/>
    <p:sldId id="296" r:id="rId42"/>
    <p:sldId id="297" r:id="rId4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56D39-EC6B-48E6-BC5F-6661C0C06E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27260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F80F2-9481-4A12-BAF5-EB15D08FBE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29714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0F2-9481-4A12-BAF5-EB15D08FBECC}" type="slidenum">
              <a:rPr lang="th-TH" smtClean="0"/>
              <a:t>37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202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60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20763" y="1592133"/>
            <a:ext cx="10749848" cy="4545142"/>
          </a:xfrm>
        </p:spPr>
        <p:txBody>
          <a:bodyPr/>
          <a:lstStyle>
            <a:lvl1pPr>
              <a:defRPr sz="3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5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>
            <a:lvl1pPr>
              <a:defRPr sz="4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>
            <a:lvl1pPr>
              <a:defRPr sz="3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>
            <a:lvl1pPr>
              <a:defRPr sz="3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>
            <a:lvl1pPr>
              <a:defRPr sz="4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600" b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>
            <a:lvl1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600" b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>
            <a:lvl1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763" y="618517"/>
            <a:ext cx="10750476" cy="973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62" y="1699709"/>
            <a:ext cx="10750478" cy="4437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6137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6137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137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 descr="Droplets-HD-Content-R1d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00B0F0"/>
                </a:solidFill>
              </a:rPr>
              <a:t>          ข้อแนะนำ และ หลักเกณฑ์ใน</a:t>
            </a:r>
            <a:br>
              <a:rPr lang="th-TH" b="1" dirty="0" smtClean="0">
                <a:solidFill>
                  <a:srgbClr val="00B0F0"/>
                </a:solidFill>
              </a:rPr>
            </a:br>
            <a:r>
              <a:rPr lang="th-TH" b="1" dirty="0" smtClean="0">
                <a:solidFill>
                  <a:srgbClr val="00B0F0"/>
                </a:solidFill>
              </a:rPr>
              <a:t>      </a:t>
            </a:r>
            <a:r>
              <a:rPr lang="th-TH" dirty="0" smtClean="0"/>
              <a:t>วิชา 		191 </a:t>
            </a:r>
            <a:r>
              <a:rPr lang="th-TH" dirty="0"/>
              <a:t>498 </a:t>
            </a:r>
            <a:r>
              <a:rPr lang="en-US" dirty="0" smtClean="0"/>
              <a:t>CE</a:t>
            </a:r>
            <a:r>
              <a:rPr lang="en-US" dirty="0"/>
              <a:t>. </a:t>
            </a:r>
            <a:r>
              <a:rPr lang="en-US" dirty="0" smtClean="0"/>
              <a:t>Pre-project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th-TH" dirty="0"/>
              <a:t>และ</a:t>
            </a:r>
            <a:r>
              <a:rPr lang="th-TH" dirty="0" smtClean="0"/>
              <a:t>วิชา		191 </a:t>
            </a:r>
            <a:r>
              <a:rPr lang="th-TH" dirty="0"/>
              <a:t>499 </a:t>
            </a:r>
            <a:r>
              <a:rPr lang="en-US" dirty="0" smtClean="0"/>
              <a:t>CE</a:t>
            </a:r>
            <a:r>
              <a:rPr lang="en-US" dirty="0"/>
              <a:t>. </a:t>
            </a:r>
            <a:r>
              <a:rPr lang="en-US" dirty="0" smtClean="0"/>
              <a:t>Project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algn="r"/>
            <a:r>
              <a:rPr lang="th-TH" sz="3600" dirty="0" smtClean="0"/>
              <a:t>ปรับปรุงโดย ดลฤดี หอมดี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06076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81200" y="838201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81200" y="457201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828800" y="533400"/>
            <a:ext cx="8382000" cy="57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4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วิธีการศึกษาและแผนการดำเนินงาน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4.1 </a:t>
            </a:r>
            <a:r>
              <a:rPr lang="th-TH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วิธีการศึกษา</a:t>
            </a:r>
            <a:r>
              <a:rPr lang="en-US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ต้องอธิบายโดยละเอียดว่าในงานโครงการของตนเองจะทำอะไร	       และจะทำอย่างไร  เพื่อให้บรรลุผลตามวัตถุประสงค์ที่ตั้งไว้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4.2 </a:t>
            </a:r>
            <a:r>
              <a:rPr lang="th-TH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</a:t>
            </a:r>
            <a:endParaRPr lang="en-US" altLang="th-TH" sz="3200" b="1" dirty="0">
              <a:solidFill>
                <a:srgbClr val="66FF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ให้แสดงแผนการดำเนินงานในรูปของ 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ตารางแผนงาน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ที่ชัด	      เจนและเป็นจริง</a:t>
            </a:r>
          </a:p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บรรณานุกรม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ให้เขียนรายการของเอกสารทุกฉบับที่ใช้ประกอบการศึกษา	และการ	ทำงานโครงการ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รวมทั้งวรรณกรรมที่ทบทวนในบทที่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</a:t>
            </a:r>
            <a:endParaRPr lang="th-TH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77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95400" y="402772"/>
            <a:ext cx="10896600" cy="554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เนื้อหาของรายงานวิชา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1 499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งานโครงการ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</a:pP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ลำดับเนื้อหาของรายงาน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งานโครงการ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จะประกอบด้วยรายละเอียดดังนี้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ปะหน้า</a:t>
            </a:r>
            <a:endParaRPr lang="en-US" altLang="th-TH" sz="3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ประเมินผลนักศึกษาที่ร่วมโครงการ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มีชื่อโครงการทั้งภาษาไทย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      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ภาษาอังกฤษ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กิตติกรรมประกาศ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บทคัดย่อ</a:t>
            </a:r>
            <a:endParaRPr lang="en-US" altLang="th-TH" sz="3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ABSTRACT 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สารบัญ</a:t>
            </a:r>
            <a:endParaRPr lang="en-US" altLang="th-TH" sz="3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สารบัญ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สารบัญตาราง</a:t>
            </a:r>
          </a:p>
        </p:txBody>
      </p:sp>
    </p:spTree>
    <p:extLst>
      <p:ext uri="{BB962C8B-B14F-4D97-AF65-F5344CB8AC3E}">
        <p14:creationId xmlns:p14="http://schemas.microsoft.com/office/powerpoint/2010/main" val="11568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71800" y="990601"/>
            <a:ext cx="52578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1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บทนำ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1.1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ที่มาและความสำคัญของการศึกษา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1.2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1.3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ขอบเขตของการศึกษา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1.4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สมมุติฐานที่ใช้ในการศึกษา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1.5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ผลที่คาดว่าจะได้รับ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ct val="50000"/>
              </a:spcBef>
            </a:pPr>
            <a:endParaRPr lang="th-TH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56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28800" y="1155700"/>
            <a:ext cx="83058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2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การทบทวนวรรณกรรม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เช่นเดียวกับรายงานการเตรียมงานโครงการ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แต่ถ้ามีการทบทวนวรรณกรรมเพิ่มเติมจากเดิม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ก็ขอให้พิมพ์เพิ่มเติมลงไปด้วย</a:t>
            </a:r>
          </a:p>
          <a:p>
            <a:pPr eaLnBrk="1" hangingPunct="1">
              <a:spcBef>
                <a:spcPct val="50000"/>
              </a:spcBef>
            </a:pPr>
            <a:endParaRPr lang="th-TH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ct val="50000"/>
              </a:spcBef>
            </a:pP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3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ทฤษฎีที่เกี่ยวข้อง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เช่นเดียวกับรายงานการเตรียมงานโครงการ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แต่ถ้ามีการนำทฤษฎีมาใช้เพิ่มมากขึ้น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ก็ขอให้พิมพ์เพิ่มเติมลงไปด้วย</a:t>
            </a:r>
          </a:p>
          <a:p>
            <a:pPr eaLnBrk="1" hangingPunct="1">
              <a:spcBef>
                <a:spcPct val="50000"/>
              </a:spcBef>
            </a:pPr>
            <a:endParaRPr lang="th-TH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69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828800" y="609601"/>
            <a:ext cx="8458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6813" indent="-1166813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4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วิธีการและผลการศึกษา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4.1</a:t>
            </a:r>
            <a:r>
              <a:rPr lang="th-TH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วิธีการศึกษา</a:t>
            </a:r>
            <a:r>
              <a:rPr lang="en-US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ต้องอธิบายให้ละเอียดว่าทำการศึกษาอะไรบ้าง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และทำการศึกษา 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 มีขั้นตอนอะไรบ้าง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4.2 </a:t>
            </a:r>
            <a:r>
              <a:rPr lang="th-TH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ผลการศึกษา</a:t>
            </a:r>
            <a:endParaRPr lang="en-US" altLang="th-TH" sz="3200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ให้นักศึกษาแสดงผลการศึกษาที่ชัดเจน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การเขียนอธิบายผล ประกอบกับการใช้ตาราง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และ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หรือรูปต่างๆ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ที่ได้จากการวิเคราะห์</a:t>
            </a:r>
          </a:p>
        </p:txBody>
      </p:sp>
    </p:spTree>
    <p:extLst>
      <p:ext uri="{BB962C8B-B14F-4D97-AF65-F5344CB8AC3E}">
        <p14:creationId xmlns:p14="http://schemas.microsoft.com/office/powerpoint/2010/main" val="33638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05000" y="457200"/>
            <a:ext cx="853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50000"/>
              </a:spcBef>
            </a:pP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สรุปและข้อเสนอแนะ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en-US" altLang="th-TH" sz="3200" b="1" dirty="0" smtClean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5.1  </a:t>
            </a:r>
            <a:r>
              <a:rPr lang="th-TH" altLang="th-TH" sz="32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en-US" altLang="th-TH" sz="32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ต้องสรุปผลการศึกษาในเชิงวิชาการ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ว่ามีการศึกษาอะไรบ้าง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ผลที่ได้มีความสอดคล้องกับทฤษฎี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หรือผลการศึกษาของคนอื่นๆ มากน้อยเพียงใด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และน่าเชื่อถือเพียงใด เป็นต้น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th-TH" sz="32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en-US" altLang="th-TH" sz="32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5.2  </a:t>
            </a:r>
            <a:r>
              <a:rPr lang="th-TH" altLang="th-TH" sz="32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</a:t>
            </a:r>
            <a:endParaRPr lang="en-US" altLang="th-TH" sz="3200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ต้องให้ข้อเสนอแนะแก่ผู้อื่นที่อาจจะมาทำการศึกษาในเรื่องที่คล้ายกันในอนาคต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ว่าควรจะทำการศึกษาในประเด็นใดเพิ่มเติม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มีตัวแปรใดบ้างที่ควรให้ความสำคัญเป็นกรณีพิเศษ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หรือควรจะใช้วิธีอื่นใดในการศึกษาเพิ่มเติม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5744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09800" y="914400"/>
            <a:ext cx="73914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บรรณานุกรม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ให้เขียนรายการของเอกสารอ้างอิงทุกฉบับที่ใช้ประกอบการศึกษาและการทำงานโครงการ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รวมทั้งวรรณกรรมที่ทบทวนในบทที่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</a:t>
            </a:r>
          </a:p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ในกรณีที่มีตาราง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และข้อมูลจำนวนมาก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หรือมีข้อกำหนดตามมาตรฐานใดๆ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ในเชิงวิศวกรรมที่เกี่ยวข้อง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ASTM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วสท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ก็ให้นำมาแสดงไว้ในภาคผนวก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ซึ่งอาจจะมีหลายรายการจึงต้องแบ่งออกเป็น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........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ตามความจำเป็น</a:t>
            </a:r>
          </a:p>
        </p:txBody>
      </p:sp>
    </p:spTree>
    <p:extLst>
      <p:ext uri="{BB962C8B-B14F-4D97-AF65-F5344CB8AC3E}">
        <p14:creationId xmlns:p14="http://schemas.microsoft.com/office/powerpoint/2010/main" val="22882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8229600" cy="642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ข้อกำหนดในการพิมพ์รายงาน</a:t>
            </a:r>
            <a:endParaRPr lang="en-US" alt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การตั้งค่าหน้ากระดาษ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ให้ตั้งค่าหน้ากระดาษดังนี้</a:t>
            </a:r>
            <a:endParaRPr lang="en-US" alt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</a:pP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ขอบบน</a:t>
            </a:r>
            <a:r>
              <a:rPr lang="en-US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	 cm.</a:t>
            </a: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</a:pPr>
            <a:r>
              <a:rPr lang="th-TH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ขอบล่าง</a:t>
            </a:r>
            <a:r>
              <a:rPr lang="en-US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	 cm.</a:t>
            </a: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</a:pPr>
            <a:r>
              <a:rPr lang="th-TH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ขอบซ้าย</a:t>
            </a:r>
            <a:r>
              <a:rPr lang="en-US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	 cm.</a:t>
            </a: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</a:pPr>
            <a:r>
              <a:rPr lang="th-TH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ขอบขวา</a:t>
            </a:r>
            <a:r>
              <a:rPr lang="en-US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altLang="th-TH" b="1" dirty="0">
                <a:solidFill>
                  <a:schemeClr val="bg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	 cm.</a:t>
            </a: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</a:pP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ใช้ตัวอักษร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alt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 </a:t>
            </a:r>
            <a:r>
              <a:rPr lang="en-US" alt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SarabunPSK</a:t>
            </a:r>
            <a:r>
              <a:rPr lang="en-US" alt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ตลอด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ทั้งเล่ม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โดยที่</a:t>
            </a:r>
            <a:endParaRPr lang="en-US" alt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</a:pP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ชื่อบท</a:t>
            </a:r>
            <a:r>
              <a:rPr lang="en-US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ใช้ขนาด</a:t>
            </a:r>
            <a:r>
              <a:rPr lang="en-US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18 pt.	</a:t>
            </a:r>
            <a:r>
              <a:rPr lang="th-TH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ตัวหนา</a:t>
            </a:r>
            <a:endParaRPr lang="en-US" altLang="th-TH" b="1" dirty="0">
              <a:solidFill>
                <a:schemeClr val="tx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</a:pPr>
            <a:r>
              <a:rPr lang="th-TH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หัวข้อใหญ่</a:t>
            </a:r>
            <a:r>
              <a:rPr lang="en-US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altLang="th-TH" b="1" dirty="0" smtClean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  <a:r>
              <a:rPr lang="th-TH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ขนาด</a:t>
            </a:r>
            <a:r>
              <a:rPr lang="en-US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16 pt.	</a:t>
            </a:r>
            <a:r>
              <a:rPr lang="th-TH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ตัวหนา</a:t>
            </a:r>
            <a:endParaRPr lang="en-US" altLang="th-TH" b="1" dirty="0">
              <a:solidFill>
                <a:schemeClr val="tx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</a:pPr>
            <a:r>
              <a:rPr lang="th-TH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เนื้อหา</a:t>
            </a:r>
            <a:r>
              <a:rPr lang="en-US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ใช้ขนาด</a:t>
            </a:r>
            <a:r>
              <a:rPr lang="en-US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14 pt.	</a:t>
            </a:r>
            <a:r>
              <a:rPr lang="th-TH" altLang="th-TH" b="1" dirty="0">
                <a:solidFill>
                  <a:schemeClr val="tx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ตัวธรรมดา</a:t>
            </a:r>
            <a:endParaRPr lang="en-US" altLang="th-TH" b="1" dirty="0">
              <a:solidFill>
                <a:schemeClr val="tx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h-TH" altLang="th-TH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ชื่อบท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สารบัญ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สารบัญรูป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สารบัญตาราง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บรรณานุกรม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และภาคผนวก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ใช้ขนาด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18 pt.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ตัวหนา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altLang="th-TH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74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981200" y="404814"/>
            <a:ext cx="8305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หลักการเขียนเอกสารอ้างอิง</a:t>
            </a:r>
            <a:endParaRPr lang="en-US" altLang="th-TH" sz="32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การเขียนเอกสารอ้างอิงมีอยู่หลายระบบ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ในที่นี้ขอแนะนำให้นักศึกษาใช้ระบบการเขียนเอกสารอ้างอิง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ชื่อ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ปี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th-TH" alt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การอ้างอิงแทรกในเนื้อหา</a:t>
            </a:r>
            <a:r>
              <a:rPr lang="en-US" alt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แบบที่ 1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จะต้องใส่ไว้ในวงเล็บหลังข้อความที่คัดลอกมา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endParaRPr lang="en-US" alt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    (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...............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พรสวัสดิ์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สุขุม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และนิติพร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2536)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    (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...............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Potter and </a:t>
            </a:r>
            <a:r>
              <a:rPr lang="en-US" altLang="th-TH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Hotchkis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1995)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r>
              <a:rPr lang="th-TH" alt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การอ้างอิงแทรกในเนื้อหา</a:t>
            </a:r>
            <a:r>
              <a:rPr lang="en-US" altLang="th-TH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แบบที่ 2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จะต้องใส่ชื่อแล้วตามด้วยวงเล็บปีหน้าข้อความที่คัดลอกมา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endParaRPr lang="en-US" alt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พรสวัสดิ์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สุขุม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และนิติพร 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(2536)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กล่าวว่า ....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)...............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alt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Potter and </a:t>
            </a:r>
            <a:r>
              <a:rPr lang="en-US" altLang="th-TH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Hotchkis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(1995)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ศึกษาเกี่ยวกับ...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)...............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5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76400" y="609601"/>
            <a:ext cx="8763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การอ้างอิงในบรรณานุกรม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(1)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ในกรณีที่เป็นหนังสือ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ให้พิมพ์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ชื่อผู้แต่ง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ปีที่พิมพ์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ชื่อหนังสือ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ตัวหนา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).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ครั้งที่พิมพ์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เมืองที่พิมพ์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สำนักพิมพ์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จินดาประเสริฐ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และอินทรชัย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หอวิจิตร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2528.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ปูนซีเมนต์ปอร์ต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alt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แลนด์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ผสมขี้เถ้าลอยแม่เมาะ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ขอนแก่น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สำนักงานเทคโนโลยีเพื่อ</a:t>
            </a:r>
            <a:r>
              <a:rPr lang="th-TH" alt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ชนบท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คณะวิศวกรรมศาสตร์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มหาวิทยาลัยขอนแก่น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Munson, B.R., Young, D.F., and </a:t>
            </a:r>
            <a:r>
              <a:rPr lang="en-US" alt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Okiishi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T.H. 1998. Fundamental of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Fluid Mechanics, 3 rd Ed., New York, John Wiley &amp; Sons, Inc.  	    </a:t>
            </a:r>
          </a:p>
          <a:p>
            <a:pPr eaLnBrk="1" hangingPunct="1">
              <a:spcBef>
                <a:spcPct val="50000"/>
              </a:spcBef>
            </a:pPr>
            <a:endParaRPr lang="th-TH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770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dirty="0" smtClean="0"/>
              <a:t>	</a:t>
            </a:r>
            <a:r>
              <a:rPr lang="th-TH" dirty="0" smtClean="0">
                <a:solidFill>
                  <a:srgbClr val="FFFF00"/>
                </a:solidFill>
              </a:rPr>
              <a:t>1</a:t>
            </a:r>
            <a:r>
              <a:rPr lang="th-TH" dirty="0">
                <a:solidFill>
                  <a:srgbClr val="FFFF00"/>
                </a:solidFill>
              </a:rPr>
              <a:t>.  วัตถุประสงค์ของ</a:t>
            </a:r>
            <a:r>
              <a:rPr lang="th-TH" dirty="0" smtClean="0">
                <a:solidFill>
                  <a:srgbClr val="FFFF00"/>
                </a:solidFill>
              </a:rPr>
              <a:t>รายวิชา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th-TH" dirty="0" smtClean="0"/>
              <a:t>ให้</a:t>
            </a:r>
            <a:r>
              <a:rPr lang="th-TH" dirty="0"/>
              <a:t>นักศึกษา</a:t>
            </a:r>
            <a:r>
              <a:rPr lang="th-TH" dirty="0">
                <a:solidFill>
                  <a:srgbClr val="00B0F0"/>
                </a:solidFill>
              </a:rPr>
              <a:t>รู้จักค้นคว้า</a:t>
            </a:r>
            <a:r>
              <a:rPr lang="th-TH" dirty="0"/>
              <a:t>เอกสารที่เกี่ยวข้องกับ</a:t>
            </a:r>
            <a:r>
              <a:rPr lang="th-TH" dirty="0" smtClean="0"/>
              <a:t>การศึกษาตาม</a:t>
            </a:r>
            <a:r>
              <a:rPr lang="th-TH" dirty="0"/>
              <a:t>หัวข้องานโครงการ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/>
              <a:t>ให้</a:t>
            </a:r>
            <a:r>
              <a:rPr lang="th-TH" dirty="0"/>
              <a:t>นักศึกษารู้จักการ</a:t>
            </a:r>
            <a:r>
              <a:rPr lang="th-TH" dirty="0">
                <a:solidFill>
                  <a:srgbClr val="00B0F0"/>
                </a:solidFill>
              </a:rPr>
              <a:t>นำทฤษฎีมาประยุกต์ใช้</a:t>
            </a:r>
            <a:r>
              <a:rPr lang="th-TH" dirty="0"/>
              <a:t>ในเชิง</a:t>
            </a:r>
            <a:r>
              <a:rPr lang="th-TH" dirty="0" smtClean="0"/>
              <a:t>วิชาการ </a:t>
            </a:r>
            <a:r>
              <a:rPr lang="th-TH" dirty="0"/>
              <a:t>และการวิเคราะห์ วิจัย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/>
              <a:t>ให้</a:t>
            </a:r>
            <a:r>
              <a:rPr lang="th-TH" dirty="0"/>
              <a:t>นักศึกษา</a:t>
            </a:r>
            <a:r>
              <a:rPr lang="th-TH" dirty="0">
                <a:solidFill>
                  <a:srgbClr val="00B0F0"/>
                </a:solidFill>
              </a:rPr>
              <a:t>ฝึกการเขียน</a:t>
            </a:r>
            <a:r>
              <a:rPr lang="th-TH" dirty="0"/>
              <a:t>รายงานเชิงวิชาการ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/>
              <a:t>ให้</a:t>
            </a:r>
            <a:r>
              <a:rPr lang="th-TH" dirty="0"/>
              <a:t>นักศึกษา</a:t>
            </a:r>
            <a:r>
              <a:rPr lang="th-TH" dirty="0">
                <a:solidFill>
                  <a:srgbClr val="00B0F0"/>
                </a:solidFill>
              </a:rPr>
              <a:t>ฝึกการทำงานเป็นกลุ่ม </a:t>
            </a:r>
            <a:r>
              <a:rPr lang="th-TH" dirty="0"/>
              <a:t>และทำงานให้</a:t>
            </a:r>
            <a:r>
              <a:rPr lang="th-TH" dirty="0" smtClean="0"/>
              <a:t>แล้ว</a:t>
            </a:r>
            <a:r>
              <a:rPr lang="th-TH" dirty="0" smtClean="0">
                <a:solidFill>
                  <a:srgbClr val="00B0F0"/>
                </a:solidFill>
              </a:rPr>
              <a:t>เสร็จ</a:t>
            </a:r>
            <a:r>
              <a:rPr lang="th-TH" dirty="0">
                <a:solidFill>
                  <a:srgbClr val="00B0F0"/>
                </a:solidFill>
              </a:rPr>
              <a:t>ตามกำหนดเวลา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/>
              <a:t>ให้</a:t>
            </a:r>
            <a:r>
              <a:rPr lang="th-TH" dirty="0"/>
              <a:t>นักศึกษา</a:t>
            </a:r>
            <a:r>
              <a:rPr lang="th-TH" dirty="0">
                <a:solidFill>
                  <a:srgbClr val="00B0F0"/>
                </a:solidFill>
              </a:rPr>
              <a:t>ฝึกการนำเสนอ</a:t>
            </a:r>
            <a:r>
              <a:rPr lang="th-TH" dirty="0"/>
              <a:t>ผลงาน</a:t>
            </a:r>
          </a:p>
          <a:p>
            <a:pPr marL="514350" indent="-514350">
              <a:buFont typeface="+mj-lt"/>
              <a:buAutoNum type="arabicParenR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9256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654629" y="609601"/>
            <a:ext cx="8806542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(2)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ในกรณีที่เป็นบทความ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ให้พิมพ์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ชื่อผู้เขียน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ปีที่พิมพ์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ชื่อบท 	          ความ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ชื่อวารสาร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ตัวหนา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).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ปีที่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: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พัชรี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แสนจันทร์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2532.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คุณสมบัติของพืชในการทนต่อดินเค็ม</a:t>
            </a:r>
            <a:r>
              <a:rPr lang="en-US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           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วารสารวิทยาศาสตร์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มข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17(2): 69-72.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altLang="th-TH" sz="3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Chindaprasirt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P. and </a:t>
            </a:r>
            <a:r>
              <a:rPr lang="en-US" altLang="th-TH" sz="3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Chuemchaitrakul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S. 1996, </a:t>
            </a:r>
            <a:r>
              <a:rPr lang="en-US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Portland			Cement Containing 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Fly Ash, </a:t>
            </a:r>
            <a:r>
              <a:rPr lang="en-US" altLang="th-TH" sz="3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Microsilica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en-US" altLang="th-TH" sz="30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Superplasticizer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KKU 	Research 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Journal, 1(1): 1-11. 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(3) 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จะต้องใส่ลำดับของเอกสารอ้างอิง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ภาษาไทย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	           อิง ภาษาอังกฤษ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และให้เรียงตามลำดับตัวอักษร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52600" y="685800"/>
            <a:ext cx="86106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1700" indent="-9017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รายละเอียดในการเขียนเนื้อหา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altLang="th-TH" sz="32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ต้องจัดรูปเล่มโดยมีหัวข้อและเนื้อหาสมบูรณ์ตามที่กำหนด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และต้อง	  	จัดเนื้อหาของรายงานให้มีขอบด้านซ้าย (กั้นหน้า) และด้านขวา (กั้นหลัง) ตรงกันตลอดทั้งเล่ม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2) </a:t>
            </a:r>
            <a:r>
              <a:rPr lang="th-TH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การจะใส่รูปหรือตารางทุกครั้ง</a:t>
            </a:r>
            <a:r>
              <a:rPr lang="en-US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จะต้องมีการกล่าวถึง</a:t>
            </a:r>
            <a:r>
              <a:rPr lang="en-US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รูปหรือตาราง</a:t>
            </a:r>
            <a:r>
              <a:rPr lang="en-US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	เนื้อหาก่อนแล้วจึงใส่</a:t>
            </a:r>
            <a:r>
              <a:rPr lang="en-US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รูปหรือตาราง</a:t>
            </a:r>
            <a:r>
              <a:rPr lang="en-US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นั้นๆ ตามหลัง</a:t>
            </a:r>
            <a:r>
              <a:rPr lang="en-US" alt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en-US" alt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3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การกล่าวถึงรูปและตารางในเนื้อหา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ส่วนใหญ่นิยมใช้คำว่า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r>
              <a:rPr lang="en-US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ดังแสดงในรูปที่</a:t>
            </a:r>
            <a:r>
              <a:rPr lang="en-US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......</a:t>
            </a:r>
          </a:p>
          <a:p>
            <a:pPr eaLnBrk="1" hangingPunct="1"/>
            <a:r>
              <a:rPr lang="en-US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ดังแสดงในตารางที่</a:t>
            </a:r>
            <a:r>
              <a:rPr lang="en-US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.....</a:t>
            </a:r>
          </a:p>
        </p:txBody>
      </p:sp>
    </p:spTree>
    <p:extLst>
      <p:ext uri="{BB962C8B-B14F-4D97-AF65-F5344CB8AC3E}">
        <p14:creationId xmlns:p14="http://schemas.microsoft.com/office/powerpoint/2010/main" val="34429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04999" y="685799"/>
            <a:ext cx="9470572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73150" indent="-10731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การใส่รูปหรือตารางจะต้องมีคำอธิบายรูปหรือตาราง</a:t>
            </a:r>
            <a:r>
              <a:rPr lang="en-US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พร้อมทั้งระบุที่มาของรูปหรือตารางนั้น</a:t>
            </a:r>
            <a:r>
              <a:rPr lang="en-US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ในกรณีที่คัดลอกมาจากผู้อื่น</a:t>
            </a:r>
            <a:r>
              <a:rPr lang="en-US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endParaRPr lang="en-US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3.1 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ลักษณะของทางระบายน้ำล้นแบบ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Straight Drop (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ฉลอง</a:t>
            </a:r>
            <a:r>
              <a:rPr lang="en-US" alt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เกิดพิทักษ์</a:t>
            </a:r>
            <a:r>
              <a:rPr lang="en-US" alt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2522)</a:t>
            </a:r>
            <a:endParaRPr lang="th-TH" alt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5)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คำอธิบายรูปจะต้องอยู่ใต้รูป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และจัดให้อยู่กลางหน้ากระดาษ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หมายเลขรูป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ตัวหนา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6)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คำอธิบายตารางจะต้องอยู่ด้านบนของตาราง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โดยจัดให้ชิดขอบซ้าย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และจะต้องมี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ตารางที่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หมายเลขตาราง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ตัวหนา</a:t>
            </a:r>
          </a:p>
        </p:txBody>
      </p:sp>
    </p:spTree>
    <p:extLst>
      <p:ext uri="{BB962C8B-B14F-4D97-AF65-F5344CB8AC3E}">
        <p14:creationId xmlns:p14="http://schemas.microsoft.com/office/powerpoint/2010/main" val="406290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81200" y="838201"/>
            <a:ext cx="80772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50000"/>
              </a:spcBef>
            </a:pP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7)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ขอให้นักศึกษาผู้ร่วมโครงการช่วยกันตรวจสอบความถูกต้องของ	</a:t>
            </a:r>
            <a:r>
              <a:rPr lang="th-TH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ที่พิมพ์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ตรวจสอบคำผิด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อย่างเข้มงวด</a:t>
            </a:r>
            <a:endParaRPr lang="en-US" alt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spcBef>
                <a:spcPct val="50000"/>
              </a:spcBef>
            </a:pP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8)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จะต้องตรวจสอบว่า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สมการต่างๆ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ที่พิมพ์มานั้นถูกต้องหรือไม่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</a:t>
            </a:r>
            <a:r>
              <a:rPr lang="th-TH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เพราะ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ถ้าผิดพลาด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เวลานำเสนอจะถูกอาจารย์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ซักถาม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ถ้าหากตอบ	ได้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ไม่ชัดเจนก็อาจจะสอบไม่ผ่าน</a:t>
            </a:r>
            <a:endParaRPr lang="en-US" alt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spcBef>
                <a:spcPct val="50000"/>
              </a:spcBef>
            </a:pP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9)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คำศัพท์ที่เป็นภาษาอังกฤษ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จะต้องหาคำแปลเป็นภาษาไทย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โดยดู	</a:t>
            </a:r>
            <a:r>
              <a:rPr lang="th-TH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ตำรา</a:t>
            </a:r>
            <a:r>
              <a:rPr lang="th-TH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en-US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ที่เคยเรียนมา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แล้วใส่วงเล็บ</a:t>
            </a:r>
            <a:r>
              <a:rPr lang="th-TH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คำศัพท์ ที่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เป็นภาษา	</a:t>
            </a:r>
            <a:r>
              <a:rPr lang="th-TH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อังกฤษ	ต่อท้าย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คำแปลนั้นๆ</a:t>
            </a:r>
            <a:endParaRPr lang="en-US" alt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spcBef>
                <a:spcPct val="50000"/>
              </a:spcBef>
            </a:pP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10)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ในการย่อหน้าทุกครั้งจะต้องจัดย่อหน้าให้อยู่ในตำแหน่ง</a:t>
            </a:r>
            <a:r>
              <a:rPr lang="th-TH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	ตรงกัน</a:t>
            </a:r>
            <a:r>
              <a:rPr lang="en-US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ตลอด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ทั้งเล่ม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ตั้งค่า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“Tab”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ให้เท่ากัน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alt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39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057400" y="1295401"/>
            <a:ext cx="8153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1075" indent="-981075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ตำแหน่งของหมายเลขสมการ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จะอยู่ในวงเล็บ เช่น 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(3.1) (3.2)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และจะต้องตรงกันตลอดทั้งเล่ม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12)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เวลาอ้างถึงสมการต่าง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ๆ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จะต้องใช้คำว่า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สมการที่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”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	      หมายเลขของสมการจะต้องใส่วงเล็บเล็ก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สมการที่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(3.1)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สมการที่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(3.2)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13)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การเขียนเนื้อหา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ไม่ควรตั้งหัวข้อย่อยในแต่ละหัวข้อใหญ่มาก	     เกินไป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ตามปกติจะใช้หัวข้อใหญ่เพียงหัวข้อเดียว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หรืออย่าง	      มากที่สุดคือจะมีหัวข้อรองอีกเพียง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53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05000" y="457201"/>
            <a:ext cx="8229600" cy="616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14)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ในกรณีที่มีรายละเอียดในหัวข้อนั้นๆ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ที่เป็นข้อย่อยหลายข้อ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จะแสดงโดยใช้ย่อหน้า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แล้วใส่หมายเลขข้อย่อยพร้อมกับใส่วงเล็บทางด้านขวา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ด้านเดียว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 </a:t>
            </a:r>
            <a:r>
              <a:rPr lang="th-TH" altLang="th-TH" sz="3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สมการการไหลในทางน้ำเปิด</a:t>
            </a:r>
            <a:endParaRPr lang="en-US" altLang="th-TH" sz="3000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อธิบายรายละเอียดในลักษณะเกริ่นนำ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ว่ามีสมการอะไรบ้าง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สมการมีการใช้งานต่างกันอย่างไร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แล้วจะลงท้ายด้วยคำว่า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โดยมีรายละเอียดดังนี้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จากนั้นจึงแสดงข้อย่อยดังนี้</a:t>
            </a:r>
            <a:endParaRPr lang="en-US" altLang="th-TH" sz="3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altLang="th-TH" sz="3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1)  </a:t>
            </a:r>
            <a:r>
              <a:rPr lang="th-TH" altLang="th-TH" sz="3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สมการของ</a:t>
            </a:r>
            <a:r>
              <a:rPr lang="en-US" altLang="th-TH" sz="3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Manning</a:t>
            </a: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อธิบายรายละเอียดพร้อมทั้งแสดงสมการ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และคำอธิบายตัวแปรต่างๆ</a:t>
            </a:r>
            <a:endParaRPr lang="en-US" altLang="th-TH" sz="3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th-TH" sz="3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altLang="th-TH" sz="3000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altLang="th-TH" sz="3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  </a:t>
            </a:r>
            <a:r>
              <a:rPr lang="th-TH" altLang="th-TH" sz="3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สมการของ</a:t>
            </a:r>
            <a:r>
              <a:rPr lang="en-US" altLang="th-TH" sz="3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000" b="1" dirty="0" err="1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Chezy</a:t>
            </a:r>
            <a:endParaRPr lang="en-US" altLang="th-TH" sz="3000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อธิบายรายละเอียดพร้อมทั้งแสดงสมการ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และคำอธิบายตัวแปรต่างๆ</a:t>
            </a:r>
          </a:p>
        </p:txBody>
      </p:sp>
    </p:spTree>
    <p:extLst>
      <p:ext uri="{BB962C8B-B14F-4D97-AF65-F5344CB8AC3E}">
        <p14:creationId xmlns:p14="http://schemas.microsoft.com/office/powerpoint/2010/main" val="6152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752600" y="1295400"/>
            <a:ext cx="845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3150" indent="-10731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en-US" alt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ในกรณีที่มีรายละเอียดในหัวข้อใหญ่หลายหัวข้อ และเป็นส่วนที่สำคัญ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ก็อาจตั้งเป็นหัวข้อใหญ่อีกหัวข้อหนึ่งแยกต่างหาก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  <a:p>
            <a:pPr algn="thaiDist" eaLnBrk="1" hangingPunct="1">
              <a:spcBef>
                <a:spcPct val="50000"/>
              </a:spcBef>
            </a:pP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16)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ในกรณีที่มีรายละเอียดมากๆ ในข้อย่อย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ขอให้เขียนในลักษณะของข้อความที่เรียงต่อกัน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โดยใช้การเว้นวรรคเป็นตัวแบ่งระหว่างรายละเอียดของแต่ละรายการ</a:t>
            </a:r>
          </a:p>
        </p:txBody>
      </p:sp>
    </p:spTree>
    <p:extLst>
      <p:ext uri="{BB962C8B-B14F-4D97-AF65-F5344CB8AC3E}">
        <p14:creationId xmlns:p14="http://schemas.microsoft.com/office/powerpoint/2010/main" val="20132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81199" y="609601"/>
            <a:ext cx="8501743" cy="53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17)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เอกสารทางวิชาการจะไม่ใช้การใส่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ขีด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(-) “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สัญลักษณ์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ใดๆ หน้าข้อความที่แสดงรายละเอียดต่างๆ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เพราะถ้าใส่ขีดหรือสัญลักษณ์หน้าข้อความจะเป็นลักษณะของบันทึกย่อ ไม่ใช่เอกสารทางวิชาการ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“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สมการการไหลในทางน้ำเปิด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   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Manning 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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Manning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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Manning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0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Chezy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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0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Chezy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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0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Chezy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		</a:t>
            </a:r>
            <a:endParaRPr lang="th-TH" altLang="th-TH" sz="30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เป็น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</a:t>
            </a:r>
            <a:endParaRPr lang="en-US" altLang="th-TH" sz="3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endParaRPr lang="th-TH" altLang="th-TH" sz="1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endParaRPr lang="th-TH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97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814944" y="422564"/>
            <a:ext cx="8950036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รายละเอียดการนำเสนอในการสอบ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วิชาการเตรียมงานโครงการ</a:t>
            </a:r>
            <a:endParaRPr lang="en-US" altLang="th-TH" sz="3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1)   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กำหนดการสอบ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จะจัดก่อนสอบปลายภาค 1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 โดยที่อาจารย์ผู้ประสานงานจะประกาศ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ห้องสอบ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ให้ทราบ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ขอให้นักศึกษาเข้าสอบตามกำหนดการอย่างเคร่งครัด</a:t>
            </a:r>
            <a:endParaRPr lang="en-US" altLang="th-TH" sz="30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2)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นักศึกษาจะต้องนำรายงานโครงการที่</a:t>
            </a:r>
            <a:r>
              <a:rPr lang="th-TH" sz="3000" dirty="0" smtClean="0">
                <a:ea typeface="Cordia New"/>
                <a:cs typeface="TH SarabunPSK"/>
              </a:rPr>
              <a:t>ผ่านความเห็นชอบจากอาจารย์ที่ปรึกษา (แบบฟอร์ม </a:t>
            </a:r>
            <a:r>
              <a:rPr lang="en-US" sz="3000" dirty="0" smtClean="0">
                <a:latin typeface="TH SarabunPSK"/>
                <a:ea typeface="Cordia New"/>
              </a:rPr>
              <a:t>CE-P1)  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ส่งที่ภาควิชาฯ 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u="sng" dirty="0" smtClean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เย็บเล่มด้วยลวดเย็บทางด้านซ้ายโดยไม่ต้องเข้าปก</a:t>
            </a:r>
            <a:r>
              <a:rPr lang="en-US" altLang="th-TH" sz="3000" b="1" dirty="0" smtClean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dirty="0" smtClean="0"/>
              <a:t>(รวมเป็น 3 ชุด) 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u="sng" dirty="0" smtClean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</a:t>
            </a:r>
            <a:r>
              <a:rPr lang="en-US" altLang="th-TH" sz="3000" b="1" u="sng" dirty="0" smtClean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1  </a:t>
            </a:r>
            <a:r>
              <a:rPr lang="th-TH" altLang="th-TH" sz="3000" b="1" u="sng" dirty="0" smtClean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r>
              <a:rPr lang="en-US" altLang="th-TH" sz="3000" b="1" u="sng" dirty="0" smtClean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u="sng" dirty="0" smtClean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ก่อนวันสอบ </a:t>
            </a:r>
            <a:r>
              <a:rPr lang="th-TH" sz="3000" dirty="0" smtClean="0"/>
              <a:t>จะมีการตัดคะแนนหากการส่งล่าช้า</a:t>
            </a:r>
            <a:endParaRPr lang="en-US" altLang="th-TH" sz="3000" b="1" dirty="0" smtClean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3)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ให้นักศึกษาไปขอแบบฟอร์มการประเมินผลโครงการ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จากสารบรรณภาควิชา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แล้วกรอกข้อมูลให้ครบถ้วน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เช่นเดียวกับการสอบ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Pre-project </a:t>
            </a:r>
            <a:r>
              <a:rPr lang="en-US" altLang="th-TH" sz="3000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th-TH" sz="3000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แบบประเมินผลโครงการสามารถดาวน์โหลดจากเว็บ)</a:t>
            </a:r>
            <a:r>
              <a:rPr lang="en-US" altLang="th-TH" sz="3000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000" dirty="0" smtClean="0">
                <a:ea typeface="Cordia New"/>
                <a:cs typeface="TH SarabunPSK"/>
              </a:rPr>
              <a:t>แบบประเมิน  </a:t>
            </a:r>
            <a:r>
              <a:rPr lang="en-US" sz="3000" dirty="0" smtClean="0">
                <a:latin typeface="TH SarabunPSK"/>
                <a:ea typeface="Cordia New"/>
              </a:rPr>
              <a:t>CE01 CE02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altLang="th-TH" sz="3000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17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057400" y="533401"/>
            <a:ext cx="82296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เนื้อหาและสิ่งที่จะต้องนำเสนอ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ประกอบด้วยลำดับ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endParaRPr lang="en-US" altLang="th-TH" sz="3200" b="1" u="sng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แนะนำตัวนักศึกษาผู้ร่วมโครงการ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ที่มาและความสำคัญของโครงการ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(4)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วัตถุประสงค์ของการศึกษา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(5)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ขอบเขตของการศึกษา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(6)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ผลที่คาดว่าจะได้รับ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(7)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สมการที่เกี่ยวข้อง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(8)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วิธีการศึกษา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(9)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</a:t>
            </a:r>
            <a:endParaRPr lang="th-TH" altLang="th-TH" sz="32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71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t="-669"/>
          <a:stretch>
            <a:fillRect/>
          </a:stretch>
        </p:blipFill>
        <p:spPr bwMode="auto">
          <a:xfrm>
            <a:off x="5060739" y="897586"/>
            <a:ext cx="7425176" cy="596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430"/>
            <a:ext cx="7311324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834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133600" y="533401"/>
            <a:ext cx="8153400" cy="592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5)  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นักศึกษาจะต้องแบ่งหัวข้อในการนำเสนอ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ให้นักศึกษาที่ร่วมโครงการได้ทำหน้าที่นำเสนอครบทุกคน</a:t>
            </a:r>
            <a:endParaRPr lang="en-US" altLang="th-TH" sz="3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6)  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ในการนำเสนอ นักศึกษาอาจจะใช้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MS Power Point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โดยใช้เวลาในการนำเสนอกลุ่มละ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</a:t>
            </a:r>
            <a:r>
              <a:rPr lang="en-US" altLang="th-TH" sz="30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20 </a:t>
            </a:r>
            <a:r>
              <a:rPr lang="th-TH" altLang="th-TH" sz="30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และมีเวลาให้อาจารย์ผู้ประเมินโครงการสอบถามอีกประมาณ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10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  <a:endParaRPr lang="en-US" alt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7) 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ในขณะที่อาจารย์ผู้ประเมินโครงการให้ข้อเสนอแนะ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จะต้องมีสมาชิกในกลุ่มอย่างน้อย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ทำหน้าที่ในการจดข้อบันทึกข้อเสนอแนะดังกล่าว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มิฉะนั้นจะจำไม่ได้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8)</a:t>
            </a:r>
            <a:r>
              <a:rPr lang="th-TH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นักศึกษา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จะต้องส่งรายงานการเตรียมงานโครงการที่แก้ไขตามข้อเสนอแนะแล้ว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/>
              <a:t>ให้เย็บเล่ม ส่ง</a:t>
            </a:r>
            <a:r>
              <a:rPr lang="th-TH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ผู้ประสานงาน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alt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</a:t>
            </a:r>
            <a:r>
              <a:rPr lang="th-TH" sz="3200" dirty="0" smtClean="0"/>
              <a:t>ตามกำหนดการที่ภาควิชาฯ ประกาศ</a:t>
            </a:r>
            <a:endParaRPr lang="th-TH" alt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00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or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04813"/>
            <a:ext cx="4168775" cy="59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for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4814"/>
            <a:ext cx="4205288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for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549275"/>
            <a:ext cx="4103687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for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546101"/>
            <a:ext cx="4113212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2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orm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1" y="44450"/>
            <a:ext cx="46894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39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2030413" y="694454"/>
            <a:ext cx="82423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32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คณะกรรมการตรวจสอบรูปแบบการเขียนรายงานตามสาขาวิชา </a:t>
            </a:r>
            <a:r>
              <a:rPr lang="th-TH" altLang="th-TH" sz="32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  <a:endParaRPr lang="th-TH" altLang="th-TH" sz="32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buFontTx/>
              <a:buChar char="-"/>
            </a:pP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รศ.พงศกร พรรณรัตนศิลป์ ผศ.ดลฤดี หอมดี และ ผศ.รัตมณี นันทสาร ตรวจสอบสาขาวิศวกรรมปฐพี </a:t>
            </a:r>
          </a:p>
          <a:p>
            <a:pPr algn="just" eaLnBrk="1" hangingPunct="1">
              <a:buFontTx/>
              <a:buChar char="-"/>
            </a:pP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ผศ.พนกฤษณ คลังบุญครอง ผศ.ลัดดา ตันวาณิชกุล ผศ.ธเนศ เสถียรนาม และ ผศ.วิชุดา เสถียรนาม ตรวจสอบสาขาวิศวกรรมขนส่ง</a:t>
            </a:r>
          </a:p>
          <a:p>
            <a:pPr algn="just" eaLnBrk="1" hangingPunct="1">
              <a:buFontTx/>
              <a:buChar char="-"/>
            </a:pP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อ.</a:t>
            </a:r>
            <a:r>
              <a:rPr lang="th-TH" alt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สุรัตน์ ประมวลศักดิกุล ตรวจสอบสาขาวิศวกรรม</a:t>
            </a: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</a:t>
            </a:r>
          </a:p>
          <a:p>
            <a:pPr algn="just" eaLnBrk="1" hangingPunct="1">
              <a:buFontTx/>
              <a:buChar char="-"/>
            </a:pPr>
            <a:r>
              <a:rPr lang="th-TH" alt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ผศ.เมธี บุญพิเชฐวงศ์ และ อ.ปิยะวัชร ฝอยทอง ตรวจสอบสาขาวิศวกรรมโครงสร้าง</a:t>
            </a:r>
          </a:p>
          <a:p>
            <a:pPr algn="just" eaLnBrk="1" hangingPunct="1">
              <a:buFontTx/>
              <a:buChar char="-"/>
            </a:pPr>
            <a:r>
              <a:rPr lang="th-TH" alt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อ.พัศพันธน์ ชาญ</a:t>
            </a: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วสุนันท์ ตรวจสอบ</a:t>
            </a:r>
            <a:r>
              <a:rPr lang="th-TH" alt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สาขาวิศวกรรมการจัดการงานก่อสร้าง</a:t>
            </a:r>
          </a:p>
          <a:p>
            <a:pPr algn="just" eaLnBrk="1" hangingPunct="1">
              <a:buFontTx/>
              <a:buChar char="-"/>
            </a:pP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ผศ.</a:t>
            </a:r>
            <a:r>
              <a:rPr lang="th-TH" alt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กิตติเวช ขันติยวิชัย ตรวจสอบสาขาวิศวกรรมแหล่ง</a:t>
            </a: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</a:t>
            </a:r>
          </a:p>
          <a:p>
            <a:pPr algn="just" eaLnBrk="1" hangingPunct="1">
              <a:buFontTx/>
              <a:buChar char="-"/>
            </a:pP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รศ.</a:t>
            </a:r>
            <a:r>
              <a:rPr lang="th-TH" alt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วันชัย สะตะ ตรวจสอบสาขาวิศวกรรมวัสดุก่อสร้าง</a:t>
            </a:r>
          </a:p>
        </p:txBody>
      </p:sp>
    </p:spTree>
    <p:extLst>
      <p:ext uri="{BB962C8B-B14F-4D97-AF65-F5344CB8AC3E}">
        <p14:creationId xmlns:p14="http://schemas.microsoft.com/office/powerpoint/2010/main" val="52238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057400" y="304801"/>
            <a:ext cx="82296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รายละเอียดการนำเสนอในการสอบ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วิชางานโครงการ</a:t>
            </a:r>
            <a:endParaRPr lang="en-US" altLang="th-TH" sz="32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กำหนดการสอบ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จะจัดก่อนสอบปลายภาค 1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 โดยที่อาจารย์ผู้ประสานงานจะประกาศ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ห้องสอบ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ให้ทราบ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ขอให้นักศึกษาเข้าสอบตามกำหนดการอย่างเคร่งครัด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นักศึกษาจะต้องนำรายงานโครงการ</a:t>
            </a:r>
            <a:r>
              <a:rPr lang="th-TH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3200" dirty="0" smtClean="0">
                <a:ea typeface="Cordia New"/>
                <a:cs typeface="TH SarabunPSK"/>
              </a:rPr>
              <a:t>ผ่านความเห็นชอบจากอาจารย์ที่ปรึกษา (แบบฟอร์ม </a:t>
            </a:r>
            <a:r>
              <a:rPr lang="en-US" sz="3200" dirty="0" smtClean="0">
                <a:latin typeface="TH SarabunPSK"/>
                <a:ea typeface="Cordia New"/>
              </a:rPr>
              <a:t>CE-P1)  </a:t>
            </a:r>
            <a:r>
              <a:rPr lang="en-US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ส่งที่ภาควิชาฯ </a:t>
            </a:r>
            <a:r>
              <a:rPr lang="en-US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u="sng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เย็บเล่มด้วยลวดเย็บทางด้านซ้ายโดยไม่ต้องเข้าปก</a:t>
            </a:r>
            <a:r>
              <a:rPr lang="en-US" altLang="th-TH" sz="32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/>
              <a:t>(รวมเป็น 3 ชุด) </a:t>
            </a:r>
            <a:r>
              <a:rPr lang="en-US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u="sng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</a:t>
            </a:r>
            <a:r>
              <a:rPr lang="en-US" altLang="th-TH" sz="3200" b="1" u="sng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1  </a:t>
            </a:r>
            <a:r>
              <a:rPr lang="th-TH" altLang="th-TH" sz="3200" b="1" u="sng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r>
              <a:rPr lang="en-US" altLang="th-TH" sz="3200" b="1" u="sng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u="sng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ก่อนวัน</a:t>
            </a:r>
            <a:r>
              <a:rPr lang="th-TH" altLang="th-TH" sz="3200" b="1" u="sng" dirty="0" smtClean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 </a:t>
            </a:r>
            <a:r>
              <a:rPr lang="th-TH" sz="3200" dirty="0" smtClean="0"/>
              <a:t>จะมีการตัดคะแนนหากการส่งล่าช้า</a:t>
            </a:r>
            <a:endParaRPr lang="en-US" altLang="th-TH" sz="3200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3)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ให้นักศึกษาไปขอแบบฟอร์มการประเมินผลโครงการ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จากสารบรรณภาควิชา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แล้วกรอกข้อมูลให้ครบถ้วน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เช่นเดียวกับการสอบ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Pre-project (</a:t>
            </a:r>
            <a:r>
              <a:rPr lang="th-TH" sz="3200" dirty="0" smtClean="0">
                <a:ea typeface="Cordia New"/>
                <a:cs typeface="TH SarabunPSK"/>
              </a:rPr>
              <a:t>แบบประเมิน  </a:t>
            </a:r>
            <a:r>
              <a:rPr lang="en-US" sz="3200" dirty="0" smtClean="0">
                <a:latin typeface="TH SarabunPSK"/>
                <a:ea typeface="Cordia New"/>
              </a:rPr>
              <a:t>CE01 CE02</a:t>
            </a:r>
            <a:r>
              <a:rPr lang="en-US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58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905000" y="152400"/>
            <a:ext cx="8229600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4) 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เนื้อหาและสิ่งที่จะต้องนำเสนอ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ประกอบด้วยเนื้อหาตามลำดับ</a:t>
            </a:r>
            <a:r>
              <a:rPr lang="en-US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endParaRPr lang="en-US" altLang="th-TH" b="1" u="sng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แนะนำตัวนักศึกษาผู้ร่วมโครงการ</a:t>
            </a:r>
            <a:endParaRPr lang="en-US" alt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(2) 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</a:t>
            </a:r>
            <a:endParaRPr lang="en-US" alt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(3) 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ที่มาและความสำคัญของการศึกษา</a:t>
            </a:r>
            <a:endParaRPr lang="en-US" alt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(4) 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วัตถุประสงค์ของการศึกษา</a:t>
            </a:r>
            <a:endParaRPr lang="en-US" alt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(5) 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ขอบเขตของการศึกษา</a:t>
            </a:r>
            <a:endParaRPr lang="en-US" alt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(7) 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อธิบายรายละเอียดของสมการหลักที่นำมาใช้</a:t>
            </a: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(8) 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วิธีการศึกษา</a:t>
            </a: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จะต้องอธิบายอย่างละเอียดว่าทำอะไรบ้าง</a:t>
            </a: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และทำอย่างไร</a:t>
            </a:r>
            <a:endParaRPr lang="en-US" alt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(9) 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ผลการศึกษา</a:t>
            </a: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จะต้องมีการอธิบายอย่างชัดเจนพร้อมกับแสดงผลที่ได้จาก		       การศึกษาในรูปของกราฟ</a:t>
            </a: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และตาราง</a:t>
            </a: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รวมทั้งแสดงการวิเคราะห์และการ  	                        วิจารณ์ผลการศึกษาในเชิงวิชาการ</a:t>
            </a:r>
            <a:endParaRPr lang="en-US" alt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en-US" alt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10) </a:t>
            </a:r>
            <a:r>
              <a:rPr lang="th-TH" alt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สรุปและข้อเสนอแนะ</a:t>
            </a:r>
            <a:endParaRPr lang="en-US" alt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ct val="50000"/>
              </a:spcBef>
            </a:pPr>
            <a:endParaRPr lang="th-TH" alt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01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24000" y="609601"/>
            <a:ext cx="8610600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นักศึกษาจะต้องแบ่งหัวข้อในการนำเสนอ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ให้นักศึกษาที่ร่วม	       	     โครงการได้ทำหน้าที่นำเสนอครบทุกคน</a:t>
            </a:r>
            <a:endParaRPr lang="en-US" altLang="th-TH" sz="3200" b="1" u="sng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การนำเสนอจะต้องใช้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MS Power Point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โดยใช้เวลา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</a:t>
            </a:r>
            <a:r>
              <a:rPr lang="en-US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30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	     </a:t>
            </a:r>
            <a:r>
              <a:rPr lang="th-TH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และมีเวลาให้อาจารย์ผู้ประเมินโครงการซักถามอีกประมาณ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7)</a:t>
            </a:r>
            <a:r>
              <a:rPr lang="th-TH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หลังจากสอบแล้ว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นักศึกษาจะต้องแก้ไขรายงานตามที่อาจารย์ผู้	   	     ประเมินโครงการให้ข้อเสนอแนะอย่างเคร่งครัด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altLang="th-TH" sz="3200" b="1" dirty="0">
              <a:solidFill>
                <a:srgbClr val="66FF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90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904999" y="609601"/>
            <a:ext cx="954578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893763" indent="-893763" algn="thaiDi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นักศึกษาจะต้องนำต้นฉบับรายงานฉบับสมบูรณ์ที่อาจารย์ผู้ประเมิน	    </a:t>
            </a:r>
            <a:r>
              <a:rPr lang="th-TH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ได้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ตรวจสอบความถูกต้องแล้ว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ไปให้</a:t>
            </a:r>
            <a:r>
              <a:rPr lang="th-TH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อาจารย์ผู้ประสานงานรายวิชา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ตรวจสอบ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ครั้งสุดท้าย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นักศึกษาจะต้องส่งรายงานฉบับสมบูรณ์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ไม่ต้องเย็บเล่ม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en-US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alt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 </a:t>
            </a:r>
            <a:r>
              <a:rPr lang="th-TH" alt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r>
              <a:rPr lang="th-TH" alt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 </a:t>
            </a:r>
            <a:r>
              <a:rPr lang="en-US" alt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CD 3 </a:t>
            </a:r>
            <a:r>
              <a:rPr lang="th-TH" alt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 ก่อน</a:t>
            </a:r>
            <a:r>
              <a:rPr lang="th-TH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การสอบปลายภาค</a:t>
            </a:r>
            <a:r>
              <a:rPr lang="en-US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/>
              <a:t>พร้อมทั้งต้องทำการ </a:t>
            </a:r>
            <a:r>
              <a:rPr lang="en-US" sz="3200" dirty="0" smtClean="0"/>
              <a:t>upload </a:t>
            </a:r>
            <a:r>
              <a:rPr lang="th-TH" sz="3200" dirty="0" smtClean="0"/>
              <a:t>			ไฟล์</a:t>
            </a:r>
            <a:r>
              <a:rPr lang="th-TH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สารบรรณ</a:t>
            </a:r>
            <a:r>
              <a:rPr lang="th-TH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ภาควิชาฯ </a:t>
            </a:r>
            <a:r>
              <a:rPr lang="th-TH" sz="3200" dirty="0" smtClean="0">
                <a:solidFill>
                  <a:srgbClr val="FFFF00"/>
                </a:solidFill>
              </a:rPr>
              <a:t>ตาม	กำหนดการที่ภาควิชาฯ ประกาศ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alt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ในกรณีที่นักศึกษาส่งรายงานช้ากว่ากำหนด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จะถูกปรับตกทันที</a:t>
            </a:r>
            <a:r>
              <a:rPr lang="en-US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F)</a:t>
            </a:r>
            <a:endParaRPr lang="th-TH" altLang="th-TH" sz="32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9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2030413" y="694454"/>
            <a:ext cx="82423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32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คณะกรรมการตรวจสอบรูปแบบการเขียนรายงานตามสาขาวิชา </a:t>
            </a:r>
            <a:r>
              <a:rPr lang="th-TH" altLang="th-TH" sz="32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  <a:endParaRPr lang="th-TH" altLang="th-TH" sz="32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buFontTx/>
              <a:buChar char="-"/>
            </a:pP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รศ.พงศกร พรรณรัตนศิลป์ ผศ.ดลฤดี หอมดี และ ผศ.รัตมณี นันทสาร ตรวจสอบสาขาวิศวกรรมปฐพี </a:t>
            </a:r>
          </a:p>
          <a:p>
            <a:pPr algn="just" eaLnBrk="1" hangingPunct="1">
              <a:buFontTx/>
              <a:buChar char="-"/>
            </a:pP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ผศ.พนกฤษณ คลังบุญครอง ผศ.ลัดดา ตันวาณิชกุล ผศ.ธเนศ เสถียรนาม และ ผศ.วิชุดา เสถียรนาม ตรวจสอบสาขาวิศวกรรมขนส่ง</a:t>
            </a:r>
          </a:p>
          <a:p>
            <a:pPr algn="just" eaLnBrk="1" hangingPunct="1">
              <a:buFontTx/>
              <a:buChar char="-"/>
            </a:pP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อ.</a:t>
            </a:r>
            <a:r>
              <a:rPr lang="th-TH" alt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สุรัตน์ ประมวลศักดิกุล ตรวจสอบสาขาวิศวกรรม</a:t>
            </a: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</a:t>
            </a:r>
          </a:p>
          <a:p>
            <a:pPr algn="just" eaLnBrk="1" hangingPunct="1">
              <a:buFontTx/>
              <a:buChar char="-"/>
            </a:pPr>
            <a:r>
              <a:rPr lang="th-TH" alt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ผศ.เมธี บุญพิเชฐวงศ์ และ อ.ปิยะวัชร ฝอยทอง ตรวจสอบสาขาวิศวกรรมโครงสร้าง</a:t>
            </a:r>
          </a:p>
          <a:p>
            <a:pPr algn="just" eaLnBrk="1" hangingPunct="1">
              <a:buFontTx/>
              <a:buChar char="-"/>
            </a:pPr>
            <a:r>
              <a:rPr lang="th-TH" alt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อ.พัศพันธน์ ชาญ</a:t>
            </a: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วสุนันท์ ตรวจสอบ</a:t>
            </a:r>
            <a:r>
              <a:rPr lang="th-TH" alt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สาขาวิศวกรรมการจัดการงานก่อสร้าง</a:t>
            </a:r>
          </a:p>
          <a:p>
            <a:pPr algn="just" eaLnBrk="1" hangingPunct="1">
              <a:buFontTx/>
              <a:buChar char="-"/>
            </a:pP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ผศ.</a:t>
            </a:r>
            <a:r>
              <a:rPr lang="th-TH" alt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กิตติเวช ขันติยวิชัย ตรวจสอบสาขาวิศวกรรมแหล่ง</a:t>
            </a: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</a:t>
            </a:r>
          </a:p>
          <a:p>
            <a:pPr algn="just" eaLnBrk="1" hangingPunct="1">
              <a:buFontTx/>
              <a:buChar char="-"/>
            </a:pPr>
            <a:r>
              <a:rPr lang="th-TH" alt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รศ.</a:t>
            </a:r>
            <a:r>
              <a:rPr lang="th-TH" alt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วันชัย สะตะ ตรวจสอบสาขาวิศวกรรมวัสดุก่อสร้าง</a:t>
            </a:r>
          </a:p>
        </p:txBody>
      </p:sp>
    </p:spTree>
    <p:extLst>
      <p:ext uri="{BB962C8B-B14F-4D97-AF65-F5344CB8AC3E}">
        <p14:creationId xmlns:p14="http://schemas.microsoft.com/office/powerpoint/2010/main" val="33305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33376"/>
            <a:ext cx="445135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6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919288" y="549275"/>
            <a:ext cx="86106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หลักเกณฑ์ในการให้คะแนนและการตัดเกรด</a:t>
            </a:r>
            <a:r>
              <a:rPr lang="en-US" alt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 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อาจารย์ผู้ควบคุมโครงการและผู้ร่วมประเมินโครงการทุกท่าน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จะเข้ารับฟังการนำเสนอรายงานของนักศึกษาที่ร่วมโครงการ</a:t>
            </a:r>
            <a:r>
              <a:rPr lang="en-US" alt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altLang="th-TH" sz="30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2) 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การให้คะแนน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จะแบ่งออกเป็น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4 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r>
              <a:rPr lang="en-US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3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</a:p>
          <a:p>
            <a:pPr algn="just" eaLnBrk="1" hangingPunct="1">
              <a:spcBef>
                <a:spcPct val="50000"/>
              </a:spcBef>
            </a:pPr>
            <a:endParaRPr lang="th-TH" altLang="th-TH" sz="3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endParaRPr lang="th-TH" altLang="th-TH" sz="30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endParaRPr lang="th-TH" altLang="th-TH" sz="3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endParaRPr lang="th-TH" altLang="th-TH" sz="30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th-TH" altLang="th-TH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รวมกับคะแนนที่โดนหักจากการส่งเล่มช้า จากแบบฟอร์ม </a:t>
            </a:r>
            <a:r>
              <a:rPr lang="en-US" altLang="th-TH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CE-P1</a:t>
            </a:r>
            <a:endParaRPr lang="en-US" altLang="th-TH" sz="2400" b="1" u="sng" dirty="0">
              <a:solidFill>
                <a:schemeClr val="accent5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79967" y="3214255"/>
          <a:ext cx="10289260" cy="2209800"/>
        </p:xfrm>
        <a:graphic>
          <a:graphicData uri="http://schemas.openxmlformats.org/drawingml/2006/table">
            <a:tbl>
              <a:tblPr/>
              <a:tblGrid>
                <a:gridCol w="4647016"/>
                <a:gridCol w="3160076"/>
                <a:gridCol w="2482168"/>
              </a:tblGrid>
              <a:tr h="440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900" b="1">
                          <a:solidFill>
                            <a:schemeClr val="bg1"/>
                          </a:solidFill>
                          <a:latin typeface="Cordia New"/>
                          <a:ea typeface="Times New Roman"/>
                          <a:cs typeface="TH SarabunPSK"/>
                        </a:rPr>
                        <a:t>ส่วนที่</a:t>
                      </a:r>
                      <a:endParaRPr lang="en-US" sz="290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900" b="1">
                          <a:solidFill>
                            <a:schemeClr val="bg1"/>
                          </a:solidFill>
                          <a:latin typeface="Cordia New"/>
                          <a:ea typeface="Times New Roman"/>
                          <a:cs typeface="TH SarabunPSK"/>
                        </a:rPr>
                        <a:t>วิชาการเตรียมงานโครงการ</a:t>
                      </a:r>
                      <a:endParaRPr lang="en-US" sz="290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900" b="1">
                          <a:solidFill>
                            <a:schemeClr val="bg1"/>
                          </a:solidFill>
                          <a:latin typeface="Cordia New"/>
                          <a:ea typeface="Times New Roman"/>
                          <a:cs typeface="TH SarabunPSK"/>
                        </a:rPr>
                        <a:t>วิชางานโครงการ</a:t>
                      </a:r>
                      <a:endParaRPr lang="en-US" sz="290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0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1 </a:t>
                      </a:r>
                      <a:r>
                        <a:rPr lang="th-TH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ของอาจารย์ที่ปรึกษาโครงการ </a:t>
                      </a: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(CE01)</a:t>
                      </a:r>
                      <a:endParaRPr lang="en-US" sz="290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900">
                          <a:solidFill>
                            <a:schemeClr val="bg1"/>
                          </a:solidFill>
                          <a:latin typeface="Cordia New"/>
                          <a:ea typeface="Times New Roman"/>
                          <a:cs typeface="TH SarabunPSK"/>
                        </a:rPr>
                        <a:t>เต็ม </a:t>
                      </a: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50 </a:t>
                      </a:r>
                      <a:r>
                        <a:rPr lang="th-TH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คะแนน</a:t>
                      </a:r>
                      <a:endParaRPr lang="en-US" sz="290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900">
                          <a:solidFill>
                            <a:schemeClr val="bg1"/>
                          </a:solidFill>
                          <a:latin typeface="Cordia New"/>
                          <a:ea typeface="Times New Roman"/>
                          <a:cs typeface="TH SarabunPSK"/>
                        </a:rPr>
                        <a:t>เต็ม 5</a:t>
                      </a: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0 </a:t>
                      </a:r>
                      <a:r>
                        <a:rPr lang="th-TH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คะแนน</a:t>
                      </a:r>
                      <a:endParaRPr lang="en-US" sz="290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0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2 </a:t>
                      </a:r>
                      <a:r>
                        <a:rPr lang="th-TH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ของอาจารย์ผู้ร่วมประเมินท่านที่ </a:t>
                      </a: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1 (CE02)</a:t>
                      </a:r>
                      <a:endParaRPr lang="en-US" sz="290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900">
                          <a:solidFill>
                            <a:schemeClr val="bg1"/>
                          </a:solidFill>
                          <a:latin typeface="Cordia New"/>
                          <a:ea typeface="Times New Roman"/>
                          <a:cs typeface="TH SarabunPSK"/>
                        </a:rPr>
                        <a:t>เต็ม </a:t>
                      </a: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20 </a:t>
                      </a:r>
                      <a:r>
                        <a:rPr lang="th-TH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คะแนน</a:t>
                      </a:r>
                      <a:endParaRPr lang="en-US" sz="290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900">
                          <a:solidFill>
                            <a:schemeClr val="bg1"/>
                          </a:solidFill>
                          <a:latin typeface="Cordia New"/>
                          <a:ea typeface="Times New Roman"/>
                          <a:cs typeface="TH SarabunPSK"/>
                        </a:rPr>
                        <a:t>เต็ม </a:t>
                      </a: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20 </a:t>
                      </a:r>
                      <a:r>
                        <a:rPr lang="th-TH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คะแนน</a:t>
                      </a:r>
                      <a:endParaRPr lang="en-US" sz="290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0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3 </a:t>
                      </a:r>
                      <a:r>
                        <a:rPr lang="th-TH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ของอาจารย์ผู้ร่วมประเมินท่านที่ </a:t>
                      </a: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2 (CE02)</a:t>
                      </a:r>
                      <a:endParaRPr lang="en-US" sz="290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900">
                          <a:solidFill>
                            <a:schemeClr val="bg1"/>
                          </a:solidFill>
                          <a:latin typeface="Cordia New"/>
                          <a:ea typeface="Times New Roman"/>
                          <a:cs typeface="TH SarabunPSK"/>
                        </a:rPr>
                        <a:t>เต็ม </a:t>
                      </a: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20 </a:t>
                      </a:r>
                      <a:r>
                        <a:rPr lang="th-TH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คะแนน</a:t>
                      </a:r>
                      <a:endParaRPr lang="en-US" sz="290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900">
                          <a:solidFill>
                            <a:schemeClr val="bg1"/>
                          </a:solidFill>
                          <a:latin typeface="Cordia New"/>
                          <a:ea typeface="Times New Roman"/>
                          <a:cs typeface="TH SarabunPSK"/>
                        </a:rPr>
                        <a:t>เต็ม </a:t>
                      </a: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20 </a:t>
                      </a:r>
                      <a:r>
                        <a:rPr lang="th-TH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คะแนน</a:t>
                      </a:r>
                      <a:endParaRPr lang="en-US" sz="290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0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4 </a:t>
                      </a:r>
                      <a:r>
                        <a:rPr lang="th-TH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ของผู้ตรวจสอบรูปแบบรายงาน </a:t>
                      </a: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(CE0</a:t>
                      </a:r>
                      <a:r>
                        <a:rPr lang="th-TH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4</a:t>
                      </a: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)</a:t>
                      </a:r>
                      <a:endParaRPr lang="en-US" sz="290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900">
                          <a:solidFill>
                            <a:schemeClr val="bg1"/>
                          </a:solidFill>
                          <a:latin typeface="Cordia New"/>
                          <a:ea typeface="Times New Roman"/>
                          <a:cs typeface="TH SarabunPSK"/>
                        </a:rPr>
                        <a:t>เต็ม </a:t>
                      </a:r>
                      <a:r>
                        <a:rPr lang="en-US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10 </a:t>
                      </a:r>
                      <a:r>
                        <a:rPr lang="th-TH" sz="290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คะแนน</a:t>
                      </a:r>
                      <a:endParaRPr lang="en-US" sz="290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900" dirty="0">
                          <a:solidFill>
                            <a:schemeClr val="bg1"/>
                          </a:solidFill>
                          <a:latin typeface="Cordia New"/>
                          <a:ea typeface="Times New Roman"/>
                          <a:cs typeface="TH SarabunPSK"/>
                        </a:rPr>
                        <a:t>เต็ม 1</a:t>
                      </a:r>
                      <a:r>
                        <a:rPr lang="en-US" sz="2900" dirty="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0 </a:t>
                      </a:r>
                      <a:r>
                        <a:rPr lang="th-TH" sz="2900" dirty="0">
                          <a:solidFill>
                            <a:schemeClr val="bg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คะแนน</a:t>
                      </a:r>
                      <a:endParaRPr lang="en-US" sz="2900" dirty="0">
                        <a:solidFill>
                          <a:schemeClr val="bg1"/>
                        </a:solidFill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1613" marR="141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057400" y="1295401"/>
            <a:ext cx="8153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 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การให้คะแนนในข้อ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ในส่วนของ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อาจารย์ที่ปรึกษาโครงการ</a:t>
            </a:r>
            <a:r>
              <a:rPr lang="en-US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จะพิจารณาให้คะแนนนักศึกษาเป็นรายบุคคล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นักศึกษาในกลุ่มเดียวกัน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ไม่จำเป็นจะต้องได้รับคะแนนเท่ากัน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ซึ่งอาจพิจารณาครอบคลุมถึงความสม่ำเสมอในการเข้าพบอาจารย์ที่ปรึกษา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</a:t>
            </a:r>
            <a:endParaRPr lang="th-TH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อาจารย์ผู้ร่วมประเมินโครงการ</a:t>
            </a:r>
            <a:r>
              <a:rPr lang="en-US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จะพิจารณาให้คะแนนนักศึกษาเป็นรายกลุ่ม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นักศึกษาในกลุ่มเดียวกันจะได้รับคะแนนเท่ากัน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95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81911"/>
              </p:ext>
            </p:extLst>
          </p:nvPr>
        </p:nvGraphicFramePr>
        <p:xfrm>
          <a:off x="1524001" y="6434138"/>
          <a:ext cx="12382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126835" imgH="152202" progId="">
                  <p:embed/>
                </p:oleObj>
              </mc:Choice>
              <mc:Fallback>
                <p:oleObj r:id="rId3" imgW="126835" imgH="15220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6434138"/>
                        <a:ext cx="12382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8" name="Group 54"/>
          <p:cNvGrpSpPr>
            <a:grpSpLocks/>
          </p:cNvGrpSpPr>
          <p:nvPr/>
        </p:nvGrpSpPr>
        <p:grpSpPr bwMode="auto">
          <a:xfrm>
            <a:off x="41564" y="2822576"/>
            <a:ext cx="12067308" cy="1470025"/>
            <a:chOff x="-2" y="-2"/>
            <a:chExt cx="3799" cy="926"/>
          </a:xfrm>
        </p:grpSpPr>
        <p:grpSp>
          <p:nvGrpSpPr>
            <p:cNvPr id="1030" name="Group 52"/>
            <p:cNvGrpSpPr>
              <a:grpSpLocks/>
            </p:cNvGrpSpPr>
            <p:nvPr/>
          </p:nvGrpSpPr>
          <p:grpSpPr bwMode="auto">
            <a:xfrm>
              <a:off x="0" y="0"/>
              <a:ext cx="3795" cy="922"/>
              <a:chOff x="0" y="0"/>
              <a:chExt cx="3795" cy="922"/>
            </a:xfrm>
          </p:grpSpPr>
          <p:grpSp>
            <p:nvGrpSpPr>
              <p:cNvPr id="1032" name="Group 21"/>
              <p:cNvGrpSpPr>
                <a:grpSpLocks/>
              </p:cNvGrpSpPr>
              <p:nvPr/>
            </p:nvGrpSpPr>
            <p:grpSpPr bwMode="auto">
              <a:xfrm>
                <a:off x="0" y="0"/>
                <a:ext cx="488" cy="461"/>
                <a:chOff x="0" y="0"/>
                <a:chExt cx="488" cy="461"/>
              </a:xfrm>
            </p:grpSpPr>
            <p:sp>
              <p:nvSpPr>
                <p:cNvPr id="1078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02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A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79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8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33" name="Group 23"/>
              <p:cNvGrpSpPr>
                <a:grpSpLocks/>
              </p:cNvGrpSpPr>
              <p:nvPr/>
            </p:nvGrpSpPr>
            <p:grpSpPr bwMode="auto">
              <a:xfrm>
                <a:off x="488" y="0"/>
                <a:ext cx="483" cy="461"/>
                <a:chOff x="488" y="0"/>
                <a:chExt cx="483" cy="461"/>
              </a:xfrm>
            </p:grpSpPr>
            <p:sp>
              <p:nvSpPr>
                <p:cNvPr id="1076" name="Rectangle 5"/>
                <p:cNvSpPr>
                  <a:spLocks noChangeArrowheads="1"/>
                </p:cNvSpPr>
                <p:nvPr/>
              </p:nvSpPr>
              <p:spPr bwMode="auto">
                <a:xfrm>
                  <a:off x="531" y="0"/>
                  <a:ext cx="397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B+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77" name="Rectangle 22"/>
                <p:cNvSpPr>
                  <a:spLocks noChangeArrowheads="1"/>
                </p:cNvSpPr>
                <p:nvPr/>
              </p:nvSpPr>
              <p:spPr bwMode="auto">
                <a:xfrm>
                  <a:off x="488" y="0"/>
                  <a:ext cx="483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34" name="Group 25"/>
              <p:cNvGrpSpPr>
                <a:grpSpLocks/>
              </p:cNvGrpSpPr>
              <p:nvPr/>
            </p:nvGrpSpPr>
            <p:grpSpPr bwMode="auto">
              <a:xfrm>
                <a:off x="971" y="0"/>
                <a:ext cx="483" cy="461"/>
                <a:chOff x="971" y="0"/>
                <a:chExt cx="483" cy="461"/>
              </a:xfrm>
            </p:grpSpPr>
            <p:sp>
              <p:nvSpPr>
                <p:cNvPr id="1074" name="Rectangle 6"/>
                <p:cNvSpPr>
                  <a:spLocks noChangeArrowheads="1"/>
                </p:cNvSpPr>
                <p:nvPr/>
              </p:nvSpPr>
              <p:spPr bwMode="auto">
                <a:xfrm>
                  <a:off x="1014" y="0"/>
                  <a:ext cx="397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B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75" name="Rectangle 24"/>
                <p:cNvSpPr>
                  <a:spLocks noChangeArrowheads="1"/>
                </p:cNvSpPr>
                <p:nvPr/>
              </p:nvSpPr>
              <p:spPr bwMode="auto">
                <a:xfrm>
                  <a:off x="971" y="0"/>
                  <a:ext cx="483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35" name="Group 27"/>
              <p:cNvGrpSpPr>
                <a:grpSpLocks/>
              </p:cNvGrpSpPr>
              <p:nvPr/>
            </p:nvGrpSpPr>
            <p:grpSpPr bwMode="auto">
              <a:xfrm>
                <a:off x="1454" y="0"/>
                <a:ext cx="483" cy="461"/>
                <a:chOff x="1454" y="0"/>
                <a:chExt cx="483" cy="461"/>
              </a:xfrm>
            </p:grpSpPr>
            <p:sp>
              <p:nvSpPr>
                <p:cNvPr id="1072" name="Rectangle 7"/>
                <p:cNvSpPr>
                  <a:spLocks noChangeArrowheads="1"/>
                </p:cNvSpPr>
                <p:nvPr/>
              </p:nvSpPr>
              <p:spPr bwMode="auto">
                <a:xfrm>
                  <a:off x="1497" y="0"/>
                  <a:ext cx="397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C+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73" name="Rectangle 26"/>
                <p:cNvSpPr>
                  <a:spLocks noChangeArrowheads="1"/>
                </p:cNvSpPr>
                <p:nvPr/>
              </p:nvSpPr>
              <p:spPr bwMode="auto">
                <a:xfrm>
                  <a:off x="1454" y="0"/>
                  <a:ext cx="483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36" name="Group 29"/>
              <p:cNvGrpSpPr>
                <a:grpSpLocks/>
              </p:cNvGrpSpPr>
              <p:nvPr/>
            </p:nvGrpSpPr>
            <p:grpSpPr bwMode="auto">
              <a:xfrm>
                <a:off x="1937" y="0"/>
                <a:ext cx="483" cy="461"/>
                <a:chOff x="1937" y="0"/>
                <a:chExt cx="483" cy="461"/>
              </a:xfrm>
            </p:grpSpPr>
            <p:sp>
              <p:nvSpPr>
                <p:cNvPr id="1070" name="Rectangle 8"/>
                <p:cNvSpPr>
                  <a:spLocks noChangeArrowheads="1"/>
                </p:cNvSpPr>
                <p:nvPr/>
              </p:nvSpPr>
              <p:spPr bwMode="auto">
                <a:xfrm>
                  <a:off x="1980" y="0"/>
                  <a:ext cx="397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71" name="Rectangle 28"/>
                <p:cNvSpPr>
                  <a:spLocks noChangeArrowheads="1"/>
                </p:cNvSpPr>
                <p:nvPr/>
              </p:nvSpPr>
              <p:spPr bwMode="auto">
                <a:xfrm>
                  <a:off x="1937" y="0"/>
                  <a:ext cx="483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37" name="Group 31"/>
              <p:cNvGrpSpPr>
                <a:grpSpLocks/>
              </p:cNvGrpSpPr>
              <p:nvPr/>
            </p:nvGrpSpPr>
            <p:grpSpPr bwMode="auto">
              <a:xfrm>
                <a:off x="2420" y="0"/>
                <a:ext cx="483" cy="461"/>
                <a:chOff x="2420" y="0"/>
                <a:chExt cx="483" cy="461"/>
              </a:xfrm>
            </p:grpSpPr>
            <p:sp>
              <p:nvSpPr>
                <p:cNvPr id="1068" name="Rectangle 9"/>
                <p:cNvSpPr>
                  <a:spLocks noChangeArrowheads="1"/>
                </p:cNvSpPr>
                <p:nvPr/>
              </p:nvSpPr>
              <p:spPr bwMode="auto">
                <a:xfrm>
                  <a:off x="2463" y="0"/>
                  <a:ext cx="397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D+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69" name="Rectangle 30"/>
                <p:cNvSpPr>
                  <a:spLocks noChangeArrowheads="1"/>
                </p:cNvSpPr>
                <p:nvPr/>
              </p:nvSpPr>
              <p:spPr bwMode="auto">
                <a:xfrm>
                  <a:off x="2420" y="0"/>
                  <a:ext cx="483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38" name="Group 33"/>
              <p:cNvGrpSpPr>
                <a:grpSpLocks/>
              </p:cNvGrpSpPr>
              <p:nvPr/>
            </p:nvGrpSpPr>
            <p:grpSpPr bwMode="auto">
              <a:xfrm>
                <a:off x="2903" y="0"/>
                <a:ext cx="466" cy="461"/>
                <a:chOff x="2903" y="0"/>
                <a:chExt cx="466" cy="461"/>
              </a:xfrm>
            </p:grpSpPr>
            <p:sp>
              <p:nvSpPr>
                <p:cNvPr id="1066" name="Rectangle 10"/>
                <p:cNvSpPr>
                  <a:spLocks noChangeArrowheads="1"/>
                </p:cNvSpPr>
                <p:nvPr/>
              </p:nvSpPr>
              <p:spPr bwMode="auto">
                <a:xfrm>
                  <a:off x="2946" y="0"/>
                  <a:ext cx="380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D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67" name="Rectangle 32"/>
                <p:cNvSpPr>
                  <a:spLocks noChangeArrowheads="1"/>
                </p:cNvSpPr>
                <p:nvPr/>
              </p:nvSpPr>
              <p:spPr bwMode="auto">
                <a:xfrm>
                  <a:off x="2903" y="0"/>
                  <a:ext cx="46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39" name="Group 35"/>
              <p:cNvGrpSpPr>
                <a:grpSpLocks/>
              </p:cNvGrpSpPr>
              <p:nvPr/>
            </p:nvGrpSpPr>
            <p:grpSpPr bwMode="auto">
              <a:xfrm>
                <a:off x="3369" y="0"/>
                <a:ext cx="426" cy="461"/>
                <a:chOff x="3369" y="0"/>
                <a:chExt cx="426" cy="461"/>
              </a:xfrm>
            </p:grpSpPr>
            <p:sp>
              <p:nvSpPr>
                <p:cNvPr id="1064" name="Rectangle 11"/>
                <p:cNvSpPr>
                  <a:spLocks noChangeArrowheads="1"/>
                </p:cNvSpPr>
                <p:nvPr/>
              </p:nvSpPr>
              <p:spPr bwMode="auto">
                <a:xfrm>
                  <a:off x="3412" y="0"/>
                  <a:ext cx="340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F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65" name="Rectangle 34"/>
                <p:cNvSpPr>
                  <a:spLocks noChangeArrowheads="1"/>
                </p:cNvSpPr>
                <p:nvPr/>
              </p:nvSpPr>
              <p:spPr bwMode="auto">
                <a:xfrm>
                  <a:off x="3369" y="0"/>
                  <a:ext cx="42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40" name="Group 37"/>
              <p:cNvGrpSpPr>
                <a:grpSpLocks/>
              </p:cNvGrpSpPr>
              <p:nvPr/>
            </p:nvGrpSpPr>
            <p:grpSpPr bwMode="auto">
              <a:xfrm>
                <a:off x="0" y="461"/>
                <a:ext cx="488" cy="461"/>
                <a:chOff x="0" y="461"/>
                <a:chExt cx="488" cy="461"/>
              </a:xfrm>
            </p:grpSpPr>
            <p:sp>
              <p:nvSpPr>
                <p:cNvPr id="1062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461"/>
                  <a:ext cx="402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  <a:sym typeface="Symbol" panose="05050102010706020507" pitchFamily="18" charset="2"/>
                    </a:rPr>
                    <a:t></a:t>
                  </a:r>
                  <a:r>
                    <a:rPr lang="th-TH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  <a:sym typeface="Symbol" panose="05050102010706020507" pitchFamily="18" charset="2"/>
                    </a:rPr>
                    <a:t>  </a:t>
                  </a:r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80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63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488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41" name="Group 39"/>
              <p:cNvGrpSpPr>
                <a:grpSpLocks/>
              </p:cNvGrpSpPr>
              <p:nvPr/>
            </p:nvGrpSpPr>
            <p:grpSpPr bwMode="auto">
              <a:xfrm>
                <a:off x="488" y="461"/>
                <a:ext cx="483" cy="461"/>
                <a:chOff x="488" y="461"/>
                <a:chExt cx="483" cy="461"/>
              </a:xfrm>
            </p:grpSpPr>
            <p:sp>
              <p:nvSpPr>
                <p:cNvPr id="1060" name="Rectangle 13"/>
                <p:cNvSpPr>
                  <a:spLocks noChangeArrowheads="1"/>
                </p:cNvSpPr>
                <p:nvPr/>
              </p:nvSpPr>
              <p:spPr bwMode="auto">
                <a:xfrm>
                  <a:off x="531" y="461"/>
                  <a:ext cx="397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75 - 79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61" name="Rectangle 38"/>
                <p:cNvSpPr>
                  <a:spLocks noChangeArrowheads="1"/>
                </p:cNvSpPr>
                <p:nvPr/>
              </p:nvSpPr>
              <p:spPr bwMode="auto">
                <a:xfrm>
                  <a:off x="488" y="461"/>
                  <a:ext cx="483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42" name="Group 41"/>
              <p:cNvGrpSpPr>
                <a:grpSpLocks/>
              </p:cNvGrpSpPr>
              <p:nvPr/>
            </p:nvGrpSpPr>
            <p:grpSpPr bwMode="auto">
              <a:xfrm>
                <a:off x="971" y="461"/>
                <a:ext cx="483" cy="461"/>
                <a:chOff x="971" y="461"/>
                <a:chExt cx="483" cy="461"/>
              </a:xfrm>
            </p:grpSpPr>
            <p:sp>
              <p:nvSpPr>
                <p:cNvPr id="1058" name="Rectangle 14"/>
                <p:cNvSpPr>
                  <a:spLocks noChangeArrowheads="1"/>
                </p:cNvSpPr>
                <p:nvPr/>
              </p:nvSpPr>
              <p:spPr bwMode="auto">
                <a:xfrm>
                  <a:off x="1014" y="461"/>
                  <a:ext cx="397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70 - 74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59" name="Rectangle 40"/>
                <p:cNvSpPr>
                  <a:spLocks noChangeArrowheads="1"/>
                </p:cNvSpPr>
                <p:nvPr/>
              </p:nvSpPr>
              <p:spPr bwMode="auto">
                <a:xfrm>
                  <a:off x="971" y="461"/>
                  <a:ext cx="483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43" name="Group 43"/>
              <p:cNvGrpSpPr>
                <a:grpSpLocks/>
              </p:cNvGrpSpPr>
              <p:nvPr/>
            </p:nvGrpSpPr>
            <p:grpSpPr bwMode="auto">
              <a:xfrm>
                <a:off x="1454" y="461"/>
                <a:ext cx="483" cy="461"/>
                <a:chOff x="1454" y="461"/>
                <a:chExt cx="483" cy="461"/>
              </a:xfrm>
            </p:grpSpPr>
            <p:sp>
              <p:nvSpPr>
                <p:cNvPr id="1056" name="Rectangle 15"/>
                <p:cNvSpPr>
                  <a:spLocks noChangeArrowheads="1"/>
                </p:cNvSpPr>
                <p:nvPr/>
              </p:nvSpPr>
              <p:spPr bwMode="auto">
                <a:xfrm>
                  <a:off x="1497" y="461"/>
                  <a:ext cx="397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65 - 69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57" name="Rectangle 42"/>
                <p:cNvSpPr>
                  <a:spLocks noChangeArrowheads="1"/>
                </p:cNvSpPr>
                <p:nvPr/>
              </p:nvSpPr>
              <p:spPr bwMode="auto">
                <a:xfrm>
                  <a:off x="1454" y="461"/>
                  <a:ext cx="483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44" name="Group 45"/>
              <p:cNvGrpSpPr>
                <a:grpSpLocks/>
              </p:cNvGrpSpPr>
              <p:nvPr/>
            </p:nvGrpSpPr>
            <p:grpSpPr bwMode="auto">
              <a:xfrm>
                <a:off x="1937" y="461"/>
                <a:ext cx="483" cy="461"/>
                <a:chOff x="1937" y="461"/>
                <a:chExt cx="483" cy="461"/>
              </a:xfrm>
            </p:grpSpPr>
            <p:sp>
              <p:nvSpPr>
                <p:cNvPr id="1054" name="Rectangle 16"/>
                <p:cNvSpPr>
                  <a:spLocks noChangeArrowheads="1"/>
                </p:cNvSpPr>
                <p:nvPr/>
              </p:nvSpPr>
              <p:spPr bwMode="auto">
                <a:xfrm>
                  <a:off x="1980" y="461"/>
                  <a:ext cx="397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60 - 64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55" name="Rectangle 44"/>
                <p:cNvSpPr>
                  <a:spLocks noChangeArrowheads="1"/>
                </p:cNvSpPr>
                <p:nvPr/>
              </p:nvSpPr>
              <p:spPr bwMode="auto">
                <a:xfrm>
                  <a:off x="1937" y="461"/>
                  <a:ext cx="483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45" name="Group 47"/>
              <p:cNvGrpSpPr>
                <a:grpSpLocks/>
              </p:cNvGrpSpPr>
              <p:nvPr/>
            </p:nvGrpSpPr>
            <p:grpSpPr bwMode="auto">
              <a:xfrm>
                <a:off x="2420" y="461"/>
                <a:ext cx="483" cy="461"/>
                <a:chOff x="2420" y="461"/>
                <a:chExt cx="483" cy="461"/>
              </a:xfrm>
            </p:grpSpPr>
            <p:sp>
              <p:nvSpPr>
                <p:cNvPr id="1052" name="Rectangle 17"/>
                <p:cNvSpPr>
                  <a:spLocks noChangeArrowheads="1"/>
                </p:cNvSpPr>
                <p:nvPr/>
              </p:nvSpPr>
              <p:spPr bwMode="auto">
                <a:xfrm>
                  <a:off x="2463" y="461"/>
                  <a:ext cx="397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55 - 59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53" name="Rectangle 46"/>
                <p:cNvSpPr>
                  <a:spLocks noChangeArrowheads="1"/>
                </p:cNvSpPr>
                <p:nvPr/>
              </p:nvSpPr>
              <p:spPr bwMode="auto">
                <a:xfrm>
                  <a:off x="2420" y="461"/>
                  <a:ext cx="483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46" name="Group 49"/>
              <p:cNvGrpSpPr>
                <a:grpSpLocks/>
              </p:cNvGrpSpPr>
              <p:nvPr/>
            </p:nvGrpSpPr>
            <p:grpSpPr bwMode="auto">
              <a:xfrm>
                <a:off x="2903" y="461"/>
                <a:ext cx="466" cy="461"/>
                <a:chOff x="2903" y="461"/>
                <a:chExt cx="466" cy="461"/>
              </a:xfrm>
            </p:grpSpPr>
            <p:sp>
              <p:nvSpPr>
                <p:cNvPr id="1050" name="Rectangle 18"/>
                <p:cNvSpPr>
                  <a:spLocks noChangeArrowheads="1"/>
                </p:cNvSpPr>
                <p:nvPr/>
              </p:nvSpPr>
              <p:spPr bwMode="auto">
                <a:xfrm>
                  <a:off x="2946" y="461"/>
                  <a:ext cx="380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50 - 54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51" name="Rectangle 48"/>
                <p:cNvSpPr>
                  <a:spLocks noChangeArrowheads="1"/>
                </p:cNvSpPr>
                <p:nvPr/>
              </p:nvSpPr>
              <p:spPr bwMode="auto">
                <a:xfrm>
                  <a:off x="2903" y="461"/>
                  <a:ext cx="46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47" name="Group 51"/>
              <p:cNvGrpSpPr>
                <a:grpSpLocks/>
              </p:cNvGrpSpPr>
              <p:nvPr/>
            </p:nvGrpSpPr>
            <p:grpSpPr bwMode="auto">
              <a:xfrm>
                <a:off x="3369" y="461"/>
                <a:ext cx="426" cy="461"/>
                <a:chOff x="3369" y="461"/>
                <a:chExt cx="426" cy="461"/>
              </a:xfrm>
            </p:grpSpPr>
            <p:sp>
              <p:nvSpPr>
                <p:cNvPr id="1048" name="Rectangle 19"/>
                <p:cNvSpPr>
                  <a:spLocks noChangeArrowheads="1"/>
                </p:cNvSpPr>
                <p:nvPr/>
              </p:nvSpPr>
              <p:spPr bwMode="auto">
                <a:xfrm>
                  <a:off x="3412" y="461"/>
                  <a:ext cx="340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altLang="th-TH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&lt; 50</a:t>
                  </a:r>
                </a:p>
                <a:p>
                  <a:pPr algn="ctr"/>
                  <a:endParaRPr lang="en-US" altLang="th-TH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49" name="Rectangle 50"/>
                <p:cNvSpPr>
                  <a:spLocks noChangeArrowheads="1"/>
                </p:cNvSpPr>
                <p:nvPr/>
              </p:nvSpPr>
              <p:spPr bwMode="auto">
                <a:xfrm>
                  <a:off x="3369" y="461"/>
                  <a:ext cx="42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th-TH" sz="3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</p:grpSp>
        <p:sp>
          <p:nvSpPr>
            <p:cNvPr id="1031" name="Rectangle 53"/>
            <p:cNvSpPr>
              <a:spLocks noChangeArrowheads="1"/>
            </p:cNvSpPr>
            <p:nvPr/>
          </p:nvSpPr>
          <p:spPr bwMode="auto">
            <a:xfrm>
              <a:off x="-2" y="-2"/>
              <a:ext cx="3799" cy="926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US" altLang="th-TH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29" name="Text Box 55"/>
          <p:cNvSpPr txBox="1">
            <a:spLocks noChangeArrowheads="1"/>
          </p:cNvSpPr>
          <p:nvPr/>
        </p:nvSpPr>
        <p:spPr bwMode="auto">
          <a:xfrm>
            <a:off x="1752600" y="381000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th-TH"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th-TH"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6)  </a:t>
            </a:r>
            <a:r>
              <a:rPr lang="th-TH" altLang="th-TH"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อาจารย์ที่ปรึกษาโครงการจะเป็นผู้รวบรวมคะแนนในข้อ</a:t>
            </a:r>
            <a:r>
              <a:rPr lang="en-US" altLang="th-TH"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altLang="th-TH"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th-TH"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	      ให้อาจารย์ผู้ประสานงานรายวิชาเพื่อตัดเกรด</a:t>
            </a:r>
            <a:r>
              <a:rPr lang="en-US" altLang="th-TH"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โดยมีเกณฑ์ใน	      การตัดเกรด</a:t>
            </a:r>
            <a:r>
              <a:rPr lang="en-US" altLang="th-TH"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4433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33364"/>
            <a:ext cx="8388350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05000" y="838201"/>
            <a:ext cx="84582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เนื้อหาของรายงานวิชา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191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498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การเตรียมงานโครงการ</a:t>
            </a:r>
            <a:endParaRPr lang="en-US" alt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ลำดับเนื้อหาของรายงาน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การเตรียมงานโครงการ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จะประกอบด้วยรายละเอียดดังนี้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ปก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สารบัญ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สารบัญรูป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สารบัญตาราง</a:t>
            </a:r>
          </a:p>
        </p:txBody>
      </p:sp>
    </p:spTree>
    <p:extLst>
      <p:ext uri="{BB962C8B-B14F-4D97-AF65-F5344CB8AC3E}">
        <p14:creationId xmlns:p14="http://schemas.microsoft.com/office/powerpoint/2010/main" val="15793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971800" y="1219201"/>
            <a:ext cx="63246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1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บทนำ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1.1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ที่มาและความสำคัญของการศึกษา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1.2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1.3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ขอบเขตของการศึกษา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1.4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สมมุติฐานที่ใช้ในการศึกษา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1.5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ผลที่คาดว่าจะได้รับ</a:t>
            </a:r>
            <a:endParaRPr lang="en-US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ct val="50000"/>
              </a:spcBef>
            </a:pPr>
            <a:endParaRPr lang="th-TH" alt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45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81200" y="685800"/>
            <a:ext cx="8305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2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การทบทวนวรรณกรรม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ให้รวบรวมการศึกษาในอดีตที่เกี่ยวข้องกับการศึกษาของตนเอง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จะต้องอ่านทำความเข้าใจแล้วสรุปให้ได้ใจความว่า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algn="thaiDist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ผู้เขียนทำอะไร</a:t>
            </a:r>
            <a:r>
              <a:rPr lang="en-US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ทำอย่างไร</a:t>
            </a:r>
            <a:r>
              <a:rPr lang="en-US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มีสมการ หลักการ อะไรบ้าง</a:t>
            </a:r>
            <a:r>
              <a:rPr lang="en-US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ได้ผลการศึกษาเป็นอย่างไร</a:t>
            </a:r>
            <a:r>
              <a:rPr lang="en-US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ผู้เขียนมีข้อเสนอแนะอะไรบ้าง</a:t>
            </a:r>
            <a:r>
              <a:rPr lang="en-US" altLang="th-TH" sz="3200" b="1" dirty="0">
                <a:solidFill>
                  <a:srgbClr val="66FF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และจะต้องสรุปว่าเพราะเหตุใดตนเองจึงต้องทำการศึกษางานโครงการนี้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โดยการอ้างถึงสิ่งที่ทบทวนวรรณกรรมว่ามีสิ่งใดที่ควรศึกษาเพิ่มเติม</a:t>
            </a:r>
          </a:p>
        </p:txBody>
      </p:sp>
    </p:spTree>
    <p:extLst>
      <p:ext uri="{BB962C8B-B14F-4D97-AF65-F5344CB8AC3E}">
        <p14:creationId xmlns:p14="http://schemas.microsoft.com/office/powerpoint/2010/main" val="14270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762000"/>
            <a:ext cx="754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3 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ทฤษฎีที่เกี่ยวข้อง</a:t>
            </a:r>
            <a:endParaRPr lang="en-US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50000"/>
              </a:spcBef>
            </a:pP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ให้รวบรวมทฤษฎีที่เกี่ยวข้องกับการทำงานโครงการของตนเอง</a:t>
            </a:r>
            <a:r>
              <a:rPr lang="en-US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โดยจะต้องอธิบายรายละเอียดของทฤษฎีที่นำมาใช้ให้ชัดเจน และมีความถูกต้อง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2033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174</TotalTime>
  <Words>935</Words>
  <Application>Microsoft Office PowerPoint</Application>
  <PresentationFormat>Widescreen</PresentationFormat>
  <Paragraphs>231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Angsana New</vt:lpstr>
      <vt:lpstr>Arial</vt:lpstr>
      <vt:lpstr>Calibri</vt:lpstr>
      <vt:lpstr>Cordia New</vt:lpstr>
      <vt:lpstr>Symbol</vt:lpstr>
      <vt:lpstr>TH SarabunPSK</vt:lpstr>
      <vt:lpstr>Times New Roman</vt:lpstr>
      <vt:lpstr>Tw Cen MT</vt:lpstr>
      <vt:lpstr>Droplet</vt:lpstr>
      <vt:lpstr>          ข้อแนะนำ และ หลักเกณฑ์ใน       วิชา   191 498 CE. Pre-project  และวิชา  191 499 CE. Project</vt:lpstr>
      <vt:lpstr> 1.  วัตถุประสงค์ของรายวิชา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ข้อแนะนำ และ หลักเกณฑ์ใน       วิชา   191 498 CE. Pre-project  และวิชา   191 499 CE. Project</dc:title>
  <dc:creator>DH</dc:creator>
  <cp:lastModifiedBy>DH</cp:lastModifiedBy>
  <cp:revision>14</cp:revision>
  <cp:lastPrinted>2016-01-28T03:02:33Z</cp:lastPrinted>
  <dcterms:created xsi:type="dcterms:W3CDTF">2016-01-27T03:13:59Z</dcterms:created>
  <dcterms:modified xsi:type="dcterms:W3CDTF">2016-01-28T05:21:58Z</dcterms:modified>
</cp:coreProperties>
</file>