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0" r:id="rId1"/>
  </p:sldMasterIdLst>
  <p:notesMasterIdLst>
    <p:notesMasterId r:id="rId7"/>
  </p:notesMasterIdLst>
  <p:handoutMasterIdLst>
    <p:handoutMasterId r:id="rId8"/>
  </p:handoutMasterIdLst>
  <p:sldIdLst>
    <p:sldId id="256" r:id="rId2"/>
    <p:sldId id="261" r:id="rId3"/>
    <p:sldId id="263" r:id="rId4"/>
    <p:sldId id="262" r:id="rId5"/>
    <p:sldId id="264" r:id="rId6"/>
  </p:sldIdLst>
  <p:sldSz cx="12192000" cy="6858000"/>
  <p:notesSz cx="6669088" cy="9926638"/>
  <p:embeddedFontLst>
    <p:embeddedFont>
      <p:font typeface="TH Fah kwang" panose="02000506000000020004" pitchFamily="2" charset="-34"/>
      <p:regular r:id="rId9"/>
      <p:bold r:id="rId10"/>
      <p:italic r:id="rId11"/>
      <p:boldItalic r:id="rId12"/>
    </p:embeddedFont>
    <p:embeddedFont>
      <p:font typeface="Cordia New" panose="020B0304020202020204" pitchFamily="34" charset="-34"/>
      <p:regular r:id="rId13"/>
      <p:bold r:id="rId14"/>
      <p:italic r:id="rId15"/>
      <p:boldItalic r:id="rId16"/>
    </p:embeddedFont>
    <p:embeddedFont>
      <p:font typeface="TH SarabunPSK" panose="020B0500040200020003" pitchFamily="34" charset="-34"/>
      <p:regular r:id="rId17"/>
      <p:bold r:id="rId18"/>
      <p:italic r:id="rId19"/>
      <p:boldItalic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Wingdings 3" panose="05040102010807070707" pitchFamily="18" charset="2"/>
      <p:regular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27" autoAdjust="0"/>
  </p:normalViewPr>
  <p:slideViewPr>
    <p:cSldViewPr>
      <p:cViewPr varScale="1">
        <p:scale>
          <a:sx n="72" d="100"/>
          <a:sy n="72" d="100"/>
        </p:scale>
        <p:origin x="203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BE8398A2-4BDD-4CFA-AD69-805BDCBF76CC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57655362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61" y="0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8" y="744538"/>
            <a:ext cx="6615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611" y="4714653"/>
            <a:ext cx="5335867" cy="446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Click to edit Master text styles</a:t>
            </a:r>
          </a:p>
          <a:p>
            <a:pPr lvl="1"/>
            <a:r>
              <a:rPr lang="th-TH" altLang="en-US" smtClean="0"/>
              <a:t>Second level</a:t>
            </a:r>
          </a:p>
          <a:p>
            <a:pPr lvl="2"/>
            <a:r>
              <a:rPr lang="th-TH" altLang="en-US" smtClean="0"/>
              <a:t>Third level</a:t>
            </a:r>
          </a:p>
          <a:p>
            <a:pPr lvl="3"/>
            <a:r>
              <a:rPr lang="th-TH" altLang="en-US" smtClean="0"/>
              <a:t>Fourth level</a:t>
            </a:r>
          </a:p>
          <a:p>
            <a:pPr lvl="4"/>
            <a:r>
              <a:rPr lang="th-TH" altLang="en-US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l" defTabSz="948400">
              <a:defRPr sz="1200">
                <a:latin typeface="Arial" panose="020B0604020202020204" pitchFamily="34" charset="0"/>
              </a:defRPr>
            </a:lvl1pPr>
          </a:lstStyle>
          <a:p>
            <a:endParaRPr lang="th-TH" alt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61" y="9429305"/>
            <a:ext cx="2890137" cy="49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8400">
              <a:defRPr sz="1200">
                <a:latin typeface="Arial" panose="020B0604020202020204" pitchFamily="34" charset="0"/>
              </a:defRPr>
            </a:lvl1pPr>
          </a:lstStyle>
          <a:p>
            <a:fld id="{238DC605-27B1-44EE-8510-7B8BE865F90B}" type="slidenum">
              <a:rPr lang="en-US" altLang="en-US"/>
              <a:pPr/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15944651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DC605-27B1-44EE-8510-7B8BE865F90B}" type="slidenum">
              <a:rPr lang="en-US" altLang="en-US" smtClean="0"/>
              <a:pPr/>
              <a:t>1</a:t>
            </a:fld>
            <a:endParaRPr lang="th-TH" alt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altLang="en-US" smtClean="0"/>
              <a:t>Chapter1 Technical Reports - 694371</a:t>
            </a:r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706779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1524001"/>
            <a:ext cx="8915399" cy="251459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038601"/>
            <a:ext cx="8915399" cy="1865062"/>
          </a:xfrm>
        </p:spPr>
        <p:txBody>
          <a:bodyPr anchor="t">
            <a:normAutofit/>
          </a:bodyPr>
          <a:lstStyle>
            <a:lvl1pPr marL="0" indent="0" algn="l">
              <a:buNone/>
              <a:defRPr sz="32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56EECD9-DC25-44EF-B969-55FA80FBC0E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379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330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94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822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512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301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621D6-93C1-4DDE-A7CD-041075575B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56221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02B29-F5F5-47B0-98BB-7765D0736FF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58430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86885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>
            <a:normAutofit/>
          </a:bodyPr>
          <a:lstStyle>
            <a:lvl1pPr algn="l">
              <a:defRPr sz="54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93832B-C232-4D57-A3BD-A86EE85B7A5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30177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57400" y="2133600"/>
            <a:ext cx="4572000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4200" y="2126222"/>
            <a:ext cx="4570411" cy="3777622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B5BFD65-C1E4-40D5-94B6-4948828D347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7743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96611" y="1962638"/>
            <a:ext cx="4608000" cy="704362"/>
          </a:xfrm>
        </p:spPr>
        <p:txBody>
          <a:bodyPr anchor="b">
            <a:noAutofit/>
          </a:bodyPr>
          <a:lstStyle>
            <a:lvl1pPr marL="0" indent="0">
              <a:buNone/>
              <a:defRPr sz="4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96611" y="2753068"/>
            <a:ext cx="4608000" cy="3197530"/>
          </a:xfrm>
        </p:spPr>
        <p:txBody>
          <a:bodyPr>
            <a:normAutofit/>
          </a:bodyPr>
          <a:lstStyle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5419BFF-8B55-4715-B01A-9DF1DC9A415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365950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A92FD-DE61-45B9-B1C1-D4A1B6ABD90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24585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E6F0-C5E3-44E2-9780-D83D912A894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13101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6887-96D5-410A-96F6-C2DBA8B642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89338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2553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Chapter3 Abstracts - 694371</a:t>
            </a: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F928EE-59CF-4B47-8800-652BDCA130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4312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7400" y="624110"/>
            <a:ext cx="9447211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0"/>
            <a:ext cx="9447212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7400" y="6172769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2553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164766"/>
            <a:ext cx="81518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en-US" smtClean="0"/>
              <a:t>Chapter3 Abstracts - 694371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 b="1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fld id="{B7CEDF8E-1098-4511-875C-D762FC9A854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253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22300" indent="-6223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4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1257300" indent="-6350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40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790700" indent="-5334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6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2336800" indent="-5461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32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บทคัดย่อ</a:t>
            </a:r>
            <a:r>
              <a:rPr lang="en-GB" dirty="0" smtClean="0"/>
              <a:t> (Abstracts)</a:t>
            </a:r>
            <a:endParaRPr lang="th-TH" alt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Kritika </a:t>
            </a:r>
            <a:r>
              <a:rPr lang="en-US" dirty="0"/>
              <a:t>Trakoolngam</a:t>
            </a:r>
          </a:p>
          <a:p>
            <a:r>
              <a:rPr lang="en-US" dirty="0"/>
              <a:t>Department of Geotechnology</a:t>
            </a:r>
          </a:p>
          <a:p>
            <a:r>
              <a:rPr lang="en-US" dirty="0" smtClean="0"/>
              <a:t>Khon </a:t>
            </a:r>
            <a:r>
              <a:rPr lang="en-US" dirty="0"/>
              <a:t>Kaen </a:t>
            </a:r>
            <a:r>
              <a:rPr lang="en-US" dirty="0" smtClean="0"/>
              <a:t>University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บทคัดย่อในเอกสารประเภท</a:t>
            </a:r>
            <a:r>
              <a:rPr lang="th-TH" dirty="0" smtClean="0"/>
              <a:t>ต่าง ๆ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บทความ</a:t>
            </a:r>
            <a:r>
              <a:rPr lang="th-TH" dirty="0" smtClean="0"/>
              <a:t>วิชาการ หรือ รายงานการประชุมวิชาการ – จำกัดจำนวนคำ (เช่น </a:t>
            </a:r>
            <a:r>
              <a:rPr lang="en-GB" dirty="0" smtClean="0"/>
              <a:t>300</a:t>
            </a:r>
            <a:r>
              <a:rPr lang="th-TH" dirty="0" smtClean="0"/>
              <a:t> คำ)</a:t>
            </a:r>
            <a:endParaRPr lang="th-TH" dirty="0"/>
          </a:p>
          <a:p>
            <a:r>
              <a:rPr lang="th-TH" dirty="0"/>
              <a:t>รายงาน </a:t>
            </a:r>
            <a:r>
              <a:rPr lang="th-TH" dirty="0" smtClean="0"/>
              <a:t>หรือ วิทยานิพนธ์ </a:t>
            </a:r>
            <a:r>
              <a:rPr lang="th-TH" dirty="0"/>
              <a:t>– </a:t>
            </a:r>
            <a:r>
              <a:rPr lang="th-TH" u="sng" dirty="0" smtClean="0"/>
              <a:t>ส่วนใหญ่</a:t>
            </a:r>
            <a:r>
              <a:rPr lang="th-TH" dirty="0" smtClean="0"/>
              <a:t>ยาว</a:t>
            </a:r>
            <a:r>
              <a:rPr lang="th-TH" dirty="0"/>
              <a:t>ไม่เกิน </a:t>
            </a:r>
            <a:r>
              <a:rPr lang="en-GB" dirty="0" smtClean="0"/>
              <a:t>1</a:t>
            </a:r>
            <a:r>
              <a:rPr lang="th-TH" dirty="0" smtClean="0"/>
              <a:t> </a:t>
            </a:r>
            <a:r>
              <a:rPr lang="th-TH" dirty="0"/>
              <a:t>หน้ากระดาษ</a:t>
            </a:r>
          </a:p>
          <a:p>
            <a:r>
              <a:rPr lang="th-TH" dirty="0" smtClean="0"/>
              <a:t>บทคัดย่อขยาย – ประมาณ 2-3 </a:t>
            </a:r>
            <a:r>
              <a:rPr lang="th-TH" dirty="0"/>
              <a:t>หน้า (เรียกว่า </a:t>
            </a:r>
            <a:r>
              <a:rPr lang="en-GB" dirty="0"/>
              <a:t>extended abstract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267299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องค์ประกอบของบทคัดย่อ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th-TH" dirty="0"/>
              <a:t>ที่มาและความสำคัญของงาน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วัตถุประสงค์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วิธีดำเนินงาน</a:t>
            </a:r>
          </a:p>
          <a:p>
            <a:pPr marL="742950" indent="-742950">
              <a:buFont typeface="+mj-lt"/>
              <a:buAutoNum type="arabicPeriod"/>
            </a:pPr>
            <a:r>
              <a:rPr lang="th-TH" dirty="0"/>
              <a:t>ผลที่</a:t>
            </a:r>
            <a:r>
              <a:rPr lang="th-TH" dirty="0" smtClean="0"/>
              <a:t>ได้</a:t>
            </a:r>
            <a:r>
              <a:rPr lang="en-GB" dirty="0" smtClean="0"/>
              <a:t>/</a:t>
            </a:r>
            <a:r>
              <a:rPr lang="th-TH" dirty="0" smtClean="0"/>
              <a:t>สรุป</a:t>
            </a:r>
            <a:endParaRPr lang="th-TH" dirty="0"/>
          </a:p>
          <a:p>
            <a:pPr marL="742950" indent="-742950">
              <a:buFont typeface="+mj-lt"/>
              <a:buAutoNum type="arabicPeriod"/>
            </a:pPr>
            <a:r>
              <a:rPr lang="th-TH" dirty="0" smtClean="0"/>
              <a:t>ข้อคิดเห็น</a:t>
            </a:r>
            <a:r>
              <a:rPr lang="th-TH" dirty="0"/>
              <a:t>จากงา</a:t>
            </a:r>
            <a:r>
              <a:rPr lang="th-TH" dirty="0" smtClean="0"/>
              <a:t>นที่ทำ </a:t>
            </a:r>
            <a:r>
              <a:rPr lang="th-TH" dirty="0"/>
              <a:t>(อาจมีหรือไม่มีก็ได้</a:t>
            </a:r>
            <a:r>
              <a:rPr lang="th-TH" dirty="0" smtClean="0"/>
              <a:t>)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788142"/>
      </p:ext>
    </p:extLst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หลักการทั่วไปของการเขียน</a:t>
            </a:r>
            <a:r>
              <a:rPr lang="th-TH" dirty="0" smtClean="0"/>
              <a:t>บทคัดย่อ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เขียนในรูปของบุคคลที่สาม</a:t>
            </a:r>
          </a:p>
          <a:p>
            <a:pPr lvl="1"/>
            <a:r>
              <a:rPr lang="th-TH" dirty="0"/>
              <a:t>บุคคลที่หนึ่ง – “พวกเราได้...”</a:t>
            </a:r>
          </a:p>
          <a:p>
            <a:pPr lvl="1"/>
            <a:r>
              <a:rPr lang="th-TH" dirty="0"/>
              <a:t>บุคคลที่สอง – “พวกเธอได้...”</a:t>
            </a:r>
          </a:p>
          <a:p>
            <a:pPr lvl="1"/>
            <a:r>
              <a:rPr lang="th-TH" dirty="0"/>
              <a:t>บุคคลที่สาม – “ผู้ดำเนินโครงการได้...</a:t>
            </a:r>
            <a:r>
              <a:rPr lang="th-TH" dirty="0" smtClean="0"/>
              <a:t>”</a:t>
            </a:r>
          </a:p>
          <a:p>
            <a:r>
              <a:rPr lang="th-TH" dirty="0"/>
              <a:t>ต้อง</a:t>
            </a:r>
            <a:r>
              <a:rPr lang="th-TH" dirty="0" smtClean="0"/>
              <a:t>ไม่มีการ</a:t>
            </a:r>
            <a:r>
              <a:rPr lang="th-TH" dirty="0"/>
              <a:t>อ้างอิงถึงเอกสาร</a:t>
            </a:r>
            <a:r>
              <a:rPr lang="th-TH" dirty="0" smtClean="0"/>
              <a:t>ใด ๆ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67111"/>
      </p:ext>
    </p:extLst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ข้อผิดพลาดที่</a:t>
            </a:r>
            <a:r>
              <a:rPr lang="th-TH" dirty="0" smtClean="0"/>
              <a:t>มักเกิด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524000"/>
            <a:ext cx="8915400" cy="4387222"/>
          </a:xfrm>
        </p:spPr>
        <p:txBody>
          <a:bodyPr>
            <a:normAutofit fontScale="85000" lnSpcReduction="20000"/>
          </a:bodyPr>
          <a:lstStyle/>
          <a:p>
            <a:r>
              <a:rPr lang="th-TH" dirty="0"/>
              <a:t>เนื้อ</a:t>
            </a:r>
            <a:r>
              <a:rPr lang="th-TH" dirty="0" smtClean="0"/>
              <a:t>หาไม่เหมาะสม</a:t>
            </a:r>
            <a:endParaRPr lang="th-TH" dirty="0"/>
          </a:p>
          <a:p>
            <a:pPr lvl="1"/>
            <a:r>
              <a:rPr lang="th-TH" dirty="0"/>
              <a:t>องค์ประกอบไม่ครบ</a:t>
            </a:r>
          </a:p>
          <a:p>
            <a:pPr lvl="1"/>
            <a:r>
              <a:rPr lang="th-TH" dirty="0"/>
              <a:t>ใส่ข้อมูลดิบที่ได้จาก</a:t>
            </a:r>
            <a:r>
              <a:rPr lang="th-TH" dirty="0" smtClean="0"/>
              <a:t>งานวิจัย</a:t>
            </a:r>
          </a:p>
          <a:p>
            <a:pPr lvl="1"/>
            <a:r>
              <a:rPr lang="th-TH" dirty="0" smtClean="0"/>
              <a:t>ผล</a:t>
            </a:r>
            <a:r>
              <a:rPr lang="en-GB" dirty="0" smtClean="0"/>
              <a:t>/</a:t>
            </a:r>
            <a:r>
              <a:rPr lang="th-TH" dirty="0" smtClean="0"/>
              <a:t>สรุป ไม่</a:t>
            </a:r>
            <a:r>
              <a:rPr lang="th-TH" dirty="0" smtClean="0"/>
              <a:t>ตรงกับวัตถุประสงค์</a:t>
            </a:r>
            <a:endParaRPr lang="th-TH" dirty="0"/>
          </a:p>
          <a:p>
            <a:pPr lvl="1"/>
            <a:r>
              <a:rPr lang="th-TH" dirty="0" smtClean="0"/>
              <a:t>บทคัดย่อไม่</a:t>
            </a:r>
            <a:r>
              <a:rPr lang="th-TH" dirty="0"/>
              <a:t>ตรง</a:t>
            </a:r>
            <a:r>
              <a:rPr lang="th-TH" dirty="0" smtClean="0"/>
              <a:t>กับ</a:t>
            </a:r>
            <a:r>
              <a:rPr lang="th-TH" dirty="0" smtClean="0"/>
              <a:t>เนื้อความในรายงาน</a:t>
            </a:r>
            <a:endParaRPr lang="th-TH" dirty="0"/>
          </a:p>
          <a:p>
            <a:r>
              <a:rPr lang="th-TH" dirty="0"/>
              <a:t>การ</a:t>
            </a:r>
            <a:r>
              <a:rPr lang="th-TH" dirty="0" smtClean="0"/>
              <a:t>เขียนผิดผลาด</a:t>
            </a:r>
            <a:endParaRPr lang="th-TH" dirty="0"/>
          </a:p>
          <a:p>
            <a:pPr lvl="1"/>
            <a:r>
              <a:rPr lang="th-TH" dirty="0"/>
              <a:t>ใช้ตัวอักษรย่อโดยไม่ระบุคำเต็ม</a:t>
            </a:r>
          </a:p>
          <a:p>
            <a:pPr lvl="1"/>
            <a:r>
              <a:rPr lang="th-TH" dirty="0"/>
              <a:t>ขาดการเชื่อมโยงประโยคและความต่อเนื่องของเนื้อความ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9D794-9649-4797-A538-4F53F3E84080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164322"/>
      </p:ext>
    </p:extLst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arabun">
      <a:majorFont>
        <a:latin typeface="TH Fah kwang"/>
        <a:ea typeface=""/>
        <a:cs typeface="TH Fah kwang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1075</TotalTime>
  <Words>200</Words>
  <Application>Microsoft Office PowerPoint</Application>
  <PresentationFormat>Widescreen</PresentationFormat>
  <Paragraphs>35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TH Fah kwang</vt:lpstr>
      <vt:lpstr>Cordia New</vt:lpstr>
      <vt:lpstr>TH SarabunPSK</vt:lpstr>
      <vt:lpstr>Arial</vt:lpstr>
      <vt:lpstr>Tahoma</vt:lpstr>
      <vt:lpstr>Wingdings 3</vt:lpstr>
      <vt:lpstr>Wisp</vt:lpstr>
      <vt:lpstr>บทคัดย่อ (Abstracts)</vt:lpstr>
      <vt:lpstr>บทคัดย่อในเอกสารประเภทต่าง ๆ</vt:lpstr>
      <vt:lpstr>องค์ประกอบของบทคัดย่อ</vt:lpstr>
      <vt:lpstr>หลักการทั่วไปของการเขียนบทคัดย่อ</vt:lpstr>
      <vt:lpstr>ข้อผิดพลาดที่มักเกิด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Kritika Trakoolngam</dc:creator>
  <cp:lastModifiedBy>Kritika Trakoolngam</cp:lastModifiedBy>
  <cp:revision>91</cp:revision>
  <cp:lastPrinted>2016-02-05T00:52:17Z</cp:lastPrinted>
  <dcterms:created xsi:type="dcterms:W3CDTF">1601-01-01T00:00:00Z</dcterms:created>
  <dcterms:modified xsi:type="dcterms:W3CDTF">2020-08-13T16:19:18Z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