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sorterViewPr>
    <p:cViewPr>
      <p:scale>
        <a:sx n="168" d="100"/>
        <a:sy n="168" d="100"/>
      </p:scale>
      <p:origin x="0" y="-105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14" name="ชื่อเรื่อง 13"/>
          <p:cNvSpPr>
            <a:spLocks noGrp="1"/>
          </p:cNvSpPr>
          <p:nvPr>
            <p:ph type="ctrTitle"/>
          </p:nvPr>
        </p:nvSpPr>
        <p:spPr>
          <a:xfrm>
            <a:off x="1432560" y="359898"/>
            <a:ext cx="7406640" cy="1472184"/>
          </a:xfrm>
        </p:spPr>
        <p:txBody>
          <a:bodyPr anchor="b"/>
          <a:lstStyle>
            <a:lvl1pPr algn="l">
              <a:defRPr/>
            </a:lvl1pPr>
            <a:extLst/>
          </a:lstStyle>
          <a:p>
            <a:r>
              <a:rPr kumimoji="0" lang="th-TH" smtClean="0"/>
              <a:t>คลิกเพื่อแก้ไขลักษณะชื่อเรื่องต้นแบบ</a:t>
            </a:r>
            <a:endParaRPr kumimoji="0" lang="en-US"/>
          </a:p>
        </p:txBody>
      </p:sp>
      <p:sp>
        <p:nvSpPr>
          <p:cNvPr id="22" name="ชื่อเรื่องรอง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h-TH" smtClean="0"/>
              <a:t>คลิกเพื่อแก้ไขลักษณะชื่อเรื่องรองต้นแบบ</a:t>
            </a:r>
            <a:endParaRPr kumimoji="0" lang="en-US"/>
          </a:p>
        </p:txBody>
      </p:sp>
      <p:sp>
        <p:nvSpPr>
          <p:cNvPr id="7" name="ตัวยึดวันที่ 6"/>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20" name="ตัวยึดท้ายกระดาษ 19"/>
          <p:cNvSpPr>
            <a:spLocks noGrp="1"/>
          </p:cNvSpPr>
          <p:nvPr>
            <p:ph type="ftr" sz="quarter" idx="11"/>
          </p:nvPr>
        </p:nvSpPr>
        <p:spPr/>
        <p:txBody>
          <a:bodyPr/>
          <a:lstStyle>
            <a:extLst/>
          </a:lstStyle>
          <a:p>
            <a:endParaRPr lang="th-TH"/>
          </a:p>
        </p:txBody>
      </p:sp>
      <p:sp>
        <p:nvSpPr>
          <p:cNvPr id="10" name="ตัวยึดหมายเลขภาพนิ่ง 9"/>
          <p:cNvSpPr>
            <a:spLocks noGrp="1"/>
          </p:cNvSpPr>
          <p:nvPr>
            <p:ph type="sldNum" sz="quarter" idx="12"/>
          </p:nvPr>
        </p:nvSpPr>
        <p:spPr/>
        <p:txBody>
          <a:bodyPr/>
          <a:lstStyle>
            <a:extLst/>
          </a:lstStyle>
          <a:p>
            <a:fld id="{9250F40C-24D3-4F9A-8D6F-81DD1D41C5DA}" type="slidenum">
              <a:rPr lang="th-TH" smtClean="0"/>
              <a:pPr/>
              <a:t>‹#›</a:t>
            </a:fld>
            <a:endParaRPr lang="th-TH"/>
          </a:p>
        </p:txBody>
      </p:sp>
      <p:sp>
        <p:nvSpPr>
          <p:cNvPr id="8" name="วงรี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858000" y="274639"/>
            <a:ext cx="1828800" cy="5851525"/>
          </a:xfrm>
        </p:spPr>
        <p:txBody>
          <a:bodyPr vert="eaVert"/>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a:xfrm>
            <a:off x="1143000" y="274640"/>
            <a:ext cx="5562600" cy="5851525"/>
          </a:xfrm>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idx="1"/>
          </p:nvPr>
        </p:nvSpPr>
        <p:spPr/>
        <p:txBody>
          <a:bodyPr/>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7" name="สี่เหลี่ยมผืนผ้า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ชื่อเรื่อง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9250F40C-24D3-4F9A-8D6F-81DD1D41C5DA}" type="slidenum">
              <a:rPr lang="th-TH" smtClean="0"/>
              <a:pPr/>
              <a:t>‹#›</a:t>
            </a:fld>
            <a:endParaRPr lang="th-TH"/>
          </a:p>
        </p:txBody>
      </p:sp>
      <p:sp>
        <p:nvSpPr>
          <p:cNvPr id="10" name="สี่เหลี่ยมผืนผ้า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เนื้อหา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4" name="ตัวยึดข้อความ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5" name="ตัวยึดเนื้อหา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6" name="ตัวยึดเนื้อหา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7" name="ตัวยึดวันที่ 6"/>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8" name="ตัวยึดท้ายกระดาษ 7"/>
          <p:cNvSpPr>
            <a:spLocks noGrp="1"/>
          </p:cNvSpPr>
          <p:nvPr>
            <p:ph type="ftr" sz="quarter" idx="11"/>
          </p:nvPr>
        </p:nvSpPr>
        <p:spPr/>
        <p:txBody>
          <a:bodyPr/>
          <a:lstStyle>
            <a:extLst/>
          </a:lstStyle>
          <a:p>
            <a:endParaRPr lang="th-TH"/>
          </a:p>
        </p:txBody>
      </p:sp>
      <p:sp>
        <p:nvSpPr>
          <p:cNvPr id="9" name="ตัวยึดหมายเลขภาพนิ่ง 8"/>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nchor="ctr"/>
          <a:lstStyle>
            <a:extLst/>
          </a:lstStyle>
          <a:p>
            <a:r>
              <a:rPr kumimoji="0" lang="th-TH" smtClean="0"/>
              <a:t>คลิกเพื่อแก้ไขลักษณะชื่อเรื่องต้นแบบ</a:t>
            </a:r>
            <a:endParaRPr kumimoji="0" lang="en-US"/>
          </a:p>
        </p:txBody>
      </p:sp>
      <p:sp>
        <p:nvSpPr>
          <p:cNvPr id="3" name="ตัวยึดวันที่ 2"/>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4" name="ตัวยึดท้ายกระดาษ 3"/>
          <p:cNvSpPr>
            <a:spLocks noGrp="1"/>
          </p:cNvSpPr>
          <p:nvPr>
            <p:ph type="ftr" sz="quarter" idx="11"/>
          </p:nvPr>
        </p:nvSpPr>
        <p:spPr/>
        <p:txBody>
          <a:bodyPr/>
          <a:lstStyle>
            <a:extLst/>
          </a:lstStyle>
          <a:p>
            <a:endParaRPr lang="th-TH"/>
          </a:p>
        </p:txBody>
      </p:sp>
      <p:sp>
        <p:nvSpPr>
          <p:cNvPr id="5" name="ตัวยึดหมายเลขภาพนิ่ง 4"/>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5" name="สี่เหลี่ยมผืนผ้า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ตัวยึดวันที่ 1"/>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3" name="ตัวยึดท้ายกระดาษ 2"/>
          <p:cNvSpPr>
            <a:spLocks noGrp="1"/>
          </p:cNvSpPr>
          <p:nvPr>
            <p:ph type="ftr" sz="quarter" idx="11"/>
          </p:nvPr>
        </p:nvSpPr>
        <p:spPr/>
        <p:txBody>
          <a:bodyPr/>
          <a:lstStyle>
            <a:extLst/>
          </a:lstStyle>
          <a:p>
            <a:endParaRPr lang="th-TH"/>
          </a:p>
        </p:txBody>
      </p:sp>
      <p:sp>
        <p:nvSpPr>
          <p:cNvPr id="4" name="ตัวยึดหมายเลขภาพนิ่ง 3"/>
          <p:cNvSpPr>
            <a:spLocks noGrp="1"/>
          </p:cNvSpPr>
          <p:nvPr>
            <p:ph type="sldNum" sz="quarter" idx="12"/>
          </p:nvPr>
        </p:nvSpPr>
        <p:spPr/>
        <p:txBody>
          <a:bodyPr/>
          <a:lstStyle>
            <a:extLst/>
          </a:lstStyle>
          <a:p>
            <a:fld id="{9250F40C-24D3-4F9A-8D6F-81DD1D41C5DA}" type="slidenum">
              <a:rPr lang="th-TH" smtClean="0"/>
              <a:pPr/>
              <a:t>‹#›</a:t>
            </a:fld>
            <a:endParaRPr lang="th-TH"/>
          </a:p>
        </p:txBody>
      </p:sp>
      <p:sp>
        <p:nvSpPr>
          <p:cNvPr id="6" name="สี่เหลี่ยมผืนผ้า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h-TH" smtClean="0"/>
              <a:t>คลิกเพื่อแก้ไขลักษณะของข้อความต้นแบบ</a:t>
            </a:r>
          </a:p>
        </p:txBody>
      </p:sp>
      <p:sp>
        <p:nvSpPr>
          <p:cNvPr id="4" name="ตัวยึดเนื้อหา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9250F40C-24D3-4F9A-8D6F-81DD1D41C5DA}"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h-TH" smtClean="0"/>
              <a:t>คลิกเพื่อแก้ไขลักษณะชื่อเรื่องต้นแบบ</a:t>
            </a:r>
            <a:endParaRPr kumimoji="0" lang="en-US"/>
          </a:p>
        </p:txBody>
      </p:sp>
      <p:sp>
        <p:nvSpPr>
          <p:cNvPr id="5" name="ตัวยึดวันที่ 4"/>
          <p:cNvSpPr>
            <a:spLocks noGrp="1"/>
          </p:cNvSpPr>
          <p:nvPr>
            <p:ph type="dt" sz="half" idx="10"/>
          </p:nvPr>
        </p:nvSpPr>
        <p:spPr/>
        <p:txBody>
          <a:bodyPr/>
          <a:lstStyle>
            <a:extLst/>
          </a:lstStyle>
          <a:p>
            <a:fld id="{D2045C12-C659-466B-87A7-48E6E184E1D2}" type="datetimeFigureOut">
              <a:rPr lang="th-TH" smtClean="0"/>
              <a:pPr/>
              <a:t>25/11/56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9250F40C-24D3-4F9A-8D6F-81DD1D41C5DA}" type="slidenum">
              <a:rPr lang="th-TH" smtClean="0"/>
              <a:pPr/>
              <a:t>‹#›</a:t>
            </a:fld>
            <a:endParaRPr lang="th-TH"/>
          </a:p>
        </p:txBody>
      </p:sp>
      <p:sp>
        <p:nvSpPr>
          <p:cNvPr id="8" name="สี่เหลี่ยมผืนผ้า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ตัวยึดรูปภาพ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h-TH" smtClean="0"/>
              <a:t>คลิกไอคอนเพื่อเพิ่มรูปภาพ</a:t>
            </a:r>
            <a:endParaRPr kumimoji="0" lang="en-US" dirty="0"/>
          </a:p>
        </p:txBody>
      </p:sp>
      <p:sp>
        <p:nvSpPr>
          <p:cNvPr id="9" name="แผนผังลำดับงาน: กระบวนการ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แผนผังลำดับงาน: กระบวนการ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ตัวยึดข้อความ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h-TH" smtClean="0"/>
              <a:t>คลิกเพื่อแก้ไขลักษณะของข้อความต้นแบบ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วงกลม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โดนัท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สี่เหลี่ยมผืนผ้า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ตัวยึดชื่อเรื่อง 4"/>
          <p:cNvSpPr>
            <a:spLocks noGrp="1"/>
          </p:cNvSpPr>
          <p:nvPr>
            <p:ph type="title"/>
          </p:nvPr>
        </p:nvSpPr>
        <p:spPr>
          <a:xfrm>
            <a:off x="1435608" y="274638"/>
            <a:ext cx="7498080" cy="1143000"/>
          </a:xfrm>
          <a:prstGeom prst="rect">
            <a:avLst/>
          </a:prstGeom>
        </p:spPr>
        <p:txBody>
          <a:bodyPr anchor="ctr">
            <a:normAutofit/>
          </a:bodyPr>
          <a:lstStyle>
            <a:extLst/>
          </a:lstStyle>
          <a:p>
            <a:r>
              <a:rPr kumimoji="0" lang="th-TH" smtClean="0"/>
              <a:t>คลิกเพื่อแก้ไขลักษณะชื่อเรื่องต้นแบบ</a:t>
            </a:r>
            <a:endParaRPr kumimoji="0" lang="en-US"/>
          </a:p>
        </p:txBody>
      </p:sp>
      <p:sp>
        <p:nvSpPr>
          <p:cNvPr id="9" name="ตัวยึดข้อความ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h-TH" smtClean="0"/>
              <a:t>คลิกเพื่อแก้ไขลักษณะของข้อความต้นแบบ</a:t>
            </a:r>
          </a:p>
          <a:p>
            <a:pPr lvl="1" eaLnBrk="1" latinLnBrk="0" hangingPunct="1"/>
            <a:r>
              <a:rPr kumimoji="0" lang="th-TH" smtClean="0"/>
              <a:t>ระดับที่สอง</a:t>
            </a:r>
          </a:p>
          <a:p>
            <a:pPr lvl="2" eaLnBrk="1" latinLnBrk="0" hangingPunct="1"/>
            <a:r>
              <a:rPr kumimoji="0" lang="th-TH" smtClean="0"/>
              <a:t>ระดับที่สาม</a:t>
            </a:r>
          </a:p>
          <a:p>
            <a:pPr lvl="3" eaLnBrk="1" latinLnBrk="0" hangingPunct="1"/>
            <a:r>
              <a:rPr kumimoji="0" lang="th-TH" smtClean="0"/>
              <a:t>ระดับที่สี่</a:t>
            </a:r>
          </a:p>
          <a:p>
            <a:pPr lvl="4" eaLnBrk="1" latinLnBrk="0" hangingPunct="1"/>
            <a:r>
              <a:rPr kumimoji="0" lang="th-TH" smtClean="0"/>
              <a:t>ระดับที่ห้า</a:t>
            </a:r>
            <a:endParaRPr kumimoji="0" lang="en-US"/>
          </a:p>
        </p:txBody>
      </p:sp>
      <p:sp>
        <p:nvSpPr>
          <p:cNvPr id="24" name="ตัวยึดวันที่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2045C12-C659-466B-87A7-48E6E184E1D2}" type="datetimeFigureOut">
              <a:rPr lang="th-TH" smtClean="0"/>
              <a:pPr/>
              <a:t>25/11/56</a:t>
            </a:fld>
            <a:endParaRPr lang="th-TH"/>
          </a:p>
        </p:txBody>
      </p:sp>
      <p:sp>
        <p:nvSpPr>
          <p:cNvPr id="10" name="ตัวยึดท้ายกระดา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h-TH"/>
          </a:p>
        </p:txBody>
      </p:sp>
      <p:sp>
        <p:nvSpPr>
          <p:cNvPr id="22" name="ตัวยึดหมายเลขภาพนิ่ง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250F40C-24D3-4F9A-8D6F-81DD1D41C5DA}" type="slidenum">
              <a:rPr lang="th-TH" smtClean="0"/>
              <a:pPr/>
              <a:t>‹#›</a:t>
            </a:fld>
            <a:endParaRPr lang="th-TH"/>
          </a:p>
        </p:txBody>
      </p:sp>
      <p:sp>
        <p:nvSpPr>
          <p:cNvPr id="15" name="สี่เหลี่ยมผืนผ้า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380202" y="214290"/>
            <a:ext cx="7406640" cy="2140408"/>
          </a:xfrm>
        </p:spPr>
        <p:txBody>
          <a:bodyPr>
            <a:normAutofit/>
          </a:bodyPr>
          <a:lstStyle/>
          <a:p>
            <a:r>
              <a:rPr lang="en-US" dirty="0" smtClean="0"/>
              <a:t>Chapter 5 </a:t>
            </a:r>
            <a:br>
              <a:rPr lang="en-US" dirty="0" smtClean="0"/>
            </a:br>
            <a:r>
              <a:rPr lang="en-US" dirty="0" smtClean="0"/>
              <a:t>Human Resource Development : Training</a:t>
            </a:r>
            <a:endParaRPr lang="th-TH" dirty="0"/>
          </a:p>
        </p:txBody>
      </p:sp>
      <p:sp>
        <p:nvSpPr>
          <p:cNvPr id="4" name="ชื่อเรื่อง 1"/>
          <p:cNvSpPr txBox="1">
            <a:spLocks/>
          </p:cNvSpPr>
          <p:nvPr/>
        </p:nvSpPr>
        <p:spPr>
          <a:xfrm>
            <a:off x="1285852" y="2143116"/>
            <a:ext cx="7406640" cy="1472184"/>
          </a:xfrm>
          <a:prstGeom prst="rect">
            <a:avLst/>
          </a:prstGeom>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th-TH"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5" name="ชื่อเรื่อง 1"/>
          <p:cNvSpPr txBox="1">
            <a:spLocks/>
          </p:cNvSpPr>
          <p:nvPr/>
        </p:nvSpPr>
        <p:spPr>
          <a:xfrm>
            <a:off x="1523078" y="2143116"/>
            <a:ext cx="7406640" cy="1472184"/>
          </a:xfrm>
          <a:prstGeom prst="rect">
            <a:avLst/>
          </a:prstGeom>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th-TH"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6" name="ชื่อเรื่อง 1"/>
          <p:cNvSpPr txBox="1">
            <a:spLocks/>
          </p:cNvSpPr>
          <p:nvPr/>
        </p:nvSpPr>
        <p:spPr>
          <a:xfrm>
            <a:off x="952909" y="3140968"/>
            <a:ext cx="8072526" cy="4000528"/>
          </a:xfrm>
          <a:prstGeom prst="rect">
            <a:avLst/>
          </a:prstGeom>
        </p:spPr>
        <p:txBody>
          <a:bodyPr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5</a:t>
            </a:r>
            <a:r>
              <a:rPr kumimoji="0" lang="en-US" sz="4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.1 On-the-job-Training</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5</a:t>
            </a:r>
            <a:r>
              <a:rPr lang="en-US" sz="40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.2 Cost and Benefit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5</a:t>
            </a:r>
            <a:r>
              <a:rPr kumimoji="0" lang="en-US" sz="4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.3 Type of Training</a:t>
            </a:r>
            <a:endParaRPr kumimoji="0" lang="en-US" sz="40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5</a:t>
            </a:r>
            <a:r>
              <a:rPr lang="en-US" sz="4000" baseline="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.4</a:t>
            </a:r>
            <a:r>
              <a:rPr lang="en-US" sz="40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Training investment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5.5 General Training</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40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5</a:t>
            </a:r>
            <a:r>
              <a:rPr lang="en-US" sz="40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.6 Specific Training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8072462" cy="1143000"/>
          </a:xfrm>
        </p:spPr>
        <p:txBody>
          <a:bodyPr>
            <a:normAutofit/>
          </a:bodyPr>
          <a:lstStyle/>
          <a:p>
            <a:r>
              <a:rPr lang="en-US" sz="3200" dirty="0" smtClean="0">
                <a:latin typeface="Gill Sans MT" pitchFamily="34" charset="0"/>
              </a:rPr>
              <a:t>5.4 Training investment (Investment in Training)</a:t>
            </a:r>
            <a:endParaRPr lang="th-TH" sz="3200" dirty="0">
              <a:latin typeface="Gill Sans MT" pitchFamily="34" charset="0"/>
            </a:endParaRPr>
          </a:p>
        </p:txBody>
      </p:sp>
      <p:sp>
        <p:nvSpPr>
          <p:cNvPr id="5" name="TextBox 4"/>
          <p:cNvSpPr txBox="1"/>
          <p:nvPr/>
        </p:nvSpPr>
        <p:spPr>
          <a:xfrm>
            <a:off x="1071538" y="1154275"/>
            <a:ext cx="8072462" cy="5170646"/>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Assumptions</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1. Perfect competition market both commodities and input market.</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2. Firm seek maximize profit, MR=MC</a:t>
            </a:r>
          </a:p>
          <a:p>
            <a:r>
              <a:rPr lang="en-US" sz="3000" dirty="0" smtClean="0">
                <a:solidFill>
                  <a:schemeClr val="accent5">
                    <a:lumMod val="50000"/>
                  </a:schemeClr>
                </a:solidFill>
                <a:effectLst>
                  <a:outerShdw blurRad="38100" dist="38100" dir="2700000" algn="tl">
                    <a:srgbClr val="000000">
                      <a:alpha val="43137"/>
                    </a:srgbClr>
                  </a:outerShdw>
                </a:effectLst>
              </a:rPr>
              <a:t>Maximize profit</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MR=MC</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or		MP=W</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other thing being equal</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err="1" smtClean="0">
                <a:solidFill>
                  <a:schemeClr val="accent5">
                    <a:lumMod val="50000"/>
                  </a:schemeClr>
                </a:solidFill>
                <a:effectLst>
                  <a:outerShdw blurRad="38100" dist="38100" dir="2700000" algn="tl">
                    <a:srgbClr val="000000">
                      <a:alpha val="43137"/>
                    </a:srgbClr>
                  </a:outerShdw>
                </a:effectLst>
              </a:rPr>
              <a:t>MP</a:t>
            </a:r>
            <a:r>
              <a:rPr lang="en-US" sz="3000" baseline="-25000" dirty="0" err="1"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After firm invest in training	TR </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training	 TC</a:t>
            </a:r>
          </a:p>
        </p:txBody>
      </p:sp>
      <p:sp>
        <p:nvSpPr>
          <p:cNvPr id="6" name="ลูกศรขวา 5"/>
          <p:cNvSpPr/>
          <p:nvPr/>
        </p:nvSpPr>
        <p:spPr>
          <a:xfrm>
            <a:off x="6286512" y="550070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ลูกศรขวา 6"/>
          <p:cNvSpPr/>
          <p:nvPr/>
        </p:nvSpPr>
        <p:spPr>
          <a:xfrm>
            <a:off x="6286512" y="5929330"/>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ชื่อเรื่อง 1"/>
          <p:cNvSpPr txBox="1">
            <a:spLocks/>
          </p:cNvSpPr>
          <p:nvPr/>
        </p:nvSpPr>
        <p:spPr>
          <a:xfrm>
            <a:off x="6000760" y="5000636"/>
            <a:ext cx="1357322"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Gill Sans MT" pitchFamily="34" charset="0"/>
                <a:ea typeface="+mj-ea"/>
                <a:cs typeface="+mj-cs"/>
              </a:rPr>
              <a:t>Affect</a:t>
            </a:r>
            <a:endParaRPr kumimoji="0" lang="th-TH" sz="2300" b="0"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8072462"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Assume that revenue equal to cost, explain by present value in (1)</a:t>
            </a:r>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843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00298" y="1697369"/>
            <a:ext cx="3500462" cy="838821"/>
          </a:xfrm>
          <a:prstGeom prst="rect">
            <a:avLst/>
          </a:prstGeom>
          <a:noFill/>
        </p:spPr>
      </p:pic>
      <p:sp>
        <p:nvSpPr>
          <p:cNvPr id="7" name="TextBox 6"/>
          <p:cNvSpPr txBox="1"/>
          <p:nvPr/>
        </p:nvSpPr>
        <p:spPr>
          <a:xfrm>
            <a:off x="7000892" y="1785926"/>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(1)</a:t>
            </a:r>
          </a:p>
        </p:txBody>
      </p:sp>
      <p:sp>
        <p:nvSpPr>
          <p:cNvPr id="9" name="TextBox 8"/>
          <p:cNvSpPr txBox="1"/>
          <p:nvPr/>
        </p:nvSpPr>
        <p:spPr>
          <a:xfrm>
            <a:off x="928662" y="2841965"/>
            <a:ext cx="8215338" cy="1938992"/>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w</a:t>
            </a:r>
            <a:r>
              <a:rPr lang="en-US" sz="3000" dirty="0" smtClean="0">
                <a:solidFill>
                  <a:schemeClr val="accent5">
                    <a:lumMod val="50000"/>
                  </a:schemeClr>
                </a:solidFill>
                <a:effectLst>
                  <a:outerShdw blurRad="38100" dist="38100" dir="2700000" algn="tl">
                    <a:srgbClr val="000000">
                      <a:alpha val="43137"/>
                    </a:srgbClr>
                  </a:outerShdw>
                </a:effectLst>
              </a:rPr>
              <a:t>here,	E</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 cost of training in period “t”</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err="1" smtClean="0">
                <a:solidFill>
                  <a:schemeClr val="accent5">
                    <a:lumMod val="50000"/>
                  </a:schemeClr>
                </a:solidFill>
                <a:effectLst>
                  <a:outerShdw blurRad="38100" dist="38100" dir="2700000" algn="tl">
                    <a:srgbClr val="000000">
                      <a:alpha val="43137"/>
                    </a:srgbClr>
                  </a:outerShdw>
                </a:effectLst>
              </a:rPr>
              <a:t>R</a:t>
            </a:r>
            <a:r>
              <a:rPr lang="en-US" sz="3000" baseline="-25000" dirty="0" err="1"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 revenue from training in period “t”</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r   = interest rate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n   = number of period (or t=0,1,2,…)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18433"/>
                                        </p:tgtEl>
                                        <p:attrNameLst>
                                          <p:attrName>style.visibility</p:attrName>
                                        </p:attrNameLst>
                                      </p:cBhvr>
                                      <p:to>
                                        <p:strVal val="visible"/>
                                      </p:to>
                                    </p:set>
                                    <p:animEffect transition="in" filter="box(in)">
                                      <p:cBhvr>
                                        <p:cTn id="10" dur="500"/>
                                        <p:tgtEl>
                                          <p:spTgt spid="1843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ox(in)">
                                      <p:cBhvr>
                                        <p:cTn id="13" dur="500"/>
                                        <p:tgtEl>
                                          <p:spTgt spid="7"/>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box(in)">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8072462"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If MP and wage are equal in the same time then.</a:t>
            </a:r>
          </a:p>
          <a:p>
            <a:r>
              <a:rPr lang="en-US" sz="3000" dirty="0" smtClean="0">
                <a:solidFill>
                  <a:schemeClr val="accent5">
                    <a:lumMod val="50000"/>
                  </a:schemeClr>
                </a:solidFill>
                <a:effectLst>
                  <a:outerShdw blurRad="38100" dist="38100" dir="2700000" algn="tl">
                    <a:srgbClr val="000000">
                      <a:alpha val="43137"/>
                    </a:srgbClr>
                  </a:outerShdw>
                </a:effectLst>
              </a:rPr>
              <a:t>Summation of PV </a:t>
            </a:r>
            <a:r>
              <a:rPr lang="en-US" sz="3000" dirty="0">
                <a:solidFill>
                  <a:schemeClr val="accent5">
                    <a:lumMod val="50000"/>
                  </a:schemeClr>
                </a:solidFill>
                <a:effectLst>
                  <a:outerShdw blurRad="38100" dist="38100" dir="2700000" algn="tl">
                    <a:srgbClr val="000000">
                      <a:alpha val="43137"/>
                    </a:srgbClr>
                  </a:outerShdw>
                </a:effectLst>
              </a:rPr>
              <a:t>o</a:t>
            </a:r>
            <a:r>
              <a:rPr lang="en-US" sz="3000" dirty="0" smtClean="0">
                <a:solidFill>
                  <a:schemeClr val="accent5">
                    <a:lumMod val="50000"/>
                  </a:schemeClr>
                </a:solidFill>
                <a:effectLst>
                  <a:outerShdw blurRad="38100" dist="38100" dir="2700000" algn="tl">
                    <a:srgbClr val="000000">
                      <a:alpha val="43137"/>
                    </a:srgbClr>
                  </a:outerShdw>
                </a:effectLst>
              </a:rPr>
              <a:t>f MP should equal to summation of PV of wage.</a:t>
            </a:r>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457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00298" y="2000240"/>
            <a:ext cx="3132280" cy="857256"/>
          </a:xfrm>
          <a:prstGeom prst="rect">
            <a:avLst/>
          </a:prstGeom>
          <a:noFill/>
        </p:spPr>
      </p:pic>
      <p:sp>
        <p:nvSpPr>
          <p:cNvPr id="8" name="TextBox 7"/>
          <p:cNvSpPr txBox="1"/>
          <p:nvPr/>
        </p:nvSpPr>
        <p:spPr>
          <a:xfrm>
            <a:off x="7000892" y="2089184"/>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(2)</a:t>
            </a:r>
          </a:p>
        </p:txBody>
      </p:sp>
      <p:sp>
        <p:nvSpPr>
          <p:cNvPr id="9" name="TextBox 8"/>
          <p:cNvSpPr txBox="1"/>
          <p:nvPr/>
        </p:nvSpPr>
        <p:spPr>
          <a:xfrm>
            <a:off x="928662" y="3023242"/>
            <a:ext cx="8072462"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Firm provide training course with cost “K”.</a:t>
            </a:r>
          </a:p>
          <a:p>
            <a:r>
              <a:rPr lang="en-US" sz="3000" dirty="0" smtClean="0">
                <a:solidFill>
                  <a:schemeClr val="accent5">
                    <a:lumMod val="50000"/>
                  </a:schemeClr>
                </a:solidFill>
                <a:effectLst>
                  <a:outerShdw blurRad="38100" dist="38100" dir="2700000" algn="tl">
                    <a:srgbClr val="000000">
                      <a:alpha val="43137"/>
                    </a:srgbClr>
                  </a:outerShdw>
                </a:effectLst>
              </a:rPr>
              <a:t>Firm still pay for wage while training.</a:t>
            </a:r>
          </a:p>
          <a:p>
            <a:r>
              <a:rPr lang="en-US" sz="3000" dirty="0" smtClean="0">
                <a:solidFill>
                  <a:schemeClr val="accent5">
                    <a:lumMod val="50000"/>
                  </a:schemeClr>
                </a:solidFill>
                <a:effectLst>
                  <a:outerShdw blurRad="38100" dist="38100" dir="2700000" algn="tl">
                    <a:srgbClr val="000000">
                      <a:alpha val="43137"/>
                    </a:srgbClr>
                  </a:outerShdw>
                </a:effectLst>
              </a:rPr>
              <a:t>So total cost that firm taking into account that show</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+K</a:t>
            </a:r>
          </a:p>
        </p:txBody>
      </p:sp>
      <p:sp>
        <p:nvSpPr>
          <p:cNvPr id="10" name="TextBox 9"/>
          <p:cNvSpPr txBox="1"/>
          <p:nvPr/>
        </p:nvSpPr>
        <p:spPr>
          <a:xfrm>
            <a:off x="5000628" y="4857760"/>
            <a:ext cx="2786082"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c</a:t>
            </a:r>
            <a:r>
              <a:rPr lang="en-US" sz="3000" dirty="0" smtClean="0">
                <a:solidFill>
                  <a:schemeClr val="accent5">
                    <a:lumMod val="50000"/>
                  </a:schemeClr>
                </a:solidFill>
                <a:effectLst>
                  <a:outerShdw blurRad="38100" dist="38100" dir="2700000" algn="tl">
                    <a:srgbClr val="000000">
                      <a:alpha val="43137"/>
                    </a:srgbClr>
                  </a:outerShdw>
                </a:effectLst>
              </a:rPr>
              <a:t>ost of training </a:t>
            </a:r>
          </a:p>
        </p:txBody>
      </p:sp>
      <p:sp>
        <p:nvSpPr>
          <p:cNvPr id="11" name="TextBox 10"/>
          <p:cNvSpPr txBox="1"/>
          <p:nvPr/>
        </p:nvSpPr>
        <p:spPr>
          <a:xfrm>
            <a:off x="1428728" y="5946836"/>
            <a:ext cx="3357586"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wage before training</a:t>
            </a:r>
          </a:p>
        </p:txBody>
      </p:sp>
      <p:sp>
        <p:nvSpPr>
          <p:cNvPr id="12" name="ลูกศรลง 11"/>
          <p:cNvSpPr/>
          <p:nvPr/>
        </p:nvSpPr>
        <p:spPr>
          <a:xfrm>
            <a:off x="2928926" y="5357826"/>
            <a:ext cx="214314"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ลูกศรขวา 12"/>
          <p:cNvSpPr/>
          <p:nvPr/>
        </p:nvSpPr>
        <p:spPr>
          <a:xfrm>
            <a:off x="4071934" y="5072074"/>
            <a:ext cx="85725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24577"/>
                                        </p:tgtEl>
                                        <p:attrNameLst>
                                          <p:attrName>style.visibility</p:attrName>
                                        </p:attrNameLst>
                                      </p:cBhvr>
                                      <p:to>
                                        <p:strVal val="visible"/>
                                      </p:to>
                                    </p:set>
                                    <p:animEffect transition="in" filter="box(in)">
                                      <p:cBhvr>
                                        <p:cTn id="10" dur="500"/>
                                        <p:tgtEl>
                                          <p:spTgt spid="2457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ox(i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ox(in)">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ox(in)">
                                      <p:cBhvr>
                                        <p:cTn id="23" dur="500"/>
                                        <p:tgtEl>
                                          <p:spTgt spid="12"/>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box(in)">
                                      <p:cBhvr>
                                        <p:cTn id="29" dur="500"/>
                                        <p:tgtEl>
                                          <p:spTgt spid="11"/>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consider (2) after training </a:t>
            </a:r>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560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563493" y="1285860"/>
            <a:ext cx="4080209" cy="785818"/>
          </a:xfrm>
          <a:prstGeom prst="rect">
            <a:avLst/>
          </a:prstGeom>
          <a:noFill/>
        </p:spPr>
      </p:pic>
      <p:sp>
        <p:nvSpPr>
          <p:cNvPr id="9" name="TextBox 8"/>
          <p:cNvSpPr txBox="1"/>
          <p:nvPr/>
        </p:nvSpPr>
        <p:spPr>
          <a:xfrm>
            <a:off x="642910" y="2571744"/>
            <a:ext cx="1643074" cy="492443"/>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i</a:t>
            </a:r>
            <a:r>
              <a:rPr lang="en-US" sz="2600" dirty="0" smtClean="0">
                <a:solidFill>
                  <a:schemeClr val="accent5">
                    <a:lumMod val="50000"/>
                  </a:schemeClr>
                </a:solidFill>
                <a:effectLst>
                  <a:outerShdw blurRad="38100" dist="38100" dir="2700000" algn="tl">
                    <a:srgbClr val="000000">
                      <a:alpha val="43137"/>
                    </a:srgbClr>
                  </a:outerShdw>
                </a:effectLst>
              </a:rPr>
              <a:t>nitial MP</a:t>
            </a:r>
          </a:p>
        </p:txBody>
      </p:sp>
      <p:sp>
        <p:nvSpPr>
          <p:cNvPr id="10" name="TextBox 9"/>
          <p:cNvSpPr txBox="1"/>
          <p:nvPr/>
        </p:nvSpPr>
        <p:spPr>
          <a:xfrm>
            <a:off x="2143108" y="2571744"/>
            <a:ext cx="2571768" cy="892552"/>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m</a:t>
            </a:r>
            <a:r>
              <a:rPr lang="en-US" sz="2600" dirty="0" smtClean="0">
                <a:solidFill>
                  <a:schemeClr val="accent5">
                    <a:lumMod val="50000"/>
                  </a:schemeClr>
                </a:solidFill>
                <a:effectLst>
                  <a:outerShdw blurRad="38100" dist="38100" dir="2700000" algn="tl">
                    <a:srgbClr val="000000">
                      <a:alpha val="43137"/>
                    </a:srgbClr>
                  </a:outerShdw>
                </a:effectLst>
              </a:rPr>
              <a:t>arginal product after training</a:t>
            </a:r>
          </a:p>
        </p:txBody>
      </p:sp>
      <p:sp>
        <p:nvSpPr>
          <p:cNvPr id="11" name="TextBox 10"/>
          <p:cNvSpPr txBox="1"/>
          <p:nvPr/>
        </p:nvSpPr>
        <p:spPr>
          <a:xfrm>
            <a:off x="5000628" y="2571744"/>
            <a:ext cx="1714512" cy="492443"/>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i</a:t>
            </a:r>
            <a:r>
              <a:rPr lang="en-US" sz="2600" dirty="0" smtClean="0">
                <a:solidFill>
                  <a:schemeClr val="accent5">
                    <a:lumMod val="50000"/>
                  </a:schemeClr>
                </a:solidFill>
                <a:effectLst>
                  <a:outerShdw blurRad="38100" dist="38100" dir="2700000" algn="tl">
                    <a:srgbClr val="000000">
                      <a:alpha val="43137"/>
                    </a:srgbClr>
                  </a:outerShdw>
                </a:effectLst>
              </a:rPr>
              <a:t>nitial wage</a:t>
            </a:r>
          </a:p>
        </p:txBody>
      </p:sp>
      <p:sp>
        <p:nvSpPr>
          <p:cNvPr id="12" name="TextBox 11"/>
          <p:cNvSpPr txBox="1"/>
          <p:nvPr/>
        </p:nvSpPr>
        <p:spPr>
          <a:xfrm>
            <a:off x="7215174" y="2579367"/>
            <a:ext cx="2500362" cy="892552"/>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w</a:t>
            </a:r>
            <a:r>
              <a:rPr lang="en-US" sz="2600" dirty="0" smtClean="0">
                <a:solidFill>
                  <a:schemeClr val="accent5">
                    <a:lumMod val="50000"/>
                  </a:schemeClr>
                </a:solidFill>
                <a:effectLst>
                  <a:outerShdw blurRad="38100" dist="38100" dir="2700000" algn="tl">
                    <a:srgbClr val="000000">
                      <a:alpha val="43137"/>
                    </a:srgbClr>
                  </a:outerShdw>
                </a:effectLst>
              </a:rPr>
              <a:t>age after training</a:t>
            </a:r>
          </a:p>
        </p:txBody>
      </p:sp>
      <p:cxnSp>
        <p:nvCxnSpPr>
          <p:cNvPr id="14" name="ลูกศรเชื่อมต่อแบบตรง 13"/>
          <p:cNvCxnSpPr/>
          <p:nvPr/>
        </p:nvCxnSpPr>
        <p:spPr>
          <a:xfrm rot="10800000" flipV="1">
            <a:off x="1714480" y="1928802"/>
            <a:ext cx="714380" cy="57150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ลูกศรเชื่อมต่อแบบตรง 15"/>
          <p:cNvCxnSpPr/>
          <p:nvPr/>
        </p:nvCxnSpPr>
        <p:spPr>
          <a:xfrm rot="5400000">
            <a:off x="3393273" y="2321711"/>
            <a:ext cx="500066"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ลูกศรเชื่อมต่อแบบตรง 17"/>
          <p:cNvCxnSpPr/>
          <p:nvPr/>
        </p:nvCxnSpPr>
        <p:spPr>
          <a:xfrm rot="16200000" flipH="1">
            <a:off x="4822033" y="2107397"/>
            <a:ext cx="642942"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ลูกศรเชื่อมต่อแบบตรง 19"/>
          <p:cNvCxnSpPr/>
          <p:nvPr/>
        </p:nvCxnSpPr>
        <p:spPr>
          <a:xfrm>
            <a:off x="6572264" y="2071678"/>
            <a:ext cx="642942" cy="57150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1" name="วงเล็บปีกกาซ้าย 20"/>
          <p:cNvSpPr/>
          <p:nvPr/>
        </p:nvSpPr>
        <p:spPr>
          <a:xfrm rot="16200000">
            <a:off x="1928794" y="2500306"/>
            <a:ext cx="500066" cy="2643206"/>
          </a:xfrm>
          <a:prstGeom prst="leftBrace">
            <a:avLst/>
          </a:pr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th-TH"/>
          </a:p>
        </p:txBody>
      </p:sp>
      <p:sp>
        <p:nvSpPr>
          <p:cNvPr id="22" name="วงเล็บปีกกาซ้าย 21"/>
          <p:cNvSpPr/>
          <p:nvPr/>
        </p:nvSpPr>
        <p:spPr>
          <a:xfrm rot="16200000">
            <a:off x="6572264" y="2500306"/>
            <a:ext cx="500066" cy="2643206"/>
          </a:xfrm>
          <a:prstGeom prst="leftBrace">
            <a:avLst/>
          </a:prstGeom>
        </p:spPr>
        <p:style>
          <a:lnRef idx="3">
            <a:schemeClr val="accent3"/>
          </a:lnRef>
          <a:fillRef idx="0">
            <a:schemeClr val="accent3"/>
          </a:fillRef>
          <a:effectRef idx="2">
            <a:schemeClr val="accent3"/>
          </a:effectRef>
          <a:fontRef idx="minor">
            <a:schemeClr val="tx1"/>
          </a:fontRef>
        </p:style>
        <p:txBody>
          <a:bodyPr rtlCol="0" anchor="ctr"/>
          <a:lstStyle/>
          <a:p>
            <a:pPr algn="ctr"/>
            <a:endParaRPr lang="th-TH"/>
          </a:p>
        </p:txBody>
      </p:sp>
      <p:sp>
        <p:nvSpPr>
          <p:cNvPr id="23" name="TextBox 22"/>
          <p:cNvSpPr txBox="1"/>
          <p:nvPr/>
        </p:nvSpPr>
        <p:spPr>
          <a:xfrm>
            <a:off x="1500166" y="4143380"/>
            <a:ext cx="1571636" cy="492443"/>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f</a:t>
            </a:r>
            <a:r>
              <a:rPr lang="en-US" sz="2600" dirty="0" smtClean="0">
                <a:solidFill>
                  <a:schemeClr val="accent5">
                    <a:lumMod val="50000"/>
                  </a:schemeClr>
                </a:solidFill>
                <a:effectLst>
                  <a:outerShdw blurRad="38100" dist="38100" dir="2700000" algn="tl">
                    <a:srgbClr val="000000">
                      <a:alpha val="43137"/>
                    </a:srgbClr>
                  </a:outerShdw>
                </a:effectLst>
              </a:rPr>
              <a:t>irm gain</a:t>
            </a:r>
          </a:p>
        </p:txBody>
      </p:sp>
      <p:sp>
        <p:nvSpPr>
          <p:cNvPr id="24" name="TextBox 23"/>
          <p:cNvSpPr txBox="1"/>
          <p:nvPr/>
        </p:nvSpPr>
        <p:spPr>
          <a:xfrm>
            <a:off x="6215074" y="4143380"/>
            <a:ext cx="1571636" cy="492443"/>
          </a:xfrm>
          <a:prstGeom prst="rect">
            <a:avLst/>
          </a:prstGeom>
          <a:noFill/>
        </p:spPr>
        <p:txBody>
          <a:bodyPr wrap="square" rtlCol="0">
            <a:spAutoFit/>
          </a:bodyPr>
          <a:lstStyle/>
          <a:p>
            <a:r>
              <a:rPr lang="en-US" sz="2600" dirty="0">
                <a:solidFill>
                  <a:schemeClr val="accent5">
                    <a:lumMod val="50000"/>
                  </a:schemeClr>
                </a:solidFill>
                <a:effectLst>
                  <a:outerShdw blurRad="38100" dist="38100" dir="2700000" algn="tl">
                    <a:srgbClr val="000000">
                      <a:alpha val="43137"/>
                    </a:srgbClr>
                  </a:outerShdw>
                </a:effectLst>
              </a:rPr>
              <a:t>f</a:t>
            </a:r>
            <a:r>
              <a:rPr lang="en-US" sz="2600" dirty="0" smtClean="0">
                <a:solidFill>
                  <a:schemeClr val="accent5">
                    <a:lumMod val="50000"/>
                  </a:schemeClr>
                </a:solidFill>
                <a:effectLst>
                  <a:outerShdw blurRad="38100" dist="38100" dir="2700000" algn="tl">
                    <a:srgbClr val="000000">
                      <a:alpha val="43137"/>
                    </a:srgbClr>
                  </a:outerShdw>
                </a:effectLst>
              </a:rPr>
              <a:t>irm pay</a:t>
            </a:r>
          </a:p>
        </p:txBody>
      </p:sp>
      <p:sp>
        <p:nvSpPr>
          <p:cNvPr id="2560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sp>
        <p:nvSpPr>
          <p:cNvPr id="27" name="TextBox 26"/>
          <p:cNvSpPr txBox="1"/>
          <p:nvPr/>
        </p:nvSpPr>
        <p:spPr>
          <a:xfrm>
            <a:off x="7500958" y="1285860"/>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25603"/>
                                        </p:tgtEl>
                                        <p:attrNameLst>
                                          <p:attrName>style.visibility</p:attrName>
                                        </p:attrNameLst>
                                      </p:cBhvr>
                                      <p:to>
                                        <p:strVal val="visible"/>
                                      </p:to>
                                    </p:set>
                                    <p:animEffect transition="in" filter="box(in)">
                                      <p:cBhvr>
                                        <p:cTn id="10" dur="500"/>
                                        <p:tgtEl>
                                          <p:spTgt spid="25603"/>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box(in)">
                                      <p:cBhvr>
                                        <p:cTn id="13" dur="500"/>
                                        <p:tgtEl>
                                          <p:spTgt spid="27"/>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ox(in)">
                                      <p:cBhvr>
                                        <p:cTn id="18" dur="500"/>
                                        <p:tgtEl>
                                          <p:spTgt spid="14"/>
                                        </p:tgtEl>
                                      </p:cBhvr>
                                    </p:animEffect>
                                  </p:childTnLst>
                                </p:cTn>
                              </p:par>
                              <p:par>
                                <p:cTn id="19" presetID="4" presetClass="entr" presetSubtype="16"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box(in)">
                                      <p:cBhvr>
                                        <p:cTn id="21" dur="500"/>
                                        <p:tgtEl>
                                          <p:spTgt spid="16"/>
                                        </p:tgtEl>
                                      </p:cBhvr>
                                    </p:animEffect>
                                  </p:childTnLst>
                                </p:cTn>
                              </p:par>
                              <p:par>
                                <p:cTn id="22" presetID="4" presetClass="entr" presetSubtype="16"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box(in)">
                                      <p:cBhvr>
                                        <p:cTn id="24" dur="500"/>
                                        <p:tgtEl>
                                          <p:spTgt spid="18"/>
                                        </p:tgtEl>
                                      </p:cBhvr>
                                    </p:animEffect>
                                  </p:childTnLst>
                                </p:cTn>
                              </p:par>
                              <p:par>
                                <p:cTn id="25" presetID="4" presetClass="entr" presetSubtype="16"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500"/>
                                        <p:tgtEl>
                                          <p:spTgt spid="20"/>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ox(in)">
                                      <p:cBhvr>
                                        <p:cTn id="30" dur="500"/>
                                        <p:tgtEl>
                                          <p:spTgt spid="9"/>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ox(in)">
                                      <p:cBhvr>
                                        <p:cTn id="33" dur="500"/>
                                        <p:tgtEl>
                                          <p:spTgt spid="10"/>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ox(in)">
                                      <p:cBhvr>
                                        <p:cTn id="36" dur="500"/>
                                        <p:tgtEl>
                                          <p:spTgt spid="11"/>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ox(in)">
                                      <p:cBhvr>
                                        <p:cTn id="39" dur="500"/>
                                        <p:tgtEl>
                                          <p:spTgt spid="12"/>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box(in)">
                                      <p:cBhvr>
                                        <p:cTn id="44" dur="500"/>
                                        <p:tgtEl>
                                          <p:spTgt spid="21"/>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box(in)">
                                      <p:cBhvr>
                                        <p:cTn id="47" dur="500"/>
                                        <p:tgtEl>
                                          <p:spTgt spid="23"/>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22"/>
                                        </p:tgtEl>
                                        <p:attrNameLst>
                                          <p:attrName>style.visibility</p:attrName>
                                        </p:attrNameLst>
                                      </p:cBhvr>
                                      <p:to>
                                        <p:strVal val="visible"/>
                                      </p:to>
                                    </p:set>
                                    <p:animEffect transition="in" filter="box(in)">
                                      <p:cBhvr>
                                        <p:cTn id="50" dur="500"/>
                                        <p:tgtEl>
                                          <p:spTgt spid="22"/>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box(in)">
                                      <p:cBhvr>
                                        <p:cTn id="5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0" grpId="0"/>
      <p:bldP spid="11" grpId="0"/>
      <p:bldP spid="12" grpId="0"/>
      <p:bldP spid="21" grpId="0" animBg="1"/>
      <p:bldP spid="22" grpId="0" animBg="1"/>
      <p:bldP spid="23" grpId="0"/>
      <p:bldP spid="24" grpId="0"/>
      <p:bldP spid="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If cost of training = K then plus K into (3)</a:t>
            </a:r>
          </a:p>
        </p:txBody>
      </p:sp>
      <p:pic>
        <p:nvPicPr>
          <p:cNvPr id="5"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928794" y="1447171"/>
            <a:ext cx="5000661" cy="838821"/>
          </a:xfrm>
          <a:prstGeom prst="rect">
            <a:avLst/>
          </a:prstGeom>
          <a:noFill/>
        </p:spPr>
      </p:pic>
      <p:sp>
        <p:nvSpPr>
          <p:cNvPr id="6" name="TextBox 5"/>
          <p:cNvSpPr txBox="1"/>
          <p:nvPr/>
        </p:nvSpPr>
        <p:spPr>
          <a:xfrm>
            <a:off x="7572396" y="1500174"/>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(4)</a:t>
            </a:r>
          </a:p>
        </p:txBody>
      </p:sp>
      <p:cxnSp>
        <p:nvCxnSpPr>
          <p:cNvPr id="8" name="ลูกศรเชื่อมต่อแบบตรง 7"/>
          <p:cNvCxnSpPr/>
          <p:nvPr/>
        </p:nvCxnSpPr>
        <p:spPr>
          <a:xfrm rot="10800000" flipV="1">
            <a:off x="5214942" y="1000108"/>
            <a:ext cx="714380" cy="57150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9" name="TextBox 8"/>
          <p:cNvSpPr txBox="1"/>
          <p:nvPr/>
        </p:nvSpPr>
        <p:spPr>
          <a:xfrm>
            <a:off x="928662" y="2589250"/>
            <a:ext cx="8072462"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r</a:t>
            </a:r>
            <a:r>
              <a:rPr lang="en-US" sz="3000" dirty="0" smtClean="0">
                <a:solidFill>
                  <a:schemeClr val="accent5">
                    <a:lumMod val="50000"/>
                  </a:schemeClr>
                </a:solidFill>
                <a:effectLst>
                  <a:outerShdw blurRad="38100" dist="38100" dir="2700000" algn="tl">
                    <a:srgbClr val="000000">
                      <a:alpha val="43137"/>
                    </a:srgbClr>
                  </a:outerShdw>
                </a:effectLst>
              </a:rPr>
              <a:t>earrange (4),</a:t>
            </a:r>
          </a:p>
        </p:txBody>
      </p:sp>
      <p:sp>
        <p:nvSpPr>
          <p:cNvPr id="266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sp>
        <p:nvSpPr>
          <p:cNvPr id="266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sp>
        <p:nvSpPr>
          <p:cNvPr id="14" name="TextBox 13"/>
          <p:cNvSpPr txBox="1"/>
          <p:nvPr/>
        </p:nvSpPr>
        <p:spPr>
          <a:xfrm>
            <a:off x="7572396" y="4660952"/>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(5)</a:t>
            </a:r>
          </a:p>
        </p:txBody>
      </p:sp>
      <p:sp>
        <p:nvSpPr>
          <p:cNvPr id="266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66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857356" y="3500438"/>
            <a:ext cx="5107817" cy="891296"/>
          </a:xfrm>
          <a:prstGeom prst="rect">
            <a:avLst/>
          </a:prstGeom>
          <a:noFill/>
        </p:spPr>
      </p:pic>
      <p:sp>
        <p:nvSpPr>
          <p:cNvPr id="266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663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571868" y="4643446"/>
            <a:ext cx="3396053" cy="85725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ox(in)">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ox(in)">
                                      <p:cBhvr>
                                        <p:cTn id="23" dur="500"/>
                                        <p:tgtEl>
                                          <p:spTgt spid="9"/>
                                        </p:tgtEl>
                                      </p:cBhvr>
                                    </p:animEffect>
                                  </p:childTnLst>
                                </p:cTn>
                              </p:par>
                              <p:par>
                                <p:cTn id="24" presetID="4" presetClass="entr" presetSubtype="16" fill="hold" nodeType="withEffect">
                                  <p:stCondLst>
                                    <p:cond delay="0"/>
                                  </p:stCondLst>
                                  <p:childTnLst>
                                    <p:set>
                                      <p:cBhvr>
                                        <p:cTn id="25" dur="1" fill="hold">
                                          <p:stCondLst>
                                            <p:cond delay="0"/>
                                          </p:stCondLst>
                                        </p:cTn>
                                        <p:tgtEl>
                                          <p:spTgt spid="26629"/>
                                        </p:tgtEl>
                                        <p:attrNameLst>
                                          <p:attrName>style.visibility</p:attrName>
                                        </p:attrNameLst>
                                      </p:cBhvr>
                                      <p:to>
                                        <p:strVal val="visible"/>
                                      </p:to>
                                    </p:set>
                                    <p:animEffect transition="in" filter="box(in)">
                                      <p:cBhvr>
                                        <p:cTn id="26" dur="500"/>
                                        <p:tgtEl>
                                          <p:spTgt spid="26629"/>
                                        </p:tgtEl>
                                      </p:cBhvr>
                                    </p:animEffect>
                                  </p:childTnLst>
                                </p:cTn>
                              </p:par>
                              <p:par>
                                <p:cTn id="27" presetID="4" presetClass="entr" presetSubtype="16" fill="hold" nodeType="withEffect">
                                  <p:stCondLst>
                                    <p:cond delay="0"/>
                                  </p:stCondLst>
                                  <p:childTnLst>
                                    <p:set>
                                      <p:cBhvr>
                                        <p:cTn id="28" dur="1" fill="hold">
                                          <p:stCondLst>
                                            <p:cond delay="0"/>
                                          </p:stCondLst>
                                        </p:cTn>
                                        <p:tgtEl>
                                          <p:spTgt spid="26631"/>
                                        </p:tgtEl>
                                        <p:attrNameLst>
                                          <p:attrName>style.visibility</p:attrName>
                                        </p:attrNameLst>
                                      </p:cBhvr>
                                      <p:to>
                                        <p:strVal val="visible"/>
                                      </p:to>
                                    </p:set>
                                    <p:animEffect transition="in" filter="box(in)">
                                      <p:cBhvr>
                                        <p:cTn id="29" dur="500"/>
                                        <p:tgtEl>
                                          <p:spTgt spid="26631"/>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ox(i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121441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define</a:t>
            </a:r>
          </a:p>
        </p:txBody>
      </p:sp>
      <p:sp>
        <p:nvSpPr>
          <p:cNvPr id="276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764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13526" y="357166"/>
            <a:ext cx="2044226" cy="857256"/>
          </a:xfrm>
          <a:prstGeom prst="rect">
            <a:avLst/>
          </a:prstGeom>
          <a:noFill/>
        </p:spPr>
      </p:pic>
      <p:sp>
        <p:nvSpPr>
          <p:cNvPr id="7" name="TextBox 6"/>
          <p:cNvSpPr txBox="1"/>
          <p:nvPr/>
        </p:nvSpPr>
        <p:spPr>
          <a:xfrm>
            <a:off x="7500958" y="428604"/>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(6)</a:t>
            </a:r>
          </a:p>
        </p:txBody>
      </p:sp>
      <p:sp>
        <p:nvSpPr>
          <p:cNvPr id="8" name="TextBox 7"/>
          <p:cNvSpPr txBox="1"/>
          <p:nvPr/>
        </p:nvSpPr>
        <p:spPr>
          <a:xfrm>
            <a:off x="1571604" y="1428736"/>
            <a:ext cx="7358114"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G is net present value from training that firm gain</a:t>
            </a:r>
          </a:p>
        </p:txBody>
      </p:sp>
      <p:cxnSp>
        <p:nvCxnSpPr>
          <p:cNvPr id="10" name="ลูกศรเชื่อมต่อแบบตรง 9"/>
          <p:cNvCxnSpPr/>
          <p:nvPr/>
        </p:nvCxnSpPr>
        <p:spPr>
          <a:xfrm flipV="1">
            <a:off x="1928794" y="928670"/>
            <a:ext cx="714380" cy="57150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1" name="TextBox 10"/>
          <p:cNvSpPr txBox="1"/>
          <p:nvPr/>
        </p:nvSpPr>
        <p:spPr>
          <a:xfrm>
            <a:off x="928662" y="2000240"/>
            <a:ext cx="8001056" cy="3785652"/>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s</a:t>
            </a:r>
            <a:r>
              <a:rPr lang="en-US" sz="3000" dirty="0" smtClean="0">
                <a:solidFill>
                  <a:schemeClr val="accent5">
                    <a:lumMod val="50000"/>
                  </a:schemeClr>
                </a:solidFill>
                <a:effectLst>
                  <a:outerShdw blurRad="38100" dist="38100" dir="2700000" algn="tl">
                    <a:srgbClr val="000000">
                      <a:alpha val="43137"/>
                    </a:srgbClr>
                  </a:outerShdw>
                </a:effectLst>
              </a:rPr>
              <a:t>o from (5) we obtain,</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G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K	   (7)</a:t>
            </a:r>
          </a:p>
          <a:p>
            <a:r>
              <a:rPr lang="en-US" sz="3000" dirty="0" smtClean="0">
                <a:solidFill>
                  <a:schemeClr val="accent5">
                    <a:lumMod val="50000"/>
                  </a:schemeClr>
                </a:solidFill>
                <a:effectLst>
                  <a:outerShdw blurRad="38100" dist="38100" dir="2700000" algn="tl">
                    <a:srgbClr val="000000">
                      <a:alpha val="43137"/>
                    </a:srgbClr>
                  </a:outerShdw>
                </a:effectLst>
              </a:rPr>
              <a:t>when,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is MP without training and</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is MP while training</a:t>
            </a:r>
          </a:p>
          <a:p>
            <a:r>
              <a:rPr lang="en-US" sz="3000" dirty="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herefore,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is an opportunity cost of </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training		   (7’)</a:t>
            </a:r>
          </a:p>
          <a:p>
            <a:r>
              <a:rPr lang="en-US" sz="3000" dirty="0" smtClean="0">
                <a:solidFill>
                  <a:schemeClr val="accent5">
                    <a:lumMod val="50000"/>
                  </a:schemeClr>
                </a:solidFill>
                <a:effectLst>
                  <a:outerShdw blurRad="38100" dist="38100" dir="2700000" algn="tl">
                    <a:srgbClr val="000000">
                      <a:alpha val="43137"/>
                    </a:srgbClr>
                  </a:outerShdw>
                </a:effectLst>
              </a:rPr>
              <a:t>from (7’)</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G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+(K+(MP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a:t>
            </a:r>
          </a:p>
        </p:txBody>
      </p:sp>
      <p:sp>
        <p:nvSpPr>
          <p:cNvPr id="276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cxnSp>
        <p:nvCxnSpPr>
          <p:cNvPr id="15" name="ตัวเชื่อมต่อตรง 14"/>
          <p:cNvCxnSpPr/>
          <p:nvPr/>
        </p:nvCxnSpPr>
        <p:spPr>
          <a:xfrm>
            <a:off x="2857488" y="3000372"/>
            <a:ext cx="428628"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6" name="ตัวเชื่อมต่อตรง 15"/>
          <p:cNvCxnSpPr/>
          <p:nvPr/>
        </p:nvCxnSpPr>
        <p:spPr>
          <a:xfrm>
            <a:off x="3786182" y="3929066"/>
            <a:ext cx="428628" cy="1588"/>
          </a:xfrm>
          <a:prstGeom prst="line">
            <a:avLst/>
          </a:prstGeom>
        </p:spPr>
        <p:style>
          <a:lnRef idx="3">
            <a:schemeClr val="accent5"/>
          </a:lnRef>
          <a:fillRef idx="0">
            <a:schemeClr val="accent5"/>
          </a:fillRef>
          <a:effectRef idx="2">
            <a:schemeClr val="accent5"/>
          </a:effectRef>
          <a:fontRef idx="minor">
            <a:schemeClr val="tx1"/>
          </a:fontRef>
        </p:style>
      </p:cxnSp>
      <p:cxnSp>
        <p:nvCxnSpPr>
          <p:cNvPr id="17" name="ตัวเชื่อมต่อตรง 16"/>
          <p:cNvCxnSpPr/>
          <p:nvPr/>
        </p:nvCxnSpPr>
        <p:spPr>
          <a:xfrm>
            <a:off x="7072330" y="5286388"/>
            <a:ext cx="428628" cy="1588"/>
          </a:xfrm>
          <a:prstGeom prst="line">
            <a:avLst/>
          </a:prstGeom>
        </p:spPr>
        <p:style>
          <a:lnRef idx="3">
            <a:schemeClr val="accent5"/>
          </a:lnRef>
          <a:fillRef idx="0">
            <a:schemeClr val="accent5"/>
          </a:fillRef>
          <a:effectRef idx="2">
            <a:schemeClr val="accent5"/>
          </a:effectRef>
          <a:fontRef idx="minor">
            <a:schemeClr val="tx1"/>
          </a:fontRef>
        </p:style>
      </p:cxnSp>
      <p:sp>
        <p:nvSpPr>
          <p:cNvPr id="18" name="TextBox 17"/>
          <p:cNvSpPr txBox="1"/>
          <p:nvPr/>
        </p:nvSpPr>
        <p:spPr>
          <a:xfrm>
            <a:off x="4071934" y="6072206"/>
            <a:ext cx="1785950" cy="523220"/>
          </a:xfrm>
          <a:prstGeom prst="rect">
            <a:avLst/>
          </a:prstGeom>
          <a:noFill/>
        </p:spPr>
        <p:txBody>
          <a:bodyPr wrap="square" rtlCol="0">
            <a:spAutoFit/>
          </a:bodyPr>
          <a:lstStyle/>
          <a:p>
            <a:r>
              <a:rPr lang="en-US" dirty="0">
                <a:solidFill>
                  <a:schemeClr val="accent5">
                    <a:lumMod val="50000"/>
                  </a:schemeClr>
                </a:solidFill>
                <a:effectLst>
                  <a:outerShdw blurRad="38100" dist="38100" dir="2700000" algn="tl">
                    <a:srgbClr val="000000">
                      <a:alpha val="43137"/>
                    </a:srgbClr>
                  </a:outerShdw>
                </a:effectLst>
              </a:rPr>
              <a:t>d</a:t>
            </a:r>
            <a:r>
              <a:rPr lang="en-US" dirty="0" smtClean="0">
                <a:solidFill>
                  <a:schemeClr val="accent5">
                    <a:lumMod val="50000"/>
                  </a:schemeClr>
                </a:solidFill>
                <a:effectLst>
                  <a:outerShdw blurRad="38100" dist="38100" dir="2700000" algn="tl">
                    <a:srgbClr val="000000">
                      <a:alpha val="43137"/>
                    </a:srgbClr>
                  </a:outerShdw>
                </a:effectLst>
              </a:rPr>
              <a:t>irect cost</a:t>
            </a:r>
          </a:p>
        </p:txBody>
      </p:sp>
      <p:sp>
        <p:nvSpPr>
          <p:cNvPr id="19" name="TextBox 18"/>
          <p:cNvSpPr txBox="1"/>
          <p:nvPr/>
        </p:nvSpPr>
        <p:spPr>
          <a:xfrm>
            <a:off x="5929322" y="6072206"/>
            <a:ext cx="2286016"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indirect cost</a:t>
            </a:r>
          </a:p>
        </p:txBody>
      </p:sp>
      <p:cxnSp>
        <p:nvCxnSpPr>
          <p:cNvPr id="21" name="ลูกศรเชื่อมต่อแบบตรง 20"/>
          <p:cNvCxnSpPr/>
          <p:nvPr/>
        </p:nvCxnSpPr>
        <p:spPr>
          <a:xfrm rot="5400000">
            <a:off x="5286380" y="5786454"/>
            <a:ext cx="285752"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2" name="วงเล็บปีกกาซ้าย 21"/>
          <p:cNvSpPr/>
          <p:nvPr/>
        </p:nvSpPr>
        <p:spPr>
          <a:xfrm rot="16200000">
            <a:off x="6786577" y="5286388"/>
            <a:ext cx="214313" cy="1357324"/>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27649"/>
                                        </p:tgtEl>
                                        <p:attrNameLst>
                                          <p:attrName>style.visibility</p:attrName>
                                        </p:attrNameLst>
                                      </p:cBhvr>
                                      <p:to>
                                        <p:strVal val="visible"/>
                                      </p:to>
                                    </p:set>
                                    <p:animEffect transition="in" filter="box(in)">
                                      <p:cBhvr>
                                        <p:cTn id="10" dur="500"/>
                                        <p:tgtEl>
                                          <p:spTgt spid="27649"/>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ox(i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in)">
                                      <p:cBhvr>
                                        <p:cTn id="18" dur="500"/>
                                        <p:tgtEl>
                                          <p:spTgt spid="10"/>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ox(in)">
                                      <p:cBhvr>
                                        <p:cTn id="26" dur="500"/>
                                        <p:tgtEl>
                                          <p:spTgt spid="11"/>
                                        </p:tgtEl>
                                      </p:cBhvr>
                                    </p:animEffect>
                                  </p:childTnLst>
                                </p:cTn>
                              </p:par>
                              <p:par>
                                <p:cTn id="27" presetID="4" presetClass="entr" presetSubtype="16"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ox(in)">
                                      <p:cBhvr>
                                        <p:cTn id="29" dur="500"/>
                                        <p:tgtEl>
                                          <p:spTgt spid="15"/>
                                        </p:tgtEl>
                                      </p:cBhvr>
                                    </p:animEffect>
                                  </p:childTnLst>
                                </p:cTn>
                              </p:par>
                              <p:par>
                                <p:cTn id="30" presetID="4" presetClass="entr" presetSubtype="16" fill="hold"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ox(in)">
                                      <p:cBhvr>
                                        <p:cTn id="32" dur="500"/>
                                        <p:tgtEl>
                                          <p:spTgt spid="16"/>
                                        </p:tgtEl>
                                      </p:cBhvr>
                                    </p:animEffect>
                                  </p:childTnLst>
                                </p:cTn>
                              </p:par>
                              <p:par>
                                <p:cTn id="33" presetID="4" presetClass="entr" presetSubtype="16"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ox(in)">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box(in)">
                                      <p:cBhvr>
                                        <p:cTn id="40" dur="500"/>
                                        <p:tgtEl>
                                          <p:spTgt spid="21"/>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box(in)">
                                      <p:cBhvr>
                                        <p:cTn id="43" dur="500"/>
                                        <p:tgtEl>
                                          <p:spTgt spid="18"/>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box(in)">
                                      <p:cBhvr>
                                        <p:cTn id="46" dur="500"/>
                                        <p:tgtEl>
                                          <p:spTgt spid="22"/>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ox(in)">
                                      <p:cBhvr>
                                        <p:cTn id="4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11" grpId="0"/>
      <p:bldP spid="18" grpId="0"/>
      <p:bldP spid="19" grpId="0"/>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7715272"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d</a:t>
            </a:r>
            <a:r>
              <a:rPr lang="en-US" sz="3000" dirty="0" smtClean="0">
                <a:solidFill>
                  <a:schemeClr val="accent5">
                    <a:lumMod val="50000"/>
                  </a:schemeClr>
                </a:solidFill>
                <a:effectLst>
                  <a:outerShdw blurRad="38100" dist="38100" dir="2700000" algn="tl">
                    <a:srgbClr val="000000">
                      <a:alpha val="43137"/>
                    </a:srgbClr>
                  </a:outerShdw>
                </a:effectLst>
              </a:rPr>
              <a:t>efine	K+(MP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 C</a:t>
            </a:r>
          </a:p>
        </p:txBody>
      </p:sp>
      <p:cxnSp>
        <p:nvCxnSpPr>
          <p:cNvPr id="5" name="ตัวเชื่อมต่อตรง 4"/>
          <p:cNvCxnSpPr/>
          <p:nvPr/>
        </p:nvCxnSpPr>
        <p:spPr>
          <a:xfrm>
            <a:off x="4429124" y="500042"/>
            <a:ext cx="428628" cy="1588"/>
          </a:xfrm>
          <a:prstGeom prst="line">
            <a:avLst/>
          </a:prstGeom>
        </p:spPr>
        <p:style>
          <a:lnRef idx="3">
            <a:schemeClr val="accent5"/>
          </a:lnRef>
          <a:fillRef idx="0">
            <a:schemeClr val="accent5"/>
          </a:fillRef>
          <a:effectRef idx="2">
            <a:schemeClr val="accent5"/>
          </a:effectRef>
          <a:fontRef idx="minor">
            <a:schemeClr val="tx1"/>
          </a:fontRef>
        </p:style>
      </p:cxnSp>
      <p:sp>
        <p:nvSpPr>
          <p:cNvPr id="6" name="TextBox 5"/>
          <p:cNvSpPr txBox="1"/>
          <p:nvPr/>
        </p:nvSpPr>
        <p:spPr>
          <a:xfrm>
            <a:off x="1643042" y="1071546"/>
            <a:ext cx="7358114" cy="954107"/>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C = cost of training + opportunity cost of training so, C is total economic cost of training</a:t>
            </a:r>
          </a:p>
        </p:txBody>
      </p:sp>
      <p:sp>
        <p:nvSpPr>
          <p:cNvPr id="7" name="TextBox 6"/>
          <p:cNvSpPr txBox="1"/>
          <p:nvPr/>
        </p:nvSpPr>
        <p:spPr>
          <a:xfrm>
            <a:off x="928662" y="2143116"/>
            <a:ext cx="7715272"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then</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G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C		(8)</a:t>
            </a:r>
          </a:p>
        </p:txBody>
      </p:sp>
      <p:sp>
        <p:nvSpPr>
          <p:cNvPr id="8" name="TextBox 7"/>
          <p:cNvSpPr txBox="1"/>
          <p:nvPr/>
        </p:nvSpPr>
        <p:spPr>
          <a:xfrm>
            <a:off x="2357422" y="4446638"/>
            <a:ext cx="2428892"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g</a:t>
            </a:r>
            <a:r>
              <a:rPr lang="en-US" sz="3000" dirty="0" smtClean="0">
                <a:solidFill>
                  <a:schemeClr val="accent5">
                    <a:lumMod val="50000"/>
                  </a:schemeClr>
                </a:solidFill>
                <a:effectLst>
                  <a:outerShdw blurRad="38100" dist="38100" dir="2700000" algn="tl">
                    <a:srgbClr val="000000">
                      <a:alpha val="43137"/>
                    </a:srgbClr>
                  </a:outerShdw>
                </a:effectLst>
              </a:rPr>
              <a:t>ain from OJT</a:t>
            </a:r>
          </a:p>
        </p:txBody>
      </p:sp>
      <p:sp>
        <p:nvSpPr>
          <p:cNvPr id="9" name="TextBox 8"/>
          <p:cNvSpPr txBox="1"/>
          <p:nvPr/>
        </p:nvSpPr>
        <p:spPr>
          <a:xfrm>
            <a:off x="5072066" y="4429132"/>
            <a:ext cx="242889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loss from OJT</a:t>
            </a:r>
          </a:p>
        </p:txBody>
      </p:sp>
      <p:sp>
        <p:nvSpPr>
          <p:cNvPr id="10" name="ลูกศรลง 9"/>
          <p:cNvSpPr/>
          <p:nvPr/>
        </p:nvSpPr>
        <p:spPr>
          <a:xfrm>
            <a:off x="4000496" y="3429000"/>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ลง 10"/>
          <p:cNvSpPr/>
          <p:nvPr/>
        </p:nvSpPr>
        <p:spPr>
          <a:xfrm>
            <a:off x="5715008" y="3429000"/>
            <a:ext cx="2143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500"/>
                                        <p:tgtEl>
                                          <p:spTgt spid="4"/>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ox(in)">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ox(in)">
                                      <p:cBhvr>
                                        <p:cTn id="21" dur="500"/>
                                        <p:tgtEl>
                                          <p:spTgt spid="10"/>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ox(in)">
                                      <p:cBhvr>
                                        <p:cTn id="24" dur="500"/>
                                        <p:tgtEl>
                                          <p:spTgt spid="8"/>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ox(in)">
                                      <p:cBhvr>
                                        <p:cTn id="27" dur="500"/>
                                        <p:tgtEl>
                                          <p:spTgt spid="11"/>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ox(in)">
                                      <p:cBhvr>
                                        <p:cTn id="3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9" grpId="0"/>
      <p:bldP spid="10"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สี่เหลี่ยมผืนผ้า 9"/>
          <p:cNvSpPr/>
          <p:nvPr/>
        </p:nvSpPr>
        <p:spPr>
          <a:xfrm>
            <a:off x="2714612" y="4786322"/>
            <a:ext cx="5715040" cy="500066"/>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4" name="ชื่อเรื่อง 1"/>
          <p:cNvSpPr>
            <a:spLocks noGrp="1"/>
          </p:cNvSpPr>
          <p:nvPr>
            <p:ph type="title"/>
          </p:nvPr>
        </p:nvSpPr>
        <p:spPr>
          <a:xfrm>
            <a:off x="1071538" y="274638"/>
            <a:ext cx="8072462" cy="1143000"/>
          </a:xfrm>
        </p:spPr>
        <p:txBody>
          <a:bodyPr>
            <a:normAutofit/>
          </a:bodyPr>
          <a:lstStyle/>
          <a:p>
            <a:r>
              <a:rPr lang="en-US" sz="3200" dirty="0" smtClean="0">
                <a:latin typeface="Gill Sans MT" pitchFamily="34" charset="0"/>
              </a:rPr>
              <a:t>5.5 General Training</a:t>
            </a:r>
            <a:endParaRPr lang="th-TH" sz="3200" dirty="0">
              <a:latin typeface="Gill Sans MT" pitchFamily="34" charset="0"/>
            </a:endParaRPr>
          </a:p>
        </p:txBody>
      </p:sp>
      <p:sp>
        <p:nvSpPr>
          <p:cNvPr id="5" name="TextBox 4"/>
          <p:cNvSpPr txBox="1"/>
          <p:nvPr/>
        </p:nvSpPr>
        <p:spPr>
          <a:xfrm>
            <a:off x="1071570" y="1160490"/>
            <a:ext cx="7715272"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f</a:t>
            </a:r>
            <a:r>
              <a:rPr lang="en-US" sz="3000" dirty="0" smtClean="0">
                <a:solidFill>
                  <a:schemeClr val="accent5">
                    <a:lumMod val="50000"/>
                  </a:schemeClr>
                </a:solidFill>
                <a:effectLst>
                  <a:outerShdw blurRad="38100" dist="38100" dir="2700000" algn="tl">
                    <a:srgbClr val="000000">
                      <a:alpha val="43137"/>
                    </a:srgbClr>
                  </a:outerShdw>
                </a:effectLst>
              </a:rPr>
              <a:t>rom (6) When </a:t>
            </a:r>
            <a:r>
              <a:rPr lang="en-US" sz="3000" dirty="0" err="1" smtClean="0">
                <a:solidFill>
                  <a:schemeClr val="accent5">
                    <a:lumMod val="50000"/>
                  </a:schemeClr>
                </a:solidFill>
                <a:effectLst>
                  <a:outerShdw blurRad="38100" dist="38100" dir="2700000" algn="tl">
                    <a:srgbClr val="000000">
                      <a:alpha val="43137"/>
                    </a:srgbClr>
                  </a:outerShdw>
                </a:effectLst>
              </a:rPr>
              <a:t>MP</a:t>
            </a:r>
            <a:r>
              <a:rPr lang="en-US" sz="3000" baseline="-25000" dirty="0" err="1"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equal to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due to training,</a:t>
            </a:r>
          </a:p>
        </p:txBody>
      </p:sp>
      <p:sp>
        <p:nvSpPr>
          <p:cNvPr id="286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86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86116" y="1928802"/>
            <a:ext cx="2357454" cy="811838"/>
          </a:xfrm>
          <a:prstGeom prst="rect">
            <a:avLst/>
          </a:prstGeom>
          <a:noFill/>
        </p:spPr>
      </p:pic>
      <p:sp>
        <p:nvSpPr>
          <p:cNvPr id="8" name="TextBox 7"/>
          <p:cNvSpPr txBox="1"/>
          <p:nvPr/>
        </p:nvSpPr>
        <p:spPr>
          <a:xfrm>
            <a:off x="7500958" y="2000240"/>
            <a:ext cx="71438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(9)</a:t>
            </a:r>
          </a:p>
        </p:txBody>
      </p:sp>
      <p:sp>
        <p:nvSpPr>
          <p:cNvPr id="9" name="TextBox 8"/>
          <p:cNvSpPr txBox="1"/>
          <p:nvPr/>
        </p:nvSpPr>
        <p:spPr>
          <a:xfrm>
            <a:off x="1071538" y="2875002"/>
            <a:ext cx="7715272" cy="2400657"/>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hen (8) obtain,</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C	(G=0)	(10)</a:t>
            </a:r>
          </a:p>
          <a:p>
            <a:r>
              <a:rPr lang="en-US" sz="3000" dirty="0">
                <a:solidFill>
                  <a:schemeClr val="accent5">
                    <a:lumMod val="50000"/>
                  </a:schemeClr>
                </a:solidFill>
                <a:effectLst>
                  <a:outerShdw blurRad="38100" dist="38100" dir="2700000" algn="tl">
                    <a:srgbClr val="000000">
                      <a:alpha val="43137"/>
                    </a:srgbClr>
                  </a:outerShdw>
                </a:effectLst>
              </a:rPr>
              <a:t>o</a:t>
            </a:r>
            <a:r>
              <a:rPr lang="en-US" sz="3000" dirty="0" smtClean="0">
                <a:solidFill>
                  <a:schemeClr val="accent5">
                    <a:lumMod val="50000"/>
                  </a:schemeClr>
                </a:solidFill>
                <a:effectLst>
                  <a:outerShdw blurRad="38100" dist="38100" dir="2700000" algn="tl">
                    <a:srgbClr val="000000">
                      <a:alpha val="43137"/>
                    </a:srgbClr>
                  </a:outerShdw>
                </a:effectLst>
              </a:rPr>
              <a:t>r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C			(11)</a:t>
            </a:r>
          </a:p>
          <a:p>
            <a:r>
              <a:rPr lang="en-US" sz="3000" dirty="0">
                <a:solidFill>
                  <a:schemeClr val="accent5">
                    <a:lumMod val="50000"/>
                  </a:schemeClr>
                </a:solidFill>
                <a:effectLst>
                  <a:outerShdw blurRad="38100" dist="38100" dir="2700000" algn="tl">
                    <a:srgbClr val="000000">
                      <a:alpha val="43137"/>
                    </a:srgbClr>
                  </a:outerShdw>
                </a:effectLst>
              </a:rPr>
              <a:t>f</a:t>
            </a:r>
            <a:r>
              <a:rPr lang="en-US" sz="3000" dirty="0" smtClean="0">
                <a:solidFill>
                  <a:schemeClr val="accent5">
                    <a:lumMod val="50000"/>
                  </a:schemeClr>
                </a:solidFill>
                <a:effectLst>
                  <a:outerShdw blurRad="38100" dist="38100" dir="2700000" algn="tl">
                    <a:srgbClr val="000000">
                      <a:alpha val="43137"/>
                    </a:srgbClr>
                  </a:outerShdw>
                </a:effectLst>
              </a:rPr>
              <a:t>rom (7)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K	(G=0)	(12)</a:t>
            </a:r>
          </a:p>
          <a:p>
            <a:r>
              <a:rPr lang="en-US" sz="3000" dirty="0" smtClean="0">
                <a:solidFill>
                  <a:schemeClr val="accent5">
                    <a:lumMod val="50000"/>
                  </a:schemeClr>
                </a:solidFill>
                <a:effectLst>
                  <a:outerShdw blurRad="38100" dist="38100" dir="2700000" algn="tl">
                    <a:srgbClr val="000000">
                      <a:alpha val="43137"/>
                    </a:srgbClr>
                  </a:outerShdw>
                </a:effectLst>
              </a:rPr>
              <a:t>or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K			(13)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28673"/>
                                        </p:tgtEl>
                                        <p:attrNameLst>
                                          <p:attrName>style.visibility</p:attrName>
                                        </p:attrNameLst>
                                      </p:cBhvr>
                                      <p:to>
                                        <p:strVal val="visible"/>
                                      </p:to>
                                    </p:set>
                                    <p:animEffect transition="in" filter="box(in)">
                                      <p:cBhvr>
                                        <p:cTn id="15" dur="500"/>
                                        <p:tgtEl>
                                          <p:spTgt spid="2867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ox(in)">
                                      <p:cBhvr>
                                        <p:cTn id="18" dur="500"/>
                                        <p:tgtEl>
                                          <p:spTgt spid="8"/>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in)">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ox(in)">
                                      <p:cBhvr>
                                        <p:cTn id="2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 grpId="0"/>
      <p:bldP spid="5"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428604"/>
            <a:ext cx="7715272" cy="5632311"/>
          </a:xfrm>
          <a:prstGeom prst="rect">
            <a:avLst/>
          </a:prstGeom>
          <a:noFill/>
        </p:spPr>
        <p:txBody>
          <a:bodyPr wrap="square" rtlCol="0">
            <a:spAutoFit/>
          </a:bodyPr>
          <a:lstStyle/>
          <a:p>
            <a:r>
              <a:rPr lang="en-US" sz="4000" dirty="0" smtClean="0">
                <a:solidFill>
                  <a:schemeClr val="accent5">
                    <a:lumMod val="50000"/>
                  </a:schemeClr>
                </a:solidFill>
                <a:effectLst>
                  <a:outerShdw blurRad="38100" dist="38100" dir="2700000" algn="tl">
                    <a:srgbClr val="000000">
                      <a:alpha val="43137"/>
                    </a:srgbClr>
                  </a:outerShdw>
                </a:effectLst>
              </a:rPr>
              <a:t>	Wage after training less than marginal product due to worker have to pay for general training.</a:t>
            </a:r>
            <a:r>
              <a:rPr lang="en-US" sz="4000" dirty="0">
                <a:solidFill>
                  <a:schemeClr val="accent5">
                    <a:lumMod val="50000"/>
                  </a:schemeClr>
                </a:solidFill>
                <a:effectLst>
                  <a:outerShdw blurRad="38100" dist="38100" dir="2700000" algn="tl">
                    <a:srgbClr val="000000">
                      <a:alpha val="43137"/>
                    </a:srgbClr>
                  </a:outerShdw>
                </a:effectLst>
              </a:rPr>
              <a:t> </a:t>
            </a:r>
            <a:r>
              <a:rPr lang="en-US" sz="4000" dirty="0" smtClean="0">
                <a:solidFill>
                  <a:schemeClr val="accent5">
                    <a:lumMod val="50000"/>
                  </a:schemeClr>
                </a:solidFill>
                <a:effectLst>
                  <a:outerShdw blurRad="38100" dist="38100" dir="2700000" algn="tl">
                    <a:srgbClr val="000000">
                      <a:alpha val="43137"/>
                    </a:srgbClr>
                  </a:outerShdw>
                </a:effectLst>
              </a:rPr>
              <a:t>Firm will not pay for this training because general training will provide benefit to worker directly not benefit to firm. Worker can employ their skill (general skill) to any firm. Worker have to pay by themselves.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8072462" cy="1143000"/>
          </a:xfrm>
        </p:spPr>
        <p:txBody>
          <a:bodyPr>
            <a:normAutofit/>
          </a:bodyPr>
          <a:lstStyle/>
          <a:p>
            <a:r>
              <a:rPr lang="en-US" sz="3200" dirty="0" smtClean="0">
                <a:latin typeface="Gill Sans MT" pitchFamily="34" charset="0"/>
              </a:rPr>
              <a:t>5.6 Specific Training</a:t>
            </a:r>
            <a:endParaRPr lang="th-TH" sz="3200" dirty="0">
              <a:latin typeface="Gill Sans MT" pitchFamily="34" charset="0"/>
            </a:endParaRPr>
          </a:p>
        </p:txBody>
      </p:sp>
      <p:sp>
        <p:nvSpPr>
          <p:cNvPr id="5" name="TextBox 4"/>
          <p:cNvSpPr txBox="1"/>
          <p:nvPr/>
        </p:nvSpPr>
        <p:spPr>
          <a:xfrm>
            <a:off x="928662" y="1214422"/>
            <a:ext cx="7715272" cy="2862322"/>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G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C		(14)</a:t>
            </a:r>
          </a:p>
          <a:p>
            <a:r>
              <a:rPr lang="en-US" sz="3000" dirty="0">
                <a:solidFill>
                  <a:schemeClr val="accent5">
                    <a:lumMod val="50000"/>
                  </a:schemeClr>
                </a:solidFill>
                <a:effectLst>
                  <a:outerShdw blurRad="38100" dist="38100" dir="2700000" algn="tl">
                    <a:srgbClr val="000000">
                      <a:alpha val="43137"/>
                    </a:srgbClr>
                  </a:outerShdw>
                </a:effectLst>
              </a:rPr>
              <a:t>w</a:t>
            </a:r>
            <a:r>
              <a:rPr lang="en-US" sz="3000" dirty="0" smtClean="0">
                <a:solidFill>
                  <a:schemeClr val="accent5">
                    <a:lumMod val="50000"/>
                  </a:schemeClr>
                </a:solidFill>
                <a:effectLst>
                  <a:outerShdw blurRad="38100" dist="38100" dir="2700000" algn="tl">
                    <a:srgbClr val="000000">
                      <a:alpha val="43137"/>
                    </a:srgbClr>
                  </a:outerShdw>
                </a:effectLst>
              </a:rPr>
              <a:t>here,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is opportunity cost of marginal product while training</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is wage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C   is cost of specific training at</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initial period (then C = G)</a:t>
            </a:r>
          </a:p>
        </p:txBody>
      </p:sp>
      <p:pic>
        <p:nvPicPr>
          <p:cNvPr id="6"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27840" y="4071942"/>
            <a:ext cx="2384930" cy="1000132"/>
          </a:xfrm>
          <a:prstGeom prst="rect">
            <a:avLst/>
          </a:prstGeom>
          <a:noFill/>
        </p:spPr>
      </p:pic>
      <p:sp>
        <p:nvSpPr>
          <p:cNvPr id="7" name="TextBox 6"/>
          <p:cNvSpPr txBox="1"/>
          <p:nvPr/>
        </p:nvSpPr>
        <p:spPr>
          <a:xfrm>
            <a:off x="928662" y="5067272"/>
            <a:ext cx="7715272" cy="147732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s</a:t>
            </a:r>
            <a:r>
              <a:rPr lang="en-US" sz="3000" dirty="0" smtClean="0">
                <a:solidFill>
                  <a:schemeClr val="accent5">
                    <a:lumMod val="50000"/>
                  </a:schemeClr>
                </a:solidFill>
                <a:effectLst>
                  <a:outerShdw blurRad="38100" dist="38100" dir="2700000" algn="tl">
                    <a:srgbClr val="000000">
                      <a:alpha val="43137"/>
                    </a:srgbClr>
                  </a:outerShdw>
                </a:effectLst>
              </a:rPr>
              <a:t>o,</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err="1" smtClean="0">
                <a:solidFill>
                  <a:schemeClr val="accent5">
                    <a:lumMod val="50000"/>
                  </a:schemeClr>
                </a:solidFill>
                <a:effectLst>
                  <a:outerShdw blurRad="38100" dist="38100" dir="2700000" algn="tl">
                    <a:srgbClr val="000000">
                      <a:alpha val="43137"/>
                    </a:srgbClr>
                  </a:outerShdw>
                </a:effectLst>
              </a:rPr>
              <a:t>MP</a:t>
            </a:r>
            <a:r>
              <a:rPr lang="en-US" sz="3000" baseline="-25000" dirty="0" err="1" smtClean="0">
                <a:solidFill>
                  <a:schemeClr val="accent5">
                    <a:lumMod val="50000"/>
                  </a:schemeClr>
                </a:solidFill>
                <a:effectLst>
                  <a:outerShdw blurRad="38100" dist="38100" dir="2700000" algn="tl">
                    <a:srgbClr val="000000">
                      <a:alpha val="43137"/>
                    </a:srgbClr>
                  </a:outerShdw>
                </a:effectLst>
              </a:rPr>
              <a:t>t</a:t>
            </a:r>
            <a:r>
              <a:rPr lang="en-US" sz="3000" baseline="-25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 is a net present value of net return on specific training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ox(i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5.1 On-the-job-Training</a:t>
            </a:r>
            <a:endParaRPr lang="th-TH" sz="3200" dirty="0">
              <a:latin typeface="Gill Sans MT" pitchFamily="34" charset="0"/>
            </a:endParaRPr>
          </a:p>
        </p:txBody>
      </p:sp>
      <p:cxnSp>
        <p:nvCxnSpPr>
          <p:cNvPr id="5" name="ตัวเชื่อมต่อตรง 4"/>
          <p:cNvCxnSpPr/>
          <p:nvPr/>
        </p:nvCxnSpPr>
        <p:spPr>
          <a:xfrm rot="5400000">
            <a:off x="427801" y="4356900"/>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6" name="ตัวเชื่อมต่อตรง 5"/>
          <p:cNvCxnSpPr/>
          <p:nvPr/>
        </p:nvCxnSpPr>
        <p:spPr>
          <a:xfrm rot="10800000" flipV="1">
            <a:off x="1866880" y="5786454"/>
            <a:ext cx="3490938" cy="9524"/>
          </a:xfrm>
          <a:prstGeom prst="line">
            <a:avLst/>
          </a:prstGeom>
        </p:spPr>
        <p:style>
          <a:lnRef idx="3">
            <a:schemeClr val="dk1"/>
          </a:lnRef>
          <a:fillRef idx="0">
            <a:schemeClr val="dk1"/>
          </a:fillRef>
          <a:effectRef idx="2">
            <a:schemeClr val="dk1"/>
          </a:effectRef>
          <a:fontRef idx="minor">
            <a:schemeClr val="tx1"/>
          </a:fontRef>
        </p:style>
      </p:cxnSp>
      <p:sp>
        <p:nvSpPr>
          <p:cNvPr id="7" name="ชื่อเรื่อง 1"/>
          <p:cNvSpPr txBox="1">
            <a:spLocks/>
          </p:cNvSpPr>
          <p:nvPr/>
        </p:nvSpPr>
        <p:spPr>
          <a:xfrm>
            <a:off x="1500166" y="5429264"/>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TextBox 7"/>
          <p:cNvSpPr txBox="1"/>
          <p:nvPr/>
        </p:nvSpPr>
        <p:spPr>
          <a:xfrm>
            <a:off x="2214546" y="1214422"/>
            <a:ext cx="2357422" cy="954107"/>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General Skills</a:t>
            </a:r>
          </a:p>
          <a:p>
            <a:r>
              <a:rPr lang="en-US" dirty="0" smtClean="0">
                <a:solidFill>
                  <a:schemeClr val="accent5">
                    <a:lumMod val="50000"/>
                  </a:schemeClr>
                </a:solidFill>
                <a:effectLst>
                  <a:outerShdw blurRad="38100" dist="38100" dir="2700000" algn="tl">
                    <a:srgbClr val="000000">
                      <a:alpha val="43137"/>
                    </a:srgbClr>
                  </a:outerShdw>
                </a:effectLst>
              </a:rPr>
              <a:t>Specific Skills</a:t>
            </a:r>
          </a:p>
        </p:txBody>
      </p:sp>
      <p:sp>
        <p:nvSpPr>
          <p:cNvPr id="9" name="ลูกศรขวา 8"/>
          <p:cNvSpPr/>
          <p:nvPr/>
        </p:nvSpPr>
        <p:spPr>
          <a:xfrm>
            <a:off x="2000232" y="142873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ลูกศรขวา 9"/>
          <p:cNvSpPr/>
          <p:nvPr/>
        </p:nvSpPr>
        <p:spPr>
          <a:xfrm>
            <a:off x="2000232" y="178592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ชื่อเรื่อง 1"/>
          <p:cNvSpPr txBox="1">
            <a:spLocks/>
          </p:cNvSpPr>
          <p:nvPr/>
        </p:nvSpPr>
        <p:spPr>
          <a:xfrm>
            <a:off x="1285852" y="2285992"/>
            <a:ext cx="1357322"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Earning</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ชื่อเรื่อง 1"/>
          <p:cNvSpPr txBox="1">
            <a:spLocks/>
          </p:cNvSpPr>
          <p:nvPr/>
        </p:nvSpPr>
        <p:spPr>
          <a:xfrm>
            <a:off x="5286380" y="5357826"/>
            <a:ext cx="714380"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Age</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9" name="ชื่อเรื่อง 1"/>
          <p:cNvSpPr txBox="1">
            <a:spLocks/>
          </p:cNvSpPr>
          <p:nvPr/>
        </p:nvSpPr>
        <p:spPr>
          <a:xfrm>
            <a:off x="1500166" y="500063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รูปแบบอิสระ 22"/>
          <p:cNvSpPr/>
          <p:nvPr/>
        </p:nvSpPr>
        <p:spPr>
          <a:xfrm>
            <a:off x="1857356" y="2863983"/>
            <a:ext cx="3234520" cy="2779595"/>
          </a:xfrm>
          <a:custGeom>
            <a:avLst/>
            <a:gdLst>
              <a:gd name="connsiteX0" fmla="*/ 0 w 3234520"/>
              <a:gd name="connsiteY0" fmla="*/ 2463421 h 2779595"/>
              <a:gd name="connsiteX1" fmla="*/ 1337481 w 3234520"/>
              <a:gd name="connsiteY1" fmla="*/ 2436126 h 2779595"/>
              <a:gd name="connsiteX2" fmla="*/ 2224585 w 3234520"/>
              <a:gd name="connsiteY2" fmla="*/ 402609 h 2779595"/>
              <a:gd name="connsiteX3" fmla="*/ 3234520 w 3234520"/>
              <a:gd name="connsiteY3" fmla="*/ 20472 h 2779595"/>
            </a:gdLst>
            <a:ahLst/>
            <a:cxnLst>
              <a:cxn ang="0">
                <a:pos x="connsiteX0" y="connsiteY0"/>
              </a:cxn>
              <a:cxn ang="0">
                <a:pos x="connsiteX1" y="connsiteY1"/>
              </a:cxn>
              <a:cxn ang="0">
                <a:pos x="connsiteX2" y="connsiteY2"/>
              </a:cxn>
              <a:cxn ang="0">
                <a:pos x="connsiteX3" y="connsiteY3"/>
              </a:cxn>
            </a:cxnLst>
            <a:rect l="l" t="t" r="r" b="b"/>
            <a:pathLst>
              <a:path w="3234520" h="2779595">
                <a:moveTo>
                  <a:pt x="0" y="2463421"/>
                </a:moveTo>
                <a:cubicBezTo>
                  <a:pt x="483358" y="2621508"/>
                  <a:pt x="966717" y="2779595"/>
                  <a:pt x="1337481" y="2436126"/>
                </a:cubicBezTo>
                <a:cubicBezTo>
                  <a:pt x="1708245" y="2092657"/>
                  <a:pt x="1908412" y="805218"/>
                  <a:pt x="2224585" y="402609"/>
                </a:cubicBezTo>
                <a:cubicBezTo>
                  <a:pt x="2540758" y="0"/>
                  <a:pt x="2887639" y="10236"/>
                  <a:pt x="3234520" y="20472"/>
                </a:cubicBezTo>
              </a:path>
            </a:pathLst>
          </a:cu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25" name="ตัวเชื่อมต่อตรง 24"/>
          <p:cNvCxnSpPr/>
          <p:nvPr/>
        </p:nvCxnSpPr>
        <p:spPr>
          <a:xfrm>
            <a:off x="1857356" y="4500570"/>
            <a:ext cx="3143272" cy="1588"/>
          </a:xfrm>
          <a:prstGeom prst="line">
            <a:avLst/>
          </a:prstGeom>
        </p:spPr>
        <p:style>
          <a:lnRef idx="3">
            <a:schemeClr val="accent1"/>
          </a:lnRef>
          <a:fillRef idx="0">
            <a:schemeClr val="accent1"/>
          </a:fillRef>
          <a:effectRef idx="2">
            <a:schemeClr val="accent1"/>
          </a:effectRef>
          <a:fontRef idx="minor">
            <a:schemeClr val="tx1"/>
          </a:fontRef>
        </p:style>
      </p:cxnSp>
      <p:sp>
        <p:nvSpPr>
          <p:cNvPr id="26" name="ชื่อเรื่อง 1"/>
          <p:cNvSpPr txBox="1">
            <a:spLocks/>
          </p:cNvSpPr>
          <p:nvPr/>
        </p:nvSpPr>
        <p:spPr>
          <a:xfrm>
            <a:off x="1500166" y="414338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U</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7" name="ชื่อเรื่อง 1"/>
          <p:cNvSpPr txBox="1">
            <a:spLocks/>
          </p:cNvSpPr>
          <p:nvPr/>
        </p:nvSpPr>
        <p:spPr>
          <a:xfrm>
            <a:off x="5000628" y="4143380"/>
            <a:ext cx="150019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U (</a:t>
            </a: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untrain</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5072066" y="2500306"/>
            <a:ext cx="114300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 (total)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29" name="ตัวเชื่อมต่อตรง 28"/>
          <p:cNvCxnSpPr/>
          <p:nvPr/>
        </p:nvCxnSpPr>
        <p:spPr>
          <a:xfrm>
            <a:off x="1857356" y="4857760"/>
            <a:ext cx="157163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31" name="ตัวเชื่อมต่อตรง 30"/>
          <p:cNvCxnSpPr/>
          <p:nvPr/>
        </p:nvCxnSpPr>
        <p:spPr>
          <a:xfrm rot="5400000">
            <a:off x="2744775" y="4184655"/>
            <a:ext cx="1368434"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34" name="ตัวเชื่อมต่อตรง 33"/>
          <p:cNvCxnSpPr/>
          <p:nvPr/>
        </p:nvCxnSpPr>
        <p:spPr>
          <a:xfrm>
            <a:off x="3428992" y="3498850"/>
            <a:ext cx="157163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35" name="ชื่อเรื่อง 1"/>
          <p:cNvSpPr txBox="1">
            <a:spLocks/>
          </p:cNvSpPr>
          <p:nvPr/>
        </p:nvSpPr>
        <p:spPr>
          <a:xfrm>
            <a:off x="1500166" y="450057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6" name="ชื่อเรื่อง 1"/>
          <p:cNvSpPr txBox="1">
            <a:spLocks/>
          </p:cNvSpPr>
          <p:nvPr/>
        </p:nvSpPr>
        <p:spPr>
          <a:xfrm>
            <a:off x="5000628" y="3143248"/>
            <a:ext cx="114300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 (train)</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in)">
                                      <p:cBhvr>
                                        <p:cTn id="15" dur="500"/>
                                        <p:tgtEl>
                                          <p:spTgt spid="9"/>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i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ox(in)">
                                      <p:cBhvr>
                                        <p:cTn id="26" dur="500"/>
                                        <p:tgtEl>
                                          <p:spTgt spid="5"/>
                                        </p:tgtEl>
                                      </p:cBhvr>
                                    </p:animEffect>
                                  </p:childTnLst>
                                </p:cTn>
                              </p:par>
                              <p:par>
                                <p:cTn id="27" presetID="4" presetClass="entr" presetSubtype="16" fill="hold"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ox(in)">
                                      <p:cBhvr>
                                        <p:cTn id="29" dur="500"/>
                                        <p:tgtEl>
                                          <p:spTgt spid="6"/>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ox(in)">
                                      <p:cBhvr>
                                        <p:cTn id="32" dur="500"/>
                                        <p:tgtEl>
                                          <p:spTgt spid="12"/>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box(in)">
                                      <p:cBhvr>
                                        <p:cTn id="35" dur="500"/>
                                        <p:tgtEl>
                                          <p:spTgt spid="19"/>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ox(in)">
                                      <p:cBhvr>
                                        <p:cTn id="38" dur="500"/>
                                        <p:tgtEl>
                                          <p:spTgt spid="7"/>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box(in)">
                                      <p:cBhvr>
                                        <p:cTn id="41" dur="500"/>
                                        <p:tgtEl>
                                          <p:spTgt spid="26"/>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box(in)">
                                      <p:cBhvr>
                                        <p:cTn id="44" dur="500"/>
                                        <p:tgtEl>
                                          <p:spTgt spid="28"/>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ox(in)">
                                      <p:cBhvr>
                                        <p:cTn id="47" dur="500"/>
                                        <p:tgtEl>
                                          <p:spTgt spid="27"/>
                                        </p:tgtEl>
                                      </p:cBhvr>
                                    </p:animEffect>
                                  </p:childTnLst>
                                </p:cTn>
                              </p:par>
                              <p:par>
                                <p:cTn id="48" presetID="4" presetClass="entr" presetSubtype="16" fill="hold" nodeType="with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box(in)">
                                      <p:cBhvr>
                                        <p:cTn id="50" dur="500"/>
                                        <p:tgtEl>
                                          <p:spTgt spid="25"/>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box(in)">
                                      <p:cBhvr>
                                        <p:cTn id="53" dur="500"/>
                                        <p:tgtEl>
                                          <p:spTgt spid="23"/>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box(in)">
                                      <p:cBhvr>
                                        <p:cTn id="58" dur="500"/>
                                        <p:tgtEl>
                                          <p:spTgt spid="35"/>
                                        </p:tgtEl>
                                      </p:cBhvr>
                                    </p:animEffect>
                                  </p:childTnLst>
                                </p:cTn>
                              </p:par>
                              <p:par>
                                <p:cTn id="59" presetID="4" presetClass="entr" presetSubtype="16" fill="hold" nodeType="with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box(in)">
                                      <p:cBhvr>
                                        <p:cTn id="61" dur="500"/>
                                        <p:tgtEl>
                                          <p:spTgt spid="29"/>
                                        </p:tgtEl>
                                      </p:cBhvr>
                                    </p:animEffect>
                                  </p:childTnLst>
                                </p:cTn>
                              </p:par>
                              <p:par>
                                <p:cTn id="62" presetID="4" presetClass="entr" presetSubtype="16" fill="hold" nodeType="withEffect">
                                  <p:stCondLst>
                                    <p:cond delay="0"/>
                                  </p:stCondLst>
                                  <p:childTnLst>
                                    <p:set>
                                      <p:cBhvr>
                                        <p:cTn id="63" dur="1" fill="hold">
                                          <p:stCondLst>
                                            <p:cond delay="0"/>
                                          </p:stCondLst>
                                        </p:cTn>
                                        <p:tgtEl>
                                          <p:spTgt spid="31"/>
                                        </p:tgtEl>
                                        <p:attrNameLst>
                                          <p:attrName>style.visibility</p:attrName>
                                        </p:attrNameLst>
                                      </p:cBhvr>
                                      <p:to>
                                        <p:strVal val="visible"/>
                                      </p:to>
                                    </p:set>
                                    <p:animEffect transition="in" filter="box(in)">
                                      <p:cBhvr>
                                        <p:cTn id="64" dur="500"/>
                                        <p:tgtEl>
                                          <p:spTgt spid="31"/>
                                        </p:tgtEl>
                                      </p:cBhvr>
                                    </p:animEffect>
                                  </p:childTnLst>
                                </p:cTn>
                              </p:par>
                              <p:par>
                                <p:cTn id="65" presetID="4" presetClass="entr" presetSubtype="16" fill="hold" nodeType="with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box(in)">
                                      <p:cBhvr>
                                        <p:cTn id="67" dur="500"/>
                                        <p:tgtEl>
                                          <p:spTgt spid="3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36"/>
                                        </p:tgtEl>
                                        <p:attrNameLst>
                                          <p:attrName>style.visibility</p:attrName>
                                        </p:attrNameLst>
                                      </p:cBhvr>
                                      <p:to>
                                        <p:strVal val="visible"/>
                                      </p:to>
                                    </p:set>
                                    <p:animEffect transition="in" filter="box(in)">
                                      <p:cBhvr>
                                        <p:cTn id="7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animBg="1"/>
      <p:bldP spid="10" grpId="0" animBg="1"/>
      <p:bldP spid="11" grpId="0"/>
      <p:bldP spid="12" grpId="0"/>
      <p:bldP spid="19" grpId="0"/>
      <p:bldP spid="23" grpId="0" animBg="1"/>
      <p:bldP spid="26" grpId="0"/>
      <p:bldP spid="27" grpId="0"/>
      <p:bldP spid="28" grpId="0"/>
      <p:bldP spid="35" grpId="0"/>
      <p:bldP spid="3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428604"/>
            <a:ext cx="7715272" cy="5632311"/>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f</a:t>
            </a:r>
            <a:r>
              <a:rPr lang="en-US" sz="3000" dirty="0" smtClean="0">
                <a:solidFill>
                  <a:schemeClr val="accent5">
                    <a:lumMod val="50000"/>
                  </a:schemeClr>
                </a:solidFill>
                <a:effectLst>
                  <a:outerShdw blurRad="38100" dist="38100" dir="2700000" algn="tl">
                    <a:srgbClr val="000000">
                      <a:alpha val="43137"/>
                    </a:srgbClr>
                  </a:outerShdw>
                </a:effectLst>
              </a:rPr>
              <a:t>rom (14) at initial period of training, G = C </a:t>
            </a:r>
          </a:p>
          <a:p>
            <a:r>
              <a:rPr lang="en-US" sz="3000" dirty="0" smtClean="0">
                <a:solidFill>
                  <a:schemeClr val="accent5">
                    <a:lumMod val="50000"/>
                  </a:schemeClr>
                </a:solidFill>
                <a:effectLst>
                  <a:outerShdw blurRad="38100" dist="38100" dir="2700000" algn="tl">
                    <a:srgbClr val="000000">
                      <a:alpha val="43137"/>
                    </a:srgbClr>
                  </a:outerShdw>
                </a:effectLst>
              </a:rPr>
              <a:t>Later, firm will obtain benefit from specific training. Specific means fit to this firm (only). To reduce risk from labor turnover, firm have to pay higher wage.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Specific Training      MP</a:t>
            </a:r>
            <a:r>
              <a:rPr lang="en-US" sz="3000" baseline="-25000" dirty="0" smtClean="0">
                <a:solidFill>
                  <a:schemeClr val="accent5">
                    <a:lumMod val="50000"/>
                  </a:schemeClr>
                </a:solidFill>
                <a:effectLst>
                  <a:outerShdw blurRad="38100" dist="38100" dir="2700000" algn="tl">
                    <a:srgbClr val="000000">
                      <a:alpha val="43137"/>
                    </a:srgbClr>
                  </a:outerShdw>
                </a:effectLst>
              </a:rPr>
              <a:t>L</a:t>
            </a:r>
            <a:r>
              <a:rPr lang="en-US" sz="3000" dirty="0" smtClean="0">
                <a:solidFill>
                  <a:schemeClr val="accent5">
                    <a:lumMod val="50000"/>
                  </a:schemeClr>
                </a:solidFill>
                <a:effectLst>
                  <a:outerShdw blurRad="38100" dist="38100" dir="2700000" algn="tl">
                    <a:srgbClr val="000000">
                      <a:alpha val="43137"/>
                    </a:srgbClr>
                  </a:outerShdw>
                </a:effectLst>
              </a:rPr>
              <a:t>     Wage</a:t>
            </a:r>
          </a:p>
          <a:p>
            <a:r>
              <a:rPr lang="en-US" sz="3000" dirty="0" smtClean="0">
                <a:solidFill>
                  <a:schemeClr val="accent5">
                    <a:lumMod val="50000"/>
                  </a:schemeClr>
                </a:solidFill>
                <a:effectLst>
                  <a:outerShdw blurRad="38100" dist="38100" dir="2700000" algn="tl">
                    <a:srgbClr val="000000">
                      <a:alpha val="43137"/>
                    </a:srgbClr>
                  </a:outerShdw>
                </a:effectLst>
              </a:rPr>
              <a:t>From (14) define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G  is net present value from training, </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received by firm</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G</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is net present value from training,</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received by worker</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G</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is total net present value firm training</a:t>
            </a:r>
          </a:p>
        </p:txBody>
      </p:sp>
      <p:sp>
        <p:nvSpPr>
          <p:cNvPr id="5" name="สามเหลี่ยมหน้าจั่ว 4"/>
          <p:cNvSpPr/>
          <p:nvPr/>
        </p:nvSpPr>
        <p:spPr>
          <a:xfrm rot="5400000">
            <a:off x="1500166" y="3643314"/>
            <a:ext cx="428628" cy="571504"/>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 name="สามเหลี่ยมหน้าจั่ว 5"/>
          <p:cNvSpPr/>
          <p:nvPr/>
        </p:nvSpPr>
        <p:spPr>
          <a:xfrm rot="16200000">
            <a:off x="8501090" y="5500702"/>
            <a:ext cx="428628" cy="571504"/>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142852"/>
            <a:ext cx="7715272" cy="5632311"/>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Therefore,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G</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 G + G</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a:t>
            </a:r>
          </a:p>
          <a:p>
            <a:r>
              <a:rPr lang="en-US" sz="3000" dirty="0" smtClean="0">
                <a:solidFill>
                  <a:schemeClr val="accent5">
                    <a:lumMod val="50000"/>
                  </a:schemeClr>
                </a:solidFill>
                <a:effectLst>
                  <a:outerShdw blurRad="38100" dist="38100" dir="2700000" algn="tl">
                    <a:srgbClr val="000000">
                      <a:alpha val="43137"/>
                    </a:srgbClr>
                  </a:outerShdw>
                </a:effectLst>
              </a:rPr>
              <a:t>at equilibrium 	G</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 C	(TR=TC)</a:t>
            </a:r>
          </a:p>
          <a:p>
            <a:r>
              <a:rPr lang="en-US" sz="3000" dirty="0" smtClean="0">
                <a:solidFill>
                  <a:schemeClr val="accent5">
                    <a:lumMod val="50000"/>
                  </a:schemeClr>
                </a:solidFill>
                <a:effectLst>
                  <a:outerShdw blurRad="38100" dist="38100" dir="2700000" algn="tl">
                    <a:srgbClr val="000000">
                      <a:alpha val="43137"/>
                    </a:srgbClr>
                  </a:outerShdw>
                </a:effectLst>
              </a:rPr>
              <a:t>define </a:t>
            </a:r>
            <a:r>
              <a:rPr lang="en-US" sz="3000" u="sng" dirty="0" smtClean="0">
                <a:solidFill>
                  <a:schemeClr val="accent5">
                    <a:lumMod val="50000"/>
                  </a:schemeClr>
                </a:solidFill>
                <a:effectLst>
                  <a:outerShdw blurRad="38100" dist="38100" dir="2700000" algn="tl">
                    <a:srgbClr val="000000">
                      <a:alpha val="43137"/>
                    </a:srgbClr>
                  </a:outerShdw>
                </a:effectLst>
              </a:rPr>
              <a:t>a as a proportion</a:t>
            </a:r>
            <a:r>
              <a:rPr lang="en-US" sz="3000" dirty="0" smtClean="0">
                <a:solidFill>
                  <a:schemeClr val="accent5">
                    <a:lumMod val="50000"/>
                  </a:schemeClr>
                </a:solidFill>
                <a:effectLst>
                  <a:outerShdw blurRad="38100" dist="38100" dir="2700000" algn="tl">
                    <a:srgbClr val="000000">
                      <a:alpha val="43137"/>
                    </a:srgbClr>
                  </a:outerShdw>
                </a:effectLst>
              </a:rPr>
              <a:t> of total net present value from training.</a:t>
            </a:r>
          </a:p>
          <a:p>
            <a:r>
              <a:rPr lang="en-US" sz="3000" dirty="0" smtClean="0">
                <a:solidFill>
                  <a:schemeClr val="accent5">
                    <a:lumMod val="50000"/>
                  </a:schemeClr>
                </a:solidFill>
                <a:effectLst>
                  <a:outerShdw blurRad="38100" dist="38100" dir="2700000" algn="tl">
                    <a:srgbClr val="000000">
                      <a:alpha val="43137"/>
                    </a:srgbClr>
                  </a:outerShdw>
                </a:effectLst>
              </a:rPr>
              <a:t>Therefore,		G = aG</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 G</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 C so G = </a:t>
            </a:r>
            <a:r>
              <a:rPr lang="en-US" sz="3000" dirty="0" err="1" smtClean="0">
                <a:solidFill>
                  <a:schemeClr val="accent5">
                    <a:lumMod val="50000"/>
                  </a:schemeClr>
                </a:solidFill>
                <a:effectLst>
                  <a:outerShdw blurRad="38100" dist="38100" dir="2700000" algn="tl">
                    <a:srgbClr val="000000">
                      <a:alpha val="43137"/>
                    </a:srgbClr>
                  </a:outerShdw>
                </a:effectLst>
              </a:rPr>
              <a:t>aC</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Rewrite (14)</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a:t>
            </a:r>
            <a:r>
              <a:rPr lang="en-US" sz="3000" dirty="0" err="1" smtClean="0">
                <a:solidFill>
                  <a:schemeClr val="accent5">
                    <a:lumMod val="50000"/>
                  </a:schemeClr>
                </a:solidFill>
                <a:effectLst>
                  <a:outerShdw blurRad="38100" dist="38100" dir="2700000" algn="tl">
                    <a:srgbClr val="000000">
                      <a:alpha val="43137"/>
                    </a:srgbClr>
                  </a:outerShdw>
                </a:effectLst>
              </a:rPr>
              <a:t>aC</a:t>
            </a:r>
            <a:r>
              <a:rPr lang="en-US" sz="3000" dirty="0" smtClean="0">
                <a:solidFill>
                  <a:schemeClr val="accent5">
                    <a:lumMod val="50000"/>
                  </a:schemeClr>
                </a:solidFill>
                <a:effectLst>
                  <a:outerShdw blurRad="38100" dist="38100" dir="2700000" algn="tl">
                    <a:srgbClr val="000000">
                      <a:alpha val="43137"/>
                    </a:srgbClr>
                  </a:outerShdw>
                </a:effectLst>
              </a:rPr>
              <a:t> =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C</a:t>
            </a: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(15)</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a:t>
            </a:r>
            <a:r>
              <a:rPr lang="en-US" sz="3000" dirty="0" err="1" smtClean="0">
                <a:solidFill>
                  <a:schemeClr val="accent5">
                    <a:lumMod val="50000"/>
                  </a:schemeClr>
                </a:solidFill>
                <a:effectLst>
                  <a:outerShdw blurRad="38100" dist="38100" dir="2700000" algn="tl">
                    <a:srgbClr val="000000">
                      <a:alpha val="43137"/>
                    </a:srgbClr>
                  </a:outerShdw>
                </a:effectLst>
              </a:rPr>
              <a:t>aC</a:t>
            </a: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C</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C(a-1)</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C(1-a)</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(1-a)C	(16)</a:t>
            </a:r>
          </a:p>
        </p:txBody>
      </p:sp>
      <p:sp>
        <p:nvSpPr>
          <p:cNvPr id="5" name="TextBox 4"/>
          <p:cNvSpPr txBox="1"/>
          <p:nvPr/>
        </p:nvSpPr>
        <p:spPr>
          <a:xfrm>
            <a:off x="857224" y="5929330"/>
            <a:ext cx="2428892" cy="830997"/>
          </a:xfrm>
          <a:prstGeom prst="rect">
            <a:avLst/>
          </a:prstGeom>
          <a:noFill/>
        </p:spPr>
        <p:txBody>
          <a:bodyPr wrap="square" rtlCol="0">
            <a:spAutoFit/>
          </a:bodyPr>
          <a:lstStyle/>
          <a:p>
            <a:r>
              <a:rPr lang="en-US" sz="2400" dirty="0" smtClean="0">
                <a:solidFill>
                  <a:schemeClr val="accent5">
                    <a:lumMod val="50000"/>
                  </a:schemeClr>
                </a:solidFill>
                <a:effectLst>
                  <a:outerShdw blurRad="38100" dist="38100" dir="2700000" algn="tl">
                    <a:srgbClr val="000000">
                      <a:alpha val="43137"/>
                    </a:srgbClr>
                  </a:outerShdw>
                </a:effectLst>
              </a:rPr>
              <a:t>Opp. cost of MP while training </a:t>
            </a:r>
          </a:p>
        </p:txBody>
      </p:sp>
      <p:sp>
        <p:nvSpPr>
          <p:cNvPr id="7" name="TextBox 6"/>
          <p:cNvSpPr txBox="1"/>
          <p:nvPr/>
        </p:nvSpPr>
        <p:spPr>
          <a:xfrm>
            <a:off x="3357554" y="5884151"/>
            <a:ext cx="3500462" cy="830997"/>
          </a:xfrm>
          <a:prstGeom prst="rect">
            <a:avLst/>
          </a:prstGeom>
          <a:noFill/>
        </p:spPr>
        <p:txBody>
          <a:bodyPr wrap="square" rtlCol="0">
            <a:spAutoFit/>
          </a:bodyPr>
          <a:lstStyle/>
          <a:p>
            <a:r>
              <a:rPr lang="en-US" sz="2400" dirty="0" smtClean="0">
                <a:solidFill>
                  <a:schemeClr val="accent5">
                    <a:lumMod val="50000"/>
                  </a:schemeClr>
                </a:solidFill>
                <a:effectLst>
                  <a:outerShdw blurRad="38100" dist="38100" dir="2700000" algn="tl">
                    <a:srgbClr val="000000">
                      <a:alpha val="43137"/>
                    </a:srgbClr>
                  </a:outerShdw>
                </a:effectLst>
              </a:rPr>
              <a:t>Proportion of net present value obtained by worker</a:t>
            </a:r>
          </a:p>
        </p:txBody>
      </p:sp>
      <p:sp>
        <p:nvSpPr>
          <p:cNvPr id="8" name="TextBox 7"/>
          <p:cNvSpPr txBox="1"/>
          <p:nvPr/>
        </p:nvSpPr>
        <p:spPr>
          <a:xfrm>
            <a:off x="6858016" y="5955589"/>
            <a:ext cx="2143140" cy="830997"/>
          </a:xfrm>
          <a:prstGeom prst="rect">
            <a:avLst/>
          </a:prstGeom>
          <a:noFill/>
        </p:spPr>
        <p:txBody>
          <a:bodyPr wrap="square" rtlCol="0">
            <a:spAutoFit/>
          </a:bodyPr>
          <a:lstStyle/>
          <a:p>
            <a:r>
              <a:rPr lang="en-US" sz="2400" dirty="0" smtClean="0">
                <a:solidFill>
                  <a:schemeClr val="accent5">
                    <a:lumMod val="50000"/>
                  </a:schemeClr>
                </a:solidFill>
                <a:effectLst>
                  <a:outerShdw blurRad="38100" dist="38100" dir="2700000" algn="tl">
                    <a:srgbClr val="000000">
                      <a:alpha val="43137"/>
                    </a:srgbClr>
                  </a:outerShdw>
                </a:effectLst>
              </a:rPr>
              <a:t>Total economic cost of training</a:t>
            </a:r>
          </a:p>
        </p:txBody>
      </p:sp>
      <p:cxnSp>
        <p:nvCxnSpPr>
          <p:cNvPr id="10" name="ลูกศรเชื่อมต่อแบบตรง 9"/>
          <p:cNvCxnSpPr/>
          <p:nvPr/>
        </p:nvCxnSpPr>
        <p:spPr>
          <a:xfrm rot="10800000" flipV="1">
            <a:off x="3143240" y="5643578"/>
            <a:ext cx="1928826" cy="35719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ลูกศรเชื่อมต่อแบบตรง 11"/>
          <p:cNvCxnSpPr/>
          <p:nvPr/>
        </p:nvCxnSpPr>
        <p:spPr>
          <a:xfrm>
            <a:off x="7143768" y="5715016"/>
            <a:ext cx="357190" cy="21431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4" name="ลูกศรเชื่อมต่อแบบตรง 13"/>
          <p:cNvCxnSpPr/>
          <p:nvPr/>
        </p:nvCxnSpPr>
        <p:spPr>
          <a:xfrm rot="10800000" flipV="1">
            <a:off x="5929322" y="5715016"/>
            <a:ext cx="500066"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par>
                                <p:cTn id="16" presetID="4" presetClass="entr" presetSubtype="16"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ox(in)">
                                      <p:cBhvr>
                                        <p:cTn id="18" dur="500"/>
                                        <p:tgtEl>
                                          <p:spTgt spid="12"/>
                                        </p:tgtEl>
                                      </p:cBhvr>
                                    </p:animEffect>
                                  </p:childTnLst>
                                </p:cTn>
                              </p:par>
                              <p:par>
                                <p:cTn id="19" presetID="4" presetClass="entr" presetSubtype="16"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ox(in)">
                                      <p:cBhvr>
                                        <p:cTn id="21" dur="500"/>
                                        <p:tgtEl>
                                          <p:spTgt spid="14"/>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ox(in)">
                                      <p:cBhvr>
                                        <p:cTn id="24" dur="500"/>
                                        <p:tgtEl>
                                          <p:spTgt spid="7"/>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280926"/>
            <a:ext cx="7715272" cy="2862322"/>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From (16) in cost of general training a = 0</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 C			(17)</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in case of specific training a = 1</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MP</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baseline="30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(18)</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in case of semi-general and semi-specific</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0 &lt; a &lt; 1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428604"/>
            <a:ext cx="8072462" cy="5632311"/>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Training has an important effect on the relation between earning and age.</a:t>
            </a:r>
          </a:p>
          <a:p>
            <a:r>
              <a:rPr lang="en-US" sz="3000" dirty="0" smtClean="0">
                <a:solidFill>
                  <a:schemeClr val="accent5">
                    <a:lumMod val="50000"/>
                  </a:schemeClr>
                </a:solidFill>
                <a:effectLst>
                  <a:outerShdw blurRad="38100" dist="38100" dir="2700000" algn="tl">
                    <a:srgbClr val="000000">
                      <a:alpha val="43137"/>
                    </a:srgbClr>
                  </a:outerShdw>
                </a:effectLst>
              </a:rPr>
              <a:t>UU is an untrained persons received the same earning regardless of age.</a:t>
            </a:r>
          </a:p>
          <a:p>
            <a:r>
              <a:rPr lang="en-US" sz="3000" dirty="0" smtClean="0">
                <a:solidFill>
                  <a:schemeClr val="accent5">
                    <a:lumMod val="50000"/>
                  </a:schemeClr>
                </a:solidFill>
                <a:effectLst>
                  <a:outerShdw blurRad="38100" dist="38100" dir="2700000" algn="tl">
                    <a:srgbClr val="000000">
                      <a:alpha val="43137"/>
                    </a:srgbClr>
                  </a:outerShdw>
                </a:effectLst>
              </a:rPr>
              <a:t>T’T’ is trained person who received lower earning during the training period because training is paid for at that time, and higher earning at later ages because the return is collected then.</a:t>
            </a:r>
          </a:p>
          <a:p>
            <a:r>
              <a:rPr lang="en-US" sz="3000" dirty="0" smtClean="0">
                <a:solidFill>
                  <a:schemeClr val="accent5">
                    <a:lumMod val="50000"/>
                  </a:schemeClr>
                </a:solidFill>
                <a:effectLst>
                  <a:outerShdw blurRad="38100" dist="38100" dir="2700000" algn="tl">
                    <a:srgbClr val="000000">
                      <a:alpha val="43137"/>
                    </a:srgbClr>
                  </a:outerShdw>
                </a:effectLst>
              </a:rPr>
              <a:t>TT is the combined effect of paying for and collecting the return from training in this way would be to make the age-earning curve  of trained person.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5.2 Cost and Benefit</a:t>
            </a:r>
            <a:endParaRPr lang="th-TH" sz="3200" dirty="0">
              <a:latin typeface="Gill Sans MT" pitchFamily="34" charset="0"/>
            </a:endParaRPr>
          </a:p>
        </p:txBody>
      </p:sp>
      <p:sp>
        <p:nvSpPr>
          <p:cNvPr id="5" name="TextBox 4"/>
          <p:cNvSpPr txBox="1"/>
          <p:nvPr/>
        </p:nvSpPr>
        <p:spPr>
          <a:xfrm>
            <a:off x="928694" y="1071546"/>
            <a:ext cx="8072462" cy="147732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OJT </a:t>
            </a:r>
            <a:r>
              <a:rPr lang="en-US" sz="3000" dirty="0" smtClean="0">
                <a:solidFill>
                  <a:schemeClr val="accent5">
                    <a:lumMod val="50000"/>
                  </a:schemeClr>
                </a:solidFill>
                <a:effectLst>
                  <a:outerShdw blurRad="38100" dist="38100" dir="2700000" algn="tl">
                    <a:srgbClr val="000000">
                      <a:alpha val="43137"/>
                    </a:srgbClr>
                  </a:outerShdw>
                </a:effectLst>
              </a:rPr>
              <a:t>is same as education. We invest in schooling before participate in labor market. Firm invest training while they are doing the job in the firm.</a:t>
            </a:r>
          </a:p>
        </p:txBody>
      </p:sp>
      <p:sp>
        <p:nvSpPr>
          <p:cNvPr id="6" name="วงรี 5"/>
          <p:cNvSpPr/>
          <p:nvPr/>
        </p:nvSpPr>
        <p:spPr>
          <a:xfrm>
            <a:off x="1142976" y="128586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TextBox 6"/>
          <p:cNvSpPr txBox="1"/>
          <p:nvPr/>
        </p:nvSpPr>
        <p:spPr>
          <a:xfrm>
            <a:off x="2285984" y="2786058"/>
            <a:ext cx="1214446"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Family</a:t>
            </a:r>
          </a:p>
        </p:txBody>
      </p:sp>
      <p:sp>
        <p:nvSpPr>
          <p:cNvPr id="8" name="TextBox 7"/>
          <p:cNvSpPr txBox="1"/>
          <p:nvPr/>
        </p:nvSpPr>
        <p:spPr>
          <a:xfrm>
            <a:off x="2143108" y="5120358"/>
            <a:ext cx="1571636"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Schooling</a:t>
            </a:r>
          </a:p>
        </p:txBody>
      </p:sp>
      <p:sp>
        <p:nvSpPr>
          <p:cNvPr id="9" name="TextBox 8"/>
          <p:cNvSpPr txBox="1"/>
          <p:nvPr/>
        </p:nvSpPr>
        <p:spPr>
          <a:xfrm>
            <a:off x="5572132" y="5143512"/>
            <a:ext cx="1571636"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Training</a:t>
            </a:r>
          </a:p>
        </p:txBody>
      </p:sp>
      <p:sp>
        <p:nvSpPr>
          <p:cNvPr id="10" name="TextBox 9"/>
          <p:cNvSpPr txBox="1"/>
          <p:nvPr/>
        </p:nvSpPr>
        <p:spPr>
          <a:xfrm>
            <a:off x="5786446" y="2786058"/>
            <a:ext cx="1214446"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Firm</a:t>
            </a:r>
          </a:p>
        </p:txBody>
      </p:sp>
      <p:sp>
        <p:nvSpPr>
          <p:cNvPr id="11" name="TextBox 10"/>
          <p:cNvSpPr txBox="1"/>
          <p:nvPr/>
        </p:nvSpPr>
        <p:spPr>
          <a:xfrm>
            <a:off x="3357554" y="3763036"/>
            <a:ext cx="1785950"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Investment</a:t>
            </a:r>
          </a:p>
        </p:txBody>
      </p:sp>
      <p:sp>
        <p:nvSpPr>
          <p:cNvPr id="12" name="TextBox 11"/>
          <p:cNvSpPr txBox="1"/>
          <p:nvPr/>
        </p:nvSpPr>
        <p:spPr>
          <a:xfrm>
            <a:off x="6858016" y="3786190"/>
            <a:ext cx="1785950"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Investment</a:t>
            </a:r>
          </a:p>
        </p:txBody>
      </p:sp>
      <p:sp>
        <p:nvSpPr>
          <p:cNvPr id="13" name="ลูกศรลง 12"/>
          <p:cNvSpPr/>
          <p:nvPr/>
        </p:nvSpPr>
        <p:spPr>
          <a:xfrm>
            <a:off x="2714612" y="3571876"/>
            <a:ext cx="357190" cy="12858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ลูกศรลง 13"/>
          <p:cNvSpPr/>
          <p:nvPr/>
        </p:nvSpPr>
        <p:spPr>
          <a:xfrm>
            <a:off x="6072198" y="3571876"/>
            <a:ext cx="357190" cy="12858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ox(in)">
                                      <p:cBhvr>
                                        <p:cTn id="20" dur="500"/>
                                        <p:tgtEl>
                                          <p:spTgt spid="7"/>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ox(in)">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ox(in)">
                                      <p:cBhvr>
                                        <p:cTn id="28" dur="500"/>
                                        <p:tgtEl>
                                          <p:spTgt spid="13"/>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ox(in)">
                                      <p:cBhvr>
                                        <p:cTn id="31" dur="500"/>
                                        <p:tgtEl>
                                          <p:spTgt spid="11"/>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ox(in)">
                                      <p:cBhvr>
                                        <p:cTn id="34" dur="500"/>
                                        <p:tgtEl>
                                          <p:spTgt spid="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ox(in)">
                                      <p:cBhvr>
                                        <p:cTn id="37" dur="500"/>
                                        <p:tgtEl>
                                          <p:spTgt spid="14"/>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ox(in)">
                                      <p:cBhvr>
                                        <p:cTn id="40" dur="500"/>
                                        <p:tgtEl>
                                          <p:spTgt spid="12"/>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ox(in)">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p:bldP spid="8" grpId="0"/>
      <p:bldP spid="9" grpId="0"/>
      <p:bldP spid="10" grpId="0"/>
      <p:bldP spid="11" grpId="0"/>
      <p:bldP spid="12" grpId="0"/>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306001" y="642918"/>
            <a:ext cx="6337833" cy="714380"/>
          </a:xfrm>
          <a:prstGeom prst="rect">
            <a:avLst/>
          </a:prstGeom>
          <a:noFill/>
        </p:spPr>
      </p:pic>
      <p:sp>
        <p:nvSpPr>
          <p:cNvPr id="6" name="TextBox 5"/>
          <p:cNvSpPr txBox="1"/>
          <p:nvPr/>
        </p:nvSpPr>
        <p:spPr>
          <a:xfrm>
            <a:off x="8072462" y="642918"/>
            <a:ext cx="785818"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(1)</a:t>
            </a:r>
          </a:p>
        </p:txBody>
      </p:sp>
      <p:sp>
        <p:nvSpPr>
          <p:cNvPr id="7" name="TextBox 6"/>
          <p:cNvSpPr txBox="1"/>
          <p:nvPr/>
        </p:nvSpPr>
        <p:spPr>
          <a:xfrm>
            <a:off x="1071538" y="1785926"/>
            <a:ext cx="8072462" cy="147732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w</a:t>
            </a:r>
            <a:r>
              <a:rPr lang="en-US" sz="3000" dirty="0" smtClean="0">
                <a:solidFill>
                  <a:schemeClr val="accent5">
                    <a:lumMod val="50000"/>
                  </a:schemeClr>
                </a:solidFill>
                <a:effectLst>
                  <a:outerShdw blurRad="38100" dist="38100" dir="2700000" algn="tl">
                    <a:srgbClr val="000000">
                      <a:alpha val="43137"/>
                    </a:srgbClr>
                  </a:outerShdw>
                </a:effectLst>
              </a:rPr>
              <a:t>here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V</a:t>
            </a:r>
            <a:r>
              <a:rPr lang="en-US" sz="3000" baseline="-25000" dirty="0" smtClean="0">
                <a:solidFill>
                  <a:schemeClr val="accent5">
                    <a:lumMod val="50000"/>
                  </a:schemeClr>
                </a:solidFill>
                <a:effectLst>
                  <a:outerShdw blurRad="38100" dist="38100" dir="2700000" algn="tl">
                    <a:srgbClr val="000000">
                      <a:alpha val="43137"/>
                    </a:srgbClr>
                  </a:outerShdw>
                </a:effectLst>
              </a:rPr>
              <a:t>P</a:t>
            </a:r>
            <a:r>
              <a:rPr lang="en-US" sz="3000" dirty="0" smtClean="0">
                <a:solidFill>
                  <a:schemeClr val="accent5">
                    <a:lumMod val="50000"/>
                  </a:schemeClr>
                </a:solidFill>
                <a:effectLst>
                  <a:outerShdw blurRad="38100" dist="38100" dir="2700000" algn="tl">
                    <a:srgbClr val="000000">
                      <a:alpha val="43137"/>
                    </a:srgbClr>
                  </a:outerShdw>
                </a:effectLst>
              </a:rPr>
              <a:t>  is present value</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E    is income or earning in year 0,1,2,…,n</a:t>
            </a:r>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339430" y="3714752"/>
            <a:ext cx="2375314" cy="928694"/>
          </a:xfrm>
          <a:prstGeom prst="rect">
            <a:avLst/>
          </a:prstGeom>
          <a:noFill/>
        </p:spPr>
      </p:pic>
      <p:sp>
        <p:nvSpPr>
          <p:cNvPr id="10" name="TextBox 9"/>
          <p:cNvSpPr txBox="1"/>
          <p:nvPr/>
        </p:nvSpPr>
        <p:spPr>
          <a:xfrm>
            <a:off x="1071538" y="4737754"/>
            <a:ext cx="8072462" cy="1015663"/>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Ex</a:t>
            </a:r>
            <a:r>
              <a:rPr lang="en-US" sz="3000" dirty="0" smtClean="0">
                <a:solidFill>
                  <a:schemeClr val="accent5">
                    <a:lumMod val="50000"/>
                  </a:schemeClr>
                </a:solidFill>
                <a:effectLst>
                  <a:outerShdw blurRad="38100" dist="38100" dir="2700000" algn="tl">
                    <a:srgbClr val="000000">
                      <a:alpha val="43137"/>
                    </a:srgbClr>
                  </a:outerShdw>
                </a:effectLst>
              </a:rPr>
              <a:t>	Income flow 18 to 64 years, n=18,19,…</a:t>
            </a:r>
          </a:p>
          <a:p>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64-18=46 years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ox(in)">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1027"/>
                                        </p:tgtEl>
                                        <p:attrNameLst>
                                          <p:attrName>style.visibility</p:attrName>
                                        </p:attrNameLst>
                                      </p:cBhvr>
                                      <p:to>
                                        <p:strVal val="visible"/>
                                      </p:to>
                                    </p:set>
                                    <p:animEffect transition="in" filter="box(in)">
                                      <p:cBhvr>
                                        <p:cTn id="18" dur="500"/>
                                        <p:tgtEl>
                                          <p:spTgt spid="102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box(in)">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28992" y="928670"/>
            <a:ext cx="4000528"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Total Revenue	IRR</a:t>
            </a:r>
          </a:p>
        </p:txBody>
      </p:sp>
      <p:sp>
        <p:nvSpPr>
          <p:cNvPr id="5" name="TextBox 4"/>
          <p:cNvSpPr txBox="1"/>
          <p:nvPr/>
        </p:nvSpPr>
        <p:spPr>
          <a:xfrm>
            <a:off x="3428992" y="2357430"/>
            <a:ext cx="600079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Cost of training	  MRR (debt rate)</a:t>
            </a:r>
          </a:p>
        </p:txBody>
      </p:sp>
      <p:sp>
        <p:nvSpPr>
          <p:cNvPr id="6" name="TextBox 5"/>
          <p:cNvSpPr txBox="1"/>
          <p:nvPr/>
        </p:nvSpPr>
        <p:spPr>
          <a:xfrm>
            <a:off x="3500430" y="3929066"/>
            <a:ext cx="500066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Wage increase after OJT</a:t>
            </a:r>
          </a:p>
        </p:txBody>
      </p:sp>
      <p:sp>
        <p:nvSpPr>
          <p:cNvPr id="7" name="TextBox 6"/>
          <p:cNvSpPr txBox="1"/>
          <p:nvPr/>
        </p:nvSpPr>
        <p:spPr>
          <a:xfrm>
            <a:off x="3500430" y="5232456"/>
            <a:ext cx="500066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Wage decrease while OJT</a:t>
            </a:r>
          </a:p>
        </p:txBody>
      </p:sp>
      <p:sp>
        <p:nvSpPr>
          <p:cNvPr id="8" name="TextBox 7"/>
          <p:cNvSpPr txBox="1"/>
          <p:nvPr/>
        </p:nvSpPr>
        <p:spPr>
          <a:xfrm>
            <a:off x="428596" y="1500174"/>
            <a:ext cx="2286048" cy="1015663"/>
          </a:xfrm>
          <a:prstGeom prst="rect">
            <a:avLst/>
          </a:prstGeom>
          <a:noFill/>
        </p:spPr>
        <p:txBody>
          <a:bodyPr wrap="square" rtlCol="0">
            <a:spAutoFit/>
          </a:bodyPr>
          <a:lstStyle/>
          <a:p>
            <a:pPr algn="ctr"/>
            <a:r>
              <a:rPr lang="en-US" sz="3000" dirty="0" smtClean="0">
                <a:solidFill>
                  <a:schemeClr val="accent5">
                    <a:lumMod val="50000"/>
                  </a:schemeClr>
                </a:solidFill>
                <a:effectLst>
                  <a:outerShdw blurRad="38100" dist="38100" dir="2700000" algn="tl">
                    <a:srgbClr val="000000">
                      <a:alpha val="43137"/>
                    </a:srgbClr>
                  </a:outerShdw>
                </a:effectLst>
              </a:rPr>
              <a:t>OJT</a:t>
            </a:r>
          </a:p>
          <a:p>
            <a:pPr algn="ctr"/>
            <a:r>
              <a:rPr lang="en-US" sz="3000" dirty="0" smtClean="0">
                <a:solidFill>
                  <a:schemeClr val="accent5">
                    <a:lumMod val="50000"/>
                  </a:schemeClr>
                </a:solidFill>
                <a:effectLst>
                  <a:outerShdw blurRad="38100" dist="38100" dir="2700000" algn="tl">
                    <a:srgbClr val="000000">
                      <a:alpha val="43137"/>
                    </a:srgbClr>
                  </a:outerShdw>
                </a:effectLst>
              </a:rPr>
              <a:t>(Firm)</a:t>
            </a:r>
          </a:p>
        </p:txBody>
      </p:sp>
      <p:sp>
        <p:nvSpPr>
          <p:cNvPr id="9" name="TextBox 8"/>
          <p:cNvSpPr txBox="1"/>
          <p:nvPr/>
        </p:nvSpPr>
        <p:spPr>
          <a:xfrm>
            <a:off x="285720" y="4342163"/>
            <a:ext cx="2286048" cy="1015663"/>
          </a:xfrm>
          <a:prstGeom prst="rect">
            <a:avLst/>
          </a:prstGeom>
          <a:noFill/>
        </p:spPr>
        <p:txBody>
          <a:bodyPr wrap="square" rtlCol="0">
            <a:spAutoFit/>
          </a:bodyPr>
          <a:lstStyle/>
          <a:p>
            <a:pPr algn="ctr"/>
            <a:r>
              <a:rPr lang="en-US" sz="3000" dirty="0" smtClean="0">
                <a:solidFill>
                  <a:schemeClr val="accent5">
                    <a:lumMod val="50000"/>
                  </a:schemeClr>
                </a:solidFill>
                <a:effectLst>
                  <a:outerShdw blurRad="38100" dist="38100" dir="2700000" algn="tl">
                    <a:srgbClr val="000000">
                      <a:alpha val="43137"/>
                    </a:srgbClr>
                  </a:outerShdw>
                </a:effectLst>
              </a:rPr>
              <a:t>OJT</a:t>
            </a:r>
          </a:p>
          <a:p>
            <a:pPr algn="ctr"/>
            <a:r>
              <a:rPr lang="en-US" sz="3000" dirty="0" smtClean="0">
                <a:solidFill>
                  <a:schemeClr val="accent5">
                    <a:lumMod val="50000"/>
                  </a:schemeClr>
                </a:solidFill>
                <a:effectLst>
                  <a:outerShdw blurRad="38100" dist="38100" dir="2700000" algn="tl">
                    <a:srgbClr val="000000">
                      <a:alpha val="43137"/>
                    </a:srgbClr>
                  </a:outerShdw>
                </a:effectLst>
              </a:rPr>
              <a:t>(Worker)</a:t>
            </a:r>
          </a:p>
        </p:txBody>
      </p:sp>
      <p:sp>
        <p:nvSpPr>
          <p:cNvPr id="10" name="ลูกศรขวา 9"/>
          <p:cNvSpPr/>
          <p:nvPr/>
        </p:nvSpPr>
        <p:spPr>
          <a:xfrm>
            <a:off x="5857884" y="114298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ขวา 10"/>
          <p:cNvSpPr/>
          <p:nvPr/>
        </p:nvSpPr>
        <p:spPr>
          <a:xfrm>
            <a:off x="6072198" y="257174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บวก 11"/>
          <p:cNvSpPr/>
          <p:nvPr/>
        </p:nvSpPr>
        <p:spPr>
          <a:xfrm>
            <a:off x="3000364" y="1000108"/>
            <a:ext cx="485772" cy="500066"/>
          </a:xfrm>
          <a:prstGeom prst="mathPlus">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h-TH"/>
          </a:p>
        </p:txBody>
      </p:sp>
      <p:sp>
        <p:nvSpPr>
          <p:cNvPr id="13" name="บวก 12"/>
          <p:cNvSpPr/>
          <p:nvPr/>
        </p:nvSpPr>
        <p:spPr>
          <a:xfrm>
            <a:off x="3000364" y="3929066"/>
            <a:ext cx="485772" cy="500066"/>
          </a:xfrm>
          <a:prstGeom prst="mathPlus">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th-TH"/>
          </a:p>
        </p:txBody>
      </p:sp>
      <p:sp>
        <p:nvSpPr>
          <p:cNvPr id="14" name="ลบ 13"/>
          <p:cNvSpPr/>
          <p:nvPr/>
        </p:nvSpPr>
        <p:spPr>
          <a:xfrm>
            <a:off x="3071802" y="2428868"/>
            <a:ext cx="357190" cy="428628"/>
          </a:xfrm>
          <a:prstGeom prst="mathMinus">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5" name="ลบ 14"/>
          <p:cNvSpPr/>
          <p:nvPr/>
        </p:nvSpPr>
        <p:spPr>
          <a:xfrm>
            <a:off x="3071802" y="5286388"/>
            <a:ext cx="357190" cy="428628"/>
          </a:xfrm>
          <a:prstGeom prst="mathMinus">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cxnSp>
        <p:nvCxnSpPr>
          <p:cNvPr id="18" name="ตัวเชื่อมต่อตรง 17"/>
          <p:cNvCxnSpPr/>
          <p:nvPr/>
        </p:nvCxnSpPr>
        <p:spPr>
          <a:xfrm flipV="1">
            <a:off x="2071670" y="1357298"/>
            <a:ext cx="785818" cy="571504"/>
          </a:xfrm>
          <a:prstGeom prst="line">
            <a:avLst/>
          </a:prstGeom>
        </p:spPr>
        <p:style>
          <a:lnRef idx="3">
            <a:schemeClr val="accent1"/>
          </a:lnRef>
          <a:fillRef idx="0">
            <a:schemeClr val="accent1"/>
          </a:fillRef>
          <a:effectRef idx="2">
            <a:schemeClr val="accent1"/>
          </a:effectRef>
          <a:fontRef idx="minor">
            <a:schemeClr val="tx1"/>
          </a:fontRef>
        </p:style>
      </p:cxnSp>
      <p:cxnSp>
        <p:nvCxnSpPr>
          <p:cNvPr id="19" name="ตัวเชื่อมต่อตรง 18"/>
          <p:cNvCxnSpPr/>
          <p:nvPr/>
        </p:nvCxnSpPr>
        <p:spPr>
          <a:xfrm>
            <a:off x="2071670" y="1928802"/>
            <a:ext cx="785818" cy="571504"/>
          </a:xfrm>
          <a:prstGeom prst="line">
            <a:avLst/>
          </a:prstGeom>
        </p:spPr>
        <p:style>
          <a:lnRef idx="3">
            <a:schemeClr val="accent1"/>
          </a:lnRef>
          <a:fillRef idx="0">
            <a:schemeClr val="accent1"/>
          </a:fillRef>
          <a:effectRef idx="2">
            <a:schemeClr val="accent1"/>
          </a:effectRef>
          <a:fontRef idx="minor">
            <a:schemeClr val="tx1"/>
          </a:fontRef>
        </p:style>
      </p:cxnSp>
      <p:cxnSp>
        <p:nvCxnSpPr>
          <p:cNvPr id="22" name="ตัวเชื่อมต่อตรง 21"/>
          <p:cNvCxnSpPr/>
          <p:nvPr/>
        </p:nvCxnSpPr>
        <p:spPr>
          <a:xfrm flipV="1">
            <a:off x="2071670" y="4286256"/>
            <a:ext cx="785818" cy="571504"/>
          </a:xfrm>
          <a:prstGeom prst="line">
            <a:avLst/>
          </a:prstGeom>
        </p:spPr>
        <p:style>
          <a:lnRef idx="3">
            <a:schemeClr val="accent1"/>
          </a:lnRef>
          <a:fillRef idx="0">
            <a:schemeClr val="accent1"/>
          </a:fillRef>
          <a:effectRef idx="2">
            <a:schemeClr val="accent1"/>
          </a:effectRef>
          <a:fontRef idx="minor">
            <a:schemeClr val="tx1"/>
          </a:fontRef>
        </p:style>
      </p:cxnSp>
      <p:cxnSp>
        <p:nvCxnSpPr>
          <p:cNvPr id="23" name="ตัวเชื่อมต่อตรง 22"/>
          <p:cNvCxnSpPr/>
          <p:nvPr/>
        </p:nvCxnSpPr>
        <p:spPr>
          <a:xfrm>
            <a:off x="2071670" y="4857760"/>
            <a:ext cx="785818" cy="571504"/>
          </a:xfrm>
          <a:prstGeom prst="line">
            <a:avLst/>
          </a:prstGeom>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ox(in)">
                                      <p:cBhvr>
                                        <p:cTn id="15" dur="500"/>
                                        <p:tgtEl>
                                          <p:spTgt spid="18"/>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ox(in)">
                                      <p:cBhvr>
                                        <p:cTn id="18" dur="500"/>
                                        <p:tgtEl>
                                          <p:spTgt spid="12"/>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ox(in)">
                                      <p:cBhvr>
                                        <p:cTn id="21" dur="500"/>
                                        <p:tgtEl>
                                          <p:spTgt spid="4"/>
                                        </p:tgtEl>
                                      </p:cBhvr>
                                    </p:animEffect>
                                  </p:childTnLst>
                                </p:cTn>
                              </p:par>
                              <p:par>
                                <p:cTn id="22" presetID="4" presetClass="entr" presetSubtype="16" fill="hold"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box(in)">
                                      <p:cBhvr>
                                        <p:cTn id="24" dur="500"/>
                                        <p:tgtEl>
                                          <p:spTgt spid="19"/>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ox(in)">
                                      <p:cBhvr>
                                        <p:cTn id="27" dur="500"/>
                                        <p:tgtEl>
                                          <p:spTgt spid="14"/>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ox(in)">
                                      <p:cBhvr>
                                        <p:cTn id="30" dur="500"/>
                                        <p:tgtEl>
                                          <p:spTgt spid="5"/>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box(in)">
                                      <p:cBhvr>
                                        <p:cTn id="33" dur="500"/>
                                        <p:tgtEl>
                                          <p:spTgt spid="10"/>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box(in)">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nodeType="click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box(in)">
                                      <p:cBhvr>
                                        <p:cTn id="41" dur="500"/>
                                        <p:tgtEl>
                                          <p:spTgt spid="22"/>
                                        </p:tgtEl>
                                      </p:cBhvr>
                                    </p:animEffect>
                                  </p:childTnLst>
                                </p:cTn>
                              </p:par>
                              <p:par>
                                <p:cTn id="42" presetID="4" presetClass="entr" presetSubtype="16" fill="hold"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box(in)">
                                      <p:cBhvr>
                                        <p:cTn id="44" dur="500"/>
                                        <p:tgtEl>
                                          <p:spTgt spid="23"/>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ox(in)">
                                      <p:cBhvr>
                                        <p:cTn id="47" dur="500"/>
                                        <p:tgtEl>
                                          <p:spTgt spid="13"/>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box(in)">
                                      <p:cBhvr>
                                        <p:cTn id="50" dur="500"/>
                                        <p:tgtEl>
                                          <p:spTgt spid="15"/>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box(in)">
                                      <p:cBhvr>
                                        <p:cTn id="53" dur="500"/>
                                        <p:tgtEl>
                                          <p:spTgt spid="6"/>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box(in)">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animBg="1"/>
      <p:bldP spid="11" grpId="0" animBg="1"/>
      <p:bldP spid="12" grpId="0" animBg="1"/>
      <p:bldP spid="13" grpId="0" animBg="1"/>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5.3 Type of Training</a:t>
            </a:r>
            <a:endParaRPr lang="th-TH" sz="3200" dirty="0">
              <a:latin typeface="Gill Sans MT" pitchFamily="34" charset="0"/>
            </a:endParaRPr>
          </a:p>
        </p:txBody>
      </p:sp>
      <p:sp>
        <p:nvSpPr>
          <p:cNvPr id="5" name="TextBox 4"/>
          <p:cNvSpPr txBox="1"/>
          <p:nvPr/>
        </p:nvSpPr>
        <p:spPr>
          <a:xfrm>
            <a:off x="1071538" y="1225689"/>
            <a:ext cx="8072462" cy="5170646"/>
          </a:xfrm>
          <a:prstGeom prst="rect">
            <a:avLst/>
          </a:prstGeom>
          <a:noFill/>
        </p:spPr>
        <p:txBody>
          <a:bodyPr wrap="square" rtlCol="0">
            <a:spAutoFit/>
          </a:bodyPr>
          <a:lstStyle/>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1) General Training</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Generate general skill for any firm, e, g :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administrative skill, clerk, typing and language</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After training, workers have gained this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benefit.</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Therefore, who gain who pay for training</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cost.</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P</a:t>
            </a:r>
            <a:r>
              <a:rPr lang="en-US" sz="3000" dirty="0" smtClean="0">
                <a:solidFill>
                  <a:schemeClr val="accent5">
                    <a:lumMod val="50000"/>
                  </a:schemeClr>
                </a:solidFill>
                <a:effectLst>
                  <a:outerShdw blurRad="38100" dist="38100" dir="2700000" algn="tl">
                    <a:srgbClr val="000000">
                      <a:alpha val="43137"/>
                    </a:srgbClr>
                  </a:outerShdw>
                </a:effectLst>
              </a:rPr>
              <a:t>  =  </a:t>
            </a:r>
            <a:r>
              <a:rPr lang="en-US" sz="3000" dirty="0" err="1" smtClean="0">
                <a:solidFill>
                  <a:schemeClr val="accent5">
                    <a:lumMod val="50000"/>
                  </a:schemeClr>
                </a:solidFill>
                <a:effectLst>
                  <a:outerShdw blurRad="38100" dist="38100" dir="2700000" algn="tl">
                    <a:srgbClr val="000000">
                      <a:alpha val="43137"/>
                    </a:srgbClr>
                  </a:outerShdw>
                </a:effectLst>
              </a:rPr>
              <a:t>MRP</a:t>
            </a:r>
            <a:r>
              <a:rPr lang="en-US" sz="3000" baseline="-25000" dirty="0" err="1" smtClean="0">
                <a:solidFill>
                  <a:schemeClr val="accent5">
                    <a:lumMod val="50000"/>
                  </a:schemeClr>
                </a:solidFill>
                <a:effectLst>
                  <a:outerShdw blurRad="38100" dist="38100" dir="2700000" algn="tl">
                    <a:srgbClr val="000000">
                      <a:alpha val="43137"/>
                    </a:srgbClr>
                  </a:outerShdw>
                </a:effectLst>
              </a:rPr>
              <a:t>p</a:t>
            </a:r>
            <a:r>
              <a:rPr lang="en-US" sz="3000" dirty="0" smtClean="0">
                <a:solidFill>
                  <a:schemeClr val="accent5">
                    <a:lumMod val="50000"/>
                  </a:schemeClr>
                </a:solidFill>
                <a:effectLst>
                  <a:outerShdw blurRad="38100" dist="38100" dir="2700000" algn="tl">
                    <a:srgbClr val="000000">
                      <a:alpha val="43137"/>
                    </a:srgbClr>
                  </a:outerShdw>
                </a:effectLst>
              </a:rPr>
              <a:t> </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where    W</a:t>
            </a:r>
            <a:r>
              <a:rPr lang="en-US" sz="3000" baseline="-25000" dirty="0" smtClean="0">
                <a:solidFill>
                  <a:schemeClr val="accent5">
                    <a:lumMod val="50000"/>
                  </a:schemeClr>
                </a:solidFill>
                <a:effectLst>
                  <a:outerShdw blurRad="38100" dist="38100" dir="2700000" algn="tl">
                    <a:srgbClr val="000000">
                      <a:alpha val="43137"/>
                    </a:srgbClr>
                  </a:outerShdw>
                </a:effectLst>
              </a:rPr>
              <a:t>P</a:t>
            </a:r>
            <a:r>
              <a:rPr lang="en-US" sz="3000" dirty="0" smtClean="0">
                <a:solidFill>
                  <a:schemeClr val="accent5">
                    <a:lumMod val="50000"/>
                  </a:schemeClr>
                </a:solidFill>
                <a:effectLst>
                  <a:outerShdw blurRad="38100" dist="38100" dir="2700000" algn="tl">
                    <a:srgbClr val="000000">
                      <a:alpha val="43137"/>
                    </a:srgbClr>
                  </a:outerShdw>
                </a:effectLst>
              </a:rPr>
              <a:t> = Wage of post training </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MRP</a:t>
            </a:r>
            <a:r>
              <a:rPr lang="en-US" sz="3000" baseline="-25000" dirty="0" smtClean="0">
                <a:solidFill>
                  <a:schemeClr val="accent5">
                    <a:lumMod val="50000"/>
                  </a:schemeClr>
                </a:solidFill>
                <a:effectLst>
                  <a:outerShdw blurRad="38100" dist="38100" dir="2700000" algn="tl">
                    <a:srgbClr val="000000">
                      <a:alpha val="43137"/>
                    </a:srgbClr>
                  </a:outerShdw>
                </a:effectLst>
              </a:rPr>
              <a:t>P</a:t>
            </a:r>
            <a:r>
              <a:rPr lang="en-US" sz="3000" dirty="0" smtClean="0">
                <a:solidFill>
                  <a:schemeClr val="accent5">
                    <a:lumMod val="50000"/>
                  </a:schemeClr>
                </a:solidFill>
                <a:effectLst>
                  <a:outerShdw blurRad="38100" dist="38100" dir="2700000" algn="tl">
                    <a:srgbClr val="000000">
                      <a:alpha val="43137"/>
                    </a:srgbClr>
                  </a:outerShdw>
                </a:effectLst>
              </a:rPr>
              <a:t> = Marginal revenue of</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product, post training</a:t>
            </a:r>
          </a:p>
        </p:txBody>
      </p:sp>
      <p:sp>
        <p:nvSpPr>
          <p:cNvPr id="6" name="วงรี 5"/>
          <p:cNvSpPr/>
          <p:nvPr/>
        </p:nvSpPr>
        <p:spPr>
          <a:xfrm>
            <a:off x="1714480" y="192880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วงรี 6"/>
          <p:cNvSpPr/>
          <p:nvPr/>
        </p:nvSpPr>
        <p:spPr>
          <a:xfrm>
            <a:off x="1714480" y="371475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วงรี 7"/>
          <p:cNvSpPr/>
          <p:nvPr/>
        </p:nvSpPr>
        <p:spPr>
          <a:xfrm>
            <a:off x="1714480" y="285749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ox(in)">
                                      <p:cBhvr>
                                        <p:cTn id="18" dur="500"/>
                                        <p:tgtEl>
                                          <p:spTgt spid="8"/>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ox(in)">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357166"/>
            <a:ext cx="8072462" cy="4247317"/>
          </a:xfrm>
          <a:prstGeom prst="rect">
            <a:avLst/>
          </a:prstGeom>
          <a:noFill/>
        </p:spPr>
        <p:txBody>
          <a:bodyPr wrap="square" rtlCol="0">
            <a:spAutoFit/>
          </a:bodyPr>
          <a:lstStyle/>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While training, worker receive wage lower</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than previous time,</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&lt; W</a:t>
            </a:r>
            <a:r>
              <a:rPr lang="en-US" sz="3000" baseline="-25000" dirty="0" smtClean="0">
                <a:solidFill>
                  <a:schemeClr val="accent5">
                    <a:lumMod val="50000"/>
                  </a:schemeClr>
                </a:solidFill>
                <a:effectLst>
                  <a:outerShdw blurRad="38100" dist="38100" dir="2700000" algn="tl">
                    <a:srgbClr val="000000">
                      <a:alpha val="43137"/>
                    </a:srgbClr>
                  </a:outerShdw>
                </a:effectLst>
              </a:rPr>
              <a:t>u</a:t>
            </a:r>
            <a:r>
              <a:rPr lang="en-US" sz="3000" dirty="0" smtClean="0">
                <a:solidFill>
                  <a:schemeClr val="accent5">
                    <a:lumMod val="50000"/>
                  </a:schemeClr>
                </a:solidFill>
                <a:effectLst>
                  <a:outerShdw blurRad="38100" dist="38100" dir="2700000" algn="tl">
                    <a:srgbClr val="000000">
                      <a:alpha val="43137"/>
                    </a:srgbClr>
                  </a:outerShdw>
                </a:effectLst>
              </a:rPr>
              <a:t> </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 Wage while training</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u</a:t>
            </a:r>
            <a:r>
              <a:rPr lang="en-US" sz="3000" dirty="0" smtClean="0">
                <a:solidFill>
                  <a:schemeClr val="accent5">
                    <a:lumMod val="50000"/>
                  </a:schemeClr>
                </a:solidFill>
                <a:effectLst>
                  <a:outerShdw blurRad="38100" dist="38100" dir="2700000" algn="tl">
                    <a:srgbClr val="000000">
                      <a:alpha val="43137"/>
                    </a:srgbClr>
                  </a:outerShdw>
                </a:effectLst>
              </a:rPr>
              <a:t>  = Wage before training or wage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for </a:t>
            </a:r>
            <a:r>
              <a:rPr lang="en-US" sz="3000" dirty="0" err="1" smtClean="0">
                <a:solidFill>
                  <a:schemeClr val="accent5">
                    <a:lumMod val="50000"/>
                  </a:schemeClr>
                </a:solidFill>
                <a:effectLst>
                  <a:outerShdw blurRad="38100" dist="38100" dir="2700000" algn="tl">
                    <a:srgbClr val="000000">
                      <a:alpha val="43137"/>
                    </a:srgbClr>
                  </a:outerShdw>
                </a:effectLst>
              </a:rPr>
              <a:t>untrain</a:t>
            </a:r>
            <a:r>
              <a:rPr lang="en-US" sz="3000" dirty="0" smtClean="0">
                <a:solidFill>
                  <a:schemeClr val="accent5">
                    <a:lumMod val="50000"/>
                  </a:schemeClr>
                </a:solidFill>
                <a:effectLst>
                  <a:outerShdw blurRad="38100" dist="38100" dir="2700000" algn="tl">
                    <a:srgbClr val="000000">
                      <a:alpha val="43137"/>
                    </a:srgbClr>
                  </a:outerShdw>
                </a:effectLst>
              </a:rPr>
              <a:t>.</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This skill can transfer to other firm so worker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can change their job after training if cost of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transfer less than new wage.</a:t>
            </a:r>
          </a:p>
        </p:txBody>
      </p:sp>
      <p:sp>
        <p:nvSpPr>
          <p:cNvPr id="5" name="วงรี 4"/>
          <p:cNvSpPr/>
          <p:nvPr/>
        </p:nvSpPr>
        <p:spPr>
          <a:xfrm>
            <a:off x="1643042" y="57148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วงรี 5"/>
          <p:cNvSpPr/>
          <p:nvPr/>
        </p:nvSpPr>
        <p:spPr>
          <a:xfrm>
            <a:off x="1714480" y="335756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500604"/>
            <a:ext cx="8072462" cy="3785652"/>
          </a:xfrm>
          <a:prstGeom prst="rect">
            <a:avLst/>
          </a:prstGeom>
          <a:noFill/>
        </p:spPr>
        <p:txBody>
          <a:bodyPr wrap="square" rtlCol="0">
            <a:spAutoFit/>
          </a:bodyPr>
          <a:lstStyle/>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2) Specific Training</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Specific skill for specific firm.</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Firm decide this training to develop firm</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Firm will gain this skill form worker</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Firm have to pay for specific training cost</a:t>
            </a:r>
          </a:p>
          <a:p>
            <a:pPr marL="514350" indent="-514350"/>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Worker cannot use this skill in another firm</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&gt; W</a:t>
            </a:r>
            <a:r>
              <a:rPr lang="en-US" sz="3000" baseline="-25000" dirty="0" smtClean="0">
                <a:solidFill>
                  <a:schemeClr val="accent5">
                    <a:lumMod val="50000"/>
                  </a:schemeClr>
                </a:solidFill>
                <a:effectLst>
                  <a:outerShdw blurRad="38100" dist="38100" dir="2700000" algn="tl">
                    <a:srgbClr val="000000">
                      <a:alpha val="43137"/>
                    </a:srgbClr>
                  </a:outerShdw>
                </a:effectLst>
              </a:rPr>
              <a:t>u</a:t>
            </a:r>
            <a:r>
              <a:rPr lang="en-US" sz="3000" dirty="0" smtClean="0">
                <a:solidFill>
                  <a:schemeClr val="accent5">
                    <a:lumMod val="50000"/>
                  </a:schemeClr>
                </a:solidFill>
                <a:effectLst>
                  <a:outerShdw blurRad="38100" dist="38100" dir="2700000" algn="tl">
                    <a:srgbClr val="000000">
                      <a:alpha val="43137"/>
                    </a:srgbClr>
                  </a:outerShdw>
                </a:effectLst>
              </a:rPr>
              <a:t>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a:t>
            </a:r>
          </a:p>
        </p:txBody>
      </p:sp>
      <p:sp>
        <p:nvSpPr>
          <p:cNvPr id="5" name="วงรี 4"/>
          <p:cNvSpPr/>
          <p:nvPr/>
        </p:nvSpPr>
        <p:spPr>
          <a:xfrm>
            <a:off x="1643042" y="114298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วงรี 5"/>
          <p:cNvSpPr/>
          <p:nvPr/>
        </p:nvSpPr>
        <p:spPr>
          <a:xfrm>
            <a:off x="1643042" y="164305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วงรี 6"/>
          <p:cNvSpPr/>
          <p:nvPr/>
        </p:nvSpPr>
        <p:spPr>
          <a:xfrm>
            <a:off x="1643042" y="207167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วงรี 7"/>
          <p:cNvSpPr/>
          <p:nvPr/>
        </p:nvSpPr>
        <p:spPr>
          <a:xfrm>
            <a:off x="1643042" y="257174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วงรี 8"/>
          <p:cNvSpPr/>
          <p:nvPr/>
        </p:nvSpPr>
        <p:spPr>
          <a:xfrm>
            <a:off x="1643042" y="300037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500"/>
                                        <p:tgtEl>
                                          <p:spTgt spid="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ox(in)">
                                      <p:cBhvr>
                                        <p:cTn id="16" dur="500"/>
                                        <p:tgtEl>
                                          <p:spTgt spid="7"/>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ox(in)">
                                      <p:cBhvr>
                                        <p:cTn id="19" dur="500"/>
                                        <p:tgtEl>
                                          <p:spTgt spid="8"/>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8" grpId="0" animBg="1"/>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จุดที่สุด">
  <a:themeElements>
    <a:clrScheme name="จุดที่สุด">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จุดที่สุด">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จุดที่สุด">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1321</TotalTime>
  <Words>517</Words>
  <Application>Microsoft Office PowerPoint</Application>
  <PresentationFormat>On-screen Show (4:3)</PresentationFormat>
  <Paragraphs>179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Cordia New</vt:lpstr>
      <vt:lpstr>Gill Sans MT</vt:lpstr>
      <vt:lpstr>Verdana</vt:lpstr>
      <vt:lpstr>Wingdings 2</vt:lpstr>
      <vt:lpstr>จุดที่สุด</vt:lpstr>
      <vt:lpstr>Chapter 5  Human Resource Development : Training</vt:lpstr>
      <vt:lpstr>5.1 On-the-job-Training</vt:lpstr>
      <vt:lpstr>PowerPoint Presentation</vt:lpstr>
      <vt:lpstr>5.2 Cost and Benefit</vt:lpstr>
      <vt:lpstr>PowerPoint Presentation</vt:lpstr>
      <vt:lpstr>PowerPoint Presentation</vt:lpstr>
      <vt:lpstr>5.3 Type of Training</vt:lpstr>
      <vt:lpstr>PowerPoint Presentation</vt:lpstr>
      <vt:lpstr>PowerPoint Presentation</vt:lpstr>
      <vt:lpstr>5.4 Training investment (Investment in Training)</vt:lpstr>
      <vt:lpstr>PowerPoint Presentation</vt:lpstr>
      <vt:lpstr>PowerPoint Presentation</vt:lpstr>
      <vt:lpstr>PowerPoint Presentation</vt:lpstr>
      <vt:lpstr>PowerPoint Presentation</vt:lpstr>
      <vt:lpstr>PowerPoint Presentation</vt:lpstr>
      <vt:lpstr>PowerPoint Presentation</vt:lpstr>
      <vt:lpstr>5.5 General Training</vt:lpstr>
      <vt:lpstr>PowerPoint Presentation</vt:lpstr>
      <vt:lpstr>5.6 Specific Training</vt:lpstr>
      <vt:lpstr>PowerPoint Presentation</vt:lpstr>
      <vt:lpstr>PowerPoint Presentation</vt:lpstr>
      <vt:lpstr>PowerPoint Presentation</vt:lpstr>
    </vt:vector>
  </TitlesOfParts>
  <Company>DarkOS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Human Resource Development : Training</dc:title>
  <dc:creator>DarkUser</dc:creator>
  <cp:lastModifiedBy>jonaka1@kku.ac.th</cp:lastModifiedBy>
  <cp:revision>61</cp:revision>
  <dcterms:created xsi:type="dcterms:W3CDTF">2013-04-11T08:54:31Z</dcterms:created>
  <dcterms:modified xsi:type="dcterms:W3CDTF">2013-11-25T02:33:24Z</dcterms:modified>
</cp:coreProperties>
</file>