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84"/>
  </p:notesMasterIdLst>
  <p:sldIdLst>
    <p:sldId id="256" r:id="rId2"/>
    <p:sldId id="257" r:id="rId3"/>
    <p:sldId id="282" r:id="rId4"/>
    <p:sldId id="393" r:id="rId5"/>
    <p:sldId id="305" r:id="rId6"/>
    <p:sldId id="306" r:id="rId7"/>
    <p:sldId id="288" r:id="rId8"/>
    <p:sldId id="312" r:id="rId9"/>
    <p:sldId id="359" r:id="rId10"/>
    <p:sldId id="388" r:id="rId11"/>
    <p:sldId id="373" r:id="rId12"/>
    <p:sldId id="320" r:id="rId13"/>
    <p:sldId id="337" r:id="rId14"/>
    <p:sldId id="310" r:id="rId15"/>
    <p:sldId id="361" r:id="rId16"/>
    <p:sldId id="389" r:id="rId17"/>
    <p:sldId id="367" r:id="rId18"/>
    <p:sldId id="265" r:id="rId19"/>
    <p:sldId id="318" r:id="rId20"/>
    <p:sldId id="267" r:id="rId21"/>
    <p:sldId id="268" r:id="rId22"/>
    <p:sldId id="394" r:id="rId23"/>
    <p:sldId id="418" r:id="rId24"/>
    <p:sldId id="307" r:id="rId25"/>
    <p:sldId id="371" r:id="rId26"/>
    <p:sldId id="372" r:id="rId27"/>
    <p:sldId id="370" r:id="rId28"/>
    <p:sldId id="333" r:id="rId29"/>
    <p:sldId id="396" r:id="rId30"/>
    <p:sldId id="419" r:id="rId31"/>
    <p:sldId id="374" r:id="rId32"/>
    <p:sldId id="375" r:id="rId33"/>
    <p:sldId id="397" r:id="rId34"/>
    <p:sldId id="398" r:id="rId35"/>
    <p:sldId id="314" r:id="rId36"/>
    <p:sldId id="315" r:id="rId37"/>
    <p:sldId id="316" r:id="rId38"/>
    <p:sldId id="334" r:id="rId39"/>
    <p:sldId id="399" r:id="rId40"/>
    <p:sldId id="401" r:id="rId41"/>
    <p:sldId id="400" r:id="rId42"/>
    <p:sldId id="403" r:id="rId43"/>
    <p:sldId id="365" r:id="rId44"/>
    <p:sldId id="357" r:id="rId45"/>
    <p:sldId id="402" r:id="rId46"/>
    <p:sldId id="363" r:id="rId47"/>
    <p:sldId id="404" r:id="rId48"/>
    <p:sldId id="405" r:id="rId49"/>
    <p:sldId id="406" r:id="rId50"/>
    <p:sldId id="407" r:id="rId51"/>
    <p:sldId id="351" r:id="rId52"/>
    <p:sldId id="356" r:id="rId53"/>
    <p:sldId id="366" r:id="rId54"/>
    <p:sldId id="408" r:id="rId55"/>
    <p:sldId id="341" r:id="rId56"/>
    <p:sldId id="344" r:id="rId57"/>
    <p:sldId id="345" r:id="rId58"/>
    <p:sldId id="346" r:id="rId59"/>
    <p:sldId id="347" r:id="rId60"/>
    <p:sldId id="417" r:id="rId61"/>
    <p:sldId id="326" r:id="rId62"/>
    <p:sldId id="392" r:id="rId63"/>
    <p:sldId id="327" r:id="rId64"/>
    <p:sldId id="328" r:id="rId65"/>
    <p:sldId id="336" r:id="rId66"/>
    <p:sldId id="329" r:id="rId67"/>
    <p:sldId id="330" r:id="rId68"/>
    <p:sldId id="331" r:id="rId69"/>
    <p:sldId id="409" r:id="rId70"/>
    <p:sldId id="332" r:id="rId71"/>
    <p:sldId id="390" r:id="rId72"/>
    <p:sldId id="410" r:id="rId73"/>
    <p:sldId id="335" r:id="rId74"/>
    <p:sldId id="285" r:id="rId75"/>
    <p:sldId id="414" r:id="rId76"/>
    <p:sldId id="415" r:id="rId77"/>
    <p:sldId id="416" r:id="rId78"/>
    <p:sldId id="387" r:id="rId79"/>
    <p:sldId id="258" r:id="rId80"/>
    <p:sldId id="259" r:id="rId81"/>
    <p:sldId id="260" r:id="rId82"/>
    <p:sldId id="261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5E9A7-249C-4E38-853D-0007CF7B18A6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6DD2B-C7DB-4686-8C79-EBD86664D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4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fld id="{291C212A-4F48-446E-AE7E-B02D82ABA10A}" type="slidenum">
              <a:rPr lang="en-US" sz="1200" smtClean="0">
                <a:solidFill>
                  <a:prstClr val="black"/>
                </a:solidFill>
                <a:cs typeface="Arial" charset="0"/>
              </a:rPr>
              <a:pPr eaLnBrk="1" hangingPunct="1"/>
              <a:t>56</a:t>
            </a:fld>
            <a:endParaRPr lang="th-TH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931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548175D-965A-473A-BCD0-40ABA3E49FBC}" type="slidenum">
              <a:rPr lang="th-TH" sz="1200" smtClean="0">
                <a:solidFill>
                  <a:srgbClr val="000000"/>
                </a:solidFill>
              </a:rPr>
              <a:pPr eaLnBrk="1" hangingPunct="1"/>
              <a:t>59</a:t>
            </a:fld>
            <a:endParaRPr lang="th-TH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4213"/>
            <a:ext cx="6097588" cy="3430587"/>
          </a:xfrm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fld id="{D8C9D4DB-3196-4E68-94CA-5E6A6506EFE6}" type="slidenum">
              <a:rPr lang="en-US" sz="1200" b="0" smtClean="0"/>
              <a:pPr eaLnBrk="1" hangingPunct="1"/>
              <a:t>54</a:t>
            </a:fld>
            <a:endParaRPr lang="th-TH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22FEB-0E5E-41B4-AB0E-B5229067C277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9DDA-CC30-48D3-8379-199F35A59713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646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3" name="Picture 4" descr="http://www.webdesignhot.com/wp-content/uploads/2011/03/Colorful-Lines-and-Dots-Vector-Background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9332"/>
          <a:stretch>
            <a:fillRect/>
          </a:stretch>
        </p:blipFill>
        <p:spPr bwMode="auto">
          <a:xfrm>
            <a:off x="1" y="4489451"/>
            <a:ext cx="12189884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12" descr="tbc new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1" y="71438"/>
            <a:ext cx="125306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13" descr="logoSSS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1" y="214313"/>
            <a:ext cx="1206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http://www.snowbrand.co.th/Sitedirectory/my_pictures/130_73807446-1_copy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20431452">
            <a:off x="818169" y="3419618"/>
            <a:ext cx="5283905" cy="3284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8729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5/4/2020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5BEB-244A-4D0E-9F72-F4FDA25FFF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/>
              <a:t>ประโยชน์ของการเลี้ยงลูกด้วยนมแม่ต่อสุขภาพ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68089-E558-4B13-A94D-D27974259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รองศาสตราจารย์ แพทย์หญิง กุสุมา ชูศิลป์</a:t>
            </a:r>
          </a:p>
          <a:p>
            <a:r>
              <a:rPr lang="th-TH" dirty="0"/>
              <a:t>ภาควิชากุมารเวชศาสตร์ คณะแพทย์ศาสตร์ มหาวิทยาลัยขอนแก่น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614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81075" y="1447800"/>
            <a:ext cx="9591675" cy="2238375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การเริ่มต้นการเลี้ยงลูกด้วยนมแม่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เป็นการเริ่มต้นชีวิตที่ดีที่สุด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98366"/>
            <a:ext cx="3695700" cy="189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117763"/>
            <a:ext cx="3457574" cy="254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11" y="4198366"/>
            <a:ext cx="4327239" cy="243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91723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125" y="76201"/>
            <a:ext cx="11382375" cy="1560478"/>
          </a:xfrm>
          <a:noFill/>
        </p:spPr>
        <p:txBody>
          <a:bodyPr>
            <a:noAutofit/>
          </a:bodyPr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ประโยชน์การเลี้ยงลูกด้วยนมแม่ </a:t>
            </a:r>
            <a:b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9ข้อ ขององค์การอนามัยโลก</a:t>
            </a:r>
          </a:p>
        </p:txBody>
      </p:sp>
      <p:sp>
        <p:nvSpPr>
          <p:cNvPr id="24579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952626" y="1600201"/>
            <a:ext cx="7877175" cy="47148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Immunological Benefits</a:t>
            </a:r>
          </a:p>
          <a:p>
            <a:pPr eaLnBrk="1" hangingPunct="1"/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Protection Against Allergies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Brain Development</a:t>
            </a:r>
            <a:endParaRPr lang="en-US" sz="28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Childhood Obesity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SIDS= Sudden Infant Death Syndrome</a:t>
            </a:r>
          </a:p>
          <a:p>
            <a:pPr eaLnBrk="1" hangingPunct="1"/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Pre-Pregnancy Weight got back</a:t>
            </a:r>
          </a:p>
          <a:p>
            <a:pPr eaLnBrk="1" hangingPunct="1"/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Reduces Risk of Cancer and Osteoporosis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Cost and Convenience</a:t>
            </a:r>
          </a:p>
          <a:p>
            <a:pPr eaLnBrk="1" hangingPunct="1"/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Bonding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th-TH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80" name="AutoShape 2" descr="data:image/jpeg;base64,/9j/4AAQSkZJRgABAQAAAQABAAD/2wCEAAkGBhQSERUUEhQWFRUVFhcYFxgYFBgWFxgXGBUWFRgXFBcYHCYeFxwkHBUUHy8gIycpLS0sFx4xNTAqNSYsLCkBCQoKDgwOGg8PGiwlHyUtLy8pKi8sMi0pLCwtLCwsLCwsLC0sLCwsLCwsLCwsLTAsLywsLCwsLCwsLCwsLCwsLP/AABEIAJQBVAMBIgACEQEDEQH/xAAcAAABBQEBAQAAAAAAAAAAAAAAAgMEBQYBBwj/xABKEAACAQIEAgUJBAgEBQIHAAABAhEAAwQSITEFQQYTIlFhMlJxgZGSobHRFBVCchYjU2Kys8HwJDNzggc0Q9LhVJQlY2SDosLx/8QAGwEAAgMBAQEAAAAAAAAAAAAAAAECAwQFBgf/xAA5EQABAwEEBggEBgMBAQAAAAABAAIRAwQSITEFE0FRYXEiMoGRobHB8AYUUtEVMzRCU3Ky4fGCQ//aAAwDAQACEQMRAD8A8gvYxwzdtvKb8R840g4y557e8aRiD22/M38RrimhCWcZc89veNH21/Pb3jSXtHupqmkn/tr+e3vGurjH89veNR6cRZ2FJNTLeKfzm941ecFwTXCMztHpOtUeHsx5RAqceLR2V2+fppJrVcQvW0XImpA1IM+qdyaqrhzQqkzzM1W28STz9vz9NT8Dqecn+49JpIUa+hB0ZvafhUTFZ0bKWM/mNbTA8BJIZhHhWQ6UwuKuAciB8OdIGSpEQFVXcY/nt7xr1XA4RDatkqCTbSfWoryFq9t6NYLruoTYFEn0BAT8q7OjQ2Xl2wLzWnL5FNrDiSfRRvsSeaK79ht+aK3f2DDC6tjqhmKlp1OgnczM6GoWG6NJ9qdTJtoqsBzObYE+EH2V0RXo4y2MJyC4zrHaAQGvnGMzgc1kfsCeaKPsCeaK3VrA4a8122LeU2zBI0PMSuveDvUfgPBLZW4LqBmS4yyZ2AHj66NfSAJLcuA2o+StBcA2pIM4ydmaxv2BPNFH2BPNFbC5wS39tVAo6spmy6xoCPnFPcb4PZS2pRACbiCROxOvOnr6UgXc+AUfk7Tdc6/1TGZ2LE/YU80V37Bb80VvOIYDCWYNy2ACSBox29BrL8Ze0bn6gQmUciNdZ39VSpPZVyZ2xgq7TQq2cdKrjuBMqs+wJ5oo+7080U7Namzw219i6woM/Vsc2syCdd6nV1dOJbmYVFnbWrl115wE5lZD7uTzRXPsKeaK268PsYewHupnY5ZnXVuQ5ACkcZ4FbBtXEWFZ0VhyIYiCO7uqkV6RdF3tha3WO0tZev4iCRJkArGDBW/NFK+77Z/CK2vEuB2VvWFVAAzsGGuoA9NNca4HbTqmRAo6xVYCdQx56+HxpCvRMdHPgE32K0tDjf6vE8PusY3Dk80ULg7fmitR0qwdu0beRQs5pidYI76oWSa0U9XUaHBvgsVoNahUNNzjhxKjtw+2fwikDBIN1FSNRRevKFljA07zqTAAA1MmrCxgEkCFU2pWcQ1pJniUy/D03CihMDbI8kUrD4kHySCJgxyPcRuD4GuY691aG4AWiJA3gkDSdOdRLaYbegQmH1r2rkzlntSbeBSYKihcAkxlFF3FHtMLd3LbjrWKFRakx280GZ3AmBrtUh+RpM1T5uwVZVFpoxrLwnio4wCT5IrhwKa9kVKO4pD7mrNWzcO5UivU+o96aTh6R5IpK4FJ8kVKbQVExl8qoVP8x9F/d85z4KPaSBzqLmsaJIHcpMqVXmA496Rw7D2FxE4pFe0xyKRcKpaMMS11fxbGTPZ7uddThyCYU5SzFA/+YLZPYFz96PXETrNOWcMioEADBY3hjmmZb96dZ76f8TuayssgFXWbN3H7LoV9IudRFLGQcDlgMsN+/wC6aweBTt9nZh3+Yh/rRT2COr/mH8tKK89asKzwN5XtNHkmy0yfpC8Vvp2m/M38RoUCnbmHJdufab0eUalYXCgGTr8qolaoUXqnbYewfSi1w24xgKfYfpWw4bjrakZiIAOn1q3xHSGyqzl1A07vT41GSnAWLtdHGUTcEDx3PoHKo2LvBdBp4AVN4z0nNwkKPSTv6qoHuSZpgE5pcko3KcsjvphVk1LS0dgJJ0Ebk9wplJS7ALMqLqSeVb/ozwQKSzDydPS34vZt6ZqF0c6PfZrfWOA15oAG4U8lH9a1tmx1dtVG8a+JOp+JNVuKta1JvMBryFeO8VxfW3rlzkzEj0Tp8K33TXi3VWMg8u7KjwX8R/p6684Whg2pPOxMMNK966CHt2f9IfyxXhN2vZeA4s2lsuu6oh12PYEg+qa7Wjml4qNG77rzemnim6i45B32Wo47g2u4xUQwTbEGSNsxO1WHR/Atae6jsGaEaQSdDmHP0VD/AEtsyHNo5wImV0HcD3eqq+x0kcX2ukAhhBWfwjaD3j+prbq6z6dyIAHjK5mvs1Otrb0ku44AhW/AB/icV+b/APdqm8NMnE/6r/wAVVHpZaXMbdoh21JMAE97RvUThPSMWkcOpYuzMSCBuIqLqNR8ujcrKdqoU7rL09YzjtmPNaGxcBtLfO4sH5Bj8VPtqNxU/wCGs/ms/KqO30gjCmxlOaCuaREEztvtIp3GdI1e0lvIQUKGZEHJQLM8OmNvgout1J1MicS3x2+S0fG8dbtBTdTOCTAgGD66xvFcSly4WtrlWAIgDUDXbSr1+mds72ifSVPzFUvGeKLecMq5AFiNO8mdPTVllpPYek0859FRpKuys0ljwcsIx70zZ4TcdC6oSomTpGmprUWU/wDh3/2m/iNU3BOkAsqyOuZGM+IkQd9CDT/Eukqta6q0mRSI1I0G8ACpVm1XuDYwBBngq7K+z0aZfexLSCOPDDJWXS1f8MPzL8jT/Emixa/PY+a1V4TpOhtC3ft5wABoQZjaQedM8U6RdayQsIjBokSSD8OdUNo1MGkZEmVsqW2hDqgdi4ARtGc+avOKXP1+G/1G/hqReuB7jWj5iOPSHP0WqDG9Ike5acIw6tiSMw1kRpTN3j04hbqqYCFSsiSDPPbmPZURZnkDDIeMkqZ0hQDnQ6QXDflABUrpva1tR3P8xWVykVb8e4x1+SEZcs7kGZju9FVa3+8V0LM1zKQBXFt9QVbQ57MQY8guC6DvTeIwQcCdYII1III2IIIMipIRG5wfZSThmXbX++6rjBwKytDmm8wwVCuK7socjMCIvk/rsg3s3RtenSHbVRO5iQ4i2+a0TuCpUyrQdDAOp9IqZmVtG0NIxGEBEXFDr4iY+lUNoinIZt2HLs9laqlpdWg1cxtGfM7/AAXcTi7xUC5duX0WCtturEsPJzEKueNwGMSBMxTeGvq4lTIM+BB5hgdQR3GmhhDb1W4Rb5q/bAHgx7S+0+ioa461cvL1LMbjGAUtsy3Au4eBBy+d+Hv5VWNXQM4Cc8fLktJpV7Wy90nAfugwOB2Tyk89lpyHgaCO17KRisSiKWdgqnmdp8Typk8XsCW663A7nB9UDWtRqMbgSFgpWWvWE02OPIE4qRiLoUEsYUAknuAqNgbZJN1xDNsD+BBqq+nmfE+FM2UxNxM7YcOhc5Bm6q6wQhldbV2A41Gx3G1JxXEwSLRJsOfKF5TbuAfuK4hmPfMDfWsotVJ5mcshx8l0H6NtFJt27nmRjA7MeeGwQheylpHt28xuBRetZluKzXesfrTPbDKXEEaHLp3WMTrypFnDqigAQBsN/GSeZO80sid9BVtCgKUxt2bByWW12t1oIvZicciUrBnV/wAw/lpRRg93jzh/LSivMWv89/Mr3ujv0lP+oXk2JxqrIA1k/M1BN1mPOpD2lzNG+ZtT6TXGIGxJPdWdbE2Lbd8VP4fwzMYaY5nmT3TTeGsEkSdflWl4XntiVgjn+E+o7USgBQMT0P0EaGJjc+zkPE1RYzArbbLMnwNbDH465cXJaEH8XnT49/pqmxnRa4ih3iTynX10gUyFVYPAtcOVFnvPIeJNabhvBxYGc9p/O7vy1zgtu4IQW4O0jY+MbzVg3Ab9w6gx7Phy+dBKAE5wfiha8A5JUHSe/wAa0mM4oltGdzAUT/fjWK4hxS3hiUWHuLofNU9x8fCs5xHi9y95bSOQ2HsqMSpXoSuN8WbE3muHQbKO5eQqD30gV01NVpu5tXt/RTiCWVRnXMDZQRAOuVddfRXiZFeu4Afqbf8App/AK7Gi2h19p3Beb07UNPVObmCfRej4zFW7doXTbBBy6BVntUzwwpcsXHCAZmukAqJGmg0pnjw/wS+i18qV0YeMKT3Fz7NasuxSvDOYUL5NoFM5XZ7UngWFAwjZkE/rN11203E07wjKuDVygbKrE9kEmGPeKfwPETew7OQASHEAzsvjTXCLxTBKyjMVRiBrqcx00oeXG9P1D1RSaxpZdOFw4xyxhUnG+LpdthVtFDmBkgDkdNB41G6N2wcSgInyt9fwmn+N8WuXUUPaKBWmYbeIjUUz0ZP+Jt/7v4TW8C7QdhGB2yuI51+2MMzi3GI27lo+J8Rt2WCmzmlZkKsbkRt4UcIVblq6+QDM9wgFRI0Gm1c430jOHuBQoaVDSSRzI5eilcAxGexcY6Znun2gGueWkUr0bsZzXbFRrrSWXpicIiMtu1ReCYNbOFN4qGYqza9wkADu2+NR+J42zfw2Zsi3gJAG4IPkzGoIqwstPDtP2R+BP0rl+3afBtcFpUJtkjsiRBiZjwmrA7plzpm9H+lSWHVCmyI1ckEZ8ef3TPHML/hBlQZot7KJ2HcJp3iBW3h7blR2TaJ7IkxEipuM4l1OGVwASFQQSRuAOVMdIbobCyY16s+3Wq2OcboIwvfZX1WsaHuB6VwYRzhOYLGpctdaEAHa0KrPZ9VZTjHGVuurImUBYggDWSfw1puBKv2M7f8AU/rWUXDIeQ9tabO1oe7gcFgtz3vo0xh0hJ8EwuNHMfGldfbO4+H0p77Ah/8A7R91r3n+/VW28xcoU3qMcPbOzR/fjSlsOPJYEemnTwkecfZUDiyjD287NOoCqAczMdAqgbmg1GgSXYcVZSs1Wq8MY3E8VKe5+0T11WtxaXNvCK19wJYCAiDvuXDAQekin8P0bvXtcWzKswMPbYgzE5btwSS0alLYJHMrWp4f0YRVVXRRbUytlQBaB851E9Y35i3pPLmVLaXdGkO1ejoaLoUOlW6bt37fQu8BzWXw/R1WsvicVnxWUSliyCthj4Nobi976JEnWk8JxyXLQe2QWuKM5ACkAHs27aA9iyuwXn5R1NeiuAQZAIjUGIiNjOkemvJExV2/ePVmxaOIumWW22W2iAqiLdACXI10QmSWJOlYSWtqtfUF6PPfxjZ37BHRNnqW9hotdd7MAPpAAwB7BsKusSVCnrIynedQZ3Ec5qv6P9Jlt3La28McSjEiz2bXXW2XcI7SxtgedBXkSNKex3RW3aa0bl5769YFuoSFXtaLoNQM0A66zrVlguFWbmvW27N0OewiWVKgMQqxAdlKxz1mrLTa9dECPNbbF8PUrG3F5cTnsHYJOPEkzsAzNi/SBusX7Xh+oS52FuLe6wqSRCXwoACkkQe0J376tMXwEMpTsunmXFBX1CCo9ysjxLht67bvpbNt4LIIlDKmQw1bNBAn0GtnwHjAxNnrMpRgzI6kglbiGGEjQjYg9xFUMhxgqekLMLNddSm6d+9ZfFdDETW31mGPejTa9aOWtx/ut+qqxGdLhtXwM4GZWUELcQNlJCnVGVuyyHY+Br0usZx7CEYjDjLBUX+YM21tMs6agR9lXXmtaGV3WYgg4blwrXZ6dqpuvCHASDyUDBnV/wAw/lpRXcJu8+cP5aUVitf57+ZXU0d+kp/1C8fuXFzNJPlHQCOZ50LfA8kR8/aasRw5SSY3J+ZqwwnCF3yj2VmlbYVZgcM76jQd/KtJgrDEBZ0pdnBAcqk2Gy0pThW2B4coGwJO808eFKx127qRgsTMDn7anYKbtxkDZcphuZmKgrMFP4bhkXSIHgIn0nnUnjDhLDlBqFMemNKkLwp7Z1hl015+um8ZbkQdgJNSUV4FxXAtaeG3Mme87moAmvTulnAkuOuTdl27iJ1Hsrz3E4UoxU7iphVkKOBRSjSaaiktXr3D/wDJt/6afwCvIm2r1zAf5Vv/AE0/hFdrRPWd2LzPxD1KfM+ivsZ0ha5aFoqoAy6iZ7ProwPSB7Vo2wqkHNqZntCKqstdIrr6mnF2MM15r5qtev3sYjsVpgekD2rRtBVIObUzPaEGncD0ne1bVAikLzMzuTyPjVOBXQtI0aZmQhtsrti67IQOStOJ9InvpkZVAkGRM6ek+NQeH4s2rgcAErOh21BHL00yBSisVJtNjW3QMFW+0VXvFRxxG1SOK8Ra+4ZlAIWNJ7yefpqTw/jz2bZtqqkEkyZnURyNV1FBpsLbpGCBaqoeagOJ2qy4V0guWFyZQyzInQid4I5U5iukty4joUWHEaT2R4a1Ug0dYKgaNMuvRipi22gMuB2CssZxy5dtC0UUDs6iZ7PrruM4xdu2haNsADLqJns7bmq9cQBypX208lo1TREN4qwWmo6bzsxB5KwwPFbtu11QtqR2tSde166rBw5+4e2lHHt3AequfbrnIx6BTawtJIAxQ6oHgBxJjJdHDH8PbSxwp/OHtNJTrn0Gb5UjFYd0RnuNlVRJlp0plxGbgpU6WscGsYSTgOaeu4BlVmNwdkExJ1gE6eyqk2MVat4fiN4Jcs2yLptKWNxEuLlF2T2WZQwaOVPYXhuLxABs4ZlVhIuXiESDs0HtH1Ka0PR5BhnPDrt1L0W81vbVDpdsugJK5SZAO6N+6a41qtTKjhTY+V62x6PqWSkX1GgGd94xBBxEgTOw89iueE4dRbVlYPmUQ4EAqdRl3hdZjmSSZJqdWT6KM2FxF3h7mUUddhSTqbLNBtnxRtP7FX/EeM2rEdY3abybagvcc9yW1lj8vGqA4BsnCFNwJdvWd6ZY43bgwitChesxBmAVMi3aYjkxlm/dWOdQvtgxFoJooVVUosDq2ABBAGxBgjkYHKoGNus/ELrNbFp7lpGQPFxsqA22VshgEypKyYpYtm1cBPVgOBbkDq0Q5swLkk6GW18AOdZi68ZXsdGUm0rOHEZ5lP5TdtMjaNqhjYONQy+E5WFMZTcRbqqpYqM9toysVkEAnyWBzAHbv7wngWO6wPlh3Fy6XM5FCI0C48yUXLkjcn21X8Gx9y9hlS0xW4CVdjahEEkyCx7blSCAAN5Mc4yt2vY4gYkkbM+Hr64Kw4Rx63ey9UMoBIhiqlSNYVQST8BVtw7jNrC4u6LjhLOJAuKzTlF1BlcEjyZTKZOnZqp4P0fTD6LrrIY+XJEMGIgFdAQOWtP8TBmyU/zOvtC2O8u2RlP7pRnnwpOfq2l+5UWuzurWUipmMe5a+90nwqievtsTsqMLjt4KiSzH0Cs5jsS1x3uuMjOotokgm1ZDZ4cjTrHaGYDyQqjeajuAjME0EkSukiecU2J5Ga7dOwlzmve7oiCBGZzE8s437dh+S2nSt6madNsE4EkzzjnvXcINX/MP5aUUYQ6v+Yfy0orjWv8APfzK9do39JT/AKhYTD2v79dXGGURVVYNXfD8JmrIVvC64CiSYqLhsVbuMQGEjcbGrTFYTKu1UvUW7jSeww0zDcfWkmtnwrDogkRVFasYj7c/UANnbNvAHeSeQp7A4fFq2QdXcU+SxMSP6Vt+jXBOrzM5Bd4mNljkDz3mmAgqtucdxFlgmJsuv7w7SMO9WHyOtWVvt6x2SOY/p6601xZEVDa1JkjePpThKVgsdw6MWpAkm2RrtrMkd1ebdJLP60mK9q4ngIuC5I7KkE9ykamsV0w6Eu9rrbZTNBcWyYuMgUE5RzO5imkcl5W1JpRrlSVaQ1e1dFL6I+Ga55IFsnSY7A19Rg+qvFmr2rotYDthlYSrdUCO8FRpXW0dEVJ3fdee03N6jGd77LQYniVsrdGdSzYdV1LOM4uTlR21PZ11503xvGYe4c0Bj1jap2WKdWmUkkEHtZuVSb3AbT5Cuist+4MvlEKUypsdRLDQHamLPRhG6wB27FxrYkAEucvVAjlJLA/lrcx1IdKT7w9FyqrbQ4Fl1pmPvt5o4DxGyhIkoue2xzP2iFzBh2Uh118nTWu2uK2xbTVOzYvrlK65ixKKw5giPXNQ8Bw9PtotRnQMy688qnu8RU5eBJcZcym23Uq720BnMbuTRSGK9mGiPZTqCkHSZxg+BChRdXLIaBgSPEE8PZUW1irSY9XQqtoODIBygZdYHdM1LGOssyC663HW0wzEkqXN2VBZl1hJ3BGtcscJtBRmXNCYsk7E9WQFPcCB/ZqPj+BhVdbYLEXkVdAWIa1niRRNNxAk5R3SERVptJhpBMxzAMR2YJN+5Y6t8nVjtXdCGLxmXquqOkCM2/rFSMXewuaUFuAl3LuZ7C9WHEDXNO5J3nlUDhmDVrV8sJKqmU9xN1VMeomrK70cth4UuYN8EdnMxtAEBIGkztB2puuNMEnCfKVCm6q9t5rG4x/kR5jFLt4zDC8jL1ahbh1CkDI1gTPeOsJFIsfZc5zC0TlszuLcwetyaGPw7Ce6ncXwVC7Kqx+tsIAIzANZzNqdjNVnFeF9U3ZzFciuZ/DmJEEwOY7hUGBj8A44gff1U6r61OSWNIBOzs9EXsIr2kFvqwVtl7hg5i2cjLPPQrpUrhgCWHBuiSHUWz2R2lALtp2zpCg7VSnFAba022Lbvj0VqNJzhE7ZWJlpa116MYha3HYu3CkMpi4jIDqEUWlRgQRA15eE12xxe0t68wuoAXzKNQHOsZmA8kTMc6xoDMeZPtqXY4UT5Ry/E/CqjZWBsOK1Nt9Vzpa0e5+6lX+L5YK5SSCTr5OpEERptOh2Iqux5u4pHt8nBBhdAeR131jSrJcDbtiW9rfSkX+MKNEE6bnQeoVMBpENbKhee0hz3xGMBTrnFMVfQW7iphwf825bulnYc1sDKOqzc2YyomJMGqvGWcOiqtv9WyMGQ2oBRhIkEyDIJBzTmkzNJS3dv7mF8dF9QG9SeotWBLdpuXf6hyrDS0dQouJzO7dy9yuhW0naLQAcgNv+vYUE8KN+WvDrC0TcuhWaFnKtsBQEUSx7IEkySadS5awysLIRYBLsAqgAbl2AEinQ1y/+6nz+vyqJjMODdtLbVLgtksyOWyMwjKzld8uuhBGu1XOs9NgwYCRjGeO8k4+PJU067qjxrKhDTmd/AAYDnHFU/Ecb+uw11ldHDgFXGUmzeGVHUeaZ9IIg61o7dwqZET4gH51WcftXcXcuLeRQQkWSlzMLcgFyeypZiyqQToBynUucHxxvWUc+URDeDqcrfEH21y64fN54iV9I+H7RSfRNFhm72545+HYrRbdm4+a9bGbQFhIDAGQLigwwnXWareGr2J5s7s3ixdp+Q9gqVXEtgbCJJPrOpNZ4XoBSDXXgu1GsPmxBceThUbXl9oujIi+lbZdvDMK7jsQyL2FzXGZUtr51xjCg9w5k9wNDWRbRbKNm6slmf9pdbW5cPpOg7gBQ2ibTVFAZZu/qNn/rq8pOxec+JdJix2UsHWdgPv2Z/wDVCxNwp2wwCKDnUj2FY1zTpHOe+lYdmObOhtOrFSszGgYT4wwkcjNLvWVuCGUHvBEjTwrlmyoXKoCwSYHedzXqrr78g9Hb797V8jD6WpLS3pznw9f+J3CbvPnD+Wlcowg1efOH8tKK8ra/z38yvoWjv0lP+oXmWC4yAxW7pDMA3KMx3+ta/hWNAjmDseRrG8Q4b2Z9Pzqu4fxO5ZaFbszqDqP/ABWYiVuBhevhldTNZO7Yi6wB0mo9ni10iAYB7qnYO3t41ECFLNafgDRG/rM1ueHXqwODxAtiSQBV/wAP48p2phBWy6zT00vqpWqjDcWQ1b2b0rTUVBuWQZBEiD7DVPiMYly8MOUYNIZHMQCu2XnBGnrq/cCapOI27eHS9iWUl7Ydl1JgBZEen4UFML554laC3rqjZbjgepyKjU5dcsxY7sST6SZPzpEVJVJDCvW+Ht+qt/kT+EV5Kwr1rAf5Vv8A00/hFdnRPWf2LzPxD1KfM+ikrcOmp021+VdDHvPtpFdruwvIyUoNrNKFwzMme+dfbSKJohLFLDUu1iWVgwYggyD4jnTNFEDamCRjKX1tHXnvPtNJCV3q6MEphcN0959tEk9/tpYFKFJK+VxMMT3VIt4NeetMjEAeNIfEk+HoqJDirmloxIVg2IVPoKjXeKH8OnzqLbslthVhhsAo1btHu5VAta3NXtfUfg3AKHbsPcM6nxO1WNnhyIMz6+J29lcv8QVRA1I2A2HpNVzM91u/5D6UdJ3AKQuUz9RUzFcXO1v2/QUYXhk9u76YJ+LGncPhVtDMx17+70CoeJxbXWyrt3d/iaiNzMBvU3GOlUxOwJ7E44uertbbTtp/QUp2FhYGrn+59HhSgFsJ3sfifpTGCtF2Nx/V6foKMI4eaZJnHrHwCWg6pMzeW39/+apOi7dm8OQvNHrVWPxNWpfrbk/hUH+/WarOio/Uue+9c+YH9K52kMmzmvc/Bwk1SMpb5PlXFdArlPYIfrE/MPnXKX0EmBKgGftQ/wDp7Vy6f9R/1Fr+K4f9tDgZQy78/RtS+HwWxZJjNftpP7q2M0eibhPrpOFGjKeWv9K6WiW4VKu8x2AR5l3evkXxTXNW3Fp/aI9+CRctwAwpJTNqKLbR2aD2TptXcXksEYM6vPnD+WlFKsGWePOH8tKK8ha/zn8yvpWjv0tP+oWZ+7M9kacqw3G+Hm2229eucJw02l/KPlWf6W8AzKSBWQOxW4jBZvg1zNbWe6tDghqKxHD77oxSJjl9Kv8AhGJdnHITt9TTIQCtRx+2bdpXEwTqe4UzwbpDBARM3idFHpJ/pW0GGU4cdYOyB3fOs5awllm7Aj0UlJaLgwznMT8IHqFazD7Vm+FWQoEVf4e9TCRT2WaZbBoEYNqGmcxzaHca8vCpKMKreI4ss2ROW58e6morC9Jf+GmFuHNYP2dj+EdpD/s3X1H1VjsV/wAMMaslEW4B5rakflaDXrlnDdqTqausMmlAKRAXy/isM1tijqVZdCrAgj0g16pgP8q3/pp/CK13TfoPbx1k6Bbyg9W8az5rd6n4b1mMNgmVEVhBVVBE7EAAj2iuvoyqxhdfMZLzmnbPUqtZq2k4nLsXRRTn2Y137Oa7XzVH6x3rzH4fav43dyarsU59nNd6g0vmqP1jvS/D7V/G7uTYpVK6g13qTR81R+sd6X4dav43dySK4TSjZNc6g0fM0frHej8OtX8bu5JNykFqc+zmljD0fNUfqHen+H2of/N3cmVFP2rA513qzQVPKkbVS+sd6BYLVP5Tu5SDdCjuqLfxhOg0H971w2DVnhejbkBjEEAgT69aG1qOYcCrHWW09UsI7FV4fClvAd/0qyDLbQ8vDmTU9uD3I0AJiB2gBUC50cvsZOX3hUdax+bhCmLPVpjosJPJVt261xvkO6rC0i2lk78z3+AqZhuj9xBss8zmHwpjE8AvudlgbDOKZqsdhIhDbPWb0rpJ5KsAa6+u3yFSOIXwq5F7vhVph+AOiwAsxrrue6og6NXi0sF317Q9lPW0ycxASNmrNb1TJzUQKLdhm5wfiIFVfRZf8Mp85rje240fACtBxLo7fdCq5dQfxDflVdwzgGMtWbdv7OpyKASMQmpG52765VtdeIIxzXu/hitSstNwrG6Z2g7hB80/TuFaHU+IpP3Zi/8A06/+5t/SgcNxn/p1/wDc2/pWCCvWnSdkIjWDxUDBvC3T34t//wAbFgVxiVaR/ffVhg+jeIFs5lVWN+7cI6wNAYWwuo0J7Bp+90aunYLP5xXW0Y5tOgA/Ay7/ACMeC+T6bp1K9uqVKYJByI5BU94c6UDIq1HRq9GoX3hSF6M3xyX3hXS11P6guN8pX+g9yrMFu/5x/LSin3wrWnuK2+YHQzvbSivK2ozWcRvX0KwAts1MOzgJ3g6fqbf5F+Qp3F4XMCDRwlf1Nv8AIv8ACKmstYV0V45xzBdTihyBMe2rTD2shBjTc1ddNeA9YpYbjUVQ8I4oGXq30caEHn4ipzIURgVuuE9MWOVFQEa7mBIHxrOWbjW7hkRqTHLUzAqHZxZtMoA1mR4Rzp67jmvNLtDbABR7TprQmtbgeK7Ve4TGFq8+wmKuIds3+2PhV8vH3VQOrOY7D+p7hQgrXYniWRQAe22gHd3k+io+PuCzhrj8whj8x2+Jqm4Xbdmz3DLHfuHgO4VzprxMdSuHXyrjL6gDJ+VNRVnwK9mQSZNaSwKzfR6xlUVp7R0phIp2sDivLf8AM3zNb0GsFivLf8zfM1Jqg5W9vh1squglrebyz1kx+EbEUzw3hgZMzgnMcogxlA3bx10peI61LKMGEZQD2QGUHbtbxTWI4e5s22Jk6KFjYMdPWTHtrUY3LGJ+rMruF4cFa4twAlFkS0LExJjlRdwiC8gyyrgbMYkndW3IFTryJZeL149YVUOEtqyqOQafKPorlzhl1bzdsEqim2coykNMQPw7Gogg4AKTg4S4lQrGEts90ZdEGgzkCQY1Y7Uz1NvrArQixrluZwTylvw1J4aly5cckhdIbsLBM6AjbvqE+OcPOgYSuiqBE6giINBiJhMSSRPilY/DAAFVgExIuZ1Phtoa7wzDo2fPMKkyNxrv41It2Hv2mIIGU6IqgAmJJ05xSOF4JmS4QYBUrtObmR4f+aI6WSL0NIJSjwwKhLdrtoFYHQqx1iucRwqJmAVdDAPWy3uUnhwZ0IZ8tpCGJgaNyAnx1p97TvdNp3UZhIYWxLjwIH9eVOARgFGSHYnLnwSMdhLaAwq+SNTd7Ukebzrj4e0OrGVv1igzn1EmNog07cJcMEuB2AMg2grEDQw3OllsioDcPkCCtkEhe7NuKcD3CUmAJx7VT4qxkdlmcpImtXYB6pY0bII9OXSslc3MEkSdTufE1q8MT1C5dW6sQO85dKnRyd73qq09ZvI+iZXEXTspGbUAiMoUGVY97GI9NcuX7mXslmOXtSkZTK7aeJEa9/pUbrR2S58nMSmq665RA1jlB+p1lzMMpJWTqyxIyyVJgQJ2aPbU1X3Lq3nV4acubuzaZJGqr53hQLzZjBY/rIAy9nJpJmNNJO9cw73GbXMoidYU+W4g9kycoX+zTdu7cKjVsxKzpEAtrukDT00SiOScv3rgcgTAKQI3BjN+HXn+IRTb3rwWdZIfkDqPJ0CyNPTXTduAwSwEtsJ83LqEM7tyHwpfXXQdiQbkDSIUHZv3SPxf+KXejuQ965EJLNJMmIgbCSq7nT0TQMQ5YeUASNMsEAjWZXkZ1nlt3pa++SQXLZRmBTQGVmNPzaDNpr6XzdItky0z5sncbAqPbGlNLsTU3NILa3GGoA7IDQZy84GtAuPnYEmBEab9gHkmvanmK511zTUnyY7OhlzmDHKIhY1076XcuuA0k+XAhfw5Qe4wJnXXaKE+5NpeeFktqRm7MkDIx2yCO1HfQb10mBI1EEpuOsiWHLs/XSp1onKJMmBJiNfQdqVUrvFQvDcoAxDkmQyCTykyFWBMHsklu1HKpWFclAWBB1mRB0JEx4709XKYCRIOxZDjn/MXPSn8pKKOOf8AMXPSn8pKKwVOsV1aPUCXw1P1No//AC0/hFPtSeFf5Fr/AE0/hFSGtd1ZVqVbjEzAg157x/o/28y6Hea9NfD1Bx/Cw41HroGCDivJ7nFbqaOoaOexqRwrjxmSka8tauOkXBOrViRpGhqp4LYU2x3xU8FFaW30pZoCIB4nl6qv+FhW1YyTuTzrGYGzrWowfDyw5+qkmtU9jq0LL3V5+Meb2LZz+Hsj26/Kr3H491Tqg5LERB/rVbwjosyHM7+UZ0GtCFteF3hlFX+GeRWZwti0o1dxVzw/EoDAefSKYKStprCYry3/ADN8zW2u3BFYjEHtN+Y/M1Nqg5W7409aqhGK9WFZCIJEEyBSsNj3JuXMjEHKU0kdgyPV4imvvdS5kEqB2DGqnJlI9BM019sTOt2WlQISOYEQGmMvOtU8ViDTuVtiOH27rG+1vEAN2mQW5B01h+41BxXGjdF1gCGOXKFEhETaT/e9Qxjh9na3rmN4P4ZcpB19J2pGAxnVhz+IgAaaeVJn1VS3ArQ8SFKvcVJVGCFe2C5GzMI0HqpOKxhDFltrlc5lL29TO/xofHWyptwVt9kgRJnNLH2Ej1UXuKK4cFYG6bmCNBpOmndVpPFUBsftSjjGC5VUrcVy7ALAAA7u6KWvFs123kUhQSSoEklpzEAb86Tc4spa5ImQwRo1hh5J8PlUfCYxFbMEKkBoOYtrlIGhovY5ou4YtTwx+W2RaB8pmclQQATC/wBPZT9nivZtu4PZcgsFERBiPbtTA4msEZcocN1kCZcrAy+E6+uheJpomWbeULOsnSZiY8rnvQHcUiyf2pZItBnRLhYz2mXKqz4fWpBxByJ/npCqDlUQToJk1DOPQEPLFhbCZYgE5YOYk6ii/jkbKRuMm6a9mJls22nIU5ARdJzCrrohjvud9/X41q8HZ/Vpq3kr+I9w8ay2JeXY97E7Rue6tTatlrKgGDlQzE7QdvVVlAwHR7zVNqALmzuPonuq8W94/WjqPFvfb60wvDxmJJBlw/k+nTfxo+weXBgOuWI20iauvOWa41P9T4t7x+tBs+Le+31qK3CxJIY7RBEjkYO0iRt3GhuFiInWFE5fNJPfsZA9QpXnJ3GewpQs+Le831oNjxb32+tMLw8TrB7QbyddCTqZ13ie4CuPw+WY5vKYHbXQQRPcRI9dO85FxikCz4t77fWjqPFvfb61FXhYkS0wxO28sDB9Qj106uBGVBJOVs3pOu8+n4UXnIuMT3VeLe8frXOo8W99vrUJeEwAM2ysvk9/PfelNwv98j0CBz0idtYileduRcZ7Clmz4t77fWjqPFvfb61GHD+yy5vKIMgQRBnXvOg1pK8LiJaRlI1GuubnO3amO8Cneci4z2FL6jxb32+tHUeLe+31qJd4VOzEaDSNNMnKf3PjT+GwmQsZnN9SdPb8KLzkixkLLcaWMRc33Tcz/wBNO+iu8c/5i56U/lpRXPqdYrrUfywtvwDgVk4WwTbEmzbJ1PO2p76sfuGx+zHtP1ooquArZKDwGx+zHtP1pJ6PWP2Y9rfWiiiAiSo+K6H4S4pV7Ksp3BLfWq+x/wAMeGp5OFUf77n/AHUUUQiSpCf8P8CNsOvvP/3VPs9HcOohbYA9LfWiiiESVGfoXgy2Y2QWPPM//dTw6LYb9kPeb60UUQESV09GcP8Ash7zfWlW+juHXa2Pa31ooogIkp0cGs+Z8W+tRj0Wwx/6Q95vrXaKaS5+iuG/ZD3m+tH6K4b9kPeb60UUIR+iuG/ZD3m+tH6K4b9kPeb60UUIR+iuG/ZD3m+tH6K4b9kPeb60UUIR+iuG/ZD3m+tH6K4b9kPeb60UUIR+iuG/ZD3m+tH6K4b9kPeb60UUIR+iuG/ZD3m+tH6K4b9kPeb60UUIR+iuG/ZD3m+tS04XaAACaAQNT9aKKYcRkVEtacwlfdtvzfifrR922/N+J+tFFO+7elq27gj7tt+b8T9aPu235vxP1ooovu3o1bdwR922/N+J+tH3bb834n60UUX3b0atu4I+7bfm/E/Wj7tt+b8T9aKKL7t6NW3cEfdtvzfifrR922/N+J+tFFF929GrbuCPu235vxP1o+7bfm/E/Wiii+7ejVt3BH3bb834n60fdtvzfifrRRRfdvRq27gvOeltoLi7gUQOx/LWiiioqWWS/9k="/>
          <p:cNvSpPr>
            <a:spLocks noChangeAspect="1" noChangeArrowheads="1"/>
          </p:cNvSpPr>
          <p:nvPr/>
        </p:nvSpPr>
        <p:spPr bwMode="auto">
          <a:xfrm>
            <a:off x="1504950" y="-684213"/>
            <a:ext cx="3257550" cy="141799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Gill Sans MT" pitchFamily="34" charset="0"/>
              <a:cs typeface="Cordia New" pitchFamily="34" charset="-34"/>
            </a:endParaRPr>
          </a:p>
        </p:txBody>
      </p:sp>
      <p:pic>
        <p:nvPicPr>
          <p:cNvPr id="24581" name="Picture 4" descr="http://info.babymilkaction.org/sites/info.babymilkaction.org/files/images/WBC2012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92322"/>
            <a:ext cx="3566590" cy="156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17698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4" y="76200"/>
            <a:ext cx="8218487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cs typeface="Tahoma" pitchFamily="34" charset="0"/>
              </a:rPr>
              <a:t>ความสำคัญของนมแม่</a:t>
            </a:r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cs typeface="Tahoma" pitchFamily="34" charset="0"/>
              </a:rPr>
              <a:t>ด้านโภชนาการและสุขภาพ</a:t>
            </a:r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endParaRPr lang="th-TH" sz="4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458" y="1524000"/>
            <a:ext cx="9803717" cy="4929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ปราศจากเชื้อ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มีอุณหภูมิใกล้เคียงกับอุณหภูมิของร่างกาย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มีส่วนประกอบของสารอาหารที่ครบถ้วนและเหมาะสมตามความต้องการของทารก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มีสัดส่วนของโปรตีนและไขมันที่เหมาะสมกับการเจริญเติบโต</a:t>
            </a:r>
          </a:p>
          <a:p>
            <a:pPr eaLnBrk="1" hangingPunct="1">
              <a:lnSpc>
                <a:spcPct val="90000"/>
              </a:lnSpc>
            </a:pP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FA49D-8CE0-4FE6-BC57-30847D1B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372" y="1863524"/>
            <a:ext cx="2477627" cy="42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689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4" y="76200"/>
            <a:ext cx="8218487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cs typeface="Tahoma" pitchFamily="34" charset="0"/>
              </a:rPr>
              <a:t>ความสำคัญของนมแม่</a:t>
            </a:r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cs typeface="Tahoma" pitchFamily="34" charset="0"/>
              </a:rPr>
              <a:t>ด้านโภชนาการและสุขภาพ</a:t>
            </a:r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endParaRPr lang="th-TH" sz="4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6324" y="1524000"/>
            <a:ext cx="9896475" cy="4929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มีธาตุเหล็กที่ดูดซึมได้ง่าย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มีกรดไขมันสูง เช่น  โอเมก้า</a:t>
            </a:r>
            <a:r>
              <a:rPr lang="en-US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</a:t>
            </a:r>
            <a:r>
              <a:rPr lang="en-US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มั่นใจว่านมแม่ย่อยได้ง่าย เช่น มีน้ำย่อยไขมัน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ช่วยทารกให้ได้รับอาหารอื่นได้ง่ายขึ้น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ปกป้องทารกจากการติดเชื้อ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ปกป้องทารกจากการมีความผิดปกติของกรามและฟัน</a:t>
            </a:r>
          </a:p>
          <a:p>
            <a:pPr eaLnBrk="1" hangingPunct="1">
              <a:lnSpc>
                <a:spcPct val="90000"/>
              </a:lnSpc>
            </a:pP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3C3B4E-D8CE-4A8B-81A8-BF1002CA3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454" y="235712"/>
            <a:ext cx="3411162" cy="2241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AF59A-E128-4A64-9BCE-5D48945E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838" y="5342385"/>
            <a:ext cx="2399818" cy="12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036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489992"/>
            <a:ext cx="9210675" cy="1066800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การปกป้องการติดเชื้อ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Acquired and innate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76401"/>
            <a:ext cx="8534400" cy="46783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Human milk </a:t>
            </a:r>
            <a:r>
              <a:rPr lang="en-US" sz="3600" b="1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sIgA</a:t>
            </a:r>
            <a:r>
              <a:rPr lang="en-US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-antigen complexes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อยู่บริเวณ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dendritic cells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ของเนื่อบุลำใส้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sIgA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เป็นภูมิต้านทานที่มีมากที่สุดในลำไส้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lactoferrin</a:t>
            </a:r>
            <a:r>
              <a:rPr lang="en-US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an iron-binding glycoprotein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ในนมแม่จัดอยู่ในกลุ่ม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transferrin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เพื่อต่อสู้เชื้อโรค</a:t>
            </a:r>
          </a:p>
          <a:p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lactadherin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เป็น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glycoprotein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ที่ช่วยป้องกัน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rotaviral infection</a:t>
            </a: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96949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188913"/>
            <a:ext cx="8820150" cy="15113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th-TH" sz="32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การป้องกันโรคด้วยนมแม่อย่างเดียว</a:t>
            </a:r>
            <a:br>
              <a:rPr lang="en-US" sz="32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0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Source</a:t>
            </a:r>
            <a:r>
              <a:rPr lang="en-US" sz="32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: Lancet Child Survival Series 2003</a:t>
            </a:r>
          </a:p>
        </p:txBody>
      </p:sp>
      <p:graphicFrame>
        <p:nvGraphicFramePr>
          <p:cNvPr id="399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05000" y="1600201"/>
          <a:ext cx="83058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Chart" r:id="rId3" imgW="6086399" imgH="4943321" progId="MSGraph.Chart.8">
                  <p:embed followColorScheme="full"/>
                </p:oleObj>
              </mc:Choice>
              <mc:Fallback>
                <p:oleObj name="Chart" r:id="rId3" imgW="6086399" imgH="4943321" progId="MSGraph.Chart.8">
                  <p:embed followColorScheme="full"/>
                  <p:pic>
                    <p:nvPicPr>
                      <p:cNvPr id="399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00201"/>
                        <a:ext cx="83058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311900" y="1771651"/>
            <a:ext cx="29527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 sz="4000">
                <a:solidFill>
                  <a:schemeClr val="bg1"/>
                </a:solidFill>
                <a:latin typeface="Angsana New" pitchFamily="18" charset="-34"/>
              </a:rPr>
              <a:t>นมแม่อย่างเดียว</a:t>
            </a:r>
            <a:endParaRPr lang="en-US" sz="400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079875" y="2722564"/>
            <a:ext cx="2808288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h-TH">
                <a:solidFill>
                  <a:schemeClr val="bg1"/>
                </a:solidFill>
                <a:latin typeface="Angsana New" pitchFamily="18" charset="-34"/>
              </a:rPr>
              <a:t>นมแม่และอาหารอื่น</a:t>
            </a:r>
            <a:endParaRPr lang="en-US">
              <a:solidFill>
                <a:schemeClr val="bg1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446311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14EC-3974-44F4-80EE-B6FAC82E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90550"/>
            <a:ext cx="9582150" cy="4155186"/>
          </a:xfrm>
        </p:spPr>
        <p:txBody>
          <a:bodyPr>
            <a:normAutofit/>
          </a:bodyPr>
          <a:lstStyle/>
          <a:p>
            <a:r>
              <a:rPr lang="en-US" dirty="0"/>
              <a:t>Nonnutritive Benefits of Human milk</a:t>
            </a:r>
            <a:br>
              <a:rPr lang="th-TH" dirty="0"/>
            </a:br>
            <a:r>
              <a:rPr lang="th-TH" dirty="0"/>
              <a:t>ประโยชน์เหนือโภชนาการ</a:t>
            </a:r>
            <a:br>
              <a:rPr lang="th-TH" dirty="0"/>
            </a:br>
            <a:r>
              <a:rPr lang="th-TH" dirty="0"/>
              <a:t>ของน้ำนมแม่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AB0AC-CA2A-499A-B720-AD8E4EC2A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4953000"/>
            <a:ext cx="10763250" cy="2743200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การสร้างจุลินทรีประจำถิ่น (</a:t>
            </a: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Colonization ) Lactobacilli </a:t>
            </a:r>
            <a:r>
              <a:rPr lang="th-TH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ในทางเดินอาหารของทารกแรกเกิด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สาร </a:t>
            </a: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Bifidobacterium  Oligosaccharides Nucleotides </a:t>
            </a:r>
            <a:r>
              <a:rPr lang="th-TH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ในนมแม่ ทำงานร่วมกัน ภายใต้ ความเป็นกรดในกระเพาะ</a:t>
            </a:r>
          </a:p>
          <a:p>
            <a:endParaRPr lang="en-US" sz="3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6C416-824C-48DA-8622-7DD120289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304" y="3069191"/>
            <a:ext cx="246909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727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1023" y="643466"/>
            <a:ext cx="4479402" cy="5792058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th-TH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การสร้าง</a:t>
            </a:r>
            <a:br>
              <a:rPr lang="en-US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จุลินทรีย์</a:t>
            </a:r>
            <a:br>
              <a:rPr lang="th-TH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ประจำถิ่น</a:t>
            </a:r>
            <a:br>
              <a:rPr lang="th-TH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( </a:t>
            </a:r>
            <a:r>
              <a:rPr lang="en-US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Microbial colonization</a:t>
            </a:r>
            <a:r>
              <a:rPr lang="th-TH" sz="40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9191" y="81023"/>
            <a:ext cx="7100539" cy="6776977"/>
          </a:xfrm>
        </p:spPr>
        <p:txBody>
          <a:bodyPr anchor="ctr">
            <a:no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โอบกอดเนื้อแนบเนื้อ จะช่วยเพิ่มจุลินทรีย์ประจำถิ่นของแม่บนผิวหนังของลูก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นมแม่มีสาร </a:t>
            </a:r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Bifidus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ซึ่งเป็นสาร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Probiotic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ช่วยกระตุ้นการเจริญเติบโตของ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Bifidobacterium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เช่น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Lactobacilli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Nucleotides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มีหลากหลายชนิดในนมแม่ช่วยทำให้เยื่อบุลำไส้เจริญเต็มที่เร็วขึ้นเพื่อรองรับการสัมผัสกับเชื้อประจำถิ่นที่เพิ่มขึ้นอย่างรวดเร็ว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Oligosaccharides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เป็นอาหารของ 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Lactobacilli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8490C5-83FF-477C-A5E3-4F99957A3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10" y="81023"/>
            <a:ext cx="1884827" cy="20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8865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การเจริญของจุลินท</a:t>
            </a:r>
            <a:r>
              <a:rPr lang="th-TH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รีย์</a:t>
            </a:r>
            <a:b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ในทางเดินอาหาร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05" y="1854045"/>
            <a:ext cx="7805196" cy="427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32375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จุลินทรีประจำถิ่นมีผลต่อสุขภาพจนถึงวัยผู้ใหญ่</a:t>
            </a:r>
            <a:endParaRPr lang="en-US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24892"/>
            <a:ext cx="8382000" cy="507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30358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E366-FCE7-4474-9A8F-E3FACE5E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วัตถุประสงค์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B1CB-1DE2-4DA7-A86C-960D4E918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81175"/>
            <a:ext cx="10236327" cy="4592193"/>
          </a:xfrm>
        </p:spPr>
        <p:txBody>
          <a:bodyPr>
            <a:normAutofit fontScale="92500" lnSpcReduction="1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อธิบายหลักการให้อาหารทารกตามมาตรฐานสากล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อธิบายผลลัพธ์การเลี้ยงลูกด้วยนมแม่อย่างเดียว 6 เดือนเต็ม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อธิบายความสัมพันธ์ระหว่างระยะเวลาของการเลี้ยงลูกด้วยนมแม่กับสุขภาพของทารกและเด็ก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อธิบายประโยชน์ของการเลี้ยงลูกด้วยนมแม่ในการป้องกันโรคติดเชื้อ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อธิบายประโยชน์ของการเลี้ยงลูกด้วยนมแม่ในการป้องกันสุขภาพและความเจ็บป่วยที่ไม่ใช่โรคติดเชื้อ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อธิบายประโยชน์ของการเลี้ยงลูกด้วยนมแม่ต่อภาวะสุขภาพและโรคที่ไม่ใช่โรคติดเชื้อ</a:t>
            </a: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088601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11430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การสร้างจุลินทรีในทางเดินอาหาร</a:t>
            </a:r>
            <a:endParaRPr lang="en-US" sz="4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799" y="1371600"/>
            <a:ext cx="9534525" cy="5029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มีในช่วงแรกเกิด ผ่านทางน้ำคร่ำและขี้เทา 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เปลี่ยนตามระยะเลี้ยงลูกด้วยนมแม่  การให้อาหารตามวัย และปัจจัยจากสิ่งแวดล้อม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เกิดขึ้นมากช่วง 3ขวบปีแรก และคงที่เมื่ออายุ 22 ปี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ลำไส้ทารกมี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Bifidobacterium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ส่วนทางเดินอาหารผู้ใหญ่มี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Bacteroidetes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Firmicutes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มีผลสูงมากต่อการสร้างภูมิคุ้มกันโรค การทำงานของสมอง และ ต่อมไร้ท่อ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ช่วยปกป้องโรคเรื้อรัง เช่น โรคอ้วน</a:t>
            </a:r>
          </a:p>
        </p:txBody>
      </p:sp>
    </p:spTree>
    <p:extLst>
      <p:ext uri="{BB962C8B-B14F-4D97-AF65-F5344CB8AC3E}">
        <p14:creationId xmlns:p14="http://schemas.microsoft.com/office/powerpoint/2010/main" val="232192319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274638"/>
            <a:ext cx="8648700" cy="114300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ปัจจัยที่มีผลต่อการเกิดจุลินทรี</a:t>
            </a:r>
            <a:endParaRPr lang="en-US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325" y="1417638"/>
            <a:ext cx="9477375" cy="4983162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วิธีการคลอดด้วย ผ่าตัดคลอด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คลอดช่องคลอด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การให้อาหารทารก ระหว่าง</a:t>
            </a:r>
            <a:r>
              <a:rPr lang="th-TH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 </a:t>
            </a:r>
            <a:r>
              <a:rPr lang="en-US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 </a:t>
            </a:r>
            <a:r>
              <a:rPr lang="th-TH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นมผสม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การให้ยาปฏิชีวนะ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อายุทารกที่เริ่มให้อาหารตามวัย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อายุทารกที่หย่านม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เชื้อ</a:t>
            </a:r>
            <a:r>
              <a:rPr lang="th-TH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แบคที่เรีย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ที่รับเข้าในลำไส้ มีผลสูงต่อการสร้างภูมิต้านทาน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short chain fatty acids (SCFA)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ควบคุมการสร้างเซลล์ที่สร้างภูมิคุ้มกัน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484268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0"/>
            <a:ext cx="7632848" cy="1512168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</a:t>
            </a:r>
            <a:b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การเลี้ยงลูกนมแม่อย่างเดียว </a:t>
            </a:r>
            <a:r>
              <a:rPr lang="en-US" sz="3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899" y="1600200"/>
            <a:ext cx="9934575" cy="5029200"/>
          </a:xfrm>
          <a:noFill/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ติดเชื้อทางเดินหายใจ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ขวบปีแรกร้อยละ 70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นมแม่อย่างเดียวมากกว่า 3 เดือน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ลดหูชั้นกลางอักเสบได้ร้อยละ50</a:t>
            </a:r>
          </a:p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ลดโอกาสติดเชื้อทางเดินอาหาร ได้ร้อยละ 64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ลดโอกาสเกิด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Necrotizing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Enterocolitis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 77 ในทารกเกิดก่อนกำหนด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ลดโอกาสเกิด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Sudden Infant Death syndrome 0.55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เท่า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95%CI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0.44-0.69)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272509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7B4CFBD4-7FE4-4E55-ACCE-72AF9B6CA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374" y="484632"/>
            <a:ext cx="10032873" cy="1609344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การยับยั้งและการสลาย</a:t>
            </a:r>
            <a:br>
              <a:rPr lang="th-TH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เชื้อโรคที่สัมผัสบนเยื่อบุผิว</a:t>
            </a:r>
            <a:r>
              <a:rPr lang="th-TH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E07DB42-5B5F-485F-9727-34E0DD64E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2475" y="2121407"/>
            <a:ext cx="10477500" cy="4460367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เซลล์ที่จับกินเชื้อโรค (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Macrophage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จะจับเชื้อแบคทีเรีย เช่น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E.coli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ที่เข้าไปในเซลล์ แล้วกระตุ้น </a:t>
            </a:r>
            <a:r>
              <a:rPr lang="th-TH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ไล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โซไซม์ (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Lysozyme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และสาร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complement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มาช่วยกันสลายแบคทีเรีย </a:t>
            </a:r>
            <a:endParaRPr lang="en-US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แลคโต</a:t>
            </a:r>
            <a:r>
              <a:rPr lang="th-TH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เฟอ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ริน ช่วยจับกับธาตุเหล็กไม่ให้เป็นอาหารของเชื้อโรคและช่วยการแบ่งตัวของ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Bifidobacterium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สาร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Glycoconjugate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ที่ช่วยยับยั้งเชื้ออหิวาตกโรค และสารพิษของ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E.coli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coli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สาร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glycolipid GB3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ช่วยยับยั้ง </a:t>
            </a:r>
            <a:r>
              <a:rPr lang="en-US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S.dysenterae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Shigella-like toxin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ของ </a:t>
            </a:r>
            <a:r>
              <a:rPr lang="en-US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enterohemorhagic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E,coli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0845D96-1144-444E-9BDF-ABB25F20C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สารอาหารที่ช่วยต่อสู้</a:t>
            </a:r>
            <a:b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การติดเชื้อ</a:t>
            </a:r>
            <a:endParaRPr lang="en-US" alt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E8D3C06-809B-44C0-A16E-B3CACCCC3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5349" y="1990725"/>
            <a:ext cx="10582275" cy="4762499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กรดไซ</a:t>
            </a:r>
            <a:r>
              <a:rPr lang="th-TH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อะลิค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sialic  acid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)บนเม็ดไขมันลดยึดติดของ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E.coli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และลดการแบ่งตัวของ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Rota- virus</a:t>
            </a:r>
          </a:p>
          <a:p>
            <a:pPr eaLnBrk="1" hangingPunct="1"/>
            <a:r>
              <a:rPr lang="th-TH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ซีนลดการยึดติดของเชื้อ</a:t>
            </a:r>
            <a:r>
              <a:rPr lang="en-US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Actinomycis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Streptococci k-casein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และ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Rota virus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ที่ทำให้เกิดโรคอุจจาระร่วง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ไขมัน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monoglycerides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ต้านการติดเชื้อ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Giardia lamblia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และต้านพิษของ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Shigella </a:t>
            </a:r>
            <a:r>
              <a:rPr lang="en-US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dysenterae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ที่อาจทำให้เกิด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Hemolytic uremic syndrome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สาร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Defensin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ชนิด</a:t>
            </a:r>
            <a:r>
              <a:rPr lang="th-TH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บีต้า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ลดการติดเชื้อ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E.coli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และทำลายเซลล์ของเชื้อโรค เช่น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mycobacterium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เชื้อรา ไวรัสที่มีปลอกหุ้ม เชื้อแบคที่เรียทั้งแกรมบวกและแกรมลบ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919289" y="565026"/>
            <a:ext cx="8353425" cy="1063774"/>
          </a:xfrm>
          <a:noFill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การลดการติดเชื้อ</a:t>
            </a:r>
            <a:b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ในทารกที่ได้รับนมแม่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1181101" y="1773239"/>
            <a:ext cx="4627564" cy="4105275"/>
          </a:xfrm>
          <a:noFill/>
        </p:spPr>
        <p:txBody>
          <a:bodyPr>
            <a:normAutofit/>
          </a:bodyPr>
          <a:lstStyle/>
          <a:p>
            <a:pPr marL="514350" indent="-514350"/>
            <a:r>
              <a:rPr lang="th-TH" sz="2800" b="1" dirty="0">
                <a:latin typeface="Tahoma" pitchFamily="34" charset="0"/>
                <a:cs typeface="Tahoma" pitchFamily="34" charset="0"/>
              </a:rPr>
              <a:t>โรคอุจจาระร่วงใน 6 เดือนแรกเหลือ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25%     </a:t>
            </a:r>
          </a:p>
          <a:p>
            <a:pPr marL="514350" indent="-514350"/>
            <a:r>
              <a:rPr lang="th-TH" sz="2800" b="1" dirty="0">
                <a:latin typeface="Tahoma" pitchFamily="34" charset="0"/>
                <a:cs typeface="Tahoma" pitchFamily="34" charset="0"/>
              </a:rPr>
              <a:t>อุจจาระร่วง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rotavirus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เพียง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0.27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ของทารกที่ได้นมผสม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514350" indent="-514350"/>
            <a:r>
              <a:rPr lang="th-TH" sz="2800" b="1" dirty="0">
                <a:latin typeface="Tahoma" pitchFamily="34" charset="0"/>
                <a:cs typeface="Tahoma" pitchFamily="34" charset="0"/>
              </a:rPr>
              <a:t>โรคหูชั้นกลางอักเสบ</a:t>
            </a:r>
          </a:p>
          <a:p>
            <a:pPr marL="514350" indent="-514350">
              <a:buNone/>
            </a:pPr>
            <a:r>
              <a:rPr lang="th-TH" sz="2800" b="1" dirty="0">
                <a:latin typeface="Tahoma" pitchFamily="34" charset="0"/>
                <a:cs typeface="Tahoma" pitchFamily="34" charset="0"/>
              </a:rPr>
              <a:t>   (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Otitis media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) เป็นครั้งเดียว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50%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ทารกที่ได้นมผสมและเป็น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ซ้ำน้อย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      </a:t>
            </a:r>
            <a:endParaRPr lang="th-TH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55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5951538" y="1844676"/>
            <a:ext cx="4964112" cy="4033838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การติดเชื้อทางเดินปัสสาวะ</a:t>
            </a:r>
            <a:r>
              <a:rPr lang="en-US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Urinary tract infection</a:t>
            </a:r>
          </a:p>
          <a:p>
            <a:pPr>
              <a:lnSpc>
                <a:spcPct val="80000"/>
              </a:lnSpc>
            </a:pPr>
            <a:r>
              <a:rPr lang="th-TH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การติดเชื้อทางเดินหายใจ </a:t>
            </a:r>
            <a:r>
              <a:rPr lang="en-US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Respiratory syncytial virus and </a:t>
            </a:r>
            <a:r>
              <a:rPr lang="en-US" sz="2700" b="1" dirty="0" err="1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H.influenza</a:t>
            </a:r>
            <a:endParaRPr lang="en-US" sz="2700" b="1" dirty="0">
              <a:solidFill>
                <a:srgbClr val="1103C1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th-TH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การติดเชื้อทั่วร่างกาย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r>
              <a:rPr lang="th-TH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      </a:t>
            </a:r>
            <a:r>
              <a:rPr lang="en-US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Sepsis </a:t>
            </a:r>
            <a:r>
              <a:rPr lang="th-TH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และติดเชื้อในเลือด </a:t>
            </a:r>
            <a:r>
              <a:rPr lang="en-US" sz="2700" b="1" dirty="0">
                <a:solidFill>
                  <a:srgbClr val="1103C1"/>
                </a:solidFill>
                <a:latin typeface="Tahoma" pitchFamily="34" charset="0"/>
                <a:cs typeface="Tahoma" pitchFamily="34" charset="0"/>
              </a:rPr>
              <a:t>bacteremia-meningitis</a:t>
            </a:r>
            <a:endParaRPr lang="th-TH" sz="2700" b="1" dirty="0">
              <a:solidFill>
                <a:srgbClr val="1103C1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38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23555" grpId="0"/>
      <p:bldP spid="235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845469" y="692696"/>
            <a:ext cx="8569325" cy="11858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altLang="en-US" sz="3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อุจจาระร่วงตามวิธีการให้อาหารทารก</a:t>
            </a:r>
            <a:br>
              <a:rPr lang="th-TH" altLang="en-US" sz="3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altLang="en-US" sz="3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ในฟิลิปปินส์ที่มีอายุ0-2 เดือน</a:t>
            </a:r>
            <a:endParaRPr lang="en-US" altLang="en-US" sz="3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1507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2208213" y="1951039"/>
          <a:ext cx="7753350" cy="414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Chart" r:id="rId4" imgW="8296228" imgH="4638533" progId="MSGraph.Chart.8">
                  <p:embed followColorScheme="full"/>
                </p:oleObj>
              </mc:Choice>
              <mc:Fallback>
                <p:oleObj name="Chart" r:id="rId4" imgW="8296228" imgH="4638533" progId="MSGraph.Chart.8">
                  <p:embed followColorScheme="full"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951039"/>
                        <a:ext cx="7753350" cy="414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135189" y="6048376"/>
            <a:ext cx="7989887" cy="620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66"/>
                </a:solidFill>
                <a:cs typeface="Times New Roman" pitchFamily="18" charset="0"/>
              </a:rPr>
              <a:t>Adapted from: Popkin BM, Adair L, Akin JS, Black R, et al. Breastfeeding and diarrheal morbidity. </a:t>
            </a:r>
            <a:r>
              <a:rPr lang="en-US" sz="1600" b="1" i="1">
                <a:solidFill>
                  <a:srgbClr val="000066"/>
                </a:solidFill>
                <a:cs typeface="Times New Roman" pitchFamily="18" charset="0"/>
              </a:rPr>
              <a:t>Pediatrics, </a:t>
            </a:r>
            <a:r>
              <a:rPr lang="en-US" sz="1600" b="1">
                <a:solidFill>
                  <a:srgbClr val="000066"/>
                </a:solidFill>
                <a:cs typeface="Times New Roman" pitchFamily="18" charset="0"/>
              </a:rPr>
              <a:t>1990, 86(6): 874-882.</a:t>
            </a:r>
            <a:r>
              <a:rPr lang="en-US" sz="1800" b="1">
                <a:solidFill>
                  <a:srgbClr val="000066"/>
                </a:solidFill>
                <a:latin typeface="Times New Roman" pitchFamily="18" charset="0"/>
                <a:cs typeface="Angsana New" pitchFamily="18" charset="-34"/>
              </a:rPr>
              <a:t> 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727576" y="2430464"/>
            <a:ext cx="15843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 defTabSz="-13873163" eaLnBrk="0" hangingPunct="0">
              <a:defRPr/>
            </a:pPr>
            <a:r>
              <a:rPr lang="th-TH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ras Medium ITC" pitchFamily="34" charset="0"/>
              </a:rPr>
              <a:t>นมแม่</a:t>
            </a:r>
            <a:br>
              <a:rPr lang="th-TH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ras Medium ITC" pitchFamily="34" charset="0"/>
                <a:cs typeface="Angsana New" pitchFamily="18" charset="-34"/>
              </a:rPr>
            </a:br>
            <a:r>
              <a:rPr lang="th-TH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ras Medium ITC" pitchFamily="34" charset="0"/>
              </a:rPr>
              <a:t>และน้ำ</a:t>
            </a:r>
            <a:endParaRPr lang="en-US" altLang="en-US" sz="36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Eras Medium ITC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6456363" y="3213101"/>
            <a:ext cx="1511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defTabSz="-13873163" eaLnBrk="0" hangingPunct="0">
              <a:defRPr/>
            </a:pPr>
            <a:r>
              <a:rPr lang="th-TH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</a:rPr>
              <a:t>นมแม่และ</a:t>
            </a:r>
            <a:br>
              <a:rPr lang="th-TH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</a:rPr>
            </a:br>
            <a:r>
              <a:rPr lang="th-TH" alt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</a:rPr>
              <a:t>อาหารอื่นๆ</a:t>
            </a:r>
            <a:endParaRPr lang="en-US" altLang="en-US" sz="36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ngsana New" pitchFamily="18" charset="-34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8328026" y="2781300"/>
            <a:ext cx="12239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defTabSz="-13873163" eaLnBrk="0" hangingPunct="0">
              <a:defRPr/>
            </a:pPr>
            <a:r>
              <a:rPr lang="th-TH" altLang="en-US" sz="360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</a:rPr>
              <a:t>ไม่ได้</a:t>
            </a:r>
            <a:br>
              <a:rPr lang="th-TH" altLang="en-US" sz="360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</a:rPr>
            </a:br>
            <a:r>
              <a:rPr lang="th-TH" altLang="en-US" sz="360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</a:rPr>
              <a:t>นมแม่</a:t>
            </a:r>
            <a:endParaRPr lang="en-US" altLang="en-US" sz="360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ngsana New" pitchFamily="18" charset="-34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3000376" y="2852738"/>
            <a:ext cx="18002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 defTabSz="-13873163" eaLnBrk="0" hangingPunct="0">
              <a:defRPr/>
            </a:pPr>
            <a:r>
              <a:rPr lang="th-TH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ras Medium ITC" pitchFamily="34" charset="0"/>
              </a:rPr>
              <a:t>นมแม่</a:t>
            </a:r>
            <a:br>
              <a:rPr lang="th-TH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ras Medium ITC" pitchFamily="34" charset="0"/>
              </a:rPr>
            </a:br>
            <a:r>
              <a:rPr lang="th-TH" altLang="en-US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ras Medium ITC" pitchFamily="34" charset="0"/>
              </a:rPr>
              <a:t>อย่างเดียว</a:t>
            </a:r>
            <a:endParaRPr lang="en-US" altLang="en-US" sz="36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77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828800" y="761256"/>
            <a:ext cx="8515350" cy="1371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altLang="en-US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การเสียชีวิตจากโรคอุจจาระร่วงกับ</a:t>
            </a:r>
            <a:br>
              <a:rPr lang="th-TH" altLang="en-US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altLang="en-US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วิธีการให้อาหารทารก</a:t>
            </a:r>
            <a:br>
              <a:rPr lang="th-TH" altLang="en-US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altLang="en-US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ในช่วงอายุ 0-3เดือน และ ช่วงอายุ 4-11 เดือน </a:t>
            </a:r>
            <a:endParaRPr lang="en-US" altLang="en-US" sz="32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2349501" y="2420938"/>
          <a:ext cx="7275513" cy="367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Chart" r:id="rId4" imgW="8534284" imgH="3933735" progId="MSGraph.Chart.8">
                  <p:embed followColorScheme="full"/>
                </p:oleObj>
              </mc:Choice>
              <mc:Fallback>
                <p:oleObj name="Chart" r:id="rId4" imgW="8534284" imgH="3933735" progId="MSGraph.Chart.8">
                  <p:embed followColorScheme="full"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1" y="2420938"/>
                        <a:ext cx="7275513" cy="367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622470" y="648997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 algn="r">
              <a:spcBef>
                <a:spcPct val="50000"/>
              </a:spcBef>
            </a:pPr>
            <a:endParaRPr lang="en-US" altLang="en-US" sz="1800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71739" y="6016625"/>
            <a:ext cx="80168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prstClr val="black"/>
                </a:solidFill>
                <a:ea typeface="Arial Unicode MS" pitchFamily="34" charset="-128"/>
                <a:cs typeface="Angsana New" pitchFamily="18" charset="-34"/>
              </a:rPr>
              <a:t>Adapted from: Betran AP, de Onis M, Lauer JA,  Villar J. Ecological study of effect of breast feeding on infant mortality in Latin America. </a:t>
            </a:r>
            <a:r>
              <a:rPr lang="en-US" sz="1600" b="1" i="1">
                <a:solidFill>
                  <a:prstClr val="black"/>
                </a:solidFill>
                <a:ea typeface="Arial Unicode MS" pitchFamily="34" charset="-128"/>
                <a:cs typeface="Angsana New" pitchFamily="18" charset="-34"/>
              </a:rPr>
              <a:t>BMJ, </a:t>
            </a:r>
            <a:r>
              <a:rPr lang="en-US" sz="1600" b="1">
                <a:solidFill>
                  <a:prstClr val="black"/>
                </a:solidFill>
                <a:ea typeface="Arial Unicode MS" pitchFamily="34" charset="-128"/>
                <a:cs typeface="Angsana New" pitchFamily="18" charset="-34"/>
              </a:rPr>
              <a:t>2001, 323: 1-5.</a:t>
            </a:r>
          </a:p>
        </p:txBody>
      </p:sp>
    </p:spTree>
    <p:extLst>
      <p:ext uri="{BB962C8B-B14F-4D97-AF65-F5344CB8AC3E}">
        <p14:creationId xmlns:p14="http://schemas.microsoft.com/office/powerpoint/2010/main" val="1404337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0"/>
            <a:ext cx="7632848" cy="1512168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</a:t>
            </a:r>
            <a:b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การเลี้ยงลูกนมแม่อย่างเดียว </a:t>
            </a:r>
            <a:r>
              <a:rPr lang="en-US" sz="3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899" y="1600200"/>
            <a:ext cx="9934575" cy="5029200"/>
          </a:xfrm>
          <a:noFill/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ติดเชื้อทางเดินหายใจ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ขวบปีแรกร้อยละ 70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นมแม่อย่างเดียวมากกว่า 3 เดือน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ลดหูชั้นกลางอักเสบได้ร้อยละ50</a:t>
            </a:r>
          </a:p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ลดโอกาสติดเชื้อทางเดินอาหาร ได้ร้อยละ 64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ลดโอกาสเกิด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Necrotizing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Enterocolitis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 77 ในทารกเกิดก่อนกำหนด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ลดโอกาสเกิด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Sudden Infant Death syndrome 0.55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เท่า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95%CI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0.44-0.69)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149438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52601" y="608732"/>
            <a:ext cx="8736013" cy="13081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th-TH" altLang="en-US" sz="3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ลดการติดเชื้อทางเดินหายใจทารกนมแม่</a:t>
            </a:r>
            <a:br>
              <a:rPr lang="th-TH" altLang="en-US" sz="3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th-TH" altLang="en-US" sz="3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ช่วง13 สัปดาห์แรกหลังเกิด</a:t>
            </a:r>
            <a:r>
              <a:rPr lang="en-US" altLang="en-US" sz="3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th-TH" altLang="en-US" sz="3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สกอตแลนด์</a:t>
            </a:r>
            <a:endParaRPr lang="en-US" altLang="en-US" sz="3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3555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2279650" y="2274889"/>
          <a:ext cx="7920038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Chart" r:id="rId4" imgW="7991544" imgH="4114800" progId="MSGraph.Chart.8">
                  <p:embed followColorScheme="full"/>
                </p:oleObj>
              </mc:Choice>
              <mc:Fallback>
                <p:oleObj name="Chart" r:id="rId4" imgW="7991544" imgH="4114800" progId="MSGraph.Chart.8">
                  <p:embed followColorScheme="full"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2274889"/>
                        <a:ext cx="7920038" cy="362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405064" y="6161088"/>
            <a:ext cx="7939087" cy="590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Adapted from: Howie PW, Forsyth JS, Ogston SA, Clark A, Florey CV. Protective effect of breastfeeding against infection. </a:t>
            </a:r>
            <a:r>
              <a:rPr lang="en-US" sz="1600" b="1" i="1">
                <a:solidFill>
                  <a:prstClr val="black"/>
                </a:solidFill>
                <a:cs typeface="Times New Roman" pitchFamily="18" charset="0"/>
              </a:rPr>
              <a:t>Br Med</a:t>
            </a: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600" b="1" i="1">
                <a:solidFill>
                  <a:prstClr val="black"/>
                </a:solidFill>
                <a:cs typeface="Times New Roman" pitchFamily="18" charset="0"/>
              </a:rPr>
              <a:t>J, </a:t>
            </a: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1990, 300: 11-15.</a:t>
            </a:r>
            <a:r>
              <a:rPr lang="en-US" sz="1600" b="1">
                <a:solidFill>
                  <a:prstClr val="black"/>
                </a:solidFill>
                <a:cs typeface="Angsana New" pitchFamily="18" charset="-34"/>
              </a:rPr>
              <a:t>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448301" y="5718176"/>
            <a:ext cx="1439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เลี้ยงนมขวด</a:t>
            </a:r>
            <a:endParaRPr lang="en-US" b="1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743701" y="5734051"/>
            <a:ext cx="1439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เลี้ยงนมแม่</a:t>
            </a:r>
            <a:endParaRPr lang="en-US" b="1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2683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9" y="629816"/>
            <a:ext cx="7776864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Infant and young child feeding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84" y="1988841"/>
            <a:ext cx="7488832" cy="41764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WHO and UNICEF recommend: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 Hour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early initiation of breastfeeding within 1 hour of birth;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 Months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exclusive breastfeeding for the first 6 months of life; and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Years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introduction of nutritionally-adequate and safe complementary (solid) foods at 6 months together with continued breastfeeding up to 2 years of age or beyond.</a:t>
            </a:r>
          </a:p>
        </p:txBody>
      </p:sp>
    </p:spTree>
    <p:extLst>
      <p:ext uri="{BB962C8B-B14F-4D97-AF65-F5344CB8AC3E}">
        <p14:creationId xmlns:p14="http://schemas.microsoft.com/office/powerpoint/2010/main" val="15398267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44BC3AE-B035-4BA9-BE70-38409DAF1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การเลี้ยงลูกด้วยนมแม่</a:t>
            </a:r>
            <a:b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ช่วยลดอัตราโรคติดเชื้อในทางเดินหายใจ</a:t>
            </a:r>
            <a:r>
              <a:rPr lang="th-TH" alt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F41E467-F70A-4E3B-AF95-D53DF95E0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3474" y="2019300"/>
            <a:ext cx="9994773" cy="41529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การเลี้ยงลูกด้วยนมแม่อย่างเดียว 4 เดือนแล้วให้นมแม่ร่วมกับอาหารอื่นจนครบอายุ 6 เดือน ช่วยลดความเสี่ยงโรคติดเชื้อในทางเดินหายใจส่วนบน (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OR=0.65, 95% CI,: 0.51-0.83)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และโรคติดเชื้อในทางเดินหายใจส่วนล่าง (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OR=0.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50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95% CI,: 0.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32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-0.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79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ทารกที่ได้รับนมแม่อย่างเดียวจนครบ 6 เดือนมีโอกาสเป็นโรคติดเชื้อทางเดินหายใจเฉียบพลันในขวบปีแรกน้อยกว่าทารกที่ไม่ได้รับนมแม่อย่างมีนัยสำคัญทางสถิติ(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 =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0.58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95% CI 0.36, 0.92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03388" y="453158"/>
            <a:ext cx="8583612" cy="14636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alt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เสี่ยงเสียชีวิตจากการติดเชื้อทางเดินหายใจเฉียบพลันวงอายุ 0-3เดือน และ</a:t>
            </a:r>
            <a:r>
              <a:rPr lang="en-US" alt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alt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ช่วงอายุ 4-11 เดือน</a:t>
            </a:r>
            <a:br>
              <a:rPr lang="th-TH" alt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th-TH" altLang="en-US" sz="28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จำแนกตามลักษณะการเลี้ยงลูกด้วยนมแม่ในลาตินอเมริกา</a:t>
            </a:r>
            <a:endParaRPr lang="en-US" altLang="en-US" sz="28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4579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2719388" y="1676400"/>
          <a:ext cx="7104062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Chart" r:id="rId4" imgW="7991544" imgH="4114800" progId="MSGraph.Chart.8">
                  <p:embed followColorScheme="full"/>
                </p:oleObj>
              </mc:Choice>
              <mc:Fallback>
                <p:oleObj name="Chart" r:id="rId4" imgW="7991544" imgH="4114800" progId="MSGraph.Chart.8">
                  <p:embed followColorScheme="full"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388" y="1676400"/>
                        <a:ext cx="7104062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420939" y="648997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rgbClr val="FFFF00"/>
              </a:solidFill>
              <a:cs typeface="Angsana New" pitchFamily="18" charset="-34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622470" y="648997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 algn="r">
              <a:spcBef>
                <a:spcPct val="50000"/>
              </a:spcBef>
            </a:pPr>
            <a:endParaRPr lang="en-US" altLang="en-US" sz="1800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063750" y="6007100"/>
            <a:ext cx="7994650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prstClr val="black"/>
                </a:solidFill>
                <a:ea typeface="Arial Unicode MS" pitchFamily="34" charset="-128"/>
                <a:cs typeface="Angsana New" pitchFamily="18" charset="-34"/>
              </a:rPr>
              <a:t>Adapted from: Betran AP, de Onis M, Lauer JA, Villar J. Ecological study of effect of breast feeding on infant mortality in Latin America. </a:t>
            </a:r>
            <a:r>
              <a:rPr lang="en-US" sz="1600" b="1" i="1">
                <a:solidFill>
                  <a:prstClr val="black"/>
                </a:solidFill>
                <a:ea typeface="Arial Unicode MS" pitchFamily="34" charset="-128"/>
                <a:cs typeface="Angsana New" pitchFamily="18" charset="-34"/>
              </a:rPr>
              <a:t>BMJ, </a:t>
            </a:r>
            <a:r>
              <a:rPr lang="en-US" sz="1600" b="1">
                <a:solidFill>
                  <a:prstClr val="black"/>
                </a:solidFill>
                <a:ea typeface="Arial Unicode MS" pitchFamily="34" charset="-128"/>
                <a:cs typeface="Angsana New" pitchFamily="18" charset="-34"/>
              </a:rPr>
              <a:t>2001, 323: 1-5.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7729538" y="3933826"/>
            <a:ext cx="1617662" cy="473075"/>
          </a:xfrm>
          <a:prstGeom prst="rect">
            <a:avLst/>
          </a:prstGeom>
          <a:solidFill>
            <a:srgbClr val="9840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ไม่เลี้ยงนมแม่</a:t>
            </a:r>
            <a:endParaRPr lang="en-US" sz="2500" b="1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718426" y="3413126"/>
            <a:ext cx="1628775" cy="4730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นมแม่บางส่วน</a:t>
            </a:r>
            <a:endParaRPr lang="en-US" sz="2500" b="1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7718426" y="2819401"/>
            <a:ext cx="1617663" cy="4730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นมแม่อย่างเดียว</a:t>
            </a:r>
            <a:endParaRPr lang="en-US" sz="2500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8745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4704"/>
            <a:ext cx="82296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การเลี้ยงลูกด้วยนมแม่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ช่วยลดอัตราโรคหูชั้นกลางอักเสบ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1125" y="1905000"/>
            <a:ext cx="9448800" cy="451485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32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การเลี้ยงนมผสมอย่างเดียวมีภาวะหูชั้นกลางอักเสบเป็น 2 เท่าของการเลี้ยงนมแม่อย่างเดียว 6 เดือน</a:t>
            </a:r>
            <a:endParaRPr lang="en-US" sz="32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การเลี้ยงลูกด้วยนมแม่อย่างเดียว 6 เดือนลดโอกาสเป็น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-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หูชั้นกลางอักเสบ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</a:t>
            </a:r>
            <a:r>
              <a:rPr lang="en-US" sz="3200" b="1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(OR 0.37, 95% CI 0.13 </a:t>
            </a:r>
            <a:r>
              <a:rPr lang="th-TH" sz="3200" b="1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en-US" sz="3200" b="1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1.05)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-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โรคติดเชื้อทางเดินหายใจ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</a:t>
            </a:r>
            <a:r>
              <a:rPr lang="en-US" sz="3200" b="1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(OR 0.58, 95% CI 0.36</a:t>
            </a:r>
            <a:r>
              <a:rPr lang="th-TH" sz="3200" b="1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en-US" sz="3200" b="1" dirty="0">
                <a:solidFill>
                  <a:schemeClr val="accent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0.92)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90217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676401" y="548680"/>
            <a:ext cx="8812213" cy="1728192"/>
          </a:xfrm>
        </p:spPr>
        <p:txBody>
          <a:bodyPr/>
          <a:lstStyle/>
          <a:p>
            <a:pPr algn="ctr">
              <a:defRPr/>
            </a:pPr>
            <a:r>
              <a:rPr lang="th-TH" altLang="en-US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หูชั้นกลางอักเสบเฉียบพลัน</a:t>
            </a:r>
            <a:br>
              <a:rPr lang="th-TH" altLang="en-US" sz="3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th-TH" altLang="en-US" sz="3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ในทารกที่ได้รับนมแม่ นมผสม และทารกที่หย่านมตามช่วงอายุในประเทศสวีเดน</a:t>
            </a:r>
            <a:endParaRPr lang="en-US" altLang="en-US" sz="32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2279650" y="2276475"/>
          <a:ext cx="7488238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Chart" r:id="rId4" imgW="8753602" imgH="4114800" progId="MSGraph.Chart.8">
                  <p:embed followColorScheme="full"/>
                </p:oleObj>
              </mc:Choice>
              <mc:Fallback>
                <p:oleObj name="Chart" r:id="rId4" imgW="8753602" imgH="4114800" progId="MSGraph.Chart.8">
                  <p:embed followColorScheme="full"/>
                  <p:pic>
                    <p:nvPicPr>
                      <p:cNvPr id="25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2276475"/>
                        <a:ext cx="7488238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847851" y="5876926"/>
            <a:ext cx="8640763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prstClr val="black"/>
                </a:solidFill>
                <a:cs typeface="Angsana New" pitchFamily="18" charset="-34"/>
              </a:rPr>
              <a:t>Adapted from: </a:t>
            </a: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Aniansson G, Alm B, Andersson B, Hakansson A et al. A prospective coherent study on breast-feeding and otitis media in Swedish infants.  </a:t>
            </a:r>
            <a:r>
              <a:rPr lang="en-US" sz="1600" b="1" i="1">
                <a:solidFill>
                  <a:prstClr val="black"/>
                </a:solidFill>
                <a:cs typeface="Times New Roman" pitchFamily="18" charset="0"/>
              </a:rPr>
              <a:t>Pediat Infect Dis J, 1994,</a:t>
            </a: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 13: 183-188.</a:t>
            </a:r>
            <a:endParaRPr lang="en-US" sz="1600" b="1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7464425" y="5214938"/>
            <a:ext cx="1511300" cy="519112"/>
          </a:xfrm>
          <a:prstGeom prst="rect">
            <a:avLst/>
          </a:prstGeom>
          <a:solidFill>
            <a:srgbClr val="1103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หย่านมแม่</a:t>
            </a:r>
            <a:endParaRPr lang="en-US" b="1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311901" y="5229226"/>
            <a:ext cx="1008063" cy="5191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นมอื่นๆ</a:t>
            </a:r>
            <a:endParaRPr lang="en-US" b="1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872038" y="5229226"/>
            <a:ext cx="1295400" cy="519113"/>
          </a:xfrm>
          <a:prstGeom prst="rect">
            <a:avLst/>
          </a:prstGeom>
          <a:solidFill>
            <a:srgbClr val="5FC3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นมแม่</a:t>
            </a:r>
            <a:endParaRPr lang="en-US" b="1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2084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20688"/>
            <a:ext cx="8435280" cy="1066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การเลี้ยงลูกด้วยนมแม่</a:t>
            </a:r>
            <a:b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ช่วยลดโรคติดเชื้ออื่นๆ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72817"/>
            <a:ext cx="8424862" cy="4751387"/>
          </a:xfrm>
        </p:spPr>
        <p:txBody>
          <a:bodyPr/>
          <a:lstStyle/>
          <a:p>
            <a:pPr eaLnBrk="1" hangingPunct="1"/>
            <a:r>
              <a:rPr lang="th-TH" sz="2800" b="1" dirty="0">
                <a:latin typeface="Tahoma" pitchFamily="34" charset="0"/>
                <a:cs typeface="Tahoma" pitchFamily="34" charset="0"/>
              </a:rPr>
              <a:t>ลดโอกาสเป็น</a:t>
            </a: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โรคเยื่อหุ้มสมองอักเสบจากเชื้อ </a:t>
            </a:r>
            <a:r>
              <a:rPr lang="en-US" sz="28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H.influenza</a:t>
            </a:r>
            <a:r>
              <a:rPr lang="th-TH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ในทารกที่ได้รับนมแม่อย่างเดียว </a:t>
            </a:r>
            <a:r>
              <a:rPr lang="en-US" sz="28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(OR =0.95 95% CI: 0.92-0.99)</a:t>
            </a:r>
            <a:endParaRPr lang="th-TH" sz="280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th-TH" sz="2800" b="1" dirty="0">
                <a:latin typeface="Tahoma" pitchFamily="34" charset="0"/>
                <a:cs typeface="Tahoma" pitchFamily="34" charset="0"/>
              </a:rPr>
              <a:t>ลดการติดเชื้อเนื้อเยื่อทั่วร่างกาย (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sepsis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) และเยื่อหุ้มสมองอักเสบ ในทารกเกิดก่อนกำหนดที่ได้รับนมแม่อย่างน้อยวันละ50มิลลิลิตรต่อกิโลกรัม ตลอด 4 สัปดาห์แรกหลังเกิด </a:t>
            </a:r>
          </a:p>
          <a:p>
            <a:pPr eaLnBrk="1" hangingPunct="1">
              <a:buFontTx/>
              <a:buNone/>
            </a:pPr>
            <a:r>
              <a:rPr lang="th-TH" sz="2800" b="1" dirty="0">
                <a:latin typeface="Tahoma" pitchFamily="34" charset="0"/>
                <a:cs typeface="Tahoma" pitchFamily="34" charset="0"/>
              </a:rPr>
              <a:t>   </a:t>
            </a:r>
            <a:r>
              <a:rPr lang="en-US" sz="28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(OR = 0.47; 95%CI: 0.23-0.95</a:t>
            </a:r>
            <a:r>
              <a:rPr lang="th-TH" sz="28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eaLnBrk="1" hangingPunct="1"/>
            <a:r>
              <a:rPr lang="th-TH" sz="2800" b="1" dirty="0">
                <a:latin typeface="Tahoma" pitchFamily="34" charset="0"/>
                <a:cs typeface="Tahoma" pitchFamily="34" charset="0"/>
              </a:rPr>
              <a:t>ทารกที่ได้รับนมแม่สร้างภูมิต้านทานต่อวัคซีนป้องกัน </a:t>
            </a:r>
            <a:r>
              <a:rPr lang="en-US" sz="2800" b="1" dirty="0" err="1">
                <a:latin typeface="Tahoma" pitchFamily="34" charset="0"/>
                <a:cs typeface="Tahoma" pitchFamily="34" charset="0"/>
              </a:rPr>
              <a:t>H.influenza</a:t>
            </a:r>
            <a:r>
              <a:rPr lang="th-TH" sz="2800" b="1" dirty="0">
                <a:latin typeface="Tahoma" pitchFamily="34" charset="0"/>
                <a:cs typeface="Tahoma" pitchFamily="34" charset="0"/>
              </a:rPr>
              <a:t> ดีกว่าทารกที่ได้นมผสม </a:t>
            </a:r>
          </a:p>
        </p:txBody>
      </p:sp>
    </p:spTree>
    <p:extLst>
      <p:ext uri="{BB962C8B-B14F-4D97-AF65-F5344CB8AC3E}">
        <p14:creationId xmlns:p14="http://schemas.microsoft.com/office/powerpoint/2010/main" val="3951630721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0EAC727E-05CB-471A-99D8-C02E9714E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4424" y="484632"/>
            <a:ext cx="10013823" cy="1609344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การเลี้ยงลูกด้วยนมแม่</a:t>
            </a:r>
            <a:b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ช่วยลดอัตราโรคติดเชื้อในทางเดินปัสสาวะ</a:t>
            </a:r>
            <a:r>
              <a:rPr lang="en-US" alt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alt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7F91E7C-21EB-4464-BAE9-63960E319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4424" y="2121408"/>
            <a:ext cx="10163176" cy="425196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การติดเชื้อในทางเดินปัสสาวะพบเพียงร้อยละ 6 ในทารกที่ได้นมแม่อย่างเดียว พบสูงขึ้นเป็นร้อยละ 22ในทารกที่ได้นมแม่ร่วมกีบนมผสม และร้อยละ 72 ในทารกที่ได้นมผสมเพียงอย่างเดียว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ช่วงอายุน้อยกว่า7เดือนทารกที่ได้รับนมแม่อย่างเดียวมีความเสี่ยงเป็นโรคน้อยกว่ากลุ่มควบคุม แม้ว่าหย่านมแม่แล้วกลุ่มนมแม่อย่างเดียวยังคงมีความเสี่ยงต่อต่อการติดเชื้อน้อยกว่ากลุ่มควบคุม </a:t>
            </a:r>
          </a:p>
        </p:txBody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369888"/>
            <a:ext cx="9525000" cy="1143000"/>
          </a:xfrm>
        </p:spPr>
        <p:txBody>
          <a:bodyPr>
            <a:no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ประโยชน์ของการเลี้ยงลูกด้วยนมแม่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ขึ้นกับปริมาณนมแม่ที่ทารกได้รับ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809542"/>
              </p:ext>
            </p:extLst>
          </p:nvPr>
        </p:nvGraphicFramePr>
        <p:xfrm>
          <a:off x="1181100" y="1543050"/>
          <a:ext cx="9867902" cy="523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7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9180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ภาวะ/โรค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h-TH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ลดเสี่ยง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การให่นมแม่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Odd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95%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2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หูชั้นกลางอักเสบ</a:t>
                      </a:r>
                      <a:endParaRPr lang="en-US" sz="2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ดูดนมแม่</a:t>
                      </a:r>
                      <a:endParaRPr lang="en-US" b="1" dirty="0">
                        <a:solidFill>
                          <a:srgbClr val="6666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h-TH" sz="20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0.77</a:t>
                      </a:r>
                      <a:endParaRPr lang="en-US" sz="2000" b="1" dirty="0">
                        <a:solidFill>
                          <a:srgbClr val="6666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0.64–0.91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561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หูอักเสบซ้ำ</a:t>
                      </a:r>
                      <a:endParaRPr lang="en-US" sz="2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77</a:t>
                      </a:r>
                      <a:endParaRPr lang="en-US" sz="24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อย่างเดียว≥6</a:t>
                      </a:r>
                      <a:r>
                        <a:rPr lang="th-TH" sz="2000" b="0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เดือนเทียบ4-6เดือน</a:t>
                      </a:r>
                      <a:endParaRPr lang="en-US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1.95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1.06–3.59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9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อย่างเดียว6 เดือน</a:t>
                      </a:r>
                      <a:endParaRPr lang="en-US" sz="24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0.30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0.18–0.74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819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ติดเชื้อหายใจส่วนล่าง</a:t>
                      </a:r>
                      <a:endParaRPr lang="en-US" sz="2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77</a:t>
                      </a:r>
                      <a:endParaRPr lang="en-US" sz="24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อย่างเดียว≥6</a:t>
                      </a:r>
                      <a:r>
                        <a:rPr lang="th-TH" sz="2000" b="0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ดือน เทียบ4เดือน</a:t>
                      </a:r>
                      <a:endParaRPr lang="en-US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4.27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1.27–14.35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32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โรคหืด+</a:t>
                      </a:r>
                      <a:r>
                        <a:rPr lang="en-US" sz="1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family</a:t>
                      </a:r>
                      <a:r>
                        <a:rPr lang="en-US" sz="1400" b="1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history</a:t>
                      </a:r>
                      <a:endParaRPr lang="en-US" sz="1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อย่างเดียว≥3 ดือน </a:t>
                      </a:r>
                      <a:endParaRPr lang="en-US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0.60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0.43–0.82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32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โรคหืด</a:t>
                      </a:r>
                      <a:r>
                        <a:rPr lang="en-US" sz="2400" b="1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200" b="1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no </a:t>
                      </a:r>
                      <a:r>
                        <a:rPr lang="en-US" sz="12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family history</a:t>
                      </a:r>
                      <a:endParaRPr lang="en-US" sz="2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อย่างเดียว≥3 ดือน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0.74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0.6–0.92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32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หลอดลมอักเสบ</a:t>
                      </a:r>
                      <a:r>
                        <a:rPr lang="en-US" sz="11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RSV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&gt;</a:t>
                      </a:r>
                      <a:r>
                        <a:rPr lang="th-TH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4เดือน</a:t>
                      </a:r>
                      <a:endParaRPr lang="en-US" sz="24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0.26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0.074–0.9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07790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58200" cy="1143000"/>
          </a:xfrm>
        </p:spPr>
        <p:txBody>
          <a:bodyPr>
            <a:no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ประโยชน์ของการเลี้ยงลูกด้วยนมแม่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ขึ้นกับปริมาณนมแม่ที่ทารกได้รับ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140155"/>
              </p:ext>
            </p:extLst>
          </p:nvPr>
        </p:nvGraphicFramePr>
        <p:xfrm>
          <a:off x="1362076" y="1497329"/>
          <a:ext cx="9515475" cy="4932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8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9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3726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ภาวะ/โรค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h-TH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ลดเสี่ยง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การให่นมแม่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Odd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95%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32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Necrotizing </a:t>
                      </a:r>
                      <a:r>
                        <a:rPr lang="en-US" sz="2000" b="1" dirty="0" err="1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enterocolitis</a:t>
                      </a:r>
                      <a:endParaRPr lang="en-US" sz="20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h-TH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77</a:t>
                      </a:r>
                      <a:endParaRPr lang="en-US" b="1" dirty="0">
                        <a:solidFill>
                          <a:srgbClr val="6666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อย่างเดียวใน</a:t>
                      </a:r>
                      <a:r>
                        <a:rPr lang="th-TH" b="1" baseline="0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ทารกเกิดก่อนกำหนด</a:t>
                      </a:r>
                      <a:endParaRPr lang="en-US" b="1" dirty="0">
                        <a:solidFill>
                          <a:srgbClr val="6666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0.23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0.51–0.94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51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Gastroenteritis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64</a:t>
                      </a:r>
                      <a:endParaRPr lang="en-US" sz="24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กินนมแม่</a:t>
                      </a:r>
                      <a:endParaRPr lang="en-US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0.36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0.32–0.40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32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Atopic dermatitis no family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&gt; 3</a:t>
                      </a:r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เดือนอย่างเดียว</a:t>
                      </a:r>
                      <a:endParaRPr lang="en-US" sz="24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0.84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0.59–1.19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32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Atopic dermatitis + family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&gt; 3เดือนอย่างเดียว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0.58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0.41–0.92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32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inflammatory bowel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กินนมแม่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0.69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0.51–0.94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51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Obesity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endParaRPr lang="th-TH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0.76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666666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0.67–0.86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78065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8305800" cy="1219200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การเลี้ยงลูกนมแม่อย่างเดียว </a:t>
            </a:r>
            <a:r>
              <a:rPr lang="en-US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475" y="1438275"/>
            <a:ext cx="8772525" cy="5114925"/>
          </a:xfrm>
          <a:noFill/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นมแม่อย่างเดียว 3-4 เดือนลด</a:t>
            </a:r>
            <a:r>
              <a:rPr lang="en-US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clinical asthma, atopic dermatitis, and eczema 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 27 ในกลุ่มเสี่ยงน้อย และลดได้ร้อยละ 42 ในที่มีประวัติภูมิแพ้ในครอบครัว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Inflammatory bowel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 31 กลุ่มเสี่ยง</a:t>
            </a:r>
          </a:p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ลดโอกาสโรคอ้วนร้อยละ 15 ในวัยรุ่น และร้อยละ30 ในวัยผู้ใหญ่</a:t>
            </a:r>
          </a:p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นมแม่อย่างเดียวตั้งแต่ 3 เดือนลดโอกาสเป็นโรคเบาหวานชนิดที่1 ร้อยละ 30</a:t>
            </a:r>
          </a:p>
          <a:p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626095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458200" cy="990600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กลุ่มทารกที่ได้รับนมแม่อย่างเดียว</a:t>
            </a:r>
            <a:br>
              <a:rPr lang="th-TH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Cohort study</a:t>
            </a:r>
            <a:r>
              <a:rPr lang="th-TH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4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116909"/>
              </p:ext>
            </p:extLst>
          </p:nvPr>
        </p:nvGraphicFramePr>
        <p:xfrm>
          <a:off x="1247775" y="1600201"/>
          <a:ext cx="9658349" cy="4240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3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80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4118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Microsoft Sans Serif" pitchFamily="34" charset="0"/>
                          <a:cs typeface="Microsoft Sans Serif" pitchFamily="34" charset="0"/>
                        </a:rPr>
                        <a:t>ภาวะภูมิแพ้</a:t>
                      </a:r>
                      <a:endParaRPr lang="en-US" sz="2400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h-TH" sz="2000" dirty="0">
                          <a:latin typeface="Microsoft Sans Serif" pitchFamily="34" charset="0"/>
                          <a:cs typeface="Microsoft Sans Serif" pitchFamily="34" charset="0"/>
                        </a:rPr>
                        <a:t>นาน </a:t>
                      </a:r>
                      <a:r>
                        <a:rPr lang="en-US" sz="2000" dirty="0">
                          <a:latin typeface="Microsoft Sans Serif" pitchFamily="34" charset="0"/>
                          <a:cs typeface="Microsoft Sans Serif" pitchFamily="34" charset="0"/>
                        </a:rPr>
                        <a:t>&lt;4</a:t>
                      </a:r>
                      <a:r>
                        <a:rPr lang="en-US" sz="2000" baseline="0" dirty="0">
                          <a:latin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lang="th-TH" sz="2000" baseline="0" dirty="0">
                          <a:latin typeface="Microsoft Sans Serif" pitchFamily="34" charset="0"/>
                          <a:cs typeface="Microsoft Sans Serif" pitchFamily="34" charset="0"/>
                        </a:rPr>
                        <a:t>เดือน</a:t>
                      </a:r>
                    </a:p>
                    <a:p>
                      <a:r>
                        <a:rPr lang="th-TH" sz="2000" baseline="0" dirty="0">
                          <a:latin typeface="Microsoft Sans Serif" pitchFamily="34" charset="0"/>
                          <a:cs typeface="Microsoft Sans Serif" pitchFamily="34" charset="0"/>
                        </a:rPr>
                        <a:t>( </a:t>
                      </a:r>
                      <a:r>
                        <a:rPr lang="en-US" sz="2000" baseline="0" dirty="0">
                          <a:latin typeface="Microsoft Sans Serif" pitchFamily="34" charset="0"/>
                          <a:cs typeface="Microsoft Sans Serif" pitchFamily="34" charset="0"/>
                        </a:rPr>
                        <a:t>N=773)</a:t>
                      </a:r>
                      <a:endParaRPr lang="en-US" sz="2000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>
                          <a:latin typeface="Microsoft Sans Serif" pitchFamily="34" charset="0"/>
                          <a:cs typeface="Microsoft Sans Serif" pitchFamily="34" charset="0"/>
                        </a:rPr>
                        <a:t>นาน </a:t>
                      </a:r>
                      <a:r>
                        <a:rPr lang="en-US" sz="2000">
                          <a:latin typeface="Microsoft Sans Serif" pitchFamily="34" charset="0"/>
                          <a:cs typeface="Microsoft Sans Serif" pitchFamily="34" charset="0"/>
                        </a:rPr>
                        <a:t>&gt;= </a:t>
                      </a:r>
                      <a:r>
                        <a:rPr lang="en-US" sz="2000" dirty="0">
                          <a:latin typeface="Microsoft Sans Serif" pitchFamily="34" charset="0"/>
                          <a:cs typeface="Microsoft Sans Serif" pitchFamily="34" charset="0"/>
                        </a:rPr>
                        <a:t>4 </a:t>
                      </a:r>
                      <a:r>
                        <a:rPr lang="th-TH" sz="2000" dirty="0">
                          <a:latin typeface="Microsoft Sans Serif" pitchFamily="34" charset="0"/>
                          <a:cs typeface="Microsoft Sans Serif" pitchFamily="34" charset="0"/>
                        </a:rPr>
                        <a:t>เดือน</a:t>
                      </a:r>
                      <a:endParaRPr lang="en-US" sz="2000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aseline="0">
                          <a:latin typeface="Microsoft Sans Serif" pitchFamily="34" charset="0"/>
                          <a:cs typeface="Microsoft Sans Serif" pitchFamily="34" charset="0"/>
                        </a:rPr>
                        <a:t>( </a:t>
                      </a:r>
                      <a:r>
                        <a:rPr lang="en-US" sz="2000" baseline="0">
                          <a:latin typeface="Microsoft Sans Serif" pitchFamily="34" charset="0"/>
                          <a:cs typeface="Microsoft Sans Serif" pitchFamily="34" charset="0"/>
                        </a:rPr>
                        <a:t>N=</a:t>
                      </a:r>
                      <a:r>
                        <a:rPr lang="th-TH" sz="2000" baseline="0">
                          <a:latin typeface="Microsoft Sans Serif" pitchFamily="34" charset="0"/>
                          <a:cs typeface="Microsoft Sans Serif" pitchFamily="34" charset="0"/>
                        </a:rPr>
                        <a:t>3013</a:t>
                      </a:r>
                      <a:r>
                        <a:rPr lang="en-US" sz="2000" baseline="0">
                          <a:latin typeface="Microsoft Sans Serif" pitchFamily="34" charset="0"/>
                          <a:cs typeface="Microsoft Sans Serif" pitchFamily="34" charset="0"/>
                        </a:rPr>
                        <a:t>)</a:t>
                      </a:r>
                      <a:endParaRPr lang="en-US" sz="2000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icrosoft Sans Serif" pitchFamily="34" charset="0"/>
                          <a:cs typeface="Microsoft Sans Serif" pitchFamily="34" charset="0"/>
                        </a:rPr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Microsoft Sans Serif" pitchFamily="34" charset="0"/>
                          <a:cs typeface="Microsoft Sans Serif" pitchFamily="34" charset="0"/>
                        </a:rPr>
                        <a:t>95</a:t>
                      </a:r>
                      <a:r>
                        <a:rPr lang="en-US" dirty="0">
                          <a:latin typeface="Microsoft Sans Serif" pitchFamily="34" charset="0"/>
                          <a:cs typeface="Microsoft Sans Serif" pitchFamily="34" charset="0"/>
                        </a:rPr>
                        <a:t>%</a:t>
                      </a:r>
                      <a:r>
                        <a:rPr lang="en-US" baseline="0" dirty="0">
                          <a:latin typeface="Microsoft Sans Serif" pitchFamily="34" charset="0"/>
                          <a:cs typeface="Microsoft Sans Serif" pitchFamily="34" charset="0"/>
                        </a:rPr>
                        <a:t> </a:t>
                      </a:r>
                      <a:r>
                        <a:rPr lang="en-US" dirty="0">
                          <a:latin typeface="Microsoft Sans Serif" pitchFamily="34" charset="0"/>
                          <a:cs typeface="Microsoft Sans Serif" pitchFamily="34" charset="0"/>
                        </a:rPr>
                        <a:t>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294">
                <a:tc>
                  <a:txBody>
                    <a:bodyPr/>
                    <a:lstStyle/>
                    <a:p>
                      <a:endParaRPr lang="en-US" sz="2400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icrosoft Sans Serif" pitchFamily="34" charset="0"/>
                          <a:cs typeface="Microsoft Sans Serif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icrosoft Sans Serif" pitchFamily="34" charset="0"/>
                          <a:cs typeface="Microsoft Sans Serif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icrosoft Sans Serif" pitchFamily="34" charset="0"/>
                          <a:cs typeface="Microsoft Sans Serif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icrosoft Sans Serif" pitchFamily="34" charset="0"/>
                          <a:cs typeface="Microsoft Sans Serif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94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สงสัยอาการแพ้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70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9.0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192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6.5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0.73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0.54-0.99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294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ผื่นแพ้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209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27.0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745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25.0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0.85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0.71-1.0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37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เคยหายใจวี๊ด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251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33.0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797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27.0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C00000"/>
                          </a:solidFill>
                          <a:latin typeface="Microsoft Sans Serif" pitchFamily="34" charset="0"/>
                          <a:cs typeface="Microsoft Sans Serif" pitchFamily="34" charset="0"/>
                        </a:rPr>
                        <a:t>0.78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Microsoft Sans Serif" pitchFamily="34" charset="0"/>
                          <a:cs typeface="Microsoft Sans Serif" pitchFamily="34" charset="0"/>
                        </a:rPr>
                        <a:t>0.65-0.93</a:t>
                      </a:r>
                      <a:endParaRPr lang="en-US" sz="2400" b="1" dirty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897">
                <a:tc>
                  <a:txBody>
                    <a:bodyPr/>
                    <a:lstStyle/>
                    <a:p>
                      <a:pPr algn="l" fontAlgn="base"/>
                      <a:r>
                        <a:rPr lang="th-TH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โรคหืด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90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12.0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231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7.7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0.66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0.51-0.87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89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Allergic</a:t>
                      </a:r>
                      <a:r>
                        <a:rPr lang="en-US" sz="2400" b="1" baseline="0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 rhinitis</a:t>
                      </a:r>
                      <a:endParaRPr lang="en-US" sz="2400" b="1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70</a:t>
                      </a: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9.0</a:t>
                      </a: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192</a:t>
                      </a: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6.5</a:t>
                      </a: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0.73</a:t>
                      </a: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dirty="0"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0.54 - 0.99</a:t>
                      </a:r>
                    </a:p>
                  </a:txBody>
                  <a:tcPr marL="28575" marR="28575" marT="28575" marB="28575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897">
                <a:tc>
                  <a:txBody>
                    <a:bodyPr/>
                    <a:lstStyle/>
                    <a:p>
                      <a:pPr algn="l" fontAlgn="base"/>
                      <a:endParaRPr lang="en-US" sz="2400" b="0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400" b="0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400" b="0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400" b="0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400" b="0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400" b="0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tc>
                  <a:txBody>
                    <a:bodyPr/>
                    <a:lstStyle/>
                    <a:p>
                      <a:pPr algn="l" fontAlgn="base"/>
                      <a:endParaRPr lang="en-US" sz="2400" b="0" dirty="0"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28575" marR="28575" marT="28575" marB="28575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133600" y="5638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323232"/>
                </a:solidFill>
              </a:rPr>
              <a:t>Kull I, et al. Breast feeding and allergic diseases in infants—a prospective birth cohort study. </a:t>
            </a:r>
            <a:r>
              <a:rPr lang="en-US" sz="2400" dirty="0">
                <a:solidFill>
                  <a:srgbClr val="323232"/>
                </a:solidFill>
              </a:rPr>
              <a:t>Arch Dis Child 2002;</a:t>
            </a:r>
            <a:r>
              <a:rPr lang="en-US" sz="2400" b="1" dirty="0">
                <a:solidFill>
                  <a:srgbClr val="323232"/>
                </a:solidFill>
              </a:rPr>
              <a:t>87:</a:t>
            </a:r>
            <a:r>
              <a:rPr lang="en-US" sz="2400" dirty="0">
                <a:solidFill>
                  <a:srgbClr val="323232"/>
                </a:solidFill>
              </a:rPr>
              <a:t>478-481 </a:t>
            </a:r>
            <a:endParaRPr lang="en-US" sz="2400" b="1" dirty="0">
              <a:solidFill>
                <a:srgbClr val="323232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0335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1066800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มาตรการการส่งเสริม</a:t>
            </a:r>
            <a:b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การเลี้ยงลูกด้วยนมแม่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75520" y="1916832"/>
            <a:ext cx="8712968" cy="4657704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การให้สุขศึกษาและการช่วยเหลือการเลี้ยงลูกด้วยนมแม่ ช่วยเพิ่มอัตราการเลี้ยงลูกด้วยนมแม่ และลดอัตราการไม่เลี้ยงลูกด้วยนมแม่ตั้งแต่แรกเกิด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ครงการโรงพยาบาลสายสัมพันธ์แม่ลูกเป็นมาตรการสำคัญในการส่งเสริมและสนับสนุนการเลี้ยงลูกด้วยนมแม่ตั้งในโรงพยาบาลจนถึงชุมชน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การให้คำปรึกษาระหว่างเพื่อนหลังจำหน่ายออกจากโรงพยาบาลเป็นมาตรการที่สำคัญในชุมชน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9973485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20688"/>
            <a:ext cx="8229600" cy="1066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ทารกที่ได้รับนมแม่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เจริญเติบโตอย่างเต็มศักยภาพ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6" y="1916832"/>
            <a:ext cx="10072024" cy="446449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เมื่ออายุ 12 เดือนทารกที่ได้รับนมแม่อย่างเดียวอย่างน้อย 6 เดือน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ไม่มีภาวะพร่องโภชนาการ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กลุ่มทารกที่ได้รับนมแม่อย่างเดียวนานอย่างน้อย3เดือน มีน้ำหนักเทียบอายุลดลงช่วงอายุ 3-12 เดือน และส่วนสูงเทียบอายุลดลงหลังอายุ 6 เดือน  การเจริญเติบโตที่ชะลอลงได้กลับสู่ปกติเมื่ออายุ 12 เดือน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การเลี้ยงลูกด้วยนมแม่ช่วยลดความเสี่ยงของโรคอ้วนในวัยเด็กอย่างมีนัยสำคัญทางสถิติ (</a:t>
            </a:r>
            <a:r>
              <a:rPr lang="en-US" sz="32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o=0.78, 95% CI 0.71,-0.85)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เมื่ออายุ 60 ปี ทารกที่เคยได้รับนมแม่นาน5-7เดือนมีดัชนีมวลกายน้อยที่สุด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7D8D9D-D017-4C30-902E-54339EBA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0" y="57150"/>
            <a:ext cx="1390191" cy="17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8388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25" y="476672"/>
            <a:ext cx="9772650" cy="154262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Long term effects in children:</a:t>
            </a:r>
            <a:br>
              <a:rPr lang="en-US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โรคอ้วน (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Obesity</a:t>
            </a: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26" y="2371726"/>
            <a:ext cx="8775178" cy="3962399"/>
          </a:xfrm>
        </p:spPr>
        <p:txBody>
          <a:bodyPr>
            <a:normAutofit/>
          </a:bodyPr>
          <a:lstStyle/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นมแม่ระยะยาว ลดอัตราโรคอ้วนร้อยละ 26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(95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% CI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22-30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ในประเทศที่ส่งเสริมการเลี้ยงลูกด้วยนมแม่อย่างเดียว</a:t>
            </a:r>
          </a:p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อัตราการเลี้ยงลูกด้วยนมแม่เมื่ออายุ 12 เดือนคิดเป็นร้อยละ 19 ในประเทศที่ส่งเสริมการเลี้ยงลูกด้วยนมแม่อย่างเดียว และคิดเป็นร้อยละ 11 ในกลุ่มเปรียบเทียบ</a:t>
            </a:r>
            <a:endParaRPr lang="en-US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18ADE-BD76-4AE6-A3CD-7F843F9E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686" y="1736203"/>
            <a:ext cx="2210314" cy="1382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9CFFA-0504-4F27-B588-4CD30F568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266" y="3429000"/>
            <a:ext cx="2073154" cy="13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5324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847852" y="473224"/>
            <a:ext cx="8515349" cy="1371600"/>
          </a:xfrm>
        </p:spPr>
        <p:txBody>
          <a:bodyPr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ระยะเวลาการเลี้ยงลูกด้วยนมแม่กับ</a:t>
            </a:r>
            <a:br>
              <a:rPr lang="th-TH" sz="3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th-TH" sz="3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โรคอ้วนในเด็กเยอรมัน</a:t>
            </a:r>
            <a:r>
              <a:rPr lang="th-TH" sz="36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ช่วง</a:t>
            </a:r>
            <a:r>
              <a:rPr lang="th-TH" sz="32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อายุ 5-6 ปี</a:t>
            </a:r>
            <a:endParaRPr lang="en-US" altLang="en-US" sz="32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6627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2878138" y="1752601"/>
          <a:ext cx="7104062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Chart" r:id="rId4" imgW="7991544" imgH="4114800" progId="MSGraph.Chart.8">
                  <p:embed followColorScheme="full"/>
                </p:oleObj>
              </mc:Choice>
              <mc:Fallback>
                <p:oleObj name="Chart" r:id="rId4" imgW="7991544" imgH="4114800" progId="MSGraph.Chart.8">
                  <p:embed followColorScheme="full"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38" y="1752601"/>
                        <a:ext cx="7104062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/>
          </p:cNvSpPr>
          <p:nvPr>
            <p:ph type="body" idx="4294967295"/>
          </p:nvPr>
        </p:nvSpPr>
        <p:spPr>
          <a:xfrm>
            <a:off x="1524000" y="1906488"/>
            <a:ext cx="7772400" cy="4114800"/>
          </a:xfrm>
          <a:noFill/>
        </p:spPr>
        <p:txBody>
          <a:bodyPr/>
          <a:lstStyle/>
          <a:p>
            <a:pPr>
              <a:buClr>
                <a:schemeClr val="tx1"/>
              </a:buClr>
              <a:buFont typeface="Wingdings 3" pitchFamily="18" charset="2"/>
              <a:buNone/>
            </a:pPr>
            <a:r>
              <a:rPr lang="en-US" altLang="en-US" sz="2200" b="1" dirty="0">
                <a:cs typeface="Cordia New" pitchFamily="34" charset="-34"/>
              </a:rPr>
              <a:t>	</a:t>
            </a:r>
            <a:endParaRPr lang="en-US" altLang="en-US" b="1" dirty="0">
              <a:cs typeface="Cordia New" pitchFamily="34" charset="-34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622470" y="648997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 algn="r">
              <a:spcBef>
                <a:spcPct val="50000"/>
              </a:spcBef>
            </a:pPr>
            <a:endParaRPr lang="en-US" altLang="en-US" sz="1800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471739" y="5872163"/>
            <a:ext cx="765333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Cordia New" pitchFamily="34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prstClr val="black"/>
                </a:solidFill>
                <a:cs typeface="Angsana New" pitchFamily="18" charset="-34"/>
              </a:rPr>
              <a:t>Adapted from: </a:t>
            </a: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von Kries R, Koletzko B, Sauerwald T et al. Breast feeding and obesity: cross sectional study. </a:t>
            </a:r>
            <a:r>
              <a:rPr lang="en-US" sz="1600" b="1" i="1">
                <a:solidFill>
                  <a:prstClr val="black"/>
                </a:solidFill>
                <a:cs typeface="Times New Roman" pitchFamily="18" charset="0"/>
              </a:rPr>
              <a:t>BMJ, </a:t>
            </a: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1999,</a:t>
            </a:r>
            <a:r>
              <a:rPr lang="en-US" sz="1600" b="1" i="1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600" b="1">
                <a:solidFill>
                  <a:prstClr val="black"/>
                </a:solidFill>
                <a:cs typeface="Times New Roman" pitchFamily="18" charset="0"/>
              </a:rPr>
              <a:t>319:147-150.</a:t>
            </a:r>
            <a:endParaRPr lang="en-US" sz="1600" b="1">
              <a:solidFill>
                <a:prstClr val="black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9837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92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Lancet Review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975" y="1943100"/>
            <a:ext cx="9867900" cy="4739910"/>
          </a:xfrm>
        </p:spPr>
        <p:txBody>
          <a:bodyPr>
            <a:norm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ความสำเร็จในการเลี้ยงลูกด้วยนมแม่ ไม่ใช่เป็นเพียงความรับผิดชอบของผู้หญิงคนใดคนหนึ่ง 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การส่งเสริมการเลี้ยงลูกด้วยนมแม่เป็นความรับผิดชอบร่วมกันของทุกคนในสังคม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การเพิ่มการเลี้ยงลูกด้วยนมแม่ช่วย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ป้องกันการเสียชีวิตของเด็ก 823000 คน/ปี และลดการเสียชีวิตจากการเป็นมะเร็งเต้านม 20000 คน/ปี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การส่งเสริมการเลี้ยงลูกด้วยนมแม่เป็นสิ่งจำเป็นทั้งในประเทศที่ยากจนและประเทศที่ร่ำรวย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0264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58200" cy="1143000"/>
          </a:xfrm>
        </p:spPr>
        <p:txBody>
          <a:bodyPr>
            <a:no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ประโยชน์ของการเลี้ยงลูกด้วยนมแม่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ขึ้นกับปริมาณนมแม่ที่ทารกได้รับ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625640"/>
              </p:ext>
            </p:extLst>
          </p:nvPr>
        </p:nvGraphicFramePr>
        <p:xfrm>
          <a:off x="1276350" y="1524001"/>
          <a:ext cx="9934576" cy="4947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7100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ภาวะ/โรค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h-TH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ลดเสี่ยง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การให่นมแม่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Odd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95%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5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Type 1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52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th-TH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</a:t>
                      </a:r>
                      <a:r>
                        <a:rPr lang="en-US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&gt; 3</a:t>
                      </a:r>
                      <a:r>
                        <a:rPr lang="th-TH" b="1" dirty="0">
                          <a:solidFill>
                            <a:srgbClr val="666666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เดือน</a:t>
                      </a:r>
                      <a:endParaRPr lang="en-US" b="1" dirty="0">
                        <a:solidFill>
                          <a:srgbClr val="666666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666666"/>
                          </a:solidFill>
                          <a:effectLst/>
                        </a:rPr>
                        <a:t>0.71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</a:rPr>
                        <a:t>0.54–0.93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Type 2 </a:t>
                      </a:r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กินนมแม่</a:t>
                      </a:r>
                      <a:endParaRPr lang="en-US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>
                          <a:solidFill>
                            <a:srgbClr val="666666"/>
                          </a:solidFill>
                          <a:effectLst/>
                        </a:rPr>
                        <a:t>0.61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</a:rPr>
                        <a:t>0.44–0.85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Leukemia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อย่างเดียว&gt; 3เดือน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666666"/>
                          </a:solidFill>
                          <a:effectLst/>
                        </a:rPr>
                        <a:t>0.80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</a:rPr>
                        <a:t>0.71–0.91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Leukemia (AML)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นมแม่ </a:t>
                      </a:r>
                      <a:r>
                        <a:rPr lang="en-US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&gt;</a:t>
                      </a:r>
                      <a:r>
                        <a:rPr lang="en-US" sz="2000" b="0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6 </a:t>
                      </a:r>
                      <a:r>
                        <a:rPr lang="th-TH" sz="2000" b="0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เดือน</a:t>
                      </a:r>
                      <a:endParaRPr lang="th-TH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endParaRPr lang="th-TH" sz="20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666666"/>
                          </a:solidFill>
                          <a:effectLst/>
                        </a:rPr>
                        <a:t>0.85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</a:rPr>
                        <a:t>0.73–0.98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97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Sudden infant death syndrome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นมแม่ &gt; 1 เดือน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>
                          <a:solidFill>
                            <a:srgbClr val="666666"/>
                          </a:solidFill>
                          <a:effectLst/>
                        </a:rPr>
                        <a:t>0.64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 dirty="0">
                          <a:solidFill>
                            <a:srgbClr val="666666"/>
                          </a:solidFill>
                          <a:effectLst/>
                        </a:rPr>
                        <a:t>0.57–0.81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72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Celiac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กินนมแม่</a:t>
                      </a:r>
                      <a:r>
                        <a:rPr lang="en-US" sz="1600" b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+Gluten&gt;2</a:t>
                      </a:r>
                      <a:r>
                        <a:rPr lang="en-US" sz="1600" b="0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h-TH" sz="1600" b="0" baseline="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เดือน</a:t>
                      </a:r>
                      <a:endParaRPr lang="en-US" sz="2400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dirty="0">
                          <a:solidFill>
                            <a:srgbClr val="666666"/>
                          </a:solidFill>
                          <a:effectLst/>
                        </a:rPr>
                        <a:t>0.48</a:t>
                      </a:r>
                    </a:p>
                  </a:txBody>
                  <a:tcPr marL="76200" marR="76200" marT="47625" marB="47625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dirty="0">
                          <a:solidFill>
                            <a:srgbClr val="666666"/>
                          </a:solidFill>
                          <a:effectLst/>
                        </a:rPr>
                        <a:t>0.40–0.89</a:t>
                      </a:r>
                    </a:p>
                  </a:txBody>
                  <a:tcPr marL="76200" marR="76200" marT="47625" marB="476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065880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1" y="548681"/>
            <a:ext cx="9991724" cy="144016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Lancet review: Long term effects in children: </a:t>
            </a: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โรคเบาหวาน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925" y="1851949"/>
            <a:ext cx="9470141" cy="4673395"/>
          </a:xfrm>
        </p:spPr>
        <p:txBody>
          <a:bodyPr>
            <a:normAutofit/>
          </a:bodyPr>
          <a:lstStyle/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ลดโอกาสเป็น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โรคเบาหวานชนิดที่2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 35 (95%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CI 14-51) </a:t>
            </a:r>
          </a:p>
          <a:p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รายงานวิจัยคุณภาพ พบการลดโรคเบาหวานชนิดที่1 ร้อยละ 24 อย่างไม่มีนัยสำคัญทางสถิติ</a:t>
            </a:r>
          </a:p>
          <a:p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 analysis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ของความดันโลหิต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Systolic(43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งานวิจัย)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Diastolic (38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งานวิจัย) และ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cholesterol (46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งานวิจัย) ไม่พบการปกป้องด้วยการเลี้ยงลูกด้วยนมแม่ </a:t>
            </a:r>
          </a:p>
          <a:p>
            <a:endParaRPr lang="en-US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462D8-774D-44BF-9680-0DBEFD159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554" y="1988841"/>
            <a:ext cx="1887034" cy="1033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E6F720-98E2-40E2-B5FD-4AB0DDCC6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221" y="3292109"/>
            <a:ext cx="1853397" cy="12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4305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55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term effects in children:</a:t>
            </a:r>
            <a:b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2 Diabetes</a:t>
            </a:r>
            <a:r>
              <a:rPr lang="th-TH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Hypertension</a:t>
            </a:r>
            <a:endParaRPr lang="en-US" sz="4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5" y="1800225"/>
            <a:ext cx="10772775" cy="4448175"/>
          </a:xfrm>
        </p:spPr>
        <p:txBody>
          <a:bodyPr>
            <a:noAutofit/>
          </a:bodyPr>
          <a:lstStyle/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ลดโอกาสเป็นโรคเบาหวานชนิดที่2 ร้อยละ 35         (95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% CI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14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51) </a:t>
            </a:r>
          </a:p>
          <a:p>
            <a:r>
              <a:rPr lang="th-TH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รายงานวิจัยคุณภาพ พบการลดโรคเบาหวานชนิดที่</a:t>
            </a:r>
            <a:r>
              <a:rPr lang="en-US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th-TH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ร้อยละ 24 อย่างไม่มีนัยสำคัญทางสถิติ</a:t>
            </a:r>
            <a:endParaRPr lang="en-US" sz="3600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 analysis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ของความดันโลหิต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Systolic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(43งานวิจัย)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Diastolic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งานวิจัย)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cholesterol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46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งานวิจัย) ไม่พบการปกป้องด้วยการเลี้ยงลูกด้วยนมแม่ </a:t>
            </a:r>
          </a:p>
          <a:p>
            <a:pPr marL="118872" indent="0">
              <a:buNone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endParaRPr lang="en-US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734825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76672"/>
            <a:ext cx="8839200" cy="1066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การเลี้ยงลูกด้วยนมแม่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ลดโอกาสโรคเบาหวาน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600201"/>
            <a:ext cx="10153650" cy="492442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การลี้ยงลูกด้วยนมแม่ช่วยดัดแปลงความสี่ยงการถ่ายทอดลักษณะทางพันธุกรรมของโรคเบาหวาน 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การเลี้ยงลูกด้วยนมแม่ช่วงสั้นๆสัมพันธ์กับการเพิ่มสารต้านอินซูลิน และ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glutamic acid decarboxylase (GADA)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เกือบร้อยละ95 เมื่อเด็กอายุ 5 ปี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 2.01, 95% CI 1.08, 3.73; P=0.028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นมแม่น้อยเทียบกับกลุ่มแรกที่ได้นมแม่อย่างเดียวนาน มีดัชนีมวลกายสูงกว่ากลุ่มแรก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1.7 kg/m (2)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อย่างมีนัยสำคัญทางสถิติ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(P = 0.03)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เส้นรอบเอวสูงกว่า 5.8 ซม 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(P = 0.008),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ปริมาณไขมันในอวัยวะสูงกว่า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6.1 cm (2) 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(P = 0.06)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และไขมันใต้ผิวหนัง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สูงกว่า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44.6 cm (2)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(P = 0.03) 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10074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672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ภาวะไขมันในทารกที่ได้รับนมแม่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1600200"/>
            <a:ext cx="10153650" cy="4781550"/>
          </a:xfrm>
        </p:spPr>
        <p:txBody>
          <a:bodyPr>
            <a:normAutofit/>
          </a:bodyPr>
          <a:lstStyle/>
          <a:p>
            <a:pPr eaLnBrk="1" hangingPunct="1"/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ทารกที่ได้รับนมแม่อย่างเดียว 4 เดือน และมีค่าดัชนีมวลกาย เพิ่มสูงในช่วงอายุ 0-6 เดือน</a:t>
            </a:r>
          </a:p>
          <a:p>
            <a:pPr eaLnBrk="1" hangingPunct="1"/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นมแม่อย่างเดียว มีความสัมพันธ์เชิงบวกกับปริมาณ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HDL cholesterol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เมื่ออายุ 4 ปี (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standardized regression coefficient = 0.24, 95% CI - 0.02, 0.50 )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ทารกที่ได้รับนมแม่บางส่วนหรือไม่ได้รับนมแม่ มีความสัมพันธ์เชิงลบกับปริมาณ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HDL cholesterol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เมื่ออายุ 4 ปี (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standardized regression coefficient = -0.30, 95% CI -0.52, -0.08 ) 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4776403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20688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th-TH" sz="4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ภาวะความดันโลหิตสูง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699" y="1556793"/>
            <a:ext cx="10106025" cy="525658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ความดันโลหิตสูงสัมพันธ์กับการสะสมไขมันในร่างกาย ซึ่งเพิ่มขึ้นตามระยะเวลาที่เริ่มอาหารเสริมเร็วขึ้น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การเริ่มอาหารเสริมช้า ช่วยลดโอกาสสะสมไขมันในผู้ใหญ่ มีดัชนีมวลกายลดลง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0.19 กิโล/เมตร(2) 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(95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% CI – 0.37, 0.01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เส้นรอบเอวลดลง -0.45 ซม 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( 95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%CI -0.88 – 0.88  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ถึง 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0.02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ทุก 3 เดือนของอายุที่เพิ่มขึ้นของการเริ่มอาหารเสริม</a:t>
            </a:r>
          </a:p>
          <a:p>
            <a:pPr eaLnBrk="1" hangingPunct="1">
              <a:lnSpc>
                <a:spcPct val="90000"/>
              </a:lnSpc>
            </a:pPr>
            <a:r>
              <a:rPr lang="th-TH" sz="32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เด็กที่เคยได้นมแม่อย่างเดียว มีความดันโลหิตตัวบน น้อยกว่าเด็กที่ไม่ได้รับนมแม่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ค่าความดันโลหิตต่างกัน 1.7 (95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% CI -3.0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ถึง -0.5 ) 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94246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4704"/>
            <a:ext cx="8507288" cy="12241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10 </a:t>
            </a:r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เท็จจริงเกี่ยวกับ</a:t>
            </a:r>
            <a:b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การเลี้ยงลูกด้วยนมแม่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2856"/>
            <a:ext cx="8507288" cy="4441680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 เดือนแรกของชีวิตเป็นช่วงสำคัญของการเลี้ยงลูกด้วยนมแม่อย่างเดียว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การเลี้ยงลูกด้วยนมแม่ช่วยป้องกันเด็กจากความเจ็บป่วย จากทั้งสารอาหารและภูมิคุ้มกันโรค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การเลี้ยงลูกด้วยนมแม่ช่วยปกป้องสุขภาพแม่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การเลี้ยงลูกด้วยนมแม่มีผลต่อสุขภาพเด็กระยะยาวและตลอดชีวิต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นมผสมไม่มีภูมิต้านทานโรคเช่นเดียวกับนมแม่</a:t>
            </a:r>
          </a:p>
          <a:p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713641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20688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ช่วยลดโรคเรื้อรังอื่นๆ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628775"/>
            <a:ext cx="10325100" cy="4895850"/>
          </a:xfrm>
        </p:spPr>
        <p:txBody>
          <a:bodyPr>
            <a:noAutofit/>
          </a:bodyPr>
          <a:lstStyle/>
          <a:p>
            <a:pPr eaLnBrk="1" hangingPunct="1"/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การเลี้ยงลูกด้วยนมแม่ช่วยลดความเสี่ยงของ</a:t>
            </a:r>
            <a:b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โรค </a:t>
            </a:r>
            <a:r>
              <a:rPr lang="en-US" sz="32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Rheumatoid arthritis</a:t>
            </a:r>
            <a:r>
              <a:rPr lang="th-TH" sz="32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ซึ่งมีเนื้อเยื่ออักเสบเรื้อรังจากปฏิกิริยาภูมิต้านทานต่อตนเองและถ่ายทอดทางพันธุกรรม มารดาสูบบุหรี่ระหว่างตั้งครรภ์ และทารกมีน้ำหนักแรกเกิดสูงกว่าปกติ </a:t>
            </a:r>
          </a:p>
          <a:p>
            <a:pPr eaLnBrk="1" hangingPunct="1"/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การเลี้ยงลูกด้วยนมแม่ลดโอกาสเป็น</a:t>
            </a:r>
          </a:p>
          <a:p>
            <a:pPr eaLnBrk="1" hangingPunct="1">
              <a:buFontTx/>
              <a:buNone/>
            </a:pP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-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มะเร็งเม็ดเลือดขาว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(OR = 0.89, 95% C l 0.80-1.00, P = 0.06)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</a:t>
            </a:r>
          </a:p>
          <a:p>
            <a:pPr eaLnBrk="1" hangingPunct="1">
              <a:buFontTx/>
              <a:buNone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มะเร็งรวมกันหลายชนิดร่วมกัน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(OR = 0.92, 95% </a:t>
            </a:r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0.84-1.00, P = 0.05) 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41403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1847851" y="547142"/>
            <a:ext cx="8569325" cy="1009650"/>
          </a:xfrm>
        </p:spPr>
        <p:txBody>
          <a:bodyPr/>
          <a:lstStyle/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ผลลัพธ์ด้านสุขภาพระยะยาว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subTitle" idx="4294967295"/>
          </p:nvPr>
        </p:nvSpPr>
        <p:spPr>
          <a:xfrm>
            <a:off x="2279650" y="1700213"/>
            <a:ext cx="7920038" cy="1752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39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ลดโอกาสการเป็นโรคมะเร็ง</a:t>
            </a:r>
          </a:p>
          <a:p>
            <a:pPr marL="0" indent="0"/>
            <a:r>
              <a:rPr lang="th-TH" sz="39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มะเร็งต่อมน้ำเหลือง</a:t>
            </a:r>
          </a:p>
          <a:p>
            <a:pPr marL="0" indent="0"/>
            <a:r>
              <a:rPr lang="th-TH" sz="39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มะเร็งเม็ดโลหิตขาว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992314" y="3429001"/>
            <a:ext cx="83518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-13873163" eaLnBrk="0" hangingPunct="0">
              <a:buClr>
                <a:srgbClr val="F0AD00"/>
              </a:buClr>
              <a:buSzPct val="75000"/>
              <a:buFont typeface="Wingdings 3" pitchFamily="18" charset="2"/>
              <a:buChar char=""/>
            </a:pPr>
            <a:r>
              <a:rPr lang="th-TH" sz="3100" b="1">
                <a:solidFill>
                  <a:prstClr val="black"/>
                </a:solidFill>
                <a:latin typeface="Angsana New" pitchFamily="18" charset="-34"/>
              </a:rPr>
              <a:t> </a:t>
            </a:r>
            <a:r>
              <a:rPr lang="es-AR" sz="3100" b="1">
                <a:solidFill>
                  <a:prstClr val="black"/>
                </a:solidFill>
                <a:latin typeface="Angsana New" pitchFamily="18" charset="-34"/>
              </a:rPr>
              <a:t>Hardell L, Dreifaldt AC. Breast-feeding duration and the risk of malignant diseases in childhood in Sweden,</a:t>
            </a:r>
            <a:r>
              <a:rPr lang="en-US" sz="3100" b="1">
                <a:solidFill>
                  <a:prstClr val="black"/>
                </a:solidFill>
                <a:latin typeface="Angsana New" pitchFamily="18" charset="-34"/>
              </a:rPr>
              <a:t> </a:t>
            </a:r>
            <a:r>
              <a:rPr lang="es-AR" sz="3100" b="1">
                <a:solidFill>
                  <a:prstClr val="black"/>
                </a:solidFill>
                <a:latin typeface="Angsana New" pitchFamily="18" charset="-34"/>
              </a:rPr>
              <a:t>Eur J Clin Nutr  2001 Mar;55(3):179-85.</a:t>
            </a:r>
            <a:endParaRPr lang="th-TH" sz="3100" b="1">
              <a:solidFill>
                <a:prstClr val="black"/>
              </a:solidFill>
              <a:latin typeface="Angsana New" pitchFamily="18" charset="-34"/>
            </a:endParaRPr>
          </a:p>
          <a:p>
            <a:pPr algn="ctr" defTabSz="-13873163" eaLnBrk="0" hangingPunct="0">
              <a:buClr>
                <a:srgbClr val="F0AD00"/>
              </a:buClr>
              <a:buSzPct val="75000"/>
              <a:buFont typeface="Wingdings 3" pitchFamily="18" charset="2"/>
              <a:buChar char=""/>
            </a:pPr>
            <a:r>
              <a:rPr lang="th-TH" sz="3100" b="1">
                <a:solidFill>
                  <a:prstClr val="black"/>
                </a:solidFill>
                <a:latin typeface="Angsana New" pitchFamily="18" charset="-34"/>
              </a:rPr>
              <a:t>   </a:t>
            </a:r>
            <a:r>
              <a:rPr lang="es-AR" sz="3100" b="1">
                <a:solidFill>
                  <a:prstClr val="black"/>
                </a:solidFill>
                <a:latin typeface="Angsana New" pitchFamily="18" charset="-34"/>
              </a:rPr>
              <a:t>Bener A, Denic S, Galadari S. Longer breast-feeding and protection against childhood leukaemia and lymphomas. Eur J Cancer. 2001 Jan;37(2):155-8</a:t>
            </a:r>
          </a:p>
        </p:txBody>
      </p:sp>
    </p:spTree>
    <p:extLst>
      <p:ext uri="{BB962C8B-B14F-4D97-AF65-F5344CB8AC3E}">
        <p14:creationId xmlns:p14="http://schemas.microsoft.com/office/powerpoint/2010/main" val="28915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2560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577" y="620689"/>
            <a:ext cx="7560839" cy="120248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การดูดนมแม่จากเต้า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ลดปัญหาช่องปากและฟัน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5425" y="1916832"/>
            <a:ext cx="9544050" cy="46085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ทารกที่ดูนมแม่3เดือนหรือน้อยกว่านั้นมีฟันยื่น (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Malocclusion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สูงถึงร้อยละ32.5 แต่ทารกที่ดูดนมแม่นาน 12 เดือน มีฟันยื่นเพียงร้อยละ15.9 </a:t>
            </a:r>
          </a:p>
          <a:p>
            <a:pPr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ทารกที่ดูดนมแม่อย่างเดียวและไมเคยดูดหัวนมหลอก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มีฟันไม่สบกันด้านหลัง (</a:t>
            </a:r>
            <a:r>
              <a:rPr lang="en-US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posterior cross bite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เพียงร้อยละ2.7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ทารกที่ดูดนมแม่และหัวนมหลอกมีฟันไม่สบกันด้านหลังสูงร้อยละ21.8 </a:t>
            </a:r>
          </a:p>
        </p:txBody>
      </p:sp>
    </p:spTree>
    <p:extLst>
      <p:ext uri="{BB962C8B-B14F-4D97-AF65-F5344CB8AC3E}">
        <p14:creationId xmlns:p14="http://schemas.microsoft.com/office/powerpoint/2010/main" val="402498865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Long term effects in children:</a:t>
            </a:r>
            <a:br>
              <a:rPr lang="en-US" sz="4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Higher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5" y="1990725"/>
            <a:ext cx="10220325" cy="4638675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ช่วยเพิ่มค่าคะแนนเชาว์ปัญญา 3-4 จุด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(95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% CI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.3-4.6)หลังควบคุมปัจจัยที่เกี่ยวข้อง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แม้จะควบคุมปัจจัยความฉลาดของมารดา เพิ่มค่าคะแนนเชาว์ปัญญา 2- 6 จุด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ทั้ง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ทารกเกิดครบกำหนด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และทารกเกิดก่อนกำหนดทีได้รับนมแม่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ค่าคะแนนเชาว์ปัญญาสูงมากกว่า 7 จุด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เมื่ออายุ 6.5 ปี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งานวิจัยที่ติดตามถึงอายุ 30 ปี การเลี้ยงลูกด้วยนมแม่เพิ่มการเรียนในโรงเรียน การมีอาชีพ และการมีรายได้ ร้อยละ 70 ของคะแนนเชาว์ปัญญาที่เพิ่มขึ้น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1332780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274638"/>
            <a:ext cx="8381999" cy="1549400"/>
          </a:xfrm>
        </p:spPr>
        <p:txBody>
          <a:bodyPr>
            <a:noAutofit/>
          </a:bodyPr>
          <a:lstStyle/>
          <a:p>
            <a:pPr eaLnBrk="1" hangingPunct="1"/>
            <a:r>
              <a:rPr lang="th-TH" sz="4000" b="1" dirty="0">
                <a:latin typeface="Tahoma" pitchFamily="34" charset="0"/>
                <a:cs typeface="Tahoma" pitchFamily="34" charset="0"/>
              </a:rPr>
              <a:t>ประโยชน์ด้านพัฒนาการ</a:t>
            </a:r>
            <a:r>
              <a:rPr lang="en-US" sz="4000" b="1" dirty="0">
                <a:latin typeface="Tahoma" pitchFamily="34" charset="0"/>
                <a:cs typeface="Tahoma" pitchFamily="34" charset="0"/>
              </a:rPr>
              <a:t>Developmental Benefits</a:t>
            </a:r>
            <a:endParaRPr lang="th-TH" sz="4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916113"/>
            <a:ext cx="8568630" cy="446521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ลำไส้เจริญ/ทำงานเต็มที่และมีการปกป้องการติดเชื้อ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สายตาเฉียบคม(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acuity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)ดีขึ้น</a:t>
            </a:r>
          </a:p>
          <a:p>
            <a:pPr eaLnBrk="1" hangingPunct="1">
              <a:buFontTx/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ในทารกเกิดก่อนกำหนดและเกิดครบกำหนด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สร้างเสริมเชาว์ปัญญา </a:t>
            </a:r>
          </a:p>
          <a:p>
            <a:pPr eaLnBrk="1" hangingPunct="1">
              <a:buFontTx/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Cognitive development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ฟันเก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malocclusion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เพียง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26%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เพราะดูดนมแม่นานเกินไป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418896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09750" y="457200"/>
            <a:ext cx="8629650" cy="1600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การเริ่มต้นการเลี้ยงลูกด้วยนมแม่</a:t>
            </a:r>
            <a:br>
              <a:rPr lang="th-TH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ในชั่วโมงแรกหลังเกิด</a:t>
            </a:r>
            <a:endParaRPr lang="en-US" sz="4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220913" y="1847850"/>
            <a:ext cx="5675312" cy="114935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th-TH" sz="32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เริ่มจุดประกายการสร้างความเชื่อมโยงระหว่างเซลล์ของสมอง</a:t>
            </a:r>
            <a:endParaRPr lang="en-US" sz="3200" b="1" dirty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ตัวยึดข้อความ 2"/>
          <p:cNvSpPr txBox="1">
            <a:spLocks/>
          </p:cNvSpPr>
          <p:nvPr/>
        </p:nvSpPr>
        <p:spPr bwMode="auto">
          <a:xfrm>
            <a:off x="2220914" y="3038475"/>
            <a:ext cx="8656636" cy="256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400"/>
              </a:spcBef>
              <a:buClr>
                <a:srgbClr val="C66951"/>
              </a:buClr>
              <a:buSzPct val="68000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การเลี้ยงลูกด้วยนมแม่ </a:t>
            </a:r>
          </a:p>
          <a:p>
            <a:pPr>
              <a:spcBef>
                <a:spcPts val="400"/>
              </a:spcBef>
              <a:buClr>
                <a:srgbClr val="C66951"/>
              </a:buClr>
              <a:buSzPct val="68000"/>
              <a:buFont typeface="Wingdings" pitchFamily="2" charset="2"/>
              <a:buChar char="Ø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สามารถกระตุ้นประสาทสัมผัสทั้ง 5 อย่างดี</a:t>
            </a:r>
          </a:p>
          <a:p>
            <a:pPr>
              <a:spcBef>
                <a:spcPts val="400"/>
              </a:spcBef>
              <a:buClr>
                <a:srgbClr val="C66951"/>
              </a:buClr>
              <a:buSzPct val="68000"/>
              <a:buFont typeface="Wingdings" pitchFamily="2" charset="2"/>
              <a:buChar char="Ø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เหมาะสมกับความไวของสมองในการสร้างวงจรการเรียนรู้ตั้งแต่ขวบปีแรก</a:t>
            </a:r>
            <a:endParaRPr lang="en-US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229" name="ตัวยึดเนื้อหา 4" descr="จดประกายสมอง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57300"/>
            <a:ext cx="2667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025103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03388" y="381000"/>
            <a:ext cx="8964612" cy="1102193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pPr eaLnBrk="1" hangingPunct="1"/>
            <a:r>
              <a:rPr lang="th-TH" altLang="en-US" sz="40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ระยะเวลาของการเลี้ยงลูกด้วยนมแม่กับ</a:t>
            </a:r>
            <a:br>
              <a:rPr lang="th-TH" altLang="en-US" sz="40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th-TH" altLang="en-US" sz="40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เชาว์ปัญญาที่เพิ่มขึ้นในยุวชนเดน</a:t>
            </a:r>
            <a:r>
              <a:rPr lang="th-TH" altLang="en-US" sz="40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มารก์</a:t>
            </a:r>
            <a:endParaRPr lang="en-US" altLang="en-US" sz="4000" b="1" dirty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6553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676400" y="1828801"/>
          <a:ext cx="8763000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5" imgW="8248603" imgH="4115157" progId="Excel.Sheet.8">
                  <p:embed/>
                </p:oleObj>
              </mc:Choice>
              <mc:Fallback>
                <p:oleObj r:id="rId5" imgW="8248603" imgH="4115157" progId="Excel.Sheet.8">
                  <p:embed/>
                  <p:pic>
                    <p:nvPicPr>
                      <p:cNvPr id="6553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1"/>
                        <a:ext cx="8763000" cy="4238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622470" y="6413034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r">
              <a:spcBef>
                <a:spcPct val="5000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209801" y="6027004"/>
            <a:ext cx="776287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Adapted from: Mortensen EL, </a:t>
            </a:r>
            <a:r>
              <a:rPr lang="en-US" sz="1600" b="1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Michaelsen</a:t>
            </a:r>
            <a:r>
              <a:rPr lang="en-US" sz="1600" b="1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KF, Sanders SA, </a:t>
            </a:r>
            <a:r>
              <a:rPr lang="en-US" sz="1600" b="1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Reinisch</a:t>
            </a:r>
            <a:r>
              <a:rPr lang="en-US" sz="1600" b="1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JM. The association between duration of breastfeeding and adult intelligence.  </a:t>
            </a:r>
            <a:r>
              <a:rPr lang="en-US" sz="1600" b="1" i="1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JAMA, </a:t>
            </a:r>
            <a:r>
              <a:rPr lang="en-US" sz="1600" b="1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2002, 287: 2365-2371.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165851" y="2984381"/>
            <a:ext cx="93027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thaiDist">
              <a:spcBef>
                <a:spcPct val="50000"/>
              </a:spcBef>
            </a:pPr>
            <a:r>
              <a:rPr lang="th-TH" b="1" dirty="0">
                <a:solidFill>
                  <a:prstClr val="black"/>
                </a:solidFill>
                <a:latin typeface="Angsana New" pitchFamily="18" charset="-34"/>
              </a:rPr>
              <a:t>นมแม่ </a:t>
            </a:r>
          </a:p>
          <a:p>
            <a:pPr algn="thaiDist"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7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-9 </a:t>
            </a:r>
            <a:r>
              <a:rPr lang="th-TH" b="1" dirty="0">
                <a:solidFill>
                  <a:prstClr val="black"/>
                </a:solidFill>
                <a:latin typeface="Angsana New" pitchFamily="18" charset="-34"/>
              </a:rPr>
              <a:t>เดือน  </a:t>
            </a:r>
            <a:endParaRPr lang="en-US" b="1" dirty="0">
              <a:solidFill>
                <a:prstClr val="black"/>
              </a:solidFill>
              <a:latin typeface="Angsana New" pitchFamily="18" charset="-34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2136776" y="1612692"/>
            <a:ext cx="2519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thaiDist">
              <a:spcBef>
                <a:spcPct val="50000"/>
              </a:spcBef>
            </a:pPr>
            <a:r>
              <a:rPr lang="th-TH" sz="1600" b="1">
                <a:solidFill>
                  <a:prstClr val="black"/>
                </a:solidFill>
                <a:latin typeface="Angsana New" pitchFamily="18" charset="-34"/>
              </a:rPr>
              <a:t>คะแนน</a:t>
            </a:r>
            <a:r>
              <a:rPr lang="th-TH" altLang="en-US" sz="1600" b="1">
                <a:solidFill>
                  <a:prstClr val="black"/>
                </a:solidFill>
              </a:rPr>
              <a:t>เชาว์ปัญญา</a:t>
            </a:r>
            <a:r>
              <a:rPr lang="th-TH" sz="1600" b="1">
                <a:solidFill>
                  <a:prstClr val="black"/>
                </a:solidFill>
                <a:latin typeface="Angsana New" pitchFamily="18" charset="-34"/>
              </a:rPr>
              <a:t> </a:t>
            </a:r>
            <a:endParaRPr lang="en-US" sz="1600" b="1">
              <a:solidFill>
                <a:prstClr val="black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4156163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8763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h-TH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น้ำนมแม่สร้างสมองมนุษย์ในขวบปีแรก</a:t>
            </a:r>
            <a:endParaRPr lang="en-US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779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1752600" y="3657600"/>
            <a:ext cx="8763000" cy="21336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th-TH" sz="32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ปริมาณของ แผ่นไขมันหุ้มเส้นใยประสาทในเนื้อเยื่อสมองส่วน </a:t>
            </a:r>
            <a:r>
              <a:rPr lang="en-US" sz="32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White matter </a:t>
            </a:r>
            <a:r>
              <a:rPr lang="th-TH" sz="32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เพิ่มขึ้นตามระยะเวลาของการเลี้ยงลูกด้วยนมแม่ จนถึงขวบปีที่สองหรือนานกว่านั้น</a:t>
            </a:r>
            <a:endParaRPr lang="en-US" sz="3200" b="1" dirty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5780" name="Picture 2" descr="D:\BF Conference 2015\นมแม่กับพัฒนาการของสมอง\Baby brain from MRI\Breastfed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524001"/>
            <a:ext cx="7467600" cy="2138363"/>
          </a:xfrm>
        </p:spPr>
      </p:pic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5943601"/>
            <a:ext cx="88026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973723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610600" cy="12954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การเลี้ยงลูกด้วยนมแม่ช่วย</a:t>
            </a:r>
            <a:br>
              <a:rPr lang="th-TH" sz="44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th-TH" sz="44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สร้างสมองว่องไว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42975" y="1828800"/>
            <a:ext cx="10353675" cy="4648200"/>
          </a:xfrm>
          <a:noFill/>
        </p:spPr>
        <p:txBody>
          <a:bodyPr/>
          <a:lstStyle/>
          <a:p>
            <a:pPr eaLnBrk="1" hangingPunct="1"/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ทารกที่ได้รับนมแม่มีปริมาณ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DHA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สูงมากทั้งในเม็ดเลือดแดงและที่จอประสาทตา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มีความคมชัดของสายตา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(visual acuity)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ที่อายุ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เดือน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 = 0.32, P= 0.01) 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และที่อายุ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เดือน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 = 0.30 , P = .03)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เมื่อได้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นมแม่อย่างเดียวอย่างน้อย </a:t>
            </a:r>
            <a:r>
              <a:rPr lang="en-US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เดือนและได้รับไข่แดงจากอาหารตามวัย</a:t>
            </a:r>
          </a:p>
        </p:txBody>
      </p:sp>
    </p:spTree>
    <p:extLst>
      <p:ext uri="{BB962C8B-B14F-4D97-AF65-F5344CB8AC3E}">
        <p14:creationId xmlns:p14="http://schemas.microsoft.com/office/powerpoint/2010/main" val="802258313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ชื่อเรื่อง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8763000" cy="121920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th-TH" sz="4400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เชาว์ปัญญากับการเลี้ยงลูกด้วยนมแม่</a:t>
            </a:r>
            <a:br>
              <a:rPr lang="en-US" sz="4400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cohort 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1387 French 2-year-old children</a:t>
            </a:r>
            <a:endParaRPr lang="th-TH" sz="4000" dirty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0419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828800" y="1600200"/>
            <a:ext cx="8763000" cy="4191000"/>
          </a:xfrm>
          <a:noFill/>
        </p:spPr>
        <p:txBody>
          <a:bodyPr rtlCol="0" anchor="ctr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เด็กที่เลี้ยงด้วยนมแม่ มีความสามารถ</a:t>
            </a:r>
            <a:r>
              <a:rPr lang="th-TH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ด้านภาษาสูงกว่า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เด็กที่ไม่เคยได้รับนมแม่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การสื่อสาร (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CDI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3.7 ± 1.8 (P = .038)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อายุตอบคำถาม 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(ASQ )6.2 ± 1.9 (P = .001)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ระยะเวลานมแม่อย่างเดียวหรือเคยได้รับนมแม่สัมพันธ์เชิงบวกกับ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th-TH" b="1" dirty="0">
                <a:solidFill>
                  <a:srgbClr val="FFCC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th-TH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การสื่อสาร 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CDI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และ อายุที่มีพัฒนาการ 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(ASQ )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และ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ความสามารถในการแก้ปัญหา</a:t>
            </a:r>
          </a:p>
          <a:p>
            <a:pPr>
              <a:spcBef>
                <a:spcPts val="0"/>
              </a:spcBef>
              <a:defRPr/>
            </a:pPr>
            <a:r>
              <a:rPr lang="th-TH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ระยะเวลาที่เด็กเคยได้รับนมแม่สัมพันธ์กับ</a:t>
            </a: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การใช้มือ</a:t>
            </a:r>
            <a:endParaRPr lang="th-TH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1828800" y="59436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eaLnBrk="0" hangingPunct="0"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Heude</a:t>
            </a:r>
            <a:r>
              <a:rPr lang="en-US" sz="2000" b="1" dirty="0">
                <a:solidFill>
                  <a:prstClr val="black"/>
                </a:solidFill>
              </a:rPr>
              <a:t> B, et al. Breastfeeding Duration and Cognitive Development at 2 and 3 Years of Age in the EDEN Mother-Child Cohort. J </a:t>
            </a:r>
            <a:r>
              <a:rPr lang="en-US" sz="2000" b="1" dirty="0" err="1">
                <a:solidFill>
                  <a:prstClr val="black"/>
                </a:solidFill>
              </a:rPr>
              <a:t>Pediatr</a:t>
            </a:r>
            <a:r>
              <a:rPr lang="en-US" sz="2000" b="1" dirty="0">
                <a:solidFill>
                  <a:prstClr val="black"/>
                </a:solidFill>
              </a:rPr>
              <a:t> 2013 ; </a:t>
            </a:r>
            <a:r>
              <a:rPr lang="th-TH" sz="2000" b="1" dirty="0">
                <a:solidFill>
                  <a:prstClr val="black"/>
                </a:solidFill>
              </a:rPr>
              <a:t>17(4):714 --22.</a:t>
            </a:r>
            <a:endParaRPr lang="en-US" sz="2000" b="1" dirty="0">
              <a:solidFill>
                <a:prstClr val="black"/>
              </a:solidFill>
            </a:endParaRPr>
          </a:p>
          <a:p>
            <a:pPr eaLnBrk="0" hangingPunct="0">
              <a:defRPr/>
            </a:pPr>
            <a:endParaRPr lang="th-TH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8153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620688"/>
            <a:ext cx="8219256" cy="144509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10 </a:t>
            </a:r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เท็จจริงเกี่ยวกับ</a:t>
            </a:r>
            <a:b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การเลี้ยงลูกด้วยนมแม่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988840"/>
            <a:ext cx="8496944" cy="4585696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สามารถลดการผ่านของเชื้อเอช ไอ วีในนมแม่เมื่อให้นมแม่พร้อมยา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การประเมินติดตามการให้อาหารทดแทนนมแม่อยู่ในระดับสูง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การช่วยเหลือแม่ในการเลี้ยงลูกด้วยนมแม่เป็นสิ่งจำเป็น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แม่ควรเลี้ยงลูกด้วยนมแม่แม้ไปทำงาน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ควรให้อาหารตามวัยร่วมกับการเลี้ยงลูกด้วยนมแม่เมื่อทารกอายุ 6 เดือนขึ้นไป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1020524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183F051-20AD-4DE2-869A-D2A6AF115D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1" y="274638"/>
            <a:ext cx="87852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en-US" sz="4000" b="1">
                <a:latin typeface="Tahoma" panose="020B0604030504040204" pitchFamily="34" charset="0"/>
                <a:cs typeface="Tahoma" panose="020B0604030504040204" pitchFamily="34" charset="0"/>
              </a:rPr>
              <a:t>ความเสี่ยงของ</a:t>
            </a:r>
            <a:br>
              <a:rPr lang="th-TH" altLang="en-US" sz="40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4000" b="1">
                <a:latin typeface="Tahoma" panose="020B0604030504040204" pitchFamily="34" charset="0"/>
                <a:cs typeface="Tahoma" panose="020B0604030504040204" pitchFamily="34" charset="0"/>
              </a:rPr>
              <a:t>การเลี้ยงลูกด้วยนมผสม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79F6EB1A-D70E-4130-A55D-B4FBD30A0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9396" name="Picture 5" descr="benefits-22">
            <a:extLst>
              <a:ext uri="{FF2B5EF4-FFF2-40B4-BE49-F238E27FC236}">
                <a16:creationId xmlns:a16="http://schemas.microsoft.com/office/drawing/2014/main" id="{67D71CED-6DA2-42CF-A61B-3C5FB64DF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412875"/>
            <a:ext cx="7993063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B2751A6-ED14-4259-8E9D-09CECBD6DA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1557338"/>
            <a:ext cx="8991600" cy="2043112"/>
          </a:xfrm>
        </p:spPr>
        <p:txBody>
          <a:bodyPr/>
          <a:lstStyle/>
          <a:p>
            <a:pPr eaLnBrk="1" hangingPunct="1"/>
            <a:r>
              <a:rPr lang="th-TH" altLang="en-US" sz="5400" b="1" dirty="0">
                <a:latin typeface="Tahoma" panose="020B0604030504040204" pitchFamily="34" charset="0"/>
                <a:cs typeface="Tahoma" panose="020B0604030504040204" pitchFamily="34" charset="0"/>
              </a:rPr>
              <a:t>ผลลัพธ์ด้านสุขภาพของ</a:t>
            </a:r>
            <a:br>
              <a:rPr lang="th-TH" altLang="en-US" sz="5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5400" b="1" dirty="0">
                <a:latin typeface="Tahoma" panose="020B0604030504040204" pitchFamily="34" charset="0"/>
                <a:cs typeface="Tahoma" panose="020B0604030504040204" pitchFamily="34" charset="0"/>
              </a:rPr>
              <a:t>มารดาที่เลี้ยงลูกด้วยนมแม่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CBF80E-872D-42A5-B668-1216F11597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Health Outcome of</a:t>
            </a:r>
          </a:p>
          <a:p>
            <a:pPr eaLnBrk="1" hangingPunct="1"/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Lactating Mothers</a:t>
            </a:r>
            <a:endParaRPr lang="th-TH" altLang="en-US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FFC3-C44B-4AD8-B052-2FD95114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097" y="144470"/>
            <a:ext cx="4018207" cy="1949506"/>
          </a:xfrm>
        </p:spPr>
        <p:txBody>
          <a:bodyPr>
            <a:normAutofit/>
          </a:bodyPr>
          <a:lstStyle/>
          <a:p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ผลดีของการเลี้ยงลูกด้วยนมแม่ต่อมารดา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89CF16-574A-4F1F-BA83-B2CC4FBB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144470"/>
            <a:ext cx="7510178" cy="6383652"/>
          </a:xfrm>
          <a:prstGeom prst="rect">
            <a:avLst/>
          </a:prstGeom>
        </p:spPr>
      </p:pic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55D72BC4-79C3-40A8-B12D-010449814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0097" y="1863524"/>
            <a:ext cx="4135745" cy="4664598"/>
          </a:xfrm>
        </p:spPr>
        <p:txBody>
          <a:bodyPr>
            <a:normAutofit fontScale="92500" lnSpcReduction="10000"/>
          </a:bodyPr>
          <a:lstStyle/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นอนหลับได้ดีและหลับลึก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หยุดการมีประขำเดือนชั่วคราว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คุมกำเหนิด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ลดการตกเลือดหลังคลอด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น้ำกนักลดเร็ว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ประหยัด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เลิกบุหรี่</a:t>
            </a:r>
            <a:endParaRPr 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718543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28C0D5E-9757-4640-AE6E-F2BD9D0FE1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การป้องกันภาวะตกเลือดหลังคลอด</a:t>
            </a:r>
            <a:r>
              <a:rPr lang="th-TH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31CE707-E516-4FB7-9DB0-FFF0DEAB3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6300" y="1828800"/>
            <a:ext cx="10251948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กระตุ้นการหดรัดตัวของมดลูกโดยฮอร์โมนออกซิโทซินที่หลั่งจากการดูดนมของทารกในระยะหลังคลอด 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การให้ทารกดูดนมแม่ทันทีหลังคลอด ด้วยจำนวนครั้งที่ถี่กว่าทำให้เสียเลือดน้อยกว่าการให้ทารกดูดนมแม่ช้าเกิน 2 ชั่วโมงหลังคลอด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6084" name="Picture 5" descr="ANd9GcR3wkG0F5c7VBTv8FVAfwjuwFi-wEXDFiN3GqqwgmyWlmrzQ4SKEg">
            <a:extLst>
              <a:ext uri="{FF2B5EF4-FFF2-40B4-BE49-F238E27FC236}">
                <a16:creationId xmlns:a16="http://schemas.microsoft.com/office/drawing/2014/main" id="{0DD1015C-3B77-4FA6-A01A-90405B9E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48" y="4221100"/>
            <a:ext cx="1733467" cy="203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 descr="ANd9GcTJZF7hYTuI7Sj4laDXi9_dpXc_feJIbsWxmE8qj8Ya0FV6yjQt">
            <a:extLst>
              <a:ext uri="{FF2B5EF4-FFF2-40B4-BE49-F238E27FC236}">
                <a16:creationId xmlns:a16="http://schemas.microsoft.com/office/drawing/2014/main" id="{ED04E88E-0C6C-4057-B6E9-02CFE763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2" y="4000499"/>
            <a:ext cx="2895889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B5A1624-E065-4C15-9F77-0A128C8B7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การคุมกำเนิดด้วยการให้นมลูก</a:t>
            </a:r>
            <a:r>
              <a:rPr lang="th-TH" alt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6F09DD6-2EA5-4D3B-869B-5F5CC4498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1828800"/>
            <a:ext cx="7153275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การใช้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Lactation amenorrhea method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ในการคุมกำเนิด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ในระยะ 6 เดือนแรกหลังคลอดมารดาที่เลี้ยงลูกด้วยนมแม่มีโอกาสตั้งครรภ์น้อยกว่าร้อยละ 2 ถ้าให้นมลูกอย่างอย่างเดียว ถูกต้องและสม่ำเสมอ</a:t>
            </a:r>
          </a:p>
          <a:p>
            <a:pPr eaLnBrk="1" hangingPunct="1"/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7108" name="Picture 5" descr="ANd9GcSo02WkSXmHIcXClwaN0qPhkAlkHkYubJcH8R9dxP5f6LUActOiD0QYjIm5">
            <a:extLst>
              <a:ext uri="{FF2B5EF4-FFF2-40B4-BE49-F238E27FC236}">
                <a16:creationId xmlns:a16="http://schemas.microsoft.com/office/drawing/2014/main" id="{32934A99-05B0-40E0-9DD1-9FFCCF9A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9" y="4213184"/>
            <a:ext cx="2024063" cy="232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0AF787-3CE8-4801-9BF6-C99A72E59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060" y="1736088"/>
            <a:ext cx="3116320" cy="480360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2EB4F6B-9496-4BA8-BA18-8E995327E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274638"/>
            <a:ext cx="8507412" cy="1143000"/>
          </a:xfrm>
        </p:spPr>
        <p:txBody>
          <a:bodyPr/>
          <a:lstStyle/>
          <a:p>
            <a:pPr eaLnBrk="1" hangingPunct="1"/>
            <a:r>
              <a:rPr lang="th-TH" altLang="en-US" sz="3600" b="1">
                <a:latin typeface="Tahoma" panose="020B0604030504040204" pitchFamily="34" charset="0"/>
                <a:cs typeface="Tahoma" panose="020B0604030504040204" pitchFamily="34" charset="0"/>
              </a:rPr>
              <a:t>ร้อยละของมารดาที่กลับมามีประจำเดือน</a:t>
            </a:r>
            <a:br>
              <a:rPr lang="th-TH" altLang="en-US" sz="3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3600" b="1">
                <a:latin typeface="Tahoma" panose="020B0604030504040204" pitchFamily="34" charset="0"/>
                <a:cs typeface="Tahoma" panose="020B0604030504040204" pitchFamily="34" charset="0"/>
              </a:rPr>
              <a:t>ตามอายุของทารก</a:t>
            </a:r>
          </a:p>
        </p:txBody>
      </p:sp>
      <p:pic>
        <p:nvPicPr>
          <p:cNvPr id="48131" name="Picture 4" descr="fertilityreturn%2Bchart">
            <a:extLst>
              <a:ext uri="{FF2B5EF4-FFF2-40B4-BE49-F238E27FC236}">
                <a16:creationId xmlns:a16="http://schemas.microsoft.com/office/drawing/2014/main" id="{2136AB72-DCF9-4039-9BCA-2FDC0508AB6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460500"/>
            <a:ext cx="7200900" cy="4140200"/>
          </a:xfrm>
          <a:noFill/>
        </p:spPr>
      </p:pic>
    </p:spTree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50ADA01-1395-4B1C-8973-754F5E5686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h-TH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ช่วยลดน้ำหนักของแม่ในระยะหลังคลอด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9D396D5-99C1-43A0-A5B6-EA9876DFD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1800225"/>
            <a:ext cx="7264666" cy="4705349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แม่ที่เลี้ยงลูกด้วยนมแม่อย่างเดียวจนถึง 12 สัปดาห์หลังคลอด จะมีน้ำหนักตัวลดลงมากกว่าแม่ที่เลี้ยงลูกด้วยนมผสม  และ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การลดลงของสัดส่วนร้อยละของไขมันในร่างกายอย่างมีนัยสำคัญทางสถิติเมื่อเทียบกับแม่ที่เลี้ยงลูกด้วยนมผสม</a:t>
            </a:r>
          </a:p>
          <a:p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เผาผลาญกำลังงาน500 – 1500 แคลอรีต่อวัน </a:t>
            </a:r>
          </a:p>
        </p:txBody>
      </p:sp>
      <p:pic>
        <p:nvPicPr>
          <p:cNvPr id="49156" name="Picture 5" descr="ANd9GcQRyDQFWMUUfTy3BZlOKgbonZIma9-ghK71L8IvY-Q3SNJfvb8b7WqwbzbpZA">
            <a:extLst>
              <a:ext uri="{FF2B5EF4-FFF2-40B4-BE49-F238E27FC236}">
                <a16:creationId xmlns:a16="http://schemas.microsoft.com/office/drawing/2014/main" id="{70C55DF4-24FB-4B67-9AB9-D5BB20A4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7" y="1644112"/>
            <a:ext cx="2397265" cy="279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AF3B85-7EC5-470E-9D07-ADF43BF3C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788" y="4644038"/>
            <a:ext cx="2305773" cy="17293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C02ED2C-37D3-4D15-8B2E-A50B15DBA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ลดโอกาสเป็นโรคเบาหวาน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1953693-4134-47DC-A42B-869EA5401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9848" y="1588008"/>
            <a:ext cx="10058400" cy="229819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th-TH" alt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แม่ที่ไม่เคยเลี้ยงลูกด้วยนมแม่จะมีโอกาสเป็นโรคเบาหวานชนิดที่ 2 ประมาณ 1.5 เท่า</a:t>
            </a:r>
            <a:r>
              <a:rPr lang="en-US" alt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alt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ของแม่ที่เลี้ยงลูกด้วยนมแม่อย่างเดียวนาน 1-3 เดือน</a:t>
            </a:r>
          </a:p>
          <a:p>
            <a:pPr eaLnBrk="1" hangingPunct="1"/>
            <a:r>
              <a:rPr lang="th-TH" alt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การเลี้ยงลูกด้วยนมแม่ช่วยลดน้ำตาลในเลือดและการใช้ อินซูลินในมารดาที่เป็นเบาหวาน</a:t>
            </a:r>
          </a:p>
          <a:p>
            <a:pPr eaLnBrk="1" hangingPunct="1"/>
            <a:endParaRPr lang="th-TH" alt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endParaRPr lang="th-TH" alt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0180" name="Picture 5" descr="ANd9GcTaKBFZgEnr3G-5a37sc-OI2U82-FdrqsduZMlZn7FxiN2allk1">
            <a:extLst>
              <a:ext uri="{FF2B5EF4-FFF2-40B4-BE49-F238E27FC236}">
                <a16:creationId xmlns:a16="http://schemas.microsoft.com/office/drawing/2014/main" id="{DBDD1BCD-B990-48BD-86F3-FF4B20DB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0526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 descr="ANd9GcSvZJp0w2CDTpUbV6b_kfIhhHu_jbUI6UIzsRSJq3fKIWe9Nk4Qdw">
            <a:extLst>
              <a:ext uri="{FF2B5EF4-FFF2-40B4-BE49-F238E27FC236}">
                <a16:creationId xmlns:a16="http://schemas.microsoft.com/office/drawing/2014/main" id="{F54283EC-9677-4C34-A449-23D78B74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4" y="3429000"/>
            <a:ext cx="28717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76D2F78-D448-428A-BBCF-81AD1ABB7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172718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ลดความเสี่ยงโรคหลอดเลือดและหัวใจ</a:t>
            </a:r>
            <a:endParaRPr lang="en-US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56FFA77-683A-470C-B536-7A94E0886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1" y="1562100"/>
            <a:ext cx="9658349" cy="461010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ลดความเสี่ยงต่อโรคหัวใจขาดเลือด ความดันโลหิตสูง และไขมันในเลือดสูง 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สตรีที่ไม่เคยเลี้ยงลูกด้วยนมแม่มีโอกาสเกิดโรคหลอดเลือดหัวใจ ร้อยละ14.8 โรคดันเลือดสูงร้อยละ 42.1 และไขมันในเลือดสูง ร้อยละ14.8 เปรียบเทียบกับร้อยละ 9.1, ร้อยละ38.6 และร้อยละ 12.3 ของโอกาสเกิดโรคดังกล่าวตามลำดับในสตรีที่เคยเลี้ยงลูกด้วยนมแม่นานเกิน 12 เดือนขึ้นไป </a:t>
            </a:r>
          </a:p>
        </p:txBody>
      </p:sp>
    </p:spTree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20689"/>
            <a:ext cx="8229600" cy="12239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ลดอัตราโรคหัวใจขาดเลือด</a:t>
            </a:r>
            <a:b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ในสตรีที่เลี้ยงลูกด้วยนมแม่</a:t>
            </a:r>
          </a:p>
        </p:txBody>
      </p:sp>
      <p:graphicFrame>
        <p:nvGraphicFramePr>
          <p:cNvPr id="11878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882222"/>
              </p:ext>
            </p:extLst>
          </p:nvPr>
        </p:nvGraphicFramePr>
        <p:xfrm>
          <a:off x="1266825" y="2157414"/>
          <a:ext cx="9486900" cy="3652441"/>
        </p:xfrm>
        <a:graphic>
          <a:graphicData uri="http://schemas.openxmlformats.org/drawingml/2006/table">
            <a:tbl>
              <a:tblPr/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7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ความผิดปกติ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เคยให้นมลูก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&gt; 12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เดือน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ไม่เคยให้นมลูก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โรคหลอดเลือดหัวใจ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ร้อยละ 9.1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ร้อยละ14.8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โรคความดันโลหิตสูง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ร้อยละ38.6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ร้อยละ 42.1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5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ภาวะไขมันในเลือดสูง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ร้อยละ 12.3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ร้อยละ14.8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75514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ชื่อเรื่อง 1"/>
          <p:cNvSpPr>
            <a:spLocks noGrp="1"/>
          </p:cNvSpPr>
          <p:nvPr>
            <p:ph type="title"/>
          </p:nvPr>
        </p:nvSpPr>
        <p:spPr>
          <a:xfrm>
            <a:off x="1981200" y="836712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นมแม่อย่างเดียวคืออะไร?</a:t>
            </a:r>
            <a:endParaRPr lang="en-US" sz="44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ตัวยึดเนื้อหา 2"/>
          <p:cNvSpPr>
            <a:spLocks noGrp="1"/>
          </p:cNvSpPr>
          <p:nvPr>
            <p:ph idx="1"/>
          </p:nvPr>
        </p:nvSpPr>
        <p:spPr>
          <a:xfrm>
            <a:off x="1775520" y="1772816"/>
            <a:ext cx="8663880" cy="2113384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นมแม่อย่างเดียว หมายถึงการให้เฉพาะน้ำนมแม่ โดยไม่ให้อาหาร หรือเครื่องดื่มอื่นใด รวมทั้งน้ำในช่วง 6 เดือนแรกหลังเกิด</a:t>
            </a:r>
          </a:p>
        </p:txBody>
      </p:sp>
      <p:sp>
        <p:nvSpPr>
          <p:cNvPr id="12292" name="ตัวยึดเนื้อหา 2"/>
          <p:cNvSpPr txBox="1">
            <a:spLocks/>
          </p:cNvSpPr>
          <p:nvPr/>
        </p:nvSpPr>
        <p:spPr bwMode="auto">
          <a:xfrm>
            <a:off x="1905000" y="3974554"/>
            <a:ext cx="60198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ts val="300"/>
              </a:spcBef>
              <a:spcAft>
                <a:spcPct val="0"/>
              </a:spcAft>
              <a:buClr>
                <a:srgbClr val="A28E6A"/>
              </a:buClr>
              <a:buFont typeface="Georgia" pitchFamily="18" charset="0"/>
              <a:buChar char="•"/>
            </a:pPr>
            <a:r>
              <a:rPr lang="th-TH" sz="32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เมื่อทารกอายุ 6 เดือนเต็ม </a:t>
            </a:r>
            <a:endParaRPr lang="en-US" sz="32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base" hangingPunct="1">
              <a:spcBef>
                <a:spcPts val="300"/>
              </a:spcBef>
              <a:spcAft>
                <a:spcPct val="0"/>
              </a:spcAft>
              <a:buClr>
                <a:srgbClr val="A28E6A"/>
              </a:buClr>
            </a:pPr>
            <a:r>
              <a:rPr lang="en-US" sz="32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th-TH" sz="32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จึงให้อาหารตามวัยจนถึงขวบปีที่ 2 หรือนานกว่านั้น</a:t>
            </a:r>
            <a:endParaRPr lang="en-US" sz="32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293" name="ตัวยึดเนื้อหา 3" descr="breast mi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88620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419695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FE9E194-693A-4466-B8AD-70EA10535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ลดความเสี่ยงต่อภาวะกระดูกพรุน 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(osteoporosis)</a:t>
            </a:r>
            <a:r>
              <a:rPr lang="en-US" alt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alt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FC7B849-5FBB-40A7-B999-61F0BC6B3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ตรีที่เคยเลี้ยงลูกด้วยนมแม่มีภาวะกระดูกพรุนต่ำกว่าสตรีที่ไม่เคยเลี้ยงลูกด้วยนมแม่อย่างมีนัยสำคัญทางสถิติ 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สตรีตั้งครรภ์จะมีการสูญเสียมวลกระดูกประมาณร้อยละ 3 -7 ตั้งแต่ช่วงท้ายของการตั้งครรภ์และขณะให้นมบุตร  แต่หลังจากหยุดให้นมแล้วมวลกระดูกก็จะกลับคืนมาโดยสมบูรณ์อย่างรวดเร็ว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การสร้างมวลกระดูกจะสูงมากหลังหยุดให้นมแม่และจะยังคงมีผลต่อไปอีก 5-10 ปี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CED2C2A-19AF-46A9-9B8C-D85633FAB3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7" y="484632"/>
            <a:ext cx="10236327" cy="1609344"/>
          </a:xfrm>
        </p:spPr>
        <p:txBody>
          <a:bodyPr/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ลดความเสี่ยงต่อโรคมะเร็งรังไข่ชนิดเยื่อบุผิว 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(epithelial ovarian cancer)</a:t>
            </a:r>
            <a:r>
              <a:rPr lang="en-US" alt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alt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8CB46BC-F312-485D-A54D-491AFF7B2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9848" y="2121408"/>
            <a:ext cx="9883902" cy="4050792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กลุ่มสตรีที่เลี้ยงลูกด้วยนมแม่โดยเฉลี่ยนาน 9 เดือนลดโอกาสเกิดมะเร็งรังไข่ชนิดเยื่อบุผิวลงได้แต่ไม่มีนัยสำคัญทางสถิติ  แต่ถ้าให้ได้นาน 18 เดือนหรือนานกว่านั้น     จะลดโอกาสการเกิดมะเร็งรังไข่ชนิดเยื่อบุผิวอย่างมีนัยสำคัญทางสถิติเมื่อเทียบกับกลุ่มที่ไม่เคยเลี้ยงลูกด้วยนมแม่เลย</a:t>
            </a:r>
            <a:endParaRPr lang="en-US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ในแต่ละเดือนที่เลี้ยงลูกด้วยนมแม่นั้น โอกาสเกิดมะเร็งรังไข่ชนิดเยื่อบุผิวจะลดลงร้อยละ 2  อีกด้วย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92696"/>
            <a:ext cx="8229600" cy="1066800"/>
          </a:xfrm>
        </p:spPr>
        <p:txBody>
          <a:bodyPr/>
          <a:lstStyle/>
          <a:p>
            <a:pPr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ลดความเสี่ยงต่อโรคมะเร็งเต้านม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6" y="1700808"/>
            <a:ext cx="8424614" cy="4320480"/>
          </a:xfrm>
        </p:spPr>
        <p:txBody>
          <a:bodyPr>
            <a:normAutofit/>
          </a:bodyPr>
          <a:lstStyle/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อกาสเกิดมะเร็งเต้านมในวัยที่ยังมีประจำเดือนลดลงตามระยะเวลาการเลี้ยงลูกด้วยนมแม่ที่นานขึ้นอย่างมีนัยสำคัญทางสถิติ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ลดโอกาสการเกิดมะเร็งเต้านม เมื่อเทียบกับแม่ที่เลี้ยงลูกด้วยนมแม่นาน 0-11 เดือน</a:t>
            </a:r>
          </a:p>
          <a:p>
            <a:pPr eaLnBrk="1" hangingPunct="1">
              <a:buFontTx/>
              <a:buNone/>
            </a:pP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 66.3 เมื่อนาน 12 - 23 เดือน</a:t>
            </a:r>
          </a:p>
          <a:p>
            <a:pPr eaLnBrk="1" hangingPunct="1">
              <a:buFontTx/>
              <a:buNone/>
            </a:pP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-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ร้อยละ 87.4 เมื่อนาน 24-35 เดือน</a:t>
            </a:r>
          </a:p>
          <a:p>
            <a:pPr eaLnBrk="1" hangingPunct="1">
              <a:buFontTx/>
              <a:buNone/>
            </a:pP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- 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 94 เมื่อนาน 36-47 เดือน</a:t>
            </a:r>
          </a:p>
        </p:txBody>
      </p:sp>
    </p:spTree>
    <p:extLst>
      <p:ext uri="{BB962C8B-B14F-4D97-AF65-F5344CB8AC3E}">
        <p14:creationId xmlns:p14="http://schemas.microsoft.com/office/powerpoint/2010/main" val="3646687559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A7750A1-89B5-42FD-918F-DF1C2E7D4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484632"/>
            <a:ext cx="11096625" cy="10774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ลดความเสี่ยงต่อ</a:t>
            </a:r>
            <a:b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โรคมะเร็งเยื่อบุโพรงมดลูก 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5774BF0-8D27-4A75-AC3C-95DB6FA37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850" y="1828800"/>
            <a:ext cx="10534650" cy="4544568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ในสตรีชาวญี่ปุ่นพบว่าแม่ที่เลี้ยงลูกด้วยนมแม่มีโอกาสเป็นมะเร็งเยื่อบุโพรงมดลูก เพียง 0.37 เท่าของแม่ที่ไม่เคยเลี้ยงลูกด้วยนมแม่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สหรัฐอเมริกาพบว่าแม่ที่เลี้ยงลูกด้วยนมแม่อย่างน้อย  2  สัปดาห์    มีโอกาสเป็นมะเร็งเยื่อบุโพรงมดลูก เพียง 0.9 เท่าของแม่ที่ไม่เคยเลี้ยงลูกด้วยนมแม่    โดยระยะเวลาที่ให้นมแม่ไม่ค่อยมีความสัมพันธ์กับโอกาสเป็นมะเร็งเยื่อบุโพรงมดลูกมากนัก แต่เมื่อสตรีเหล่านี้อายุมากขึ้นและหยุดให้นมแม่เป็นระยะเวลานานแล้ว โอกาสเป็นมะเร็งเยื่อบุโพรงมดลูกจะสูงขึ้นตามอายุ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th-TH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654E7160-2709-4631-B1E6-BD27878A1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en-US" b="1">
                <a:latin typeface="Tahoma" panose="020B0604030504040204" pitchFamily="34" charset="0"/>
                <a:cs typeface="Tahoma" panose="020B0604030504040204" pitchFamily="34" charset="0"/>
              </a:rPr>
              <a:t>ประโยชน์ต่อตัวมารดา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C0B5578-106F-4868-AF03-DC4BF3E1D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1050" y="1762125"/>
            <a:ext cx="10347198" cy="44100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สะดวกต่อการเดินทาง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ช่วงเวลาสร้างความรักและความผูกพัน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แม่รู้สึกดีในการเลี้ยงลูกด้วยนมแม่</a:t>
            </a:r>
            <a:endParaRPr lang="en-US" alt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มารดามีความไวต่อการตอบสนองความต้องการของลูกและการดูแล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เพิ่มความเข้มแข็งในการเป็นแม่ของลูก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ช่วยเพิ่มศักยภาพของลูกในการเผชิญปัญหา</a:t>
            </a:r>
          </a:p>
          <a:p>
            <a:pPr eaLnBrk="1" hangingPunct="1"/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มารดาตอบสนองต่อการรักษาภาวะซึมเศร้าได้ดีขึ้น</a:t>
            </a:r>
          </a:p>
        </p:txBody>
      </p:sp>
    </p:spTree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1066800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สรุป 20 ประโยชน์ของน้ำนมแม่ และ การเลี้ยงลูกด้วยนมแม่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916832"/>
            <a:ext cx="8363272" cy="4657704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แข็งแรง</a:t>
            </a:r>
          </a:p>
          <a:p>
            <a:pPr marL="624078" indent="-514350">
              <a:buFont typeface="+mj-lt"/>
              <a:buAutoNum type="arabicPeriod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ปกป้องสุขภ่พระยะยาว</a:t>
            </a:r>
          </a:p>
          <a:p>
            <a:pPr marL="624078" indent="-514350">
              <a:buFont typeface="+mj-lt"/>
              <a:buAutoNum type="arabicPeriod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กระดูกแข็งแรงขึ้น</a:t>
            </a:r>
          </a:p>
          <a:p>
            <a:pPr marL="624078" indent="-514350">
              <a:buFont typeface="+mj-lt"/>
              <a:buAutoNum type="arabicPeriod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ลดเสี่ยง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SIDS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24078" indent="-514350">
              <a:buFont typeface="+mj-lt"/>
              <a:buAutoNum type="arabicPeriod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น้ำหนักตัวมีปัญหาน้อย</a:t>
            </a:r>
          </a:p>
          <a:p>
            <a:pPr marL="624078" indent="-514350">
              <a:buFont typeface="+mj-lt"/>
              <a:buAutoNum type="arabicPeriod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เพิ่มการเผาผลาญกำลังงานในร่างกาย</a:t>
            </a:r>
          </a:p>
          <a:p>
            <a:pPr marL="624078" indent="-514350">
              <a:buFont typeface="+mj-lt"/>
              <a:buAutoNum type="arabicPeriod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ดีต่อโลกของเรา (ลดคาร์บอน ลดการทำลายป่า และลดขยะ)</a:t>
            </a:r>
          </a:p>
          <a:p>
            <a:pPr marL="624078" indent="-514350">
              <a:buFont typeface="+mj-lt"/>
              <a:buAutoNum type="arabicPeriod"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24078" indent="-514350">
              <a:buFont typeface="+mj-lt"/>
              <a:buAutoNum type="arabicPeriod"/>
            </a:pP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019176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1066800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สรุป 20 ประโยชน์ของน้ำนมแม่ และ การเลี้ยงลูกด้วยนมแม่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44824"/>
            <a:ext cx="8363272" cy="47297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8. แผลหลังคลอดหายเร็ว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9. ลดความเสี่ยงโรคมะเร็ง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10. ความรู้สึกเท่าเทียมกัน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unmatched feeling of power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11. ได้รับสิ่งที่คุ้นเคย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12. ได้รับวัคซีนที่มีประสิทธิภาพ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13. หยุดการมีประจำเดือน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14. หยุดงานน้อยลง (ป่วยน้อย)</a:t>
            </a:r>
          </a:p>
          <a:p>
            <a:pPr marL="624078" indent="-514350">
              <a:buFont typeface="+mj-lt"/>
              <a:buAutoNum type="arabicPeriod"/>
            </a:pP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768332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1066800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สรุป 20 ประโยชน์ของน้ำนมแม่ และ การเลี้ยงลูกด้วยนมแม่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44824"/>
            <a:ext cx="8363272" cy="47297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15. ถูกอย่างไม่น่าเชื่อ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16. วิธีที่ยิ่งใหญ่ในการรู้จักลูกของตนเอง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17. สามารถโยนถุงอนามัยทิ้งไป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18. ไม่มีอะไรง่ายกว่านี้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19. เป็นประโยชน์กับทุกคน</a:t>
            </a:r>
          </a:p>
          <a:p>
            <a:pPr marL="109728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20. มิตรภาพที่ดีกว่า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9001601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Box 3"/>
          <p:cNvSpPr txBox="1">
            <a:spLocks noChangeArrowheads="1"/>
          </p:cNvSpPr>
          <p:nvPr/>
        </p:nvSpPr>
        <p:spPr bwMode="auto">
          <a:xfrm>
            <a:off x="5980113" y="5511800"/>
            <a:ext cx="4572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000" b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มูลนิธิศูนย์นมแม่แห่งประเทศไทย อาคารสถาบันฯ  ชั้น </a:t>
            </a:r>
            <a:r>
              <a:rPr lang="en-US" sz="2000" b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11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000" b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โทร. </a:t>
            </a:r>
            <a:r>
              <a:rPr lang="en-US" sz="2000" b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02-354-8404 </a:t>
            </a:r>
            <a:r>
              <a:rPr lang="th-TH" sz="2000" b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แฟกซ์ </a:t>
            </a:r>
            <a:r>
              <a:rPr lang="en-US" sz="2000" b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02-354-8409</a:t>
            </a:r>
          </a:p>
        </p:txBody>
      </p:sp>
      <p:sp>
        <p:nvSpPr>
          <p:cNvPr id="5" name="TextBox 4"/>
          <p:cNvSpPr txBox="1"/>
          <p:nvPr/>
        </p:nvSpPr>
        <p:spPr>
          <a:xfrm rot="637627">
            <a:off x="3708400" y="1789114"/>
            <a:ext cx="110013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rgbClr val="956251">
                    <a:lumMod val="50000"/>
                  </a:srgbClr>
                </a:solidFill>
                <a:latin typeface="Jokerman" pitchFamily="82" charset="0"/>
                <a:cs typeface="Arial" charset="0"/>
              </a:rPr>
              <a:t>A</a:t>
            </a:r>
            <a:endParaRPr lang="th-TH" sz="9600" dirty="0">
              <a:solidFill>
                <a:srgbClr val="956251">
                  <a:lumMod val="50000"/>
                </a:srgbClr>
              </a:solidFill>
              <a:latin typeface="Jokerm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06819">
            <a:off x="2838450" y="1960564"/>
            <a:ext cx="110013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rgbClr val="9B2D1F">
                    <a:lumMod val="60000"/>
                    <a:lumOff val="40000"/>
                  </a:srgbClr>
                </a:solidFill>
                <a:latin typeface="Jokerman" pitchFamily="82" charset="0"/>
                <a:cs typeface="Arial" charset="0"/>
              </a:rPr>
              <a:t>H</a:t>
            </a:r>
            <a:endParaRPr lang="th-TH" sz="9600" dirty="0">
              <a:solidFill>
                <a:srgbClr val="9B2D1F">
                  <a:lumMod val="60000"/>
                  <a:lumOff val="40000"/>
                </a:srgbClr>
              </a:solidFill>
              <a:latin typeface="Jokerm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813743">
            <a:off x="2155825" y="1812925"/>
            <a:ext cx="1100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rgbClr val="855D5D">
                    <a:lumMod val="75000"/>
                  </a:srgbClr>
                </a:solidFill>
                <a:latin typeface="Jokerman" pitchFamily="82" charset="0"/>
                <a:cs typeface="Arial" charset="0"/>
              </a:rPr>
              <a:t>T</a:t>
            </a:r>
            <a:endParaRPr lang="th-TH" sz="9600" dirty="0">
              <a:solidFill>
                <a:srgbClr val="855D5D">
                  <a:lumMod val="75000"/>
                </a:srgbClr>
              </a:solidFill>
              <a:latin typeface="Jokerman" pitchFamily="82" charset="0"/>
            </a:endParaRPr>
          </a:p>
        </p:txBody>
      </p:sp>
      <p:sp>
        <p:nvSpPr>
          <p:cNvPr id="122886" name="TextBox 7"/>
          <p:cNvSpPr txBox="1">
            <a:spLocks noChangeArrowheads="1"/>
          </p:cNvSpPr>
          <p:nvPr/>
        </p:nvSpPr>
        <p:spPr bwMode="auto">
          <a:xfrm rot="-786257">
            <a:off x="4675189" y="1892300"/>
            <a:ext cx="11001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FFC000"/>
                </a:solidFill>
                <a:latin typeface="Jokerman" pitchFamily="82" charset="0"/>
                <a:cs typeface="Cordia New" pitchFamily="34" charset="-34"/>
              </a:rPr>
              <a:t>N</a:t>
            </a:r>
            <a:endParaRPr lang="th-TH" sz="9600">
              <a:solidFill>
                <a:srgbClr val="FFC000"/>
              </a:solidFill>
              <a:latin typeface="Jokerman" pitchFamily="82" charset="0"/>
              <a:cs typeface="Cordia New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 rot="488715">
            <a:off x="5727700" y="1779588"/>
            <a:ext cx="1100138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rgbClr val="918485">
                    <a:lumMod val="75000"/>
                  </a:srgbClr>
                </a:solidFill>
                <a:latin typeface="Jokerman" pitchFamily="82" charset="0"/>
                <a:cs typeface="Arial" charset="0"/>
              </a:rPr>
              <a:t>K</a:t>
            </a:r>
            <a:endParaRPr lang="th-TH" sz="9600" dirty="0">
              <a:solidFill>
                <a:srgbClr val="918485">
                  <a:lumMod val="75000"/>
                </a:srgbClr>
              </a:solidFill>
              <a:latin typeface="Jokerman" pitchFamily="82" charset="0"/>
            </a:endParaRPr>
          </a:p>
        </p:txBody>
      </p:sp>
      <p:sp>
        <p:nvSpPr>
          <p:cNvPr id="122888" name="TextBox 9"/>
          <p:cNvSpPr txBox="1">
            <a:spLocks noChangeArrowheads="1"/>
          </p:cNvSpPr>
          <p:nvPr/>
        </p:nvSpPr>
        <p:spPr bwMode="auto">
          <a:xfrm rot="-786257">
            <a:off x="7359650" y="1789114"/>
            <a:ext cx="11001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92D050"/>
                </a:solidFill>
                <a:latin typeface="Jokerman" pitchFamily="82" charset="0"/>
                <a:cs typeface="Cordia New" pitchFamily="34" charset="-34"/>
              </a:rPr>
              <a:t>Y</a:t>
            </a:r>
            <a:endParaRPr lang="th-TH" sz="9600">
              <a:solidFill>
                <a:srgbClr val="92D050"/>
              </a:solidFill>
              <a:latin typeface="Jokerman" pitchFamily="82" charset="0"/>
              <a:cs typeface="Cordia New" pitchFamily="34" charset="-34"/>
            </a:endParaRPr>
          </a:p>
        </p:txBody>
      </p:sp>
      <p:sp>
        <p:nvSpPr>
          <p:cNvPr id="122889" name="TextBox 10"/>
          <p:cNvSpPr txBox="1">
            <a:spLocks noChangeArrowheads="1"/>
          </p:cNvSpPr>
          <p:nvPr/>
        </p:nvSpPr>
        <p:spPr bwMode="auto">
          <a:xfrm>
            <a:off x="8112125" y="2033589"/>
            <a:ext cx="1100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0">
                <a:solidFill>
                  <a:srgbClr val="C00000"/>
                </a:solidFill>
                <a:latin typeface="Jokerman" pitchFamily="82" charset="0"/>
                <a:cs typeface="Cordia New" pitchFamily="34" charset="-34"/>
              </a:rPr>
              <a:t>O</a:t>
            </a:r>
            <a:endParaRPr lang="th-TH" sz="8000">
              <a:solidFill>
                <a:srgbClr val="C00000"/>
              </a:solidFill>
              <a:latin typeface="Jokerman" pitchFamily="82" charset="0"/>
              <a:cs typeface="Cordia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 rot="626913">
            <a:off x="8894764" y="1858964"/>
            <a:ext cx="1100137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rgbClr val="956251">
                    <a:lumMod val="75000"/>
                  </a:srgbClr>
                </a:solidFill>
                <a:latin typeface="Jokerman" pitchFamily="82" charset="0"/>
                <a:cs typeface="Arial" charset="0"/>
              </a:rPr>
              <a:t>U</a:t>
            </a:r>
            <a:endParaRPr lang="th-TH" sz="9600" dirty="0">
              <a:solidFill>
                <a:srgbClr val="956251">
                  <a:lumMod val="75000"/>
                </a:srgbClr>
              </a:solidFill>
              <a:latin typeface="Jokerman" pitchFamily="8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4563" y="6094413"/>
            <a:ext cx="40894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www.thaibreastfeeding.org</a:t>
            </a:r>
            <a:endParaRPr lang="th-TH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242" name="Picture 2" descr="ผลการค้นหารูปภาพสำหรับ breastfee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08" y="2971800"/>
            <a:ext cx="309172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422204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E366-FCE7-4474-9A8F-E3FACE5E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B1CB-1DE2-4DA7-A86C-960D4E918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5878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51584" y="1981201"/>
            <a:ext cx="7667129" cy="1362075"/>
          </a:xfrm>
        </p:spPr>
        <p:txBody>
          <a:bodyPr/>
          <a:lstStyle/>
          <a:p>
            <a:r>
              <a:rPr lang="th-TH" sz="4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ผลของนมแม่ต่อสุขภาพ</a:t>
            </a:r>
            <a:br>
              <a:rPr lang="th-TH" sz="4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ของทารกและเด็ก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impact of breast milk on infant and child health.</a:t>
            </a:r>
            <a:endParaRPr lang="th-TH" sz="4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0FA2E-EEED-477E-A1D5-1C761624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3176407"/>
            <a:ext cx="276225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6B8E8-D0E5-4B3D-A4A4-A8236A84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675" y="2349661"/>
            <a:ext cx="3729249" cy="24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25584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E366-FCE7-4474-9A8F-E3FACE5E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B1CB-1DE2-4DA7-A86C-960D4E918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19255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E366-FCE7-4474-9A8F-E3FACE5E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B1CB-1DE2-4DA7-A86C-960D4E918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9384890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E366-FCE7-4474-9A8F-E3FACE5E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B1CB-1DE2-4DA7-A86C-960D4E918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047441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663" y="533400"/>
            <a:ext cx="9537540" cy="1143000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พฤติกรรมการเลี้ยงลูกด้วยนมแม่กับ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สุขภาพของทารก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043" y="1676400"/>
            <a:ext cx="10046825" cy="4826128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การเลี้ยงลูกด้วยนมแม่ช่วยให้ทารกมีชีวิตรอดและเด็กมีคุณภาพชีวิตที่ดี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ระยะเวลาของการเลี้ยงลูกด้ววยนมแม่สัมพันธ์กับโอกาสเป็นโรคติดเชื้อและความเจ็บป่วยในทารกและเด็ก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การเลี้ยงลูกด้วยนมแม่สัมพันธ์กับการเจริญของสมองและพัฒนาการของทารกและเด็ก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การเลี้บงลูกด้วยนมแม่ ช่วบลดโอกาสเกิดปัญหาสุขภาพ เช่น</a:t>
            </a:r>
            <a:r>
              <a:rPr lang="sv-SE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Sudden Infant Death Syndrome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F3597-B767-49EE-A826-ED066A78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648" y="5544273"/>
            <a:ext cx="3963124" cy="12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02615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193</TotalTime>
  <Words>5788</Words>
  <Application>Microsoft Office PowerPoint</Application>
  <PresentationFormat>Widescreen</PresentationFormat>
  <Paragraphs>526</Paragraphs>
  <Slides>82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102" baseType="lpstr">
      <vt:lpstr>Arial Unicode MS</vt:lpstr>
      <vt:lpstr>Angsana New</vt:lpstr>
      <vt:lpstr>Arial</vt:lpstr>
      <vt:lpstr>Calibri</vt:lpstr>
      <vt:lpstr>Eras Medium ITC</vt:lpstr>
      <vt:lpstr>FreesiaUPC</vt:lpstr>
      <vt:lpstr>Georgia</vt:lpstr>
      <vt:lpstr>Gill Sans MT</vt:lpstr>
      <vt:lpstr>Jokerman</vt:lpstr>
      <vt:lpstr>Microsoft Sans Serif</vt:lpstr>
      <vt:lpstr>Rockwell</vt:lpstr>
      <vt:lpstr>Rockwell Condensed</vt:lpstr>
      <vt:lpstr>Rockwell Extra Bold</vt:lpstr>
      <vt:lpstr>Tahoma</vt:lpstr>
      <vt:lpstr>Times New Roman</vt:lpstr>
      <vt:lpstr>Wingdings</vt:lpstr>
      <vt:lpstr>Wingdings 3</vt:lpstr>
      <vt:lpstr>Wood Type</vt:lpstr>
      <vt:lpstr>Chart</vt:lpstr>
      <vt:lpstr>Microsoft Excel 97-2003 Worksheet</vt:lpstr>
      <vt:lpstr>ประโยชน์ของการเลี้ยงลูกด้วยนมแม่ต่อสุขภาพ</vt:lpstr>
      <vt:lpstr>วัตถุประสงค์</vt:lpstr>
      <vt:lpstr>Infant and young child feeding 2017</vt:lpstr>
      <vt:lpstr>มาตรการการส่งเสริม การเลี้ยงลูกด้วยนมแม่</vt:lpstr>
      <vt:lpstr>10 เท็จจริงเกี่ยวกับ การเลี้ยงลูกด้วยนมแม่</vt:lpstr>
      <vt:lpstr>10 เท็จจริงเกี่ยวกับ การเลี้ยงลูกด้วยนมแม่</vt:lpstr>
      <vt:lpstr>นมแม่อย่างเดียวคืออะไร?</vt:lpstr>
      <vt:lpstr>ผลของนมแม่ต่อสุขภาพ ของทารกและเด็ก</vt:lpstr>
      <vt:lpstr>พฤติกรรมการเลี้ยงลูกด้วยนมแม่กับ สุขภาพของทารก</vt:lpstr>
      <vt:lpstr>การเริ่มต้นการเลี้ยงลูกด้วยนมแม่ เป็นการเริ่มต้นชีวิตที่ดีที่สุด</vt:lpstr>
      <vt:lpstr>ประโยชน์การเลี้ยงลูกด้วยนมแม่  9ข้อ ขององค์การอนามัยโลก</vt:lpstr>
      <vt:lpstr> ความสำคัญของนมแม่ ด้านโภชนาการและสุขภาพ </vt:lpstr>
      <vt:lpstr> ความสำคัญของนมแม่ ด้านโภชนาการและสุขภาพ </vt:lpstr>
      <vt:lpstr>การปกป้องการติดเชื้อ:  Acquired and innate factors</vt:lpstr>
      <vt:lpstr>การป้องกันโรคด้วยนมแม่อย่างเดียว Source: Lancet Child Survival Series 2003</vt:lpstr>
      <vt:lpstr>Nonnutritive Benefits of Human milk ประโยชน์เหนือโภชนาการ ของน้ำนมแม่</vt:lpstr>
      <vt:lpstr>การสร้าง จุลินทรีย์ ประจำถิ่น ( Microbial colonization)</vt:lpstr>
      <vt:lpstr>การเจริญของจุลินทรีย์ ในทางเดินอาหาร</vt:lpstr>
      <vt:lpstr>จุลินทรีประจำถิ่นมีผลต่อสุขภาพจนถึงวัยผู้ใหญ่</vt:lpstr>
      <vt:lpstr>การสร้างจุลินทรีในทางเดินอาหาร</vt:lpstr>
      <vt:lpstr>ปัจจัยที่มีผลต่อการเกิดจุลินทรี</vt:lpstr>
      <vt:lpstr>ประโยชน์ การเลี้ยงลูกนมแม่อย่างเดียว AAP</vt:lpstr>
      <vt:lpstr>การยับยั้งและการสลาย เชื้อโรคที่สัมผัสบนเยื่อบุผิว </vt:lpstr>
      <vt:lpstr>สารอาหารที่ช่วยต่อสู้ การติดเชื้อ</vt:lpstr>
      <vt:lpstr>การลดการติดเชื้อ ในทารกที่ได้รับนมแม่</vt:lpstr>
      <vt:lpstr>อุจจาระร่วงตามวิธีการให้อาหารทารก ในฟิลิปปินส์ที่มีอายุ0-2 เดือน</vt:lpstr>
      <vt:lpstr>การเสียชีวิตจากโรคอุจจาระร่วงกับ วิธีการให้อาหารทารก ในช่วงอายุ 0-3เดือน และ ช่วงอายุ 4-11 เดือน </vt:lpstr>
      <vt:lpstr>ประโยชน์ การเลี้ยงลูกนมแม่อย่างเดียว AAP</vt:lpstr>
      <vt:lpstr>ลดการติดเชื้อทางเดินหายใจทารกนมแม่ ช่วง13 สัปดาห์แรกหลังเกิด,สกอตแลนด์</vt:lpstr>
      <vt:lpstr>การเลี้ยงลูกด้วยนมแม่ ช่วยลดอัตราโรคติดเชื้อในทางเดินหายใจ </vt:lpstr>
      <vt:lpstr> เสี่ยงเสียชีวิตจากการติดเชื้อทางเดินหายใจเฉียบพลันวงอายุ 0-3เดือน และ ช่วงอายุ 4-11 เดือน จำแนกตามลักษณะการเลี้ยงลูกด้วยนมแม่ในลาตินอเมริกา</vt:lpstr>
      <vt:lpstr>การเลี้ยงลูกด้วยนมแม่ ช่วยลดอัตราโรคหูชั้นกลางอักเสบ</vt:lpstr>
      <vt:lpstr>หูชั้นกลางอักเสบเฉียบพลัน ในทารกที่ได้รับนมแม่ นมผสม และทารกที่หย่านมตามช่วงอายุในประเทศสวีเดน</vt:lpstr>
      <vt:lpstr>การเลี้ยงลูกด้วยนมแม่ ช่วยลดโรคติดเชื้ออื่นๆ</vt:lpstr>
      <vt:lpstr> การเลี้ยงลูกด้วยนมแม่ ช่วยลดอัตราโรคติดเชื้อในทางเดินปัสสาวะ </vt:lpstr>
      <vt:lpstr>ประโยชน์ของการเลี้ยงลูกด้วยนมแม่ ขึ้นกับปริมาณนมแม่ที่ทารกได้รับ</vt:lpstr>
      <vt:lpstr>ประโยชน์ของการเลี้ยงลูกด้วยนมแม่ ขึ้นกับปริมาณนมแม่ที่ทารกได้รับ</vt:lpstr>
      <vt:lpstr>ประโยชน์ การเลี้ยงลูกนมแม่อย่างเดียว AAP</vt:lpstr>
      <vt:lpstr>กลุ่มทารกที่ได้รับนมแม่อย่างเดียว (Cohort study)</vt:lpstr>
      <vt:lpstr>ทารกที่ได้รับนมแม่ เจริญเติบโตอย่างเต็มศักยภาพ</vt:lpstr>
      <vt:lpstr>Long term effects in children: โรคอ้วน (Obesity)</vt:lpstr>
      <vt:lpstr>ระยะเวลาการเลี้ยงลูกด้วยนมแม่กับ โรคอ้วนในเด็กเยอรมันช่วงอายุ 5-6 ปี</vt:lpstr>
      <vt:lpstr>The Lancet Review 2016</vt:lpstr>
      <vt:lpstr>ประโยชน์ของการเลี้ยงลูกด้วยนมแม่ ขึ้นกับปริมาณนมแม่ที่ทารกได้รับ</vt:lpstr>
      <vt:lpstr>Lancet review: Long term effects in children: โรคเบาหวาน</vt:lpstr>
      <vt:lpstr>Long term effects in children: Type 2 Diabetes and Hypertension</vt:lpstr>
      <vt:lpstr>การเลี้ยงลูกด้วยนมแม่ ลดโอกาสโรคเบาหวาน</vt:lpstr>
      <vt:lpstr>ภาวะไขมันในทารกที่ได้รับนมแม่</vt:lpstr>
      <vt:lpstr> ภาวะความดันโลหิตสูง</vt:lpstr>
      <vt:lpstr>ช่วยลดโรคเรื้อรังอื่นๆ</vt:lpstr>
      <vt:lpstr>ผลลัพธ์ด้านสุขภาพระยะยาว</vt:lpstr>
      <vt:lpstr>การดูดนมแม่จากเต้า ลดปัญหาช่องปากและฟัน</vt:lpstr>
      <vt:lpstr>Long term effects in children: Higher Intelligence</vt:lpstr>
      <vt:lpstr>ประโยชน์ด้านพัฒนาการDevelopmental Benefits</vt:lpstr>
      <vt:lpstr>การเริ่มต้นการเลี้ยงลูกด้วยนมแม่ ในชั่วโมงแรกหลังเกิด</vt:lpstr>
      <vt:lpstr>ระยะเวลาของการเลี้ยงลูกด้วยนมแม่กับ  เชาว์ปัญญาที่เพิ่มขึ้นในยุวชนเดนมารก์</vt:lpstr>
      <vt:lpstr>น้ำนมแม่สร้างสมองมนุษย์ในขวบปีแรก</vt:lpstr>
      <vt:lpstr>การเลี้ยงลูกด้วยนมแม่ช่วย สร้างสมองว่องไว</vt:lpstr>
      <vt:lpstr>เชาว์ปัญญากับการเลี้ยงลูกด้วยนมแม่ A cohort 1387 French 2-year-old children</vt:lpstr>
      <vt:lpstr>ความเสี่ยงของ การเลี้ยงลูกด้วยนมผสม</vt:lpstr>
      <vt:lpstr>ผลลัพธ์ด้านสุขภาพของ มารดาที่เลี้ยงลูกด้วยนมแม่</vt:lpstr>
      <vt:lpstr>ผลดีของการเลี้ยงลูกด้วยนมแม่ต่อมารดา</vt:lpstr>
      <vt:lpstr>การป้องกันภาวะตกเลือดหลังคลอด </vt:lpstr>
      <vt:lpstr>การคุมกำเนิดด้วยการให้นมลูก </vt:lpstr>
      <vt:lpstr>ร้อยละของมารดาที่กลับมามีประจำเดือน ตามอายุของทารก</vt:lpstr>
      <vt:lpstr>ช่วยลดน้ำหนักของแม่ในระยะหลังคลอด</vt:lpstr>
      <vt:lpstr>ลดโอกาสเป็นโรคเบาหวาน</vt:lpstr>
      <vt:lpstr>ลดความเสี่ยงโรคหลอดเลือดและหัวใจ</vt:lpstr>
      <vt:lpstr>ลดอัตราโรคหัวใจขาดเลือด ในสตรีที่เลี้ยงลูกด้วยนมแม่</vt:lpstr>
      <vt:lpstr>ลดความเสี่ยงต่อภาวะกระดูกพรุน (osteoporosis) </vt:lpstr>
      <vt:lpstr>ลดความเสี่ยงต่อโรคมะเร็งรังไข่ชนิดเยื่อบุผิว (epithelial ovarian cancer) </vt:lpstr>
      <vt:lpstr>ลดความเสี่ยงต่อโรคมะเร็งเต้านม </vt:lpstr>
      <vt:lpstr>ลดความเสี่ยงต่อ โรคมะเร็งเยื่อบุโพรงมดลูก </vt:lpstr>
      <vt:lpstr>ประโยชน์ต่อตัวมารดา</vt:lpstr>
      <vt:lpstr>สรุป 20 ประโยชน์ของน้ำนมแม่ และ การเลี้ยงลูกด้วยนมแม่</vt:lpstr>
      <vt:lpstr>สรุป 20 ประโยชน์ของน้ำนมแม่ และ การเลี้ยงลูกด้วยนมแม่</vt:lpstr>
      <vt:lpstr>สรุป 20 ประโยชน์ของน้ำนมแม่ และ การเลี้ยงลูกด้วยนมแม่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ประโยชน์ของการเลี้ยงลูกด้วยนมแม่ต่อสุขภาพ</dc:title>
  <dc:creator>Sinobol Chusilp</dc:creator>
  <cp:lastModifiedBy>Sinobol Chusilp</cp:lastModifiedBy>
  <cp:revision>33</cp:revision>
  <dcterms:created xsi:type="dcterms:W3CDTF">2020-05-04T10:21:02Z</dcterms:created>
  <dcterms:modified xsi:type="dcterms:W3CDTF">2020-05-04T16:03:36Z</dcterms:modified>
</cp:coreProperties>
</file>