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4" r:id="rId5"/>
    <p:sldId id="261" r:id="rId6"/>
    <p:sldId id="262" r:id="rId7"/>
    <p:sldId id="265" r:id="rId8"/>
    <p:sldId id="263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6000" dirty="0" smtClean="0"/>
              <a:t>Presentación de Lectura I</a:t>
            </a:r>
            <a:endParaRPr lang="en-GB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3" y="4756468"/>
            <a:ext cx="8791575" cy="684212"/>
          </a:xfrm>
        </p:spPr>
        <p:txBody>
          <a:bodyPr/>
          <a:lstStyle/>
          <a:p>
            <a:r>
              <a:rPr lang="es-ES" dirty="0" smtClean="0"/>
              <a:t>Programa y método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210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3) Método y recursos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A) </a:t>
            </a:r>
            <a:r>
              <a:rPr lang="en-US" dirty="0" err="1" smtClean="0"/>
              <a:t>Fuera</a:t>
            </a:r>
            <a:r>
              <a:rPr lang="en-US" dirty="0" smtClean="0"/>
              <a:t> de </a:t>
            </a:r>
            <a:r>
              <a:rPr lang="en-US" dirty="0" err="1" smtClean="0"/>
              <a:t>clase</a:t>
            </a:r>
            <a:r>
              <a:rPr lang="en-US" dirty="0" smtClean="0"/>
              <a:t>: </a:t>
            </a:r>
          </a:p>
          <a:p>
            <a:pPr>
              <a:buFontTx/>
              <a:buChar char="-"/>
            </a:pPr>
            <a:r>
              <a:rPr lang="en-US" dirty="0" err="1" smtClean="0"/>
              <a:t>Práctica</a:t>
            </a:r>
            <a:r>
              <a:rPr lang="en-US" dirty="0" smtClean="0"/>
              <a:t> con </a:t>
            </a:r>
            <a:r>
              <a:rPr lang="en-US" dirty="0" err="1" smtClean="0"/>
              <a:t>actividades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google docs</a:t>
            </a:r>
          </a:p>
          <a:p>
            <a:pPr>
              <a:buFontTx/>
              <a:buChar char="-"/>
            </a:pPr>
            <a:r>
              <a:rPr lang="en-US" dirty="0" err="1" smtClean="0"/>
              <a:t>Quizes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E-learning</a:t>
            </a:r>
          </a:p>
          <a:p>
            <a:pPr>
              <a:buFontTx/>
              <a:buChar char="-"/>
            </a:pPr>
            <a:r>
              <a:rPr lang="en-US" dirty="0" err="1" smtClean="0"/>
              <a:t>Tareas</a:t>
            </a:r>
            <a:r>
              <a:rPr lang="en-US" dirty="0" smtClean="0"/>
              <a:t> del </a:t>
            </a:r>
            <a:r>
              <a:rPr lang="en-US" dirty="0" err="1" smtClean="0"/>
              <a:t>libro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err="1" smtClean="0"/>
              <a:t>Diccionario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8140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3) Método y recursos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Recursos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Libro</a:t>
            </a:r>
            <a:r>
              <a:rPr lang="en-US" dirty="0" smtClean="0"/>
              <a:t> de </a:t>
            </a:r>
            <a:r>
              <a:rPr lang="en-US" dirty="0" err="1" smtClean="0"/>
              <a:t>comprension</a:t>
            </a:r>
            <a:r>
              <a:rPr lang="en-US" dirty="0" smtClean="0"/>
              <a:t> </a:t>
            </a:r>
            <a:r>
              <a:rPr lang="en-US" dirty="0" err="1" smtClean="0"/>
              <a:t>escrita</a:t>
            </a:r>
            <a:r>
              <a:rPr lang="en-US" dirty="0" smtClean="0"/>
              <a:t> ( </a:t>
            </a:r>
            <a:r>
              <a:rPr lang="en-US" dirty="0" err="1" smtClean="0"/>
              <a:t>algunas</a:t>
            </a:r>
            <a:r>
              <a:rPr lang="en-US" dirty="0" smtClean="0"/>
              <a:t> </a:t>
            </a:r>
            <a:r>
              <a:rPr lang="en-US" dirty="0" err="1" smtClean="0"/>
              <a:t>partes</a:t>
            </a:r>
            <a:r>
              <a:rPr lang="en-US" dirty="0" smtClean="0"/>
              <a:t> )</a:t>
            </a:r>
          </a:p>
          <a:p>
            <a:r>
              <a:rPr lang="en-US" dirty="0" err="1" smtClean="0"/>
              <a:t>Textos</a:t>
            </a:r>
            <a:r>
              <a:rPr lang="en-US" dirty="0" smtClean="0"/>
              <a:t> </a:t>
            </a:r>
            <a:r>
              <a:rPr lang="en-US" dirty="0" err="1" smtClean="0"/>
              <a:t>adaptados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Paginas</a:t>
            </a:r>
            <a:r>
              <a:rPr lang="en-US" dirty="0" smtClean="0"/>
              <a:t> online: </a:t>
            </a:r>
            <a:r>
              <a:rPr lang="en-US" dirty="0" err="1" smtClean="0"/>
              <a:t>forvo</a:t>
            </a:r>
            <a:r>
              <a:rPr lang="en-US" dirty="0" smtClean="0"/>
              <a:t>, </a:t>
            </a:r>
            <a:r>
              <a:rPr lang="en-US" dirty="0" err="1" smtClean="0"/>
              <a:t>rae</a:t>
            </a:r>
            <a:r>
              <a:rPr lang="en-US" dirty="0" smtClean="0"/>
              <a:t> …   </a:t>
            </a:r>
          </a:p>
        </p:txBody>
      </p:sp>
    </p:spTree>
    <p:extLst>
      <p:ext uri="{BB962C8B-B14F-4D97-AF65-F5344CB8AC3E}">
        <p14:creationId xmlns:p14="http://schemas.microsoft.com/office/powerpoint/2010/main" val="2420428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4</a:t>
            </a:r>
            <a:r>
              <a:rPr lang="es-ES" dirty="0" smtClean="0"/>
              <a:t>) </a:t>
            </a:r>
            <a:r>
              <a:rPr lang="es-ES" dirty="0" err="1" smtClean="0"/>
              <a:t>Evaluacion</a:t>
            </a:r>
            <a:r>
              <a:rPr lang="es-ES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07293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Exámenes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err="1" smtClean="0"/>
              <a:t>Parcial</a:t>
            </a:r>
            <a:r>
              <a:rPr lang="en-US" dirty="0" smtClean="0"/>
              <a:t>: 27%  </a:t>
            </a:r>
          </a:p>
          <a:p>
            <a:pPr>
              <a:buFontTx/>
              <a:buChar char="-"/>
            </a:pPr>
            <a:r>
              <a:rPr lang="en-US" dirty="0" smtClean="0"/>
              <a:t>Final:   33%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= </a:t>
            </a:r>
            <a:r>
              <a:rPr lang="en-US" dirty="0" err="1" smtClean="0"/>
              <a:t>Preguntas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textos</a:t>
            </a:r>
            <a:r>
              <a:rPr lang="en-US" dirty="0" smtClean="0"/>
              <a:t> y el </a:t>
            </a:r>
            <a:r>
              <a:rPr lang="en-US" dirty="0" err="1" smtClean="0"/>
              <a:t>vocabulario</a:t>
            </a:r>
            <a:r>
              <a:rPr lang="en-US" dirty="0" smtClean="0"/>
              <a:t> que </a:t>
            </a:r>
            <a:r>
              <a:rPr lang="en-US" dirty="0" err="1" smtClean="0"/>
              <a:t>hemos</a:t>
            </a:r>
            <a:r>
              <a:rPr lang="en-US" dirty="0" smtClean="0"/>
              <a:t> </a:t>
            </a:r>
            <a:r>
              <a:rPr lang="en-US" dirty="0" err="1" smtClean="0"/>
              <a:t>visto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5389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4</a:t>
            </a:r>
            <a:r>
              <a:rPr lang="es-ES" dirty="0" smtClean="0"/>
              <a:t>) </a:t>
            </a:r>
            <a:r>
              <a:rPr lang="es-ES" dirty="0" err="1" smtClean="0"/>
              <a:t>Evaluacion</a:t>
            </a:r>
            <a:r>
              <a:rPr lang="es-ES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07293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Otras</a:t>
            </a:r>
            <a:r>
              <a:rPr lang="en-US" b="1" dirty="0" smtClean="0"/>
              <a:t> </a:t>
            </a:r>
            <a:r>
              <a:rPr lang="en-US" b="1" dirty="0" err="1" smtClean="0"/>
              <a:t>actividades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Diccionario</a:t>
            </a:r>
            <a:r>
              <a:rPr lang="en-US" dirty="0" smtClean="0"/>
              <a:t>: 10%</a:t>
            </a:r>
          </a:p>
          <a:p>
            <a:pPr>
              <a:buFontTx/>
              <a:buChar char="-"/>
            </a:pPr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voz</a:t>
            </a:r>
            <a:r>
              <a:rPr lang="en-US" dirty="0" smtClean="0"/>
              <a:t> </a:t>
            </a:r>
            <a:r>
              <a:rPr lang="en-US" dirty="0" err="1" smtClean="0"/>
              <a:t>alta</a:t>
            </a:r>
            <a:r>
              <a:rPr lang="en-US" dirty="0" smtClean="0"/>
              <a:t>: 10%</a:t>
            </a:r>
          </a:p>
          <a:p>
            <a:pPr>
              <a:buFontTx/>
              <a:buChar char="-"/>
            </a:pPr>
            <a:r>
              <a:rPr lang="en-US" dirty="0" err="1" smtClean="0"/>
              <a:t>Tareas</a:t>
            </a:r>
            <a:r>
              <a:rPr lang="en-US" dirty="0" smtClean="0"/>
              <a:t> de </a:t>
            </a:r>
            <a:r>
              <a:rPr lang="en-US" dirty="0" err="1" smtClean="0"/>
              <a:t>clase</a:t>
            </a:r>
            <a:r>
              <a:rPr lang="en-US" dirty="0"/>
              <a:t> </a:t>
            </a:r>
            <a:r>
              <a:rPr lang="en-US" dirty="0" smtClean="0"/>
              <a:t>y quizzes 10%</a:t>
            </a:r>
          </a:p>
          <a:p>
            <a:pPr>
              <a:buFontTx/>
              <a:buChar char="-"/>
            </a:pPr>
            <a:r>
              <a:rPr lang="en-US" dirty="0" err="1" smtClean="0"/>
              <a:t>Asistencia</a:t>
            </a:r>
            <a:r>
              <a:rPr lang="en-US" dirty="0" smtClean="0"/>
              <a:t> y </a:t>
            </a:r>
            <a:r>
              <a:rPr lang="en-US" dirty="0" err="1" smtClean="0"/>
              <a:t>participacion</a:t>
            </a:r>
            <a:r>
              <a:rPr lang="en-US" dirty="0" smtClean="0"/>
              <a:t>:  10%</a:t>
            </a:r>
          </a:p>
        </p:txBody>
      </p:sp>
    </p:spTree>
    <p:extLst>
      <p:ext uri="{BB962C8B-B14F-4D97-AF65-F5344CB8AC3E}">
        <p14:creationId xmlns:p14="http://schemas.microsoft.com/office/powerpoint/2010/main" val="1610652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5) Turno de preguntas…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07293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Preguntas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…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El </a:t>
            </a:r>
            <a:r>
              <a:rPr lang="en-US" dirty="0" err="1" smtClean="0"/>
              <a:t>programa</a:t>
            </a:r>
            <a:r>
              <a:rPr lang="en-US" dirty="0" smtClean="0"/>
              <a:t> … </a:t>
            </a:r>
          </a:p>
          <a:p>
            <a:pPr marL="0" indent="0">
              <a:buNone/>
            </a:pPr>
            <a:r>
              <a:rPr lang="en-US" dirty="0" smtClean="0"/>
              <a:t>- La </a:t>
            </a:r>
            <a:r>
              <a:rPr lang="en-US" dirty="0" err="1" smtClean="0"/>
              <a:t>evaluacion</a:t>
            </a:r>
            <a:r>
              <a:rPr lang="en-US" dirty="0" smtClean="0"/>
              <a:t> … </a:t>
            </a:r>
          </a:p>
          <a:p>
            <a:pPr marL="0" indent="0">
              <a:buNone/>
            </a:pPr>
            <a:r>
              <a:rPr lang="en-US" dirty="0" smtClean="0"/>
              <a:t>- La </a:t>
            </a:r>
            <a:r>
              <a:rPr lang="en-US" dirty="0" err="1" smtClean="0"/>
              <a:t>comunicacion</a:t>
            </a:r>
            <a:r>
              <a:rPr lang="en-US" dirty="0" smtClean="0"/>
              <a:t>: Zoom, Facebook, </a:t>
            </a:r>
            <a:r>
              <a:rPr lang="en-US" dirty="0" err="1" smtClean="0"/>
              <a:t>Elearning</a:t>
            </a:r>
            <a:r>
              <a:rPr lang="en-US" dirty="0" smtClean="0"/>
              <a:t>, Google Docs … </a:t>
            </a:r>
          </a:p>
        </p:txBody>
      </p:sp>
    </p:spTree>
    <p:extLst>
      <p:ext uri="{BB962C8B-B14F-4D97-AF65-F5344CB8AC3E}">
        <p14:creationId xmlns:p14="http://schemas.microsoft.com/office/powerpoint/2010/main" val="410894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Lectura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>
                <a:latin typeface="Arial Rounded MT Bold" panose="020F0704030504030204" pitchFamily="34" charset="0"/>
              </a:rPr>
              <a:t>Índice: </a:t>
            </a:r>
            <a:endParaRPr lang="es-ES" altLang="es-ES" dirty="0" smtClean="0">
              <a:latin typeface="Arial Rounded MT Bold" panose="020F0704030504030204" pitchFamily="34" charset="0"/>
            </a:endParaRP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>
                <a:latin typeface="Arial Rounded MT Bold" panose="020F0704030504030204" pitchFamily="34" charset="0"/>
              </a:rPr>
              <a:t>1) Breve presentación sobre el </a:t>
            </a:r>
            <a:r>
              <a:rPr lang="es-ES" altLang="es-ES" dirty="0" smtClean="0">
                <a:latin typeface="Arial Rounded MT Bold" panose="020F0704030504030204" pitchFamily="34" charset="0"/>
              </a:rPr>
              <a:t>profesor y </a:t>
            </a:r>
            <a:r>
              <a:rPr lang="en-US" altLang="es-ES" dirty="0" err="1">
                <a:latin typeface="Arial Rounded MT Bold" panose="020F0704030504030204" pitchFamily="34" charset="0"/>
              </a:rPr>
              <a:t>alumnos</a:t>
            </a:r>
            <a:r>
              <a:rPr lang="es-ES" altLang="es-ES" dirty="0" smtClean="0">
                <a:latin typeface="Arial Rounded MT Bold" panose="020F0704030504030204" pitchFamily="34" charset="0"/>
              </a:rPr>
              <a:t> </a:t>
            </a:r>
            <a:endParaRPr lang="en-US" altLang="es-ES" dirty="0">
              <a:latin typeface="Arial Rounded MT Bold" panose="020F0704030504030204" pitchFamily="34" charset="0"/>
            </a:endParaRP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n-US" altLang="es-ES" dirty="0">
                <a:latin typeface="Arial Rounded MT Bold" panose="020F0704030504030204" pitchFamily="34" charset="0"/>
              </a:rPr>
              <a:t>2</a:t>
            </a:r>
            <a:r>
              <a:rPr lang="en-US" altLang="es-ES" dirty="0" smtClean="0">
                <a:latin typeface="Arial Rounded MT Bold" panose="020F0704030504030204" pitchFamily="34" charset="0"/>
              </a:rPr>
              <a:t>) </a:t>
            </a:r>
            <a:r>
              <a:rPr lang="en-US" altLang="es-ES" dirty="0" err="1" smtClean="0">
                <a:latin typeface="Arial Rounded MT Bold" panose="020F0704030504030204" pitchFamily="34" charset="0"/>
              </a:rPr>
              <a:t>Presentacion</a:t>
            </a:r>
            <a:r>
              <a:rPr lang="en-US" altLang="es-ES" dirty="0" smtClean="0">
                <a:latin typeface="Arial Rounded MT Bold" panose="020F0704030504030204" pitchFamily="34" charset="0"/>
              </a:rPr>
              <a:t> </a:t>
            </a:r>
            <a:r>
              <a:rPr lang="es-ES" altLang="es-ES" dirty="0" smtClean="0">
                <a:latin typeface="Arial Rounded MT Bold" panose="020F0704030504030204" pitchFamily="34" charset="0"/>
              </a:rPr>
              <a:t>general</a:t>
            </a:r>
            <a:r>
              <a:rPr lang="en-US" altLang="es-ES" dirty="0" smtClean="0">
                <a:latin typeface="Arial Rounded MT Bold" panose="020F0704030504030204" pitchFamily="34" charset="0"/>
              </a:rPr>
              <a:t> </a:t>
            </a:r>
            <a:r>
              <a:rPr lang="en-US" altLang="es-ES" dirty="0" err="1">
                <a:latin typeface="Arial Rounded MT Bold" panose="020F0704030504030204" pitchFamily="34" charset="0"/>
              </a:rPr>
              <a:t>sobre</a:t>
            </a:r>
            <a:r>
              <a:rPr lang="en-US" altLang="es-ES" dirty="0">
                <a:latin typeface="Arial Rounded MT Bold" panose="020F0704030504030204" pitchFamily="34" charset="0"/>
              </a:rPr>
              <a:t> la </a:t>
            </a:r>
            <a:r>
              <a:rPr lang="en-US" altLang="es-ES" dirty="0" err="1">
                <a:latin typeface="Arial Rounded MT Bold" panose="020F0704030504030204" pitchFamily="34" charset="0"/>
              </a:rPr>
              <a:t>asignatura</a:t>
            </a:r>
            <a:r>
              <a:rPr lang="en-US" altLang="es-ES" dirty="0">
                <a:latin typeface="Arial Rounded MT Bold" panose="020F0704030504030204" pitchFamily="34" charset="0"/>
              </a:rPr>
              <a:t> </a:t>
            </a:r>
            <a:endParaRPr lang="es-ES" altLang="es-ES" dirty="0" smtClean="0">
              <a:latin typeface="Arial Rounded MT Bold" panose="020F0704030504030204" pitchFamily="34" charset="0"/>
            </a:endParaRP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>
                <a:latin typeface="Arial Rounded MT Bold" panose="020F0704030504030204" pitchFamily="34" charset="0"/>
              </a:rPr>
              <a:t>3</a:t>
            </a:r>
            <a:r>
              <a:rPr lang="es-ES" altLang="es-ES" dirty="0" smtClean="0">
                <a:latin typeface="Arial Rounded MT Bold" panose="020F0704030504030204" pitchFamily="34" charset="0"/>
              </a:rPr>
              <a:t>) Método y recursos</a:t>
            </a:r>
            <a:endParaRPr lang="es-ES" altLang="es-ES" dirty="0">
              <a:latin typeface="Arial Rounded MT Bold" panose="020F0704030504030204" pitchFamily="34" charset="0"/>
            </a:endParaRP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>
                <a:latin typeface="Arial Rounded MT Bold" panose="020F0704030504030204" pitchFamily="34" charset="0"/>
              </a:rPr>
              <a:t>5</a:t>
            </a:r>
            <a:r>
              <a:rPr lang="es-ES" altLang="es-ES" dirty="0" smtClean="0">
                <a:latin typeface="Arial Rounded MT Bold" panose="020F0704030504030204" pitchFamily="34" charset="0"/>
              </a:rPr>
              <a:t>) Método </a:t>
            </a:r>
            <a:r>
              <a:rPr lang="es-ES" altLang="es-ES" dirty="0">
                <a:latin typeface="Arial Rounded MT Bold" panose="020F0704030504030204" pitchFamily="34" charset="0"/>
              </a:rPr>
              <a:t>de </a:t>
            </a:r>
            <a:r>
              <a:rPr lang="es-ES" altLang="es-ES" dirty="0" smtClean="0">
                <a:latin typeface="Arial Rounded MT Bold" panose="020F0704030504030204" pitchFamily="34" charset="0"/>
              </a:rPr>
              <a:t>evaluación</a:t>
            </a: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 smtClean="0">
                <a:latin typeface="Arial Rounded MT Bold" panose="020F0704030504030204" pitchFamily="34" charset="0"/>
              </a:rPr>
              <a:t>6) Preguntas </a:t>
            </a:r>
            <a:endParaRPr lang="es-ES" altLang="es-ES" dirty="0">
              <a:latin typeface="Arial Rounded MT Bold" panose="020F07040305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110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30222"/>
          </a:xfrm>
        </p:spPr>
        <p:txBody>
          <a:bodyPr>
            <a:normAutofit fontScale="90000"/>
          </a:bodyPr>
          <a:lstStyle/>
          <a:p>
            <a:r>
              <a:rPr lang="es-ES" altLang="es-ES" dirty="0" smtClean="0">
                <a:latin typeface="Arial Narrow" panose="020B0606020202030204" pitchFamily="34" charset="0"/>
              </a:rPr>
              <a:t>1) PRESENTACION </a:t>
            </a:r>
            <a:r>
              <a:rPr lang="es-ES" altLang="es-ES" dirty="0">
                <a:latin typeface="Arial Narrow" panose="020B0606020202030204" pitchFamily="34" charset="0"/>
              </a:rPr>
              <a:t>DE LAS </a:t>
            </a:r>
            <a:r>
              <a:rPr lang="es-ES" altLang="es-ES" dirty="0" smtClean="0">
                <a:latin typeface="Arial Narrow" panose="020B0606020202030204" pitchFamily="34" charset="0"/>
              </a:rPr>
              <a:t>PERSONAS y comunicación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>
                <a:latin typeface="Arial Rounded MT Bold" panose="020F0704030504030204" pitchFamily="34" charset="0"/>
              </a:rPr>
              <a:t>a</a:t>
            </a:r>
            <a:r>
              <a:rPr lang="es-ES" altLang="es-ES" dirty="0" smtClean="0">
                <a:latin typeface="Arial Rounded MT Bold" panose="020F0704030504030204" pitchFamily="34" charset="0"/>
              </a:rPr>
              <a:t>)  ¿Quienes somos?</a:t>
            </a: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 smtClean="0">
                <a:latin typeface="Arial Rounded MT Bold" panose="020F0704030504030204" pitchFamily="34" charset="0"/>
              </a:rPr>
              <a:t>Información básica</a:t>
            </a:r>
          </a:p>
          <a:p>
            <a:pPr>
              <a:lnSpc>
                <a:spcPct val="116000"/>
              </a:lnSpc>
              <a:spcAft>
                <a:spcPct val="0"/>
              </a:spcAft>
              <a:buFontTx/>
              <a:buChar char="-"/>
            </a:pPr>
            <a:r>
              <a:rPr lang="es-ES" altLang="es-ES" dirty="0" smtClean="0">
                <a:latin typeface="Arial Rounded MT Bold" panose="020F0704030504030204" pitchFamily="34" charset="0"/>
              </a:rPr>
              <a:t>Un documento Excel con datos importantes</a:t>
            </a:r>
          </a:p>
          <a:p>
            <a:pPr>
              <a:lnSpc>
                <a:spcPct val="116000"/>
              </a:lnSpc>
              <a:spcAft>
                <a:spcPct val="0"/>
              </a:spcAft>
              <a:buFontTx/>
              <a:buChar char="-"/>
            </a:pPr>
            <a:r>
              <a:rPr lang="es-ES" altLang="es-ES" dirty="0" smtClean="0">
                <a:latin typeface="Arial Rounded MT Bold" panose="020F0704030504030204" pitchFamily="34" charset="0"/>
              </a:rPr>
              <a:t>Código, Nombre thai, Apodo (Nick </a:t>
            </a:r>
            <a:r>
              <a:rPr lang="es-ES" altLang="es-ES" dirty="0" err="1">
                <a:latin typeface="Arial Rounded MT Bold" panose="020F0704030504030204" pitchFamily="34" charset="0"/>
              </a:rPr>
              <a:t>N</a:t>
            </a:r>
            <a:r>
              <a:rPr lang="es-ES" altLang="es-ES" dirty="0" err="1" smtClean="0">
                <a:latin typeface="Arial Rounded MT Bold" panose="020F0704030504030204" pitchFamily="34" charset="0"/>
              </a:rPr>
              <a:t>ame</a:t>
            </a:r>
            <a:r>
              <a:rPr lang="es-ES" altLang="es-ES" dirty="0" smtClean="0">
                <a:latin typeface="Arial Rounded MT Bold" panose="020F07040305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0913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30222"/>
          </a:xfrm>
        </p:spPr>
        <p:txBody>
          <a:bodyPr>
            <a:normAutofit fontScale="90000"/>
          </a:bodyPr>
          <a:lstStyle/>
          <a:p>
            <a:r>
              <a:rPr lang="es-ES" altLang="es-ES" dirty="0" smtClean="0">
                <a:latin typeface="Arial Narrow" panose="020B0606020202030204" pitchFamily="34" charset="0"/>
              </a:rPr>
              <a:t>1) PRESENTACION </a:t>
            </a:r>
            <a:r>
              <a:rPr lang="es-ES" altLang="es-ES" dirty="0">
                <a:latin typeface="Arial Narrow" panose="020B0606020202030204" pitchFamily="34" charset="0"/>
              </a:rPr>
              <a:t>DE LAS </a:t>
            </a:r>
            <a:r>
              <a:rPr lang="es-ES" altLang="es-ES" dirty="0" smtClean="0">
                <a:latin typeface="Arial Narrow" panose="020B0606020202030204" pitchFamily="34" charset="0"/>
              </a:rPr>
              <a:t>PERSONAS y comunicación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>
                <a:latin typeface="Arial Rounded MT Bold" panose="020F0704030504030204" pitchFamily="34" charset="0"/>
              </a:rPr>
              <a:t>b</a:t>
            </a:r>
            <a:r>
              <a:rPr lang="es-ES" altLang="es-ES" dirty="0" smtClean="0">
                <a:latin typeface="Arial Rounded MT Bold" panose="020F0704030504030204" pitchFamily="34" charset="0"/>
              </a:rPr>
              <a:t>) ¿Cómo comunicarnos?</a:t>
            </a:r>
          </a:p>
          <a:p>
            <a:pPr marL="0" indent="0">
              <a:lnSpc>
                <a:spcPct val="116000"/>
              </a:lnSpc>
              <a:spcAft>
                <a:spcPct val="0"/>
              </a:spcAft>
              <a:buNone/>
            </a:pPr>
            <a:r>
              <a:rPr lang="es-ES" altLang="es-ES" dirty="0" smtClean="0">
                <a:latin typeface="Arial Rounded MT Bold" panose="020F0704030504030204" pitchFamily="34" charset="0"/>
              </a:rPr>
              <a:t>- Facebook</a:t>
            </a:r>
          </a:p>
          <a:p>
            <a:pPr>
              <a:lnSpc>
                <a:spcPct val="116000"/>
              </a:lnSpc>
              <a:spcAft>
                <a:spcPct val="0"/>
              </a:spcAft>
              <a:buFontTx/>
              <a:buChar char="-"/>
            </a:pPr>
            <a:r>
              <a:rPr lang="es-ES" altLang="es-ES" dirty="0" smtClean="0">
                <a:latin typeface="Arial Rounded MT Bold" panose="020F0704030504030204" pitchFamily="34" charset="0"/>
              </a:rPr>
              <a:t>E-</a:t>
            </a:r>
            <a:r>
              <a:rPr lang="es-ES" altLang="es-ES" dirty="0" err="1" smtClean="0">
                <a:latin typeface="Arial Rounded MT Bold" panose="020F0704030504030204" pitchFamily="34" charset="0"/>
              </a:rPr>
              <a:t>learning</a:t>
            </a:r>
            <a:endParaRPr lang="es-ES" altLang="es-ES" dirty="0" smtClean="0">
              <a:latin typeface="Arial Rounded MT Bold" panose="020F0704030504030204" pitchFamily="34" charset="0"/>
            </a:endParaRPr>
          </a:p>
          <a:p>
            <a:pPr>
              <a:lnSpc>
                <a:spcPct val="116000"/>
              </a:lnSpc>
              <a:spcAft>
                <a:spcPct val="0"/>
              </a:spcAft>
              <a:buFontTx/>
              <a:buChar char="-"/>
            </a:pPr>
            <a:r>
              <a:rPr lang="es-ES" altLang="es-ES" dirty="0" smtClean="0">
                <a:latin typeface="Arial Rounded MT Bold" panose="020F0704030504030204" pitchFamily="34" charset="0"/>
              </a:rPr>
              <a:t>Google </a:t>
            </a:r>
            <a:r>
              <a:rPr lang="es-ES" altLang="es-ES" dirty="0" err="1" smtClean="0">
                <a:latin typeface="Arial Rounded MT Bold" panose="020F0704030504030204" pitchFamily="34" charset="0"/>
              </a:rPr>
              <a:t>Docs</a:t>
            </a:r>
            <a:endParaRPr lang="es-ES" altLang="es-ES" dirty="0" smtClean="0">
              <a:latin typeface="Arial Rounded MT Bold" panose="020F0704030504030204" pitchFamily="34" charset="0"/>
            </a:endParaRPr>
          </a:p>
          <a:p>
            <a:pPr>
              <a:lnSpc>
                <a:spcPct val="116000"/>
              </a:lnSpc>
              <a:spcAft>
                <a:spcPct val="0"/>
              </a:spcAft>
              <a:buFontTx/>
              <a:buChar char="-"/>
            </a:pPr>
            <a:r>
              <a:rPr lang="es-ES" altLang="es-ES" dirty="0" smtClean="0">
                <a:latin typeface="Arial Rounded MT Bold" panose="020F0704030504030204" pitchFamily="34" charset="0"/>
              </a:rPr>
              <a:t>Zoom</a:t>
            </a:r>
          </a:p>
        </p:txBody>
      </p:sp>
    </p:spTree>
    <p:extLst>
      <p:ext uri="{BB962C8B-B14F-4D97-AF65-F5344CB8AC3E}">
        <p14:creationId xmlns:p14="http://schemas.microsoft.com/office/powerpoint/2010/main" val="3740086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2) </a:t>
            </a:r>
            <a:r>
              <a:rPr lang="es-ES" dirty="0" err="1" smtClean="0"/>
              <a:t>Presentacion</a:t>
            </a:r>
            <a:r>
              <a:rPr lang="es-ES" dirty="0" smtClean="0"/>
              <a:t> de la asignatura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/>
              <a:t>Tiempo</a:t>
            </a:r>
            <a:r>
              <a:rPr lang="en-US" dirty="0" smtClean="0"/>
              <a:t>: 15 </a:t>
            </a:r>
            <a:r>
              <a:rPr lang="en-US" dirty="0" err="1" smtClean="0"/>
              <a:t>semanas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Nivel</a:t>
            </a:r>
            <a:r>
              <a:rPr lang="en-US" dirty="0" smtClean="0"/>
              <a:t>: A1- A2 </a:t>
            </a:r>
            <a:r>
              <a:rPr lang="en-US" dirty="0" err="1" smtClean="0"/>
              <a:t>inicial</a:t>
            </a:r>
            <a:r>
              <a:rPr lang="en-US" dirty="0" smtClean="0"/>
              <a:t>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 asignatura tiene dos partes:  </a:t>
            </a:r>
          </a:p>
          <a:p>
            <a:pPr marL="0" indent="0">
              <a:buNone/>
            </a:pPr>
            <a:r>
              <a:rPr lang="es-ES" dirty="0" smtClean="0"/>
              <a:t>1) Lectura básica: </a:t>
            </a:r>
            <a:r>
              <a:rPr lang="en-US" dirty="0" smtClean="0"/>
              <a:t> </a:t>
            </a:r>
            <a:r>
              <a:rPr lang="es-ES" dirty="0" smtClean="0"/>
              <a:t>palabras y vocabulario</a:t>
            </a:r>
          </a:p>
          <a:p>
            <a:pPr marL="0" indent="0">
              <a:buNone/>
            </a:pPr>
            <a:r>
              <a:rPr lang="es-ES" dirty="0" smtClean="0"/>
              <a:t>2) Lectura de frases más complejas y textos sencillos  </a:t>
            </a:r>
          </a:p>
          <a:p>
            <a:pPr marL="0" indent="0">
              <a:buNone/>
            </a:pPr>
            <a:r>
              <a:rPr lang="es-ES" dirty="0"/>
              <a:t>Información en el documento Word Programación de Lectura </a:t>
            </a:r>
            <a:r>
              <a:rPr lang="es-ES" dirty="0" smtClean="0"/>
              <a:t>I</a:t>
            </a:r>
          </a:p>
          <a:p>
            <a:pPr marL="0" indent="0">
              <a:buNone/>
            </a:pPr>
            <a:r>
              <a:rPr lang="es-ES" dirty="0" smtClean="0"/>
              <a:t>- Temas</a:t>
            </a:r>
            <a:endParaRPr lang="es-E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93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2) Presentación de la asignatura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 lectura tiene dos partes: Lectura y comprensión. </a:t>
            </a:r>
            <a:endParaRPr lang="es-ES" dirty="0"/>
          </a:p>
          <a:p>
            <a:pPr marL="457200" indent="-457200">
              <a:buAutoNum type="arabicParenR"/>
            </a:pPr>
            <a:r>
              <a:rPr lang="es-ES" dirty="0" smtClean="0"/>
              <a:t>Lectura de palabras, reconocimiento de palabras       (Vocabulario)</a:t>
            </a:r>
          </a:p>
          <a:p>
            <a:pPr marL="457200" indent="-457200">
              <a:buAutoNum type="arabicParenR"/>
            </a:pPr>
            <a:r>
              <a:rPr lang="es-ES" dirty="0" smtClean="0"/>
              <a:t>Comprensión</a:t>
            </a:r>
            <a:r>
              <a:rPr lang="es-ES" dirty="0"/>
              <a:t> </a:t>
            </a:r>
            <a:r>
              <a:rPr lang="es-ES" dirty="0" smtClean="0"/>
              <a:t>de frases y textos                                        (Sintaxis)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15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2) Presentación de la asignatura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 lectura tiene dos partes: Lectura y comprensión. </a:t>
            </a:r>
            <a:endParaRPr lang="es-ES" dirty="0"/>
          </a:p>
          <a:p>
            <a:pPr marL="457200" indent="-457200">
              <a:buAutoNum type="arabicParenR"/>
            </a:pPr>
            <a:r>
              <a:rPr lang="es-ES" dirty="0" smtClean="0"/>
              <a:t>Lectura de palabras, reconocimiento de palabras       (Vocabulario)</a:t>
            </a:r>
          </a:p>
          <a:p>
            <a:pPr marL="457200" indent="-457200">
              <a:buAutoNum type="arabicParenR"/>
            </a:pPr>
            <a:r>
              <a:rPr lang="es-ES" dirty="0" smtClean="0"/>
              <a:t>Comprensión</a:t>
            </a:r>
            <a:r>
              <a:rPr lang="es-ES" dirty="0"/>
              <a:t> </a:t>
            </a:r>
            <a:r>
              <a:rPr lang="es-ES" dirty="0" smtClean="0"/>
              <a:t>de frases y textos                                        (Sintaxis)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7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2) Presentación de la asignatura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El programa del curso</a:t>
            </a:r>
            <a:r>
              <a:rPr lang="en-US" dirty="0" smtClean="0"/>
              <a:t>: </a:t>
            </a:r>
          </a:p>
          <a:p>
            <a:pPr>
              <a:buFontTx/>
              <a:buChar char="-"/>
            </a:pPr>
            <a:r>
              <a:rPr lang="en-US" dirty="0" smtClean="0"/>
              <a:t>15 </a:t>
            </a:r>
            <a:r>
              <a:rPr lang="en-US" dirty="0" err="1" smtClean="0"/>
              <a:t>semanas</a:t>
            </a:r>
            <a:r>
              <a:rPr lang="en-US" dirty="0" smtClean="0"/>
              <a:t>, 15 </a:t>
            </a:r>
            <a:r>
              <a:rPr lang="en-US" dirty="0" err="1" smtClean="0"/>
              <a:t>temas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Actividades</a:t>
            </a:r>
            <a:r>
              <a:rPr lang="en-US" dirty="0"/>
              <a:t> </a:t>
            </a:r>
            <a:endParaRPr lang="es-ES" dirty="0" smtClean="0"/>
          </a:p>
          <a:p>
            <a:pPr>
              <a:buFontTx/>
              <a:buChar char="-"/>
            </a:pPr>
            <a:r>
              <a:rPr lang="es-ES" dirty="0" smtClean="0"/>
              <a:t>Documento </a:t>
            </a:r>
            <a:r>
              <a:rPr lang="es-ES" dirty="0" err="1" smtClean="0"/>
              <a:t>Docx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133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3) Método y recursos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290650"/>
          </a:xfrm>
        </p:spPr>
        <p:txBody>
          <a:bodyPr/>
          <a:lstStyle/>
          <a:p>
            <a:pPr marL="457200" indent="-457200">
              <a:buAutoNum type="alphaUcParenR"/>
            </a:pP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* </a:t>
            </a:r>
            <a:r>
              <a:rPr lang="en-US" dirty="0" err="1" smtClean="0"/>
              <a:t>Reuniones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Zoom (</a:t>
            </a:r>
            <a:r>
              <a:rPr lang="en-US" dirty="0" err="1" smtClean="0"/>
              <a:t>una</a:t>
            </a:r>
            <a:r>
              <a:rPr lang="en-US" dirty="0" smtClean="0"/>
              <a:t> o dos </a:t>
            </a:r>
            <a:r>
              <a:rPr lang="en-US" dirty="0" err="1" smtClean="0"/>
              <a:t>veces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semana</a:t>
            </a:r>
            <a:r>
              <a:rPr lang="en-US" dirty="0" smtClean="0"/>
              <a:t>) </a:t>
            </a:r>
          </a:p>
          <a:p>
            <a:pPr>
              <a:buFontTx/>
              <a:buChar char="-"/>
            </a:pPr>
            <a:r>
              <a:rPr lang="en-US" dirty="0" err="1" smtClean="0"/>
              <a:t>Lectura</a:t>
            </a:r>
            <a:r>
              <a:rPr lang="en-US" dirty="0" smtClean="0"/>
              <a:t> de </a:t>
            </a:r>
            <a:r>
              <a:rPr lang="en-US" dirty="0" err="1" smtClean="0"/>
              <a:t>textos</a:t>
            </a:r>
            <a:r>
              <a:rPr lang="en-US" dirty="0" smtClean="0"/>
              <a:t> breves</a:t>
            </a:r>
          </a:p>
          <a:p>
            <a:pPr>
              <a:buFontTx/>
              <a:buChar char="-"/>
            </a:pPr>
            <a:r>
              <a:rPr lang="en-US" dirty="0" err="1"/>
              <a:t>Explicaciones</a:t>
            </a:r>
            <a:r>
              <a:rPr lang="en-US" dirty="0"/>
              <a:t> y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el </a:t>
            </a:r>
            <a:r>
              <a:rPr lang="en-US" dirty="0" err="1"/>
              <a:t>vocabulario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Preguntas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textos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Revision de </a:t>
            </a:r>
            <a:r>
              <a:rPr lang="en-US" dirty="0" err="1" smtClean="0"/>
              <a:t>tareas</a:t>
            </a:r>
            <a:r>
              <a:rPr lang="en-US" dirty="0" smtClean="0"/>
              <a:t> </a:t>
            </a:r>
            <a:r>
              <a:rPr lang="en-US" dirty="0"/>
              <a:t>un </a:t>
            </a:r>
            <a:r>
              <a:rPr lang="en-US" dirty="0" err="1" smtClean="0"/>
              <a:t>diccionario</a:t>
            </a:r>
            <a:endParaRPr lang="en-US" dirty="0" smtClean="0"/>
          </a:p>
          <a:p>
            <a:pPr>
              <a:buFontTx/>
              <a:buChar char="-"/>
            </a:pPr>
            <a:r>
              <a:rPr lang="es-ES" dirty="0" smtClean="0"/>
              <a:t>Revisión de tareas para para casa</a:t>
            </a:r>
            <a:endParaRPr lang="es-ES" dirty="0"/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6460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786</TotalTime>
  <Words>409</Words>
  <Application>Microsoft Office PowerPoint</Application>
  <PresentationFormat>Widescreen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Arial Rounded MT Bold</vt:lpstr>
      <vt:lpstr>Trebuchet MS</vt:lpstr>
      <vt:lpstr>Tw Cen MT</vt:lpstr>
      <vt:lpstr>Circuit</vt:lpstr>
      <vt:lpstr>Presentación de Lectura I</vt:lpstr>
      <vt:lpstr>Lectura I</vt:lpstr>
      <vt:lpstr>1) PRESENTACION DE LAS PERSONAS y comunicación</vt:lpstr>
      <vt:lpstr>1) PRESENTACION DE LAS PERSONAS y comunicación</vt:lpstr>
      <vt:lpstr>2) Presentacion de la asignatura</vt:lpstr>
      <vt:lpstr>2) Presentación de la asignatura</vt:lpstr>
      <vt:lpstr>2) Presentación de la asignatura</vt:lpstr>
      <vt:lpstr>2) Presentación de la asignatura</vt:lpstr>
      <vt:lpstr>3) Método y recursos</vt:lpstr>
      <vt:lpstr>3) Método y recursos</vt:lpstr>
      <vt:lpstr>3) Método y recursos</vt:lpstr>
      <vt:lpstr>4) Evaluacion </vt:lpstr>
      <vt:lpstr>4) Evaluacion </vt:lpstr>
      <vt:lpstr>5) Turno de preguntas…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Lectura I</dc:title>
  <dc:creator>HS</dc:creator>
  <cp:lastModifiedBy>HS</cp:lastModifiedBy>
  <cp:revision>9</cp:revision>
  <dcterms:created xsi:type="dcterms:W3CDTF">2020-07-28T14:02:39Z</dcterms:created>
  <dcterms:modified xsi:type="dcterms:W3CDTF">2020-07-29T03:09:32Z</dcterms:modified>
</cp:coreProperties>
</file>