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1197D-3791-4DA1-A177-DF5B052C911E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C4E4E-3C83-4E64-B5A5-4E6F211DB7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1197D-3791-4DA1-A177-DF5B052C911E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C4E4E-3C83-4E64-B5A5-4E6F211DB7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1197D-3791-4DA1-A177-DF5B052C911E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C4E4E-3C83-4E64-B5A5-4E6F211DB7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1197D-3791-4DA1-A177-DF5B052C911E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C4E4E-3C83-4E64-B5A5-4E6F211DB7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1197D-3791-4DA1-A177-DF5B052C911E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C4E4E-3C83-4E64-B5A5-4E6F211DB7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1197D-3791-4DA1-A177-DF5B052C911E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C4E4E-3C83-4E64-B5A5-4E6F211DB7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1197D-3791-4DA1-A177-DF5B052C911E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C4E4E-3C83-4E64-B5A5-4E6F211DB7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1197D-3791-4DA1-A177-DF5B052C911E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C4E4E-3C83-4E64-B5A5-4E6F211DB7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1197D-3791-4DA1-A177-DF5B052C911E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C4E4E-3C83-4E64-B5A5-4E6F211DB7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1197D-3791-4DA1-A177-DF5B052C911E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C4E4E-3C83-4E64-B5A5-4E6F211DB7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1197D-3791-4DA1-A177-DF5B052C911E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C4E4E-3C83-4E64-B5A5-4E6F211DB7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1197D-3791-4DA1-A177-DF5B052C911E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C4E4E-3C83-4E64-B5A5-4E6F211DB7B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Proprioception</a:t>
            </a:r>
            <a:r>
              <a:rPr lang="en-US" dirty="0"/>
              <a:t> and vision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/>
              <a:t>The Moving Room Experiment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847850"/>
            <a:ext cx="4654550" cy="4324350"/>
          </a:xfrm>
        </p:spPr>
        <p:txBody>
          <a:bodyPr/>
          <a:lstStyle/>
          <a:p>
            <a:pPr marL="228600" indent="-228600">
              <a:buFont typeface="Wingdings" pitchFamily="2" charset="2"/>
              <a:buNone/>
            </a:pPr>
            <a:r>
              <a:rPr lang="en-US">
                <a:solidFill>
                  <a:schemeClr val="accent1"/>
                </a:solidFill>
              </a:rPr>
              <a:t>Lee &amp; Aronson (1974)</a:t>
            </a:r>
          </a:p>
          <a:p>
            <a:pPr marL="228600" indent="-228600">
              <a:buSzTx/>
              <a:buFont typeface="Wingdings" pitchFamily="2" charset="2"/>
              <a:buChar char="§"/>
            </a:pPr>
            <a:r>
              <a:rPr lang="en-US" sz="2400"/>
              <a:t>Participants stood in a room in which the walls moved toward or away from them but floor did not move</a:t>
            </a:r>
          </a:p>
          <a:p>
            <a:pPr marL="228600" indent="-228600">
              <a:buSzTx/>
              <a:buFont typeface="Wingdings" pitchFamily="2" charset="2"/>
              <a:buChar char="§"/>
            </a:pPr>
            <a:r>
              <a:rPr lang="en-US" sz="2400">
                <a:solidFill>
                  <a:schemeClr val="accent1"/>
                </a:solidFill>
              </a:rPr>
              <a:t>Situation created a conflict between which two sensory systems?</a:t>
            </a:r>
          </a:p>
          <a:p>
            <a:pPr marL="228600" indent="-228600">
              <a:buSzTx/>
              <a:buFont typeface="Wingdings" pitchFamily="2" charset="2"/>
              <a:buChar char="§"/>
            </a:pPr>
            <a:r>
              <a:rPr lang="en-US" sz="2400"/>
              <a:t>Vision &amp; proprioception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105400" y="2209800"/>
            <a:ext cx="3886200" cy="2743200"/>
          </a:xfrm>
          <a:noFill/>
          <a:ln w="28575">
            <a:solidFill>
              <a:schemeClr val="accent1"/>
            </a:solidFill>
          </a:ln>
        </p:spPr>
        <p:txBody>
          <a:bodyPr/>
          <a:lstStyle/>
          <a:p>
            <a:pPr marL="449263" indent="-449263" algn="ctr">
              <a:lnSpc>
                <a:spcPct val="90000"/>
              </a:lnSpc>
              <a:buFont typeface="Wingdings" pitchFamily="2" charset="2"/>
              <a:buNone/>
            </a:pPr>
            <a:r>
              <a:rPr lang="en-US" b="1">
                <a:solidFill>
                  <a:schemeClr val="accent1"/>
                </a:solidFill>
              </a:rPr>
              <a:t>Results</a:t>
            </a:r>
          </a:p>
          <a:p>
            <a:pPr marL="449263" indent="-449263">
              <a:lnSpc>
                <a:spcPct val="90000"/>
              </a:lnSpc>
              <a:buSzTx/>
              <a:buFont typeface="Wingdings" pitchFamily="2" charset="2"/>
              <a:buChar char="Ø"/>
            </a:pPr>
            <a:r>
              <a:rPr lang="en-US" sz="2400"/>
              <a:t>When the walls moved, people adjusted their posture to not fall, even though they weren’t moving off balance</a:t>
            </a:r>
            <a:endParaRPr lang="en-US" sz="2400" b="1"/>
          </a:p>
          <a:p>
            <a:pPr marL="449263" indent="-449263">
              <a:lnSpc>
                <a:spcPct val="90000"/>
              </a:lnSpc>
              <a:buSzTx/>
              <a:buFont typeface="Wingdings" pitchFamily="2" charset="2"/>
              <a:buChar char="Ø"/>
            </a:pPr>
            <a:r>
              <a:rPr lang="en-US" sz="2400" b="1">
                <a:solidFill>
                  <a:schemeClr val="accent1"/>
                </a:solidFill>
              </a:rPr>
              <a:t>WHY?</a:t>
            </a:r>
            <a:endParaRPr lang="en-US" sz="2400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9460">
                                            <p:bg/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8" dur="1" fill="hold"/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  <p:bldP spid="19460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/>
              <a:t>Neurophysiology of Vision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49263" indent="-449263">
              <a:buFont typeface="Wingdings" pitchFamily="2" charset="2"/>
              <a:buNone/>
            </a:pPr>
            <a:r>
              <a:rPr lang="en-US" sz="2800" dirty="0">
                <a:solidFill>
                  <a:schemeClr val="accent1"/>
                </a:solidFill>
              </a:rPr>
              <a:t>Basic Anatomy of the Eye</a:t>
            </a:r>
          </a:p>
          <a:p>
            <a:pPr marL="449263" indent="-449263"/>
            <a:r>
              <a:rPr lang="en-US" sz="2800" dirty="0" smtClean="0"/>
              <a:t>anatomical </a:t>
            </a:r>
            <a:r>
              <a:rPr lang="en-US" sz="2800" dirty="0"/>
              <a:t>components</a:t>
            </a:r>
          </a:p>
          <a:p>
            <a:pPr marL="563563" lvl="1" indent="298450"/>
            <a:r>
              <a:rPr lang="en-US" sz="2400" dirty="0"/>
              <a:t>Cornea</a:t>
            </a:r>
          </a:p>
          <a:p>
            <a:pPr marL="563563" lvl="1" indent="298450"/>
            <a:r>
              <a:rPr lang="en-US" sz="2400" dirty="0"/>
              <a:t>Iris</a:t>
            </a:r>
          </a:p>
          <a:p>
            <a:pPr marL="563563" lvl="1" indent="298450"/>
            <a:r>
              <a:rPr lang="en-US" sz="2400" dirty="0"/>
              <a:t>Lens</a:t>
            </a:r>
          </a:p>
          <a:p>
            <a:pPr marL="563563" lvl="1" indent="298450"/>
            <a:r>
              <a:rPr lang="en-US" sz="2400" dirty="0"/>
              <a:t>Sclera</a:t>
            </a:r>
          </a:p>
          <a:p>
            <a:pPr marL="563563" lvl="1" indent="298450"/>
            <a:r>
              <a:rPr lang="en-US" sz="2400" dirty="0"/>
              <a:t>Aqueous humor</a:t>
            </a:r>
          </a:p>
          <a:p>
            <a:pPr marL="563563" lvl="1" indent="298450"/>
            <a:r>
              <a:rPr lang="en-US" sz="2400" dirty="0"/>
              <a:t>Vitreous humor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/>
              <a:t>Neurophysiology of Vision, cont’d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153400" cy="4324350"/>
          </a:xfrm>
        </p:spPr>
        <p:txBody>
          <a:bodyPr/>
          <a:lstStyle/>
          <a:p>
            <a:pPr marL="449263" indent="-449263">
              <a:buFont typeface="Wingdings" pitchFamily="2" charset="2"/>
              <a:buNone/>
            </a:pPr>
            <a:r>
              <a:rPr lang="en-US" dirty="0">
                <a:solidFill>
                  <a:schemeClr val="accent1"/>
                </a:solidFill>
              </a:rPr>
              <a:t>Neural Components of the Eye and Vision</a:t>
            </a:r>
          </a:p>
          <a:p>
            <a:pPr marL="449263" indent="-449263"/>
            <a:r>
              <a:rPr lang="en-US" dirty="0" smtClean="0">
                <a:solidFill>
                  <a:schemeClr val="accent1"/>
                </a:solidFill>
              </a:rPr>
              <a:t>Retina</a:t>
            </a:r>
            <a:endParaRPr lang="en-US" sz="2800" dirty="0">
              <a:solidFill>
                <a:schemeClr val="accent1"/>
              </a:solidFill>
            </a:endParaRPr>
          </a:p>
          <a:p>
            <a:pPr marL="563563" lvl="1" indent="298450"/>
            <a:r>
              <a:rPr lang="en-US" dirty="0"/>
              <a:t>Fovea </a:t>
            </a:r>
            <a:r>
              <a:rPr lang="en-US" dirty="0" err="1"/>
              <a:t>centralis</a:t>
            </a:r>
            <a:endParaRPr lang="en-US" dirty="0"/>
          </a:p>
          <a:p>
            <a:pPr marL="563563" lvl="1" indent="298450"/>
            <a:r>
              <a:rPr lang="en-US" dirty="0"/>
              <a:t>Optic disk</a:t>
            </a:r>
          </a:p>
          <a:p>
            <a:pPr marL="563563" lvl="1" indent="298450"/>
            <a:r>
              <a:rPr lang="en-US" dirty="0"/>
              <a:t>Rods</a:t>
            </a:r>
          </a:p>
          <a:p>
            <a:pPr marL="563563" lvl="1" indent="298450"/>
            <a:r>
              <a:rPr lang="en-US" dirty="0"/>
              <a:t>Cones</a:t>
            </a:r>
          </a:p>
          <a:p>
            <a:pPr marL="449263" indent="-449263"/>
            <a:r>
              <a:rPr lang="en-US" dirty="0">
                <a:solidFill>
                  <a:schemeClr val="accent1"/>
                </a:solidFill>
              </a:rPr>
              <a:t>Optic nerve (cranial nerve II</a:t>
            </a:r>
            <a:r>
              <a:rPr lang="en-US" dirty="0" smtClean="0">
                <a:solidFill>
                  <a:schemeClr val="accent1"/>
                </a:solidFill>
              </a:rPr>
              <a:t>)</a:t>
            </a:r>
            <a:endParaRPr lang="en-US" sz="2800" dirty="0">
              <a:solidFill>
                <a:schemeClr val="accent1"/>
              </a:solidFill>
            </a:endParaRPr>
          </a:p>
          <a:p>
            <a:pPr marL="563563" lvl="1" indent="298450"/>
            <a:r>
              <a:rPr lang="en-US" dirty="0"/>
              <a:t>From the retina to the brain’s visual cortex</a:t>
            </a:r>
            <a:endParaRPr lang="en-US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4000"/>
              <a:t>Techniques for Invesigating the Role of Vision in Motor Control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49263" indent="-449263"/>
            <a:r>
              <a:rPr lang="en-US" sz="2800">
                <a:solidFill>
                  <a:schemeClr val="accent1"/>
                </a:solidFill>
              </a:rPr>
              <a:t>Eye movment recording</a:t>
            </a:r>
          </a:p>
          <a:p>
            <a:pPr marL="563563" lvl="1" indent="298450"/>
            <a:r>
              <a:rPr lang="en-US" sz="2400"/>
              <a:t>Tracks foveal vision’s “point of gaze”</a:t>
            </a:r>
          </a:p>
          <a:p>
            <a:pPr marL="976313" lvl="2" indent="174625"/>
            <a:r>
              <a:rPr lang="en-US" sz="2000"/>
              <a:t>i.e. “what” the person is looking at </a:t>
            </a:r>
          </a:p>
          <a:p>
            <a:pPr marL="449263" indent="-449263"/>
            <a:r>
              <a:rPr lang="en-US" sz="2800">
                <a:solidFill>
                  <a:schemeClr val="accent1"/>
                </a:solidFill>
              </a:rPr>
              <a:t>Temporal occlusion techniques</a:t>
            </a:r>
          </a:p>
          <a:p>
            <a:pPr marL="563563" lvl="1" indent="298450"/>
            <a:r>
              <a:rPr lang="en-US" sz="2400"/>
              <a:t>Stop video or film at various times</a:t>
            </a:r>
          </a:p>
          <a:p>
            <a:pPr marL="563563" lvl="1" indent="298450"/>
            <a:r>
              <a:rPr lang="en-US" sz="2400"/>
              <a:t>Spectacles with liquid crystal lenses</a:t>
            </a:r>
          </a:p>
          <a:p>
            <a:pPr marL="449263" indent="-449263"/>
            <a:r>
              <a:rPr lang="en-US" sz="2800">
                <a:solidFill>
                  <a:schemeClr val="accent1"/>
                </a:solidFill>
              </a:rPr>
              <a:t>Event occlusion technique</a:t>
            </a:r>
          </a:p>
          <a:p>
            <a:pPr marL="563563" lvl="1" indent="298450"/>
            <a:r>
              <a:rPr lang="en-US" sz="2400"/>
              <a:t>Mask view on video or film of specific events or characteristics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76238"/>
            <a:ext cx="8382000" cy="1143000"/>
          </a:xfrm>
        </p:spPr>
        <p:txBody>
          <a:bodyPr/>
          <a:lstStyle/>
          <a:p>
            <a:pPr algn="l"/>
            <a:r>
              <a:rPr lang="en-US"/>
              <a:t>Role of Vision in Motor Control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49263" indent="-449263">
              <a:buFont typeface="Wingdings" pitchFamily="2" charset="2"/>
              <a:buNone/>
            </a:pPr>
            <a:r>
              <a:rPr lang="en-US" sz="2800" b="1">
                <a:solidFill>
                  <a:schemeClr val="accent1"/>
                </a:solidFill>
              </a:rPr>
              <a:t>Evidence comes from research investigating specific issues and vision characteristics:</a:t>
            </a:r>
          </a:p>
          <a:p>
            <a:pPr marL="449263" indent="-449263">
              <a:buFont typeface="Wingdings" pitchFamily="2" charset="2"/>
              <a:buNone/>
            </a:pPr>
            <a:r>
              <a:rPr lang="en-US" sz="2800">
                <a:solidFill>
                  <a:schemeClr val="accent1"/>
                </a:solidFill>
              </a:rPr>
              <a:t>1.	Monocular vs. Binocular Vision</a:t>
            </a:r>
          </a:p>
          <a:p>
            <a:pPr marL="449263" indent="-449263"/>
            <a:r>
              <a:rPr lang="en-US" sz="2800"/>
              <a:t>Binocular vision important for </a:t>
            </a:r>
            <a:r>
              <a:rPr lang="en-US" sz="2800">
                <a:solidFill>
                  <a:schemeClr val="accent1"/>
                </a:solidFill>
              </a:rPr>
              <a:t>depth-perception</a:t>
            </a:r>
            <a:r>
              <a:rPr lang="en-US" sz="2800"/>
              <a:t> when 3-dimensional features involved in performance situation, e.g. </a:t>
            </a:r>
          </a:p>
          <a:p>
            <a:pPr marL="563563" lvl="1" indent="298450"/>
            <a:r>
              <a:rPr lang="en-US" sz="2400"/>
              <a:t>Reaching – grasping objects</a:t>
            </a:r>
          </a:p>
          <a:p>
            <a:pPr marL="563563" lvl="1" indent="298450"/>
            <a:r>
              <a:rPr lang="en-US" sz="2400"/>
              <a:t>Walking on a cluttered pathway</a:t>
            </a:r>
          </a:p>
          <a:p>
            <a:pPr marL="563563" lvl="1" indent="298450"/>
            <a:r>
              <a:rPr lang="en-US" sz="2400"/>
              <a:t>Intercepting a moving object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/>
              <a:t>Role of Vision in Motor Control, </a:t>
            </a:r>
            <a:r>
              <a:rPr lang="en-US" sz="4000"/>
              <a:t>cont’d.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49263" indent="-449263">
              <a:buFont typeface="Wingdings" pitchFamily="2" charset="2"/>
              <a:buNone/>
            </a:pPr>
            <a:r>
              <a:rPr lang="en-US" sz="2800">
                <a:solidFill>
                  <a:schemeClr val="accent1"/>
                </a:solidFill>
              </a:rPr>
              <a:t>2.	Central and Peripheral Vision</a:t>
            </a:r>
          </a:p>
          <a:p>
            <a:pPr marL="449263" indent="-449263"/>
            <a:r>
              <a:rPr lang="en-US" sz="2800">
                <a:solidFill>
                  <a:schemeClr val="accent1"/>
                </a:solidFill>
              </a:rPr>
              <a:t>Central vision</a:t>
            </a:r>
          </a:p>
          <a:p>
            <a:pPr marL="563563" lvl="1" indent="298450"/>
            <a:r>
              <a:rPr lang="en-US" sz="2400"/>
              <a:t>Sometimes called foveal vision</a:t>
            </a:r>
          </a:p>
          <a:p>
            <a:pPr marL="976313" lvl="2" indent="174625"/>
            <a:r>
              <a:rPr lang="en-US" sz="2000"/>
              <a:t>Middle 2-5 deg. of visual field</a:t>
            </a:r>
          </a:p>
          <a:p>
            <a:pPr marL="563563" lvl="1" indent="298450"/>
            <a:r>
              <a:rPr lang="en-US" sz="2400"/>
              <a:t>Provides specific information to allow us to achieve action goals, e.g.</a:t>
            </a:r>
          </a:p>
          <a:p>
            <a:pPr marL="976313" lvl="2" indent="174625"/>
            <a:r>
              <a:rPr lang="en-US" sz="2000">
                <a:solidFill>
                  <a:schemeClr val="accent1"/>
                </a:solidFill>
              </a:rPr>
              <a:t>For reaching and grasping an object</a:t>
            </a:r>
            <a:r>
              <a:rPr lang="en-US" sz="2000"/>
              <a:t> – specific characteristic info, e.g. size, shape, required to prepare, move, and grasp object</a:t>
            </a:r>
          </a:p>
          <a:p>
            <a:pPr marL="976313" lvl="2" indent="174625"/>
            <a:r>
              <a:rPr lang="en-US" sz="2000">
                <a:solidFill>
                  <a:schemeClr val="accent1"/>
                </a:solidFill>
              </a:rPr>
              <a:t>For walking on a pathway</a:t>
            </a:r>
            <a:r>
              <a:rPr lang="en-US" sz="2000"/>
              <a:t> – specific pathway info needed to stay on the pathway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/>
              <a:t>Role of Vision in Motor Control, </a:t>
            </a:r>
            <a:r>
              <a:rPr lang="en-US" sz="4000"/>
              <a:t>cont’d.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305800" cy="4419600"/>
          </a:xfrm>
        </p:spPr>
        <p:txBody>
          <a:bodyPr/>
          <a:lstStyle/>
          <a:p>
            <a:pPr marL="449263" indent="-449263">
              <a:buFont typeface="Wingdings" pitchFamily="2" charset="2"/>
              <a:buNone/>
            </a:pPr>
            <a:r>
              <a:rPr lang="en-US" sz="2800" dirty="0" smtClean="0">
                <a:solidFill>
                  <a:schemeClr val="accent1"/>
                </a:solidFill>
              </a:rPr>
              <a:t> Peripheral </a:t>
            </a:r>
            <a:r>
              <a:rPr lang="en-US" sz="2800" dirty="0">
                <a:solidFill>
                  <a:schemeClr val="accent1"/>
                </a:solidFill>
              </a:rPr>
              <a:t>vision</a:t>
            </a:r>
          </a:p>
          <a:p>
            <a:pPr marL="563563" lvl="1" indent="298450"/>
            <a:r>
              <a:rPr lang="en-US" sz="2400" dirty="0"/>
              <a:t>Detects info beyond the central vision limits</a:t>
            </a:r>
          </a:p>
          <a:p>
            <a:pPr marL="976313" lvl="2" indent="174625"/>
            <a:r>
              <a:rPr lang="en-US" sz="2000" dirty="0"/>
              <a:t>Upper limit typically ~ 200 deg.</a:t>
            </a:r>
          </a:p>
          <a:p>
            <a:pPr marL="563563" lvl="1" indent="298450"/>
            <a:r>
              <a:rPr lang="en-US" sz="2400" dirty="0"/>
              <a:t>Provides info about the environmental context and the moving limb(s)</a:t>
            </a:r>
          </a:p>
          <a:p>
            <a:pPr marL="563563" lvl="1" indent="298450"/>
            <a:r>
              <a:rPr lang="en-US" sz="2400" dirty="0"/>
              <a:t>When we move through an environment, peripheral vision detects info by assessing </a:t>
            </a:r>
            <a:r>
              <a:rPr lang="en-US" sz="2400" dirty="0">
                <a:solidFill>
                  <a:schemeClr val="accent1"/>
                </a:solidFill>
              </a:rPr>
              <a:t>optical flow patterns</a:t>
            </a:r>
          </a:p>
          <a:p>
            <a:pPr marL="976313" lvl="2" indent="174625"/>
            <a:r>
              <a:rPr lang="en-US" sz="2000" dirty="0">
                <a:solidFill>
                  <a:schemeClr val="accent1"/>
                </a:solidFill>
              </a:rPr>
              <a:t>Optical flow =</a:t>
            </a:r>
            <a:r>
              <a:rPr lang="en-US" sz="2000" dirty="0"/>
              <a:t> rays of light that strike the retina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/>
              <a:t>Role of Vision in Motor Control, </a:t>
            </a:r>
            <a:r>
              <a:rPr lang="en-US" sz="4000"/>
              <a:t>cont’d.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610600" cy="4648200"/>
          </a:xfrm>
        </p:spPr>
        <p:txBody>
          <a:bodyPr/>
          <a:lstStyle/>
          <a:p>
            <a:pPr marL="449263" indent="-449263">
              <a:buFont typeface="Wingdings" pitchFamily="2" charset="2"/>
              <a:buNone/>
            </a:pPr>
            <a:r>
              <a:rPr lang="en-US" sz="2400">
                <a:solidFill>
                  <a:schemeClr val="accent1"/>
                </a:solidFill>
              </a:rPr>
              <a:t>2.	</a:t>
            </a:r>
            <a:r>
              <a:rPr lang="en-US" sz="2800">
                <a:solidFill>
                  <a:schemeClr val="accent1"/>
                </a:solidFill>
              </a:rPr>
              <a:t>Central and Peripheral Vision, cont’d</a:t>
            </a:r>
          </a:p>
          <a:p>
            <a:pPr marL="449263" indent="-449263"/>
            <a:r>
              <a:rPr lang="en-US" sz="2400">
                <a:solidFill>
                  <a:schemeClr val="accent1"/>
                </a:solidFill>
              </a:rPr>
              <a:t>Two visual systems</a:t>
            </a:r>
          </a:p>
          <a:p>
            <a:pPr marL="563563" lvl="1" indent="298450"/>
            <a:r>
              <a:rPr lang="en-US" sz="2400">
                <a:solidFill>
                  <a:schemeClr val="accent1"/>
                </a:solidFill>
              </a:rPr>
              <a:t>Vision for perception (</a:t>
            </a:r>
            <a:r>
              <a:rPr lang="en-US" sz="2400" i="1">
                <a:solidFill>
                  <a:schemeClr val="accent1"/>
                </a:solidFill>
              </a:rPr>
              <a:t>central vision</a:t>
            </a:r>
            <a:r>
              <a:rPr lang="en-US" sz="2400">
                <a:solidFill>
                  <a:schemeClr val="accent1"/>
                </a:solidFill>
              </a:rPr>
              <a:t>)</a:t>
            </a:r>
          </a:p>
          <a:p>
            <a:pPr marL="976313" lvl="2" indent="174625"/>
            <a:r>
              <a:rPr lang="en-US" sz="2000"/>
              <a:t>Anatomically referred to as the </a:t>
            </a:r>
            <a:r>
              <a:rPr lang="en-US" sz="2000" b="1" i="1"/>
              <a:t>ventral stream</a:t>
            </a:r>
            <a:r>
              <a:rPr lang="en-US" sz="2000"/>
              <a:t> – </a:t>
            </a:r>
            <a:r>
              <a:rPr lang="en-US" sz="2000" i="1"/>
              <a:t>from visual cortex to temporal lobe</a:t>
            </a:r>
          </a:p>
          <a:p>
            <a:pPr marL="976313" lvl="2" indent="174625"/>
            <a:r>
              <a:rPr lang="en-US" sz="2000"/>
              <a:t>For fine analysis of a scene, e.g. form, features</a:t>
            </a:r>
          </a:p>
          <a:p>
            <a:pPr marL="976313" lvl="2" indent="174625"/>
            <a:r>
              <a:rPr lang="en-US" sz="2000"/>
              <a:t>Typically available to consciousness</a:t>
            </a:r>
          </a:p>
          <a:p>
            <a:pPr marL="563563" lvl="1" indent="298450"/>
            <a:r>
              <a:rPr lang="en-US" sz="2400">
                <a:solidFill>
                  <a:schemeClr val="accent1"/>
                </a:solidFill>
              </a:rPr>
              <a:t>Vision for action (</a:t>
            </a:r>
            <a:r>
              <a:rPr lang="en-US" sz="2400" i="1">
                <a:solidFill>
                  <a:schemeClr val="accent1"/>
                </a:solidFill>
              </a:rPr>
              <a:t>peripheral vision</a:t>
            </a:r>
            <a:r>
              <a:rPr lang="en-US" sz="2400">
                <a:solidFill>
                  <a:schemeClr val="accent1"/>
                </a:solidFill>
              </a:rPr>
              <a:t>)</a:t>
            </a:r>
          </a:p>
          <a:p>
            <a:pPr marL="976313" lvl="2" indent="174625"/>
            <a:r>
              <a:rPr lang="en-US" sz="2000"/>
              <a:t>Anatomically referred to as the </a:t>
            </a:r>
            <a:r>
              <a:rPr lang="en-US" sz="2000" b="1" i="1"/>
              <a:t>dorsal stream</a:t>
            </a:r>
            <a:r>
              <a:rPr lang="en-US" sz="2000"/>
              <a:t> – </a:t>
            </a:r>
            <a:r>
              <a:rPr lang="en-US" sz="2000" i="1"/>
              <a:t>from visual cortex to posterior parietal lobe</a:t>
            </a:r>
            <a:r>
              <a:rPr lang="en-US" sz="2000"/>
              <a:t> </a:t>
            </a:r>
          </a:p>
          <a:p>
            <a:pPr marL="976313" lvl="2" indent="174625"/>
            <a:r>
              <a:rPr lang="en-US" sz="2000"/>
              <a:t>For detecting spatial characteristics of a scene and guiding movement</a:t>
            </a:r>
          </a:p>
          <a:p>
            <a:pPr marL="976313" lvl="2" indent="174625"/>
            <a:r>
              <a:rPr lang="en-US" sz="2000"/>
              <a:t>Typically not available to consciousness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8" dur="1" fill="hold"/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/>
              <a:t>Role of Vision in Motor Control, </a:t>
            </a:r>
            <a:r>
              <a:rPr lang="en-US" sz="4000"/>
              <a:t>cont’d.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14350" indent="-514350">
              <a:buFont typeface="Wingdings" pitchFamily="2" charset="2"/>
              <a:buAutoNum type="arabicPeriod" startAt="3"/>
            </a:pPr>
            <a:r>
              <a:rPr lang="en-US" sz="2800" dirty="0" smtClean="0">
                <a:solidFill>
                  <a:schemeClr val="accent1"/>
                </a:solidFill>
              </a:rPr>
              <a:t>Perception </a:t>
            </a:r>
            <a:r>
              <a:rPr lang="en-US" sz="2800" dirty="0">
                <a:solidFill>
                  <a:schemeClr val="accent1"/>
                </a:solidFill>
              </a:rPr>
              <a:t>– Action Coupling</a:t>
            </a:r>
          </a:p>
          <a:p>
            <a:pPr marL="514350" indent="-514350">
              <a:buNone/>
            </a:pPr>
            <a:r>
              <a:rPr lang="en-US" sz="2800" dirty="0" smtClean="0"/>
              <a:t>      refers </a:t>
            </a:r>
            <a:r>
              <a:rPr lang="en-US" sz="2800" dirty="0"/>
              <a:t>to the “coupling” (i.e. linking </a:t>
            </a:r>
            <a:r>
              <a:rPr lang="en-US" sz="2800" dirty="0" smtClean="0"/>
              <a:t> together</a:t>
            </a:r>
            <a:r>
              <a:rPr lang="en-US" sz="2800" dirty="0"/>
              <a:t>) of a perceptual event and an </a:t>
            </a:r>
            <a:r>
              <a:rPr lang="en-US" sz="2800" dirty="0" smtClean="0"/>
              <a:t>action</a:t>
            </a:r>
            <a:endParaRPr lang="en-US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/>
              <a:t>Role of Vision in Motor Control, </a:t>
            </a:r>
            <a:r>
              <a:rPr lang="en-US" sz="4000"/>
              <a:t>cont’d.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458200" cy="4495800"/>
          </a:xfrm>
        </p:spPr>
        <p:txBody>
          <a:bodyPr/>
          <a:lstStyle/>
          <a:p>
            <a:pPr marL="449263" indent="-449263">
              <a:lnSpc>
                <a:spcPct val="95000"/>
              </a:lnSpc>
              <a:buFont typeface="Wingdings" pitchFamily="2" charset="2"/>
              <a:buNone/>
            </a:pPr>
            <a:r>
              <a:rPr lang="en-US" sz="2800">
                <a:solidFill>
                  <a:schemeClr val="accent1"/>
                </a:solidFill>
              </a:rPr>
              <a:t>4.	Amount of Time Needed for Movement Corrections?</a:t>
            </a:r>
            <a:endParaRPr lang="en-US" sz="2400">
              <a:solidFill>
                <a:schemeClr val="accent1"/>
              </a:solidFill>
            </a:endParaRPr>
          </a:p>
          <a:p>
            <a:pPr marL="449263" indent="-449263">
              <a:lnSpc>
                <a:spcPct val="95000"/>
              </a:lnSpc>
            </a:pPr>
            <a:r>
              <a:rPr lang="en-US" sz="2400"/>
              <a:t>Concerns vision’s feedback role during movement</a:t>
            </a:r>
          </a:p>
          <a:p>
            <a:pPr marL="449263" indent="-449263">
              <a:lnSpc>
                <a:spcPct val="95000"/>
              </a:lnSpc>
            </a:pPr>
            <a:r>
              <a:rPr lang="en-US" sz="2400"/>
              <a:t>Researchers have tried to answer this question since original work by Woodworth in 1899</a:t>
            </a:r>
          </a:p>
          <a:p>
            <a:pPr marL="449263" indent="-449263">
              <a:lnSpc>
                <a:spcPct val="95000"/>
              </a:lnSpc>
            </a:pPr>
            <a:r>
              <a:rPr lang="en-US" sz="2400">
                <a:solidFill>
                  <a:schemeClr val="accent1"/>
                </a:solidFill>
              </a:rPr>
              <a:t>Typical procedure:</a:t>
            </a:r>
            <a:r>
              <a:rPr lang="en-US" sz="2400"/>
              <a:t> Compare accuracy of rapid manual aiming movements of various MTs with target visible and then not visible just after movement begins</a:t>
            </a:r>
          </a:p>
          <a:p>
            <a:pPr marL="563563" lvl="1" indent="298450">
              <a:lnSpc>
                <a:spcPct val="95000"/>
              </a:lnSpc>
            </a:pPr>
            <a:r>
              <a:rPr lang="en-US" sz="2000"/>
              <a:t>Expect accurate movement with lights off when no visual feedback needed during movement </a:t>
            </a:r>
          </a:p>
          <a:p>
            <a:pPr marL="563563" lvl="1" indent="298450">
              <a:lnSpc>
                <a:spcPct val="95000"/>
              </a:lnSpc>
            </a:pPr>
            <a:r>
              <a:rPr lang="en-US" sz="2000"/>
              <a:t>Currently, best estimate is a </a:t>
            </a:r>
            <a:r>
              <a:rPr lang="en-US" sz="2000">
                <a:solidFill>
                  <a:schemeClr val="accent1"/>
                </a:solidFill>
              </a:rPr>
              <a:t>range of 100 – 160 msec.</a:t>
            </a:r>
            <a:r>
              <a:rPr lang="en-US" sz="2000"/>
              <a:t> (The typical range for simple RT to a visual signal)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458200" cy="1143000"/>
          </a:xfrm>
        </p:spPr>
        <p:txBody>
          <a:bodyPr/>
          <a:lstStyle/>
          <a:p>
            <a:pPr algn="l"/>
            <a:r>
              <a:rPr lang="en-US"/>
              <a:t>Proprioception and Motor Control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62913" cy="3810000"/>
          </a:xfrm>
        </p:spPr>
        <p:txBody>
          <a:bodyPr/>
          <a:lstStyle/>
          <a:p>
            <a:pPr marL="449263" indent="-449263"/>
            <a:r>
              <a:rPr lang="en-US">
                <a:solidFill>
                  <a:schemeClr val="accent1"/>
                </a:solidFill>
              </a:rPr>
              <a:t>Proprioception:</a:t>
            </a:r>
            <a:r>
              <a:rPr lang="en-US"/>
              <a:t> </a:t>
            </a:r>
            <a:r>
              <a:rPr lang="en-US">
                <a:solidFill>
                  <a:schemeClr val="accent1"/>
                </a:solidFill>
              </a:rPr>
              <a:t>The sensory system’s detection and reception of movement and spatial position of limbs, trunk, and head</a:t>
            </a:r>
          </a:p>
          <a:p>
            <a:pPr marL="563563" lvl="1" indent="298450"/>
            <a:r>
              <a:rPr lang="en-US"/>
              <a:t>We will use the term synonymously with the term “kinesthesis”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/>
              <a:t>Role of Vision in Motor Control, </a:t>
            </a:r>
            <a:r>
              <a:rPr lang="en-US" sz="4000"/>
              <a:t>cont’d.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8382000" cy="4800600"/>
          </a:xfrm>
        </p:spPr>
        <p:txBody>
          <a:bodyPr/>
          <a:lstStyle/>
          <a:p>
            <a:pPr marL="449263" indent="-449263"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>
                <a:solidFill>
                  <a:schemeClr val="accent1"/>
                </a:solidFill>
              </a:rPr>
              <a:t>5.	Time-to-Contact: The Optical </a:t>
            </a:r>
            <a:r>
              <a:rPr lang="en-US" sz="2800" dirty="0" smtClean="0">
                <a:solidFill>
                  <a:schemeClr val="accent1"/>
                </a:solidFill>
              </a:rPr>
              <a:t>Variable</a:t>
            </a:r>
            <a:endParaRPr lang="en-US" sz="2800" i="1" dirty="0"/>
          </a:p>
          <a:p>
            <a:pPr marL="449263" indent="-449263">
              <a:lnSpc>
                <a:spcPct val="80000"/>
              </a:lnSpc>
            </a:pPr>
            <a:r>
              <a:rPr lang="en-US" sz="2400" dirty="0"/>
              <a:t>Concerns situations in which</a:t>
            </a:r>
          </a:p>
          <a:p>
            <a:pPr marL="563563" lvl="1" indent="298450">
              <a:lnSpc>
                <a:spcPct val="80000"/>
              </a:lnSpc>
            </a:pPr>
            <a:r>
              <a:rPr lang="en-US" sz="2000" dirty="0"/>
              <a:t>Object moving to person must be intercept</a:t>
            </a:r>
          </a:p>
          <a:p>
            <a:pPr marL="563563" lvl="1" indent="298450">
              <a:lnSpc>
                <a:spcPct val="80000"/>
              </a:lnSpc>
            </a:pPr>
            <a:r>
              <a:rPr lang="en-US" sz="2000" dirty="0"/>
              <a:t>Person moving toward object needs to contact or avoid contact with object</a:t>
            </a:r>
          </a:p>
          <a:p>
            <a:pPr marL="449263" indent="-449263">
              <a:lnSpc>
                <a:spcPct val="80000"/>
              </a:lnSpc>
            </a:pPr>
            <a:r>
              <a:rPr lang="en-US" sz="2400" dirty="0">
                <a:solidFill>
                  <a:schemeClr val="accent1"/>
                </a:solidFill>
              </a:rPr>
              <a:t>Vision provides info about time-to-contact object which motor control system uses to initiate movement</a:t>
            </a:r>
          </a:p>
          <a:p>
            <a:pPr marL="563563" lvl="1" indent="298450">
              <a:lnSpc>
                <a:spcPct val="80000"/>
              </a:lnSpc>
            </a:pPr>
            <a:r>
              <a:rPr lang="en-US" sz="2000" dirty="0">
                <a:solidFill>
                  <a:schemeClr val="accent1"/>
                </a:solidFill>
              </a:rPr>
              <a:t>Automatic, non-conscious specification based on changing size of object on retina</a:t>
            </a:r>
          </a:p>
          <a:p>
            <a:pPr marL="563563" lvl="1" indent="298450">
              <a:lnSpc>
                <a:spcPct val="80000"/>
              </a:lnSpc>
            </a:pPr>
            <a:r>
              <a:rPr lang="en-US" sz="2000" dirty="0">
                <a:solidFill>
                  <a:schemeClr val="accent1"/>
                </a:solidFill>
              </a:rPr>
              <a:t>At critical size, requisite movement initiated</a:t>
            </a:r>
          </a:p>
          <a:p>
            <a:pPr marL="449263" indent="-449263">
              <a:lnSpc>
                <a:spcPct val="80000"/>
              </a:lnSpc>
            </a:pPr>
            <a:r>
              <a:rPr lang="en-US" sz="2400" dirty="0"/>
              <a:t>David Lee (1974) showed the time-to-contact info specified by an optical variable </a:t>
            </a:r>
            <a:r>
              <a:rPr lang="en-US" sz="2400" dirty="0" smtClean="0"/>
              <a:t>, </a:t>
            </a:r>
            <a:r>
              <a:rPr lang="en-US" sz="2400" dirty="0"/>
              <a:t>which could be mathematically quantified</a:t>
            </a:r>
          </a:p>
          <a:p>
            <a:pPr marL="449263" indent="-449263">
              <a:lnSpc>
                <a:spcPct val="80000"/>
              </a:lnSpc>
            </a:pPr>
            <a:r>
              <a:rPr lang="en-US" sz="2400" dirty="0">
                <a:solidFill>
                  <a:schemeClr val="accent1"/>
                </a:solidFill>
              </a:rPr>
              <a:t>Motor control benefit –</a:t>
            </a:r>
            <a:r>
              <a:rPr lang="en-US" sz="2400" dirty="0"/>
              <a:t> Automatic movement initiation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76238"/>
            <a:ext cx="8151813" cy="1143000"/>
          </a:xfrm>
        </p:spPr>
        <p:txBody>
          <a:bodyPr/>
          <a:lstStyle/>
          <a:p>
            <a:pPr algn="l"/>
            <a:r>
              <a:rPr lang="en-US"/>
              <a:t>Neural Basis of Proprioception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752600"/>
            <a:ext cx="8229600" cy="4267200"/>
          </a:xfrm>
        </p:spPr>
        <p:txBody>
          <a:bodyPr/>
          <a:lstStyle/>
          <a:p>
            <a:pPr marL="449263" indent="-449263"/>
            <a:r>
              <a:rPr lang="en-US" sz="2800"/>
              <a:t>CNS receives proprioception information from sensory neural pathways that begin in specialized sensory neurons known as proprioceptors</a:t>
            </a:r>
          </a:p>
          <a:p>
            <a:pPr marL="563563" lvl="1" indent="298450"/>
            <a:r>
              <a:rPr lang="en-US" sz="2400"/>
              <a:t>Located in muscles, tendons, ligaments, and joints</a:t>
            </a:r>
          </a:p>
          <a:p>
            <a:pPr marL="449263" indent="-449263"/>
            <a:r>
              <a:rPr lang="en-US" sz="2800">
                <a:solidFill>
                  <a:schemeClr val="accent1"/>
                </a:solidFill>
              </a:rPr>
              <a:t>Three primary types of proprioceptors</a:t>
            </a:r>
          </a:p>
          <a:p>
            <a:pPr marL="563563" lvl="1" indent="298450"/>
            <a:r>
              <a:rPr lang="en-US" sz="2400"/>
              <a:t>Muscle spindles</a:t>
            </a:r>
          </a:p>
          <a:p>
            <a:pPr marL="563563" lvl="1" indent="298450"/>
            <a:r>
              <a:rPr lang="en-US" sz="2400"/>
              <a:t>Golgi tendon organs</a:t>
            </a:r>
          </a:p>
          <a:p>
            <a:pPr marL="563563" lvl="1" indent="298450"/>
            <a:r>
              <a:rPr lang="en-US" sz="2400"/>
              <a:t>Joint receptors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23" presetClass="entr" presetSubtype="27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23" presetClass="entr" presetSubtype="27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3" presetID="23" presetClass="entr" presetSubtype="27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7" presetID="23" presetClass="entr" presetSubtype="27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4000"/>
              <a:t>Neural Basis of Proprioception: Proprioceptors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49263" indent="-449263">
              <a:buFont typeface="Wingdings" pitchFamily="2" charset="2"/>
              <a:buNone/>
            </a:pPr>
            <a:r>
              <a:rPr lang="en-US" sz="2800" b="1" dirty="0">
                <a:solidFill>
                  <a:schemeClr val="accent1"/>
                </a:solidFill>
              </a:rPr>
              <a:t>1.	Muscle spindles</a:t>
            </a:r>
          </a:p>
          <a:p>
            <a:pPr marL="449263" indent="-449263"/>
            <a:r>
              <a:rPr lang="en-US" sz="2400" dirty="0"/>
              <a:t>In most skeletal muscles in a capsule of specialized muscle fibers and sensory neurons</a:t>
            </a:r>
          </a:p>
          <a:p>
            <a:pPr marL="563563" lvl="1" indent="298450"/>
            <a:r>
              <a:rPr lang="en-US" sz="2000" dirty="0" err="1"/>
              <a:t>Intrafusal</a:t>
            </a:r>
            <a:r>
              <a:rPr lang="en-US" sz="2000" dirty="0"/>
              <a:t> </a:t>
            </a:r>
            <a:r>
              <a:rPr lang="en-US" sz="2000" dirty="0" smtClean="0"/>
              <a:t>fibers</a:t>
            </a:r>
            <a:endParaRPr lang="en-US" sz="2000" i="1" dirty="0"/>
          </a:p>
          <a:p>
            <a:pPr marL="563563" lvl="1" indent="298450"/>
            <a:r>
              <a:rPr lang="en-US" sz="2000" dirty="0"/>
              <a:t>Lie in parallel with </a:t>
            </a:r>
            <a:r>
              <a:rPr lang="en-US" sz="2000" dirty="0" err="1"/>
              <a:t>extrafusal</a:t>
            </a:r>
            <a:r>
              <a:rPr lang="en-US" sz="2000" dirty="0"/>
              <a:t> muscle fibers</a:t>
            </a:r>
          </a:p>
          <a:p>
            <a:pPr marL="449263" indent="-449263"/>
            <a:r>
              <a:rPr lang="en-US" sz="2400" dirty="0">
                <a:solidFill>
                  <a:schemeClr val="accent1"/>
                </a:solidFill>
              </a:rPr>
              <a:t>Mechanoreceptors that detect changes in muscle fiber length (i.e. stretch) and velocity (i.e. speed of stretch)</a:t>
            </a:r>
          </a:p>
          <a:p>
            <a:pPr marL="563563" lvl="1" indent="298450"/>
            <a:r>
              <a:rPr lang="en-US" sz="2000" dirty="0">
                <a:solidFill>
                  <a:schemeClr val="accent1"/>
                </a:solidFill>
              </a:rPr>
              <a:t>Enables detection of changes in joint angle</a:t>
            </a:r>
          </a:p>
          <a:p>
            <a:pPr marL="449263" indent="-449263"/>
            <a:r>
              <a:rPr lang="en-US" sz="2400" dirty="0"/>
              <a:t>Function as a feedback mechanism to CNS to maintain intended limb movement position, direction, and velocity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4000"/>
              <a:t>Neural Basis of Proprioception: Proprioceptors, cont’d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752600"/>
            <a:ext cx="4191000" cy="4495800"/>
          </a:xfrm>
          <a:ln w="28575">
            <a:solidFill>
              <a:schemeClr val="accent1"/>
            </a:solidFill>
          </a:ln>
        </p:spPr>
        <p:txBody>
          <a:bodyPr/>
          <a:lstStyle/>
          <a:p>
            <a:pPr marL="449263" indent="-449263">
              <a:buFont typeface="Wingdings" pitchFamily="2" charset="2"/>
              <a:buNone/>
            </a:pPr>
            <a:r>
              <a:rPr lang="en-US" sz="2400" b="1">
                <a:solidFill>
                  <a:schemeClr val="accent1"/>
                </a:solidFill>
              </a:rPr>
              <a:t>2.	Golgi-Tendon Organs (GTO)</a:t>
            </a:r>
          </a:p>
          <a:p>
            <a:pPr marL="449263" indent="-449263"/>
            <a:r>
              <a:rPr lang="en-US" sz="2400"/>
              <a:t>In skeletal muscle near insertion of tendon</a:t>
            </a:r>
          </a:p>
          <a:p>
            <a:pPr marL="449263" indent="-449263"/>
            <a:r>
              <a:rPr lang="en-US" sz="2400"/>
              <a:t>Detect changes in muscle tension (i.e. force)</a:t>
            </a:r>
          </a:p>
          <a:p>
            <a:pPr marL="563563" lvl="1" indent="298450"/>
            <a:r>
              <a:rPr lang="en-US" sz="2000"/>
              <a:t>Poor detectors of muscle length changes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800600" y="1752600"/>
            <a:ext cx="4038600" cy="4724400"/>
          </a:xfrm>
          <a:noFill/>
          <a:ln>
            <a:solidFill>
              <a:schemeClr val="accent1"/>
            </a:solidFill>
          </a:ln>
        </p:spPr>
        <p:txBody>
          <a:bodyPr/>
          <a:lstStyle/>
          <a:p>
            <a:pPr marL="449263" indent="-449263">
              <a:buFont typeface="Wingdings" pitchFamily="2" charset="2"/>
              <a:buNone/>
            </a:pPr>
            <a:r>
              <a:rPr lang="en-US" sz="2400" b="1">
                <a:solidFill>
                  <a:schemeClr val="accent1"/>
                </a:solidFill>
              </a:rPr>
              <a:t>3.	Joint Receptors</a:t>
            </a:r>
          </a:p>
          <a:p>
            <a:pPr marL="449263" indent="-449263"/>
            <a:r>
              <a:rPr lang="en-US" sz="2400"/>
              <a:t>Several types located in joint capsule and ligaments</a:t>
            </a:r>
          </a:p>
          <a:p>
            <a:pPr marL="449263" indent="-449263"/>
            <a:r>
              <a:rPr lang="en-US" sz="2400"/>
              <a:t>Mechanoreceptors that detect changes in </a:t>
            </a:r>
          </a:p>
          <a:p>
            <a:pPr marL="563563" lvl="1" indent="298450"/>
            <a:r>
              <a:rPr lang="en-US" sz="2000"/>
              <a:t>Force and rotation applied to the joint, </a:t>
            </a:r>
          </a:p>
          <a:p>
            <a:pPr marL="563563" lvl="1" indent="298450"/>
            <a:r>
              <a:rPr lang="en-US" sz="2000"/>
              <a:t> Joint movement angle, especially at the extreme limits of angular movement or joint positions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4339">
                                            <p:bg/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14340">
                                            <p:bg/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8" dur="1" fill="hold"/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6" dur="1" fill="hold"/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9" dur="1" fill="hold"/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 animBg="1"/>
      <p:bldP spid="14340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76238"/>
            <a:ext cx="85344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/>
              <a:t>Techniques to Investigate the Role of Propioception in Motor Control</a:t>
            </a: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47850"/>
            <a:ext cx="8382000" cy="4324350"/>
          </a:xfrm>
        </p:spPr>
        <p:txBody>
          <a:bodyPr/>
          <a:lstStyle/>
          <a:p>
            <a:pPr marL="449263" indent="-449263">
              <a:lnSpc>
                <a:spcPct val="95000"/>
              </a:lnSpc>
              <a:buFont typeface="Wingdings" pitchFamily="2" charset="2"/>
              <a:buNone/>
            </a:pPr>
            <a:r>
              <a:rPr lang="en-US" sz="2800">
                <a:solidFill>
                  <a:schemeClr val="accent1"/>
                </a:solidFill>
              </a:rPr>
              <a:t>Deafferentation techniques</a:t>
            </a:r>
          </a:p>
          <a:p>
            <a:pPr marL="449263" indent="-449263">
              <a:lnSpc>
                <a:spcPct val="95000"/>
              </a:lnSpc>
            </a:pPr>
            <a:r>
              <a:rPr lang="en-US" sz="2400">
                <a:solidFill>
                  <a:schemeClr val="accent1"/>
                </a:solidFill>
              </a:rPr>
              <a:t>Surgical deafferentation</a:t>
            </a:r>
          </a:p>
          <a:p>
            <a:pPr marL="563563" lvl="1" indent="298450">
              <a:lnSpc>
                <a:spcPct val="95000"/>
              </a:lnSpc>
            </a:pPr>
            <a:r>
              <a:rPr lang="en-US" sz="2000"/>
              <a:t>Afferent neutral pathways associated with movements of interest have been surgically removed or altered</a:t>
            </a:r>
          </a:p>
          <a:p>
            <a:pPr marL="449263" indent="-449263">
              <a:lnSpc>
                <a:spcPct val="95000"/>
              </a:lnSpc>
            </a:pPr>
            <a:r>
              <a:rPr lang="en-US" sz="2400">
                <a:solidFill>
                  <a:schemeClr val="accent1"/>
                </a:solidFill>
              </a:rPr>
              <a:t>Deafferentation due to sensory neuropathy</a:t>
            </a:r>
          </a:p>
          <a:p>
            <a:pPr marL="563563" lvl="1" indent="298450">
              <a:lnSpc>
                <a:spcPct val="95000"/>
              </a:lnSpc>
            </a:pPr>
            <a:r>
              <a:rPr lang="en-US" sz="2000"/>
              <a:t>Sometimes called “peripheral neuropathy” </a:t>
            </a:r>
          </a:p>
          <a:p>
            <a:pPr marL="563563" lvl="1" indent="298450">
              <a:lnSpc>
                <a:spcPct val="95000"/>
              </a:lnSpc>
            </a:pPr>
            <a:r>
              <a:rPr lang="en-US" sz="2000"/>
              <a:t>Large myelinated fibers of the limb are lost, leading to a loss of all sensory information except pain and temperature</a:t>
            </a:r>
          </a:p>
          <a:p>
            <a:pPr marL="449263" indent="-449263">
              <a:lnSpc>
                <a:spcPct val="95000"/>
              </a:lnSpc>
            </a:pPr>
            <a:r>
              <a:rPr lang="en-US" sz="2400">
                <a:solidFill>
                  <a:schemeClr val="accent1"/>
                </a:solidFill>
              </a:rPr>
              <a:t>Temporary deafferentation</a:t>
            </a:r>
          </a:p>
          <a:p>
            <a:pPr marL="563563" lvl="1" indent="298450">
              <a:lnSpc>
                <a:spcPct val="95000"/>
              </a:lnSpc>
            </a:pPr>
            <a:r>
              <a:rPr lang="en-US" sz="2000"/>
              <a:t>“Nerve block technique” – Inflate blood-pressure cuff to create temporary disuse of sensory nerves 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76238"/>
            <a:ext cx="86868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/>
              <a:t>Techniques to Investigate the Role of Propioception in Motor Control, cont’d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8382000" cy="4149725"/>
          </a:xfrm>
        </p:spPr>
        <p:txBody>
          <a:bodyPr/>
          <a:lstStyle/>
          <a:p>
            <a:pPr marL="449263" indent="-449263"/>
            <a:r>
              <a:rPr lang="en-US">
                <a:solidFill>
                  <a:schemeClr val="accent1"/>
                </a:solidFill>
              </a:rPr>
              <a:t>Tendon vibration technique</a:t>
            </a:r>
          </a:p>
          <a:p>
            <a:pPr marL="563563" lvl="1" indent="298450"/>
            <a:r>
              <a:rPr lang="en-US"/>
              <a:t>Involves high speed vibration of the tendon of the agonist muscle</a:t>
            </a:r>
          </a:p>
          <a:p>
            <a:pPr marL="563563" lvl="1" indent="298450"/>
            <a:r>
              <a:rPr lang="en-US"/>
              <a:t>Proprioceptive feedback is distorted rather than removed</a:t>
            </a:r>
          </a:p>
          <a:p>
            <a:pPr marL="449263" indent="-449263">
              <a:buClr>
                <a:schemeClr val="accent2"/>
              </a:buClr>
            </a:pPr>
            <a:endParaRPr lang="en-US"/>
          </a:p>
          <a:p>
            <a:pPr marL="449263" indent="-449263">
              <a:buClr>
                <a:schemeClr val="accent2"/>
              </a:buClr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/>
              <a:t>Role of Proprioceptive Feedback in Motor Control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8534400" cy="4648200"/>
          </a:xfrm>
        </p:spPr>
        <p:txBody>
          <a:bodyPr/>
          <a:lstStyle/>
          <a:p>
            <a:pPr marL="449263" indent="-449263">
              <a:lnSpc>
                <a:spcPct val="95000"/>
              </a:lnSpc>
              <a:buFont typeface="Wingdings" pitchFamily="2" charset="2"/>
              <a:buNone/>
            </a:pPr>
            <a:r>
              <a:rPr lang="en-US" sz="2400">
                <a:solidFill>
                  <a:schemeClr val="accent1"/>
                </a:solidFill>
              </a:rPr>
              <a:t>Research using the deafferentation and tendon vibration techniques has demonstrated that proprioception influences:</a:t>
            </a:r>
            <a:r>
              <a:rPr lang="en-US" sz="2000"/>
              <a:t> </a:t>
            </a:r>
          </a:p>
          <a:p>
            <a:pPr marL="449263" indent="-449263">
              <a:lnSpc>
                <a:spcPct val="95000"/>
              </a:lnSpc>
            </a:pPr>
            <a:r>
              <a:rPr lang="en-US" sz="2000"/>
              <a:t>Movement accuracy </a:t>
            </a:r>
          </a:p>
          <a:p>
            <a:pPr marL="563563" lvl="1" indent="298450">
              <a:lnSpc>
                <a:spcPct val="95000"/>
              </a:lnSpc>
            </a:pPr>
            <a:r>
              <a:rPr lang="en-US" sz="2000"/>
              <a:t>Target accuracy</a:t>
            </a:r>
          </a:p>
          <a:p>
            <a:pPr marL="563563" lvl="1" indent="298450">
              <a:lnSpc>
                <a:spcPct val="95000"/>
              </a:lnSpc>
            </a:pPr>
            <a:r>
              <a:rPr lang="en-US" sz="2000"/>
              <a:t>Spatial and temporal accuracy for movement in progress</a:t>
            </a:r>
          </a:p>
          <a:p>
            <a:pPr marL="449263" indent="-449263">
              <a:lnSpc>
                <a:spcPct val="95000"/>
              </a:lnSpc>
            </a:pPr>
            <a:r>
              <a:rPr lang="en-US" sz="2000"/>
              <a:t>Timing of onset of motor commands</a:t>
            </a:r>
          </a:p>
          <a:p>
            <a:pPr marL="449263" indent="-449263">
              <a:lnSpc>
                <a:spcPct val="95000"/>
              </a:lnSpc>
            </a:pPr>
            <a:r>
              <a:rPr lang="en-US" sz="2000"/>
              <a:t>Coordination of body and/or limb segments</a:t>
            </a:r>
          </a:p>
          <a:p>
            <a:pPr marL="563563" lvl="1" indent="298450">
              <a:lnSpc>
                <a:spcPct val="95000"/>
              </a:lnSpc>
            </a:pPr>
            <a:r>
              <a:rPr lang="en-US" sz="2000"/>
              <a:t>Postural control</a:t>
            </a:r>
          </a:p>
          <a:p>
            <a:pPr marL="563563" lvl="1" indent="298450">
              <a:lnSpc>
                <a:spcPct val="95000"/>
              </a:lnSpc>
            </a:pPr>
            <a:r>
              <a:rPr lang="en-US" sz="2000"/>
              <a:t>Spatial-temporal coupling between limbs and limb segments</a:t>
            </a:r>
          </a:p>
          <a:p>
            <a:pPr marL="563563" lvl="1" indent="298450">
              <a:lnSpc>
                <a:spcPct val="95000"/>
              </a:lnSpc>
            </a:pPr>
            <a:r>
              <a:rPr lang="en-US" sz="2000"/>
              <a:t>Adapting to new situations requiring non-preferred movement coordination patterns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47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53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59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/>
              <a:t>Vision and Motor Control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7910513" cy="4114800"/>
          </a:xfrm>
        </p:spPr>
        <p:txBody>
          <a:bodyPr/>
          <a:lstStyle/>
          <a:p>
            <a:pPr marL="449263" indent="-449263">
              <a:buFont typeface="Wingdings" pitchFamily="2" charset="2"/>
              <a:buNone/>
            </a:pPr>
            <a:r>
              <a:rPr lang="en-US" sz="2800">
                <a:solidFill>
                  <a:schemeClr val="accent1"/>
                </a:solidFill>
              </a:rPr>
              <a:t>Vision is our preferred source of sensory information</a:t>
            </a:r>
          </a:p>
          <a:p>
            <a:pPr marL="449263" indent="-449263"/>
            <a:r>
              <a:rPr lang="en-US" sz="2800"/>
              <a:t>Evidence from everyday experiences</a:t>
            </a:r>
          </a:p>
          <a:p>
            <a:pPr marL="563563" lvl="1" indent="298450"/>
            <a:r>
              <a:rPr lang="en-US" sz="2400"/>
              <a:t>Beginning typists look at their fingers</a:t>
            </a:r>
          </a:p>
          <a:p>
            <a:pPr marL="563563" lvl="1" indent="298450"/>
            <a:r>
              <a:rPr lang="en-US" sz="2400"/>
              <a:t>Beginning dancers look at their feet</a:t>
            </a:r>
          </a:p>
          <a:p>
            <a:pPr marL="449263" indent="-449263"/>
            <a:r>
              <a:rPr lang="en-US" sz="2800"/>
              <a:t>Evidence from research</a:t>
            </a:r>
          </a:p>
          <a:p>
            <a:pPr marL="563563" lvl="1" indent="298450"/>
            <a:r>
              <a:rPr lang="en-US" sz="2400"/>
              <a:t>The classic “moving room experiment”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 autoUpdateAnimBg="0" advAuto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651</Words>
  <Application>Microsoft Office PowerPoint</Application>
  <PresentationFormat>On-screen Show (4:3)</PresentationFormat>
  <Paragraphs>147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Proprioception and vision</vt:lpstr>
      <vt:lpstr>Proprioception and Motor Control</vt:lpstr>
      <vt:lpstr>Neural Basis of Proprioception</vt:lpstr>
      <vt:lpstr>Neural Basis of Proprioception: Proprioceptors</vt:lpstr>
      <vt:lpstr>Neural Basis of Proprioception: Proprioceptors, cont’d</vt:lpstr>
      <vt:lpstr>Techniques to Investigate the Role of Propioception in Motor Control</vt:lpstr>
      <vt:lpstr>Techniques to Investigate the Role of Propioception in Motor Control, cont’d</vt:lpstr>
      <vt:lpstr>Role of Proprioceptive Feedback in Motor Control</vt:lpstr>
      <vt:lpstr>Vision and Motor Control</vt:lpstr>
      <vt:lpstr>The Moving Room Experiment</vt:lpstr>
      <vt:lpstr>Neurophysiology of Vision</vt:lpstr>
      <vt:lpstr>Neurophysiology of Vision, cont’d</vt:lpstr>
      <vt:lpstr>Techniques for Invesigating the Role of Vision in Motor Control</vt:lpstr>
      <vt:lpstr>Role of Vision in Motor Control</vt:lpstr>
      <vt:lpstr>Role of Vision in Motor Control, cont’d.</vt:lpstr>
      <vt:lpstr>Role of Vision in Motor Control, cont’d.</vt:lpstr>
      <vt:lpstr>Role of Vision in Motor Control, cont’d.</vt:lpstr>
      <vt:lpstr>Role of Vision in Motor Control, cont’d.</vt:lpstr>
      <vt:lpstr>Role of Vision in Motor Control, cont’d.</vt:lpstr>
      <vt:lpstr>Role of Vision in Motor Control, cont’d.</vt:lpstr>
    </vt:vector>
  </TitlesOfParts>
  <Company>Khon Kaen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Proprioception and vision</dc:title>
  <dc:creator>Coala</dc:creator>
  <cp:lastModifiedBy>ashira</cp:lastModifiedBy>
  <cp:revision>4</cp:revision>
  <dcterms:created xsi:type="dcterms:W3CDTF">2014-10-06T03:29:14Z</dcterms:created>
  <dcterms:modified xsi:type="dcterms:W3CDTF">2014-11-05T14:10:02Z</dcterms:modified>
</cp:coreProperties>
</file>