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5" r:id="rId3"/>
    <p:sldId id="300" r:id="rId4"/>
    <p:sldId id="296" r:id="rId5"/>
    <p:sldId id="322" r:id="rId6"/>
    <p:sldId id="323" r:id="rId7"/>
    <p:sldId id="324" r:id="rId8"/>
    <p:sldId id="325" r:id="rId9"/>
    <p:sldId id="326" r:id="rId10"/>
    <p:sldId id="327" r:id="rId11"/>
    <p:sldId id="328" r:id="rId12"/>
    <p:sldId id="329" r:id="rId13"/>
    <p:sldId id="292" r:id="rId14"/>
    <p:sldId id="314" r:id="rId15"/>
    <p:sldId id="315" r:id="rId16"/>
    <p:sldId id="316" r:id="rId17"/>
    <p:sldId id="317" r:id="rId18"/>
    <p:sldId id="318" r:id="rId19"/>
    <p:sldId id="319" r:id="rId20"/>
    <p:sldId id="321" r:id="rId21"/>
    <p:sldId id="320" r:id="rId22"/>
    <p:sldId id="297" r:id="rId23"/>
    <p:sldId id="298" r:id="rId24"/>
    <p:sldId id="299" r:id="rId25"/>
    <p:sldId id="283" r:id="rId26"/>
    <p:sldId id="284" r:id="rId27"/>
    <p:sldId id="285" r:id="rId28"/>
    <p:sldId id="293" r:id="rId29"/>
    <p:sldId id="286" r:id="rId30"/>
    <p:sldId id="287" r:id="rId31"/>
    <p:sldId id="294" r:id="rId32"/>
    <p:sldId id="288" r:id="rId33"/>
    <p:sldId id="289" r:id="rId34"/>
    <p:sldId id="295" r:id="rId35"/>
    <p:sldId id="290" r:id="rId36"/>
    <p:sldId id="313" r:id="rId37"/>
    <p:sldId id="257" r:id="rId38"/>
    <p:sldId id="275" r:id="rId39"/>
    <p:sldId id="276" r:id="rId40"/>
    <p:sldId id="277" r:id="rId41"/>
    <p:sldId id="278" r:id="rId42"/>
    <p:sldId id="279" r:id="rId43"/>
    <p:sldId id="280" r:id="rId44"/>
    <p:sldId id="281" r:id="rId45"/>
    <p:sldId id="28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52AF6-1317-44F8-90A4-90C60EAD9535}"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83BE2-3C2B-4AA1-9C58-1A40DBA030C2}" type="slidenum">
              <a:rPr lang="en-US" smtClean="0"/>
              <a:pPr/>
              <a:t>‹#›</a:t>
            </a:fld>
            <a:endParaRPr lang="en-US"/>
          </a:p>
        </p:txBody>
      </p:sp>
    </p:spTree>
    <p:extLst>
      <p:ext uri="{BB962C8B-B14F-4D97-AF65-F5344CB8AC3E}">
        <p14:creationId xmlns:p14="http://schemas.microsoft.com/office/powerpoint/2010/main" xmlns="" val="138062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150938" y="692150"/>
            <a:ext cx="4556125" cy="3416300"/>
          </a:xfrm>
          <a:ln cap="flat"/>
        </p:spPr>
      </p:sp>
      <p:sp>
        <p:nvSpPr>
          <p:cNvPr id="7171" name="Rectangle 3"/>
          <p:cNvSpPr>
            <a:spLocks noGrp="1" noChangeArrowheads="1"/>
          </p:cNvSpPr>
          <p:nvPr>
            <p:ph type="body" idx="1"/>
          </p:nvPr>
        </p:nvSpPr>
        <p:spPr>
          <a:ln/>
        </p:spPr>
        <p:txBody>
          <a:bodyPr/>
          <a:lstStyle/>
          <a:p>
            <a:pPr>
              <a:lnSpc>
                <a:spcPct val="89000"/>
              </a:lnSpc>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cap="flat"/>
        </p:spPr>
      </p:sp>
      <p:sp>
        <p:nvSpPr>
          <p:cNvPr id="27651" name="Rectangle 3"/>
          <p:cNvSpPr>
            <a:spLocks noGrp="1" noChangeArrowheads="1"/>
          </p:cNvSpPr>
          <p:nvPr>
            <p:ph type="body" idx="1"/>
          </p:nvPr>
        </p:nvSpPr>
        <p:spPr>
          <a:ln/>
        </p:spPr>
        <p:txBody>
          <a:bodyPr/>
          <a:lstStyle/>
          <a:p>
            <a:pPr>
              <a:lnSpc>
                <a:spcPct val="89000"/>
              </a:lnSpc>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cap="flat"/>
        </p:spPr>
      </p:sp>
      <p:sp>
        <p:nvSpPr>
          <p:cNvPr id="37891" name="Rectangle 3"/>
          <p:cNvSpPr>
            <a:spLocks noGrp="1" noChangeArrowheads="1"/>
          </p:cNvSpPr>
          <p:nvPr>
            <p:ph type="body" idx="1"/>
          </p:nvPr>
        </p:nvSpPr>
        <p:spPr>
          <a:ln/>
        </p:spPr>
        <p:txBody>
          <a:bodyPr/>
          <a:lstStyle/>
          <a:p>
            <a:pPr>
              <a:lnSpc>
                <a:spcPct val="89000"/>
              </a:lnSpc>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cap="flat"/>
        </p:spPr>
      </p:sp>
      <p:sp>
        <p:nvSpPr>
          <p:cNvPr id="39939" name="Rectangle 3"/>
          <p:cNvSpPr>
            <a:spLocks noGrp="1" noChangeArrowheads="1"/>
          </p:cNvSpPr>
          <p:nvPr>
            <p:ph type="body" idx="1"/>
          </p:nvPr>
        </p:nvSpPr>
        <p:spPr>
          <a:ln/>
        </p:spPr>
        <p:txBody>
          <a:bodyPr/>
          <a:lstStyle/>
          <a:p>
            <a:pPr>
              <a:lnSpc>
                <a:spcPct val="89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58B9C-20AF-4512-A0A0-A88633C3E95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58B9C-20AF-4512-A0A0-A88633C3E95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58B9C-20AF-4512-A0A0-A88633C3E95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58B9C-20AF-4512-A0A0-A88633C3E95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58B9C-20AF-4512-A0A0-A88633C3E95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58B9C-20AF-4512-A0A0-A88633C3E95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58B9C-20AF-4512-A0A0-A88633C3E95C}"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58B9C-20AF-4512-A0A0-A88633C3E95C}"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58B9C-20AF-4512-A0A0-A88633C3E95C}"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58B9C-20AF-4512-A0A0-A88633C3E95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58B9C-20AF-4512-A0A0-A88633C3E95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CD14B-B134-4031-9DCB-6446ED19DB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58B9C-20AF-4512-A0A0-A88633C3E95C}"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CD14B-B134-4031-9DCB-6446ED19DB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1/1a/Jonny_Wilkinson_2009_08_england_training_2.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c/c1/Nadal_Australian_Open_2009_5.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a/ae/Matthew_Pavlich_Marking_Contest.jpg" TargetMode="Externa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6.jpeg"/><Relationship Id="rId4" Type="http://schemas.openxmlformats.org/officeDocument/2006/relationships/hyperlink" Target="http://upload.wikimedia.org/wikipedia/commons/1/1f/Golf_player_Hawaii_2002.jp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2/2f/Ruckwork.jpg" TargetMode="External"/><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a:t>
            </a:r>
            <a:endParaRPr lang="en-US" dirty="0"/>
          </a:p>
        </p:txBody>
      </p:sp>
      <p:sp>
        <p:nvSpPr>
          <p:cNvPr id="3" name="Subtitle 2"/>
          <p:cNvSpPr>
            <a:spLocks noGrp="1"/>
          </p:cNvSpPr>
          <p:nvPr>
            <p:ph type="subTitle" idx="1"/>
          </p:nvPr>
        </p:nvSpPr>
        <p:spPr/>
        <p:txBody>
          <a:bodyPr/>
          <a:lstStyle/>
          <a:p>
            <a:r>
              <a:rPr lang="en-US" dirty="0" err="1" smtClean="0"/>
              <a:t>Ashira</a:t>
            </a:r>
            <a:r>
              <a:rPr lang="en-US" dirty="0" smtClean="0"/>
              <a:t> </a:t>
            </a:r>
            <a:r>
              <a:rPr lang="en-US" dirty="0" err="1" smtClean="0"/>
              <a:t>Hiruntrakul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Operant Conditioning</a:t>
            </a:r>
          </a:p>
        </p:txBody>
      </p:sp>
      <p:sp>
        <p:nvSpPr>
          <p:cNvPr id="14339" name="Rectangle 3"/>
          <p:cNvSpPr>
            <a:spLocks noGrp="1" noChangeArrowheads="1"/>
          </p:cNvSpPr>
          <p:nvPr>
            <p:ph type="body" idx="1"/>
          </p:nvPr>
        </p:nvSpPr>
        <p:spPr>
          <a:xfrm>
            <a:off x="1143000" y="1676400"/>
            <a:ext cx="7772400" cy="4876800"/>
          </a:xfrm>
        </p:spPr>
        <p:txBody>
          <a:bodyPr/>
          <a:lstStyle/>
          <a:p>
            <a:r>
              <a:rPr lang="en-US"/>
              <a:t>Operant Conditioning</a:t>
            </a:r>
          </a:p>
          <a:p>
            <a:pPr lvl="1"/>
            <a:r>
              <a:rPr lang="en-US"/>
              <a:t>learning in which a voluntary response is strengthened or weakened, depending on its positive or negative consequences</a:t>
            </a:r>
          </a:p>
          <a:p>
            <a:pPr lvl="1">
              <a:buFontTx/>
              <a:buNone/>
            </a:pPr>
            <a:endParaRPr lang="en-US"/>
          </a:p>
          <a:p>
            <a:r>
              <a:rPr lang="en-US"/>
              <a:t>Law of Effect</a:t>
            </a:r>
          </a:p>
          <a:p>
            <a:pPr lvl="1"/>
            <a:r>
              <a:rPr lang="en-US"/>
              <a:t>responses that are satisfying are more likely to be repeated, and those that are not satisfying are less likely to be repeated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Operant Conditioning</a:t>
            </a:r>
          </a:p>
        </p:txBody>
      </p:sp>
      <p:sp>
        <p:nvSpPr>
          <p:cNvPr id="15363" name="Rectangle 3"/>
          <p:cNvSpPr>
            <a:spLocks noGrp="1" noChangeArrowheads="1"/>
          </p:cNvSpPr>
          <p:nvPr>
            <p:ph type="body" idx="1"/>
          </p:nvPr>
        </p:nvSpPr>
        <p:spPr>
          <a:xfrm>
            <a:off x="1173163" y="1676400"/>
            <a:ext cx="7772400" cy="4724400"/>
          </a:xfrm>
        </p:spPr>
        <p:txBody>
          <a:bodyPr/>
          <a:lstStyle/>
          <a:p>
            <a:r>
              <a:rPr lang="en-US"/>
              <a:t>Reinforcement</a:t>
            </a:r>
          </a:p>
          <a:p>
            <a:pPr lvl="1"/>
            <a:r>
              <a:rPr lang="en-US"/>
              <a:t>the process by which a stimulus increases the probability that a preceding behavior will be repeated</a:t>
            </a:r>
          </a:p>
          <a:p>
            <a:pPr lvl="1">
              <a:buFontTx/>
              <a:buNone/>
            </a:pPr>
            <a:endParaRPr lang="en-US"/>
          </a:p>
          <a:p>
            <a:r>
              <a:rPr lang="en-US"/>
              <a:t>Reinforcer</a:t>
            </a:r>
          </a:p>
          <a:p>
            <a:pPr lvl="1"/>
            <a:r>
              <a:rPr lang="en-US"/>
              <a:t>any stimulus that increases the probability that a preceding behavior will occur again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FEL6-3.JPG"/>
          <p:cNvPicPr>
            <a:picLocks noChangeAspect="1" noChangeArrowheads="1"/>
          </p:cNvPicPr>
          <p:nvPr/>
        </p:nvPicPr>
        <p:blipFill>
          <a:blip r:embed="rId2" cstate="print"/>
          <a:srcRect/>
          <a:stretch>
            <a:fillRect/>
          </a:stretch>
        </p:blipFill>
        <p:spPr bwMode="auto">
          <a:xfrm>
            <a:off x="1066800" y="914400"/>
            <a:ext cx="7810500" cy="4381500"/>
          </a:xfrm>
          <a:prstGeom prst="rect">
            <a:avLst/>
          </a:prstGeom>
          <a:noFill/>
        </p:spPr>
      </p:pic>
      <p:sp>
        <p:nvSpPr>
          <p:cNvPr id="27651" name="Text Box 3"/>
          <p:cNvSpPr txBox="1">
            <a:spLocks noChangeArrowheads="1"/>
          </p:cNvSpPr>
          <p:nvPr/>
        </p:nvSpPr>
        <p:spPr bwMode="auto">
          <a:xfrm>
            <a:off x="1447800" y="6213475"/>
            <a:ext cx="4484688" cy="457200"/>
          </a:xfrm>
          <a:prstGeom prst="rect">
            <a:avLst/>
          </a:prstGeom>
          <a:noFill/>
          <a:ln w="9525">
            <a:noFill/>
            <a:miter lim="800000"/>
            <a:headEnd/>
            <a:tailEnd/>
          </a:ln>
          <a:effectLst/>
        </p:spPr>
        <p:txBody>
          <a:bodyPr>
            <a:spAutoFit/>
          </a:bodyPr>
          <a:lstStyle/>
          <a:p>
            <a:r>
              <a:rPr lang="en-US"/>
              <a:t>(Feldman, 1999)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Learning vs. Performance</a:t>
            </a:r>
          </a:p>
        </p:txBody>
      </p:sp>
      <p:sp>
        <p:nvSpPr>
          <p:cNvPr id="1027" name="Rectangle 3"/>
          <p:cNvSpPr>
            <a:spLocks noGrp="1" noChangeArrowheads="1"/>
          </p:cNvSpPr>
          <p:nvPr>
            <p:ph type="body" idx="1"/>
          </p:nvPr>
        </p:nvSpPr>
        <p:spPr/>
        <p:txBody>
          <a:bodyPr/>
          <a:lstStyle/>
          <a:p>
            <a:pPr>
              <a:spcBef>
                <a:spcPct val="50000"/>
              </a:spcBef>
            </a:pPr>
            <a:r>
              <a:rPr lang="en-US" sz="2400" dirty="0"/>
              <a:t>Learning</a:t>
            </a:r>
          </a:p>
          <a:p>
            <a:pPr lvl="1">
              <a:spcBef>
                <a:spcPct val="50000"/>
              </a:spcBef>
            </a:pPr>
            <a:r>
              <a:rPr lang="en-US" sz="2400" dirty="0"/>
              <a:t>A relatively permanent change in a person’s capability to execute a motor skill as a result of practice or experience. </a:t>
            </a:r>
          </a:p>
          <a:p>
            <a:pPr lvl="1">
              <a:spcBef>
                <a:spcPct val="50000"/>
              </a:spcBef>
              <a:buFontTx/>
              <a:buNone/>
            </a:pPr>
            <a:endParaRPr lang="en-US" sz="2400" dirty="0"/>
          </a:p>
          <a:p>
            <a:pPr>
              <a:spcBef>
                <a:spcPct val="50000"/>
              </a:spcBef>
            </a:pPr>
            <a:r>
              <a:rPr lang="en-US" sz="2400" dirty="0"/>
              <a:t>Performance</a:t>
            </a:r>
          </a:p>
          <a:p>
            <a:pPr lvl="1">
              <a:spcBef>
                <a:spcPct val="50000"/>
              </a:spcBef>
            </a:pPr>
            <a:r>
              <a:rPr lang="en-US" sz="2400" dirty="0" smtClean="0"/>
              <a:t>The behavioral act of performing a skill at a specific time and situation.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skill learning</a:t>
            </a:r>
            <a:endParaRPr lang="th-TH" dirty="0"/>
          </a:p>
        </p:txBody>
      </p:sp>
      <p:sp>
        <p:nvSpPr>
          <p:cNvPr id="3" name="Content Placeholder 2"/>
          <p:cNvSpPr>
            <a:spLocks noGrp="1"/>
          </p:cNvSpPr>
          <p:nvPr>
            <p:ph idx="1"/>
          </p:nvPr>
        </p:nvSpPr>
        <p:spPr/>
        <p:txBody>
          <a:bodyPr/>
          <a:lstStyle/>
          <a:p>
            <a:r>
              <a:rPr lang="en-US" dirty="0" smtClean="0"/>
              <a:t>Improvement</a:t>
            </a:r>
          </a:p>
          <a:p>
            <a:r>
              <a:rPr lang="en-US" dirty="0" smtClean="0"/>
              <a:t>Consistency</a:t>
            </a:r>
          </a:p>
          <a:p>
            <a:r>
              <a:rPr lang="en-US" dirty="0" smtClean="0"/>
              <a:t>Persistence</a:t>
            </a:r>
          </a:p>
          <a:p>
            <a:r>
              <a:rPr lang="en-US" dirty="0" smtClean="0"/>
              <a:t>Adaptability</a:t>
            </a:r>
          </a:p>
          <a:p>
            <a:endParaRPr lang="th-T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Improvement</a:t>
            </a:r>
            <a:endParaRPr lang="th-TH" dirty="0"/>
          </a:p>
        </p:txBody>
      </p:sp>
      <p:sp>
        <p:nvSpPr>
          <p:cNvPr id="3" name="Content Placeholder 2"/>
          <p:cNvSpPr>
            <a:spLocks noGrp="1"/>
          </p:cNvSpPr>
          <p:nvPr>
            <p:ph idx="1"/>
          </p:nvPr>
        </p:nvSpPr>
        <p:spPr/>
        <p:txBody>
          <a:bodyPr/>
          <a:lstStyle/>
          <a:p>
            <a:r>
              <a:rPr lang="en-US" dirty="0" smtClean="0"/>
              <a:t>Performance of the skill shows improvement over a period of time.</a:t>
            </a:r>
            <a:endParaRPr lang="th-T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Consistency</a:t>
            </a:r>
            <a:endParaRPr lang="th-TH" dirty="0"/>
          </a:p>
        </p:txBody>
      </p:sp>
      <p:sp>
        <p:nvSpPr>
          <p:cNvPr id="3" name="Content Placeholder 2"/>
          <p:cNvSpPr>
            <a:spLocks noGrp="1"/>
          </p:cNvSpPr>
          <p:nvPr>
            <p:ph idx="1"/>
          </p:nvPr>
        </p:nvSpPr>
        <p:spPr/>
        <p:txBody>
          <a:bodyPr/>
          <a:lstStyle/>
          <a:p>
            <a:r>
              <a:rPr lang="en-US" dirty="0" smtClean="0"/>
              <a:t>Performance becomes increasingly more consistent. </a:t>
            </a:r>
            <a:endParaRPr lang="th-TH"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Persistence</a:t>
            </a:r>
            <a:endParaRPr lang="th-TH" dirty="0"/>
          </a:p>
        </p:txBody>
      </p:sp>
      <p:sp>
        <p:nvSpPr>
          <p:cNvPr id="3" name="Content Placeholder 2"/>
          <p:cNvSpPr>
            <a:spLocks noGrp="1"/>
          </p:cNvSpPr>
          <p:nvPr>
            <p:ph idx="1"/>
          </p:nvPr>
        </p:nvSpPr>
        <p:spPr/>
        <p:txBody>
          <a:bodyPr/>
          <a:lstStyle/>
          <a:p>
            <a:r>
              <a:rPr lang="en-US" dirty="0" smtClean="0"/>
              <a:t>The improved performance capability is marked by an increasing amount of persistence.</a:t>
            </a:r>
            <a:endParaRPr lang="th-TH"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Adaptability</a:t>
            </a:r>
            <a:endParaRPr lang="th-TH" dirty="0"/>
          </a:p>
        </p:txBody>
      </p:sp>
      <p:sp>
        <p:nvSpPr>
          <p:cNvPr id="3" name="Content Placeholder 2"/>
          <p:cNvSpPr>
            <a:spLocks noGrp="1"/>
          </p:cNvSpPr>
          <p:nvPr>
            <p:ph idx="1"/>
          </p:nvPr>
        </p:nvSpPr>
        <p:spPr/>
        <p:txBody>
          <a:bodyPr/>
          <a:lstStyle/>
          <a:p>
            <a:r>
              <a:rPr lang="en-US" dirty="0"/>
              <a:t>The improved performance </a:t>
            </a:r>
            <a:r>
              <a:rPr lang="en-US" dirty="0" smtClean="0"/>
              <a:t>is adaptable to a variety of performance context characteristics. </a:t>
            </a:r>
            <a:endParaRPr lang="th-TH"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curve</a:t>
            </a:r>
            <a:endParaRPr lang="th-TH" dirty="0"/>
          </a:p>
        </p:txBody>
      </p:sp>
      <p:sp>
        <p:nvSpPr>
          <p:cNvPr id="3" name="Content Placeholder 2"/>
          <p:cNvSpPr>
            <a:spLocks noGrp="1"/>
          </p:cNvSpPr>
          <p:nvPr>
            <p:ph idx="1"/>
          </p:nvPr>
        </p:nvSpPr>
        <p:spPr/>
        <p:txBody>
          <a:bodyPr/>
          <a:lstStyle/>
          <a:p>
            <a:r>
              <a:rPr lang="en-US" dirty="0" smtClean="0"/>
              <a:t>Linear</a:t>
            </a:r>
          </a:p>
          <a:p>
            <a:r>
              <a:rPr lang="en-US" dirty="0" smtClean="0"/>
              <a:t>Negative accelerated</a:t>
            </a:r>
          </a:p>
          <a:p>
            <a:r>
              <a:rPr lang="en-US" dirty="0" smtClean="0"/>
              <a:t>Positive accelerated</a:t>
            </a:r>
          </a:p>
          <a:p>
            <a:r>
              <a:rPr lang="en-US" dirty="0" smtClean="0"/>
              <a:t>S-shaped</a:t>
            </a:r>
            <a:endParaRPr lang="th-T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Definition of Learning</a:t>
            </a:r>
          </a:p>
        </p:txBody>
      </p:sp>
      <p:sp>
        <p:nvSpPr>
          <p:cNvPr id="2051" name="Rectangle 3"/>
          <p:cNvSpPr>
            <a:spLocks noGrp="1" noChangeArrowheads="1"/>
          </p:cNvSpPr>
          <p:nvPr>
            <p:ph type="body" idx="1"/>
          </p:nvPr>
        </p:nvSpPr>
        <p:spPr/>
        <p:txBody>
          <a:bodyPr/>
          <a:lstStyle/>
          <a:p>
            <a:pPr>
              <a:lnSpc>
                <a:spcPct val="90000"/>
              </a:lnSpc>
            </a:pPr>
            <a:r>
              <a:rPr lang="en-US"/>
              <a:t>Learning</a:t>
            </a:r>
          </a:p>
          <a:p>
            <a:pPr lvl="1">
              <a:lnSpc>
                <a:spcPct val="90000"/>
              </a:lnSpc>
            </a:pPr>
            <a:r>
              <a:rPr lang="en-US"/>
              <a:t>a relatively permanent change in behavior brought about by experience</a:t>
            </a:r>
          </a:p>
          <a:p>
            <a:pPr lvl="1">
              <a:lnSpc>
                <a:spcPct val="90000"/>
              </a:lnSpc>
              <a:buFontTx/>
              <a:buNone/>
            </a:pPr>
            <a:endParaRPr lang="en-US"/>
          </a:p>
          <a:p>
            <a:pPr lvl="1">
              <a:lnSpc>
                <a:spcPct val="90000"/>
              </a:lnSpc>
            </a:pPr>
            <a:r>
              <a:rPr lang="en-US"/>
              <a:t>distinguishes between maturation and experience</a:t>
            </a:r>
          </a:p>
          <a:p>
            <a:pPr lvl="1">
              <a:lnSpc>
                <a:spcPct val="90000"/>
              </a:lnSpc>
              <a:buFontTx/>
              <a:buNone/>
            </a:pPr>
            <a:endParaRPr lang="en-US"/>
          </a:p>
          <a:p>
            <a:pPr lvl="1">
              <a:lnSpc>
                <a:spcPct val="90000"/>
              </a:lnSpc>
            </a:pPr>
            <a:r>
              <a:rPr lang="en-US"/>
              <a:t>distinguishes between short-term changes in performance and actual learning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9600" y="457200"/>
            <a:ext cx="2971800" cy="2730500"/>
          </a:xfrm>
          <a:prstGeom prst="rect">
            <a:avLst/>
          </a:prstGeom>
        </p:spPr>
      </p:pic>
      <p:pic>
        <p:nvPicPr>
          <p:cNvPr id="5" name="Picture 4"/>
          <p:cNvPicPr>
            <a:picLocks noChangeAspect="1"/>
          </p:cNvPicPr>
          <p:nvPr/>
        </p:nvPicPr>
        <p:blipFill>
          <a:blip r:embed="rId3" cstate="print"/>
          <a:stretch>
            <a:fillRect/>
          </a:stretch>
        </p:blipFill>
        <p:spPr>
          <a:xfrm>
            <a:off x="5038855" y="3505200"/>
            <a:ext cx="4114800" cy="2743200"/>
          </a:xfrm>
          <a:prstGeom prst="rect">
            <a:avLst/>
          </a:prstGeom>
        </p:spPr>
      </p:pic>
      <p:pic>
        <p:nvPicPr>
          <p:cNvPr id="6" name="Picture 5"/>
          <p:cNvPicPr>
            <a:picLocks noChangeAspect="1"/>
          </p:cNvPicPr>
          <p:nvPr/>
        </p:nvPicPr>
        <p:blipFill>
          <a:blip r:embed="rId4" cstate="print"/>
          <a:stretch>
            <a:fillRect/>
          </a:stretch>
        </p:blipFill>
        <p:spPr>
          <a:xfrm>
            <a:off x="4800600" y="457200"/>
            <a:ext cx="4038600" cy="2517394"/>
          </a:xfrm>
          <a:prstGeom prst="rect">
            <a:avLst/>
          </a:prstGeom>
        </p:spPr>
      </p:pic>
      <p:pic>
        <p:nvPicPr>
          <p:cNvPr id="7" name="Picture 6"/>
          <p:cNvPicPr>
            <a:picLocks noChangeAspect="1"/>
          </p:cNvPicPr>
          <p:nvPr/>
        </p:nvPicPr>
        <p:blipFill>
          <a:blip r:embed="rId5" cstate="print"/>
          <a:stretch>
            <a:fillRect/>
          </a:stretch>
        </p:blipFill>
        <p:spPr>
          <a:xfrm>
            <a:off x="228600" y="3505200"/>
            <a:ext cx="4686300" cy="2984500"/>
          </a:xfrm>
          <a:prstGeom prst="rect">
            <a:avLst/>
          </a:prstGeom>
        </p:spPr>
      </p:pic>
    </p:spTree>
    <p:extLst>
      <p:ext uri="{BB962C8B-B14F-4D97-AF65-F5344CB8AC3E}">
        <p14:creationId xmlns:p14="http://schemas.microsoft.com/office/powerpoint/2010/main" xmlns="" val="4224753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5334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n-US" sz="2800" dirty="0" smtClean="0"/>
              <a:t>LEARNING CURVES</a:t>
            </a:r>
            <a:endParaRPr lang="en-US" sz="2800" dirty="0"/>
          </a:p>
        </p:txBody>
      </p:sp>
      <p:cxnSp>
        <p:nvCxnSpPr>
          <p:cNvPr id="6" name="Straight Arrow Connector 5"/>
          <p:cNvCxnSpPr/>
          <p:nvPr/>
        </p:nvCxnSpPr>
        <p:spPr>
          <a:xfrm rot="5400000" flipH="1" flipV="1">
            <a:off x="873919" y="2320131"/>
            <a:ext cx="2743200" cy="1588"/>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44725" y="3692525"/>
            <a:ext cx="4800600" cy="1588"/>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17" name="TextBox 7"/>
          <p:cNvSpPr txBox="1">
            <a:spLocks noChangeArrowheads="1"/>
          </p:cNvSpPr>
          <p:nvPr/>
        </p:nvSpPr>
        <p:spPr bwMode="auto">
          <a:xfrm rot="-5400000">
            <a:off x="600075" y="2060575"/>
            <a:ext cx="2286000" cy="368300"/>
          </a:xfrm>
          <a:prstGeom prst="rect">
            <a:avLst/>
          </a:prstGeom>
          <a:noFill/>
          <a:ln w="9525">
            <a:noFill/>
            <a:miter lim="800000"/>
            <a:headEnd/>
            <a:tailEnd/>
          </a:ln>
        </p:spPr>
        <p:txBody>
          <a:bodyPr>
            <a:spAutoFit/>
          </a:bodyPr>
          <a:lstStyle/>
          <a:p>
            <a:r>
              <a:rPr lang="en-AU">
                <a:latin typeface="Calibri" pitchFamily="34" charset="0"/>
              </a:rPr>
              <a:t>Level of performance</a:t>
            </a:r>
          </a:p>
        </p:txBody>
      </p:sp>
      <p:sp>
        <p:nvSpPr>
          <p:cNvPr id="13318" name="TextBox 8"/>
          <p:cNvSpPr txBox="1">
            <a:spLocks noChangeArrowheads="1"/>
          </p:cNvSpPr>
          <p:nvPr/>
        </p:nvSpPr>
        <p:spPr bwMode="auto">
          <a:xfrm>
            <a:off x="3311525" y="3692525"/>
            <a:ext cx="2362200" cy="381000"/>
          </a:xfrm>
          <a:prstGeom prst="rect">
            <a:avLst/>
          </a:prstGeom>
          <a:noFill/>
          <a:ln w="9525">
            <a:noFill/>
            <a:miter lim="800000"/>
            <a:headEnd/>
            <a:tailEnd/>
          </a:ln>
        </p:spPr>
        <p:txBody>
          <a:bodyPr>
            <a:spAutoFit/>
          </a:bodyPr>
          <a:lstStyle/>
          <a:p>
            <a:r>
              <a:rPr lang="en-AU">
                <a:latin typeface="Calibri" pitchFamily="34" charset="0"/>
              </a:rPr>
              <a:t>Amount of practice</a:t>
            </a:r>
          </a:p>
        </p:txBody>
      </p:sp>
      <p:sp>
        <p:nvSpPr>
          <p:cNvPr id="10" name="Freeform 9"/>
          <p:cNvSpPr/>
          <p:nvPr/>
        </p:nvSpPr>
        <p:spPr>
          <a:xfrm>
            <a:off x="2438400" y="762000"/>
            <a:ext cx="4197350" cy="2513013"/>
          </a:xfrm>
          <a:custGeom>
            <a:avLst/>
            <a:gdLst>
              <a:gd name="connsiteX0" fmla="*/ 0 w 4197927"/>
              <a:gd name="connsiteY0" fmla="*/ 2507672 h 2512290"/>
              <a:gd name="connsiteX1" fmla="*/ 568036 w 4197927"/>
              <a:gd name="connsiteY1" fmla="*/ 2382981 h 2512290"/>
              <a:gd name="connsiteX2" fmla="*/ 872836 w 4197927"/>
              <a:gd name="connsiteY2" fmla="*/ 1731818 h 2512290"/>
              <a:gd name="connsiteX3" fmla="*/ 1551709 w 4197927"/>
              <a:gd name="connsiteY3" fmla="*/ 1620981 h 2512290"/>
              <a:gd name="connsiteX4" fmla="*/ 1856509 w 4197927"/>
              <a:gd name="connsiteY4" fmla="*/ 1039091 h 2512290"/>
              <a:gd name="connsiteX5" fmla="*/ 2646218 w 4197927"/>
              <a:gd name="connsiteY5" fmla="*/ 942109 h 2512290"/>
              <a:gd name="connsiteX6" fmla="*/ 3186545 w 4197927"/>
              <a:gd name="connsiteY6" fmla="*/ 152400 h 2512290"/>
              <a:gd name="connsiteX7" fmla="*/ 4197927 w 4197927"/>
              <a:gd name="connsiteY7" fmla="*/ 27709 h 251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7927" h="2512290">
                <a:moveTo>
                  <a:pt x="0" y="2507672"/>
                </a:moveTo>
                <a:cubicBezTo>
                  <a:pt x="211281" y="2509981"/>
                  <a:pt x="422563" y="2512290"/>
                  <a:pt x="568036" y="2382981"/>
                </a:cubicBezTo>
                <a:cubicBezTo>
                  <a:pt x="713509" y="2253672"/>
                  <a:pt x="708891" y="1858818"/>
                  <a:pt x="872836" y="1731818"/>
                </a:cubicBezTo>
                <a:cubicBezTo>
                  <a:pt x="1036781" y="1604818"/>
                  <a:pt x="1387764" y="1736435"/>
                  <a:pt x="1551709" y="1620981"/>
                </a:cubicBezTo>
                <a:cubicBezTo>
                  <a:pt x="1715654" y="1505527"/>
                  <a:pt x="1674091" y="1152236"/>
                  <a:pt x="1856509" y="1039091"/>
                </a:cubicBezTo>
                <a:cubicBezTo>
                  <a:pt x="2038927" y="925946"/>
                  <a:pt x="2424545" y="1089891"/>
                  <a:pt x="2646218" y="942109"/>
                </a:cubicBezTo>
                <a:cubicBezTo>
                  <a:pt x="2867891" y="794327"/>
                  <a:pt x="2927927" y="304800"/>
                  <a:pt x="3186545" y="152400"/>
                </a:cubicBezTo>
                <a:cubicBezTo>
                  <a:pt x="3445163" y="0"/>
                  <a:pt x="3821545" y="13854"/>
                  <a:pt x="4197927" y="27709"/>
                </a:cubicBezTo>
              </a:path>
            </a:pathLst>
          </a:custGeom>
          <a:ln w="317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AU"/>
          </a:p>
        </p:txBody>
      </p:sp>
      <p:sp>
        <p:nvSpPr>
          <p:cNvPr id="11" name="TextBox 10"/>
          <p:cNvSpPr txBox="1"/>
          <p:nvPr/>
        </p:nvSpPr>
        <p:spPr>
          <a:xfrm>
            <a:off x="3082925" y="1025525"/>
            <a:ext cx="1219200" cy="3810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AU" dirty="0"/>
              <a:t>Plateaus</a:t>
            </a:r>
          </a:p>
        </p:txBody>
      </p:sp>
      <p:cxnSp>
        <p:nvCxnSpPr>
          <p:cNvPr id="13" name="Straight Arrow Connector 12"/>
          <p:cNvCxnSpPr>
            <a:stCxn id="11" idx="2"/>
          </p:cNvCxnSpPr>
          <p:nvPr/>
        </p:nvCxnSpPr>
        <p:spPr>
          <a:xfrm rot="5400000">
            <a:off x="2320925" y="1787525"/>
            <a:ext cx="17526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236119" y="1862931"/>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92525" y="1406525"/>
            <a:ext cx="11430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24" name="TextBox 15"/>
          <p:cNvSpPr txBox="1">
            <a:spLocks noChangeArrowheads="1"/>
          </p:cNvSpPr>
          <p:nvPr/>
        </p:nvSpPr>
        <p:spPr bwMode="auto">
          <a:xfrm>
            <a:off x="381000" y="4191000"/>
            <a:ext cx="8458200" cy="2586038"/>
          </a:xfrm>
          <a:prstGeom prst="rect">
            <a:avLst/>
          </a:prstGeom>
          <a:noFill/>
          <a:ln w="9525">
            <a:noFill/>
            <a:miter lim="800000"/>
            <a:headEnd/>
            <a:tailEnd/>
          </a:ln>
        </p:spPr>
        <p:txBody>
          <a:bodyPr>
            <a:spAutoFit/>
          </a:bodyPr>
          <a:lstStyle/>
          <a:p>
            <a:r>
              <a:rPr lang="en-AU">
                <a:latin typeface="Calibri" pitchFamily="34" charset="0"/>
              </a:rPr>
              <a:t>A plateau occurs when there is no improvement in performance despite practice still occurring.  This can be a very demoralising period for the performer when practice does not improve performance.  </a:t>
            </a:r>
          </a:p>
          <a:p>
            <a:endParaRPr lang="en-AU">
              <a:latin typeface="Calibri" pitchFamily="34" charset="0"/>
            </a:endParaRPr>
          </a:p>
          <a:p>
            <a:r>
              <a:rPr lang="en-AU">
                <a:latin typeface="Calibri" pitchFamily="34" charset="0"/>
              </a:rPr>
              <a:t>A plateau can represent a period of consolidation of a newly acquired skill.</a:t>
            </a:r>
          </a:p>
          <a:p>
            <a:endParaRPr lang="en-AU">
              <a:latin typeface="Calibri" pitchFamily="34" charset="0"/>
            </a:endParaRPr>
          </a:p>
          <a:p>
            <a:r>
              <a:rPr lang="en-AU">
                <a:latin typeface="Calibri" pitchFamily="34" charset="0"/>
              </a:rPr>
              <a:t>With ongoing training, performers will continue to improve as long as the plateau has not occurred as a result of the performer having reached the limit of their ability eg the athlete cannot run any faster and has reached the physical limit of  their performance</a:t>
            </a:r>
          </a:p>
        </p:txBody>
      </p:sp>
      <p:sp>
        <p:nvSpPr>
          <p:cNvPr id="18" name="Slide Number Placeholder 17"/>
          <p:cNvSpPr>
            <a:spLocks noGrp="1"/>
          </p:cNvSpPr>
          <p:nvPr>
            <p:ph type="sldNum" sz="quarter" idx="12"/>
          </p:nvPr>
        </p:nvSpPr>
        <p:spPr>
          <a:xfrm>
            <a:off x="6248400" y="6492875"/>
            <a:ext cx="2133600" cy="365125"/>
          </a:xfrm>
        </p:spPr>
        <p:txBody>
          <a:bodyPr/>
          <a:lstStyle/>
          <a:p>
            <a:pPr>
              <a:defRPr/>
            </a:pPr>
            <a:fld id="{AC5668B9-C8CD-4234-B033-F4933CEE570D}" type="slidenum">
              <a:rPr lang="en-US"/>
              <a:pPr>
                <a:defRPr/>
              </a:pPr>
              <a:t>21</a:t>
            </a:fld>
            <a:endParaRPr lang="en-US" dirty="0"/>
          </a:p>
        </p:txBody>
      </p:sp>
      <p:sp>
        <p:nvSpPr>
          <p:cNvPr id="19" name="Action Button: Home 18">
            <a:hlinkClick r:id="rId2" action="ppaction://hlinksldjump" highlightClick="1"/>
          </p:cNvPr>
          <p:cNvSpPr/>
          <p:nvPr/>
        </p:nvSpPr>
        <p:spPr>
          <a:xfrm>
            <a:off x="8839200" y="6553200"/>
            <a:ext cx="304800" cy="304800"/>
          </a:xfrm>
          <a:prstGeom prst="actionButtonHome">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7" name="Footer Placeholder 16"/>
          <p:cNvSpPr>
            <a:spLocks noGrp="1"/>
          </p:cNvSpPr>
          <p:nvPr>
            <p:ph type="ftr" sz="quarter" idx="11"/>
          </p:nvPr>
        </p:nvSpPr>
        <p:spPr>
          <a:xfrm>
            <a:off x="3124200" y="6569075"/>
            <a:ext cx="2895600" cy="365125"/>
          </a:xfrm>
        </p:spPr>
        <p:txBody>
          <a:bodyPr/>
          <a:lstStyle/>
          <a:p>
            <a:pPr>
              <a:defRPr/>
            </a:pPr>
            <a:r>
              <a:rPr lang="en-US" dirty="0"/>
              <a:t>©PE STUDIES REVISION SEMINARS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6172200"/>
            <a:ext cx="1905000" cy="457200"/>
          </a:xfrm>
          <a:prstGeom prst="rect">
            <a:avLst/>
          </a:prstGeom>
          <a:noFill/>
          <a:ln w="12700">
            <a:noFill/>
            <a:miter lim="800000"/>
            <a:headEnd/>
            <a:tailEnd/>
          </a:ln>
          <a:effectLst/>
        </p:spPr>
        <p:txBody>
          <a:bodyPr wrap="none" anchor="ctr"/>
          <a:lstStyle/>
          <a:p>
            <a:endParaRPr lang="en-US"/>
          </a:p>
        </p:txBody>
      </p:sp>
      <p:sp>
        <p:nvSpPr>
          <p:cNvPr id="26627" name="Rectangle 3"/>
          <p:cNvSpPr>
            <a:spLocks noChangeArrowheads="1"/>
          </p:cNvSpPr>
          <p:nvPr/>
        </p:nvSpPr>
        <p:spPr bwMode="auto">
          <a:xfrm>
            <a:off x="3124200" y="6172200"/>
            <a:ext cx="2895600" cy="457200"/>
          </a:xfrm>
          <a:prstGeom prst="rect">
            <a:avLst/>
          </a:prstGeom>
          <a:noFill/>
          <a:ln w="12700">
            <a:noFill/>
            <a:miter lim="800000"/>
            <a:headEnd/>
            <a:tailEnd/>
          </a:ln>
          <a:effectLst/>
        </p:spPr>
        <p:txBody>
          <a:bodyPr wrap="none" anchor="ctr"/>
          <a:lstStyle/>
          <a:p>
            <a:endParaRPr lang="en-US"/>
          </a:p>
        </p:txBody>
      </p:sp>
      <p:sp>
        <p:nvSpPr>
          <p:cNvPr id="26628" name="Rectangle 4"/>
          <p:cNvSpPr>
            <a:spLocks noGrp="1" noChangeArrowheads="1"/>
          </p:cNvSpPr>
          <p:nvPr>
            <p:ph type="title"/>
          </p:nvPr>
        </p:nvSpPr>
        <p:spPr>
          <a:xfrm>
            <a:off x="1143000" y="609600"/>
            <a:ext cx="7724775" cy="957263"/>
          </a:xfrm>
          <a:noFill/>
          <a:ln/>
        </p:spPr>
        <p:txBody>
          <a:bodyPr lIns="90488" tIns="44450" rIns="90488" bIns="44450"/>
          <a:lstStyle/>
          <a:p>
            <a:r>
              <a:rPr lang="en-US"/>
              <a:t>Factors Influencing Learning</a:t>
            </a:r>
          </a:p>
        </p:txBody>
      </p:sp>
      <p:sp>
        <p:nvSpPr>
          <p:cNvPr id="26629" name="Rectangle 5"/>
          <p:cNvSpPr>
            <a:spLocks noGrp="1" noChangeArrowheads="1"/>
          </p:cNvSpPr>
          <p:nvPr>
            <p:ph type="body" idx="1"/>
          </p:nvPr>
        </p:nvSpPr>
        <p:spPr>
          <a:xfrm>
            <a:off x="228600" y="2057400"/>
            <a:ext cx="8763000" cy="4419600"/>
          </a:xfrm>
          <a:noFill/>
          <a:ln/>
        </p:spPr>
        <p:txBody>
          <a:bodyPr lIns="90488" tIns="44450" rIns="90488" bIns="44450"/>
          <a:lstStyle/>
          <a:p>
            <a:pPr>
              <a:lnSpc>
                <a:spcPct val="90000"/>
              </a:lnSpc>
            </a:pPr>
            <a:r>
              <a:rPr lang="en-US" sz="2400" b="1"/>
              <a:t>Readiness</a:t>
            </a:r>
            <a:endParaRPr lang="en-US" sz="2800"/>
          </a:p>
          <a:p>
            <a:pPr lvl="1">
              <a:lnSpc>
                <a:spcPct val="90000"/>
              </a:lnSpc>
            </a:pPr>
            <a:r>
              <a:rPr lang="en-US" sz="2000"/>
              <a:t>Physiological and psychological factors influencing an individual’s ability and willingness to learn.</a:t>
            </a:r>
            <a:endParaRPr lang="en-US" sz="2400"/>
          </a:p>
          <a:p>
            <a:pPr>
              <a:lnSpc>
                <a:spcPct val="90000"/>
              </a:lnSpc>
            </a:pPr>
            <a:r>
              <a:rPr lang="en-US" sz="2400" b="1"/>
              <a:t>Motivation</a:t>
            </a:r>
            <a:endParaRPr lang="en-US" sz="2800"/>
          </a:p>
          <a:p>
            <a:pPr lvl="1">
              <a:lnSpc>
                <a:spcPct val="90000"/>
              </a:lnSpc>
            </a:pPr>
            <a:r>
              <a:rPr lang="en-US" sz="2000"/>
              <a:t>A condition within an individual that initiates activity directed toward a goal. Concern with initiation, maintenance, and intensity of behavior.</a:t>
            </a:r>
            <a:endParaRPr lang="en-US" sz="2400"/>
          </a:p>
          <a:p>
            <a:pPr>
              <a:lnSpc>
                <a:spcPct val="90000"/>
              </a:lnSpc>
            </a:pPr>
            <a:r>
              <a:rPr lang="en-US" sz="2400" b="1"/>
              <a:t>Reinforcement </a:t>
            </a:r>
          </a:p>
          <a:p>
            <a:pPr lvl="1">
              <a:lnSpc>
                <a:spcPct val="90000"/>
              </a:lnSpc>
            </a:pPr>
            <a:r>
              <a:rPr lang="en-US" sz="2000"/>
              <a:t>Using events, actions, and behaviors to increase the likelihood of a certain response recurring. May be positive or negative.</a:t>
            </a:r>
          </a:p>
          <a:p>
            <a:pPr>
              <a:lnSpc>
                <a:spcPct val="90000"/>
              </a:lnSpc>
            </a:pPr>
            <a:r>
              <a:rPr lang="en-US" sz="2400" b="1"/>
              <a:t>Individual differences</a:t>
            </a:r>
          </a:p>
          <a:p>
            <a:pPr lvl="1">
              <a:lnSpc>
                <a:spcPct val="90000"/>
              </a:lnSpc>
            </a:pPr>
            <a:r>
              <a:rPr lang="en-US" sz="2000"/>
              <a:t>Backgrounds, abilities, intelligence, learning styles, and personalities of students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6172200"/>
            <a:ext cx="1905000" cy="457200"/>
          </a:xfrm>
          <a:prstGeom prst="rect">
            <a:avLst/>
          </a:prstGeom>
          <a:noFill/>
          <a:ln w="12700">
            <a:noFill/>
            <a:miter lim="800000"/>
            <a:headEnd/>
            <a:tailEnd/>
          </a:ln>
          <a:effectLst/>
        </p:spPr>
        <p:txBody>
          <a:bodyPr wrap="none" anchor="ctr"/>
          <a:lstStyle/>
          <a:p>
            <a:endParaRPr lang="en-US"/>
          </a:p>
        </p:txBody>
      </p:sp>
      <p:sp>
        <p:nvSpPr>
          <p:cNvPr id="36867" name="Rectangle 3"/>
          <p:cNvSpPr>
            <a:spLocks noChangeArrowheads="1"/>
          </p:cNvSpPr>
          <p:nvPr/>
        </p:nvSpPr>
        <p:spPr bwMode="auto">
          <a:xfrm>
            <a:off x="3124200" y="6172200"/>
            <a:ext cx="2895600" cy="457200"/>
          </a:xfrm>
          <a:prstGeom prst="rect">
            <a:avLst/>
          </a:prstGeom>
          <a:noFill/>
          <a:ln w="12700">
            <a:noFill/>
            <a:miter lim="800000"/>
            <a:headEnd/>
            <a:tailEnd/>
          </a:ln>
          <a:effectLst/>
        </p:spPr>
        <p:txBody>
          <a:bodyPr wrap="none" anchor="ctr"/>
          <a:lstStyle/>
          <a:p>
            <a:endParaRPr lang="en-US"/>
          </a:p>
        </p:txBody>
      </p:sp>
      <p:sp>
        <p:nvSpPr>
          <p:cNvPr id="36868" name="Rectangle 4"/>
          <p:cNvSpPr>
            <a:spLocks noGrp="1" noChangeArrowheads="1"/>
          </p:cNvSpPr>
          <p:nvPr>
            <p:ph type="title"/>
          </p:nvPr>
        </p:nvSpPr>
        <p:spPr>
          <a:xfrm>
            <a:off x="990600" y="533400"/>
            <a:ext cx="7793038" cy="990600"/>
          </a:xfrm>
          <a:noFill/>
          <a:ln/>
        </p:spPr>
        <p:txBody>
          <a:bodyPr lIns="90488" tIns="44450" rIns="90488" bIns="44450"/>
          <a:lstStyle/>
          <a:p>
            <a:r>
              <a:rPr lang="en-US"/>
              <a:t>     Motor Learning Concepts</a:t>
            </a:r>
          </a:p>
        </p:txBody>
      </p:sp>
      <p:sp>
        <p:nvSpPr>
          <p:cNvPr id="36869" name="Rectangle 5"/>
          <p:cNvSpPr>
            <a:spLocks noGrp="1" noChangeArrowheads="1"/>
          </p:cNvSpPr>
          <p:nvPr>
            <p:ph type="body" idx="1"/>
          </p:nvPr>
        </p:nvSpPr>
        <p:spPr>
          <a:xfrm>
            <a:off x="457200" y="1905000"/>
            <a:ext cx="8305800" cy="4495800"/>
          </a:xfrm>
          <a:noFill/>
          <a:ln/>
        </p:spPr>
        <p:txBody>
          <a:bodyPr lIns="90488" tIns="44450" rIns="90488" bIns="44450"/>
          <a:lstStyle/>
          <a:p>
            <a:pPr>
              <a:lnSpc>
                <a:spcPct val="90000"/>
              </a:lnSpc>
            </a:pPr>
            <a:r>
              <a:rPr lang="en-US" sz="2800"/>
              <a:t>Structure practice sessions to promote optimal conditions for learning.</a:t>
            </a:r>
          </a:p>
          <a:p>
            <a:pPr>
              <a:lnSpc>
                <a:spcPct val="90000"/>
              </a:lnSpc>
            </a:pPr>
            <a:r>
              <a:rPr lang="en-US" sz="2800"/>
              <a:t>Learners must understand the task to be learned.</a:t>
            </a:r>
          </a:p>
          <a:p>
            <a:pPr>
              <a:lnSpc>
                <a:spcPct val="90000"/>
              </a:lnSpc>
            </a:pPr>
            <a:r>
              <a:rPr lang="en-US" sz="2800"/>
              <a:t>Design practice according to the skill or task to be learned. </a:t>
            </a:r>
          </a:p>
          <a:p>
            <a:pPr>
              <a:lnSpc>
                <a:spcPct val="90000"/>
              </a:lnSpc>
            </a:pPr>
            <a:r>
              <a:rPr lang="en-US" sz="2800"/>
              <a:t>Whether to teach by the whole or the part method depends on the skill and the learner.</a:t>
            </a:r>
          </a:p>
          <a:p>
            <a:pPr>
              <a:lnSpc>
                <a:spcPct val="90000"/>
              </a:lnSpc>
            </a:pPr>
            <a:r>
              <a:rPr lang="en-US" sz="2800"/>
              <a:t>Whether speed or accuracy is emphasized in teaching a skill depends on the requirements of the skill.</a:t>
            </a: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1000" y="6172200"/>
            <a:ext cx="1905000" cy="457200"/>
          </a:xfrm>
          <a:prstGeom prst="rect">
            <a:avLst/>
          </a:prstGeom>
          <a:noFill/>
          <a:ln w="12700">
            <a:noFill/>
            <a:miter lim="800000"/>
            <a:headEnd/>
            <a:tailEnd/>
          </a:ln>
          <a:effectLst/>
        </p:spPr>
        <p:txBody>
          <a:bodyPr wrap="none" anchor="ctr"/>
          <a:lstStyle/>
          <a:p>
            <a:endParaRPr lang="en-US"/>
          </a:p>
        </p:txBody>
      </p:sp>
      <p:sp>
        <p:nvSpPr>
          <p:cNvPr id="38915" name="Rectangle 3"/>
          <p:cNvSpPr>
            <a:spLocks noChangeArrowheads="1"/>
          </p:cNvSpPr>
          <p:nvPr/>
        </p:nvSpPr>
        <p:spPr bwMode="auto">
          <a:xfrm>
            <a:off x="3124200" y="6172200"/>
            <a:ext cx="2895600" cy="457200"/>
          </a:xfrm>
          <a:prstGeom prst="rect">
            <a:avLst/>
          </a:prstGeom>
          <a:noFill/>
          <a:ln w="12700">
            <a:noFill/>
            <a:miter lim="800000"/>
            <a:headEnd/>
            <a:tailEnd/>
          </a:ln>
          <a:effectLst/>
        </p:spPr>
        <p:txBody>
          <a:bodyPr wrap="none" anchor="ctr"/>
          <a:lstStyle/>
          <a:p>
            <a:endParaRPr lang="en-US"/>
          </a:p>
        </p:txBody>
      </p:sp>
      <p:sp>
        <p:nvSpPr>
          <p:cNvPr id="38916" name="Rectangle 4"/>
          <p:cNvSpPr>
            <a:spLocks noGrp="1" noChangeArrowheads="1"/>
          </p:cNvSpPr>
          <p:nvPr>
            <p:ph type="title"/>
          </p:nvPr>
        </p:nvSpPr>
        <p:spPr>
          <a:noFill/>
          <a:ln/>
        </p:spPr>
        <p:txBody>
          <a:bodyPr lIns="90488" tIns="44450" rIns="90488" bIns="44450"/>
          <a:lstStyle/>
          <a:p>
            <a:r>
              <a:rPr lang="en-US"/>
              <a:t>        Motor Learning Concepts</a:t>
            </a:r>
          </a:p>
        </p:txBody>
      </p:sp>
      <p:sp>
        <p:nvSpPr>
          <p:cNvPr id="38917" name="Rectangle 5"/>
          <p:cNvSpPr>
            <a:spLocks noGrp="1" noChangeArrowheads="1"/>
          </p:cNvSpPr>
          <p:nvPr>
            <p:ph type="body" idx="1"/>
          </p:nvPr>
        </p:nvSpPr>
        <p:spPr>
          <a:xfrm>
            <a:off x="762000" y="1828800"/>
            <a:ext cx="7848600" cy="4724400"/>
          </a:xfrm>
          <a:noFill/>
          <a:ln/>
        </p:spPr>
        <p:txBody>
          <a:bodyPr lIns="90488" tIns="44450" rIns="90488" bIns="44450"/>
          <a:lstStyle/>
          <a:p>
            <a:r>
              <a:rPr lang="en-US" sz="2800"/>
              <a:t>Transfer of learning can facilitate the acquisition of motor skills.</a:t>
            </a:r>
          </a:p>
          <a:p>
            <a:r>
              <a:rPr lang="en-US" sz="2800"/>
              <a:t>Feedback is essential for learning.</a:t>
            </a:r>
          </a:p>
          <a:p>
            <a:pPr lvl="1">
              <a:buSzPct val="75000"/>
            </a:pPr>
            <a:r>
              <a:rPr lang="en-US"/>
              <a:t>Knowledge of results (KR)</a:t>
            </a:r>
          </a:p>
          <a:p>
            <a:pPr lvl="1">
              <a:buSzPct val="75000"/>
            </a:pPr>
            <a:r>
              <a:rPr lang="en-US"/>
              <a:t>Knowledge of performance (KP)</a:t>
            </a:r>
          </a:p>
          <a:p>
            <a:pPr>
              <a:buSzPct val="75000"/>
            </a:pPr>
            <a:r>
              <a:rPr lang="en-US" sz="2800"/>
              <a:t>Learners may experience plateaus in learning.</a:t>
            </a:r>
          </a:p>
          <a:p>
            <a:pPr>
              <a:buSzPct val="75000"/>
            </a:pPr>
            <a:r>
              <a:rPr lang="en-US" sz="2800"/>
              <a:t>Self-analysis should be developed.</a:t>
            </a:r>
          </a:p>
          <a:p>
            <a:pPr>
              <a:buSzPct val="75000"/>
            </a:pPr>
            <a:r>
              <a:rPr lang="en-US" sz="2800"/>
              <a:t> Leadership influences the amount of learning.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u="sng">
                <a:latin typeface="Comic Sans MS" pitchFamily="66" charset="0"/>
              </a:rPr>
              <a:t>Phase of motor learning</a:t>
            </a:r>
            <a:endParaRPr lang="en-US" u="sng">
              <a:latin typeface="Comic Sans MS" pitchFamily="66" charset="0"/>
            </a:endParaRPr>
          </a:p>
        </p:txBody>
      </p:sp>
      <p:sp>
        <p:nvSpPr>
          <p:cNvPr id="6147" name="Rectangle 3"/>
          <p:cNvSpPr>
            <a:spLocks noGrp="1" noChangeArrowheads="1"/>
          </p:cNvSpPr>
          <p:nvPr>
            <p:ph type="body" idx="1"/>
          </p:nvPr>
        </p:nvSpPr>
        <p:spPr/>
        <p:txBody>
          <a:bodyPr/>
          <a:lstStyle/>
          <a:p>
            <a:pPr>
              <a:lnSpc>
                <a:spcPct val="90000"/>
              </a:lnSpc>
            </a:pPr>
            <a:r>
              <a:rPr lang="en-GB" sz="2800">
                <a:latin typeface="Comic Sans MS" pitchFamily="66" charset="0"/>
              </a:rPr>
              <a:t>People learn at different rates &amp; in different ways &amp; this should be taken into consideration when teaching.</a:t>
            </a:r>
          </a:p>
          <a:p>
            <a:pPr>
              <a:lnSpc>
                <a:spcPct val="90000"/>
              </a:lnSpc>
            </a:pPr>
            <a:r>
              <a:rPr lang="en-GB" sz="2800">
                <a:latin typeface="Comic Sans MS" pitchFamily="66" charset="0"/>
              </a:rPr>
              <a:t>An experts needs are different from those of a novice.</a:t>
            </a:r>
          </a:p>
          <a:p>
            <a:pPr>
              <a:lnSpc>
                <a:spcPct val="90000"/>
              </a:lnSpc>
            </a:pPr>
            <a:r>
              <a:rPr lang="en-GB" sz="2800">
                <a:latin typeface="Comic Sans MS" pitchFamily="66" charset="0"/>
              </a:rPr>
              <a:t>Fitts &amp; Posner (1967) suggest that this progression from novice to expert can be modelled using IP concepts. </a:t>
            </a:r>
          </a:p>
          <a:p>
            <a:pPr>
              <a:lnSpc>
                <a:spcPct val="90000"/>
              </a:lnSpc>
            </a:pPr>
            <a:r>
              <a:rPr lang="en-GB" sz="2800">
                <a:latin typeface="Comic Sans MS" pitchFamily="66" charset="0"/>
              </a:rPr>
              <a:t>This model can be used by teachers to analyse what stages of learning their client is at.</a:t>
            </a:r>
            <a:endParaRPr lang="en-US" sz="2800">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71450"/>
            <a:ext cx="8229600" cy="1143000"/>
          </a:xfrm>
        </p:spPr>
        <p:txBody>
          <a:bodyPr/>
          <a:lstStyle/>
          <a:p>
            <a:r>
              <a:rPr lang="en-GB" sz="3200">
                <a:latin typeface="Comic Sans MS" pitchFamily="66" charset="0"/>
              </a:rPr>
              <a:t>PHASES OF LEARNING </a:t>
            </a:r>
            <a:br>
              <a:rPr lang="en-GB" sz="3200">
                <a:latin typeface="Comic Sans MS" pitchFamily="66" charset="0"/>
              </a:rPr>
            </a:br>
            <a:r>
              <a:rPr lang="en-GB" sz="3200">
                <a:latin typeface="Comic Sans MS" pitchFamily="66" charset="0"/>
              </a:rPr>
              <a:t>(Fitts and Posner)</a:t>
            </a:r>
            <a:endParaRPr lang="en-US" sz="3200">
              <a:latin typeface="Comic Sans MS" pitchFamily="66" charset="0"/>
            </a:endParaRPr>
          </a:p>
        </p:txBody>
      </p:sp>
      <p:sp>
        <p:nvSpPr>
          <p:cNvPr id="10243" name="Rectangle 3"/>
          <p:cNvSpPr>
            <a:spLocks noGrp="1" noChangeArrowheads="1"/>
          </p:cNvSpPr>
          <p:nvPr>
            <p:ph type="body" idx="1"/>
          </p:nvPr>
        </p:nvSpPr>
        <p:spPr/>
        <p:txBody>
          <a:bodyPr/>
          <a:lstStyle/>
          <a:p>
            <a:endParaRPr lang="en-GB"/>
          </a:p>
        </p:txBody>
      </p:sp>
      <p:graphicFrame>
        <p:nvGraphicFramePr>
          <p:cNvPr id="10244" name="Object 4"/>
          <p:cNvGraphicFramePr>
            <a:graphicFrameLocks noChangeAspect="1"/>
          </p:cNvGraphicFramePr>
          <p:nvPr/>
        </p:nvGraphicFramePr>
        <p:xfrm>
          <a:off x="2438400" y="838200"/>
          <a:ext cx="4270375" cy="1539875"/>
        </p:xfrm>
        <a:graphic>
          <a:graphicData uri="http://schemas.openxmlformats.org/presentationml/2006/ole">
            <p:oleObj spid="_x0000_s1049" name="SmartDraw" r:id="rId3" imgW="4269317" imgH="1540933" progId="">
              <p:embed/>
            </p:oleObj>
          </a:graphicData>
        </a:graphic>
      </p:graphicFrame>
      <p:graphicFrame>
        <p:nvGraphicFramePr>
          <p:cNvPr id="10245" name="Object 5"/>
          <p:cNvGraphicFramePr>
            <a:graphicFrameLocks noChangeAspect="1"/>
          </p:cNvGraphicFramePr>
          <p:nvPr/>
        </p:nvGraphicFramePr>
        <p:xfrm>
          <a:off x="2438400" y="2286000"/>
          <a:ext cx="4270375" cy="2025650"/>
        </p:xfrm>
        <a:graphic>
          <a:graphicData uri="http://schemas.openxmlformats.org/presentationml/2006/ole">
            <p:oleObj spid="_x0000_s1050" name="SmartDraw" r:id="rId4" imgW="4269317" imgH="2025650" progId="">
              <p:embed/>
            </p:oleObj>
          </a:graphicData>
        </a:graphic>
      </p:graphicFrame>
      <p:graphicFrame>
        <p:nvGraphicFramePr>
          <p:cNvPr id="10246" name="Object 6"/>
          <p:cNvGraphicFramePr>
            <a:graphicFrameLocks noChangeAspect="1"/>
          </p:cNvGraphicFramePr>
          <p:nvPr/>
        </p:nvGraphicFramePr>
        <p:xfrm>
          <a:off x="2438400" y="4191000"/>
          <a:ext cx="4279900" cy="2184400"/>
        </p:xfrm>
        <a:graphic>
          <a:graphicData uri="http://schemas.openxmlformats.org/presentationml/2006/ole">
            <p:oleObj spid="_x0000_s1051" name="SmartDraw" r:id="rId5" imgW="4279900" imgH="21844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fltVal val="0"/>
                                          </p:val>
                                        </p:tav>
                                        <p:tav tm="100000">
                                          <p:val>
                                            <p:strVal val="#ppt_w"/>
                                          </p:val>
                                        </p:tav>
                                      </p:tavLst>
                                    </p:anim>
                                    <p:anim calcmode="lin" valueType="num">
                                      <p:cBhvr>
                                        <p:cTn id="8" dur="1000" fill="hold"/>
                                        <p:tgtEl>
                                          <p:spTgt spid="10244"/>
                                        </p:tgtEl>
                                        <p:attrNameLst>
                                          <p:attrName>ppt_h</p:attrName>
                                        </p:attrNameLst>
                                      </p:cBhvr>
                                      <p:tavLst>
                                        <p:tav tm="0">
                                          <p:val>
                                            <p:fltVal val="0"/>
                                          </p:val>
                                        </p:tav>
                                        <p:tav tm="100000">
                                          <p:val>
                                            <p:strVal val="#ppt_h"/>
                                          </p:val>
                                        </p:tav>
                                      </p:tavLst>
                                    </p:anim>
                                    <p:anim calcmode="lin" valueType="num">
                                      <p:cBhvr>
                                        <p:cTn id="9"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 calcmode="lin" valueType="num">
                                      <p:cBhvr additive="base">
                                        <p:cTn id="15" dur="500" fill="hold"/>
                                        <p:tgtEl>
                                          <p:spTgt spid="10245"/>
                                        </p:tgtEl>
                                        <p:attrNameLst>
                                          <p:attrName>ppt_x</p:attrName>
                                        </p:attrNameLst>
                                      </p:cBhvr>
                                      <p:tavLst>
                                        <p:tav tm="0">
                                          <p:val>
                                            <p:strVal val="0-#ppt_w/2"/>
                                          </p:val>
                                        </p:tav>
                                        <p:tav tm="100000">
                                          <p:val>
                                            <p:strVal val="#ppt_x"/>
                                          </p:val>
                                        </p:tav>
                                      </p:tavLst>
                                    </p:anim>
                                    <p:anim calcmode="lin" valueType="num">
                                      <p:cBhvr additive="base">
                                        <p:cTn id="16" dur="500" fill="hold"/>
                                        <p:tgtEl>
                                          <p:spTgt spid="1024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anim calcmode="lin" valueType="num">
                                      <p:cBhvr additive="base">
                                        <p:cTn id="21" dur="500" fill="hold"/>
                                        <p:tgtEl>
                                          <p:spTgt spid="10246"/>
                                        </p:tgtEl>
                                        <p:attrNameLst>
                                          <p:attrName>ppt_x</p:attrName>
                                        </p:attrNameLst>
                                      </p:cBhvr>
                                      <p:tavLst>
                                        <p:tav tm="0">
                                          <p:val>
                                            <p:strVal val="1+#ppt_w/2"/>
                                          </p:val>
                                        </p:tav>
                                        <p:tav tm="100000">
                                          <p:val>
                                            <p:strVal val="#ppt_x"/>
                                          </p:val>
                                        </p:tav>
                                      </p:tavLst>
                                    </p:anim>
                                    <p:anim calcmode="lin" valueType="num">
                                      <p:cBhvr additive="base">
                                        <p:cTn id="22" dur="500" fill="hold"/>
                                        <p:tgtEl>
                                          <p:spTgt spid="102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z="4000" b="1" i="1" u="sng">
                <a:latin typeface="Comic Sans MS" pitchFamily="66" charset="0"/>
              </a:rPr>
              <a:t>Cognitive (early) phase</a:t>
            </a:r>
            <a:endParaRPr lang="en-US" sz="4000" b="1" i="1" u="sng">
              <a:latin typeface="Comic Sans MS" pitchFamily="66" charset="0"/>
            </a:endParaRPr>
          </a:p>
        </p:txBody>
      </p:sp>
      <p:sp>
        <p:nvSpPr>
          <p:cNvPr id="11267" name="Rectangle 3"/>
          <p:cNvSpPr>
            <a:spLocks noGrp="1" noChangeArrowheads="1"/>
          </p:cNvSpPr>
          <p:nvPr>
            <p:ph type="body" idx="1"/>
          </p:nvPr>
        </p:nvSpPr>
        <p:spPr/>
        <p:txBody>
          <a:bodyPr/>
          <a:lstStyle/>
          <a:p>
            <a:pPr>
              <a:lnSpc>
                <a:spcPct val="80000"/>
              </a:lnSpc>
            </a:pPr>
            <a:r>
              <a:rPr lang="en-GB" sz="2800">
                <a:latin typeface="Comic Sans MS" pitchFamily="66" charset="0"/>
              </a:rPr>
              <a:t>First/initial phase</a:t>
            </a:r>
          </a:p>
          <a:p>
            <a:pPr>
              <a:lnSpc>
                <a:spcPct val="80000"/>
              </a:lnSpc>
            </a:pPr>
            <a:r>
              <a:rPr lang="en-GB" sz="2800">
                <a:latin typeface="Comic Sans MS" pitchFamily="66" charset="0"/>
              </a:rPr>
              <a:t>Learner tries to create a mental picture.</a:t>
            </a:r>
          </a:p>
          <a:p>
            <a:pPr>
              <a:lnSpc>
                <a:spcPct val="80000"/>
              </a:lnSpc>
            </a:pPr>
            <a:r>
              <a:rPr lang="en-GB" sz="2800">
                <a:latin typeface="Comic Sans MS" pitchFamily="66" charset="0"/>
              </a:rPr>
              <a:t>Demonstrations and verbal explanations very important.</a:t>
            </a:r>
          </a:p>
          <a:p>
            <a:pPr>
              <a:lnSpc>
                <a:spcPct val="80000"/>
              </a:lnSpc>
            </a:pPr>
            <a:r>
              <a:rPr lang="en-GB" sz="2800">
                <a:latin typeface="Comic Sans MS" pitchFamily="66" charset="0"/>
              </a:rPr>
              <a:t>Learners need to be directed to the important cues.</a:t>
            </a:r>
          </a:p>
          <a:p>
            <a:pPr>
              <a:lnSpc>
                <a:spcPct val="80000"/>
              </a:lnSpc>
            </a:pPr>
            <a:r>
              <a:rPr lang="en-GB" sz="2800">
                <a:latin typeface="Comic Sans MS" pitchFamily="66" charset="0"/>
              </a:rPr>
              <a:t>Trial and error learning takes place.</a:t>
            </a:r>
          </a:p>
          <a:p>
            <a:pPr>
              <a:lnSpc>
                <a:spcPct val="80000"/>
              </a:lnSpc>
            </a:pPr>
            <a:r>
              <a:rPr lang="en-GB" sz="2800">
                <a:latin typeface="Comic Sans MS" pitchFamily="66" charset="0"/>
              </a:rPr>
              <a:t>Successes need to be reinforced with positive feedback.</a:t>
            </a:r>
          </a:p>
          <a:p>
            <a:pPr>
              <a:lnSpc>
                <a:spcPct val="80000"/>
              </a:lnSpc>
            </a:pPr>
            <a:r>
              <a:rPr lang="en-GB" sz="2800">
                <a:latin typeface="Comic Sans MS" pitchFamily="66" charset="0"/>
              </a:rPr>
              <a:t>Performances are inconsistent and full of errors</a:t>
            </a:r>
            <a:r>
              <a:rPr lang="en-GB" sz="2800"/>
              <a:t>.</a:t>
            </a:r>
          </a:p>
          <a:p>
            <a:pPr>
              <a:lnSpc>
                <a:spcPct val="80000"/>
              </a:lnSpc>
            </a:pPr>
            <a:endParaRPr lang="en-GB" sz="2800">
              <a:effectLst/>
            </a:endParaRPr>
          </a:p>
          <a:p>
            <a:pPr>
              <a:lnSpc>
                <a:spcPct val="80000"/>
              </a:lnSpc>
            </a:pPr>
            <a:endParaRPr lang="en-US" sz="2800" b="1" i="1" u="sng"/>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Sport Books Publisher</a:t>
            </a:r>
          </a:p>
        </p:txBody>
      </p:sp>
      <p:sp>
        <p:nvSpPr>
          <p:cNvPr id="7" name="Slide Number Placeholder 5"/>
          <p:cNvSpPr>
            <a:spLocks noGrp="1"/>
          </p:cNvSpPr>
          <p:nvPr>
            <p:ph type="sldNum" sz="quarter" idx="12"/>
          </p:nvPr>
        </p:nvSpPr>
        <p:spPr/>
        <p:txBody>
          <a:bodyPr/>
          <a:lstStyle/>
          <a:p>
            <a:fld id="{D22267EA-B498-4746-B377-E746C4D0DEED}" type="slidenum">
              <a:rPr lang="en-US"/>
              <a:pPr/>
              <a:t>28</a:t>
            </a:fld>
            <a:endParaRPr lang="en-US"/>
          </a:p>
        </p:txBody>
      </p:sp>
      <p:sp>
        <p:nvSpPr>
          <p:cNvPr id="17410" name="Rectangle 2"/>
          <p:cNvSpPr>
            <a:spLocks noGrp="1" noChangeArrowheads="1"/>
          </p:cNvSpPr>
          <p:nvPr>
            <p:ph type="title"/>
          </p:nvPr>
        </p:nvSpPr>
        <p:spPr>
          <a:xfrm>
            <a:off x="1173163" y="228600"/>
            <a:ext cx="7772400" cy="1143000"/>
          </a:xfrm>
        </p:spPr>
        <p:txBody>
          <a:bodyPr/>
          <a:lstStyle/>
          <a:p>
            <a:r>
              <a:rPr lang="en-US"/>
              <a:t>Cognitive or Acquisition Stage</a:t>
            </a:r>
          </a:p>
        </p:txBody>
      </p:sp>
      <p:sp>
        <p:nvSpPr>
          <p:cNvPr id="17411" name="Rectangle 3"/>
          <p:cNvSpPr>
            <a:spLocks noGrp="1" noChangeArrowheads="1"/>
          </p:cNvSpPr>
          <p:nvPr>
            <p:ph type="body" idx="1"/>
          </p:nvPr>
        </p:nvSpPr>
        <p:spPr>
          <a:xfrm>
            <a:off x="1173163" y="1676400"/>
            <a:ext cx="5989637" cy="4724400"/>
          </a:xfrm>
        </p:spPr>
        <p:txBody>
          <a:bodyPr/>
          <a:lstStyle/>
          <a:p>
            <a:r>
              <a:rPr lang="en-US" sz="2400">
                <a:solidFill>
                  <a:schemeClr val="accent2"/>
                </a:solidFill>
              </a:rPr>
              <a:t>Begins when task first introduced</a:t>
            </a:r>
          </a:p>
          <a:p>
            <a:r>
              <a:rPr lang="en-US" sz="2400"/>
              <a:t>Learner cognitively determines:</a:t>
            </a:r>
          </a:p>
          <a:p>
            <a:pPr lvl="1"/>
            <a:r>
              <a:rPr lang="en-US" sz="2000"/>
              <a:t>What the particular skill involves</a:t>
            </a:r>
          </a:p>
          <a:p>
            <a:pPr lvl="1"/>
            <a:r>
              <a:rPr lang="en-US" sz="2000"/>
              <a:t>Performance goals required to perform the skill</a:t>
            </a:r>
          </a:p>
          <a:p>
            <a:r>
              <a:rPr lang="en-US" sz="2400"/>
              <a:t>Instructions:</a:t>
            </a:r>
          </a:p>
          <a:p>
            <a:pPr lvl="1"/>
            <a:r>
              <a:rPr lang="en-US" sz="2000"/>
              <a:t>Are verbally transmitted (verbal stage)</a:t>
            </a:r>
          </a:p>
          <a:p>
            <a:pPr lvl="1"/>
            <a:r>
              <a:rPr lang="en-US" sz="2000"/>
              <a:t>Serve to convey the general concept of the skill</a:t>
            </a:r>
          </a:p>
          <a:p>
            <a:r>
              <a:rPr lang="en-US" sz="2400"/>
              <a:t>Self-talk and verbal reminders facilitate learning</a:t>
            </a:r>
          </a:p>
          <a:p>
            <a:r>
              <a:rPr lang="en-US" sz="2400">
                <a:solidFill>
                  <a:schemeClr val="accent2"/>
                </a:solidFill>
              </a:rPr>
              <a:t>Performance: slow, jerky, and awkward</a:t>
            </a:r>
          </a:p>
          <a:p>
            <a:pPr lvl="1"/>
            <a:endParaRPr lang="en-US" sz="2400"/>
          </a:p>
        </p:txBody>
      </p:sp>
      <p:pic>
        <p:nvPicPr>
          <p:cNvPr id="17412" name="Picture 4" descr="early_baseball_dad"/>
          <p:cNvPicPr>
            <a:picLocks noChangeAspect="1" noChangeArrowheads="1"/>
          </p:cNvPicPr>
          <p:nvPr/>
        </p:nvPicPr>
        <p:blipFill>
          <a:blip r:embed="rId2" cstate="print"/>
          <a:srcRect/>
          <a:stretch>
            <a:fillRect/>
          </a:stretch>
        </p:blipFill>
        <p:spPr bwMode="auto">
          <a:xfrm>
            <a:off x="7162800" y="1600200"/>
            <a:ext cx="1524000" cy="2270125"/>
          </a:xfrm>
          <a:prstGeom prst="rect">
            <a:avLst/>
          </a:prstGeom>
          <a:noFill/>
        </p:spPr>
      </p:pic>
      <p:pic>
        <p:nvPicPr>
          <p:cNvPr id="17413" name="Picture 5" descr="soccer_camp"/>
          <p:cNvPicPr>
            <a:picLocks noChangeAspect="1" noChangeArrowheads="1"/>
          </p:cNvPicPr>
          <p:nvPr/>
        </p:nvPicPr>
        <p:blipFill>
          <a:blip r:embed="rId3" cstate="print"/>
          <a:srcRect/>
          <a:stretch>
            <a:fillRect/>
          </a:stretch>
        </p:blipFill>
        <p:spPr bwMode="auto">
          <a:xfrm>
            <a:off x="7162800" y="4038600"/>
            <a:ext cx="1524000" cy="22733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atin typeface="Comic Sans MS" pitchFamily="66" charset="0"/>
              </a:rPr>
              <a:t>Practical example</a:t>
            </a:r>
            <a:endParaRPr lang="en-US">
              <a:latin typeface="Comic Sans MS" pitchFamily="66" charset="0"/>
            </a:endParaRPr>
          </a:p>
        </p:txBody>
      </p:sp>
      <p:sp>
        <p:nvSpPr>
          <p:cNvPr id="16387" name="Rectangle 3"/>
          <p:cNvSpPr>
            <a:spLocks noGrp="1" noChangeArrowheads="1"/>
          </p:cNvSpPr>
          <p:nvPr>
            <p:ph type="body" idx="1"/>
          </p:nvPr>
        </p:nvSpPr>
        <p:spPr/>
        <p:txBody>
          <a:bodyPr/>
          <a:lstStyle/>
          <a:p>
            <a:r>
              <a:rPr lang="en-GB">
                <a:latin typeface="Comic Sans MS" pitchFamily="66" charset="0"/>
              </a:rPr>
              <a:t>The teacher demonstrates the overhead clear to the badminton learner and describes two or three coaching points before the learner has a go at performing it.</a:t>
            </a:r>
          </a:p>
          <a:p>
            <a:r>
              <a:rPr lang="en-GB">
                <a:latin typeface="Comic Sans MS" pitchFamily="66" charset="0"/>
              </a:rPr>
              <a:t>The teacher praises the learner for parts of the skill they get right.</a:t>
            </a:r>
            <a:r>
              <a:rPr lang="en-GB"/>
              <a:t>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smtClean="0">
                <a:solidFill>
                  <a:srgbClr val="7B9899"/>
                </a:solidFill>
              </a:rPr>
              <a:t>Definition: Learning is…</a:t>
            </a:r>
          </a:p>
        </p:txBody>
      </p:sp>
      <p:sp>
        <p:nvSpPr>
          <p:cNvPr id="17411" name="Content Placeholder 4"/>
          <p:cNvSpPr>
            <a:spLocks noGrp="1"/>
          </p:cNvSpPr>
          <p:nvPr>
            <p:ph sz="quarter" idx="1"/>
          </p:nvPr>
        </p:nvSpPr>
        <p:spPr>
          <a:xfrm>
            <a:off x="301625" y="1527175"/>
            <a:ext cx="8504238" cy="4572000"/>
          </a:xfrm>
        </p:spPr>
        <p:txBody>
          <a:bodyPr/>
          <a:lstStyle/>
          <a:p>
            <a:pPr eaLnBrk="1" hangingPunct="1"/>
            <a:r>
              <a:rPr lang="en-US" sz="2400" smtClean="0"/>
              <a:t>A change in behavior as a result of experience or practice.</a:t>
            </a:r>
          </a:p>
          <a:p>
            <a:pPr eaLnBrk="1" hangingPunct="1"/>
            <a:r>
              <a:rPr lang="en-US" sz="2400" smtClean="0"/>
              <a:t>The acquisition of knowledge.</a:t>
            </a:r>
          </a:p>
          <a:p>
            <a:pPr eaLnBrk="1" hangingPunct="1"/>
            <a:r>
              <a:rPr lang="en-US" sz="2400" smtClean="0"/>
              <a:t>Knowledge gained through study.</a:t>
            </a:r>
          </a:p>
          <a:p>
            <a:pPr eaLnBrk="1" hangingPunct="1"/>
            <a:r>
              <a:rPr lang="en-US" sz="2400" smtClean="0"/>
              <a:t>To gain knowledge of, or skill in, something through study, teaching, instruction or experience.</a:t>
            </a:r>
          </a:p>
          <a:p>
            <a:pPr eaLnBrk="1" hangingPunct="1"/>
            <a:r>
              <a:rPr lang="en-US" sz="2400" smtClean="0"/>
              <a:t>The process of gaining knowledge.</a:t>
            </a:r>
          </a:p>
          <a:p>
            <a:pPr eaLnBrk="1" hangingPunct="1"/>
            <a:r>
              <a:rPr lang="en-US" sz="2400" smtClean="0"/>
              <a:t>A process by which behavior is changed, shaped or controlled.</a:t>
            </a:r>
          </a:p>
          <a:p>
            <a:pPr eaLnBrk="1" hangingPunct="1"/>
            <a:r>
              <a:rPr lang="en-US" sz="2400" smtClean="0"/>
              <a:t>The individual process of constructing understanding based on experience from a wide range of sources.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r>
              <a:rPr lang="en-GB" sz="4000" b="1" i="1" u="sng">
                <a:latin typeface="Comic Sans MS" pitchFamily="66" charset="0"/>
              </a:rPr>
              <a:t>Associative (interactive) phase</a:t>
            </a:r>
            <a:endParaRPr lang="en-US" sz="4000" b="1" i="1" u="sng">
              <a:latin typeface="Comic Sans MS" pitchFamily="66" charset="0"/>
            </a:endParaRPr>
          </a:p>
        </p:txBody>
      </p:sp>
      <p:sp>
        <p:nvSpPr>
          <p:cNvPr id="12291" name="Rectangle 3"/>
          <p:cNvSpPr>
            <a:spLocks noGrp="1" noChangeArrowheads="1"/>
          </p:cNvSpPr>
          <p:nvPr>
            <p:ph type="body" idx="1"/>
          </p:nvPr>
        </p:nvSpPr>
        <p:spPr>
          <a:xfrm>
            <a:off x="457200" y="1196975"/>
            <a:ext cx="8229600" cy="5661025"/>
          </a:xfrm>
        </p:spPr>
        <p:txBody>
          <a:bodyPr/>
          <a:lstStyle/>
          <a:p>
            <a:pPr>
              <a:lnSpc>
                <a:spcPct val="80000"/>
              </a:lnSpc>
            </a:pPr>
            <a:r>
              <a:rPr lang="en-GB" sz="2800">
                <a:latin typeface="Comic Sans MS" pitchFamily="66" charset="0"/>
              </a:rPr>
              <a:t>Second/practice phase.</a:t>
            </a:r>
          </a:p>
          <a:p>
            <a:pPr>
              <a:lnSpc>
                <a:spcPct val="80000"/>
              </a:lnSpc>
            </a:pPr>
            <a:r>
              <a:rPr lang="en-GB" sz="2800">
                <a:latin typeface="Comic Sans MS" pitchFamily="66" charset="0"/>
              </a:rPr>
              <a:t>Usually longer than cognitive phase and some learners never leave this phase.</a:t>
            </a:r>
          </a:p>
          <a:p>
            <a:pPr>
              <a:lnSpc>
                <a:spcPct val="80000"/>
              </a:lnSpc>
            </a:pPr>
            <a:r>
              <a:rPr lang="en-GB" sz="2800">
                <a:latin typeface="Comic Sans MS" pitchFamily="66" charset="0"/>
              </a:rPr>
              <a:t>Learners begins to eliminate mistakes.</a:t>
            </a:r>
          </a:p>
          <a:p>
            <a:pPr>
              <a:lnSpc>
                <a:spcPct val="80000"/>
              </a:lnSpc>
            </a:pPr>
            <a:r>
              <a:rPr lang="en-GB" sz="2800">
                <a:latin typeface="Comic Sans MS" pitchFamily="66" charset="0"/>
              </a:rPr>
              <a:t>The fundamentals of the skill are learned and mastered. </a:t>
            </a:r>
          </a:p>
          <a:p>
            <a:pPr>
              <a:lnSpc>
                <a:spcPct val="80000"/>
              </a:lnSpc>
            </a:pPr>
            <a:r>
              <a:rPr lang="en-GB" sz="2800">
                <a:latin typeface="Comic Sans MS" pitchFamily="66" charset="0"/>
              </a:rPr>
              <a:t>The skill becomes more consistent.</a:t>
            </a:r>
          </a:p>
          <a:p>
            <a:pPr>
              <a:lnSpc>
                <a:spcPct val="80000"/>
              </a:lnSpc>
            </a:pPr>
            <a:r>
              <a:rPr lang="en-GB" sz="2800">
                <a:latin typeface="Comic Sans MS" pitchFamily="66" charset="0"/>
              </a:rPr>
              <a:t>Motor programmes are developed with sub- routines becoming more co-ordinated resulting in the skill becoming smoother.</a:t>
            </a:r>
          </a:p>
          <a:p>
            <a:pPr>
              <a:lnSpc>
                <a:spcPct val="80000"/>
              </a:lnSpc>
            </a:pPr>
            <a:r>
              <a:rPr lang="en-GB" sz="2800">
                <a:latin typeface="Comic Sans MS" pitchFamily="66" charset="0"/>
              </a:rPr>
              <a:t>The leaner is able to attend to relevant cues.</a:t>
            </a:r>
          </a:p>
          <a:p>
            <a:pPr>
              <a:lnSpc>
                <a:spcPct val="80000"/>
              </a:lnSpc>
            </a:pPr>
            <a:r>
              <a:rPr lang="en-GB" sz="2800">
                <a:latin typeface="Comic Sans MS" pitchFamily="66" charset="0"/>
              </a:rPr>
              <a:t>The learner develops the ability to use internal /kinaesthetic feedback to detect some of their errors.</a:t>
            </a:r>
            <a:endParaRPr lang="en-US" sz="2800">
              <a:latin typeface="Comic Sans M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Sport Books Publisher</a:t>
            </a:r>
          </a:p>
        </p:txBody>
      </p:sp>
      <p:sp>
        <p:nvSpPr>
          <p:cNvPr id="7" name="Slide Number Placeholder 5"/>
          <p:cNvSpPr>
            <a:spLocks noGrp="1"/>
          </p:cNvSpPr>
          <p:nvPr>
            <p:ph type="sldNum" sz="quarter" idx="12"/>
          </p:nvPr>
        </p:nvSpPr>
        <p:spPr/>
        <p:txBody>
          <a:bodyPr/>
          <a:lstStyle/>
          <a:p>
            <a:fld id="{A605BF07-2C1B-4C4C-9406-12C4AD734012}" type="slidenum">
              <a:rPr lang="en-US"/>
              <a:pPr/>
              <a:t>31</a:t>
            </a:fld>
            <a:endParaRPr lang="en-US"/>
          </a:p>
        </p:txBody>
      </p:sp>
      <p:sp>
        <p:nvSpPr>
          <p:cNvPr id="18434" name="Rectangle 2"/>
          <p:cNvSpPr>
            <a:spLocks noGrp="1" noChangeArrowheads="1"/>
          </p:cNvSpPr>
          <p:nvPr>
            <p:ph type="title"/>
          </p:nvPr>
        </p:nvSpPr>
        <p:spPr>
          <a:xfrm>
            <a:off x="1173163" y="76200"/>
            <a:ext cx="7772400" cy="1143000"/>
          </a:xfrm>
        </p:spPr>
        <p:txBody>
          <a:bodyPr/>
          <a:lstStyle/>
          <a:p>
            <a:r>
              <a:rPr lang="en-US"/>
              <a:t>Associative or Stabilization Stage</a:t>
            </a:r>
          </a:p>
        </p:txBody>
      </p:sp>
      <p:sp>
        <p:nvSpPr>
          <p:cNvPr id="18435" name="Rectangle 3"/>
          <p:cNvSpPr>
            <a:spLocks noGrp="1" noChangeArrowheads="1"/>
          </p:cNvSpPr>
          <p:nvPr>
            <p:ph type="body" idx="1"/>
          </p:nvPr>
        </p:nvSpPr>
        <p:spPr>
          <a:xfrm>
            <a:off x="1173163" y="1524000"/>
            <a:ext cx="5532437" cy="5105400"/>
          </a:xfrm>
        </p:spPr>
        <p:txBody>
          <a:bodyPr/>
          <a:lstStyle/>
          <a:p>
            <a:pPr>
              <a:lnSpc>
                <a:spcPct val="90000"/>
              </a:lnSpc>
            </a:pPr>
            <a:r>
              <a:rPr lang="en-US" sz="2800"/>
              <a:t>Focused on performing and </a:t>
            </a:r>
            <a:r>
              <a:rPr lang="en-US" sz="2800">
                <a:solidFill>
                  <a:schemeClr val="accent2"/>
                </a:solidFill>
              </a:rPr>
              <a:t>refining the skill</a:t>
            </a:r>
          </a:p>
          <a:p>
            <a:pPr>
              <a:lnSpc>
                <a:spcPct val="90000"/>
              </a:lnSpc>
            </a:pPr>
            <a:r>
              <a:rPr lang="en-US" sz="2800"/>
              <a:t>Concentration is directed towards </a:t>
            </a:r>
            <a:r>
              <a:rPr lang="en-US" sz="2800">
                <a:solidFill>
                  <a:schemeClr val="accent2"/>
                </a:solidFill>
              </a:rPr>
              <a:t>smaller details</a:t>
            </a:r>
            <a:r>
              <a:rPr lang="en-US" sz="2800"/>
              <a:t> (e.g., timing)</a:t>
            </a:r>
          </a:p>
          <a:p>
            <a:pPr>
              <a:lnSpc>
                <a:spcPct val="90000"/>
              </a:lnSpc>
            </a:pPr>
            <a:r>
              <a:rPr lang="en-US" sz="2800">
                <a:solidFill>
                  <a:schemeClr val="accent2"/>
                </a:solidFill>
              </a:rPr>
              <a:t>Performance: controlled and consistent</a:t>
            </a:r>
          </a:p>
          <a:p>
            <a:pPr>
              <a:lnSpc>
                <a:spcPct val="90000"/>
              </a:lnSpc>
            </a:pPr>
            <a:r>
              <a:rPr lang="en-US" sz="2800"/>
              <a:t>Rapid performance improvements (somewhat slower than fist stage)</a:t>
            </a:r>
          </a:p>
          <a:p>
            <a:pPr>
              <a:lnSpc>
                <a:spcPct val="90000"/>
              </a:lnSpc>
            </a:pPr>
            <a:r>
              <a:rPr lang="en-US" sz="2800"/>
              <a:t>Diminished self-talk</a:t>
            </a:r>
          </a:p>
          <a:p>
            <a:pPr>
              <a:lnSpc>
                <a:spcPct val="90000"/>
              </a:lnSpc>
            </a:pPr>
            <a:endParaRPr lang="en-US" sz="2800"/>
          </a:p>
        </p:txBody>
      </p:sp>
      <p:pic>
        <p:nvPicPr>
          <p:cNvPr id="18436" name="Picture 4" descr="early_baseball_bat"/>
          <p:cNvPicPr>
            <a:picLocks noChangeAspect="1" noChangeArrowheads="1"/>
          </p:cNvPicPr>
          <p:nvPr/>
        </p:nvPicPr>
        <p:blipFill>
          <a:blip r:embed="rId2" cstate="print"/>
          <a:srcRect/>
          <a:stretch>
            <a:fillRect/>
          </a:stretch>
        </p:blipFill>
        <p:spPr bwMode="auto">
          <a:xfrm>
            <a:off x="6735763" y="1447800"/>
            <a:ext cx="1951037" cy="2490788"/>
          </a:xfrm>
          <a:prstGeom prst="rect">
            <a:avLst/>
          </a:prstGeom>
          <a:noFill/>
        </p:spPr>
      </p:pic>
      <p:pic>
        <p:nvPicPr>
          <p:cNvPr id="18437" name="Picture 5" descr="young_soccer_boys"/>
          <p:cNvPicPr>
            <a:picLocks noChangeAspect="1" noChangeArrowheads="1"/>
          </p:cNvPicPr>
          <p:nvPr/>
        </p:nvPicPr>
        <p:blipFill>
          <a:blip r:embed="rId3" cstate="print"/>
          <a:srcRect/>
          <a:stretch>
            <a:fillRect/>
          </a:stretch>
        </p:blipFill>
        <p:spPr bwMode="auto">
          <a:xfrm>
            <a:off x="6705600" y="4038600"/>
            <a:ext cx="2036763"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atin typeface="Comic Sans MS" pitchFamily="66" charset="0"/>
              </a:rPr>
              <a:t>Practical example</a:t>
            </a:r>
            <a:endParaRPr lang="en-US">
              <a:latin typeface="Comic Sans MS" pitchFamily="66" charset="0"/>
            </a:endParaRPr>
          </a:p>
        </p:txBody>
      </p:sp>
      <p:sp>
        <p:nvSpPr>
          <p:cNvPr id="17411" name="Rectangle 3"/>
          <p:cNvSpPr>
            <a:spLocks noGrp="1" noChangeArrowheads="1"/>
          </p:cNvSpPr>
          <p:nvPr>
            <p:ph type="body" idx="1"/>
          </p:nvPr>
        </p:nvSpPr>
        <p:spPr/>
        <p:txBody>
          <a:bodyPr/>
          <a:lstStyle/>
          <a:p>
            <a:r>
              <a:rPr lang="en-GB" sz="2800">
                <a:latin typeface="Comic Sans MS" pitchFamily="66" charset="0"/>
              </a:rPr>
              <a:t>The performer has a good mental picture of the overhead clear and has practised it.</a:t>
            </a:r>
          </a:p>
          <a:p>
            <a:r>
              <a:rPr lang="en-GB" sz="2800">
                <a:latin typeface="Comic Sans MS" pitchFamily="66" charset="0"/>
              </a:rPr>
              <a:t>They are now getting the feel for the shot and it is becoming more fluent and consistent.</a:t>
            </a:r>
          </a:p>
          <a:p>
            <a:r>
              <a:rPr lang="en-GB" sz="2800">
                <a:latin typeface="Comic Sans MS" pitchFamily="66" charset="0"/>
              </a:rPr>
              <a:t>They are aware of what is right and what is wrong with the shot without being told and attempt to correct any faults.</a:t>
            </a:r>
            <a:endParaRPr lang="en-US" sz="2800">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GB" sz="4000" b="1" i="1" u="sng">
                <a:latin typeface="Comic Sans MS" pitchFamily="66" charset="0"/>
              </a:rPr>
              <a:t>Autonomous (final) phase</a:t>
            </a:r>
            <a:r>
              <a:rPr lang="en-GB" sz="4000" b="1" i="1" u="sng"/>
              <a:t/>
            </a:r>
            <a:br>
              <a:rPr lang="en-GB" sz="4000" b="1" i="1" u="sng"/>
            </a:br>
            <a:endParaRPr lang="en-US" sz="4000" b="1" i="1" u="sng"/>
          </a:p>
        </p:txBody>
      </p:sp>
      <p:sp>
        <p:nvSpPr>
          <p:cNvPr id="13315" name="Rectangle 3"/>
          <p:cNvSpPr>
            <a:spLocks noGrp="1" noChangeArrowheads="1"/>
          </p:cNvSpPr>
          <p:nvPr>
            <p:ph type="body" idx="1"/>
          </p:nvPr>
        </p:nvSpPr>
        <p:spPr>
          <a:xfrm>
            <a:off x="250825" y="1341438"/>
            <a:ext cx="8893175" cy="5145087"/>
          </a:xfrm>
        </p:spPr>
        <p:txBody>
          <a:bodyPr>
            <a:normAutofit lnSpcReduction="10000"/>
          </a:bodyPr>
          <a:lstStyle/>
          <a:p>
            <a:pPr>
              <a:lnSpc>
                <a:spcPct val="90000"/>
              </a:lnSpc>
            </a:pPr>
            <a:r>
              <a:rPr lang="en-GB" sz="2600">
                <a:latin typeface="Comic Sans MS" pitchFamily="66" charset="0"/>
              </a:rPr>
              <a:t>Third/final phase of learning.</a:t>
            </a:r>
          </a:p>
          <a:p>
            <a:pPr>
              <a:lnSpc>
                <a:spcPct val="90000"/>
              </a:lnSpc>
            </a:pPr>
            <a:r>
              <a:rPr lang="en-GB" sz="2600">
                <a:latin typeface="Comic Sans MS" pitchFamily="66" charset="0"/>
              </a:rPr>
              <a:t>The leaner is able to execute the skill with the minimum of conscious thought and can concentrate on other factors such as where to place the shuttle in order to beat their opponent.</a:t>
            </a:r>
          </a:p>
          <a:p>
            <a:pPr>
              <a:lnSpc>
                <a:spcPct val="90000"/>
              </a:lnSpc>
            </a:pPr>
            <a:r>
              <a:rPr lang="en-GB" sz="2600">
                <a:latin typeface="Comic Sans MS" pitchFamily="66" charset="0"/>
              </a:rPr>
              <a:t>The motor programme is established &amp; stored in the long term memory.</a:t>
            </a:r>
          </a:p>
          <a:p>
            <a:pPr>
              <a:lnSpc>
                <a:spcPct val="90000"/>
              </a:lnSpc>
            </a:pPr>
            <a:r>
              <a:rPr lang="en-GB" sz="2600">
                <a:latin typeface="Comic Sans MS" pitchFamily="66" charset="0"/>
              </a:rPr>
              <a:t>Self – confidence is increased &amp; the learner is able to detect errors &amp; correct them.</a:t>
            </a:r>
          </a:p>
          <a:p>
            <a:pPr>
              <a:lnSpc>
                <a:spcPct val="90000"/>
              </a:lnSpc>
            </a:pPr>
            <a:r>
              <a:rPr lang="en-GB" sz="2600">
                <a:latin typeface="Comic Sans MS" pitchFamily="66" charset="0"/>
              </a:rPr>
              <a:t>There is less need for external feedback but when it is given it can be specific &amp; highlight errors to ensure improvement.</a:t>
            </a:r>
          </a:p>
          <a:p>
            <a:pPr>
              <a:lnSpc>
                <a:spcPct val="90000"/>
              </a:lnSpc>
            </a:pPr>
            <a:r>
              <a:rPr lang="en-GB" sz="2600">
                <a:latin typeface="Comic Sans MS" pitchFamily="66" charset="0"/>
              </a:rPr>
              <a:t>Improvements are slow &amp; if practise is not maintained the leaner may return to the associative phase.</a:t>
            </a:r>
          </a:p>
          <a:p>
            <a:pPr>
              <a:lnSpc>
                <a:spcPct val="90000"/>
              </a:lnSpc>
            </a:pPr>
            <a:endParaRPr lang="en-GB" sz="2600">
              <a:latin typeface="Comic Sans MS" pitchFamily="66" charset="0"/>
            </a:endParaRPr>
          </a:p>
          <a:p>
            <a:pPr>
              <a:lnSpc>
                <a:spcPct val="90000"/>
              </a:lnSpc>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Sport Books Publisher</a:t>
            </a:r>
          </a:p>
        </p:txBody>
      </p:sp>
      <p:sp>
        <p:nvSpPr>
          <p:cNvPr id="9" name="Slide Number Placeholder 5"/>
          <p:cNvSpPr>
            <a:spLocks noGrp="1"/>
          </p:cNvSpPr>
          <p:nvPr>
            <p:ph type="sldNum" sz="quarter" idx="12"/>
          </p:nvPr>
        </p:nvSpPr>
        <p:spPr/>
        <p:txBody>
          <a:bodyPr/>
          <a:lstStyle/>
          <a:p>
            <a:fld id="{F9C86F6A-55EB-4D8E-AD4F-E00BC7699C0E}" type="slidenum">
              <a:rPr lang="en-US"/>
              <a:pPr/>
              <a:t>34</a:t>
            </a:fld>
            <a:endParaRPr lang="en-US"/>
          </a:p>
        </p:txBody>
      </p:sp>
      <p:graphicFrame>
        <p:nvGraphicFramePr>
          <p:cNvPr id="19468" name="Object 12"/>
          <p:cNvGraphicFramePr>
            <a:graphicFrameLocks noChangeAspect="1"/>
          </p:cNvGraphicFramePr>
          <p:nvPr/>
        </p:nvGraphicFramePr>
        <p:xfrm>
          <a:off x="1752600" y="2570163"/>
          <a:ext cx="4572000" cy="2078037"/>
        </p:xfrm>
        <a:graphic>
          <a:graphicData uri="http://schemas.openxmlformats.org/presentationml/2006/ole">
            <p:oleObj spid="_x0000_s2059" name="Slide" r:id="rId3" imgW="4567593" imgH="3426246" progId="PowerPoint.Slide.8">
              <p:embed/>
            </p:oleObj>
          </a:graphicData>
        </a:graphic>
      </p:graphicFrame>
      <p:sp>
        <p:nvSpPr>
          <p:cNvPr id="19458" name="Rectangle 2"/>
          <p:cNvSpPr>
            <a:spLocks noGrp="1" noChangeArrowheads="1"/>
          </p:cNvSpPr>
          <p:nvPr>
            <p:ph type="title"/>
          </p:nvPr>
        </p:nvSpPr>
        <p:spPr>
          <a:xfrm>
            <a:off x="1036638" y="76200"/>
            <a:ext cx="8031162" cy="1143000"/>
          </a:xfrm>
        </p:spPr>
        <p:txBody>
          <a:bodyPr/>
          <a:lstStyle/>
          <a:p>
            <a:r>
              <a:rPr lang="en-US"/>
              <a:t>Autonomous or Application Stage</a:t>
            </a:r>
          </a:p>
        </p:txBody>
      </p:sp>
      <p:sp>
        <p:nvSpPr>
          <p:cNvPr id="19459" name="Rectangle 3"/>
          <p:cNvSpPr>
            <a:spLocks noGrp="1" noChangeArrowheads="1"/>
          </p:cNvSpPr>
          <p:nvPr>
            <p:ph type="body" idx="1"/>
          </p:nvPr>
        </p:nvSpPr>
        <p:spPr>
          <a:xfrm>
            <a:off x="1066800" y="1295400"/>
            <a:ext cx="6019800" cy="1600200"/>
          </a:xfrm>
        </p:spPr>
        <p:txBody>
          <a:bodyPr/>
          <a:lstStyle/>
          <a:p>
            <a:r>
              <a:rPr lang="en-US" sz="2800"/>
              <a:t>Performance: </a:t>
            </a:r>
            <a:r>
              <a:rPr lang="en-US" sz="2800">
                <a:solidFill>
                  <a:schemeClr val="accent2"/>
                </a:solidFill>
              </a:rPr>
              <a:t>automatic</a:t>
            </a:r>
            <a:r>
              <a:rPr lang="en-US" sz="2800"/>
              <a:t> and very proficient</a:t>
            </a:r>
          </a:p>
          <a:p>
            <a:r>
              <a:rPr lang="en-US" sz="2800">
                <a:solidFill>
                  <a:schemeClr val="accent2"/>
                </a:solidFill>
              </a:rPr>
              <a:t>Attention demands:</a:t>
            </a:r>
            <a:endParaRPr lang="en-US" sz="3600"/>
          </a:p>
        </p:txBody>
      </p:sp>
      <p:pic>
        <p:nvPicPr>
          <p:cNvPr id="19464" name="Picture 8" descr="soccer_flying_kick"/>
          <p:cNvPicPr>
            <a:picLocks noChangeAspect="1" noChangeArrowheads="1"/>
          </p:cNvPicPr>
          <p:nvPr/>
        </p:nvPicPr>
        <p:blipFill>
          <a:blip r:embed="rId4" cstate="print"/>
          <a:srcRect r="39999"/>
          <a:stretch>
            <a:fillRect/>
          </a:stretch>
        </p:blipFill>
        <p:spPr bwMode="auto">
          <a:xfrm>
            <a:off x="6916738" y="4572000"/>
            <a:ext cx="1770062" cy="1905000"/>
          </a:xfrm>
          <a:prstGeom prst="rect">
            <a:avLst/>
          </a:prstGeom>
          <a:noFill/>
        </p:spPr>
      </p:pic>
      <p:pic>
        <p:nvPicPr>
          <p:cNvPr id="19465" name="Picture 9" descr="baseball_pro"/>
          <p:cNvPicPr>
            <a:picLocks noChangeAspect="1" noChangeArrowheads="1"/>
          </p:cNvPicPr>
          <p:nvPr/>
        </p:nvPicPr>
        <p:blipFill>
          <a:blip r:embed="rId5" cstate="print"/>
          <a:srcRect l="26604" r="8789" b="15555"/>
          <a:stretch>
            <a:fillRect/>
          </a:stretch>
        </p:blipFill>
        <p:spPr bwMode="auto">
          <a:xfrm>
            <a:off x="6919913" y="1447800"/>
            <a:ext cx="1766887" cy="2895600"/>
          </a:xfrm>
          <a:prstGeom prst="rect">
            <a:avLst/>
          </a:prstGeom>
          <a:noFill/>
        </p:spPr>
      </p:pic>
      <p:sp>
        <p:nvSpPr>
          <p:cNvPr id="19467" name="Text Box 11"/>
          <p:cNvSpPr txBox="1">
            <a:spLocks noChangeArrowheads="1"/>
          </p:cNvSpPr>
          <p:nvPr/>
        </p:nvSpPr>
        <p:spPr bwMode="auto">
          <a:xfrm>
            <a:off x="1066800" y="4003675"/>
            <a:ext cx="6172200" cy="2625725"/>
          </a:xfrm>
          <a:prstGeom prst="rect">
            <a:avLst/>
          </a:prstGeom>
          <a:noFill/>
          <a:ln w="9525">
            <a:noFill/>
            <a:miter lim="800000"/>
            <a:headEnd/>
            <a:tailEnd/>
          </a:ln>
          <a:effectLst/>
        </p:spPr>
        <p:txBody>
          <a:bodyPr>
            <a:spAutoFit/>
          </a:bodyPr>
          <a:lstStyle/>
          <a:p>
            <a:pPr lvl="1" algn="l">
              <a:lnSpc>
                <a:spcPct val="90000"/>
              </a:lnSpc>
              <a:spcBef>
                <a:spcPct val="20000"/>
              </a:spcBef>
              <a:buFont typeface="Wingdings" pitchFamily="2" charset="2"/>
              <a:buNone/>
            </a:pPr>
            <a:endParaRPr lang="en-US" sz="2800">
              <a:latin typeface="Arial" pitchFamily="34" charset="0"/>
            </a:endParaRPr>
          </a:p>
          <a:p>
            <a:pPr algn="l">
              <a:lnSpc>
                <a:spcPct val="90000"/>
              </a:lnSpc>
              <a:spcBef>
                <a:spcPct val="20000"/>
              </a:spcBef>
              <a:buClr>
                <a:schemeClr val="accent1"/>
              </a:buClr>
              <a:buSzPct val="80000"/>
              <a:buFont typeface="Wingdings" pitchFamily="2" charset="2"/>
              <a:buChar char="n"/>
            </a:pPr>
            <a:r>
              <a:rPr lang="en-US" sz="2800">
                <a:latin typeface="Arial" pitchFamily="34" charset="0"/>
              </a:rPr>
              <a:t>Performance improvements:</a:t>
            </a:r>
          </a:p>
          <a:p>
            <a:pPr lvl="1" algn="l">
              <a:lnSpc>
                <a:spcPct val="90000"/>
              </a:lnSpc>
              <a:spcBef>
                <a:spcPct val="20000"/>
              </a:spcBef>
              <a:buFontTx/>
              <a:buChar char="–"/>
            </a:pPr>
            <a:r>
              <a:rPr lang="en-US">
                <a:latin typeface="Arial" pitchFamily="34" charset="0"/>
              </a:rPr>
              <a:t>Slow</a:t>
            </a:r>
          </a:p>
          <a:p>
            <a:pPr lvl="1" algn="l">
              <a:lnSpc>
                <a:spcPct val="90000"/>
              </a:lnSpc>
              <a:spcBef>
                <a:spcPct val="20000"/>
              </a:spcBef>
              <a:buFontTx/>
              <a:buChar char="–"/>
            </a:pPr>
            <a:r>
              <a:rPr lang="en-US">
                <a:latin typeface="Arial" pitchFamily="34" charset="0"/>
              </a:rPr>
              <a:t>Less obvious (e.g., reduced mental effort, improved style, reduced anxiety)</a:t>
            </a:r>
          </a:p>
          <a:p>
            <a:pPr>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4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P spid="194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atin typeface="Comic Sans MS" pitchFamily="66" charset="0"/>
              </a:rPr>
              <a:t>Practical example</a:t>
            </a:r>
            <a:endParaRPr lang="en-US">
              <a:latin typeface="Comic Sans MS" pitchFamily="66" charset="0"/>
            </a:endParaRPr>
          </a:p>
        </p:txBody>
      </p:sp>
      <p:sp>
        <p:nvSpPr>
          <p:cNvPr id="18435" name="Rectangle 3"/>
          <p:cNvSpPr>
            <a:spLocks noGrp="1" noChangeArrowheads="1"/>
          </p:cNvSpPr>
          <p:nvPr>
            <p:ph type="body" idx="1"/>
          </p:nvPr>
        </p:nvSpPr>
        <p:spPr/>
        <p:txBody>
          <a:bodyPr/>
          <a:lstStyle/>
          <a:p>
            <a:r>
              <a:rPr lang="en-GB">
                <a:latin typeface="Comic Sans MS" pitchFamily="66" charset="0"/>
              </a:rPr>
              <a:t>The overhead clear is now performed consistently and fluently with little attention paid to its execution.</a:t>
            </a:r>
          </a:p>
          <a:p>
            <a:r>
              <a:rPr lang="en-GB">
                <a:latin typeface="Comic Sans MS" pitchFamily="66" charset="0"/>
              </a:rPr>
              <a:t>The leaner is now able to focus on their opponent's position on the court, the next shot and where to place the shuttle.</a:t>
            </a:r>
            <a:r>
              <a:rPr lang="en-GB"/>
              <a:t> </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533400" y="1447800"/>
            <a:ext cx="8077200" cy="3581400"/>
          </a:xfrm>
          <a:prstGeom prst="rect">
            <a:avLst/>
          </a:prstGeom>
          <a:solidFill>
            <a:schemeClr val="bg2"/>
          </a:solidFill>
          <a:ln w="9525">
            <a:solidFill>
              <a:schemeClr val="tx1"/>
            </a:solidFill>
            <a:miter lim="800000"/>
            <a:headEnd/>
            <a:tailEnd/>
          </a:ln>
          <a:effectLst/>
        </p:spPr>
        <p:txBody>
          <a:bodyPr wrap="none" anchor="ctr"/>
          <a:lstStyle/>
          <a:p>
            <a:pPr algn="ctr"/>
            <a:endParaRPr lang="en-US" dirty="0">
              <a:solidFill>
                <a:schemeClr val="tx1">
                  <a:lumMod val="65000"/>
                  <a:lumOff val="35000"/>
                </a:schemeClr>
              </a:solidFill>
            </a:endParaRPr>
          </a:p>
        </p:txBody>
      </p:sp>
      <p:sp>
        <p:nvSpPr>
          <p:cNvPr id="3076" name="Rectangle 4"/>
          <p:cNvSpPr>
            <a:spLocks noChangeArrowheads="1"/>
          </p:cNvSpPr>
          <p:nvPr/>
        </p:nvSpPr>
        <p:spPr bwMode="auto">
          <a:xfrm>
            <a:off x="1066800" y="1600200"/>
            <a:ext cx="7086600" cy="923330"/>
          </a:xfrm>
          <a:prstGeom prst="rect">
            <a:avLst/>
          </a:prstGeom>
          <a:noFill/>
          <a:ln w="9525">
            <a:noFill/>
            <a:miter lim="800000"/>
            <a:headEnd/>
            <a:tailEnd/>
          </a:ln>
          <a:effectLst/>
        </p:spPr>
        <p:txBody>
          <a:bodyPr>
            <a:spAutoFit/>
          </a:bodyPr>
          <a:lstStyle/>
          <a:p>
            <a:r>
              <a:rPr lang="en-GB" dirty="0">
                <a:solidFill>
                  <a:schemeClr val="tx1">
                    <a:lumMod val="65000"/>
                    <a:lumOff val="35000"/>
                  </a:schemeClr>
                </a:solidFill>
              </a:rPr>
              <a:t>The purpose of physical and sporting education / transfer of learning standards is to improve the quality of physical education through the learning process in sport. </a:t>
            </a:r>
          </a:p>
        </p:txBody>
      </p:sp>
      <p:sp>
        <p:nvSpPr>
          <p:cNvPr id="3078" name="Text Box 6"/>
          <p:cNvSpPr txBox="1">
            <a:spLocks noChangeArrowheads="1"/>
          </p:cNvSpPr>
          <p:nvPr/>
        </p:nvSpPr>
        <p:spPr bwMode="auto">
          <a:xfrm>
            <a:off x="2133600" y="228600"/>
            <a:ext cx="4953000" cy="1066800"/>
          </a:xfrm>
          <a:prstGeom prst="rect">
            <a:avLst/>
          </a:prstGeom>
          <a:noFill/>
          <a:ln w="9525">
            <a:noFill/>
            <a:miter lim="800000"/>
            <a:headEnd/>
            <a:tailEnd/>
          </a:ln>
          <a:effectLst/>
        </p:spPr>
        <p:txBody>
          <a:bodyPr>
            <a:spAutoFit/>
          </a:bodyPr>
          <a:lstStyle/>
          <a:p>
            <a:pPr algn="ctr">
              <a:spcBef>
                <a:spcPct val="50000"/>
              </a:spcBef>
            </a:pPr>
            <a:r>
              <a:rPr lang="en-GB" sz="3200" b="1">
                <a:effectLst>
                  <a:outerShdw blurRad="38100" dist="38100" dir="2700000" algn="tl">
                    <a:srgbClr val="FFFFFF"/>
                  </a:outerShdw>
                </a:effectLst>
              </a:rPr>
              <a:t>The Role of Transfer Of Learning In Sport</a:t>
            </a:r>
          </a:p>
        </p:txBody>
      </p:sp>
      <p:sp>
        <p:nvSpPr>
          <p:cNvPr id="3080" name="Rectangle 8"/>
          <p:cNvSpPr>
            <a:spLocks noChangeArrowheads="1"/>
          </p:cNvSpPr>
          <p:nvPr/>
        </p:nvSpPr>
        <p:spPr bwMode="auto">
          <a:xfrm>
            <a:off x="1143000" y="3276600"/>
            <a:ext cx="5092291" cy="369332"/>
          </a:xfrm>
          <a:prstGeom prst="rect">
            <a:avLst/>
          </a:prstGeom>
          <a:noFill/>
          <a:ln w="9525">
            <a:noFill/>
            <a:miter lim="800000"/>
            <a:headEnd/>
            <a:tailEnd/>
          </a:ln>
          <a:effectLst/>
        </p:spPr>
        <p:txBody>
          <a:bodyPr wrap="none" anchor="ctr">
            <a:spAutoFit/>
          </a:bodyPr>
          <a:lstStyle/>
          <a:p>
            <a:pPr algn="ctr"/>
            <a:r>
              <a:rPr lang="en-GB" dirty="0">
                <a:solidFill>
                  <a:schemeClr val="tx1">
                    <a:lumMod val="65000"/>
                    <a:lumOff val="35000"/>
                  </a:schemeClr>
                </a:solidFill>
              </a:rPr>
              <a:t>Some performers learn more through natural ability.</a:t>
            </a:r>
          </a:p>
        </p:txBody>
      </p:sp>
      <p:sp>
        <p:nvSpPr>
          <p:cNvPr id="3081" name="Rectangle 9"/>
          <p:cNvSpPr>
            <a:spLocks noChangeArrowheads="1"/>
          </p:cNvSpPr>
          <p:nvPr/>
        </p:nvSpPr>
        <p:spPr bwMode="auto">
          <a:xfrm>
            <a:off x="1143000" y="3962400"/>
            <a:ext cx="6934200" cy="646331"/>
          </a:xfrm>
          <a:prstGeom prst="rect">
            <a:avLst/>
          </a:prstGeom>
          <a:noFill/>
          <a:ln w="9525">
            <a:noFill/>
            <a:miter lim="800000"/>
            <a:headEnd/>
            <a:tailEnd/>
          </a:ln>
          <a:effectLst/>
        </p:spPr>
        <p:txBody>
          <a:bodyPr anchor="ctr">
            <a:spAutoFit/>
          </a:bodyPr>
          <a:lstStyle/>
          <a:p>
            <a:r>
              <a:rPr lang="en-GB" dirty="0">
                <a:solidFill>
                  <a:schemeClr val="tx1">
                    <a:lumMod val="65000"/>
                    <a:lumOff val="35000"/>
                  </a:schemeClr>
                </a:solidFill>
              </a:rPr>
              <a:t>People who have good natural ability are often skilled performers within a range of sports.</a:t>
            </a:r>
          </a:p>
        </p:txBody>
      </p:sp>
      <p:sp>
        <p:nvSpPr>
          <p:cNvPr id="3084" name="Text Box 12"/>
          <p:cNvSpPr txBox="1">
            <a:spLocks noChangeArrowheads="1"/>
          </p:cNvSpPr>
          <p:nvPr/>
        </p:nvSpPr>
        <p:spPr bwMode="auto">
          <a:xfrm>
            <a:off x="685800" y="5532438"/>
            <a:ext cx="7772400" cy="822325"/>
          </a:xfrm>
          <a:prstGeom prst="rect">
            <a:avLst/>
          </a:prstGeom>
          <a:noFill/>
          <a:ln w="9525">
            <a:noFill/>
            <a:miter lim="800000"/>
            <a:headEnd/>
            <a:tailEnd/>
          </a:ln>
          <a:effectLst/>
        </p:spPr>
        <p:txBody>
          <a:bodyPr anchor="ctr">
            <a:spAutoFit/>
          </a:bodyPr>
          <a:lstStyle/>
          <a:p>
            <a:pPr algn="ctr">
              <a:spcBef>
                <a:spcPct val="50000"/>
              </a:spcBef>
            </a:pPr>
            <a:r>
              <a:rPr lang="en-GB" b="1">
                <a:solidFill>
                  <a:srgbClr val="0066FF"/>
                </a:solidFill>
              </a:rPr>
              <a:t>Good players / performers can often be seen to transfer the skills they have learnt in one situation, into another.</a:t>
            </a:r>
            <a:endParaRPr lang="en-GB"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ssolv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slide(fromTop)">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slide(fromTop)">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slide(fromRight)">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3084"/>
                                        </p:tgtEl>
                                        <p:attrNameLst>
                                          <p:attrName>style.visibility</p:attrName>
                                        </p:attrNameLst>
                                      </p:cBhvr>
                                      <p:to>
                                        <p:strVal val="visible"/>
                                      </p:to>
                                    </p:set>
                                    <p:anim calcmode="lin" valueType="num">
                                      <p:cBhvr>
                                        <p:cTn id="27" dur="500" fill="hold"/>
                                        <p:tgtEl>
                                          <p:spTgt spid="3084"/>
                                        </p:tgtEl>
                                        <p:attrNameLst>
                                          <p:attrName>ppt_w</p:attrName>
                                        </p:attrNameLst>
                                      </p:cBhvr>
                                      <p:tavLst>
                                        <p:tav tm="0">
                                          <p:val>
                                            <p:strVal val="4*#ppt_w"/>
                                          </p:val>
                                        </p:tav>
                                        <p:tav tm="100000">
                                          <p:val>
                                            <p:strVal val="#ppt_w"/>
                                          </p:val>
                                        </p:tav>
                                      </p:tavLst>
                                    </p:anim>
                                    <p:anim calcmode="lin" valueType="num">
                                      <p:cBhvr>
                                        <p:cTn id="28" dur="500" fill="hold"/>
                                        <p:tgtEl>
                                          <p:spTgt spid="30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8" grpId="0" autoUpdateAnimBg="0"/>
      <p:bldP spid="3080" grpId="0" autoUpdateAnimBg="0"/>
      <p:bldP spid="3081" grpId="0" autoUpdateAnimBg="0"/>
      <p:bldP spid="30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©PE STUDIES REVISION SEMINARS</a:t>
            </a:r>
            <a:endParaRPr lang="en-US"/>
          </a:p>
        </p:txBody>
      </p:sp>
      <p:sp>
        <p:nvSpPr>
          <p:cNvPr id="5" name="Slide Number Placeholder 4"/>
          <p:cNvSpPr>
            <a:spLocks noGrp="1"/>
          </p:cNvSpPr>
          <p:nvPr>
            <p:ph type="sldNum" sz="quarter" idx="12"/>
          </p:nvPr>
        </p:nvSpPr>
        <p:spPr/>
        <p:txBody>
          <a:bodyPr/>
          <a:lstStyle/>
          <a:p>
            <a:pPr>
              <a:defRPr/>
            </a:pPr>
            <a:fld id="{6035AB73-2892-415C-831E-764E0B04E07A}" type="slidenum">
              <a:rPr lang="en-US" smtClean="0"/>
              <a:pPr>
                <a:defRPr/>
              </a:pPr>
              <a:t>38</a:t>
            </a:fld>
            <a:endParaRPr lang="en-US"/>
          </a:p>
        </p:txBody>
      </p:sp>
      <p:sp>
        <p:nvSpPr>
          <p:cNvPr id="6" name="Title 5"/>
          <p:cNvSpPr txBox="1">
            <a:spLocks noGrp="1"/>
          </p:cNvSpPr>
          <p:nvPr>
            <p:ph type="title"/>
          </p:nvPr>
        </p:nvSpPr>
        <p:spPr>
          <a:xfrm>
            <a:off x="1588" y="0"/>
            <a:ext cx="9142412" cy="461963"/>
          </a:xfrm>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AU" sz="2400" dirty="0">
                <a:solidFill>
                  <a:srgbClr val="FFFF00"/>
                </a:solidFill>
              </a:rPr>
              <a:t>TRANSFER OF LEARNING</a:t>
            </a:r>
          </a:p>
        </p:txBody>
      </p:sp>
      <p:sp>
        <p:nvSpPr>
          <p:cNvPr id="7" name="Text Box 11"/>
          <p:cNvSpPr txBox="1">
            <a:spLocks noGrp="1" noChangeArrowheads="1"/>
          </p:cNvSpPr>
          <p:nvPr>
            <p:ph idx="1"/>
          </p:nvPr>
        </p:nvSpPr>
        <p:spPr>
          <a:xfrm>
            <a:off x="457200" y="1600200"/>
            <a:ext cx="8229600" cy="2708275"/>
          </a:xfrm>
          <a:noFill/>
          <a:extLst>
            <a:ext uri="{909E8E84-426E-40dd-AFC4-6F175D3DCCD1}">
              <a14:hiddenFill xmlns:a14="http://schemas.microsoft.com/office/drawing/2010/main" xmlns="">
                <a:solidFill>
                  <a:srgbClr val="FFFFFF"/>
                </a:solidFill>
              </a14:hiddenFill>
            </a:ext>
          </a:extLst>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50000"/>
              </a:spcBef>
              <a:buFont typeface="Arial" charset="0"/>
              <a:buChar char="•"/>
              <a:defRPr/>
            </a:pPr>
            <a:r>
              <a:rPr lang="en-US" sz="2000" dirty="0">
                <a:latin typeface="+mn-lt"/>
              </a:rPr>
              <a:t>Transfer of learning is the effect that </a:t>
            </a:r>
            <a:r>
              <a:rPr lang="en-US" sz="2000" dirty="0" smtClean="0">
                <a:latin typeface="+mn-lt"/>
              </a:rPr>
              <a:t>past experiences have on the learning of a new skill</a:t>
            </a:r>
          </a:p>
          <a:p>
            <a:pPr algn="ctr">
              <a:spcBef>
                <a:spcPct val="50000"/>
              </a:spcBef>
              <a:buFont typeface="Arial" charset="0"/>
              <a:buChar char="•"/>
              <a:defRPr/>
            </a:pPr>
            <a:endParaRPr lang="en-US" sz="2000" dirty="0">
              <a:latin typeface="+mn-lt"/>
            </a:endParaRPr>
          </a:p>
          <a:p>
            <a:pPr algn="ctr">
              <a:spcBef>
                <a:spcPct val="50000"/>
              </a:spcBef>
              <a:buFont typeface="Arial" charset="0"/>
              <a:buChar char="•"/>
              <a:defRPr/>
            </a:pPr>
            <a:r>
              <a:rPr lang="en-US" sz="2000" dirty="0" smtClean="0">
                <a:latin typeface="+mn-lt"/>
              </a:rPr>
              <a:t>If coaches are aware of the skill transfer between specific sports, they can streamline the learning process using motor pathways that are already established.</a:t>
            </a:r>
          </a:p>
          <a:p>
            <a:pPr marL="0" indent="0" algn="ctr">
              <a:spcBef>
                <a:spcPct val="50000"/>
              </a:spcBef>
              <a:buFont typeface="Arial" charset="0"/>
              <a:buNone/>
              <a:defRPr/>
            </a:pPr>
            <a:endParaRPr lang="en-US" sz="2000"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935405A-BAED-485F-A1A6-38FE21BF4F4A}" type="slidenum">
              <a:rPr lang="en-US"/>
              <a:pPr>
                <a:defRPr/>
              </a:pPr>
              <a:t>39</a:t>
            </a:fld>
            <a:endParaRPr lang="en-US" dirty="0"/>
          </a:p>
        </p:txBody>
      </p:sp>
      <p:sp>
        <p:nvSpPr>
          <p:cNvPr id="5" name="TextBox 4"/>
          <p:cNvSpPr txBox="1"/>
          <p:nvPr/>
        </p:nvSpPr>
        <p:spPr>
          <a:xfrm>
            <a:off x="0" y="0"/>
            <a:ext cx="9144000" cy="461963"/>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fontAlgn="auto">
              <a:spcBef>
                <a:spcPts val="0"/>
              </a:spcBef>
              <a:spcAft>
                <a:spcPts val="0"/>
              </a:spcAft>
              <a:defRPr/>
            </a:pPr>
            <a:r>
              <a:rPr lang="en-AU" sz="2400" dirty="0">
                <a:solidFill>
                  <a:srgbClr val="FFFF00"/>
                </a:solidFill>
              </a:rPr>
              <a:t>TRANSFER OF LEARNING</a:t>
            </a:r>
          </a:p>
        </p:txBody>
      </p:sp>
      <p:sp>
        <p:nvSpPr>
          <p:cNvPr id="5124" name="TextBox 5"/>
          <p:cNvSpPr txBox="1">
            <a:spLocks noChangeArrowheads="1"/>
          </p:cNvSpPr>
          <p:nvPr/>
        </p:nvSpPr>
        <p:spPr bwMode="auto">
          <a:xfrm>
            <a:off x="433388" y="1600200"/>
            <a:ext cx="7696200" cy="400050"/>
          </a:xfrm>
          <a:prstGeom prst="rect">
            <a:avLst/>
          </a:prstGeom>
          <a:noFill/>
          <a:ln w="9525">
            <a:noFill/>
            <a:miter lim="800000"/>
            <a:headEnd/>
            <a:tailEnd/>
          </a:ln>
        </p:spPr>
        <p:txBody>
          <a:bodyPr>
            <a:spAutoFit/>
          </a:bodyPr>
          <a:lstStyle/>
          <a:p>
            <a:r>
              <a:rPr lang="en-AU" sz="2000" b="1" u="sng">
                <a:solidFill>
                  <a:srgbClr val="FF0000"/>
                </a:solidFill>
              </a:rPr>
              <a:t>3 Categories of Skill Transfer</a:t>
            </a:r>
            <a:endParaRPr lang="en-AU" sz="2000" u="sng"/>
          </a:p>
        </p:txBody>
      </p:sp>
      <p:sp>
        <p:nvSpPr>
          <p:cNvPr id="7" name="Text Box 11"/>
          <p:cNvSpPr txBox="1">
            <a:spLocks noChangeArrowheads="1"/>
          </p:cNvSpPr>
          <p:nvPr/>
        </p:nvSpPr>
        <p:spPr bwMode="auto">
          <a:xfrm>
            <a:off x="406400" y="685800"/>
            <a:ext cx="8331200" cy="708025"/>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50000"/>
              </a:spcBef>
              <a:defRPr/>
            </a:pPr>
            <a:r>
              <a:rPr lang="en-US" sz="2000" dirty="0">
                <a:latin typeface="+mn-lt"/>
              </a:rPr>
              <a:t>Transfer of learning is the effect that </a:t>
            </a:r>
            <a:r>
              <a:rPr lang="en-US" sz="2000" dirty="0" smtClean="0">
                <a:latin typeface="+mn-lt"/>
              </a:rPr>
              <a:t>past experiences have on the learning of a new skill</a:t>
            </a:r>
            <a:endParaRPr lang="en-US" sz="2000" dirty="0">
              <a:latin typeface="+mn-lt"/>
            </a:endParaRPr>
          </a:p>
        </p:txBody>
      </p:sp>
      <p:sp>
        <p:nvSpPr>
          <p:cNvPr id="8" name="Rectangle 7"/>
          <p:cNvSpPr/>
          <p:nvPr/>
        </p:nvSpPr>
        <p:spPr>
          <a:xfrm>
            <a:off x="609600" y="2057400"/>
            <a:ext cx="7620000" cy="4032250"/>
          </a:xfrm>
          <a:prstGeom prst="rect">
            <a:avLst/>
          </a:prstGeom>
        </p:spPr>
        <p:txBody>
          <a:bodyPr>
            <a:spAutoFit/>
          </a:bodyPr>
          <a:lstStyle/>
          <a:p>
            <a:pPr marL="342900" indent="-342900" fontAlgn="auto">
              <a:spcBef>
                <a:spcPts val="0"/>
              </a:spcBef>
              <a:spcAft>
                <a:spcPts val="0"/>
              </a:spcAft>
              <a:buFont typeface="+mj-lt"/>
              <a:buAutoNum type="arabicPeriod"/>
              <a:defRPr/>
            </a:pPr>
            <a:r>
              <a:rPr lang="en-AU" sz="2000" b="1" u="sng" dirty="0">
                <a:solidFill>
                  <a:schemeClr val="accent6">
                    <a:lumMod val="75000"/>
                  </a:schemeClr>
                </a:solidFill>
                <a:latin typeface="+mn-lt"/>
                <a:cs typeface="+mn-cs"/>
              </a:rPr>
              <a:t>Skill to skill </a:t>
            </a:r>
          </a:p>
          <a:p>
            <a:pPr marL="342900" indent="-342900" fontAlgn="auto">
              <a:spcBef>
                <a:spcPts val="0"/>
              </a:spcBef>
              <a:spcAft>
                <a:spcPts val="0"/>
              </a:spcAft>
              <a:buFont typeface="+mj-lt"/>
              <a:buAutoNum type="arabicPeriod"/>
              <a:defRPr/>
            </a:pPr>
            <a:endParaRPr lang="en-AU" sz="2000" b="1" u="sng" dirty="0">
              <a:solidFill>
                <a:srgbClr val="002060"/>
              </a:solidFill>
              <a:latin typeface="+mn-lt"/>
              <a:cs typeface="+mn-cs"/>
            </a:endParaRPr>
          </a:p>
          <a:p>
            <a:pPr marL="742950" lvl="1" indent="-285750" fontAlgn="auto">
              <a:spcBef>
                <a:spcPts val="0"/>
              </a:spcBef>
              <a:spcAft>
                <a:spcPts val="0"/>
              </a:spcAft>
              <a:buFont typeface="Arial" pitchFamily="34" charset="0"/>
              <a:buChar char="•"/>
              <a:defRPr/>
            </a:pPr>
            <a:r>
              <a:rPr lang="en-AU" dirty="0">
                <a:latin typeface="+mn-lt"/>
                <a:cs typeface="+mn-cs"/>
              </a:rPr>
              <a:t>Occurs when a skill developed in one sport has an influence on a skill in another sport.  The influence can be positive (promotes learning) or negative (inhibits learning). </a:t>
            </a:r>
          </a:p>
          <a:p>
            <a:pPr marL="742950" lvl="1" indent="-285750" fontAlgn="auto">
              <a:spcBef>
                <a:spcPts val="0"/>
              </a:spcBef>
              <a:spcAft>
                <a:spcPts val="0"/>
              </a:spcAft>
              <a:buSzPct val="50000"/>
              <a:buFont typeface="Wingdings" pitchFamily="2" charset="2"/>
              <a:buChar char="v"/>
              <a:defRPr/>
            </a:pPr>
            <a:endParaRPr lang="en-AU" dirty="0">
              <a:latin typeface="+mn-lt"/>
              <a:cs typeface="+mn-cs"/>
            </a:endParaRP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endParaRPr lang="en-AU" dirty="0">
              <a:latin typeface="+mn-lt"/>
              <a:cs typeface="+mn-cs"/>
            </a:endParaRPr>
          </a:p>
          <a:p>
            <a:pPr marL="742950" lvl="1" indent="-285750" fontAlgn="auto">
              <a:spcBef>
                <a:spcPts val="0"/>
              </a:spcBef>
              <a:spcAft>
                <a:spcPts val="0"/>
              </a:spcAft>
              <a:buFont typeface="Arial" pitchFamily="34" charset="0"/>
              <a:buChar char="•"/>
              <a:defRPr/>
            </a:pPr>
            <a:endParaRPr lang="en-AU" dirty="0">
              <a:latin typeface="+mn-lt"/>
              <a:cs typeface="+mn-cs"/>
            </a:endParaRP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endParaRPr lang="en-AU" dirty="0">
              <a:latin typeface="+mn-lt"/>
              <a:cs typeface="+mn-cs"/>
            </a:endParaRPr>
          </a:p>
        </p:txBody>
      </p:sp>
      <p:sp>
        <p:nvSpPr>
          <p:cNvPr id="9" name="Rectangle 8"/>
          <p:cNvSpPr/>
          <p:nvPr/>
        </p:nvSpPr>
        <p:spPr>
          <a:xfrm>
            <a:off x="1524000" y="3586163"/>
            <a:ext cx="7162800" cy="2586037"/>
          </a:xfrm>
          <a:prstGeom prst="rect">
            <a:avLst/>
          </a:prstGeom>
        </p:spPr>
        <p:txBody>
          <a:bodyPr>
            <a:spAutoFit/>
          </a:bodyPr>
          <a:lstStyle/>
          <a:p>
            <a:pPr marL="285750" indent="-285750" fontAlgn="auto">
              <a:spcBef>
                <a:spcPts val="0"/>
              </a:spcBef>
              <a:spcAft>
                <a:spcPts val="0"/>
              </a:spcAft>
              <a:buSzPct val="50000"/>
              <a:buFont typeface="Wingdings" pitchFamily="2" charset="2"/>
              <a:buChar char="v"/>
              <a:defRPr/>
            </a:pPr>
            <a:r>
              <a:rPr lang="en-AU" u="sng" dirty="0">
                <a:latin typeface="+mn-lt"/>
                <a:cs typeface="+mn-cs"/>
              </a:rPr>
              <a:t>Proactive Transfer </a:t>
            </a:r>
          </a:p>
          <a:p>
            <a:pPr marL="269875" fontAlgn="auto">
              <a:spcBef>
                <a:spcPts val="0"/>
              </a:spcBef>
              <a:spcAft>
                <a:spcPts val="0"/>
              </a:spcAft>
              <a:defRPr/>
            </a:pPr>
            <a:r>
              <a:rPr lang="en-AU" dirty="0">
                <a:latin typeface="+mn-lt"/>
                <a:cs typeface="+mn-cs"/>
              </a:rPr>
              <a:t>A previously learnt skill affects the skill currently being learnt e.g. a player learning to throw a baseball would pick up the skill faster if he already knew how to throw a cricket ball. </a:t>
            </a:r>
          </a:p>
          <a:p>
            <a:pPr fontAlgn="auto">
              <a:spcBef>
                <a:spcPts val="0"/>
              </a:spcBef>
              <a:spcAft>
                <a:spcPts val="0"/>
              </a:spcAft>
              <a:defRPr/>
            </a:pPr>
            <a:endParaRPr lang="en-AU" b="1" dirty="0">
              <a:latin typeface="+mn-lt"/>
              <a:cs typeface="+mn-cs"/>
            </a:endParaRPr>
          </a:p>
          <a:p>
            <a:pPr marL="285750" indent="-285750" fontAlgn="auto">
              <a:spcBef>
                <a:spcPts val="0"/>
              </a:spcBef>
              <a:spcAft>
                <a:spcPts val="0"/>
              </a:spcAft>
              <a:buSzPct val="50000"/>
              <a:buFont typeface="Wingdings" pitchFamily="2" charset="2"/>
              <a:buChar char="v"/>
              <a:defRPr/>
            </a:pPr>
            <a:r>
              <a:rPr lang="en-AU" u="sng" dirty="0">
                <a:latin typeface="+mn-lt"/>
                <a:cs typeface="+mn-cs"/>
              </a:rPr>
              <a:t>Retroactive Transfer </a:t>
            </a:r>
          </a:p>
          <a:p>
            <a:pPr marL="269875" fontAlgn="auto">
              <a:spcBef>
                <a:spcPts val="0"/>
              </a:spcBef>
              <a:spcAft>
                <a:spcPts val="0"/>
              </a:spcAft>
              <a:defRPr/>
            </a:pPr>
            <a:r>
              <a:rPr lang="en-AU" dirty="0">
                <a:latin typeface="+mn-lt"/>
                <a:cs typeface="+mn-cs"/>
              </a:rPr>
              <a:t>Learning a new skill affects a previously learned skill e.g. a netballer with poor footwork spends time working on a “fast – feet” ladder and her footwork in netball then improves.</a:t>
            </a:r>
          </a:p>
        </p:txBody>
      </p:sp>
      <p:sp>
        <p:nvSpPr>
          <p:cNvPr id="10" name="Action Button: Home 9">
            <a:hlinkClick r:id="rId2" action="ppaction://hlinksldjump" highlightClick="1"/>
          </p:cNvPr>
          <p:cNvSpPr/>
          <p:nvPr/>
        </p:nvSpPr>
        <p:spPr>
          <a:xfrm>
            <a:off x="8763000" y="6553200"/>
            <a:ext cx="357188"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 name="Footer Placeholder 3"/>
          <p:cNvSpPr>
            <a:spLocks noGrp="1"/>
          </p:cNvSpPr>
          <p:nvPr>
            <p:ph type="ftr" sz="quarter" idx="11"/>
          </p:nvPr>
        </p:nvSpPr>
        <p:spPr/>
        <p:txBody>
          <a:bodyPr/>
          <a:lstStyle/>
          <a:p>
            <a:pPr>
              <a:defRPr/>
            </a:pPr>
            <a:r>
              <a:rPr lang="en-US" dirty="0"/>
              <a:t>©PE STUDIES REVISION SEMINARS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6172200"/>
            <a:ext cx="1905000" cy="457200"/>
          </a:xfrm>
          <a:prstGeom prst="rect">
            <a:avLst/>
          </a:prstGeom>
          <a:noFill/>
          <a:ln w="12700">
            <a:noFill/>
            <a:miter lim="800000"/>
            <a:headEnd/>
            <a:tailEnd/>
          </a:ln>
          <a:effectLst/>
        </p:spPr>
        <p:txBody>
          <a:bodyPr wrap="none" anchor="ctr"/>
          <a:lstStyle/>
          <a:p>
            <a:endParaRPr lang="en-US"/>
          </a:p>
        </p:txBody>
      </p:sp>
      <p:sp>
        <p:nvSpPr>
          <p:cNvPr id="6147" name="Rectangle 3"/>
          <p:cNvSpPr>
            <a:spLocks noChangeArrowheads="1"/>
          </p:cNvSpPr>
          <p:nvPr/>
        </p:nvSpPr>
        <p:spPr bwMode="auto">
          <a:xfrm>
            <a:off x="3124200" y="6172200"/>
            <a:ext cx="2895600" cy="457200"/>
          </a:xfrm>
          <a:prstGeom prst="rect">
            <a:avLst/>
          </a:prstGeom>
          <a:noFill/>
          <a:ln w="12700">
            <a:noFill/>
            <a:miter lim="800000"/>
            <a:headEnd/>
            <a:tailEnd/>
          </a:ln>
          <a:effectLst/>
        </p:spPr>
        <p:txBody>
          <a:bodyPr wrap="none" anchor="ctr"/>
          <a:lstStyle/>
          <a:p>
            <a:endParaRPr lang="en-US"/>
          </a:p>
        </p:txBody>
      </p:sp>
      <p:sp>
        <p:nvSpPr>
          <p:cNvPr id="6148" name="Rectangle 4"/>
          <p:cNvSpPr>
            <a:spLocks noGrp="1" noChangeArrowheads="1"/>
          </p:cNvSpPr>
          <p:nvPr>
            <p:ph type="title"/>
          </p:nvPr>
        </p:nvSpPr>
        <p:spPr>
          <a:noFill/>
          <a:ln/>
        </p:spPr>
        <p:txBody>
          <a:bodyPr lIns="90488" tIns="44450" rIns="90488" bIns="44450"/>
          <a:lstStyle/>
          <a:p>
            <a:r>
              <a:rPr lang="en-US"/>
              <a:t>Learning</a:t>
            </a:r>
          </a:p>
        </p:txBody>
      </p:sp>
      <p:sp>
        <p:nvSpPr>
          <p:cNvPr id="6149" name="Rectangle 5"/>
          <p:cNvSpPr>
            <a:spLocks noGrp="1" noChangeArrowheads="1"/>
          </p:cNvSpPr>
          <p:nvPr>
            <p:ph type="body" idx="1"/>
          </p:nvPr>
        </p:nvSpPr>
        <p:spPr>
          <a:xfrm>
            <a:off x="457200" y="2057400"/>
            <a:ext cx="8337550" cy="4114800"/>
          </a:xfrm>
          <a:noFill/>
          <a:ln/>
        </p:spPr>
        <p:txBody>
          <a:bodyPr lIns="90488" tIns="44450" rIns="90488" bIns="44450"/>
          <a:lstStyle/>
          <a:p>
            <a:pPr>
              <a:lnSpc>
                <a:spcPct val="80000"/>
              </a:lnSpc>
            </a:pPr>
            <a:r>
              <a:rPr lang="en-US" sz="2800"/>
              <a:t>Learning is a relatively permanent change in behavior or performance as a result of instruction, experiences, study, and/or practice.</a:t>
            </a:r>
          </a:p>
          <a:p>
            <a:pPr>
              <a:lnSpc>
                <a:spcPct val="80000"/>
              </a:lnSpc>
            </a:pPr>
            <a:r>
              <a:rPr lang="en-US" sz="2800"/>
              <a:t>Learning is inferred from changes in performance.</a:t>
            </a:r>
          </a:p>
          <a:p>
            <a:pPr>
              <a:lnSpc>
                <a:spcPct val="80000"/>
              </a:lnSpc>
            </a:pPr>
            <a:r>
              <a:rPr lang="en-US" sz="2800"/>
              <a:t>Motor behavior is concerned with the learning or acquisition of skills across the lifespan.</a:t>
            </a:r>
          </a:p>
          <a:p>
            <a:pPr lvl="1">
              <a:lnSpc>
                <a:spcPct val="80000"/>
              </a:lnSpc>
            </a:pPr>
            <a:r>
              <a:rPr lang="en-US"/>
              <a:t>Motor learning</a:t>
            </a:r>
          </a:p>
          <a:p>
            <a:pPr lvl="1">
              <a:lnSpc>
                <a:spcPct val="80000"/>
              </a:lnSpc>
            </a:pPr>
            <a:r>
              <a:rPr lang="en-US"/>
              <a:t>Motor control</a:t>
            </a:r>
          </a:p>
          <a:p>
            <a:pPr lvl="1">
              <a:lnSpc>
                <a:spcPct val="80000"/>
              </a:lnSpc>
            </a:pPr>
            <a:r>
              <a:rPr lang="en-US"/>
              <a:t>Motor development</a:t>
            </a:r>
          </a:p>
        </p:txBody>
      </p:sp>
      <p:pic>
        <p:nvPicPr>
          <p:cNvPr id="6150" name="Picture 6" descr="learn"/>
          <p:cNvPicPr>
            <a:picLocks noChangeAspect="1" noChangeArrowheads="1"/>
          </p:cNvPicPr>
          <p:nvPr/>
        </p:nvPicPr>
        <p:blipFill>
          <a:blip r:embed="rId3" cstate="print"/>
          <a:srcRect/>
          <a:stretch>
            <a:fillRect/>
          </a:stretch>
        </p:blipFill>
        <p:spPr bwMode="auto">
          <a:xfrm>
            <a:off x="6934200" y="381000"/>
            <a:ext cx="1219200" cy="12192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6D9427A-B512-47C0-8769-8C98EF10D251}" type="slidenum">
              <a:rPr lang="en-US"/>
              <a:pPr>
                <a:defRPr/>
              </a:pPr>
              <a:t>40</a:t>
            </a:fld>
            <a:endParaRPr lang="en-US" dirty="0"/>
          </a:p>
        </p:txBody>
      </p:sp>
      <p:sp>
        <p:nvSpPr>
          <p:cNvPr id="4" name="TextBox 3"/>
          <p:cNvSpPr txBox="1"/>
          <p:nvPr/>
        </p:nvSpPr>
        <p:spPr>
          <a:xfrm>
            <a:off x="0" y="0"/>
            <a:ext cx="9144000" cy="461963"/>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fontAlgn="auto">
              <a:spcBef>
                <a:spcPts val="0"/>
              </a:spcBef>
              <a:spcAft>
                <a:spcPts val="0"/>
              </a:spcAft>
              <a:defRPr/>
            </a:pPr>
            <a:r>
              <a:rPr lang="en-AU" sz="2400" dirty="0">
                <a:solidFill>
                  <a:srgbClr val="FFFF00"/>
                </a:solidFill>
              </a:rPr>
              <a:t>TRANSFER OF LEARNING</a:t>
            </a:r>
          </a:p>
        </p:txBody>
      </p:sp>
      <p:sp>
        <p:nvSpPr>
          <p:cNvPr id="5" name="Rectangle 4"/>
          <p:cNvSpPr/>
          <p:nvPr/>
        </p:nvSpPr>
        <p:spPr>
          <a:xfrm>
            <a:off x="457200" y="838200"/>
            <a:ext cx="8305800" cy="5386388"/>
          </a:xfrm>
          <a:prstGeom prst="rect">
            <a:avLst/>
          </a:prstGeom>
        </p:spPr>
        <p:txBody>
          <a:bodyPr>
            <a:spAutoFit/>
          </a:bodyPr>
          <a:lstStyle/>
          <a:p>
            <a:pPr marL="342900" lvl="1" indent="-342900" fontAlgn="auto">
              <a:spcBef>
                <a:spcPts val="0"/>
              </a:spcBef>
              <a:spcAft>
                <a:spcPts val="0"/>
              </a:spcAft>
              <a:buFont typeface="+mj-lt"/>
              <a:buAutoNum type="arabicPeriod" startAt="2"/>
              <a:defRPr/>
            </a:pPr>
            <a:r>
              <a:rPr lang="en-AU" sz="2000" b="1" u="sng" dirty="0">
                <a:solidFill>
                  <a:schemeClr val="accent6">
                    <a:lumMod val="75000"/>
                  </a:schemeClr>
                </a:solidFill>
                <a:latin typeface="+mn-lt"/>
                <a:cs typeface="+mn-cs"/>
              </a:rPr>
              <a:t>Theory to Practice </a:t>
            </a:r>
          </a:p>
          <a:p>
            <a:pPr marL="342900" lvl="1" indent="-342900" fontAlgn="auto">
              <a:spcBef>
                <a:spcPts val="0"/>
              </a:spcBef>
              <a:spcAft>
                <a:spcPts val="0"/>
              </a:spcAft>
              <a:buFont typeface="+mj-lt"/>
              <a:buAutoNum type="arabicPeriod" startAt="2"/>
              <a:defRPr/>
            </a:pPr>
            <a:endParaRPr lang="en-AU" b="1" u="sng" dirty="0">
              <a:solidFill>
                <a:srgbClr val="002060"/>
              </a:solidFill>
              <a:latin typeface="+mn-lt"/>
              <a:cs typeface="+mn-cs"/>
            </a:endParaRPr>
          </a:p>
          <a:p>
            <a:pPr lvl="1" fontAlgn="auto">
              <a:spcBef>
                <a:spcPts val="0"/>
              </a:spcBef>
              <a:spcAft>
                <a:spcPts val="0"/>
              </a:spcAft>
              <a:defRPr/>
            </a:pPr>
            <a:r>
              <a:rPr lang="en-AU" dirty="0">
                <a:latin typeface="+mn-lt"/>
                <a:cs typeface="+mn-cs"/>
              </a:rPr>
              <a:t>The transfer of theoretical skills into practice.</a:t>
            </a: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r>
              <a:rPr lang="en-AU" dirty="0">
                <a:latin typeface="+mn-lt"/>
                <a:cs typeface="+mn-cs"/>
              </a:rPr>
              <a:t>Coaches devise game plans, tactics and strategies for opposing teams and individual players. </a:t>
            </a: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r>
              <a:rPr lang="en-AU" dirty="0">
                <a:latin typeface="+mn-lt"/>
                <a:cs typeface="+mn-cs"/>
              </a:rPr>
              <a:t>This can involve analysing their own strengths and weaknesses and those of their  opposition before coming up with a plan, which in theory, will maximise their chances of success.</a:t>
            </a:r>
          </a:p>
          <a:p>
            <a:pPr lvl="1" fontAlgn="auto">
              <a:spcBef>
                <a:spcPts val="0"/>
              </a:spcBef>
              <a:spcAft>
                <a:spcPts val="0"/>
              </a:spcAft>
              <a:defRPr/>
            </a:pPr>
            <a:endParaRPr lang="en-AU" dirty="0">
              <a:latin typeface="+mn-lt"/>
              <a:cs typeface="+mn-cs"/>
            </a:endParaRPr>
          </a:p>
          <a:p>
            <a:pPr lvl="1" fontAlgn="auto">
              <a:spcBef>
                <a:spcPts val="0"/>
              </a:spcBef>
              <a:spcAft>
                <a:spcPts val="0"/>
              </a:spcAft>
              <a:defRPr/>
            </a:pPr>
            <a:r>
              <a:rPr lang="en-AU" dirty="0">
                <a:latin typeface="+mn-lt"/>
                <a:cs typeface="+mn-cs"/>
              </a:rPr>
              <a:t>Players apply the devised theories / plans into the game situation.</a:t>
            </a:r>
          </a:p>
          <a:p>
            <a:pPr marL="987425" lvl="1" indent="-285750" fontAlgn="auto">
              <a:spcBef>
                <a:spcPts val="0"/>
              </a:spcBef>
              <a:spcAft>
                <a:spcPts val="0"/>
              </a:spcAft>
              <a:buFont typeface="Arial" pitchFamily="34" charset="0"/>
              <a:buChar char="•"/>
              <a:defRPr/>
            </a:pPr>
            <a:endParaRPr lang="en-AU" dirty="0">
              <a:latin typeface="+mn-lt"/>
              <a:cs typeface="+mn-cs"/>
            </a:endParaRPr>
          </a:p>
          <a:p>
            <a:pPr lvl="1">
              <a:defRPr/>
            </a:pPr>
            <a:r>
              <a:rPr lang="en-AU" dirty="0">
                <a:cs typeface="Arial" charset="0"/>
              </a:rPr>
              <a:t>Can also include developing specific strategies to deal with various game specific scenarios. Players are aware, before the situation arises, of what their individual responsibilities are when the strategy is implemented.</a:t>
            </a:r>
          </a:p>
          <a:p>
            <a:pPr marL="742950" lvl="1" indent="-285750">
              <a:buFont typeface="Arial" charset="0"/>
              <a:buChar char="•"/>
              <a:defRPr/>
            </a:pPr>
            <a:endParaRPr lang="en-AU" dirty="0">
              <a:cs typeface="Arial" charset="0"/>
            </a:endParaRPr>
          </a:p>
          <a:p>
            <a:pPr lvl="1">
              <a:defRPr/>
            </a:pPr>
            <a:r>
              <a:rPr lang="en-AU" dirty="0">
                <a:cs typeface="Arial" charset="0"/>
              </a:rPr>
              <a:t>Theory to practice can  also include a coach illustrating a particular play or set piece move on a whiteboard and the players then practicing the play.</a:t>
            </a:r>
            <a:endParaRPr lang="en-AU" dirty="0">
              <a:latin typeface="+mn-lt"/>
              <a:cs typeface="+mn-cs"/>
            </a:endParaRPr>
          </a:p>
        </p:txBody>
      </p:sp>
      <p:sp>
        <p:nvSpPr>
          <p:cNvPr id="7" name="Action Button: Home 6">
            <a:hlinkClick r:id="rId2" action="ppaction://hlinksldjump" highlightClick="1"/>
          </p:cNvPr>
          <p:cNvSpPr/>
          <p:nvPr/>
        </p:nvSpPr>
        <p:spPr>
          <a:xfrm>
            <a:off x="8786813" y="6572250"/>
            <a:ext cx="357187"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ooter Placeholder 5"/>
          <p:cNvSpPr>
            <a:spLocks noGrp="1"/>
          </p:cNvSpPr>
          <p:nvPr>
            <p:ph type="ftr" sz="quarter" idx="11"/>
          </p:nvPr>
        </p:nvSpPr>
        <p:spPr/>
        <p:txBody>
          <a:bodyPr/>
          <a:lstStyle/>
          <a:p>
            <a:pPr>
              <a:defRPr/>
            </a:pPr>
            <a:r>
              <a:rPr lang="en-US" dirty="0"/>
              <a:t>©PE STUDIES REVISION SEMINARS</a:t>
            </a:r>
          </a:p>
        </p:txBody>
      </p:sp>
      <p:pic>
        <p:nvPicPr>
          <p:cNvPr id="6151" name="Picture 2" descr="http://upload.wikimedia.org/wikipedia/commons/3/38/Training_Netherlands_in_Freiburg.JPG"/>
          <p:cNvPicPr>
            <a:picLocks noChangeAspect="1" noChangeArrowheads="1"/>
          </p:cNvPicPr>
          <p:nvPr/>
        </p:nvPicPr>
        <p:blipFill>
          <a:blip r:embed="rId3" cstate="print"/>
          <a:srcRect/>
          <a:stretch>
            <a:fillRect/>
          </a:stretch>
        </p:blipFill>
        <p:spPr bwMode="auto">
          <a:xfrm>
            <a:off x="5614988" y="609600"/>
            <a:ext cx="3349625"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9A90DD-52E9-40BA-9335-1081D0E86042}" type="slidenum">
              <a:rPr lang="en-US"/>
              <a:pPr>
                <a:defRPr/>
              </a:pPr>
              <a:t>41</a:t>
            </a:fld>
            <a:endParaRPr lang="en-US" dirty="0"/>
          </a:p>
        </p:txBody>
      </p:sp>
      <p:sp>
        <p:nvSpPr>
          <p:cNvPr id="4" name="Rectangle 3"/>
          <p:cNvSpPr/>
          <p:nvPr/>
        </p:nvSpPr>
        <p:spPr>
          <a:xfrm>
            <a:off x="152400" y="990600"/>
            <a:ext cx="8382000" cy="5108575"/>
          </a:xfrm>
          <a:prstGeom prst="rect">
            <a:avLst/>
          </a:prstGeom>
        </p:spPr>
        <p:txBody>
          <a:bodyPr>
            <a:spAutoFit/>
          </a:bodyPr>
          <a:lstStyle/>
          <a:p>
            <a:pPr marL="342900" indent="-342900" fontAlgn="auto">
              <a:spcBef>
                <a:spcPts val="0"/>
              </a:spcBef>
              <a:spcAft>
                <a:spcPts val="0"/>
              </a:spcAft>
              <a:buFont typeface="+mj-lt"/>
              <a:buAutoNum type="arabicPeriod" startAt="3"/>
              <a:defRPr/>
            </a:pPr>
            <a:r>
              <a:rPr lang="en-AU" sz="2000" b="1" u="sng" dirty="0">
                <a:solidFill>
                  <a:schemeClr val="accent6">
                    <a:lumMod val="75000"/>
                  </a:schemeClr>
                </a:solidFill>
                <a:latin typeface="+mn-lt"/>
                <a:cs typeface="+mn-cs"/>
              </a:rPr>
              <a:t>Training to Competition </a:t>
            </a:r>
          </a:p>
          <a:p>
            <a:pPr marL="285750" indent="-285750" fontAlgn="auto">
              <a:spcBef>
                <a:spcPts val="0"/>
              </a:spcBef>
              <a:spcAft>
                <a:spcPts val="0"/>
              </a:spcAft>
              <a:buFont typeface="Arial" pitchFamily="34" charset="0"/>
              <a:buChar char="•"/>
              <a:defRPr/>
            </a:pPr>
            <a:endParaRPr lang="en-AU" u="sng" dirty="0">
              <a:latin typeface="+mn-lt"/>
              <a:cs typeface="+mn-cs"/>
            </a:endParaRPr>
          </a:p>
          <a:p>
            <a:pPr fontAlgn="auto">
              <a:spcBef>
                <a:spcPts val="0"/>
              </a:spcBef>
              <a:spcAft>
                <a:spcPts val="0"/>
              </a:spcAft>
              <a:defRPr/>
            </a:pPr>
            <a:r>
              <a:rPr lang="en-AU" dirty="0">
                <a:latin typeface="+mn-lt"/>
                <a:cs typeface="+mn-cs"/>
              </a:rPr>
              <a:t>         Refers to the transfer of skills developed in training into a competition situation.</a:t>
            </a:r>
          </a:p>
          <a:p>
            <a:pPr marL="742950" lvl="1" indent="-285750" fontAlgn="auto">
              <a:spcBef>
                <a:spcPts val="0"/>
              </a:spcBef>
              <a:spcAft>
                <a:spcPts val="0"/>
              </a:spcAft>
              <a:buFont typeface="Arial" pitchFamily="34" charset="0"/>
              <a:buChar char="•"/>
              <a:defRPr/>
            </a:pPr>
            <a:endParaRPr lang="en-AU" dirty="0">
              <a:latin typeface="+mn-lt"/>
              <a:cs typeface="+mn-cs"/>
            </a:endParaRPr>
          </a:p>
          <a:p>
            <a:pPr marL="742950" lvl="1" indent="-285750" fontAlgn="auto">
              <a:spcBef>
                <a:spcPts val="0"/>
              </a:spcBef>
              <a:spcAft>
                <a:spcPts val="0"/>
              </a:spcAft>
              <a:buFont typeface="Arial" pitchFamily="34" charset="0"/>
              <a:buChar char="•"/>
              <a:defRPr/>
            </a:pPr>
            <a:r>
              <a:rPr lang="en-AU" dirty="0">
                <a:latin typeface="+mn-lt"/>
                <a:cs typeface="+mn-cs"/>
              </a:rPr>
              <a:t>Coaches must plan and implement training sessions which replicate the demands of the game.  This includes the development of appropriate skills, energy systems and the decision making process (specificity).</a:t>
            </a:r>
          </a:p>
          <a:p>
            <a:pPr marL="742950" lvl="1" indent="-285750" fontAlgn="auto">
              <a:spcBef>
                <a:spcPts val="0"/>
              </a:spcBef>
              <a:spcAft>
                <a:spcPts val="0"/>
              </a:spcAft>
              <a:buFont typeface="Arial" pitchFamily="34" charset="0"/>
              <a:buChar char="•"/>
              <a:defRPr/>
            </a:pPr>
            <a:endParaRPr lang="en-AU" dirty="0">
              <a:latin typeface="+mn-lt"/>
              <a:cs typeface="+mn-cs"/>
            </a:endParaRPr>
          </a:p>
          <a:p>
            <a:pPr marL="742950" lvl="1" indent="-285750" fontAlgn="auto">
              <a:spcBef>
                <a:spcPts val="0"/>
              </a:spcBef>
              <a:spcAft>
                <a:spcPts val="0"/>
              </a:spcAft>
              <a:buFont typeface="Arial" pitchFamily="34" charset="0"/>
              <a:buChar char="•"/>
              <a:defRPr/>
            </a:pPr>
            <a:r>
              <a:rPr lang="en-AU" dirty="0">
                <a:latin typeface="+mn-lt"/>
                <a:cs typeface="+mn-cs"/>
              </a:rPr>
              <a:t>Players should be exposed to game specific situations at training to allow them to develop their information processing  and decision making mechanism.  This  increases the likelihood of players making the correct decisions when under game pressure.</a:t>
            </a:r>
          </a:p>
          <a:p>
            <a:pPr marL="727075" lvl="1" fontAlgn="auto">
              <a:spcBef>
                <a:spcPts val="0"/>
              </a:spcBef>
              <a:spcAft>
                <a:spcPts val="0"/>
              </a:spcAft>
              <a:defRPr/>
            </a:pPr>
            <a:endParaRPr lang="en-AU" dirty="0">
              <a:latin typeface="+mn-lt"/>
              <a:cs typeface="+mn-cs"/>
            </a:endParaRPr>
          </a:p>
          <a:p>
            <a:pPr marL="742950" lvl="1" indent="-285750">
              <a:buFont typeface="Arial" charset="0"/>
              <a:buChar char="•"/>
              <a:defRPr/>
            </a:pPr>
            <a:r>
              <a:rPr lang="en-AU" dirty="0">
                <a:cs typeface="Arial" charset="0"/>
              </a:rPr>
              <a:t>Correct decision making is critical to successful performance and must be developed using game – like drills and simulations at training. </a:t>
            </a:r>
          </a:p>
          <a:p>
            <a:pPr marL="742950" lvl="1" indent="-285750">
              <a:buFont typeface="Arial" charset="0"/>
              <a:buChar char="•"/>
              <a:defRPr/>
            </a:pPr>
            <a:endParaRPr lang="en-AU" dirty="0">
              <a:cs typeface="Arial" charset="0"/>
            </a:endParaRPr>
          </a:p>
          <a:p>
            <a:pPr marL="742950" lvl="1" indent="-285750">
              <a:buFont typeface="Arial" charset="0"/>
              <a:buChar char="•"/>
              <a:defRPr/>
            </a:pPr>
            <a:r>
              <a:rPr lang="en-AU" dirty="0">
                <a:cs typeface="Arial" charset="0"/>
              </a:rPr>
              <a:t>Specific practice can result in significant improvement in game performance</a:t>
            </a:r>
          </a:p>
          <a:p>
            <a:pPr marL="727075" lvl="1" fontAlgn="auto">
              <a:spcBef>
                <a:spcPts val="0"/>
              </a:spcBef>
              <a:spcAft>
                <a:spcPts val="0"/>
              </a:spcAft>
              <a:defRPr/>
            </a:pPr>
            <a:endParaRPr lang="en-AU" dirty="0">
              <a:latin typeface="+mn-lt"/>
              <a:cs typeface="+mn-cs"/>
            </a:endParaRPr>
          </a:p>
        </p:txBody>
      </p:sp>
      <p:sp>
        <p:nvSpPr>
          <p:cNvPr id="5" name="TextBox 4"/>
          <p:cNvSpPr txBox="1"/>
          <p:nvPr/>
        </p:nvSpPr>
        <p:spPr>
          <a:xfrm>
            <a:off x="0" y="0"/>
            <a:ext cx="9144000" cy="461963"/>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fontAlgn="auto">
              <a:spcBef>
                <a:spcPts val="0"/>
              </a:spcBef>
              <a:spcAft>
                <a:spcPts val="0"/>
              </a:spcAft>
              <a:defRPr/>
            </a:pPr>
            <a:r>
              <a:rPr lang="en-AU" sz="2400" dirty="0">
                <a:solidFill>
                  <a:srgbClr val="FFFF00"/>
                </a:solidFill>
              </a:rPr>
              <a:t>TRANSFER OF LEARNING</a:t>
            </a:r>
          </a:p>
        </p:txBody>
      </p:sp>
      <p:pic>
        <p:nvPicPr>
          <p:cNvPr id="7173" name="Picture 2" descr="File:Jonny Wilkinson 2009 08 england training 2.jpg">
            <a:hlinkClick r:id="rId2"/>
          </p:cNvPr>
          <p:cNvPicPr>
            <a:picLocks noChangeAspect="1" noChangeArrowheads="1"/>
          </p:cNvPicPr>
          <p:nvPr/>
        </p:nvPicPr>
        <p:blipFill>
          <a:blip r:embed="rId3" cstate="print"/>
          <a:srcRect/>
          <a:stretch>
            <a:fillRect/>
          </a:stretch>
        </p:blipFill>
        <p:spPr bwMode="auto">
          <a:xfrm>
            <a:off x="7362825" y="230188"/>
            <a:ext cx="1606550" cy="1306512"/>
          </a:xfrm>
          <a:prstGeom prst="rect">
            <a:avLst/>
          </a:prstGeom>
          <a:noFill/>
          <a:ln w="9525">
            <a:noFill/>
            <a:miter lim="800000"/>
            <a:headEnd/>
            <a:tailEnd/>
          </a:ln>
        </p:spPr>
      </p:pic>
      <p:sp>
        <p:nvSpPr>
          <p:cNvPr id="8" name="Action Button: Home 7">
            <a:hlinkClick r:id="rId4" action="ppaction://hlinksldjump" highlightClick="1"/>
          </p:cNvPr>
          <p:cNvSpPr/>
          <p:nvPr/>
        </p:nvSpPr>
        <p:spPr>
          <a:xfrm>
            <a:off x="8769350" y="6572250"/>
            <a:ext cx="357188"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ooter Placeholder 6"/>
          <p:cNvSpPr>
            <a:spLocks noGrp="1"/>
          </p:cNvSpPr>
          <p:nvPr>
            <p:ph type="ftr" sz="quarter" idx="11"/>
          </p:nvPr>
        </p:nvSpPr>
        <p:spPr/>
        <p:txBody>
          <a:bodyPr/>
          <a:lstStyle/>
          <a:p>
            <a:pPr>
              <a:defRPr/>
            </a:pPr>
            <a:r>
              <a:rPr lang="en-US" dirty="0"/>
              <a:t>©PE STUDIES REVISION SEMINARS</a:t>
            </a:r>
          </a:p>
        </p:txBody>
      </p:sp>
      <p:sp>
        <p:nvSpPr>
          <p:cNvPr id="9" name="TextBox 8"/>
          <p:cNvSpPr txBox="1"/>
          <p:nvPr/>
        </p:nvSpPr>
        <p:spPr>
          <a:xfrm>
            <a:off x="2133600" y="5791200"/>
            <a:ext cx="4876800" cy="923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AU" dirty="0">
                <a:solidFill>
                  <a:schemeClr val="tx1"/>
                </a:solidFill>
              </a:rPr>
              <a:t>Coaches need to ensure conditions at training replicate the match conditions the players will encounter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5828C79-184A-48C5-AD74-0E6E3BB17059}" type="slidenum">
              <a:rPr lang="en-US"/>
              <a:pPr>
                <a:defRPr/>
              </a:pPr>
              <a:t>42</a:t>
            </a:fld>
            <a:endParaRPr lang="en-US" dirty="0"/>
          </a:p>
        </p:txBody>
      </p:sp>
      <p:sp>
        <p:nvSpPr>
          <p:cNvPr id="5" name="TextBox 4"/>
          <p:cNvSpPr txBox="1"/>
          <p:nvPr/>
        </p:nvSpPr>
        <p:spPr>
          <a:xfrm>
            <a:off x="0" y="0"/>
            <a:ext cx="9144000"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AU" sz="2400" dirty="0">
                <a:solidFill>
                  <a:schemeClr val="tx1"/>
                </a:solidFill>
              </a:rPr>
              <a:t>EFFECT OF TRANSFER OF LEARNING</a:t>
            </a:r>
          </a:p>
        </p:txBody>
      </p:sp>
      <p:sp>
        <p:nvSpPr>
          <p:cNvPr id="7" name="TextBox 6"/>
          <p:cNvSpPr txBox="1"/>
          <p:nvPr/>
        </p:nvSpPr>
        <p:spPr>
          <a:xfrm>
            <a:off x="411163" y="609600"/>
            <a:ext cx="8153400" cy="4616450"/>
          </a:xfrm>
          <a:prstGeom prst="rect">
            <a:avLst/>
          </a:prstGeom>
          <a:noFill/>
        </p:spPr>
        <p:txBody>
          <a:bodyPr>
            <a:spAutoFit/>
          </a:bodyPr>
          <a:lstStyle/>
          <a:p>
            <a:pPr fontAlgn="auto">
              <a:spcBef>
                <a:spcPts val="0"/>
              </a:spcBef>
              <a:spcAft>
                <a:spcPts val="0"/>
              </a:spcAft>
              <a:defRPr/>
            </a:pPr>
            <a:r>
              <a:rPr lang="en-AU" sz="2200" b="1" u="sng" dirty="0">
                <a:solidFill>
                  <a:srgbClr val="FF0000"/>
                </a:solidFill>
                <a:latin typeface="+mn-lt"/>
                <a:cs typeface="+mn-cs"/>
              </a:rPr>
              <a:t>Effects of Transfer of Learning</a:t>
            </a:r>
          </a:p>
          <a:p>
            <a:pPr fontAlgn="auto">
              <a:spcBef>
                <a:spcPts val="0"/>
              </a:spcBef>
              <a:spcAft>
                <a:spcPts val="0"/>
              </a:spcAft>
              <a:defRPr/>
            </a:pPr>
            <a:endParaRPr lang="en-AU" u="sng" dirty="0">
              <a:latin typeface="+mn-lt"/>
              <a:cs typeface="+mn-cs"/>
            </a:endParaRPr>
          </a:p>
          <a:p>
            <a:pPr fontAlgn="auto">
              <a:spcBef>
                <a:spcPts val="0"/>
              </a:spcBef>
              <a:spcAft>
                <a:spcPts val="0"/>
              </a:spcAft>
              <a:defRPr/>
            </a:pPr>
            <a:r>
              <a:rPr lang="en-AU" sz="2000" b="1" u="sng" dirty="0">
                <a:solidFill>
                  <a:schemeClr val="accent6">
                    <a:lumMod val="75000"/>
                  </a:schemeClr>
                </a:solidFill>
                <a:latin typeface="+mn-lt"/>
                <a:cs typeface="+mn-cs"/>
              </a:rPr>
              <a:t>Positive Transfer of Learning</a:t>
            </a:r>
          </a:p>
          <a:p>
            <a:pPr marL="555625" indent="-285750" fontAlgn="auto">
              <a:spcBef>
                <a:spcPts val="0"/>
              </a:spcBef>
              <a:spcAft>
                <a:spcPts val="0"/>
              </a:spcAft>
              <a:buFont typeface="Arial" pitchFamily="34" charset="0"/>
              <a:buChar char="•"/>
              <a:defRPr/>
            </a:pPr>
            <a:r>
              <a:rPr lang="en-AU" dirty="0">
                <a:latin typeface="+mn-lt"/>
                <a:cs typeface="+mn-cs"/>
              </a:rPr>
              <a:t>Occurs when skills and / or information gained from a previous learning experience  helps with the learning of a new skill.</a:t>
            </a:r>
          </a:p>
          <a:p>
            <a:pPr marL="555625" indent="-285750" fontAlgn="auto">
              <a:spcBef>
                <a:spcPts val="0"/>
              </a:spcBef>
              <a:spcAft>
                <a:spcPts val="0"/>
              </a:spcAft>
              <a:buFont typeface="Arial" pitchFamily="34" charset="0"/>
              <a:buChar char="•"/>
              <a:defRPr/>
            </a:pPr>
            <a:endParaRPr lang="en-AU" dirty="0">
              <a:latin typeface="+mn-lt"/>
              <a:cs typeface="+mn-cs"/>
            </a:endParaRPr>
          </a:p>
          <a:p>
            <a:pPr marL="555625" indent="-285750" fontAlgn="auto">
              <a:spcBef>
                <a:spcPts val="0"/>
              </a:spcBef>
              <a:spcAft>
                <a:spcPts val="0"/>
              </a:spcAft>
              <a:buFont typeface="Arial" pitchFamily="34" charset="0"/>
              <a:buChar char="•"/>
              <a:defRPr/>
            </a:pPr>
            <a:r>
              <a:rPr lang="en-AU" dirty="0">
                <a:latin typeface="+mn-lt"/>
                <a:cs typeface="+mn-cs"/>
              </a:rPr>
              <a:t>The two skills are often similar in some way e.g. free throw in basketball and netball goal shooting.</a:t>
            </a:r>
          </a:p>
          <a:p>
            <a:pPr marL="555625" indent="-285750" fontAlgn="auto">
              <a:spcBef>
                <a:spcPts val="0"/>
              </a:spcBef>
              <a:spcAft>
                <a:spcPts val="0"/>
              </a:spcAft>
              <a:buFont typeface="Arial" pitchFamily="34" charset="0"/>
              <a:buChar char="•"/>
              <a:defRPr/>
            </a:pPr>
            <a:endParaRPr lang="en-AU" dirty="0">
              <a:latin typeface="+mn-lt"/>
              <a:cs typeface="+mn-cs"/>
            </a:endParaRPr>
          </a:p>
          <a:p>
            <a:pPr marL="269875" fontAlgn="auto">
              <a:spcBef>
                <a:spcPts val="0"/>
              </a:spcBef>
              <a:spcAft>
                <a:spcPts val="0"/>
              </a:spcAft>
              <a:defRPr/>
            </a:pPr>
            <a:r>
              <a:rPr lang="en-AU" dirty="0">
                <a:latin typeface="+mn-lt"/>
                <a:cs typeface="+mn-cs"/>
              </a:rPr>
              <a:t> </a:t>
            </a:r>
          </a:p>
          <a:p>
            <a:pPr fontAlgn="auto">
              <a:spcBef>
                <a:spcPts val="0"/>
              </a:spcBef>
              <a:spcAft>
                <a:spcPts val="0"/>
              </a:spcAft>
              <a:defRPr/>
            </a:pPr>
            <a:endParaRPr lang="en-AU" dirty="0">
              <a:latin typeface="+mn-lt"/>
              <a:cs typeface="+mn-cs"/>
            </a:endParaRPr>
          </a:p>
          <a:p>
            <a:pPr fontAlgn="auto">
              <a:spcBef>
                <a:spcPts val="0"/>
              </a:spcBef>
              <a:spcAft>
                <a:spcPts val="0"/>
              </a:spcAft>
              <a:defRPr/>
            </a:pPr>
            <a:endParaRPr lang="en-AU" u="sng" dirty="0">
              <a:latin typeface="+mn-lt"/>
              <a:cs typeface="+mn-cs"/>
            </a:endParaRPr>
          </a:p>
          <a:p>
            <a:pPr fontAlgn="auto">
              <a:spcBef>
                <a:spcPts val="0"/>
              </a:spcBef>
              <a:spcAft>
                <a:spcPts val="0"/>
              </a:spcAft>
              <a:defRPr/>
            </a:pPr>
            <a:endParaRPr lang="en-AU" dirty="0">
              <a:latin typeface="+mn-lt"/>
              <a:cs typeface="+mn-cs"/>
            </a:endParaRPr>
          </a:p>
          <a:p>
            <a:pPr fontAlgn="auto">
              <a:spcBef>
                <a:spcPts val="0"/>
              </a:spcBef>
              <a:spcAft>
                <a:spcPts val="0"/>
              </a:spcAft>
              <a:defRPr/>
            </a:pPr>
            <a:endParaRPr lang="en-AU" dirty="0">
              <a:latin typeface="+mn-lt"/>
              <a:cs typeface="+mn-cs"/>
            </a:endParaRPr>
          </a:p>
          <a:p>
            <a:pPr fontAlgn="auto">
              <a:spcBef>
                <a:spcPts val="0"/>
              </a:spcBef>
              <a:spcAft>
                <a:spcPts val="0"/>
              </a:spcAft>
              <a:defRPr/>
            </a:pPr>
            <a:endParaRPr lang="en-AU" dirty="0">
              <a:latin typeface="+mn-lt"/>
              <a:cs typeface="+mn-cs"/>
            </a:endParaRPr>
          </a:p>
          <a:p>
            <a:pPr fontAlgn="auto">
              <a:spcBef>
                <a:spcPts val="0"/>
              </a:spcBef>
              <a:spcAft>
                <a:spcPts val="0"/>
              </a:spcAft>
              <a:defRPr/>
            </a:pPr>
            <a:endParaRPr lang="en-AU" dirty="0">
              <a:latin typeface="+mn-lt"/>
              <a:cs typeface="+mn-cs"/>
            </a:endParaRPr>
          </a:p>
        </p:txBody>
      </p:sp>
      <p:pic>
        <p:nvPicPr>
          <p:cNvPr id="8197" name="Picture 2"/>
          <p:cNvPicPr>
            <a:picLocks noChangeAspect="1" noChangeArrowheads="1"/>
          </p:cNvPicPr>
          <p:nvPr/>
        </p:nvPicPr>
        <p:blipFill>
          <a:blip r:embed="rId2" cstate="print"/>
          <a:srcRect/>
          <a:stretch>
            <a:fillRect/>
          </a:stretch>
        </p:blipFill>
        <p:spPr bwMode="auto">
          <a:xfrm>
            <a:off x="1200150" y="3200400"/>
            <a:ext cx="2232025" cy="2827338"/>
          </a:xfrm>
          <a:prstGeom prst="rect">
            <a:avLst/>
          </a:prstGeom>
          <a:noFill/>
          <a:ln w="9525">
            <a:noFill/>
            <a:miter lim="800000"/>
            <a:headEnd/>
            <a:tailEnd/>
          </a:ln>
          <a:effectLst/>
        </p:spPr>
      </p:pic>
      <p:sp>
        <p:nvSpPr>
          <p:cNvPr id="6" name="Rectangle 5"/>
          <p:cNvSpPr/>
          <p:nvPr/>
        </p:nvSpPr>
        <p:spPr>
          <a:xfrm>
            <a:off x="838200" y="6096000"/>
            <a:ext cx="2819400" cy="400050"/>
          </a:xfrm>
          <a:prstGeom prst="rect">
            <a:avLst/>
          </a:prstGeom>
        </p:spPr>
        <p:txBody>
          <a:bodyPr>
            <a:spAutoFit/>
          </a:bodyPr>
          <a:lstStyle/>
          <a:p>
            <a:pPr algn="ctr" fontAlgn="auto">
              <a:spcBef>
                <a:spcPts val="0"/>
              </a:spcBef>
              <a:spcAft>
                <a:spcPts val="0"/>
              </a:spcAft>
              <a:defRPr/>
            </a:pPr>
            <a:r>
              <a:rPr lang="en-AU" sz="1000" dirty="0">
                <a:solidFill>
                  <a:schemeClr val="tx2">
                    <a:lumMod val="20000"/>
                    <a:lumOff val="80000"/>
                  </a:schemeClr>
                </a:solidFill>
                <a:latin typeface="+mn-lt"/>
                <a:cs typeface="+mn-cs"/>
              </a:rPr>
              <a:t>flickr.com/photos/28990363@N05/2927884546/in/set-72157607420048113/</a:t>
            </a:r>
          </a:p>
        </p:txBody>
      </p:sp>
      <p:pic>
        <p:nvPicPr>
          <p:cNvPr id="8199" name="Picture 3"/>
          <p:cNvPicPr>
            <a:picLocks noChangeAspect="1" noChangeArrowheads="1"/>
          </p:cNvPicPr>
          <p:nvPr/>
        </p:nvPicPr>
        <p:blipFill>
          <a:blip r:embed="rId3" cstate="print"/>
          <a:srcRect/>
          <a:stretch>
            <a:fillRect/>
          </a:stretch>
        </p:blipFill>
        <p:spPr bwMode="auto">
          <a:xfrm>
            <a:off x="6172200" y="3352800"/>
            <a:ext cx="1600200" cy="2868613"/>
          </a:xfrm>
          <a:prstGeom prst="rect">
            <a:avLst/>
          </a:prstGeom>
          <a:noFill/>
          <a:ln w="9525">
            <a:noFill/>
            <a:miter lim="800000"/>
            <a:headEnd/>
            <a:tailEnd/>
          </a:ln>
          <a:effectLst/>
        </p:spPr>
      </p:pic>
      <p:sp>
        <p:nvSpPr>
          <p:cNvPr id="9" name="Rectangle 8"/>
          <p:cNvSpPr/>
          <p:nvPr/>
        </p:nvSpPr>
        <p:spPr>
          <a:xfrm>
            <a:off x="5943600" y="6488113"/>
            <a:ext cx="2286000" cy="369887"/>
          </a:xfrm>
          <a:prstGeom prst="rect">
            <a:avLst/>
          </a:prstGeom>
        </p:spPr>
        <p:txBody>
          <a:bodyPr>
            <a:spAutoFit/>
          </a:bodyPr>
          <a:lstStyle/>
          <a:p>
            <a:pPr algn="ctr" fontAlgn="auto">
              <a:spcBef>
                <a:spcPts val="0"/>
              </a:spcBef>
              <a:spcAft>
                <a:spcPts val="0"/>
              </a:spcAft>
              <a:defRPr/>
            </a:pPr>
            <a:r>
              <a:rPr lang="en-AU" sz="900" dirty="0">
                <a:solidFill>
                  <a:schemeClr val="tx2">
                    <a:lumMod val="20000"/>
                    <a:lumOff val="80000"/>
                  </a:schemeClr>
                </a:solidFill>
                <a:latin typeface="+mn-lt"/>
                <a:cs typeface="+mn-cs"/>
              </a:rPr>
              <a:t>http://www.flickr.com/photos/keithallison/3086577356/in/photostream/</a:t>
            </a:r>
          </a:p>
        </p:txBody>
      </p:sp>
      <p:sp>
        <p:nvSpPr>
          <p:cNvPr id="11" name="Action Button: Home 10">
            <a:hlinkClick r:id="rId4" action="ppaction://hlinksldjump" highlightClick="1"/>
          </p:cNvPr>
          <p:cNvSpPr/>
          <p:nvPr/>
        </p:nvSpPr>
        <p:spPr>
          <a:xfrm>
            <a:off x="8786813" y="6572250"/>
            <a:ext cx="357187"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 name="Footer Placeholder 3"/>
          <p:cNvSpPr>
            <a:spLocks noGrp="1"/>
          </p:cNvSpPr>
          <p:nvPr>
            <p:ph type="ftr" sz="quarter" idx="11"/>
          </p:nvPr>
        </p:nvSpPr>
        <p:spPr/>
        <p:txBody>
          <a:bodyPr/>
          <a:lstStyle/>
          <a:p>
            <a:pPr>
              <a:defRPr/>
            </a:pPr>
            <a:r>
              <a:rPr lang="en-US" dirty="0"/>
              <a:t>©PE STUDIES REVISION SEMINARS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C56FFA2-EEC8-47DC-87AF-FCCDC6EC9F9D}" type="slidenum">
              <a:rPr lang="en-US"/>
              <a:pPr>
                <a:defRPr/>
              </a:pPr>
              <a:t>43</a:t>
            </a:fld>
            <a:endParaRPr lang="en-US" dirty="0"/>
          </a:p>
        </p:txBody>
      </p:sp>
      <p:sp>
        <p:nvSpPr>
          <p:cNvPr id="9219" name="Rectangle 5"/>
          <p:cNvSpPr>
            <a:spLocks noChangeArrowheads="1"/>
          </p:cNvSpPr>
          <p:nvPr/>
        </p:nvSpPr>
        <p:spPr bwMode="auto">
          <a:xfrm>
            <a:off x="433388" y="609600"/>
            <a:ext cx="32972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AU" sz="2000" b="1" u="sng" dirty="0">
                <a:solidFill>
                  <a:schemeClr val="accent6">
                    <a:lumMod val="75000"/>
                  </a:schemeClr>
                </a:solidFill>
                <a:cs typeface="Arial" charset="0"/>
              </a:rPr>
              <a:t>Negative Transfer of Learning</a:t>
            </a:r>
          </a:p>
        </p:txBody>
      </p:sp>
      <p:sp>
        <p:nvSpPr>
          <p:cNvPr id="7" name="Rectangle 6"/>
          <p:cNvSpPr/>
          <p:nvPr/>
        </p:nvSpPr>
        <p:spPr>
          <a:xfrm>
            <a:off x="463550" y="1258888"/>
            <a:ext cx="8299450" cy="3694112"/>
          </a:xfrm>
          <a:prstGeom prst="rect">
            <a:avLst/>
          </a:prstGeom>
        </p:spPr>
        <p:txBody>
          <a:bodyPr>
            <a:spAutoFit/>
          </a:bodyPr>
          <a:lstStyle/>
          <a:p>
            <a:pPr marL="285750" indent="-285750" fontAlgn="auto">
              <a:spcBef>
                <a:spcPts val="0"/>
              </a:spcBef>
              <a:spcAft>
                <a:spcPts val="0"/>
              </a:spcAft>
              <a:buFont typeface="Arial" pitchFamily="34" charset="0"/>
              <a:buChar char="•"/>
              <a:defRPr/>
            </a:pPr>
            <a:r>
              <a:rPr lang="en-AU" dirty="0">
                <a:latin typeface="+mn-lt"/>
                <a:cs typeface="+mn-cs"/>
              </a:rPr>
              <a:t>Occurs when the learning from a previously learned skill  negatively impacts on the learning of a new skill.</a:t>
            </a:r>
          </a:p>
          <a:p>
            <a:pPr marL="285750" indent="-285750" fontAlgn="auto">
              <a:spcBef>
                <a:spcPts val="0"/>
              </a:spcBef>
              <a:spcAft>
                <a:spcPts val="0"/>
              </a:spcAft>
              <a:buFont typeface="Arial" pitchFamily="34" charset="0"/>
              <a:buChar char="•"/>
              <a:defRPr/>
            </a:pPr>
            <a:endParaRPr lang="en-AU" dirty="0">
              <a:latin typeface="+mn-lt"/>
              <a:cs typeface="+mn-cs"/>
            </a:endParaRPr>
          </a:p>
          <a:p>
            <a:pPr marL="285750" indent="-285750" fontAlgn="auto">
              <a:spcBef>
                <a:spcPts val="0"/>
              </a:spcBef>
              <a:spcAft>
                <a:spcPts val="0"/>
              </a:spcAft>
              <a:buFont typeface="Arial" pitchFamily="34" charset="0"/>
              <a:buChar char="•"/>
              <a:defRPr/>
            </a:pPr>
            <a:r>
              <a:rPr lang="en-AU" dirty="0">
                <a:latin typeface="+mn-lt"/>
                <a:cs typeface="+mn-cs"/>
              </a:rPr>
              <a:t>The skills can seemingly have a similar action but there are critical differences in technique e.g. squash and tennis are both racquet sports but with critical differences;</a:t>
            </a:r>
          </a:p>
          <a:p>
            <a:pPr marL="1012825" lvl="1" indent="-285750" fontAlgn="auto">
              <a:spcBef>
                <a:spcPts val="0"/>
              </a:spcBef>
              <a:spcAft>
                <a:spcPts val="0"/>
              </a:spcAft>
              <a:buSzPct val="70000"/>
              <a:buFont typeface="Wingdings" pitchFamily="2" charset="2"/>
              <a:buChar char="v"/>
              <a:defRPr/>
            </a:pPr>
            <a:r>
              <a:rPr lang="en-AU" dirty="0">
                <a:latin typeface="+mn-lt"/>
                <a:cs typeface="+mn-cs"/>
              </a:rPr>
              <a:t>Shot making in squash involves wrist movement</a:t>
            </a:r>
          </a:p>
          <a:p>
            <a:pPr marL="1012825" lvl="1" indent="-285750" fontAlgn="auto">
              <a:spcBef>
                <a:spcPts val="0"/>
              </a:spcBef>
              <a:spcAft>
                <a:spcPts val="0"/>
              </a:spcAft>
              <a:buSzPct val="70000"/>
              <a:buFont typeface="Wingdings" pitchFamily="2" charset="2"/>
              <a:buChar char="v"/>
              <a:defRPr/>
            </a:pPr>
            <a:r>
              <a:rPr lang="en-AU" dirty="0">
                <a:latin typeface="+mn-lt"/>
                <a:cs typeface="+mn-cs"/>
              </a:rPr>
              <a:t>Shot making in tennis does not involve wrist movement</a:t>
            </a:r>
          </a:p>
          <a:p>
            <a:pPr marL="285750" indent="-285750" fontAlgn="auto">
              <a:spcBef>
                <a:spcPts val="0"/>
              </a:spcBef>
              <a:spcAft>
                <a:spcPts val="0"/>
              </a:spcAft>
              <a:buFont typeface="Arial" pitchFamily="34" charset="0"/>
              <a:buChar char="•"/>
              <a:defRPr/>
            </a:pPr>
            <a:endParaRPr lang="en-AU" dirty="0">
              <a:latin typeface="+mn-lt"/>
              <a:cs typeface="+mn-cs"/>
            </a:endParaRPr>
          </a:p>
          <a:p>
            <a:pPr marL="285750" indent="-285750" fontAlgn="auto">
              <a:spcBef>
                <a:spcPts val="0"/>
              </a:spcBef>
              <a:spcAft>
                <a:spcPts val="0"/>
              </a:spcAft>
              <a:buFont typeface="Arial" pitchFamily="34" charset="0"/>
              <a:buChar char="•"/>
              <a:defRPr/>
            </a:pPr>
            <a:r>
              <a:rPr lang="en-AU" dirty="0">
                <a:latin typeface="+mn-lt"/>
                <a:cs typeface="+mn-cs"/>
              </a:rPr>
              <a:t>A squash player learning to play tennis might</a:t>
            </a:r>
          </a:p>
          <a:p>
            <a:pPr marL="269875" fontAlgn="auto">
              <a:spcBef>
                <a:spcPts val="0"/>
              </a:spcBef>
              <a:spcAft>
                <a:spcPts val="0"/>
              </a:spcAft>
              <a:defRPr/>
            </a:pPr>
            <a:r>
              <a:rPr lang="en-AU" dirty="0">
                <a:latin typeface="+mn-lt"/>
                <a:cs typeface="+mn-cs"/>
              </a:rPr>
              <a:t>have difficulty eliminating the wrist movement </a:t>
            </a:r>
          </a:p>
          <a:p>
            <a:pPr marL="269875" fontAlgn="auto">
              <a:spcBef>
                <a:spcPts val="0"/>
              </a:spcBef>
              <a:spcAft>
                <a:spcPts val="0"/>
              </a:spcAft>
              <a:defRPr/>
            </a:pPr>
            <a:r>
              <a:rPr lang="en-AU" dirty="0">
                <a:latin typeface="+mn-lt"/>
                <a:cs typeface="+mn-cs"/>
              </a:rPr>
              <a:t>when playing a tennis shot which would negatively </a:t>
            </a:r>
          </a:p>
          <a:p>
            <a:pPr marL="269875" fontAlgn="auto">
              <a:spcBef>
                <a:spcPts val="0"/>
              </a:spcBef>
              <a:spcAft>
                <a:spcPts val="0"/>
              </a:spcAft>
              <a:defRPr/>
            </a:pPr>
            <a:r>
              <a:rPr lang="en-AU" dirty="0">
                <a:latin typeface="+mn-lt"/>
                <a:cs typeface="+mn-cs"/>
              </a:rPr>
              <a:t>affect performance.</a:t>
            </a:r>
          </a:p>
        </p:txBody>
      </p:sp>
      <p:pic>
        <p:nvPicPr>
          <p:cNvPr id="9221" name="Picture 2" descr="File:Nadal Australian Open 2009 5.jpg">
            <a:hlinkClick r:id="rId2"/>
          </p:cNvPr>
          <p:cNvPicPr>
            <a:picLocks noChangeAspect="1" noChangeArrowheads="1"/>
          </p:cNvPicPr>
          <p:nvPr/>
        </p:nvPicPr>
        <p:blipFill>
          <a:blip r:embed="rId3" cstate="print"/>
          <a:srcRect/>
          <a:stretch>
            <a:fillRect/>
          </a:stretch>
        </p:blipFill>
        <p:spPr bwMode="auto">
          <a:xfrm>
            <a:off x="6019800" y="4165600"/>
            <a:ext cx="2708275" cy="2159000"/>
          </a:xfrm>
          <a:prstGeom prst="rect">
            <a:avLst/>
          </a:prstGeom>
          <a:noFill/>
          <a:ln w="9525">
            <a:noFill/>
            <a:miter lim="800000"/>
            <a:headEnd/>
            <a:tailEnd/>
          </a:ln>
        </p:spPr>
      </p:pic>
      <p:sp>
        <p:nvSpPr>
          <p:cNvPr id="8" name="Rectangle 7"/>
          <p:cNvSpPr/>
          <p:nvPr/>
        </p:nvSpPr>
        <p:spPr>
          <a:xfrm>
            <a:off x="5137150" y="6307138"/>
            <a:ext cx="4038600" cy="246062"/>
          </a:xfrm>
          <a:prstGeom prst="rect">
            <a:avLst/>
          </a:prstGeom>
        </p:spPr>
        <p:txBody>
          <a:bodyPr>
            <a:spAutoFit/>
          </a:bodyPr>
          <a:lstStyle/>
          <a:p>
            <a:pPr fontAlgn="auto">
              <a:spcBef>
                <a:spcPts val="0"/>
              </a:spcBef>
              <a:spcAft>
                <a:spcPts val="0"/>
              </a:spcAft>
              <a:defRPr/>
            </a:pPr>
            <a:r>
              <a:rPr lang="en-AU" sz="1000" dirty="0">
                <a:solidFill>
                  <a:schemeClr val="tx2">
                    <a:lumMod val="40000"/>
                    <a:lumOff val="60000"/>
                  </a:schemeClr>
                </a:solidFill>
                <a:latin typeface="+mn-lt"/>
                <a:cs typeface="+mn-cs"/>
              </a:rPr>
              <a:t>commons.wikimedia.org/wiki/File:Nadal_Australian_Open_2009_5.jpg</a:t>
            </a:r>
          </a:p>
        </p:txBody>
      </p:sp>
      <p:sp>
        <p:nvSpPr>
          <p:cNvPr id="11" name="Action Button: Home 10">
            <a:hlinkClick r:id="rId4" action="ppaction://hlinksldjump" highlightClick="1"/>
          </p:cNvPr>
          <p:cNvSpPr/>
          <p:nvPr/>
        </p:nvSpPr>
        <p:spPr>
          <a:xfrm>
            <a:off x="8818563" y="6572250"/>
            <a:ext cx="357187"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 name="Footer Placeholder 3"/>
          <p:cNvSpPr>
            <a:spLocks noGrp="1"/>
          </p:cNvSpPr>
          <p:nvPr>
            <p:ph type="ftr" sz="quarter" idx="11"/>
          </p:nvPr>
        </p:nvSpPr>
        <p:spPr/>
        <p:txBody>
          <a:bodyPr/>
          <a:lstStyle/>
          <a:p>
            <a:pPr>
              <a:defRPr/>
            </a:pPr>
            <a:r>
              <a:rPr lang="en-US" dirty="0"/>
              <a:t>©PE STUDIES REVISION SEMINARS</a:t>
            </a:r>
          </a:p>
        </p:txBody>
      </p:sp>
      <p:sp>
        <p:nvSpPr>
          <p:cNvPr id="12" name="TextBox 11"/>
          <p:cNvSpPr txBox="1"/>
          <p:nvPr/>
        </p:nvSpPr>
        <p:spPr>
          <a:xfrm>
            <a:off x="0" y="0"/>
            <a:ext cx="9144000"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AU" sz="2400" dirty="0">
                <a:solidFill>
                  <a:schemeClr val="tx1"/>
                </a:solidFill>
              </a:rPr>
              <a:t>EFFECT OF TRANSFER OF LEARNING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62E8353-2AED-46DA-AB8E-16A92F3B433F}" type="slidenum">
              <a:rPr lang="en-US"/>
              <a:pPr>
                <a:defRPr/>
              </a:pPr>
              <a:t>44</a:t>
            </a:fld>
            <a:endParaRPr lang="en-US" dirty="0"/>
          </a:p>
        </p:txBody>
      </p:sp>
      <p:sp>
        <p:nvSpPr>
          <p:cNvPr id="6" name="TextBox 5"/>
          <p:cNvSpPr txBox="1"/>
          <p:nvPr/>
        </p:nvSpPr>
        <p:spPr>
          <a:xfrm>
            <a:off x="685800" y="609600"/>
            <a:ext cx="7924800" cy="2062163"/>
          </a:xfrm>
          <a:prstGeom prst="rect">
            <a:avLst/>
          </a:prstGeom>
          <a:noFill/>
        </p:spPr>
        <p:txBody>
          <a:bodyPr>
            <a:spAutoFit/>
          </a:bodyPr>
          <a:lstStyle/>
          <a:p>
            <a:pPr fontAlgn="auto">
              <a:spcBef>
                <a:spcPts val="0"/>
              </a:spcBef>
              <a:spcAft>
                <a:spcPts val="0"/>
              </a:spcAft>
              <a:defRPr/>
            </a:pPr>
            <a:r>
              <a:rPr lang="en-AU" sz="2000" b="1" u="sng" dirty="0">
                <a:solidFill>
                  <a:schemeClr val="accent6">
                    <a:lumMod val="75000"/>
                  </a:schemeClr>
                </a:solidFill>
                <a:latin typeface="+mn-lt"/>
                <a:cs typeface="+mn-cs"/>
              </a:rPr>
              <a:t>Zero Transfer of Learning</a:t>
            </a:r>
          </a:p>
          <a:p>
            <a:pPr fontAlgn="auto">
              <a:spcBef>
                <a:spcPts val="0"/>
              </a:spcBef>
              <a:spcAft>
                <a:spcPts val="0"/>
              </a:spcAft>
              <a:defRPr/>
            </a:pPr>
            <a:endParaRPr lang="en-AU" u="sng" dirty="0">
              <a:latin typeface="+mn-lt"/>
              <a:cs typeface="+mn-cs"/>
            </a:endParaRPr>
          </a:p>
          <a:p>
            <a:pPr marL="285750" indent="-285750" fontAlgn="auto">
              <a:spcBef>
                <a:spcPts val="0"/>
              </a:spcBef>
              <a:spcAft>
                <a:spcPts val="0"/>
              </a:spcAft>
              <a:buFont typeface="Arial" pitchFamily="34" charset="0"/>
              <a:buChar char="•"/>
              <a:defRPr/>
            </a:pPr>
            <a:r>
              <a:rPr lang="en-AU" dirty="0">
                <a:latin typeface="+mn-lt"/>
                <a:cs typeface="+mn-cs"/>
              </a:rPr>
              <a:t>Occurs when the learning of a new skill is not affected either positively or negatively  by previously learned skills.</a:t>
            </a:r>
          </a:p>
          <a:p>
            <a:pPr marL="285750" indent="-285750" fontAlgn="auto">
              <a:spcBef>
                <a:spcPts val="0"/>
              </a:spcBef>
              <a:spcAft>
                <a:spcPts val="0"/>
              </a:spcAft>
              <a:buFont typeface="Arial" pitchFamily="34" charset="0"/>
              <a:buChar char="•"/>
              <a:defRPr/>
            </a:pPr>
            <a:endParaRPr lang="en-AU" dirty="0">
              <a:latin typeface="+mn-lt"/>
              <a:cs typeface="+mn-cs"/>
            </a:endParaRPr>
          </a:p>
          <a:p>
            <a:pPr marL="285750" indent="-285750" fontAlgn="auto">
              <a:spcBef>
                <a:spcPts val="0"/>
              </a:spcBef>
              <a:spcAft>
                <a:spcPts val="0"/>
              </a:spcAft>
              <a:buFont typeface="Arial" pitchFamily="34" charset="0"/>
              <a:buChar char="•"/>
              <a:defRPr/>
            </a:pPr>
            <a:r>
              <a:rPr lang="en-AU" dirty="0">
                <a:latin typeface="+mn-lt"/>
                <a:cs typeface="+mn-cs"/>
              </a:rPr>
              <a:t>There is no transfer of learning between golf and football as the skills are completely unrelated</a:t>
            </a:r>
          </a:p>
        </p:txBody>
      </p:sp>
      <p:pic>
        <p:nvPicPr>
          <p:cNvPr id="10244" name="Picture 2" descr="File:Matthew Pavlich Marking Contest.jpg">
            <a:hlinkClick r:id="rId2"/>
          </p:cNvPr>
          <p:cNvPicPr>
            <a:picLocks noChangeAspect="1" noChangeArrowheads="1"/>
          </p:cNvPicPr>
          <p:nvPr/>
        </p:nvPicPr>
        <p:blipFill>
          <a:blip r:embed="rId3" cstate="print"/>
          <a:srcRect/>
          <a:stretch>
            <a:fillRect/>
          </a:stretch>
        </p:blipFill>
        <p:spPr bwMode="auto">
          <a:xfrm>
            <a:off x="838200" y="2711450"/>
            <a:ext cx="2794000" cy="3429000"/>
          </a:xfrm>
          <a:prstGeom prst="rect">
            <a:avLst/>
          </a:prstGeom>
          <a:noFill/>
          <a:ln w="9525">
            <a:noFill/>
            <a:miter lim="800000"/>
            <a:headEnd/>
            <a:tailEnd/>
          </a:ln>
        </p:spPr>
      </p:pic>
      <p:pic>
        <p:nvPicPr>
          <p:cNvPr id="10245" name="Picture 4" descr="File:Golf player Hawaii 2002.jpg">
            <a:hlinkClick r:id="rId4"/>
          </p:cNvPr>
          <p:cNvPicPr>
            <a:picLocks noChangeAspect="1" noChangeArrowheads="1"/>
          </p:cNvPicPr>
          <p:nvPr/>
        </p:nvPicPr>
        <p:blipFill>
          <a:blip r:embed="rId5" cstate="print"/>
          <a:srcRect/>
          <a:stretch>
            <a:fillRect/>
          </a:stretch>
        </p:blipFill>
        <p:spPr bwMode="auto">
          <a:xfrm>
            <a:off x="4141788" y="2667000"/>
            <a:ext cx="4075112" cy="3429000"/>
          </a:xfrm>
          <a:prstGeom prst="rect">
            <a:avLst/>
          </a:prstGeom>
          <a:noFill/>
          <a:ln w="9525">
            <a:noFill/>
            <a:miter lim="800000"/>
            <a:headEnd/>
            <a:tailEnd/>
          </a:ln>
        </p:spPr>
      </p:pic>
      <p:sp>
        <p:nvSpPr>
          <p:cNvPr id="11" name="Action Button: Home 10">
            <a:hlinkClick r:id="rId6" action="ppaction://hlinksldjump" highlightClick="1"/>
          </p:cNvPr>
          <p:cNvSpPr/>
          <p:nvPr/>
        </p:nvSpPr>
        <p:spPr>
          <a:xfrm>
            <a:off x="8786813" y="6572250"/>
            <a:ext cx="357187"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 name="Footer Placeholder 3"/>
          <p:cNvSpPr>
            <a:spLocks noGrp="1"/>
          </p:cNvSpPr>
          <p:nvPr>
            <p:ph type="ftr" sz="quarter" idx="11"/>
          </p:nvPr>
        </p:nvSpPr>
        <p:spPr/>
        <p:txBody>
          <a:bodyPr/>
          <a:lstStyle/>
          <a:p>
            <a:pPr>
              <a:defRPr/>
            </a:pPr>
            <a:r>
              <a:rPr lang="en-US" dirty="0"/>
              <a:t>©PE STUDIES REVISION SEMINARS</a:t>
            </a:r>
          </a:p>
        </p:txBody>
      </p:sp>
      <p:sp>
        <p:nvSpPr>
          <p:cNvPr id="10" name="TextBox 9"/>
          <p:cNvSpPr txBox="1"/>
          <p:nvPr/>
        </p:nvSpPr>
        <p:spPr>
          <a:xfrm>
            <a:off x="0" y="0"/>
            <a:ext cx="9144000"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AU" sz="2400" dirty="0">
                <a:solidFill>
                  <a:schemeClr val="tx1"/>
                </a:solidFill>
              </a:rPr>
              <a:t>EFFECT OF TRANSFER OF LEARNING</a:t>
            </a:r>
          </a:p>
        </p:txBody>
      </p:sp>
      <p:sp>
        <p:nvSpPr>
          <p:cNvPr id="2" name="Rectangle 1"/>
          <p:cNvSpPr/>
          <p:nvPr/>
        </p:nvSpPr>
        <p:spPr>
          <a:xfrm>
            <a:off x="304800" y="6208713"/>
            <a:ext cx="4572000" cy="215900"/>
          </a:xfrm>
          <a:prstGeom prst="rect">
            <a:avLst/>
          </a:prstGeom>
        </p:spPr>
        <p:txBody>
          <a:bodyPr>
            <a:spAutoFit/>
          </a:bodyPr>
          <a:lstStyle/>
          <a:p>
            <a:pPr fontAlgn="auto">
              <a:spcBef>
                <a:spcPts val="0"/>
              </a:spcBef>
              <a:spcAft>
                <a:spcPts val="0"/>
              </a:spcAft>
              <a:defRPr/>
            </a:pPr>
            <a:r>
              <a:rPr lang="en-AU" sz="800" dirty="0">
                <a:solidFill>
                  <a:schemeClr val="tx2">
                    <a:lumMod val="20000"/>
                    <a:lumOff val="80000"/>
                  </a:schemeClr>
                </a:solidFill>
                <a:latin typeface="+mn-lt"/>
                <a:cs typeface="+mn-cs"/>
              </a:rPr>
              <a:t>http://commons.wikimedia.org/wiki/File:Matthew_Pavlich_Marking_Contest.jpg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BCB937C-FBF6-4230-8A22-45B3D6C59CAF}" type="slidenum">
              <a:rPr lang="en-US"/>
              <a:pPr>
                <a:defRPr/>
              </a:pPr>
              <a:t>45</a:t>
            </a:fld>
            <a:endParaRPr lang="en-US" dirty="0"/>
          </a:p>
        </p:txBody>
      </p:sp>
      <p:sp>
        <p:nvSpPr>
          <p:cNvPr id="4" name="TextBox 3"/>
          <p:cNvSpPr txBox="1"/>
          <p:nvPr/>
        </p:nvSpPr>
        <p:spPr>
          <a:xfrm>
            <a:off x="0" y="0"/>
            <a:ext cx="9144000" cy="461963"/>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fontAlgn="auto">
              <a:spcBef>
                <a:spcPts val="0"/>
              </a:spcBef>
              <a:spcAft>
                <a:spcPts val="0"/>
              </a:spcAft>
              <a:defRPr/>
            </a:pPr>
            <a:r>
              <a:rPr lang="en-AU" sz="2400" dirty="0">
                <a:solidFill>
                  <a:srgbClr val="00B0F0"/>
                </a:solidFill>
              </a:rPr>
              <a:t>TRANSFER OF LEARNING AND IMPROVED SKILL EXECUTION</a:t>
            </a:r>
          </a:p>
        </p:txBody>
      </p:sp>
      <p:sp>
        <p:nvSpPr>
          <p:cNvPr id="5" name="TextBox 4"/>
          <p:cNvSpPr txBox="1"/>
          <p:nvPr/>
        </p:nvSpPr>
        <p:spPr>
          <a:xfrm>
            <a:off x="471488" y="914400"/>
            <a:ext cx="8229600" cy="2032000"/>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AU" dirty="0">
                <a:latin typeface="+mn-lt"/>
                <a:cs typeface="+mn-cs"/>
              </a:rPr>
              <a:t>Athletes who have been exposed to a wide variety of movement experiences from a variety of sports benefit by being better able to;</a:t>
            </a:r>
          </a:p>
          <a:p>
            <a:pPr fontAlgn="auto">
              <a:spcBef>
                <a:spcPts val="0"/>
              </a:spcBef>
              <a:spcAft>
                <a:spcPts val="0"/>
              </a:spcAft>
              <a:defRPr/>
            </a:pPr>
            <a:endParaRPr lang="en-AU" dirty="0">
              <a:latin typeface="+mn-lt"/>
              <a:cs typeface="+mn-cs"/>
            </a:endParaRPr>
          </a:p>
          <a:p>
            <a:pPr marL="742950" lvl="1" indent="-15875" fontAlgn="auto">
              <a:spcBef>
                <a:spcPts val="0"/>
              </a:spcBef>
              <a:spcAft>
                <a:spcPts val="0"/>
              </a:spcAft>
              <a:buFont typeface="Arial" pitchFamily="34" charset="0"/>
              <a:buChar char="•"/>
              <a:defRPr/>
            </a:pPr>
            <a:r>
              <a:rPr lang="en-AU" dirty="0">
                <a:latin typeface="+mn-lt"/>
                <a:cs typeface="+mn-cs"/>
              </a:rPr>
              <a:t>Recognise and select relevant cues from the environment</a:t>
            </a:r>
          </a:p>
          <a:p>
            <a:pPr marL="742950" lvl="1" indent="-15875" fontAlgn="auto">
              <a:spcBef>
                <a:spcPts val="0"/>
              </a:spcBef>
              <a:spcAft>
                <a:spcPts val="0"/>
              </a:spcAft>
              <a:buFont typeface="Arial" pitchFamily="34" charset="0"/>
              <a:buChar char="•"/>
              <a:defRPr/>
            </a:pPr>
            <a:r>
              <a:rPr lang="en-AU" dirty="0">
                <a:latin typeface="+mn-lt"/>
                <a:cs typeface="+mn-cs"/>
              </a:rPr>
              <a:t>Process information received faster and more accurately</a:t>
            </a:r>
          </a:p>
          <a:p>
            <a:pPr marL="742950" lvl="1" indent="-15875" fontAlgn="auto">
              <a:spcBef>
                <a:spcPts val="0"/>
              </a:spcBef>
              <a:spcAft>
                <a:spcPts val="0"/>
              </a:spcAft>
              <a:buFont typeface="Arial" pitchFamily="34" charset="0"/>
              <a:buChar char="•"/>
              <a:defRPr/>
            </a:pPr>
            <a:r>
              <a:rPr lang="en-AU" dirty="0">
                <a:latin typeface="+mn-lt"/>
                <a:cs typeface="+mn-cs"/>
              </a:rPr>
              <a:t>Have more responses available to select from</a:t>
            </a:r>
          </a:p>
          <a:p>
            <a:pPr marL="742950" lvl="1" indent="-15875" fontAlgn="auto">
              <a:spcBef>
                <a:spcPts val="0"/>
              </a:spcBef>
              <a:spcAft>
                <a:spcPts val="0"/>
              </a:spcAft>
              <a:buFont typeface="Arial" pitchFamily="34" charset="0"/>
              <a:buChar char="•"/>
              <a:defRPr/>
            </a:pPr>
            <a:r>
              <a:rPr lang="en-AU" dirty="0">
                <a:latin typeface="+mn-lt"/>
                <a:cs typeface="+mn-cs"/>
              </a:rPr>
              <a:t>Better execute the selected response </a:t>
            </a:r>
          </a:p>
        </p:txBody>
      </p:sp>
      <p:pic>
        <p:nvPicPr>
          <p:cNvPr id="11269" name="Picture 2"/>
          <p:cNvPicPr>
            <a:picLocks noChangeAspect="1" noChangeArrowheads="1"/>
          </p:cNvPicPr>
          <p:nvPr/>
        </p:nvPicPr>
        <p:blipFill>
          <a:blip r:embed="rId2" cstate="print"/>
          <a:srcRect/>
          <a:stretch>
            <a:fillRect/>
          </a:stretch>
        </p:blipFill>
        <p:spPr bwMode="auto">
          <a:xfrm>
            <a:off x="1057275" y="3200400"/>
            <a:ext cx="2805113" cy="2262188"/>
          </a:xfrm>
          <a:prstGeom prst="rect">
            <a:avLst/>
          </a:prstGeom>
          <a:noFill/>
          <a:ln w="9525">
            <a:noFill/>
            <a:miter lim="800000"/>
            <a:headEnd/>
            <a:tailEnd/>
          </a:ln>
          <a:effectLst/>
        </p:spPr>
      </p:pic>
      <p:sp>
        <p:nvSpPr>
          <p:cNvPr id="6" name="Rectangle 5"/>
          <p:cNvSpPr/>
          <p:nvPr/>
        </p:nvSpPr>
        <p:spPr>
          <a:xfrm>
            <a:off x="1073150" y="5545138"/>
            <a:ext cx="2814638" cy="230187"/>
          </a:xfrm>
          <a:prstGeom prst="rect">
            <a:avLst/>
          </a:prstGeom>
        </p:spPr>
        <p:txBody>
          <a:bodyPr>
            <a:spAutoFit/>
          </a:bodyPr>
          <a:lstStyle/>
          <a:p>
            <a:pPr fontAlgn="auto">
              <a:spcBef>
                <a:spcPts val="0"/>
              </a:spcBef>
              <a:spcAft>
                <a:spcPts val="0"/>
              </a:spcAft>
              <a:defRPr/>
            </a:pPr>
            <a:r>
              <a:rPr lang="en-AU" sz="900" dirty="0">
                <a:solidFill>
                  <a:schemeClr val="accent1">
                    <a:lumMod val="60000"/>
                    <a:lumOff val="40000"/>
                  </a:schemeClr>
                </a:solidFill>
                <a:latin typeface="+mn-lt"/>
                <a:cs typeface="+mn-cs"/>
              </a:rPr>
              <a:t>http://commons.wikimedia.org/wiki/File:Tackle.JPG</a:t>
            </a:r>
          </a:p>
        </p:txBody>
      </p:sp>
      <p:pic>
        <p:nvPicPr>
          <p:cNvPr id="11271" name="Picture 4" descr="File:Ruckwork.jpg">
            <a:hlinkClick r:id="rId3"/>
          </p:cNvPr>
          <p:cNvPicPr>
            <a:picLocks noChangeAspect="1" noChangeArrowheads="1"/>
          </p:cNvPicPr>
          <p:nvPr/>
        </p:nvPicPr>
        <p:blipFill>
          <a:blip r:embed="rId4" cstate="print"/>
          <a:srcRect/>
          <a:stretch>
            <a:fillRect/>
          </a:stretch>
        </p:blipFill>
        <p:spPr bwMode="auto">
          <a:xfrm>
            <a:off x="5410200" y="3200400"/>
            <a:ext cx="2827338" cy="2320925"/>
          </a:xfrm>
          <a:prstGeom prst="rect">
            <a:avLst/>
          </a:prstGeom>
          <a:noFill/>
          <a:ln w="9525">
            <a:noFill/>
            <a:miter lim="800000"/>
            <a:headEnd/>
            <a:tailEnd/>
          </a:ln>
        </p:spPr>
      </p:pic>
      <p:sp>
        <p:nvSpPr>
          <p:cNvPr id="7" name="Rectangle 6"/>
          <p:cNvSpPr/>
          <p:nvPr/>
        </p:nvSpPr>
        <p:spPr>
          <a:xfrm>
            <a:off x="5486400" y="5545138"/>
            <a:ext cx="3505200" cy="230187"/>
          </a:xfrm>
          <a:prstGeom prst="rect">
            <a:avLst/>
          </a:prstGeom>
        </p:spPr>
        <p:txBody>
          <a:bodyPr>
            <a:spAutoFit/>
          </a:bodyPr>
          <a:lstStyle/>
          <a:p>
            <a:pPr fontAlgn="auto">
              <a:spcBef>
                <a:spcPts val="0"/>
              </a:spcBef>
              <a:spcAft>
                <a:spcPts val="0"/>
              </a:spcAft>
              <a:defRPr/>
            </a:pPr>
            <a:r>
              <a:rPr lang="en-AU" sz="900" dirty="0">
                <a:solidFill>
                  <a:schemeClr val="accent1">
                    <a:lumMod val="60000"/>
                    <a:lumOff val="40000"/>
                  </a:schemeClr>
                </a:solidFill>
                <a:latin typeface="+mn-lt"/>
                <a:cs typeface="+mn-cs"/>
              </a:rPr>
              <a:t>http://commons.wikimedia.org/wiki/File:Ruckwork.jpg</a:t>
            </a:r>
          </a:p>
        </p:txBody>
      </p:sp>
      <p:sp>
        <p:nvSpPr>
          <p:cNvPr id="10" name="Action Button: Home 9">
            <a:hlinkClick r:id="rId5" action="ppaction://hlinksldjump" highlightClick="1"/>
          </p:cNvPr>
          <p:cNvSpPr/>
          <p:nvPr/>
        </p:nvSpPr>
        <p:spPr>
          <a:xfrm>
            <a:off x="8763000" y="6553200"/>
            <a:ext cx="357188" cy="285750"/>
          </a:xfrm>
          <a:prstGeom prst="actionButtonHo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8" name="Footer Placeholder 7"/>
          <p:cNvSpPr>
            <a:spLocks noGrp="1"/>
          </p:cNvSpPr>
          <p:nvPr>
            <p:ph type="ftr" sz="quarter" idx="11"/>
          </p:nvPr>
        </p:nvSpPr>
        <p:spPr/>
        <p:txBody>
          <a:bodyPr/>
          <a:lstStyle/>
          <a:p>
            <a:pPr>
              <a:defRPr/>
            </a:pPr>
            <a:r>
              <a:rPr lang="en-US" dirty="0"/>
              <a:t>©PE STUDIES REVISION SEMINARS</a:t>
            </a:r>
          </a:p>
        </p:txBody>
      </p:sp>
      <p:sp>
        <p:nvSpPr>
          <p:cNvPr id="2" name="Rectangle 1"/>
          <p:cNvSpPr/>
          <p:nvPr/>
        </p:nvSpPr>
        <p:spPr>
          <a:xfrm>
            <a:off x="471488" y="5754688"/>
            <a:ext cx="8229600" cy="6461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269875" algn="ctr" fontAlgn="auto">
              <a:spcBef>
                <a:spcPts val="0"/>
              </a:spcBef>
              <a:spcAft>
                <a:spcPts val="0"/>
              </a:spcAft>
              <a:defRPr/>
            </a:pPr>
            <a:r>
              <a:rPr lang="en-AU" dirty="0"/>
              <a:t>The greater the range of sports an athlete experiences, the greater the likelihood of there being positive transfer between the skills of each sport.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73163" y="228600"/>
            <a:ext cx="7772400" cy="685800"/>
          </a:xfrm>
        </p:spPr>
        <p:txBody>
          <a:bodyPr>
            <a:normAutofit fontScale="90000"/>
          </a:bodyPr>
          <a:lstStyle/>
          <a:p>
            <a:r>
              <a:rPr lang="en-US"/>
              <a:t>Classical Conditioning</a:t>
            </a:r>
          </a:p>
        </p:txBody>
      </p:sp>
      <p:sp>
        <p:nvSpPr>
          <p:cNvPr id="6147" name="Rectangle 3"/>
          <p:cNvSpPr>
            <a:spLocks noGrp="1" noChangeArrowheads="1"/>
          </p:cNvSpPr>
          <p:nvPr>
            <p:ph type="body" idx="1"/>
          </p:nvPr>
        </p:nvSpPr>
        <p:spPr>
          <a:xfrm>
            <a:off x="1173163" y="990600"/>
            <a:ext cx="7772400" cy="5562600"/>
          </a:xfrm>
        </p:spPr>
        <p:txBody>
          <a:bodyPr/>
          <a:lstStyle/>
          <a:p>
            <a:r>
              <a:rPr lang="en-US" sz="2800"/>
              <a:t>Classical Conditioning</a:t>
            </a:r>
          </a:p>
          <a:p>
            <a:pPr lvl="1"/>
            <a:r>
              <a:rPr lang="en-US" sz="2400"/>
              <a:t>a type of learning in which an organism responds to a neutral stimulus that normally does not bring about that response; associative learning</a:t>
            </a:r>
          </a:p>
          <a:p>
            <a:pPr lvl="1"/>
            <a:r>
              <a:rPr lang="en-US" sz="2400"/>
              <a:t>Thunder = Rain = Lightning = get umbrella</a:t>
            </a:r>
          </a:p>
          <a:p>
            <a:pPr lvl="1"/>
            <a:r>
              <a:rPr lang="en-US" sz="2400"/>
              <a:t> “Sit” = biscuit</a:t>
            </a:r>
          </a:p>
          <a:p>
            <a:r>
              <a:rPr lang="en-US" sz="2800"/>
              <a:t>Neutral stimulus</a:t>
            </a:r>
          </a:p>
          <a:p>
            <a:pPr lvl="1"/>
            <a:r>
              <a:rPr lang="en-US" sz="2400"/>
              <a:t>prior to conditioning, has no effect on the desired response</a:t>
            </a:r>
          </a:p>
          <a:p>
            <a:pPr lvl="1"/>
            <a:r>
              <a:rPr lang="en-US" sz="2400"/>
              <a:t>Until you experience thunder with rain &amp; lightning, you don’t think about getting your umbrella</a:t>
            </a:r>
          </a:p>
          <a:p>
            <a:pPr lvl="1"/>
            <a:r>
              <a:rPr lang="en-US" sz="2400"/>
              <a:t>Until you pair “Sit” with the behavior of sitting and the reward of biscuit…. “Sit” had no meaning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Classical Conditioning</a:t>
            </a:r>
          </a:p>
        </p:txBody>
      </p:sp>
      <p:sp>
        <p:nvSpPr>
          <p:cNvPr id="7171" name="Rectangle 3"/>
          <p:cNvSpPr>
            <a:spLocks noGrp="1" noChangeArrowheads="1"/>
          </p:cNvSpPr>
          <p:nvPr>
            <p:ph type="body" idx="1"/>
          </p:nvPr>
        </p:nvSpPr>
        <p:spPr>
          <a:xfrm>
            <a:off x="1143000" y="2209800"/>
            <a:ext cx="7772400" cy="4114800"/>
          </a:xfrm>
        </p:spPr>
        <p:txBody>
          <a:bodyPr/>
          <a:lstStyle/>
          <a:p>
            <a:r>
              <a:rPr lang="en-US"/>
              <a:t>Unconditioned Stimulus (UCS)</a:t>
            </a:r>
          </a:p>
          <a:p>
            <a:pPr lvl="1"/>
            <a:r>
              <a:rPr lang="en-US"/>
              <a:t>a stimulus that brings about a response without having been learned (smell of food causes salivation)</a:t>
            </a:r>
          </a:p>
          <a:p>
            <a:pPr lvl="1">
              <a:buFontTx/>
              <a:buNone/>
            </a:pPr>
            <a:endParaRPr lang="en-US"/>
          </a:p>
          <a:p>
            <a:r>
              <a:rPr lang="en-US"/>
              <a:t>Unconditioned Response (UCR)</a:t>
            </a:r>
          </a:p>
          <a:p>
            <a:pPr lvl="1"/>
            <a:r>
              <a:rPr lang="en-US"/>
              <a:t>a response that is natural and needs no training (e.g. salivation at the smell of food)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Classical Conditioning</a:t>
            </a:r>
          </a:p>
        </p:txBody>
      </p:sp>
      <p:sp>
        <p:nvSpPr>
          <p:cNvPr id="8195" name="Rectangle 3"/>
          <p:cNvSpPr>
            <a:spLocks noGrp="1" noChangeArrowheads="1"/>
          </p:cNvSpPr>
          <p:nvPr>
            <p:ph type="body" idx="1"/>
          </p:nvPr>
        </p:nvSpPr>
        <p:spPr>
          <a:xfrm>
            <a:off x="1173163" y="1752600"/>
            <a:ext cx="7772400" cy="4724400"/>
          </a:xfrm>
        </p:spPr>
        <p:txBody>
          <a:bodyPr/>
          <a:lstStyle/>
          <a:p>
            <a:pPr>
              <a:lnSpc>
                <a:spcPct val="90000"/>
              </a:lnSpc>
            </a:pPr>
            <a:r>
              <a:rPr lang="en-US"/>
              <a:t>Conditioned Stimulus (CS)</a:t>
            </a:r>
          </a:p>
          <a:p>
            <a:pPr lvl="1">
              <a:lnSpc>
                <a:spcPct val="90000"/>
              </a:lnSpc>
            </a:pPr>
            <a:r>
              <a:rPr lang="en-US"/>
              <a:t>a once-neutral stimulus that has been paired with a UCS to bring about a response formerly caused only by the UCS</a:t>
            </a:r>
          </a:p>
          <a:p>
            <a:pPr lvl="1">
              <a:lnSpc>
                <a:spcPct val="90000"/>
              </a:lnSpc>
              <a:buFontTx/>
              <a:buNone/>
            </a:pPr>
            <a:r>
              <a:rPr lang="en-US"/>
              <a:t>   (bell rings, dog salivates because he has paired the bell with food due to condioning)</a:t>
            </a:r>
          </a:p>
          <a:p>
            <a:pPr>
              <a:lnSpc>
                <a:spcPct val="90000"/>
              </a:lnSpc>
            </a:pPr>
            <a:r>
              <a:rPr lang="en-US"/>
              <a:t>Conditioned Response (CR)</a:t>
            </a:r>
          </a:p>
          <a:p>
            <a:pPr lvl="1">
              <a:lnSpc>
                <a:spcPct val="90000"/>
              </a:lnSpc>
            </a:pPr>
            <a:r>
              <a:rPr lang="en-US"/>
              <a:t>a response that, after conditioning, follows a previously neutral stimulus (salivation caused by bell ringing)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990600" y="0"/>
            <a:ext cx="7467600" cy="1143000"/>
          </a:xfrm>
          <a:noFill/>
          <a:ln/>
        </p:spPr>
        <p:txBody>
          <a:bodyPr lIns="92075" tIns="46038" rIns="92075" bIns="46038"/>
          <a:lstStyle/>
          <a:p>
            <a:r>
              <a:rPr lang="en-US"/>
              <a:t>Classical Conditioning</a:t>
            </a:r>
          </a:p>
        </p:txBody>
      </p:sp>
      <p:sp>
        <p:nvSpPr>
          <p:cNvPr id="47107" name="Rectangle 1027"/>
          <p:cNvSpPr>
            <a:spLocks noChangeArrowheads="1"/>
          </p:cNvSpPr>
          <p:nvPr/>
        </p:nvSpPr>
        <p:spPr bwMode="auto">
          <a:xfrm>
            <a:off x="1333500" y="1258888"/>
            <a:ext cx="5295900" cy="4894262"/>
          </a:xfrm>
          <a:prstGeom prst="rect">
            <a:avLst/>
          </a:prstGeom>
          <a:noFill/>
          <a:ln w="9525">
            <a:noFill/>
            <a:miter lim="800000"/>
            <a:headEnd/>
            <a:tailEnd/>
          </a:ln>
          <a:effectLst/>
        </p:spPr>
        <p:txBody>
          <a:bodyPr lIns="92075" tIns="46038" rIns="92075" bIns="46038">
            <a:spAutoFit/>
          </a:bodyPr>
          <a:lstStyle/>
          <a:p>
            <a:pPr eaLnBrk="0" hangingPunct="0"/>
            <a:r>
              <a:rPr lang="en-US" b="1">
                <a:latin typeface="Arial" pitchFamily="34" charset="0"/>
              </a:rPr>
              <a:t>Ivan Pavlov</a:t>
            </a:r>
            <a:r>
              <a:rPr lang="en-US">
                <a:latin typeface="Arial" pitchFamily="34" charset="0"/>
              </a:rPr>
              <a:t> </a:t>
            </a:r>
          </a:p>
          <a:p>
            <a:pPr eaLnBrk="0" hangingPunct="0">
              <a:buFontTx/>
              <a:buChar char="•"/>
            </a:pPr>
            <a:r>
              <a:rPr lang="en-US">
                <a:latin typeface="Arial" pitchFamily="34" charset="0"/>
              </a:rPr>
              <a:t>1904 Nobel Prize in Medicine</a:t>
            </a:r>
          </a:p>
          <a:p>
            <a:pPr eaLnBrk="0" hangingPunct="0">
              <a:buFontTx/>
              <a:buChar char="•"/>
            </a:pPr>
            <a:r>
              <a:rPr lang="en-US">
                <a:latin typeface="Arial" pitchFamily="34" charset="0"/>
              </a:rPr>
              <a:t>20 years studying digestive system</a:t>
            </a:r>
          </a:p>
          <a:p>
            <a:pPr eaLnBrk="0" hangingPunct="0">
              <a:buFontTx/>
              <a:buChar char="•"/>
            </a:pPr>
            <a:r>
              <a:rPr lang="en-US">
                <a:latin typeface="Arial" pitchFamily="34" charset="0"/>
              </a:rPr>
              <a:t>30 years studying learning</a:t>
            </a:r>
          </a:p>
          <a:p>
            <a:pPr eaLnBrk="0" hangingPunct="0"/>
            <a:endParaRPr lang="en-US">
              <a:latin typeface="Arial" pitchFamily="34" charset="0"/>
            </a:endParaRPr>
          </a:p>
          <a:p>
            <a:pPr eaLnBrk="0" hangingPunct="0"/>
            <a:r>
              <a:rPr lang="en-US">
                <a:latin typeface="Arial" pitchFamily="34" charset="0"/>
              </a:rPr>
              <a:t>Pavlov noticed that dogs would</a:t>
            </a:r>
          </a:p>
          <a:p>
            <a:pPr eaLnBrk="0" hangingPunct="0"/>
            <a:r>
              <a:rPr lang="en-US">
                <a:latin typeface="Arial" pitchFamily="34" charset="0"/>
              </a:rPr>
              <a:t>drool in anticipation</a:t>
            </a:r>
          </a:p>
          <a:p>
            <a:pPr eaLnBrk="0" hangingPunct="0"/>
            <a:r>
              <a:rPr lang="en-US">
                <a:latin typeface="Arial" pitchFamily="34" charset="0"/>
              </a:rPr>
              <a:t>of food.</a:t>
            </a:r>
          </a:p>
          <a:p>
            <a:pPr eaLnBrk="0" hangingPunct="0"/>
            <a:endParaRPr lang="en-US">
              <a:latin typeface="Arial" pitchFamily="34" charset="0"/>
            </a:endParaRPr>
          </a:p>
          <a:p>
            <a:pPr eaLnBrk="0" hangingPunct="0">
              <a:spcBef>
                <a:spcPct val="15000"/>
              </a:spcBef>
            </a:pPr>
            <a:r>
              <a:rPr lang="en-US" b="1">
                <a:latin typeface="Arial" pitchFamily="34" charset="0"/>
              </a:rPr>
              <a:t>What were dogs thinking or feeling? How did they know he was going to feed them? Did they see, smell or associate him with food?</a:t>
            </a:r>
            <a:endParaRPr lang="en-US" sz="3200"/>
          </a:p>
        </p:txBody>
      </p:sp>
      <p:grpSp>
        <p:nvGrpSpPr>
          <p:cNvPr id="2" name="Group 1029"/>
          <p:cNvGrpSpPr>
            <a:grpSpLocks/>
          </p:cNvGrpSpPr>
          <p:nvPr/>
        </p:nvGrpSpPr>
        <p:grpSpPr bwMode="auto">
          <a:xfrm>
            <a:off x="6629400" y="990600"/>
            <a:ext cx="2224087" cy="3738563"/>
            <a:chOff x="136" y="724"/>
            <a:chExt cx="1593" cy="2500"/>
          </a:xfrm>
        </p:grpSpPr>
        <p:pic>
          <p:nvPicPr>
            <p:cNvPr id="47110" name="Picture 1030"/>
            <p:cNvPicPr>
              <a:picLocks noChangeArrowheads="1"/>
            </p:cNvPicPr>
            <p:nvPr/>
          </p:nvPicPr>
          <p:blipFill>
            <a:blip r:embed="rId2" cstate="print"/>
            <a:srcRect b="18170"/>
            <a:stretch>
              <a:fillRect/>
            </a:stretch>
          </p:blipFill>
          <p:spPr bwMode="auto">
            <a:xfrm>
              <a:off x="136" y="724"/>
              <a:ext cx="1593" cy="2113"/>
            </a:xfrm>
            <a:prstGeom prst="rect">
              <a:avLst/>
            </a:prstGeom>
            <a:solidFill>
              <a:srgbClr val="A50021"/>
            </a:solidFill>
            <a:ln w="12700">
              <a:solidFill>
                <a:schemeClr val="tx1"/>
              </a:solidFill>
              <a:miter lim="800000"/>
              <a:headEnd/>
              <a:tailEnd/>
            </a:ln>
            <a:effectLst>
              <a:outerShdw dist="107763" dir="2700000" algn="ctr" rotWithShape="0">
                <a:srgbClr val="A50021"/>
              </a:outerShdw>
            </a:effectLst>
          </p:spPr>
        </p:pic>
        <p:sp>
          <p:nvSpPr>
            <p:cNvPr id="47111" name="Rectangle 1031"/>
            <p:cNvSpPr>
              <a:spLocks noChangeArrowheads="1"/>
            </p:cNvSpPr>
            <p:nvPr/>
          </p:nvSpPr>
          <p:spPr bwMode="auto">
            <a:xfrm>
              <a:off x="326" y="2918"/>
              <a:ext cx="1260" cy="306"/>
            </a:xfrm>
            <a:prstGeom prst="rect">
              <a:avLst/>
            </a:prstGeom>
            <a:noFill/>
            <a:ln w="9525">
              <a:noFill/>
              <a:miter lim="800000"/>
              <a:headEnd/>
              <a:tailEnd/>
            </a:ln>
            <a:effectLst/>
          </p:spPr>
          <p:txBody>
            <a:bodyPr wrap="none" lIns="92075" tIns="46038" rIns="92075" bIns="46038">
              <a:spAutoFit/>
            </a:bodyPr>
            <a:lstStyle/>
            <a:p>
              <a:pPr eaLnBrk="0" hangingPunct="0"/>
              <a:r>
                <a:rPr lang="en-US">
                  <a:latin typeface="Comic Sans MS" pitchFamily="66" charset="0"/>
                </a:rPr>
                <a:t>Ivan Pavlov</a:t>
              </a:r>
            </a:p>
          </p:txBody>
        </p:sp>
      </p:grpSp>
      <p:pic>
        <p:nvPicPr>
          <p:cNvPr id="47113" name="Picture 1033"/>
          <p:cNvPicPr>
            <a:picLocks noChangeAspect="1" noChangeArrowheads="1"/>
          </p:cNvPicPr>
          <p:nvPr/>
        </p:nvPicPr>
        <p:blipFill>
          <a:blip r:embed="rId3" cstate="print"/>
          <a:srcRect/>
          <a:stretch>
            <a:fillRect/>
          </a:stretch>
        </p:blipFill>
        <p:spPr bwMode="auto">
          <a:xfrm>
            <a:off x="7086600" y="4572000"/>
            <a:ext cx="1733550" cy="2286000"/>
          </a:xfrm>
          <a:prstGeom prst="rect">
            <a:avLst/>
          </a:prstGeom>
          <a:noFill/>
          <a:ln w="9525">
            <a:noFill/>
            <a:miter lim="800000"/>
            <a:headEnd/>
            <a:tailEnd/>
          </a:ln>
          <a:effectLst/>
        </p:spPr>
      </p:pic>
      <p:sp>
        <p:nvSpPr>
          <p:cNvPr id="47115" name="Text Box 1035"/>
          <p:cNvSpPr txBox="1">
            <a:spLocks noChangeArrowheads="1"/>
          </p:cNvSpPr>
          <p:nvPr/>
        </p:nvSpPr>
        <p:spPr bwMode="auto">
          <a:xfrm>
            <a:off x="1279525" y="6172200"/>
            <a:ext cx="4359275" cy="457200"/>
          </a:xfrm>
          <a:prstGeom prst="rect">
            <a:avLst/>
          </a:prstGeom>
          <a:noFill/>
          <a:ln w="9525">
            <a:noFill/>
            <a:miter lim="800000"/>
            <a:headEnd/>
            <a:tailEnd/>
          </a:ln>
          <a:effectLst/>
        </p:spPr>
        <p:txBody>
          <a:bodyPr>
            <a:spAutoFit/>
          </a:bodyPr>
          <a:lstStyle/>
          <a:p>
            <a:r>
              <a:rPr lang="en-US"/>
              <a:t>(Richardson, 1999)</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endParaRPr lang="en-US"/>
          </a:p>
        </p:txBody>
      </p:sp>
      <p:sp>
        <p:nvSpPr>
          <p:cNvPr id="54275" name="Rectangle 1027"/>
          <p:cNvSpPr>
            <a:spLocks noGrp="1" noChangeArrowheads="1"/>
          </p:cNvSpPr>
          <p:nvPr>
            <p:ph type="body" idx="1"/>
          </p:nvPr>
        </p:nvSpPr>
        <p:spPr/>
        <p:txBody>
          <a:bodyPr/>
          <a:lstStyle/>
          <a:p>
            <a:endParaRPr lang="en-US"/>
          </a:p>
        </p:txBody>
      </p:sp>
      <p:pic>
        <p:nvPicPr>
          <p:cNvPr id="54276" name="Picture 1028" descr="A:\F08_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2453</Words>
  <Application>Microsoft Office PowerPoint</Application>
  <PresentationFormat>On-screen Show (4:3)</PresentationFormat>
  <Paragraphs>313</Paragraphs>
  <Slides>45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SmartDraw</vt:lpstr>
      <vt:lpstr>Slide</vt:lpstr>
      <vt:lpstr>Learning </vt:lpstr>
      <vt:lpstr>Definition of Learning</vt:lpstr>
      <vt:lpstr>Definition: Learning is…</vt:lpstr>
      <vt:lpstr>Learning</vt:lpstr>
      <vt:lpstr>Classical Conditioning</vt:lpstr>
      <vt:lpstr>Classical Conditioning</vt:lpstr>
      <vt:lpstr>Classical Conditioning</vt:lpstr>
      <vt:lpstr>Classical Conditioning</vt:lpstr>
      <vt:lpstr>Slide 9</vt:lpstr>
      <vt:lpstr>Operant Conditioning</vt:lpstr>
      <vt:lpstr>Operant Conditioning</vt:lpstr>
      <vt:lpstr>Slide 12</vt:lpstr>
      <vt:lpstr>Learning vs. Performance</vt:lpstr>
      <vt:lpstr>Characteristics of skill learning</vt:lpstr>
      <vt:lpstr>Improvement</vt:lpstr>
      <vt:lpstr>Consistency</vt:lpstr>
      <vt:lpstr>Persistence</vt:lpstr>
      <vt:lpstr>Adaptability</vt:lpstr>
      <vt:lpstr>Performance curve</vt:lpstr>
      <vt:lpstr>Slide 20</vt:lpstr>
      <vt:lpstr>LEARNING CURVES</vt:lpstr>
      <vt:lpstr>Factors Influencing Learning</vt:lpstr>
      <vt:lpstr>     Motor Learning Concepts</vt:lpstr>
      <vt:lpstr>        Motor Learning Concepts</vt:lpstr>
      <vt:lpstr>Phase of motor learning</vt:lpstr>
      <vt:lpstr>PHASES OF LEARNING  (Fitts and Posner)</vt:lpstr>
      <vt:lpstr>Cognitive (early) phase</vt:lpstr>
      <vt:lpstr>Cognitive or Acquisition Stage</vt:lpstr>
      <vt:lpstr>Practical example</vt:lpstr>
      <vt:lpstr>Associative (interactive) phase</vt:lpstr>
      <vt:lpstr>Associative or Stabilization Stage</vt:lpstr>
      <vt:lpstr>Practical example</vt:lpstr>
      <vt:lpstr>Autonomous (final) phase </vt:lpstr>
      <vt:lpstr>Autonomous or Application Stage</vt:lpstr>
      <vt:lpstr>Practical example</vt:lpstr>
      <vt:lpstr>Slide 36</vt:lpstr>
      <vt:lpstr>Slide 37</vt:lpstr>
      <vt:lpstr>TRANSFER OF LEARNING</vt:lpstr>
      <vt:lpstr>Slide 39</vt:lpstr>
      <vt:lpstr>Slide 40</vt:lpstr>
      <vt:lpstr>Slide 41</vt:lpstr>
      <vt:lpstr>Slide 42</vt:lpstr>
      <vt:lpstr>Slide 43</vt:lpstr>
      <vt:lpstr>Slide 44</vt:lpstr>
      <vt:lpstr>Slide 45</vt:lpstr>
    </vt:vector>
  </TitlesOfParts>
  <Company>Khon Kaen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Coala</dc:creator>
  <cp:lastModifiedBy>Coala</cp:lastModifiedBy>
  <cp:revision>14</cp:revision>
  <dcterms:created xsi:type="dcterms:W3CDTF">2013-06-23T03:24:52Z</dcterms:created>
  <dcterms:modified xsi:type="dcterms:W3CDTF">2014-09-07T23:11:22Z</dcterms:modified>
</cp:coreProperties>
</file>