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90" r:id="rId1"/>
  </p:sldMasterIdLst>
  <p:notesMasterIdLst>
    <p:notesMasterId r:id="rId43"/>
  </p:notesMasterIdLst>
  <p:handoutMasterIdLst>
    <p:handoutMasterId r:id="rId44"/>
  </p:handoutMasterIdLst>
  <p:sldIdLst>
    <p:sldId id="256" r:id="rId2"/>
    <p:sldId id="339" r:id="rId3"/>
    <p:sldId id="338" r:id="rId4"/>
    <p:sldId id="340" r:id="rId5"/>
    <p:sldId id="358" r:id="rId6"/>
    <p:sldId id="341" r:id="rId7"/>
    <p:sldId id="342" r:id="rId8"/>
    <p:sldId id="343" r:id="rId9"/>
    <p:sldId id="344" r:id="rId10"/>
    <p:sldId id="345" r:id="rId11"/>
    <p:sldId id="346" r:id="rId12"/>
    <p:sldId id="325" r:id="rId13"/>
    <p:sldId id="327" r:id="rId14"/>
    <p:sldId id="328" r:id="rId15"/>
    <p:sldId id="329" r:id="rId16"/>
    <p:sldId id="330" r:id="rId17"/>
    <p:sldId id="331" r:id="rId18"/>
    <p:sldId id="332" r:id="rId19"/>
    <p:sldId id="333" r:id="rId20"/>
    <p:sldId id="334" r:id="rId21"/>
    <p:sldId id="336" r:id="rId22"/>
    <p:sldId id="337" r:id="rId23"/>
    <p:sldId id="347" r:id="rId24"/>
    <p:sldId id="360" r:id="rId25"/>
    <p:sldId id="361" r:id="rId26"/>
    <p:sldId id="348" r:id="rId27"/>
    <p:sldId id="349" r:id="rId28"/>
    <p:sldId id="350" r:id="rId29"/>
    <p:sldId id="351" r:id="rId30"/>
    <p:sldId id="352" r:id="rId31"/>
    <p:sldId id="353" r:id="rId32"/>
    <p:sldId id="354" r:id="rId33"/>
    <p:sldId id="356" r:id="rId34"/>
    <p:sldId id="357" r:id="rId35"/>
    <p:sldId id="359" r:id="rId36"/>
    <p:sldId id="367" r:id="rId37"/>
    <p:sldId id="362" r:id="rId38"/>
    <p:sldId id="363" r:id="rId39"/>
    <p:sldId id="366" r:id="rId40"/>
    <p:sldId id="364" r:id="rId41"/>
    <p:sldId id="365" r:id="rId42"/>
  </p:sldIdLst>
  <p:sldSz cx="12192000" cy="6858000"/>
  <p:notesSz cx="6669088" cy="9926638"/>
  <p:embeddedFontLst>
    <p:embeddedFont>
      <p:font typeface="TH Fah kwang" panose="02000506000000020004" pitchFamily="2" charset="-34"/>
      <p:regular r:id="rId45"/>
      <p:bold r:id="rId46"/>
      <p:italic r:id="rId47"/>
      <p:boldItalic r:id="rId48"/>
    </p:embeddedFont>
    <p:embeddedFont>
      <p:font typeface="TH K2D July8" panose="02000506000000020004" pitchFamily="2" charset="-34"/>
      <p:regular r:id="rId49"/>
      <p:bold r:id="rId50"/>
      <p:italic r:id="rId51"/>
      <p:boldItalic r:id="rId52"/>
    </p:embeddedFont>
    <p:embeddedFont>
      <p:font typeface="TH SarabunPSK" panose="020B0500040200020003" pitchFamily="34" charset="-34"/>
      <p:regular r:id="rId53"/>
      <p:bold r:id="rId54"/>
      <p:italic r:id="rId55"/>
      <p:boldItalic r:id="rId56"/>
    </p:embeddedFont>
    <p:embeddedFont>
      <p:font typeface="Wingdings 3" panose="05040102010807070707" pitchFamily="18" charset="2"/>
      <p:regular r:id="rId5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DCFD1AF0-331A-417F-8620-801E48847976}">
          <p14:sldIdLst>
            <p14:sldId id="256"/>
          </p14:sldIdLst>
        </p14:section>
        <p14:section name="ไวยากรณ์" id="{82DB5C15-B66C-443F-9F06-AFBD54CDE2F9}">
          <p14:sldIdLst>
            <p14:sldId id="339"/>
            <p14:sldId id="338"/>
            <p14:sldId id="340"/>
            <p14:sldId id="358"/>
            <p14:sldId id="341"/>
            <p14:sldId id="342"/>
            <p14:sldId id="343"/>
            <p14:sldId id="344"/>
            <p14:sldId id="345"/>
            <p14:sldId id="346"/>
          </p14:sldIdLst>
        </p14:section>
        <p14:section name="เครื่องหมายวรรคตอน" id="{84BB2DFF-BC89-46CF-B5D6-EA597CEC2741}">
          <p14:sldIdLst>
            <p14:sldId id="325"/>
            <p14:sldId id="327"/>
            <p14:sldId id="328"/>
            <p14:sldId id="329"/>
            <p14:sldId id="330"/>
            <p14:sldId id="331"/>
            <p14:sldId id="332"/>
            <p14:sldId id="333"/>
            <p14:sldId id="334"/>
            <p14:sldId id="336"/>
            <p14:sldId id="337"/>
            <p14:sldId id="347"/>
            <p14:sldId id="360"/>
            <p14:sldId id="361"/>
          </p14:sldIdLst>
        </p14:section>
        <p14:section name="ภาษาเขียน" id="{07F625E8-7283-47F0-9158-7DA0A369F67A}">
          <p14:sldIdLst>
            <p14:sldId id="348"/>
            <p14:sldId id="349"/>
            <p14:sldId id="350"/>
            <p14:sldId id="351"/>
            <p14:sldId id="352"/>
            <p14:sldId id="353"/>
            <p14:sldId id="354"/>
            <p14:sldId id="356"/>
            <p14:sldId id="357"/>
            <p14:sldId id="359"/>
            <p14:sldId id="367"/>
            <p14:sldId id="362"/>
            <p14:sldId id="363"/>
            <p14:sldId id="366"/>
            <p14:sldId id="364"/>
            <p14:sldId id="36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301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94627" autoAdjust="0"/>
  </p:normalViewPr>
  <p:slideViewPr>
    <p:cSldViewPr>
      <p:cViewPr varScale="1">
        <p:scale>
          <a:sx n="61" d="100"/>
          <a:sy n="61" d="100"/>
        </p:scale>
        <p:origin x="68" y="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3.fntdata"/><Relationship Id="rId50" Type="http://schemas.openxmlformats.org/officeDocument/2006/relationships/font" Target="fonts/font6.fntdata"/><Relationship Id="rId55" Type="http://schemas.openxmlformats.org/officeDocument/2006/relationships/font" Target="fonts/font11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1.fntdata"/><Relationship Id="rId53" Type="http://schemas.openxmlformats.org/officeDocument/2006/relationships/font" Target="fonts/font9.fntdata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font" Target="fonts/font4.fntdata"/><Relationship Id="rId56" Type="http://schemas.openxmlformats.org/officeDocument/2006/relationships/font" Target="fonts/font12.fntdata"/><Relationship Id="rId8" Type="http://schemas.openxmlformats.org/officeDocument/2006/relationships/slide" Target="slides/slide7.xml"/><Relationship Id="rId51" Type="http://schemas.openxmlformats.org/officeDocument/2006/relationships/font" Target="fonts/font7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2.fntdata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5.fntdata"/><Relationship Id="rId57" Type="http://schemas.openxmlformats.org/officeDocument/2006/relationships/font" Target="fonts/font13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52" Type="http://schemas.openxmlformats.org/officeDocument/2006/relationships/font" Target="fonts/font8.fntdata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137" cy="495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29" tIns="47414" rIns="94829" bIns="47414" numCol="1" anchor="t" anchorCtr="0" compatLnSpc="1">
            <a:prstTxWarp prst="textNoShape">
              <a:avLst/>
            </a:prstTxWarp>
          </a:bodyPr>
          <a:lstStyle>
            <a:lvl1pPr algn="l" defTabSz="948400">
              <a:defRPr sz="1200">
                <a:latin typeface="Arial" panose="020B0604020202020204" pitchFamily="34" charset="0"/>
              </a:defRPr>
            </a:lvl1pPr>
          </a:lstStyle>
          <a:p>
            <a:r>
              <a:rPr lang="en-GB" altLang="en-US"/>
              <a:t>Chapter1 Technical Reports - 694371</a:t>
            </a:r>
            <a:endParaRPr lang="th-TH" alt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7461" y="0"/>
            <a:ext cx="2890137" cy="495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29" tIns="47414" rIns="94829" bIns="47414" numCol="1" anchor="t" anchorCtr="0" compatLnSpc="1">
            <a:prstTxWarp prst="textNoShape">
              <a:avLst/>
            </a:prstTxWarp>
          </a:bodyPr>
          <a:lstStyle>
            <a:lvl1pPr algn="r" defTabSz="948400">
              <a:defRPr sz="1200">
                <a:latin typeface="Arial" panose="020B0604020202020204" pitchFamily="34" charset="0"/>
              </a:defRPr>
            </a:lvl1pPr>
          </a:lstStyle>
          <a:p>
            <a:endParaRPr lang="th-TH" altLang="en-US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305"/>
            <a:ext cx="2890137" cy="495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29" tIns="47414" rIns="94829" bIns="47414" numCol="1" anchor="b" anchorCtr="0" compatLnSpc="1">
            <a:prstTxWarp prst="textNoShape">
              <a:avLst/>
            </a:prstTxWarp>
          </a:bodyPr>
          <a:lstStyle>
            <a:lvl1pPr algn="l" defTabSz="948400">
              <a:defRPr sz="1200">
                <a:latin typeface="Arial" panose="020B0604020202020204" pitchFamily="34" charset="0"/>
              </a:defRPr>
            </a:lvl1pPr>
          </a:lstStyle>
          <a:p>
            <a:endParaRPr lang="th-TH" altLang="en-US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7461" y="9429305"/>
            <a:ext cx="2890137" cy="495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29" tIns="47414" rIns="94829" bIns="47414" numCol="1" anchor="b" anchorCtr="0" compatLnSpc="1">
            <a:prstTxWarp prst="textNoShape">
              <a:avLst/>
            </a:prstTxWarp>
          </a:bodyPr>
          <a:lstStyle>
            <a:lvl1pPr algn="r" defTabSz="948400">
              <a:defRPr sz="1200">
                <a:latin typeface="Arial" panose="020B0604020202020204" pitchFamily="34" charset="0"/>
              </a:defRPr>
            </a:lvl1pPr>
          </a:lstStyle>
          <a:p>
            <a:fld id="{BE8398A2-4BDD-4CFA-AD69-805BDCBF76CC}" type="slidenum">
              <a:rPr lang="en-US" altLang="en-US"/>
              <a:pPr/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157655362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137" cy="495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29" tIns="47414" rIns="94829" bIns="47414" numCol="1" anchor="t" anchorCtr="0" compatLnSpc="1">
            <a:prstTxWarp prst="textNoShape">
              <a:avLst/>
            </a:prstTxWarp>
          </a:bodyPr>
          <a:lstStyle>
            <a:lvl1pPr algn="l" defTabSz="948400">
              <a:defRPr sz="1200">
                <a:latin typeface="Arial" panose="020B0604020202020204" pitchFamily="34" charset="0"/>
              </a:defRPr>
            </a:lvl1pPr>
          </a:lstStyle>
          <a:p>
            <a:r>
              <a:rPr lang="en-GB" altLang="en-US"/>
              <a:t>Chapter1 Technical Reports - 694371</a:t>
            </a:r>
            <a:endParaRPr lang="th-TH" altLang="en-US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7461" y="0"/>
            <a:ext cx="2890137" cy="495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29" tIns="47414" rIns="94829" bIns="47414" numCol="1" anchor="t" anchorCtr="0" compatLnSpc="1">
            <a:prstTxWarp prst="textNoShape">
              <a:avLst/>
            </a:prstTxWarp>
          </a:bodyPr>
          <a:lstStyle>
            <a:lvl1pPr algn="r" defTabSz="948400">
              <a:defRPr sz="1200">
                <a:latin typeface="Arial" panose="020B0604020202020204" pitchFamily="34" charset="0"/>
              </a:defRPr>
            </a:lvl1pPr>
          </a:lstStyle>
          <a:p>
            <a:endParaRPr lang="th-TH" altLang="en-US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6988" y="744538"/>
            <a:ext cx="6615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09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611" y="4714653"/>
            <a:ext cx="5335867" cy="4466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29" tIns="47414" rIns="94829" bIns="474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en-US"/>
              <a:t>Click to edit Master text styles</a:t>
            </a:r>
          </a:p>
          <a:p>
            <a:pPr lvl="1"/>
            <a:r>
              <a:rPr lang="th-TH" altLang="en-US"/>
              <a:t>Second level</a:t>
            </a:r>
          </a:p>
          <a:p>
            <a:pPr lvl="2"/>
            <a:r>
              <a:rPr lang="th-TH" altLang="en-US"/>
              <a:t>Third level</a:t>
            </a:r>
          </a:p>
          <a:p>
            <a:pPr lvl="3"/>
            <a:r>
              <a:rPr lang="th-TH" altLang="en-US"/>
              <a:t>Fourth level</a:t>
            </a:r>
          </a:p>
          <a:p>
            <a:pPr lvl="4"/>
            <a:r>
              <a:rPr lang="th-TH" altLang="en-US"/>
              <a:t>Fifth level</a:t>
            </a:r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305"/>
            <a:ext cx="2890137" cy="495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29" tIns="47414" rIns="94829" bIns="47414" numCol="1" anchor="b" anchorCtr="0" compatLnSpc="1">
            <a:prstTxWarp prst="textNoShape">
              <a:avLst/>
            </a:prstTxWarp>
          </a:bodyPr>
          <a:lstStyle>
            <a:lvl1pPr algn="l" defTabSz="948400">
              <a:defRPr sz="1200">
                <a:latin typeface="Arial" panose="020B0604020202020204" pitchFamily="34" charset="0"/>
              </a:defRPr>
            </a:lvl1pPr>
          </a:lstStyle>
          <a:p>
            <a:endParaRPr lang="th-TH" altLang="en-US"/>
          </a:p>
        </p:txBody>
      </p:sp>
      <p:sp>
        <p:nvSpPr>
          <p:cNvPr id="409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7461" y="9429305"/>
            <a:ext cx="2890137" cy="495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29" tIns="47414" rIns="94829" bIns="47414" numCol="1" anchor="b" anchorCtr="0" compatLnSpc="1">
            <a:prstTxWarp prst="textNoShape">
              <a:avLst/>
            </a:prstTxWarp>
          </a:bodyPr>
          <a:lstStyle>
            <a:lvl1pPr algn="r" defTabSz="948400">
              <a:defRPr sz="1200">
                <a:latin typeface="Arial" panose="020B0604020202020204" pitchFamily="34" charset="0"/>
              </a:defRPr>
            </a:lvl1pPr>
          </a:lstStyle>
          <a:p>
            <a:fld id="{238DC605-27B1-44EE-8510-7B8BE865F90B}" type="slidenum">
              <a:rPr lang="en-US" altLang="en-US"/>
              <a:pPr/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4159446515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Tahoma" panose="020B0604030504040204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Tahoma" panose="020B0604030504040204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Tahoma" panose="020B0604030504040204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Tahoma" panose="020B0604030504040204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Tahoma" panose="020B060403050404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88" y="744538"/>
            <a:ext cx="6615112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DC605-27B1-44EE-8510-7B8BE865F90B}" type="slidenum">
              <a:rPr lang="en-US" altLang="en-US" smtClean="0"/>
              <a:pPr/>
              <a:t>1</a:t>
            </a:fld>
            <a:endParaRPr lang="th-TH" alt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GB" altLang="en-US"/>
              <a:t>Chapter1 Technical Reports - 694371</a:t>
            </a:r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1706779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88" y="744538"/>
            <a:ext cx="6615112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DC605-27B1-44EE-8510-7B8BE865F90B}" type="slidenum">
              <a:rPr lang="en-US" altLang="en-US" smtClean="0"/>
              <a:pPr/>
              <a:t>12</a:t>
            </a:fld>
            <a:endParaRPr lang="th-TH" alt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GB" altLang="en-US"/>
              <a:t>Chapter1 Technical Reports - 694371</a:t>
            </a:r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9048390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88" y="744538"/>
            <a:ext cx="6615112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DC605-27B1-44EE-8510-7B8BE865F90B}" type="slidenum">
              <a:rPr lang="en-US" altLang="en-US" smtClean="0"/>
              <a:pPr/>
              <a:t>13</a:t>
            </a:fld>
            <a:endParaRPr lang="th-TH" alt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GB" altLang="en-US"/>
              <a:t>Chapter1 Technical Reports - 694371</a:t>
            </a:r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4922413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88" y="744538"/>
            <a:ext cx="6615112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DC605-27B1-44EE-8510-7B8BE865F90B}" type="slidenum">
              <a:rPr lang="en-US" altLang="en-US" smtClean="0"/>
              <a:pPr/>
              <a:t>17</a:t>
            </a:fld>
            <a:endParaRPr lang="th-TH" alt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GB" altLang="en-US"/>
              <a:t>Chapter1 Technical Reports - 694371</a:t>
            </a:r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30370631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88" y="744538"/>
            <a:ext cx="6615112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DC605-27B1-44EE-8510-7B8BE865F90B}" type="slidenum">
              <a:rPr lang="en-US" altLang="en-US" smtClean="0"/>
              <a:pPr/>
              <a:t>18</a:t>
            </a:fld>
            <a:endParaRPr lang="th-TH" alt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GB" altLang="en-US"/>
              <a:t>Chapter1 Technical Reports - 694371</a:t>
            </a:r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1024191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88" y="744538"/>
            <a:ext cx="6615112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DC605-27B1-44EE-8510-7B8BE865F90B}" type="slidenum">
              <a:rPr lang="en-US" altLang="en-US" smtClean="0"/>
              <a:pPr/>
              <a:t>21</a:t>
            </a:fld>
            <a:endParaRPr lang="th-TH" alt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GB" altLang="en-US"/>
              <a:t>Chapter1 Technical Reports - 694371</a:t>
            </a:r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25410945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88" y="744538"/>
            <a:ext cx="6615112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DC605-27B1-44EE-8510-7B8BE865F90B}" type="slidenum">
              <a:rPr lang="en-US" altLang="en-US" smtClean="0"/>
              <a:pPr/>
              <a:t>22</a:t>
            </a:fld>
            <a:endParaRPr lang="th-TH" alt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GB" altLang="en-US"/>
              <a:t>Chapter1 Technical Reports - 694371</a:t>
            </a:r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582834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1524001"/>
            <a:ext cx="8915399" cy="2514599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038601"/>
            <a:ext cx="8915399" cy="1865062"/>
          </a:xfrm>
        </p:spPr>
        <p:txBody>
          <a:bodyPr anchor="t">
            <a:normAutofit/>
          </a:bodyPr>
          <a:lstStyle>
            <a:lvl1pPr marL="0" indent="0" algn="l">
              <a:buNone/>
              <a:defRPr sz="320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2553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en-US"/>
              <a:t>Geotechnical Report Writing and Presentation</a:t>
            </a:r>
            <a:endParaRPr lang="en-US" alt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56EECD9-DC25-44EF-B969-55FA80FBC0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7537961"/>
      </p:ext>
    </p:extLst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2553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en-US"/>
              <a:t>Geotechnical Report Writing and Presentation</a:t>
            </a:r>
            <a:endParaRPr lang="en-US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7CEDF8E-1098-4511-875C-D762FC9A854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9330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2553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en-US"/>
              <a:t>Geotechnical Report Writing and Presentation</a:t>
            </a:r>
            <a:endParaRPr lang="en-US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7CEDF8E-1098-4511-875C-D762FC9A8544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109495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2553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en-US"/>
              <a:t>Geotechnical Report Writing and Presentation</a:t>
            </a:r>
            <a:endParaRPr lang="en-US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7CEDF8E-1098-4511-875C-D762FC9A854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08220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2553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en-US"/>
              <a:t>Geotechnical Report Writing and Presentation</a:t>
            </a:r>
            <a:endParaRPr lang="en-US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7CEDF8E-1098-4511-875C-D762FC9A8544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451236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2553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en-US"/>
              <a:t>Geotechnical Report Writing and Presentation</a:t>
            </a:r>
            <a:endParaRPr lang="en-US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7CEDF8E-1098-4511-875C-D762FC9A854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30160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2553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en-US"/>
              <a:t>Geotechnical Report Writing and Presentation</a:t>
            </a:r>
            <a:endParaRPr lang="en-US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621D6-93C1-4DDE-A7CD-041075575B7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9562215"/>
      </p:ext>
    </p:extLst>
  </p:cSld>
  <p:clrMapOvr>
    <a:masterClrMapping/>
  </p:clrMapOvr>
  <p:transition spd="med"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2553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en-US"/>
              <a:t>Geotechnical Report Writing and Presentation</a:t>
            </a:r>
            <a:endParaRPr lang="en-US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02B29-F5F5-47B0-98BB-7765D0736FF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5843005"/>
      </p:ext>
    </p:extLst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793352"/>
            <a:ext cx="9447212" cy="3673000"/>
          </a:xfrm>
        </p:spPr>
        <p:txBody>
          <a:bodyPr>
            <a:normAutofit/>
          </a:bodyPr>
          <a:lstStyle>
            <a:lvl1pPr>
              <a:defRPr sz="4000" b="0"/>
            </a:lvl1pPr>
            <a:lvl2pPr>
              <a:defRPr sz="3600" b="0"/>
            </a:lvl2pPr>
            <a:lvl3pPr>
              <a:defRPr sz="3200" b="0"/>
            </a:lvl3pPr>
            <a:lvl4pPr>
              <a:defRPr sz="2800" b="0"/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2553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en-US"/>
              <a:t>Geotechnical Report Writing and Presentation</a:t>
            </a:r>
            <a:endParaRPr lang="en-US" alt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9D794-9649-4797-A538-4F53F3E84080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F7E8EC5B-CA72-48A0-A35A-9C23CA101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400" y="512462"/>
            <a:ext cx="9447211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26868850"/>
      </p:ext>
    </p:extLst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>
            <a:normAutofit/>
          </a:bodyPr>
          <a:lstStyle>
            <a:lvl1pPr algn="l">
              <a:defRPr sz="54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4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2553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en-US"/>
              <a:t>Geotechnical Report Writing and Presentation</a:t>
            </a:r>
            <a:endParaRPr lang="en-US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193832B-C232-4D57-A3BD-A86EE85B7A5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3301770"/>
      </p:ext>
    </p:extLst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2553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en-US"/>
              <a:t>Geotechnical Report Writing and Presentation</a:t>
            </a:r>
            <a:endParaRPr lang="en-US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B5BFD65-C1E4-40D5-94B6-4948828D347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6774361"/>
      </p:ext>
    </p:extLst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57400" y="1962638"/>
            <a:ext cx="4608000" cy="704362"/>
          </a:xfrm>
        </p:spPr>
        <p:txBody>
          <a:bodyPr anchor="b">
            <a:noAutofit/>
          </a:bodyPr>
          <a:lstStyle>
            <a:lvl1pPr marL="0" indent="0">
              <a:buNone/>
              <a:defRPr sz="4400" b="1" u="sng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57400" y="2753068"/>
            <a:ext cx="4608000" cy="3197530"/>
          </a:xfrm>
        </p:spPr>
        <p:txBody>
          <a:bodyPr>
            <a:normAutofit/>
          </a:bodyPr>
          <a:lstStyle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96611" y="1962638"/>
            <a:ext cx="4608000" cy="704362"/>
          </a:xfrm>
        </p:spPr>
        <p:txBody>
          <a:bodyPr anchor="b">
            <a:noAutofit/>
          </a:bodyPr>
          <a:lstStyle>
            <a:lvl1pPr marL="0" indent="0">
              <a:buNone/>
              <a:defRPr sz="4400" b="1" u="sng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96611" y="2753068"/>
            <a:ext cx="4608000" cy="3197530"/>
          </a:xfrm>
        </p:spPr>
        <p:txBody>
          <a:bodyPr>
            <a:normAutofit/>
          </a:bodyPr>
          <a:lstStyle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2553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en-US"/>
              <a:t>Geotechnical Report Writing and Presentation</a:t>
            </a:r>
            <a:endParaRPr lang="en-US" alt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5419BFF-8B55-4715-B01A-9DF1DC9A415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3659508"/>
      </p:ext>
    </p:extLst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2553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en-US"/>
              <a:t>Geotechnical Report Writing and Presentation</a:t>
            </a:r>
            <a:endParaRPr lang="en-US" alt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A92FD-DE61-45B9-B1C1-D4A1B6ABD90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0245858"/>
      </p:ext>
    </p:extLst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2553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en-US"/>
              <a:t>Geotechnical Report Writing and Presentation</a:t>
            </a:r>
            <a:endParaRPr lang="en-US" alt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5E6F0-C5E3-44E2-9780-D83D912A894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6131017"/>
      </p:ext>
    </p:extLst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2553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en-US"/>
              <a:t>Geotechnical Report Writing and Presentation</a:t>
            </a:r>
            <a:endParaRPr lang="en-US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E6887-96D5-410A-96F6-C2DBA8B6429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6893389"/>
      </p:ext>
    </p:extLst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2553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en-US"/>
              <a:t>Geotechnical Report Writing and Presentation</a:t>
            </a:r>
            <a:endParaRPr lang="en-US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4F928EE-59CF-4B47-8800-652BDCA1302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2431297"/>
      </p:ext>
    </p:extLst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57400" y="512462"/>
            <a:ext cx="9447211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57400" y="1793352"/>
            <a:ext cx="9447212" cy="42264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57400" y="6172769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US" altLang="en-US"/>
              <a:t>2553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164766"/>
            <a:ext cx="81518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GB" altLang="en-US"/>
              <a:t>Geotechnical Report Writing and Presentation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 b="1"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</a:lstStyle>
          <a:p>
            <a:fld id="{B7CEDF8E-1098-4511-875C-D762FC9A8544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22534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</p:sldLayoutIdLst>
  <p:transition spd="med">
    <p:fade thruBlk="1"/>
  </p:transition>
  <p:hf hdr="0" dt="0"/>
  <p:txStyles>
    <p:titleStyle>
      <a:lvl1pPr algn="l" defTabSz="457200" rtl="0" eaLnBrk="1" latinLnBrk="0" hangingPunct="1">
        <a:spcBef>
          <a:spcPct val="0"/>
        </a:spcBef>
        <a:buNone/>
        <a:defRPr sz="5400" b="1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622300" indent="-6223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4400" b="1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1257300" indent="-6350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4000" b="1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2pPr>
      <a:lvl3pPr marL="1790700" indent="-5334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3600" b="1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2336800" indent="-5461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3200" b="1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3200" b="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th-TH" sz="5400" dirty="0"/>
              <a:t>ไวยากรณ์ไทย</a:t>
            </a:r>
            <a:r>
              <a:rPr lang="en-US" sz="5400" dirty="0"/>
              <a:t> </a:t>
            </a:r>
            <a:r>
              <a:rPr lang="th-TH" sz="5400" dirty="0"/>
              <a:t>เครื่องหมายวรรคตอน</a:t>
            </a:r>
            <a:r>
              <a:rPr lang="en-US" sz="5400" dirty="0"/>
              <a:t> </a:t>
            </a:r>
            <a:r>
              <a:rPr lang="th-TH" sz="5400" dirty="0"/>
              <a:t>และภาษาเขียน</a:t>
            </a:r>
            <a:endParaRPr lang="th-TH" altLang="en-US" sz="5400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Kritika Trakoolngam</a:t>
            </a:r>
          </a:p>
          <a:p>
            <a:r>
              <a:rPr lang="en-US" dirty="0"/>
              <a:t>Department of Geotechnology</a:t>
            </a:r>
          </a:p>
          <a:p>
            <a:r>
              <a:rPr lang="en-US" dirty="0"/>
              <a:t>Khon Kaen University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01F2CB3-6BC0-4115-9C7E-96E667256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“โดย”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8E5E9AD-86E5-4DF3-BFE5-47AEFE00AE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89212" y="3530128"/>
            <a:ext cx="8915399" cy="2032471"/>
          </a:xfrm>
        </p:spPr>
        <p:txBody>
          <a:bodyPr>
            <a:normAutofit/>
          </a:bodyPr>
          <a:lstStyle/>
          <a:p>
            <a:r>
              <a:rPr lang="th-TH" dirty="0"/>
              <a:t>บ. ด้วย, ตาม, เช่น โดยสัจจริง โดยธรรม.</a:t>
            </a:r>
          </a:p>
          <a:p>
            <a:r>
              <a:rPr lang="th-TH" sz="3600" dirty="0"/>
              <a:t>พจนานุกรม ฉบับราชบัณฑิตยสถาน พ.ศ.๒๕๕๔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673997-329D-4F80-85BE-FA7BE0284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en-US" dirty="0"/>
              <a:t>Geotechnical Report Writing and Presentation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0B71DC-B610-4596-AF85-46DA71C49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9D794-9649-4797-A538-4F53F3E84080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0614891"/>
      </p:ext>
    </p:extLst>
  </p:cSld>
  <p:clrMapOvr>
    <a:masterClrMapping/>
  </p:clrMapOvr>
  <p:transition spd="med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1D28C-4DEB-4BB2-8221-A2497EC64A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/>
              <a:t>ทำหน้าที่นำหน้าคำวิเศษณ์ เช่น เขาต้องมาหาฉันโดยเร็ว</a:t>
            </a:r>
            <a:endParaRPr lang="th-TH" dirty="0">
              <a:solidFill>
                <a:schemeClr val="accent1"/>
              </a:solidFill>
            </a:endParaRPr>
          </a:p>
          <a:p>
            <a:r>
              <a:rPr lang="th-TH" dirty="0"/>
              <a:t>มักใช้ผิดพร่ำเพรื่อเพื่อเชื่อมประโยค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3659C2-0A9B-47B3-846A-B3987B438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en-US" dirty="0"/>
              <a:t>Geotechnical Report Writing and Presentation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A63634-2D50-485E-B16A-686638CD9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9D794-9649-4797-A538-4F53F3E84080}" type="slidenum">
              <a:rPr lang="en-US" altLang="en-US" smtClean="0"/>
              <a:pPr/>
              <a:t>11</a:t>
            </a:fld>
            <a:endParaRPr lang="en-US" alt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271412-336A-4B1A-8777-7862CE9BC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“โดย”</a:t>
            </a:r>
            <a:endParaRPr lang="en-GB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604BA12-0145-4B53-967F-C9CFFB3D520F}"/>
              </a:ext>
            </a:extLst>
          </p:cNvPr>
          <p:cNvGrpSpPr/>
          <p:nvPr/>
        </p:nvGrpSpPr>
        <p:grpSpPr>
          <a:xfrm>
            <a:off x="1487488" y="3906695"/>
            <a:ext cx="10261140" cy="1200329"/>
            <a:chOff x="1007215" y="1892968"/>
            <a:chExt cx="10261140" cy="1200329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15557B3-72E1-455D-88B7-76EB9A851D3E}"/>
                </a:ext>
              </a:extLst>
            </p:cNvPr>
            <p:cNvSpPr/>
            <p:nvPr/>
          </p:nvSpPr>
          <p:spPr>
            <a:xfrm>
              <a:off x="2759815" y="1892968"/>
              <a:ext cx="8508540" cy="1200329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>
                <a:tabLst>
                  <a:tab pos="531813" algn="l"/>
                </a:tabLst>
              </a:pPr>
              <a:r>
                <a:rPr lang="th-TH" sz="3600" dirty="0">
                  <a:solidFill>
                    <a:schemeClr val="tx1"/>
                  </a:solidFill>
                  <a:latin typeface="+mn-lt"/>
                  <a:cs typeface="+mn-cs"/>
                </a:rPr>
                <a:t>งานวิจัยนี้ ดำเนินการโดยการนำตัวอย่างไปทดสอบในห้องปฏิบัติการ </a:t>
              </a:r>
              <a:r>
                <a:rPr lang="th-TH" sz="3600" dirty="0">
                  <a:solidFill>
                    <a:schemeClr val="tx1"/>
                  </a:solidFill>
                </a:rPr>
                <a:t>โดย</a:t>
              </a:r>
              <a:r>
                <a:rPr lang="th-TH" sz="3600" dirty="0">
                  <a:solidFill>
                    <a:schemeClr val="tx1"/>
                  </a:solidFill>
                  <a:latin typeface="+mn-lt"/>
                  <a:cs typeface="+mn-cs"/>
                </a:rPr>
                <a:t>ผลการศึกษาพบว่า...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9F3C351-14CC-4AB9-953D-744D45A2BFFF}"/>
                </a:ext>
              </a:extLst>
            </p:cNvPr>
            <p:cNvSpPr txBox="1"/>
            <p:nvPr/>
          </p:nvSpPr>
          <p:spPr>
            <a:xfrm>
              <a:off x="1007215" y="1892968"/>
              <a:ext cx="1620000" cy="707886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th-TH" sz="4000" dirty="0"/>
                <a:t>ผิด</a:t>
              </a:r>
              <a:endParaRPr lang="en-GB" sz="4000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757D5F7-0267-46AB-8A61-BD06C4F7A27E}"/>
              </a:ext>
            </a:extLst>
          </p:cNvPr>
          <p:cNvGrpSpPr/>
          <p:nvPr/>
        </p:nvGrpSpPr>
        <p:grpSpPr>
          <a:xfrm>
            <a:off x="3240088" y="4473117"/>
            <a:ext cx="2891916" cy="1635180"/>
            <a:chOff x="3600128" y="1119164"/>
            <a:chExt cx="2891916" cy="1635180"/>
          </a:xfrm>
        </p:grpSpPr>
        <p:sp>
          <p:nvSpPr>
            <p:cNvPr id="21" name="Callout: Bent Line 20">
              <a:extLst>
                <a:ext uri="{FF2B5EF4-FFF2-40B4-BE49-F238E27FC236}">
                  <a16:creationId xmlns:a16="http://schemas.microsoft.com/office/drawing/2014/main" id="{AD7E939B-D545-4045-90F1-1415049228A7}"/>
                </a:ext>
              </a:extLst>
            </p:cNvPr>
            <p:cNvSpPr/>
            <p:nvPr/>
          </p:nvSpPr>
          <p:spPr>
            <a:xfrm>
              <a:off x="4439816" y="2060848"/>
              <a:ext cx="2052228" cy="693496"/>
            </a:xfrm>
            <a:prstGeom prst="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-65901"/>
                <a:gd name="adj6" fmla="val -20501"/>
              </a:avLst>
            </a:prstGeom>
            <a:ln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3200" dirty="0"/>
                <a:t>ต้องไม่ใส่ “โดย”</a:t>
              </a:r>
              <a:endParaRPr lang="en-GB" sz="3200" dirty="0"/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59D97001-06B0-4A2A-91D0-B89C95C1DECA}"/>
                </a:ext>
              </a:extLst>
            </p:cNvPr>
            <p:cNvSpPr/>
            <p:nvPr/>
          </p:nvSpPr>
          <p:spPr>
            <a:xfrm>
              <a:off x="3600128" y="1119164"/>
              <a:ext cx="551656" cy="468052"/>
            </a:xfrm>
            <a:prstGeom prst="roundRect">
              <a:avLst/>
            </a:prstGeom>
            <a:solidFill>
              <a:srgbClr val="A53010">
                <a:alpha val="4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94317318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เครื่องหมายวรรคตอน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3832B-C232-4D57-A3BD-A86EE85B7A5C}" type="slidenum">
              <a:rPr lang="en-US" altLang="en-US" smtClean="0"/>
              <a:pPr/>
              <a:t>12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en-US"/>
              <a:t>Geotechnical Report Writing and Presentation</a:t>
            </a:r>
            <a:endParaRPr lang="en-US" alt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8492374"/>
      </p:ext>
    </p:extLst>
  </p:cSld>
  <p:clrMapOvr>
    <a:masterClrMapping/>
  </p:clrMapOvr>
  <p:transition spd="med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/>
              <a:t>ต้องใส่วรรคก่อนและหลัง เช่น </a:t>
            </a:r>
            <a:br>
              <a:rPr lang="th-TH" dirty="0"/>
            </a:br>
            <a:r>
              <a:rPr lang="th-TH" dirty="0"/>
              <a:t>“ในชั้นหินต่าง ๆ ของพื้นที่”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en-US"/>
              <a:t>Geotechnical Report Writing and Presentation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9D794-9649-4797-A538-4F53F3E84080}" type="slidenum">
              <a:rPr lang="en-US" altLang="en-US" smtClean="0"/>
              <a:pPr/>
              <a:t>13</a:t>
            </a:fld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ไม้ยมก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650868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/>
              <a:t>ข้างหน้าไม่มีวรรค ข้างหลังมีวรรคเสมอ</a:t>
            </a:r>
          </a:p>
          <a:p>
            <a:r>
              <a:rPr lang="th-TH" dirty="0"/>
              <a:t>ไม่ใช้ในประโยคภาษาไทย ยกเว้นกรณีที่จำเป็น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en-US"/>
              <a:t>Geotechnical Report Writing and Presentation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9D794-9649-4797-A538-4F53F3E84080}" type="slidenum">
              <a:rPr lang="en-US" altLang="en-US" smtClean="0"/>
              <a:pPr/>
              <a:t>14</a:t>
            </a:fld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จุลภาค (</a:t>
            </a:r>
            <a:r>
              <a:rPr lang="en-GB" dirty="0"/>
              <a:t>Comma)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990600" y="3778831"/>
            <a:ext cx="10956185" cy="1200329"/>
            <a:chOff x="1007215" y="1892968"/>
            <a:chExt cx="10956185" cy="1200329"/>
          </a:xfrm>
        </p:grpSpPr>
        <p:sp>
          <p:nvSpPr>
            <p:cNvPr id="15" name="Rectangle 14"/>
            <p:cNvSpPr/>
            <p:nvPr/>
          </p:nvSpPr>
          <p:spPr>
            <a:xfrm>
              <a:off x="3352800" y="1892968"/>
              <a:ext cx="8610600" cy="1200329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>
                <a:tabLst>
                  <a:tab pos="531813" algn="l"/>
                </a:tabLst>
              </a:pPr>
              <a:r>
                <a:rPr lang="th-TH" sz="3600" dirty="0">
                  <a:solidFill>
                    <a:schemeClr val="tx1"/>
                  </a:solidFill>
                </a:rPr>
                <a:t>...ทำการศึกษา การคดโค้งโก่งงอ, การแปรรูปของแร่, การกระจายตัวของ</a:t>
              </a:r>
              <a:r>
                <a:rPr lang="th-TH" sz="3600" dirty="0" err="1">
                  <a:solidFill>
                    <a:schemeClr val="tx1"/>
                  </a:solidFill>
                </a:rPr>
                <a:t>ฟอสซิล</a:t>
              </a:r>
              <a:r>
                <a:rPr lang="th-TH" sz="3600" dirty="0">
                  <a:solidFill>
                    <a:schemeClr val="tx1"/>
                  </a:solidFill>
                </a:rPr>
                <a:t>...</a:t>
              </a:r>
              <a:endParaRPr lang="th-TH" sz="3600" dirty="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007215" y="1892968"/>
              <a:ext cx="2116985" cy="707886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th-TH" sz="4000" dirty="0"/>
                <a:t>ผิด</a:t>
              </a:r>
              <a:endParaRPr lang="en-GB" sz="40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990600" y="5048978"/>
            <a:ext cx="10956185" cy="707886"/>
            <a:chOff x="1007215" y="1892968"/>
            <a:chExt cx="10956185" cy="707886"/>
          </a:xfrm>
        </p:grpSpPr>
        <p:sp>
          <p:nvSpPr>
            <p:cNvPr id="18" name="Rectangle 17"/>
            <p:cNvSpPr/>
            <p:nvPr/>
          </p:nvSpPr>
          <p:spPr>
            <a:xfrm>
              <a:off x="3352800" y="1892968"/>
              <a:ext cx="8610600" cy="646331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>
                <a:tabLst>
                  <a:tab pos="531813" algn="l"/>
                </a:tabLst>
              </a:pPr>
              <a:r>
                <a:rPr lang="th-TH" sz="3600" dirty="0">
                  <a:solidFill>
                    <a:schemeClr val="tx1"/>
                  </a:solidFill>
                </a:rPr>
                <a:t>...พบว่ามีขนาด 1</a:t>
              </a:r>
              <a:r>
                <a:rPr lang="th-TH" sz="3200" dirty="0">
                  <a:solidFill>
                    <a:schemeClr val="tx1"/>
                  </a:solidFill>
                </a:rPr>
                <a:t>×</a:t>
              </a:r>
              <a:r>
                <a:rPr lang="th-TH" sz="3600" dirty="0">
                  <a:solidFill>
                    <a:schemeClr val="tx1"/>
                  </a:solidFill>
                </a:rPr>
                <a:t>10</a:t>
              </a:r>
              <a:r>
                <a:rPr lang="th-TH" sz="3600" baseline="30000" dirty="0">
                  <a:solidFill>
                    <a:schemeClr val="tx1"/>
                  </a:solidFill>
                </a:rPr>
                <a:t>-3</a:t>
              </a:r>
              <a:r>
                <a:rPr lang="th-TH" sz="3600" dirty="0">
                  <a:solidFill>
                    <a:schemeClr val="tx1"/>
                  </a:solidFill>
                </a:rPr>
                <a:t>, 5</a:t>
              </a:r>
              <a:r>
                <a:rPr lang="th-TH" sz="3200" dirty="0">
                  <a:solidFill>
                    <a:schemeClr val="tx1"/>
                  </a:solidFill>
                </a:rPr>
                <a:t>×</a:t>
              </a:r>
              <a:r>
                <a:rPr lang="th-TH" sz="3600" dirty="0">
                  <a:solidFill>
                    <a:schemeClr val="tx1"/>
                  </a:solidFill>
                </a:rPr>
                <a:t>10</a:t>
              </a:r>
              <a:r>
                <a:rPr lang="th-TH" sz="3600" baseline="30000" dirty="0">
                  <a:solidFill>
                    <a:schemeClr val="tx1"/>
                  </a:solidFill>
                </a:rPr>
                <a:t>-7</a:t>
              </a:r>
              <a:r>
                <a:rPr lang="th-TH" sz="3600" dirty="0">
                  <a:solidFill>
                    <a:schemeClr val="tx1"/>
                  </a:solidFill>
                </a:rPr>
                <a:t>, และ 2</a:t>
              </a:r>
              <a:r>
                <a:rPr lang="th-TH" sz="3200" dirty="0">
                  <a:solidFill>
                    <a:schemeClr val="tx1"/>
                  </a:solidFill>
                </a:rPr>
                <a:t>×</a:t>
              </a:r>
              <a:r>
                <a:rPr lang="th-TH" sz="3600" dirty="0">
                  <a:solidFill>
                    <a:schemeClr val="tx1"/>
                  </a:solidFill>
                </a:rPr>
                <a:t>10</a:t>
              </a:r>
              <a:r>
                <a:rPr lang="th-TH" sz="3600" baseline="30000" dirty="0">
                  <a:solidFill>
                    <a:schemeClr val="tx1"/>
                  </a:solidFill>
                </a:rPr>
                <a:t>-4</a:t>
              </a:r>
              <a:r>
                <a:rPr lang="th-TH" sz="3600" dirty="0">
                  <a:solidFill>
                    <a:schemeClr val="tx1"/>
                  </a:solidFill>
                </a:rPr>
                <a:t> ลบ./วินาที ตามลำดับ</a:t>
              </a:r>
              <a:endParaRPr lang="th-TH" sz="3600" dirty="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007215" y="1892968"/>
              <a:ext cx="2116985" cy="707886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th-TH" sz="4000" dirty="0"/>
                <a:t>ถูก</a:t>
              </a:r>
              <a:endParaRPr lang="en-GB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7414748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/>
              <a:t>ภาษาอังกฤษ - ข้างหน้าไม่มีวรรค ข้างหลังมีวรรค</a:t>
            </a:r>
          </a:p>
          <a:p>
            <a:r>
              <a:rPr lang="th-TH" dirty="0"/>
              <a:t>ภาษาไทย - มีวรรคทั้งข้างหน้าและข้างหลัง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en-US"/>
              <a:t>Geotechnical Report Writing and Presentation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9D794-9649-4797-A538-4F53F3E84080}" type="slidenum">
              <a:rPr lang="en-US" altLang="en-US" smtClean="0"/>
              <a:pPr/>
              <a:t>15</a:t>
            </a:fld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ทวิภาค (</a:t>
            </a:r>
            <a:r>
              <a:rPr lang="en-GB" dirty="0"/>
              <a:t>Colon</a:t>
            </a:r>
            <a:r>
              <a:rPr lang="th-TH" dirty="0"/>
              <a:t>) ในประโยค</a:t>
            </a:r>
            <a:endParaRPr lang="en-GB" dirty="0"/>
          </a:p>
        </p:txBody>
      </p:sp>
      <p:grpSp>
        <p:nvGrpSpPr>
          <p:cNvPr id="14" name="Group 13"/>
          <p:cNvGrpSpPr/>
          <p:nvPr/>
        </p:nvGrpSpPr>
        <p:grpSpPr>
          <a:xfrm>
            <a:off x="990600" y="3778831"/>
            <a:ext cx="10956185" cy="707886"/>
            <a:chOff x="1007215" y="1892968"/>
            <a:chExt cx="10956185" cy="707886"/>
          </a:xfrm>
        </p:grpSpPr>
        <p:sp>
          <p:nvSpPr>
            <p:cNvPr id="15" name="Rectangle 14"/>
            <p:cNvSpPr/>
            <p:nvPr/>
          </p:nvSpPr>
          <p:spPr>
            <a:xfrm>
              <a:off x="3352800" y="1892968"/>
              <a:ext cx="8610600" cy="646331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>
                <a:tabLst>
                  <a:tab pos="531813" algn="l"/>
                </a:tabLst>
              </a:pPr>
              <a:r>
                <a:rPr lang="en-GB" sz="3600" dirty="0">
                  <a:solidFill>
                    <a:schemeClr val="tx1"/>
                  </a:solidFill>
                </a:rPr>
                <a:t>Fossil Fuels: Energy of the world</a:t>
              </a:r>
              <a:endParaRPr lang="th-TH" sz="3600" dirty="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007215" y="1892968"/>
              <a:ext cx="2116985" cy="707886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th-TH" sz="4000" dirty="0"/>
                <a:t>อังกฤษ</a:t>
              </a:r>
              <a:endParaRPr lang="en-GB" sz="40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990600" y="5048978"/>
            <a:ext cx="10956185" cy="707886"/>
            <a:chOff x="1007215" y="1892968"/>
            <a:chExt cx="10956185" cy="707886"/>
          </a:xfrm>
        </p:grpSpPr>
        <p:sp>
          <p:nvSpPr>
            <p:cNvPr id="18" name="Rectangle 17"/>
            <p:cNvSpPr/>
            <p:nvPr/>
          </p:nvSpPr>
          <p:spPr>
            <a:xfrm>
              <a:off x="3352800" y="1892968"/>
              <a:ext cx="8610600" cy="646331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>
                <a:tabLst>
                  <a:tab pos="531813" algn="l"/>
                </a:tabLst>
              </a:pPr>
              <a:r>
                <a:rPr lang="th-TH" sz="3600" dirty="0">
                  <a:solidFill>
                    <a:schemeClr val="tx1"/>
                  </a:solidFill>
                </a:rPr>
                <a:t>ในสวนของนายเขียวมีไม้ผลชนิดต่าง ๆ ดังนี้ : ละมุด ขนุน ลางสาด ..</a:t>
              </a:r>
              <a:endParaRPr lang="th-TH" sz="3600" dirty="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007215" y="1892968"/>
              <a:ext cx="2116985" cy="707886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th-TH" sz="4000" dirty="0"/>
                <a:t>ไทย</a:t>
              </a:r>
              <a:endParaRPr lang="en-GB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7091845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/>
              <a:t>ใส่วรรคทั้งข้างหน้าและข้างหลัง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en-US"/>
              <a:t>Geotechnical Report Writing and Presentation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9D794-9649-4797-A538-4F53F3E84080}" type="slidenum">
              <a:rPr lang="en-US" altLang="en-US" smtClean="0"/>
              <a:pPr/>
              <a:t>16</a:t>
            </a:fld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ทวิภาค (</a:t>
            </a:r>
            <a:r>
              <a:rPr lang="en-GB" dirty="0"/>
              <a:t>Colon</a:t>
            </a:r>
            <a:r>
              <a:rPr lang="th-TH" dirty="0"/>
              <a:t>) ในมาตราส่วน</a:t>
            </a:r>
            <a:endParaRPr lang="en-GB" dirty="0"/>
          </a:p>
        </p:txBody>
      </p:sp>
      <p:grpSp>
        <p:nvGrpSpPr>
          <p:cNvPr id="14" name="Group 13"/>
          <p:cNvGrpSpPr/>
          <p:nvPr/>
        </p:nvGrpSpPr>
        <p:grpSpPr>
          <a:xfrm>
            <a:off x="990600" y="3109398"/>
            <a:ext cx="10956185" cy="1200329"/>
            <a:chOff x="1007215" y="1892968"/>
            <a:chExt cx="10956185" cy="1200329"/>
          </a:xfrm>
        </p:grpSpPr>
        <p:sp>
          <p:nvSpPr>
            <p:cNvPr id="15" name="Rectangle 14"/>
            <p:cNvSpPr/>
            <p:nvPr/>
          </p:nvSpPr>
          <p:spPr>
            <a:xfrm>
              <a:off x="3352800" y="1892968"/>
              <a:ext cx="8610600" cy="1200329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>
                <a:tabLst>
                  <a:tab pos="531813" algn="l"/>
                </a:tabLst>
              </a:pPr>
              <a:r>
                <a:rPr lang="th-TH" sz="3600" dirty="0">
                  <a:solidFill>
                    <a:schemeClr val="tx1"/>
                  </a:solidFill>
                </a:rPr>
                <a:t>แผนที่มาตราส่วน 1</a:t>
              </a:r>
              <a:r>
                <a:rPr lang="en-GB" sz="3600" dirty="0">
                  <a:solidFill>
                    <a:schemeClr val="tx1"/>
                  </a:solidFill>
                </a:rPr>
                <a:t> : 50,000</a:t>
              </a:r>
              <a:endParaRPr lang="th-TH" sz="3600" dirty="0">
                <a:solidFill>
                  <a:schemeClr val="tx1"/>
                </a:solidFill>
              </a:endParaRPr>
            </a:p>
            <a:p>
              <a:pPr>
                <a:tabLst>
                  <a:tab pos="531813" algn="l"/>
                </a:tabLst>
              </a:pPr>
              <a:r>
                <a:rPr lang="th-TH" sz="3600" dirty="0">
                  <a:solidFill>
                    <a:schemeClr val="tx1"/>
                  </a:solidFill>
                  <a:latin typeface="+mn-lt"/>
                  <a:cs typeface="+mn-cs"/>
                </a:rPr>
                <a:t>สารสะลายอัตราส่วน 10 </a:t>
              </a:r>
              <a:r>
                <a:rPr lang="en-GB" sz="3600" dirty="0">
                  <a:solidFill>
                    <a:schemeClr val="tx1"/>
                  </a:solidFill>
                  <a:latin typeface="+mn-lt"/>
                  <a:cs typeface="+mn-cs"/>
                </a:rPr>
                <a:t>: 2</a:t>
              </a:r>
              <a:endParaRPr lang="th-TH" sz="3600" dirty="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007215" y="1892968"/>
              <a:ext cx="2116985" cy="707886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th-TH" sz="4000" dirty="0"/>
                <a:t>ตัวอย่าง</a:t>
              </a:r>
              <a:endParaRPr lang="en-GB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8862197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/>
              <a:t>เขียนชิดกับคำพูด แต่ต้องมีวรรคก่อนและหลัง เช่น </a:t>
            </a:r>
            <a:br>
              <a:rPr lang="th-TH" dirty="0"/>
            </a:br>
            <a:r>
              <a:rPr lang="th-TH" dirty="0"/>
              <a:t>... ผู้วิจัยกล่าวถึง “รูปแบบของการวางตัว” ในบทความ ...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en-US"/>
              <a:t>Geotechnical Report Writing and Presentation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9D794-9649-4797-A538-4F53F3E84080}" type="slidenum">
              <a:rPr lang="en-US" altLang="en-US" smtClean="0"/>
              <a:pPr/>
              <a:t>17</a:t>
            </a:fld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เครื่องหมายคำพูด (อัญประกาศ)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924413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/>
              <a:t>เขียนชิดกับเนื้อความข้างในวงเล็บ แต่ต้องมีวรรคก่อนและหลัง เช่น </a:t>
            </a:r>
            <a:br>
              <a:rPr lang="th-TH" dirty="0"/>
            </a:br>
            <a:r>
              <a:rPr lang="th-TH" dirty="0"/>
              <a:t>... คุณสมบัติทางกายภาพของหิน (ความถ่วงจำเพาะ, ความหนาแน่น, ความพรุน, ฯลฯ) แสดงถึง ...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en-US"/>
              <a:t>Geotechnical Report Writing and Presentation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9D794-9649-4797-A538-4F53F3E84080}" type="slidenum">
              <a:rPr lang="en-US" altLang="en-US" smtClean="0"/>
              <a:pPr/>
              <a:t>18</a:t>
            </a:fld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เครื่องหมายวงเล็บ (นขลิขิต)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203978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C8E3B-2940-4F24-997A-AB6AC3962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ยัติภังค์ (</a:t>
            </a:r>
            <a:r>
              <a:rPr lang="en-US" dirty="0"/>
              <a:t>Hyphen</a:t>
            </a:r>
            <a:r>
              <a:rPr lang="th-TH" dirty="0"/>
              <a:t>)</a:t>
            </a:r>
            <a:r>
              <a:rPr lang="en-US" dirty="0"/>
              <a:t> / </a:t>
            </a:r>
            <a:r>
              <a:rPr lang="th-TH" dirty="0" err="1"/>
              <a:t>ยั</a:t>
            </a:r>
            <a:r>
              <a:rPr lang="th-TH" dirty="0"/>
              <a:t>ติภาค (</a:t>
            </a:r>
            <a:r>
              <a:rPr lang="en-GB" dirty="0"/>
              <a:t>Dash)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2900CD-52EF-4B7B-A95B-B75CDD179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en-US"/>
              <a:t>Geotechnical Report Writing and Presentation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1A14C5-1304-4E9D-B2AD-E13EF4054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9D794-9649-4797-A538-4F53F3E84080}" type="slidenum">
              <a:rPr lang="en-US" altLang="en-US" smtClean="0"/>
              <a:pPr/>
              <a:t>19</a:t>
            </a:fld>
            <a:endParaRPr lang="en-US" alt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2B8B70A-69DE-4E09-8695-6A9F805995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7" b="4616"/>
          <a:stretch/>
        </p:blipFill>
        <p:spPr bwMode="auto">
          <a:xfrm>
            <a:off x="2589212" y="1981200"/>
            <a:ext cx="3048000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1932057"/>
      </p:ext>
    </p:extLst>
  </p:cSld>
  <p:clrMapOvr>
    <a:masterClrMapping/>
  </p:clrMapOvr>
  <p:transition spd="med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01F2CB3-6BC0-4115-9C7E-96E667256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“และ”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8E5E9AD-86E5-4DF3-BFE5-47AEFE00AE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89212" y="3530128"/>
            <a:ext cx="8915399" cy="2032471"/>
          </a:xfrm>
        </p:spPr>
        <p:txBody>
          <a:bodyPr>
            <a:normAutofit/>
          </a:bodyPr>
          <a:lstStyle/>
          <a:p>
            <a:r>
              <a:rPr lang="th-TH" dirty="0"/>
              <a:t>สัน. กับ, ด้วยกัน.</a:t>
            </a:r>
          </a:p>
          <a:p>
            <a:r>
              <a:rPr lang="th-TH" sz="3600" dirty="0"/>
              <a:t>พจนานุกรม ฉบับราชบัณฑิตยสถาน พ.ศ.๒๕๕๔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673997-329D-4F80-85BE-FA7BE0284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en-US"/>
              <a:t>Geotechnical Report Writing and Presentation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0B71DC-B610-4596-AF85-46DA71C49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9D794-9649-4797-A538-4F53F3E84080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229505"/>
      </p:ext>
    </p:extLst>
  </p:cSld>
  <p:clrMapOvr>
    <a:masterClrMapping/>
  </p:clrMapOvr>
  <p:transition spd="med"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34C093-D810-4230-8DA3-34548736D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en-US"/>
              <a:t>Geotechnical Report Writing and Presentation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DE6300-908A-47D9-9EA0-4E469DD1E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9D794-9649-4797-A538-4F53F3E84080}" type="slidenum">
              <a:rPr lang="en-US" altLang="en-US" smtClean="0"/>
              <a:pPr/>
              <a:t>20</a:t>
            </a:fld>
            <a:endParaRPr lang="en-US" altLang="en-US"/>
          </a:p>
        </p:txBody>
      </p:sp>
      <p:pic>
        <p:nvPicPr>
          <p:cNvPr id="7" name="Picture 6" descr="Em Dash (—) When To Use An Em Dash (Long Dash) - 7 E S L">
            <a:extLst>
              <a:ext uri="{FF2B5EF4-FFF2-40B4-BE49-F238E27FC236}">
                <a16:creationId xmlns:a16="http://schemas.microsoft.com/office/drawing/2014/main" id="{E564E0A1-3845-44F9-9951-1682935774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0"/>
            <a:ext cx="8572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4867730"/>
      </p:ext>
    </p:extLst>
  </p:cSld>
  <p:clrMapOvr>
    <a:masterClrMapping/>
  </p:clrMapOvr>
  <p:transition spd="med"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/>
              <a:t>มีวรรคข้างหน้าเสมอ เช่น </a:t>
            </a:r>
            <a:br>
              <a:rPr lang="th-TH" dirty="0"/>
            </a:br>
            <a:r>
              <a:rPr lang="th-TH" dirty="0"/>
              <a:t>... คุณสมบัติทางกายภาพของหิน (ความถ่วงจำเพาะ, ความหนาแน่น, ความพรุน, ฯลฯ) แสดงถึง ...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en-US"/>
              <a:t>Geotechnical Report Writing and Presentation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9D794-9649-4797-A538-4F53F3E84080}" type="slidenum">
              <a:rPr lang="en-US" altLang="en-US" smtClean="0"/>
              <a:pPr/>
              <a:t>21</a:t>
            </a:fld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ไปยาลใหญ่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467732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/>
              <a:t>เขียนชิดข้อความข้างหน้าเสมอ เช่น </a:t>
            </a:r>
            <a:br>
              <a:rPr lang="th-TH" dirty="0"/>
            </a:br>
            <a:r>
              <a:rPr lang="th-TH" dirty="0"/>
              <a:t>โปรดเกล้าโปรดกระหม่อม เขียนเป็น โปรดเกล้าฯ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en-US"/>
              <a:t>Geotechnical Report Writing and Presentation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9D794-9649-4797-A538-4F53F3E84080}" type="slidenum">
              <a:rPr lang="en-US" altLang="en-US" smtClean="0"/>
              <a:pPr/>
              <a:t>22</a:t>
            </a:fld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ไปยาลน้อย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848288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1EA425-AF5D-4536-B129-9AB50B63F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en-US" dirty="0"/>
              <a:t>Geotechnical Report Writing and Presentation</a:t>
            </a:r>
            <a:endParaRPr lang="en-US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B140C2-4881-4040-A11B-B84EBFC81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9D794-9649-4797-A538-4F53F3E84080}" type="slidenum">
              <a:rPr lang="en-US" altLang="en-US" smtClean="0"/>
              <a:pPr/>
              <a:t>23</a:t>
            </a:fld>
            <a:endParaRPr lang="en-US" alt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21EEA47-2AC4-4FD9-BCF0-8B34BA343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มหัพภาค (</a:t>
            </a:r>
            <a:r>
              <a:rPr lang="en-US" dirty="0"/>
              <a:t>Full stop, Period</a:t>
            </a:r>
            <a:r>
              <a:rPr lang="th-TH" dirty="0"/>
              <a:t>)</a:t>
            </a:r>
            <a:endParaRPr lang="en-GB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E66F987-9C5F-48A0-9D5D-4663172938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7400" y="1793351"/>
            <a:ext cx="9447212" cy="3942705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3200" dirty="0">
                <a:solidFill>
                  <a:schemeClr val="accent1"/>
                </a:solidFill>
                <a:latin typeface="Arial" panose="020B0604020202020204" pitchFamily="34" charset="0"/>
              </a:rPr>
              <a:t>โดย ศ. ดร.กาญจนา  นาคสกุล  ราชบัณฑิต  ประเภทวรรณศิลป์  สาขาวิชาภาษาไทย สำนักศิลปกรรม</a:t>
            </a:r>
            <a:endParaRPr lang="en-GB" sz="32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th-TH" dirty="0"/>
              <a:t>มหัพภาค (มะ-หับ-พาก)  คือ เครื่องหมาย จุด ซึ่งเขียนแสดงการจบประโยค. ในภาษาอังกฤษเรียกเครื่องหมายนี้ว่า </a:t>
            </a:r>
            <a:r>
              <a:rPr lang="en-GB" dirty="0"/>
              <a:t>full stop </a:t>
            </a:r>
            <a:r>
              <a:rPr lang="th-TH" dirty="0"/>
              <a:t>แสดงการจบประโยคโดยสมบูรณ์. ในภาษาไทยใช้เครื่องหมายมหัพภาคเพื่อแสดงว่าจบประโยคได้เช่นเดียวกับในภาษาอังกฤษ.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6E5E0F-13F5-42D1-9758-9032D210AA00}"/>
              </a:ext>
            </a:extLst>
          </p:cNvPr>
          <p:cNvSpPr txBox="1"/>
          <p:nvPr/>
        </p:nvSpPr>
        <p:spPr>
          <a:xfrm>
            <a:off x="2057400" y="5736056"/>
            <a:ext cx="9447211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ศ. ดร.กาญจนา นาคสกุล. (ม.ป.ป.). เครื่องหมายมหัพภาค. ค้นเมื่อ 13 สิงหาคม 2563, จาก </a:t>
            </a:r>
            <a:r>
              <a:rPr lang="en-GB" sz="2000" b="0" i="0" dirty="0">
                <a:solidFill>
                  <a:schemeClr val="tx1"/>
                </a:solidFill>
                <a:effectLst/>
              </a:rPr>
              <a:t>http://www.royin.go.th/?page_id=147</a:t>
            </a:r>
            <a:endParaRPr lang="en-GB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924765"/>
      </p:ext>
    </p:extLst>
  </p:cSld>
  <p:clrMapOvr>
    <a:masterClrMapping/>
  </p:clrMapOvr>
  <p:transition spd="med"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1EA425-AF5D-4536-B129-9AB50B63F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en-US" dirty="0"/>
              <a:t>Geotechnical Report Writing and Presentation</a:t>
            </a:r>
            <a:endParaRPr lang="en-US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B140C2-4881-4040-A11B-B84EBFC81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9D794-9649-4797-A538-4F53F3E84080}" type="slidenum">
              <a:rPr lang="en-US" altLang="en-US" smtClean="0"/>
              <a:pPr/>
              <a:t>24</a:t>
            </a:fld>
            <a:endParaRPr lang="en-US" alt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21EEA47-2AC4-4FD9-BCF0-8B34BA343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มหัพภาค (</a:t>
            </a:r>
            <a:r>
              <a:rPr lang="th-TH" dirty="0">
                <a:solidFill>
                  <a:schemeClr val="tx1"/>
                </a:solidFill>
                <a:latin typeface="Arial" panose="020B0604020202020204" pitchFamily="34" charset="0"/>
              </a:rPr>
              <a:t>สำนักงานราชบัณฑิต</a:t>
            </a:r>
            <a:r>
              <a:rPr lang="th-TH" dirty="0" err="1">
                <a:solidFill>
                  <a:schemeClr val="tx1"/>
                </a:solidFill>
                <a:latin typeface="Arial" panose="020B0604020202020204" pitchFamily="34" charset="0"/>
              </a:rPr>
              <a:t>ยส</a:t>
            </a:r>
            <a:r>
              <a:rPr lang="th-TH" dirty="0">
                <a:solidFill>
                  <a:schemeClr val="tx1"/>
                </a:solidFill>
                <a:latin typeface="Arial" panose="020B0604020202020204" pitchFamily="34" charset="0"/>
              </a:rPr>
              <a:t>ภา</a:t>
            </a:r>
            <a:r>
              <a:rPr lang="th-TH" dirty="0"/>
              <a:t>)</a:t>
            </a:r>
            <a:endParaRPr lang="en-GB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E66F987-9C5F-48A0-9D5D-4663172938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7400" y="1793351"/>
            <a:ext cx="9447212" cy="3942705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h-TH" dirty="0"/>
              <a:t>ชื่อเครื่องหมายวรรคตอน รูปดังนี้ </a:t>
            </a:r>
            <a:r>
              <a:rPr lang="th-TH" b="1" dirty="0"/>
              <a:t>.</a:t>
            </a:r>
            <a:endParaRPr lang="th-TH" dirty="0"/>
          </a:p>
          <a:p>
            <a:pPr marL="0" indent="0">
              <a:buNone/>
            </a:pPr>
            <a:r>
              <a:rPr lang="th-TH" dirty="0"/>
              <a:t>        มีหลักเกณฑ์การใช้ดังต่อไปนี้</a:t>
            </a:r>
          </a:p>
          <a:p>
            <a:pPr marL="0" indent="0">
              <a:buNone/>
            </a:pPr>
            <a:r>
              <a:rPr lang="th-TH" dirty="0"/>
              <a:t>        </a:t>
            </a:r>
            <a:r>
              <a:rPr lang="th-TH" b="1" dirty="0"/>
              <a:t>ใช้เพื่อแสดงว่าจบประโยคหรือจบความ</a:t>
            </a:r>
            <a:endParaRPr lang="th-TH" dirty="0"/>
          </a:p>
          <a:p>
            <a:pPr marL="0" indent="0">
              <a:buNone/>
            </a:pPr>
            <a:r>
              <a:rPr lang="th-TH" dirty="0"/>
              <a:t>ตัวอย่าง</a:t>
            </a:r>
          </a:p>
          <a:p>
            <a:pPr marL="0" indent="0">
              <a:buNone/>
            </a:pPr>
            <a:r>
              <a:rPr lang="th-TH" dirty="0"/>
              <a:t>        (๑) คอยที่นี่</a:t>
            </a:r>
            <a:r>
              <a:rPr lang="th-TH" b="1" dirty="0"/>
              <a:t>.</a:t>
            </a:r>
            <a:br>
              <a:rPr lang="th-TH" b="1" dirty="0"/>
            </a:br>
            <a:r>
              <a:rPr lang="th-TH" dirty="0"/>
              <a:t>        (๒) ปูชนียสถาน เป็นสถานที่เนื่องด้วยศาสนา ซึ่งเป็นที่ควรแก่การเคารพบูชา เช่น วัดพระศรีรัตนศาสดาราม พระปฐมเจดีย์</a:t>
            </a:r>
            <a:r>
              <a:rPr lang="th-TH" b="1" dirty="0"/>
              <a:t>.</a:t>
            </a:r>
            <a:endParaRPr lang="th-TH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6E5E0F-13F5-42D1-9758-9032D210AA00}"/>
              </a:ext>
            </a:extLst>
          </p:cNvPr>
          <p:cNvSpPr txBox="1"/>
          <p:nvPr/>
        </p:nvSpPr>
        <p:spPr>
          <a:xfrm>
            <a:off x="2057400" y="5736056"/>
            <a:ext cx="9447211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2000" dirty="0">
                <a:solidFill>
                  <a:schemeClr val="tx1"/>
                </a:solidFill>
                <a:latin typeface="Arial" panose="020B0604020202020204" pitchFamily="34" charset="0"/>
              </a:rPr>
              <a:t>สำนักงานราชบัณฑิต</a:t>
            </a:r>
            <a:r>
              <a:rPr lang="th-TH" sz="2000" dirty="0" err="1">
                <a:solidFill>
                  <a:schemeClr val="tx1"/>
                </a:solidFill>
                <a:latin typeface="Arial" panose="020B0604020202020204" pitchFamily="34" charset="0"/>
              </a:rPr>
              <a:t>ยส</a:t>
            </a:r>
            <a:r>
              <a:rPr lang="th-TH" sz="2000" dirty="0">
                <a:solidFill>
                  <a:schemeClr val="tx1"/>
                </a:solidFill>
                <a:latin typeface="Arial" panose="020B0604020202020204" pitchFamily="34" charset="0"/>
              </a:rPr>
              <a:t>ภา. </a:t>
            </a:r>
            <a:r>
              <a:rPr lang="th-TH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(ม.ป.ป.). มหัพภาค. ค้นเมื่อ 13 สิงหาคม 2563, จาก </a:t>
            </a:r>
            <a:r>
              <a:rPr lang="en-GB" sz="2000" b="0" i="0" dirty="0">
                <a:solidFill>
                  <a:schemeClr val="tx1"/>
                </a:solidFill>
                <a:effectLst/>
              </a:rPr>
              <a:t>http://www.royin.go.th/?page_id=1</a:t>
            </a:r>
            <a:r>
              <a:rPr lang="en-GB" sz="2000" dirty="0">
                <a:solidFill>
                  <a:schemeClr val="tx1"/>
                </a:solidFill>
              </a:rPr>
              <a:t>0387</a:t>
            </a:r>
          </a:p>
        </p:txBody>
      </p:sp>
    </p:spTree>
    <p:extLst>
      <p:ext uri="{BB962C8B-B14F-4D97-AF65-F5344CB8AC3E}">
        <p14:creationId xmlns:p14="http://schemas.microsoft.com/office/powerpoint/2010/main" val="1953755330"/>
      </p:ext>
    </p:extLst>
  </p:cSld>
  <p:clrMapOvr>
    <a:masterClrMapping/>
  </p:clrMapOvr>
  <p:transition spd="med"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1EA425-AF5D-4536-B129-9AB50B63F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en-US" dirty="0"/>
              <a:t>Geotechnical Report Writing and Presentation</a:t>
            </a:r>
            <a:endParaRPr lang="en-US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B140C2-4881-4040-A11B-B84EBFC81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9D794-9649-4797-A538-4F53F3E84080}" type="slidenum">
              <a:rPr lang="en-US" altLang="en-US" smtClean="0"/>
              <a:pPr/>
              <a:t>25</a:t>
            </a:fld>
            <a:endParaRPr lang="en-US" alt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21EEA47-2AC4-4FD9-BCF0-8B34BA343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มหัพภาค (</a:t>
            </a:r>
            <a:r>
              <a:rPr lang="th-TH" dirty="0">
                <a:solidFill>
                  <a:schemeClr val="tx1"/>
                </a:solidFill>
                <a:latin typeface="Arial" panose="020B0604020202020204" pitchFamily="34" charset="0"/>
              </a:rPr>
              <a:t>สำนักงานราชบัณฑิต</a:t>
            </a:r>
            <a:r>
              <a:rPr lang="th-TH" dirty="0" err="1">
                <a:solidFill>
                  <a:schemeClr val="tx1"/>
                </a:solidFill>
                <a:latin typeface="Arial" panose="020B0604020202020204" pitchFamily="34" charset="0"/>
              </a:rPr>
              <a:t>ยส</a:t>
            </a:r>
            <a:r>
              <a:rPr lang="th-TH" dirty="0">
                <a:solidFill>
                  <a:schemeClr val="tx1"/>
                </a:solidFill>
                <a:latin typeface="Arial" panose="020B0604020202020204" pitchFamily="34" charset="0"/>
              </a:rPr>
              <a:t>ภา</a:t>
            </a:r>
            <a:r>
              <a:rPr lang="th-TH" dirty="0"/>
              <a:t>)</a:t>
            </a:r>
            <a:endParaRPr lang="en-GB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E66F987-9C5F-48A0-9D5D-4663172938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7400" y="1793351"/>
            <a:ext cx="9447212" cy="3942705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th-TH" dirty="0"/>
              <a:t>ในกรณีที่ประโยคนั้น ๆ มีเครื่องหมายอัญประกาศหรือเครื่องหมายวงเล็บอยู่ด้วย ให้ใส่เครื่องหมายมหัพภาคไว้หลังสุด</a:t>
            </a:r>
          </a:p>
          <a:p>
            <a:pPr marL="0" indent="0">
              <a:buNone/>
            </a:pPr>
            <a:r>
              <a:rPr lang="th-TH" dirty="0"/>
              <a:t>ตัวอย่าง</a:t>
            </a:r>
          </a:p>
          <a:p>
            <a:pPr marL="0" indent="0">
              <a:buNone/>
            </a:pPr>
            <a:r>
              <a:rPr lang="th-TH" dirty="0"/>
              <a:t>        (๓) </a:t>
            </a:r>
            <a:r>
              <a:rPr lang="th-TH" dirty="0" err="1"/>
              <a:t>ดังที่</a:t>
            </a:r>
            <a:r>
              <a:rPr lang="th-TH" dirty="0"/>
              <a:t>มีกล่าวไว้ในพระสูตรว่า “ขณะเมื่ออสูรถือเอาซึ่งรูปร่างเป็นตัวตนยืนอยู่บนสันเพชรในกลางมหาสมุทร ความลึกแห่งทะเล ซ่อนร่างกายไว้ครึ่งหนึ่ง ส่วนที่สูงดั่งยอดเขาพระสุเมรุ คือ เศียรของอสูรเห็นตระหง่าน”</a:t>
            </a:r>
            <a:r>
              <a:rPr lang="th-TH" b="1" dirty="0"/>
              <a:t>.</a:t>
            </a:r>
            <a:br>
              <a:rPr lang="th-TH" b="1" dirty="0"/>
            </a:br>
            <a:r>
              <a:rPr lang="th-TH" dirty="0"/>
              <a:t>        (๔) ยังส่วยสิ่งของต่าง ๆ ซึ่งยอมให้ชาวหัวเมืองหาส่งแทนเข้าเวรรับราชการอีกหลายอย่าง (สิ่งของเหล่านั้นแจ้งรายชื่ออยู่ในพระคลังสินค้าซึ่งจะกล่าวต่อไป)</a:t>
            </a:r>
            <a:r>
              <a:rPr lang="th-TH" b="1" dirty="0"/>
              <a:t>.</a:t>
            </a:r>
            <a:endParaRPr lang="th-TH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6E5E0F-13F5-42D1-9758-9032D210AA00}"/>
              </a:ext>
            </a:extLst>
          </p:cNvPr>
          <p:cNvSpPr txBox="1"/>
          <p:nvPr/>
        </p:nvSpPr>
        <p:spPr>
          <a:xfrm>
            <a:off x="2057400" y="5736056"/>
            <a:ext cx="9447211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2000" dirty="0">
                <a:solidFill>
                  <a:schemeClr val="tx1"/>
                </a:solidFill>
                <a:latin typeface="Arial" panose="020B0604020202020204" pitchFamily="34" charset="0"/>
              </a:rPr>
              <a:t>สำนักงานราชบัณฑิต</a:t>
            </a:r>
            <a:r>
              <a:rPr lang="th-TH" sz="2000" dirty="0" err="1">
                <a:solidFill>
                  <a:schemeClr val="tx1"/>
                </a:solidFill>
                <a:latin typeface="Arial" panose="020B0604020202020204" pitchFamily="34" charset="0"/>
              </a:rPr>
              <a:t>ยส</a:t>
            </a:r>
            <a:r>
              <a:rPr lang="th-TH" sz="2000" dirty="0">
                <a:solidFill>
                  <a:schemeClr val="tx1"/>
                </a:solidFill>
                <a:latin typeface="Arial" panose="020B0604020202020204" pitchFamily="34" charset="0"/>
              </a:rPr>
              <a:t>ภา. </a:t>
            </a:r>
            <a:r>
              <a:rPr lang="th-TH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(ม.ป.ป.). มหัพภาค. ค้นเมื่อ 13 สิงหาคม 2563, จาก </a:t>
            </a:r>
            <a:r>
              <a:rPr lang="en-GB" sz="2000" b="0" i="0" dirty="0">
                <a:solidFill>
                  <a:schemeClr val="tx1"/>
                </a:solidFill>
                <a:effectLst/>
              </a:rPr>
              <a:t>http://www.royin.go.th/?page_id=1</a:t>
            </a:r>
            <a:r>
              <a:rPr lang="en-GB" sz="2000" dirty="0">
                <a:solidFill>
                  <a:schemeClr val="tx1"/>
                </a:solidFill>
              </a:rPr>
              <a:t>0387</a:t>
            </a:r>
          </a:p>
        </p:txBody>
      </p:sp>
    </p:spTree>
    <p:extLst>
      <p:ext uri="{BB962C8B-B14F-4D97-AF65-F5344CB8AC3E}">
        <p14:creationId xmlns:p14="http://schemas.microsoft.com/office/powerpoint/2010/main" val="4028587902"/>
      </p:ext>
    </p:extLst>
  </p:cSld>
  <p:clrMapOvr>
    <a:masterClrMapping/>
  </p:clrMapOvr>
  <p:transition spd="med"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ภาษาเขียนและรูปแบบการเขียน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/>
              <a:t>ภาษาเขียนในรายงาน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en-US"/>
              <a:t>Geotechnical Report Writing and Presentation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9D794-9649-4797-A538-4F53F3E84080}" type="slidenum">
              <a:rPr lang="en-US" altLang="en-US" smtClean="0"/>
              <a:pPr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0972163"/>
      </p:ext>
    </p:extLst>
  </p:cSld>
  <p:clrMapOvr>
    <a:masterClrMapping/>
  </p:clrMapOvr>
  <p:transition spd="med"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ประเด็นที่ผิดบ่อย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/>
              <a:t>ขาดประธานของประโยค</a:t>
            </a:r>
          </a:p>
          <a:p>
            <a:r>
              <a:rPr lang="th-TH" dirty="0"/>
              <a:t>ใช้กริยาไม่เหมาะสม</a:t>
            </a:r>
          </a:p>
          <a:p>
            <a:r>
              <a:rPr lang="th-TH" dirty="0"/>
              <a:t>ใช้ภาษาพูด</a:t>
            </a:r>
          </a:p>
          <a:p>
            <a:r>
              <a:rPr lang="th-TH" dirty="0"/>
              <a:t>ใช้ชนิดของคำไม่สม่ำเสมอ (โดยเฉพาะนามและกริยา)</a:t>
            </a:r>
          </a:p>
          <a:p>
            <a:r>
              <a:rPr lang="th-TH" dirty="0"/>
              <a:t>ใช้คำฟุ่มเฟือย ไม่กระชับ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9D794-9649-4797-A538-4F53F3E84080}" type="slidenum">
              <a:rPr lang="en-US" altLang="en-US" smtClean="0"/>
              <a:pPr/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9947580"/>
      </p:ext>
    </p:extLst>
  </p:cSld>
  <p:clrMapOvr>
    <a:masterClrMapping/>
  </p:clrMapOvr>
  <p:transition spd="med"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ประธาน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9D794-9649-4797-A538-4F53F3E84080}" type="slidenum">
              <a:rPr lang="en-US" altLang="en-US" smtClean="0"/>
              <a:pPr/>
              <a:t>28</a:t>
            </a:fld>
            <a:endParaRPr lang="en-US" altLang="en-US"/>
          </a:p>
        </p:txBody>
      </p:sp>
      <p:grpSp>
        <p:nvGrpSpPr>
          <p:cNvPr id="3" name="Group 2"/>
          <p:cNvGrpSpPr/>
          <p:nvPr/>
        </p:nvGrpSpPr>
        <p:grpSpPr>
          <a:xfrm>
            <a:off x="1007215" y="1892968"/>
            <a:ext cx="10956185" cy="1200329"/>
            <a:chOff x="1007215" y="1892968"/>
            <a:chExt cx="10956185" cy="1200329"/>
          </a:xfrm>
        </p:grpSpPr>
        <p:sp>
          <p:nvSpPr>
            <p:cNvPr id="7" name="Rectangle 6"/>
            <p:cNvSpPr/>
            <p:nvPr/>
          </p:nvSpPr>
          <p:spPr>
            <a:xfrm>
              <a:off x="3352800" y="1892968"/>
              <a:ext cx="8610600" cy="1200329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>
                <a:tabLst>
                  <a:tab pos="531813" algn="l"/>
                </a:tabLst>
              </a:pPr>
              <a:r>
                <a:rPr lang="th-TH" sz="3600" dirty="0">
                  <a:solidFill>
                    <a:schemeClr val="tx1"/>
                  </a:solidFill>
                </a:rPr>
                <a:t>1.1 	วัตถุประสงค์</a:t>
              </a:r>
            </a:p>
            <a:p>
              <a:pPr marL="531813"/>
              <a:r>
                <a:rPr lang="th-TH" sz="3600" dirty="0">
                  <a:solidFill>
                    <a:schemeClr val="tx1"/>
                  </a:solidFill>
                  <a:latin typeface="+mn-lt"/>
                  <a:cs typeface="+mn-cs"/>
                </a:rPr>
                <a:t>เพื่อ ศึกษา....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007215" y="1892968"/>
              <a:ext cx="2116985" cy="707886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th-TH" sz="4000" dirty="0"/>
                <a:t>ผิด</a:t>
              </a:r>
              <a:endParaRPr lang="en-GB" sz="4000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000913" y="3313987"/>
            <a:ext cx="10976135" cy="2873551"/>
            <a:chOff x="1000913" y="3313987"/>
            <a:chExt cx="10976135" cy="2873551"/>
          </a:xfrm>
        </p:grpSpPr>
        <p:sp>
          <p:nvSpPr>
            <p:cNvPr id="10" name="TextBox 9"/>
            <p:cNvSpPr txBox="1"/>
            <p:nvPr/>
          </p:nvSpPr>
          <p:spPr>
            <a:xfrm>
              <a:off x="1000913" y="3313987"/>
              <a:ext cx="2123287" cy="707886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th-TH" sz="4000" dirty="0"/>
                <a:t>ถูก</a:t>
              </a:r>
              <a:endParaRPr lang="en-GB" sz="40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366448" y="3325216"/>
              <a:ext cx="8610600" cy="2862322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>
                <a:tabLst>
                  <a:tab pos="531813" algn="l"/>
                </a:tabLst>
              </a:pPr>
              <a:r>
                <a:rPr lang="th-TH" sz="3600" dirty="0">
                  <a:solidFill>
                    <a:schemeClr val="tx1"/>
                  </a:solidFill>
                </a:rPr>
                <a:t>1.1 	วัตถุประสงค์</a:t>
              </a:r>
            </a:p>
            <a:p>
              <a:pPr marL="531813"/>
              <a:r>
                <a:rPr lang="th-TH" sz="3600" dirty="0">
                  <a:solidFill>
                    <a:schemeClr val="tx1"/>
                  </a:solidFill>
                  <a:latin typeface="+mn-lt"/>
                  <a:cs typeface="+mn-cs"/>
                </a:rPr>
                <a:t>วัตถุประสงค์ของโครงการนี้ คือเพื่อ...</a:t>
              </a:r>
            </a:p>
            <a:p>
              <a:r>
                <a:rPr lang="th-TH" sz="3600" dirty="0">
                  <a:solidFill>
                    <a:schemeClr val="tx1"/>
                  </a:solidFill>
                </a:rPr>
                <a:t>หรือ</a:t>
              </a:r>
            </a:p>
            <a:p>
              <a:pPr>
                <a:tabLst>
                  <a:tab pos="531813" algn="l"/>
                </a:tabLst>
              </a:pPr>
              <a:r>
                <a:rPr lang="th-TH" sz="3600" dirty="0">
                  <a:solidFill>
                    <a:schemeClr val="tx1"/>
                  </a:solidFill>
                </a:rPr>
                <a:t>1.1 	วัตถุประสงค์</a:t>
              </a:r>
            </a:p>
            <a:p>
              <a:pPr marL="531813"/>
              <a:r>
                <a:rPr lang="th-TH" sz="3600" dirty="0">
                  <a:solidFill>
                    <a:schemeClr val="tx1"/>
                  </a:solidFill>
                </a:rPr>
                <a:t>โครงการนี้มีวัตถุประสงค์เพื่อ...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247606" y="466346"/>
            <a:ext cx="5106193" cy="2389406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ทุกประโยค (แม้จะเป็นเพียงประโยคแรก) จะต้องมีประธานที่ชัดเจน</a:t>
            </a:r>
            <a:endParaRPr lang="en-GB" sz="3200" b="1" dirty="0">
              <a:solidFill>
                <a:schemeClr val="accent1">
                  <a:lumMod val="60000"/>
                  <a:lumOff val="40000"/>
                </a:schemeClr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3229852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ตัวอย่างการใช้ประธานไม่เหมาะสม 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A92FD-DE61-45B9-B1C1-D4A1B6ABD904}" type="slidenum">
              <a:rPr lang="en-US" altLang="en-US" smtClean="0"/>
              <a:pPr/>
              <a:t>29</a:t>
            </a:fld>
            <a:endParaRPr lang="en-US" altLang="en-US"/>
          </a:p>
        </p:txBody>
      </p:sp>
      <p:sp>
        <p:nvSpPr>
          <p:cNvPr id="10" name="Rectangle 9"/>
          <p:cNvSpPr/>
          <p:nvPr/>
        </p:nvSpPr>
        <p:spPr>
          <a:xfrm>
            <a:off x="999702" y="1793316"/>
            <a:ext cx="10800000" cy="1384995"/>
          </a:xfrm>
          <a:prstGeom prst="rect">
            <a:avLst/>
          </a:prstGeom>
          <a:ln>
            <a:noFill/>
          </a:ln>
          <a:effectLst>
            <a:outerShdw blurRad="254000" dist="1270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sz="2800" dirty="0"/>
              <a:t>1.2 การออกแบบที่ลาดชัน (</a:t>
            </a:r>
            <a:r>
              <a:rPr lang="en-US" sz="2800" dirty="0"/>
              <a:t>Slope design) </a:t>
            </a:r>
            <a:r>
              <a:rPr lang="th-TH" sz="2800" dirty="0"/>
              <a:t>ของโครงการรถไฟทางคู่ </a:t>
            </a:r>
            <a:endParaRPr lang="en-GB" sz="2800" dirty="0"/>
          </a:p>
          <a:p>
            <a:r>
              <a:rPr lang="th-TH" sz="2800" dirty="0"/>
              <a:t>	1.2.1. ข้อมูลเกณฑ์การวิบัติ (</a:t>
            </a:r>
            <a:r>
              <a:rPr lang="en-US" sz="2800" dirty="0"/>
              <a:t>Failure criteria) </a:t>
            </a:r>
            <a:r>
              <a:rPr lang="th-TH" sz="2800" dirty="0"/>
              <a:t>จากข้อมูลที่ได้รับมาระบุว่า มีการเกิดการวิบัติแบบระนาบ (</a:t>
            </a:r>
            <a:r>
              <a:rPr lang="en-US" sz="2800" dirty="0"/>
              <a:t>Plane failure</a:t>
            </a:r>
            <a:r>
              <a:rPr lang="th-TH" sz="2800" dirty="0"/>
              <a:t>)</a:t>
            </a:r>
            <a:r>
              <a:rPr lang="en-US" sz="2800" dirty="0"/>
              <a:t> </a:t>
            </a:r>
            <a:r>
              <a:rPr lang="th-TH" sz="2800" dirty="0"/>
              <a:t> ในหินดินดานสีดำ (</a:t>
            </a:r>
            <a:r>
              <a:rPr lang="en-US" sz="2800" dirty="0"/>
              <a:t>Black shale)…</a:t>
            </a:r>
            <a:endParaRPr lang="en-GB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287741" y="1716372"/>
            <a:ext cx="819997" cy="76944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4400" b="1" dirty="0">
                <a:solidFill>
                  <a:srgbClr val="FF0000"/>
                </a:solidFill>
              </a:rPr>
              <a:t>ผิด</a:t>
            </a:r>
            <a:endParaRPr lang="en-GB" sz="44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00400" y="3352800"/>
            <a:ext cx="7086600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rgbClr val="FF0000"/>
                </a:solidFill>
              </a:rPr>
              <a:t>ประโยคไม่มีประธานที่ชัดเจนเพราะใช้คำว่า “ข้อมูล” ซ้ำซ้อน</a:t>
            </a:r>
            <a:endParaRPr lang="en-GB" sz="3200" b="1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107738" y="4495800"/>
            <a:ext cx="10800000" cy="1384995"/>
          </a:xfrm>
          <a:prstGeom prst="rect">
            <a:avLst/>
          </a:prstGeom>
          <a:ln>
            <a:noFill/>
          </a:ln>
          <a:effectLst>
            <a:outerShdw blurRad="254000" dist="1270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sz="2800" dirty="0"/>
              <a:t>1.2 การออกแบบที่ลาดชัน (</a:t>
            </a:r>
            <a:r>
              <a:rPr lang="en-US" sz="2800" dirty="0"/>
              <a:t>Slope design) </a:t>
            </a:r>
            <a:r>
              <a:rPr lang="th-TH" sz="2800" dirty="0"/>
              <a:t>ของโครงการรถไฟทางคู่ </a:t>
            </a:r>
            <a:endParaRPr lang="en-GB" sz="2800" dirty="0"/>
          </a:p>
          <a:p>
            <a:r>
              <a:rPr lang="th-TH" sz="2800" dirty="0"/>
              <a:t>	1.2.1. ข้อมูลเกณฑ์การวิบัติ (</a:t>
            </a:r>
            <a:r>
              <a:rPr lang="en-US" sz="2800" dirty="0"/>
              <a:t>Failure criteria) </a:t>
            </a:r>
            <a:r>
              <a:rPr lang="th-TH" sz="2800" dirty="0"/>
              <a:t>จากรายงานที่ได้รับมา ระบุว่า มีการเกิดการวิบัติแบบระนาบ (</a:t>
            </a:r>
            <a:r>
              <a:rPr lang="en-US" sz="2800" dirty="0"/>
              <a:t>Plane failure</a:t>
            </a:r>
            <a:r>
              <a:rPr lang="th-TH" sz="2800" dirty="0"/>
              <a:t>)</a:t>
            </a:r>
            <a:r>
              <a:rPr lang="en-US" sz="2800" dirty="0"/>
              <a:t> </a:t>
            </a:r>
            <a:r>
              <a:rPr lang="th-TH" sz="2800" dirty="0"/>
              <a:t> ในหินดินดานสีดำ (</a:t>
            </a:r>
            <a:r>
              <a:rPr lang="en-US" sz="2800" dirty="0"/>
              <a:t>Black shale)…</a:t>
            </a:r>
            <a:endParaRPr lang="en-GB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145731" y="4583475"/>
            <a:ext cx="1160060" cy="76944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4400" b="1" dirty="0">
                <a:solidFill>
                  <a:srgbClr val="0070C0"/>
                </a:solidFill>
              </a:rPr>
              <a:t>แก้ไข</a:t>
            </a:r>
            <a:endParaRPr lang="en-GB" sz="4400" b="1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65727" y="6006072"/>
            <a:ext cx="7086600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rgbClr val="FF0000"/>
                </a:solidFill>
              </a:rPr>
              <a:t>จะเห็นว่าประธาน “ข้อมูลเกณฑ์การวิบัติ” ชัดเจนขึ้น</a:t>
            </a:r>
            <a:endParaRPr lang="en-GB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086730"/>
      </p:ext>
    </p:extLst>
  </p:cSld>
  <p:clrMapOvr>
    <a:masterClrMapping/>
  </p:clrMapOvr>
  <p:transition spd="med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59A298-BBB9-4967-B7F8-353FC90723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/>
              <a:t>หน้า/หลัง “และ” ต้องเป็นคำประเภทเดียวกัน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5C5579-6825-4B66-B27C-EE6E04405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en-US" dirty="0"/>
              <a:t>Geotechnical Report Writing and Presentation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46DFFB-947D-401C-BFDD-A9103279D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9D794-9649-4797-A538-4F53F3E84080}" type="slidenum">
              <a:rPr lang="en-US" altLang="en-US" smtClean="0"/>
              <a:pPr/>
              <a:t>3</a:t>
            </a:fld>
            <a:endParaRPr lang="en-US" alt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27E226-54BB-45BA-A60A-8FCA3CC4C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“และ”</a:t>
            </a:r>
            <a:endParaRPr lang="en-GB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72E060B-B4F9-472F-AA33-B86025294B3C}"/>
              </a:ext>
            </a:extLst>
          </p:cNvPr>
          <p:cNvGrpSpPr/>
          <p:nvPr/>
        </p:nvGrpSpPr>
        <p:grpSpPr>
          <a:xfrm>
            <a:off x="990600" y="3778831"/>
            <a:ext cx="10956185" cy="648000"/>
            <a:chOff x="1007215" y="1892968"/>
            <a:chExt cx="10956185" cy="64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29B1798-1D9C-43FE-830E-5FDF8373B7C7}"/>
                </a:ext>
              </a:extLst>
            </p:cNvPr>
            <p:cNvSpPr/>
            <p:nvPr/>
          </p:nvSpPr>
          <p:spPr>
            <a:xfrm>
              <a:off x="3352800" y="1892968"/>
              <a:ext cx="8610600" cy="646331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>
                <a:tabLst>
                  <a:tab pos="531813" algn="l"/>
                </a:tabLst>
              </a:pPr>
              <a:r>
                <a:rPr lang="th-TH" sz="3600" dirty="0">
                  <a:solidFill>
                    <a:schemeClr val="tx1"/>
                  </a:solidFill>
                </a:rPr>
                <a:t>...ฉันชื่นชอบส้มและวิ่ง...</a:t>
              </a:r>
              <a:endParaRPr lang="th-TH" sz="3600" dirty="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9BD1CD9-CC44-4596-A1FF-34DFC6948C36}"/>
                </a:ext>
              </a:extLst>
            </p:cNvPr>
            <p:cNvSpPr txBox="1"/>
            <p:nvPr/>
          </p:nvSpPr>
          <p:spPr>
            <a:xfrm>
              <a:off x="1007215" y="1892968"/>
              <a:ext cx="2116985" cy="6480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th-TH" sz="4000" dirty="0"/>
                <a:t>ผิด</a:t>
              </a:r>
              <a:endParaRPr lang="en-GB" sz="4000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BAF3CC3-FC72-4FE8-BFA8-B44E742786AB}"/>
              </a:ext>
            </a:extLst>
          </p:cNvPr>
          <p:cNvGrpSpPr/>
          <p:nvPr/>
        </p:nvGrpSpPr>
        <p:grpSpPr>
          <a:xfrm>
            <a:off x="990600" y="5048978"/>
            <a:ext cx="10956185" cy="648000"/>
            <a:chOff x="1007215" y="1892968"/>
            <a:chExt cx="10956185" cy="64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CC09B41-F1F1-49FC-9086-4056A81849E6}"/>
                </a:ext>
              </a:extLst>
            </p:cNvPr>
            <p:cNvSpPr/>
            <p:nvPr/>
          </p:nvSpPr>
          <p:spPr>
            <a:xfrm>
              <a:off x="3352800" y="1892968"/>
              <a:ext cx="8610600" cy="646331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>
                <a:tabLst>
                  <a:tab pos="531813" algn="l"/>
                </a:tabLst>
              </a:pPr>
              <a:r>
                <a:rPr lang="th-TH" sz="3600" dirty="0">
                  <a:solidFill>
                    <a:schemeClr val="tx1"/>
                  </a:solidFill>
                </a:rPr>
                <a:t>...ฉันชื่นชอบส้มและการวิ่ง...</a:t>
              </a:r>
              <a:endParaRPr lang="th-TH" sz="3600" dirty="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8779CD4-662A-44C9-B23E-CE3C1B9C42E8}"/>
                </a:ext>
              </a:extLst>
            </p:cNvPr>
            <p:cNvSpPr txBox="1"/>
            <p:nvPr/>
          </p:nvSpPr>
          <p:spPr>
            <a:xfrm>
              <a:off x="1007215" y="1892968"/>
              <a:ext cx="2116985" cy="6480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th-TH" sz="4000" dirty="0"/>
                <a:t>ถูก</a:t>
              </a:r>
              <a:endParaRPr lang="en-GB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94529932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ตัวอย่างการใช้ประธานไม่เหมาะสม 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A92FD-DE61-45B9-B1C1-D4A1B6ABD904}" type="slidenum">
              <a:rPr lang="en-US" altLang="en-US" smtClean="0"/>
              <a:pPr/>
              <a:t>30</a:t>
            </a:fld>
            <a:endParaRPr lang="en-US" altLang="en-US"/>
          </a:p>
        </p:txBody>
      </p:sp>
      <p:sp>
        <p:nvSpPr>
          <p:cNvPr id="9" name="Rectangle 8"/>
          <p:cNvSpPr/>
          <p:nvPr/>
        </p:nvSpPr>
        <p:spPr>
          <a:xfrm>
            <a:off x="921695" y="1626966"/>
            <a:ext cx="10800000" cy="1815882"/>
          </a:xfrm>
          <a:prstGeom prst="rect">
            <a:avLst/>
          </a:prstGeom>
          <a:ln>
            <a:noFill/>
          </a:ln>
          <a:effectLst>
            <a:outerShdw blurRad="254000" dist="1270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sz="2800" dirty="0"/>
              <a:t>1.2 การออกแบบที่ลาดชัน (</a:t>
            </a:r>
            <a:r>
              <a:rPr lang="en-US" sz="2800" dirty="0"/>
              <a:t>Slope design) </a:t>
            </a:r>
            <a:r>
              <a:rPr lang="th-TH" sz="2800" dirty="0"/>
              <a:t>ของโครงการรถไฟทางคู่ </a:t>
            </a:r>
            <a:endParaRPr lang="en-GB" sz="2800" dirty="0"/>
          </a:p>
          <a:p>
            <a:r>
              <a:rPr lang="th-TH" sz="2800" dirty="0"/>
              <a:t>	1.2.1. ข้อมูลเกณฑ์การวิบัติ (</a:t>
            </a:r>
            <a:r>
              <a:rPr lang="en-US" sz="2800" dirty="0"/>
              <a:t>Failure criteria) </a:t>
            </a:r>
            <a:endParaRPr lang="en-GB" sz="2800" dirty="0"/>
          </a:p>
          <a:p>
            <a:r>
              <a:rPr lang="en-GB" sz="2800" dirty="0"/>
              <a:t>	</a:t>
            </a:r>
            <a:r>
              <a:rPr lang="th-TH" sz="2800" dirty="0"/>
              <a:t>ผลการศึกษาของรายงานทุติยภูมิ ระบุว่า การวิบัติแบบระนาบ (</a:t>
            </a:r>
            <a:r>
              <a:rPr lang="en-US" sz="2800" dirty="0"/>
              <a:t>Plane failure</a:t>
            </a:r>
            <a:r>
              <a:rPr lang="th-TH" sz="2800" dirty="0"/>
              <a:t>)</a:t>
            </a:r>
            <a:r>
              <a:rPr lang="en-US" sz="2800" dirty="0"/>
              <a:t> </a:t>
            </a:r>
            <a:r>
              <a:rPr lang="th-TH" sz="2800" dirty="0"/>
              <a:t>มีโอกาสเกิดในหินดินดานสีดำ (</a:t>
            </a:r>
            <a:r>
              <a:rPr lang="en-US" sz="2800" dirty="0"/>
              <a:t>Black shale)</a:t>
            </a:r>
            <a:r>
              <a:rPr lang="th-TH" sz="2800" dirty="0"/>
              <a:t>...</a:t>
            </a:r>
            <a:endParaRPr lang="en-GB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259552" y="1520279"/>
            <a:ext cx="819997" cy="76944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4400" b="1" dirty="0">
                <a:solidFill>
                  <a:srgbClr val="0070C0"/>
                </a:solidFill>
              </a:rPr>
              <a:t>ถูก</a:t>
            </a:r>
            <a:endParaRPr lang="en-GB" sz="44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91644" y="3549535"/>
            <a:ext cx="7086600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rgbClr val="FF0000"/>
                </a:solidFill>
              </a:rPr>
              <a:t>แยก “หัวข้อ” กับเนื้อความ เพื่อให้อ่านง่ายขึ้น</a:t>
            </a:r>
            <a:endParaRPr lang="en-GB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98470"/>
      </p:ext>
    </p:extLst>
  </p:cSld>
  <p:clrMapOvr>
    <a:masterClrMapping/>
  </p:clrMapOvr>
  <p:transition spd="med">
    <p:fade thruBlk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กริยา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9D794-9649-4797-A538-4F53F3E84080}" type="slidenum">
              <a:rPr lang="en-US" altLang="en-US" smtClean="0"/>
              <a:pPr/>
              <a:t>31</a:t>
            </a:fld>
            <a:endParaRPr lang="en-US" altLang="en-US"/>
          </a:p>
        </p:txBody>
      </p:sp>
      <p:grpSp>
        <p:nvGrpSpPr>
          <p:cNvPr id="3" name="Group 2"/>
          <p:cNvGrpSpPr/>
          <p:nvPr/>
        </p:nvGrpSpPr>
        <p:grpSpPr>
          <a:xfrm>
            <a:off x="1007215" y="1892968"/>
            <a:ext cx="10956185" cy="648000"/>
            <a:chOff x="1007215" y="1892968"/>
            <a:chExt cx="10956185" cy="648000"/>
          </a:xfrm>
        </p:grpSpPr>
        <p:sp>
          <p:nvSpPr>
            <p:cNvPr id="7" name="Rectangle 6"/>
            <p:cNvSpPr/>
            <p:nvPr/>
          </p:nvSpPr>
          <p:spPr>
            <a:xfrm>
              <a:off x="3352800" y="1892968"/>
              <a:ext cx="8610600" cy="646331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>
                <a:tabLst>
                  <a:tab pos="531813" algn="l"/>
                </a:tabLst>
              </a:pPr>
              <a:r>
                <a:rPr lang="th-TH" sz="3600" dirty="0">
                  <a:solidFill>
                    <a:schemeClr val="tx1"/>
                  </a:solidFill>
                </a:rPr>
                <a:t>วิธีการดำเนินงาน </a:t>
              </a:r>
              <a:r>
                <a:rPr lang="th-TH" sz="3600" dirty="0">
                  <a:solidFill>
                    <a:srgbClr val="FF0000"/>
                  </a:solidFill>
                </a:rPr>
                <a:t>คือ</a:t>
              </a:r>
              <a:r>
                <a:rPr lang="th-TH" sz="3600" dirty="0">
                  <a:solidFill>
                    <a:schemeClr val="tx1"/>
                  </a:solidFill>
                </a:rPr>
                <a:t>ออกสนามและเก็บตัวอย่าง</a:t>
              </a:r>
              <a:endParaRPr lang="th-TH" sz="3600" dirty="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007215" y="1892968"/>
              <a:ext cx="2116985" cy="6480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th-TH" sz="4000" dirty="0"/>
                <a:t>ผิด</a:t>
              </a:r>
              <a:endParaRPr lang="en-GB" sz="4000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007215" y="2819915"/>
            <a:ext cx="10976135" cy="657560"/>
            <a:chOff x="1000913" y="3313987"/>
            <a:chExt cx="10976135" cy="657560"/>
          </a:xfrm>
        </p:grpSpPr>
        <p:sp>
          <p:nvSpPr>
            <p:cNvPr id="10" name="TextBox 9"/>
            <p:cNvSpPr txBox="1"/>
            <p:nvPr/>
          </p:nvSpPr>
          <p:spPr>
            <a:xfrm>
              <a:off x="1000913" y="3313987"/>
              <a:ext cx="2123287" cy="6480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th-TH" sz="4000" dirty="0"/>
                <a:t>ถูก</a:t>
              </a:r>
              <a:endParaRPr lang="en-GB" sz="40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366448" y="3325216"/>
              <a:ext cx="8610600" cy="646331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>
                <a:tabLst>
                  <a:tab pos="531813" algn="l"/>
                </a:tabLst>
              </a:pPr>
              <a:r>
                <a:rPr lang="th-TH" sz="3600" dirty="0">
                  <a:solidFill>
                    <a:schemeClr val="tx1"/>
                  </a:solidFill>
                </a:rPr>
                <a:t>วิธีการดำเนินงาน </a:t>
              </a:r>
              <a:r>
                <a:rPr lang="th-TH" sz="3600" dirty="0">
                  <a:solidFill>
                    <a:srgbClr val="FF0000"/>
                  </a:solidFill>
                </a:rPr>
                <a:t>ประกอบด้วย</a:t>
              </a:r>
              <a:r>
                <a:rPr lang="th-TH" sz="3600" dirty="0">
                  <a:solidFill>
                    <a:schemeClr val="tx1"/>
                  </a:solidFill>
                </a:rPr>
                <a:t>การออกสนามและเก็บตัวอย่าง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7419606" y="204204"/>
            <a:ext cx="3962400" cy="1639788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เปลี่ยนกริยาให้เหมาะสม</a:t>
            </a:r>
            <a:endParaRPr lang="en-GB" sz="3200" b="1" dirty="0">
              <a:solidFill>
                <a:schemeClr val="accent1">
                  <a:lumMod val="60000"/>
                  <a:lumOff val="40000"/>
                </a:schemeClr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4898969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กริยาและรูปประโยค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9D794-9649-4797-A538-4F53F3E84080}" type="slidenum">
              <a:rPr lang="en-US" altLang="en-US" smtClean="0"/>
              <a:pPr/>
              <a:t>32</a:t>
            </a:fld>
            <a:endParaRPr lang="en-US" altLang="en-US"/>
          </a:p>
        </p:txBody>
      </p:sp>
      <p:grpSp>
        <p:nvGrpSpPr>
          <p:cNvPr id="3" name="Group 2"/>
          <p:cNvGrpSpPr/>
          <p:nvPr/>
        </p:nvGrpSpPr>
        <p:grpSpPr>
          <a:xfrm>
            <a:off x="1007215" y="1892968"/>
            <a:ext cx="10956185" cy="648000"/>
            <a:chOff x="1007215" y="1892968"/>
            <a:chExt cx="10956185" cy="648000"/>
          </a:xfrm>
        </p:grpSpPr>
        <p:sp>
          <p:nvSpPr>
            <p:cNvPr id="7" name="Rectangle 6"/>
            <p:cNvSpPr/>
            <p:nvPr/>
          </p:nvSpPr>
          <p:spPr>
            <a:xfrm>
              <a:off x="3352800" y="1892968"/>
              <a:ext cx="8610600" cy="646331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>
                <a:tabLst>
                  <a:tab pos="531813" algn="l"/>
                </a:tabLst>
              </a:pPr>
              <a:r>
                <a:rPr lang="th-TH" sz="3600" dirty="0">
                  <a:solidFill>
                    <a:schemeClr val="tx1"/>
                  </a:solidFill>
                </a:rPr>
                <a:t>ความสำคัญของโครงการ</a:t>
              </a:r>
              <a:r>
                <a:rPr lang="th-TH" sz="3600" dirty="0">
                  <a:solidFill>
                    <a:srgbClr val="FF0000"/>
                  </a:solidFill>
                </a:rPr>
                <a:t>คือ</a:t>
              </a:r>
              <a:r>
                <a:rPr lang="th-TH" sz="3600" dirty="0">
                  <a:solidFill>
                    <a:schemeClr val="tx1"/>
                  </a:solidFill>
                </a:rPr>
                <a:t>ความแข็งแรงของทางรถไฟ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007215" y="1892968"/>
              <a:ext cx="2116985" cy="6480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th-TH" sz="4000" dirty="0"/>
                <a:t>ผิด</a:t>
              </a:r>
              <a:endParaRPr lang="en-GB" sz="4000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007215" y="2819915"/>
            <a:ext cx="10976135" cy="657560"/>
            <a:chOff x="1000913" y="3313987"/>
            <a:chExt cx="10976135" cy="657560"/>
          </a:xfrm>
        </p:grpSpPr>
        <p:sp>
          <p:nvSpPr>
            <p:cNvPr id="10" name="TextBox 9"/>
            <p:cNvSpPr txBox="1"/>
            <p:nvPr/>
          </p:nvSpPr>
          <p:spPr>
            <a:xfrm>
              <a:off x="1000913" y="3313987"/>
              <a:ext cx="2123287" cy="6480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th-TH" sz="4000" dirty="0"/>
                <a:t>ถูก</a:t>
              </a:r>
              <a:endParaRPr lang="en-GB" sz="40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366448" y="3325216"/>
              <a:ext cx="8610600" cy="646331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>
                <a:tabLst>
                  <a:tab pos="531813" algn="l"/>
                </a:tabLst>
              </a:pPr>
              <a:r>
                <a:rPr lang="th-TH" sz="3600" dirty="0">
                  <a:solidFill>
                    <a:schemeClr val="tx1"/>
                  </a:solidFill>
                </a:rPr>
                <a:t>โครงการนี้</a:t>
              </a:r>
              <a:r>
                <a:rPr lang="th-TH" sz="3600" dirty="0">
                  <a:solidFill>
                    <a:srgbClr val="FF0000"/>
                  </a:solidFill>
                </a:rPr>
                <a:t>มี</a:t>
              </a:r>
              <a:r>
                <a:rPr lang="th-TH" sz="3600" dirty="0">
                  <a:solidFill>
                    <a:schemeClr val="tx1"/>
                  </a:solidFill>
                </a:rPr>
                <a:t>ความสำคัญต่อการประเมินความแข็งแรงของทางรถไฟ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5456691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ตัวอย่างภาษาพูดที่ไม่ควรนำมาใช้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9D794-9649-4797-A538-4F53F3E84080}" type="slidenum">
              <a:rPr lang="en-US" altLang="en-US" smtClean="0"/>
              <a:pPr/>
              <a:t>33</a:t>
            </a:fld>
            <a:endParaRPr lang="en-US" altLang="en-US"/>
          </a:p>
        </p:txBody>
      </p:sp>
      <p:grpSp>
        <p:nvGrpSpPr>
          <p:cNvPr id="3" name="Group 2"/>
          <p:cNvGrpSpPr/>
          <p:nvPr/>
        </p:nvGrpSpPr>
        <p:grpSpPr>
          <a:xfrm>
            <a:off x="1007215" y="1892968"/>
            <a:ext cx="10956185" cy="648000"/>
            <a:chOff x="1007215" y="1892968"/>
            <a:chExt cx="10956185" cy="648000"/>
          </a:xfrm>
        </p:grpSpPr>
        <p:sp>
          <p:nvSpPr>
            <p:cNvPr id="7" name="Rectangle 6"/>
            <p:cNvSpPr/>
            <p:nvPr/>
          </p:nvSpPr>
          <p:spPr>
            <a:xfrm>
              <a:off x="3352800" y="1892968"/>
              <a:ext cx="8610600" cy="646331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>
                <a:tabLst>
                  <a:tab pos="531813" algn="l"/>
                </a:tabLst>
              </a:pPr>
              <a:r>
                <a:rPr lang="th-TH" sz="3600" dirty="0">
                  <a:solidFill>
                    <a:schemeClr val="tx1"/>
                  </a:solidFill>
                </a:rPr>
                <a:t>...ทำการสำรวจ</a:t>
              </a:r>
              <a:r>
                <a:rPr lang="th-TH" sz="3600" dirty="0">
                  <a:solidFill>
                    <a:srgbClr val="FF0000"/>
                  </a:solidFill>
                </a:rPr>
                <a:t>ตัว</a:t>
              </a:r>
              <a:r>
                <a:rPr lang="th-TH" sz="3600" dirty="0">
                  <a:solidFill>
                    <a:schemeClr val="tx1"/>
                  </a:solidFill>
                </a:rPr>
                <a:t>ฐานราก...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007215" y="1892968"/>
              <a:ext cx="2116985" cy="6480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th-TH" sz="4000" dirty="0"/>
                <a:t>ผิด</a:t>
              </a:r>
              <a:endParaRPr lang="en-GB" sz="4000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007215" y="2819915"/>
            <a:ext cx="10976135" cy="657560"/>
            <a:chOff x="1000913" y="3313987"/>
            <a:chExt cx="10976135" cy="657560"/>
          </a:xfrm>
        </p:grpSpPr>
        <p:sp>
          <p:nvSpPr>
            <p:cNvPr id="10" name="TextBox 9"/>
            <p:cNvSpPr txBox="1"/>
            <p:nvPr/>
          </p:nvSpPr>
          <p:spPr>
            <a:xfrm>
              <a:off x="1000913" y="3313987"/>
              <a:ext cx="2123287" cy="6480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th-TH" sz="4000" dirty="0"/>
                <a:t>ถูก</a:t>
              </a:r>
              <a:endParaRPr lang="en-GB" sz="40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366448" y="3325216"/>
              <a:ext cx="8610600" cy="646331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>
                <a:tabLst>
                  <a:tab pos="531813" algn="l"/>
                </a:tabLst>
              </a:pPr>
              <a:r>
                <a:rPr lang="th-TH" sz="3600" dirty="0">
                  <a:solidFill>
                    <a:schemeClr val="tx1"/>
                  </a:solidFill>
                </a:rPr>
                <a:t>...ทำการสำรวจ</a:t>
              </a:r>
              <a:r>
                <a:rPr lang="th-TH" sz="3600" dirty="0">
                  <a:solidFill>
                    <a:srgbClr val="FF0000"/>
                  </a:solidFill>
                </a:rPr>
                <a:t>ลักษณะ</a:t>
              </a:r>
              <a:r>
                <a:rPr lang="th-TH" sz="3600" dirty="0">
                  <a:solidFill>
                    <a:schemeClr val="tx1"/>
                  </a:solidFill>
                </a:rPr>
                <a:t>ของฐานราก...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987265" y="4069952"/>
            <a:ext cx="10956185" cy="648000"/>
            <a:chOff x="1007215" y="1892968"/>
            <a:chExt cx="10956185" cy="648000"/>
          </a:xfrm>
        </p:grpSpPr>
        <p:sp>
          <p:nvSpPr>
            <p:cNvPr id="14" name="Rectangle 13"/>
            <p:cNvSpPr/>
            <p:nvPr/>
          </p:nvSpPr>
          <p:spPr>
            <a:xfrm>
              <a:off x="3352800" y="1892968"/>
              <a:ext cx="8610600" cy="646331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>
                <a:tabLst>
                  <a:tab pos="531813" algn="l"/>
                </a:tabLst>
              </a:pPr>
              <a:r>
                <a:rPr lang="th-TH" sz="3600" dirty="0">
                  <a:solidFill>
                    <a:schemeClr val="tx1"/>
                  </a:solidFill>
                </a:rPr>
                <a:t>...</a:t>
              </a:r>
              <a:r>
                <a:rPr lang="th-TH" sz="3600" dirty="0">
                  <a:solidFill>
                    <a:srgbClr val="FF0000"/>
                  </a:solidFill>
                </a:rPr>
                <a:t>ทาง</a:t>
              </a:r>
              <a:r>
                <a:rPr lang="th-TH" sz="3600" dirty="0">
                  <a:solidFill>
                    <a:schemeClr val="tx1"/>
                  </a:solidFill>
                </a:rPr>
                <a:t>ผู้ดำเนินงานจึงเห็นว่าควร...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007215" y="1892968"/>
              <a:ext cx="2116985" cy="6480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th-TH" sz="4000" dirty="0"/>
                <a:t>ผิด</a:t>
              </a:r>
              <a:endParaRPr lang="en-GB" sz="40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987265" y="4996899"/>
            <a:ext cx="10976135" cy="657560"/>
            <a:chOff x="1000913" y="3313987"/>
            <a:chExt cx="10976135" cy="657560"/>
          </a:xfrm>
        </p:grpSpPr>
        <p:sp>
          <p:nvSpPr>
            <p:cNvPr id="17" name="TextBox 16"/>
            <p:cNvSpPr txBox="1"/>
            <p:nvPr/>
          </p:nvSpPr>
          <p:spPr>
            <a:xfrm>
              <a:off x="1000913" y="3313987"/>
              <a:ext cx="2123287" cy="6480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th-TH" sz="4000" dirty="0"/>
                <a:t>ถูก</a:t>
              </a:r>
              <a:endParaRPr lang="en-GB" sz="4000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366448" y="3325216"/>
              <a:ext cx="8610600" cy="646331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>
                <a:tabLst>
                  <a:tab pos="531813" algn="l"/>
                </a:tabLst>
              </a:pPr>
              <a:r>
                <a:rPr lang="th-TH" sz="3600" dirty="0">
                  <a:solidFill>
                    <a:schemeClr val="tx1"/>
                  </a:solidFill>
                </a:rPr>
                <a:t>...ผู้ดำเนินงานจึงเห็นว่าควร...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6923977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ตัวอย่างภาษาพูดที่ไม่ควรนำมาใช้ (ต่อ)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9D794-9649-4797-A538-4F53F3E84080}" type="slidenum">
              <a:rPr lang="en-US" altLang="en-US" smtClean="0"/>
              <a:pPr/>
              <a:t>34</a:t>
            </a:fld>
            <a:endParaRPr lang="en-US" altLang="en-US"/>
          </a:p>
        </p:txBody>
      </p:sp>
      <p:grpSp>
        <p:nvGrpSpPr>
          <p:cNvPr id="3" name="Group 2"/>
          <p:cNvGrpSpPr/>
          <p:nvPr/>
        </p:nvGrpSpPr>
        <p:grpSpPr>
          <a:xfrm>
            <a:off x="1007215" y="1892968"/>
            <a:ext cx="10956185" cy="648000"/>
            <a:chOff x="1007215" y="1892968"/>
            <a:chExt cx="10956185" cy="648000"/>
          </a:xfrm>
        </p:grpSpPr>
        <p:sp>
          <p:nvSpPr>
            <p:cNvPr id="7" name="Rectangle 6"/>
            <p:cNvSpPr/>
            <p:nvPr/>
          </p:nvSpPr>
          <p:spPr>
            <a:xfrm>
              <a:off x="3352800" y="1892968"/>
              <a:ext cx="8610600" cy="646331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>
                <a:tabLst>
                  <a:tab pos="531813" algn="l"/>
                </a:tabLst>
              </a:pPr>
              <a:r>
                <a:rPr lang="th-TH" sz="3600" dirty="0">
                  <a:solidFill>
                    <a:schemeClr val="tx1"/>
                  </a:solidFill>
                </a:rPr>
                <a:t>...พบการกระจายตัวของหอยฝาคู่</a:t>
              </a:r>
              <a:r>
                <a:rPr lang="th-TH" sz="3600" dirty="0">
                  <a:solidFill>
                    <a:srgbClr val="FF0000"/>
                  </a:solidFill>
                </a:rPr>
                <a:t>เป็นจุด ๆ</a:t>
              </a:r>
              <a:r>
                <a:rPr lang="th-TH" sz="3600" dirty="0">
                  <a:solidFill>
                    <a:schemeClr val="tx1"/>
                  </a:solidFill>
                </a:rPr>
                <a:t>...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007215" y="1892968"/>
              <a:ext cx="2116985" cy="6480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th-TH" sz="4000" dirty="0"/>
                <a:t>ผิด</a:t>
              </a:r>
              <a:endParaRPr lang="en-GB" sz="4000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007215" y="2819915"/>
            <a:ext cx="10976135" cy="657560"/>
            <a:chOff x="1000913" y="3313987"/>
            <a:chExt cx="10976135" cy="657560"/>
          </a:xfrm>
        </p:grpSpPr>
        <p:sp>
          <p:nvSpPr>
            <p:cNvPr id="10" name="TextBox 9"/>
            <p:cNvSpPr txBox="1"/>
            <p:nvPr/>
          </p:nvSpPr>
          <p:spPr>
            <a:xfrm>
              <a:off x="1000913" y="3313987"/>
              <a:ext cx="2123287" cy="6480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th-TH" sz="4000" dirty="0"/>
                <a:t>ถูก</a:t>
              </a:r>
              <a:endParaRPr lang="en-GB" sz="40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366448" y="3325216"/>
              <a:ext cx="8610600" cy="646331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>
                <a:tabLst>
                  <a:tab pos="531813" algn="l"/>
                </a:tabLst>
              </a:pPr>
              <a:r>
                <a:rPr lang="th-TH" sz="3600" dirty="0">
                  <a:solidFill>
                    <a:schemeClr val="tx1"/>
                  </a:solidFill>
                </a:rPr>
                <a:t>...พบการกระจายตัวของหอยฝาคู่</a:t>
              </a:r>
              <a:r>
                <a:rPr lang="th-TH" sz="3600" dirty="0">
                  <a:solidFill>
                    <a:srgbClr val="FF0000"/>
                  </a:solidFill>
                </a:rPr>
                <a:t>ในบริเวณต่าง ๆ</a:t>
              </a:r>
              <a:r>
                <a:rPr lang="th-TH" sz="3600" dirty="0">
                  <a:solidFill>
                    <a:schemeClr val="tx1"/>
                  </a:solidFill>
                </a:rPr>
                <a:t>...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027165" y="4329100"/>
            <a:ext cx="10956185" cy="648000"/>
            <a:chOff x="1007215" y="1892968"/>
            <a:chExt cx="10956185" cy="648000"/>
          </a:xfrm>
        </p:grpSpPr>
        <p:sp>
          <p:nvSpPr>
            <p:cNvPr id="13" name="Rectangle 12"/>
            <p:cNvSpPr/>
            <p:nvPr/>
          </p:nvSpPr>
          <p:spPr>
            <a:xfrm>
              <a:off x="3352800" y="1892968"/>
              <a:ext cx="8610600" cy="646331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>
                <a:tabLst>
                  <a:tab pos="531813" algn="l"/>
                </a:tabLst>
              </a:pPr>
              <a:r>
                <a:rPr lang="th-TH" sz="3600" dirty="0">
                  <a:solidFill>
                    <a:schemeClr val="tx1"/>
                  </a:solidFill>
                </a:rPr>
                <a:t>...</a:t>
              </a:r>
              <a:r>
                <a:rPr lang="th-TH" sz="3600" dirty="0">
                  <a:solidFill>
                    <a:srgbClr val="FF0000"/>
                  </a:solidFill>
                </a:rPr>
                <a:t>ในส่วนของ</a:t>
              </a:r>
              <a:r>
                <a:rPr lang="th-TH" sz="3600" dirty="0">
                  <a:solidFill>
                    <a:schemeClr val="tx1"/>
                  </a:solidFill>
                </a:rPr>
                <a:t>การทดสอบในห้องปฏิบัติการ...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007215" y="1892968"/>
              <a:ext cx="2116985" cy="6480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th-TH" sz="4000" dirty="0"/>
                <a:t>ผิด</a:t>
              </a:r>
              <a:endParaRPr lang="en-GB" sz="40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027165" y="5256047"/>
            <a:ext cx="10976135" cy="657560"/>
            <a:chOff x="1000913" y="3313987"/>
            <a:chExt cx="10976135" cy="657560"/>
          </a:xfrm>
        </p:grpSpPr>
        <p:sp>
          <p:nvSpPr>
            <p:cNvPr id="16" name="TextBox 15"/>
            <p:cNvSpPr txBox="1"/>
            <p:nvPr/>
          </p:nvSpPr>
          <p:spPr>
            <a:xfrm>
              <a:off x="1000913" y="3313987"/>
              <a:ext cx="2123287" cy="6480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th-TH" sz="4000" dirty="0"/>
                <a:t>ถูก</a:t>
              </a:r>
              <a:endParaRPr lang="en-GB" sz="4000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366448" y="3325216"/>
              <a:ext cx="8610600" cy="646331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>
                <a:tabLst>
                  <a:tab pos="531813" algn="l"/>
                </a:tabLst>
              </a:pPr>
              <a:r>
                <a:rPr lang="th-TH" sz="3600" dirty="0">
                  <a:solidFill>
                    <a:schemeClr val="tx1"/>
                  </a:solidFill>
                </a:rPr>
                <a:t>...</a:t>
              </a:r>
              <a:r>
                <a:rPr lang="th-TH" sz="3600" dirty="0">
                  <a:solidFill>
                    <a:srgbClr val="FF0000"/>
                  </a:solidFill>
                </a:rPr>
                <a:t>สำหรับ</a:t>
              </a:r>
              <a:r>
                <a:rPr lang="th-TH" sz="3600" dirty="0">
                  <a:solidFill>
                    <a:schemeClr val="tx1"/>
                  </a:solidFill>
                </a:rPr>
                <a:t>การทดสอบในห้องปฏิบัติการนั้น...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4259287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/>
              <a:t>ไม้ยมก ควรใช้ในกรณีจำเป็นเท่านั้น มิฉะนั้นจะกลายเป็นภาษาพูด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9D794-9649-4797-A538-4F53F3E84080}" type="slidenum">
              <a:rPr lang="en-US" altLang="en-US" smtClean="0"/>
              <a:pPr/>
              <a:t>35</a:t>
            </a:fld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ตัวอย่างภาษาพูดที่ไม่ควรนำมาใช้ (ต่อ)</a:t>
            </a:r>
            <a:endParaRPr lang="en-GB" dirty="0"/>
          </a:p>
        </p:txBody>
      </p:sp>
      <p:grpSp>
        <p:nvGrpSpPr>
          <p:cNvPr id="12" name="Group 11"/>
          <p:cNvGrpSpPr/>
          <p:nvPr/>
        </p:nvGrpSpPr>
        <p:grpSpPr>
          <a:xfrm>
            <a:off x="1027165" y="2837598"/>
            <a:ext cx="10956185" cy="648000"/>
            <a:chOff x="1007215" y="1892968"/>
            <a:chExt cx="10956185" cy="648000"/>
          </a:xfrm>
        </p:grpSpPr>
        <p:sp>
          <p:nvSpPr>
            <p:cNvPr id="13" name="Rectangle 12"/>
            <p:cNvSpPr/>
            <p:nvPr/>
          </p:nvSpPr>
          <p:spPr>
            <a:xfrm>
              <a:off x="3352800" y="1892968"/>
              <a:ext cx="8610600" cy="646331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>
                <a:tabLst>
                  <a:tab pos="531813" algn="l"/>
                </a:tabLst>
              </a:pPr>
              <a:r>
                <a:rPr lang="th-TH" sz="3600" dirty="0">
                  <a:solidFill>
                    <a:schemeClr val="tx1"/>
                  </a:solidFill>
                </a:rPr>
                <a:t>...มีการกระจายตัวในพื้นที่</a:t>
              </a:r>
              <a:r>
                <a:rPr lang="th-TH" sz="3600" dirty="0">
                  <a:solidFill>
                    <a:schemeClr val="accent1"/>
                  </a:solidFill>
                </a:rPr>
                <a:t>ต่าง ๆ </a:t>
              </a:r>
              <a:r>
                <a:rPr lang="th-TH" sz="3600" dirty="0">
                  <a:solidFill>
                    <a:schemeClr val="tx1"/>
                  </a:solidFill>
                </a:rPr>
                <a:t>ของจังหวัด...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007215" y="1892968"/>
              <a:ext cx="2116985" cy="6480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th-TH" sz="4000" dirty="0"/>
                <a:t>ใช้ได้</a:t>
              </a:r>
              <a:endParaRPr lang="en-GB" sz="40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027165" y="3764545"/>
            <a:ext cx="10976135" cy="657560"/>
            <a:chOff x="1000913" y="3313987"/>
            <a:chExt cx="10976135" cy="657560"/>
          </a:xfrm>
        </p:grpSpPr>
        <p:sp>
          <p:nvSpPr>
            <p:cNvPr id="16" name="TextBox 15"/>
            <p:cNvSpPr txBox="1"/>
            <p:nvPr/>
          </p:nvSpPr>
          <p:spPr>
            <a:xfrm>
              <a:off x="1000913" y="3313987"/>
              <a:ext cx="2123287" cy="6480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th-TH" sz="4000" dirty="0"/>
                <a:t>ไม่ควร</a:t>
              </a:r>
              <a:endParaRPr lang="en-GB" sz="4000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366448" y="3325216"/>
              <a:ext cx="8610600" cy="646331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>
                <a:tabLst>
                  <a:tab pos="531813" algn="l"/>
                </a:tabLst>
              </a:pPr>
              <a:r>
                <a:rPr lang="th-TH" sz="3600" dirty="0">
                  <a:solidFill>
                    <a:schemeClr val="tx1"/>
                  </a:solidFill>
                </a:rPr>
                <a:t>...เห็นชัดเจนว่าเป็น</a:t>
              </a:r>
              <a:r>
                <a:rPr lang="th-TH" sz="3600" dirty="0">
                  <a:solidFill>
                    <a:schemeClr val="accent1"/>
                  </a:solidFill>
                </a:rPr>
                <a:t>ริ้ว ๆ</a:t>
              </a:r>
              <a:r>
                <a:rPr lang="th-TH" sz="3600" dirty="0">
                  <a:solidFill>
                    <a:schemeClr val="tx1"/>
                  </a:solidFill>
                </a:rPr>
                <a:t>...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033515" y="4691492"/>
            <a:ext cx="10976135" cy="657560"/>
            <a:chOff x="1000913" y="3313987"/>
            <a:chExt cx="10976135" cy="657560"/>
          </a:xfrm>
        </p:grpSpPr>
        <p:sp>
          <p:nvSpPr>
            <p:cNvPr id="19" name="TextBox 18"/>
            <p:cNvSpPr txBox="1"/>
            <p:nvPr/>
          </p:nvSpPr>
          <p:spPr>
            <a:xfrm>
              <a:off x="1000913" y="3313987"/>
              <a:ext cx="2123287" cy="6480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th-TH" sz="4000" dirty="0"/>
                <a:t>ไม่ควร</a:t>
              </a:r>
              <a:endParaRPr lang="en-GB" sz="4000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366448" y="3325216"/>
              <a:ext cx="8610600" cy="646331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>
                <a:tabLst>
                  <a:tab pos="531813" algn="l"/>
                </a:tabLst>
              </a:pPr>
              <a:r>
                <a:rPr lang="th-TH" sz="3600" dirty="0">
                  <a:solidFill>
                    <a:schemeClr val="tx1"/>
                  </a:solidFill>
                </a:rPr>
                <a:t>...พื้นผิวมีลักษณะ</a:t>
              </a:r>
              <a:r>
                <a:rPr lang="th-TH" sz="3600" dirty="0">
                  <a:solidFill>
                    <a:schemeClr val="accent1"/>
                  </a:solidFill>
                </a:rPr>
                <a:t>เรียบ ๆ </a:t>
              </a:r>
              <a:r>
                <a:rPr lang="th-TH" sz="3600" dirty="0">
                  <a:solidFill>
                    <a:schemeClr val="tx1"/>
                  </a:solidFill>
                </a:rPr>
                <a:t>ไม่ขรุขระ...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033515" y="5615425"/>
            <a:ext cx="10976135" cy="657560"/>
            <a:chOff x="1000913" y="3313987"/>
            <a:chExt cx="10976135" cy="657560"/>
          </a:xfrm>
        </p:grpSpPr>
        <p:sp>
          <p:nvSpPr>
            <p:cNvPr id="22" name="TextBox 21"/>
            <p:cNvSpPr txBox="1"/>
            <p:nvPr/>
          </p:nvSpPr>
          <p:spPr>
            <a:xfrm>
              <a:off x="1000913" y="3313987"/>
              <a:ext cx="2123287" cy="6480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th-TH" sz="4000" dirty="0"/>
                <a:t>ไม่ควร</a:t>
              </a:r>
              <a:endParaRPr lang="en-GB" sz="4000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366448" y="3325216"/>
              <a:ext cx="8610600" cy="646331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>
                <a:tabLst>
                  <a:tab pos="531813" algn="l"/>
                </a:tabLst>
              </a:pPr>
              <a:r>
                <a:rPr lang="th-TH" sz="3600" dirty="0">
                  <a:solidFill>
                    <a:schemeClr val="tx1"/>
                  </a:solidFill>
                </a:rPr>
                <a:t>...ไม่มีการเปลี่ยนแปลงพฤติกรรมในช่วง</a:t>
              </a:r>
              <a:r>
                <a:rPr lang="th-TH" sz="3600" dirty="0">
                  <a:solidFill>
                    <a:schemeClr val="accent1"/>
                  </a:solidFill>
                </a:rPr>
                <a:t>แรก ๆ</a:t>
              </a:r>
              <a:r>
                <a:rPr lang="th-TH" sz="3600" dirty="0">
                  <a:solidFill>
                    <a:schemeClr val="tx1"/>
                  </a:solidFill>
                </a:rPr>
                <a:t>...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6831121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</a:t>
            </a:r>
            <a:r>
              <a:rPr lang="th-TH" dirty="0"/>
              <a:t>จะ” หากใช้อย่างไม่ระวัง จะกลายเป็นภาษาพูด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9D794-9649-4797-A538-4F53F3E84080}" type="slidenum">
              <a:rPr lang="en-US" altLang="en-US" smtClean="0"/>
              <a:pPr/>
              <a:t>36</a:t>
            </a:fld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“</a:t>
            </a:r>
            <a:r>
              <a:rPr lang="th-TH" dirty="0"/>
              <a:t>จะ</a:t>
            </a:r>
            <a:r>
              <a:rPr lang="en-US" dirty="0"/>
              <a:t>”</a:t>
            </a:r>
            <a:r>
              <a:rPr lang="th-TH" dirty="0"/>
              <a:t> เป็นคำช่วยกริยาบอกอนาคต </a:t>
            </a:r>
            <a:endParaRPr lang="en-GB" dirty="0"/>
          </a:p>
        </p:txBody>
      </p:sp>
      <p:grpSp>
        <p:nvGrpSpPr>
          <p:cNvPr id="12" name="Group 11"/>
          <p:cNvGrpSpPr/>
          <p:nvPr/>
        </p:nvGrpSpPr>
        <p:grpSpPr>
          <a:xfrm>
            <a:off x="1027165" y="2837598"/>
            <a:ext cx="10956185" cy="646331"/>
            <a:chOff x="1007215" y="1892968"/>
            <a:chExt cx="10956185" cy="646331"/>
          </a:xfrm>
        </p:grpSpPr>
        <p:sp>
          <p:nvSpPr>
            <p:cNvPr id="13" name="Rectangle 12"/>
            <p:cNvSpPr/>
            <p:nvPr/>
          </p:nvSpPr>
          <p:spPr>
            <a:xfrm>
              <a:off x="3352800" y="1892968"/>
              <a:ext cx="8610600" cy="646331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>
                <a:tabLst>
                  <a:tab pos="531813" algn="l"/>
                </a:tabLst>
              </a:pPr>
              <a:r>
                <a:rPr lang="th-TH" sz="3600" dirty="0">
                  <a:solidFill>
                    <a:schemeClr val="tx1"/>
                  </a:solidFill>
                </a:rPr>
                <a:t>...ในขั้นแรก ผู้ดำเนินงาน</a:t>
              </a:r>
              <a:r>
                <a:rPr lang="th-TH" sz="3600" dirty="0">
                  <a:solidFill>
                    <a:srgbClr val="FF0000"/>
                  </a:solidFill>
                </a:rPr>
                <a:t>จะ</a:t>
              </a:r>
              <a:r>
                <a:rPr lang="th-TH" sz="3600" dirty="0">
                  <a:solidFill>
                    <a:schemeClr val="tx1"/>
                  </a:solidFill>
                </a:rPr>
                <a:t>ต้องพิจารณารูปแบบของการวิบัติ...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007215" y="1892968"/>
              <a:ext cx="2116985" cy="646331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th-TH" sz="3600" dirty="0"/>
                <a:t>ใช้ได้ </a:t>
              </a:r>
              <a:endParaRPr lang="en-GB" sz="36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027165" y="3764545"/>
            <a:ext cx="10976135" cy="657560"/>
            <a:chOff x="1000913" y="3313987"/>
            <a:chExt cx="10976135" cy="657560"/>
          </a:xfrm>
        </p:grpSpPr>
        <p:sp>
          <p:nvSpPr>
            <p:cNvPr id="16" name="TextBox 15"/>
            <p:cNvSpPr txBox="1"/>
            <p:nvPr/>
          </p:nvSpPr>
          <p:spPr>
            <a:xfrm>
              <a:off x="1000913" y="3313987"/>
              <a:ext cx="2123287" cy="646331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th-TH" sz="3600" dirty="0"/>
                <a:t>ไม่ถูก</a:t>
              </a:r>
              <a:endParaRPr lang="en-GB" sz="3600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366448" y="3325216"/>
              <a:ext cx="8610600" cy="646331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>
                <a:tabLst>
                  <a:tab pos="531813" algn="l"/>
                </a:tabLst>
              </a:pPr>
              <a:r>
                <a:rPr lang="th-TH" sz="3600" dirty="0">
                  <a:solidFill>
                    <a:schemeClr val="tx1"/>
                  </a:solidFill>
                </a:rPr>
                <a:t>...จากผลของการวิเคราะห์ทางเคมี </a:t>
              </a:r>
              <a:r>
                <a:rPr lang="th-TH" sz="3600" dirty="0">
                  <a:solidFill>
                    <a:srgbClr val="FF0000"/>
                  </a:solidFill>
                </a:rPr>
                <a:t>จะ</a:t>
              </a:r>
              <a:r>
                <a:rPr lang="th-TH" sz="3600" dirty="0">
                  <a:solidFill>
                    <a:schemeClr val="tx1"/>
                  </a:solidFill>
                </a:rPr>
                <a:t>ได้ปริมาณแร่ควอตซ์ 91</a:t>
              </a:r>
              <a:r>
                <a:rPr lang="en-US" sz="3600" dirty="0">
                  <a:solidFill>
                    <a:schemeClr val="tx1"/>
                  </a:solidFill>
                </a:rPr>
                <a:t>%</a:t>
              </a:r>
              <a:r>
                <a:rPr lang="th-TH" sz="3600" dirty="0">
                  <a:solidFill>
                    <a:schemeClr val="tx1"/>
                  </a:solidFill>
                </a:rPr>
                <a:t>...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033515" y="4691492"/>
            <a:ext cx="10976135" cy="657560"/>
            <a:chOff x="1000913" y="3313987"/>
            <a:chExt cx="10976135" cy="657560"/>
          </a:xfrm>
        </p:grpSpPr>
        <p:sp>
          <p:nvSpPr>
            <p:cNvPr id="19" name="TextBox 18"/>
            <p:cNvSpPr txBox="1"/>
            <p:nvPr/>
          </p:nvSpPr>
          <p:spPr>
            <a:xfrm>
              <a:off x="1000913" y="3313987"/>
              <a:ext cx="2123287" cy="6480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th-TH" sz="3600" dirty="0"/>
                <a:t>ไม่ถูก</a:t>
              </a:r>
              <a:endParaRPr lang="en-GB" sz="3600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366448" y="3325216"/>
              <a:ext cx="8610600" cy="646331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>
                <a:tabLst>
                  <a:tab pos="531813" algn="l"/>
                </a:tabLst>
              </a:pPr>
              <a:r>
                <a:rPr lang="th-TH" sz="3600">
                  <a:solidFill>
                    <a:schemeClr val="tx1"/>
                  </a:solidFill>
                </a:rPr>
                <a:t>...การตรวจสอบพบว่า </a:t>
              </a:r>
              <a:r>
                <a:rPr lang="th-TH" sz="3600" dirty="0">
                  <a:solidFill>
                    <a:schemeClr val="tx1"/>
                  </a:solidFill>
                </a:rPr>
                <a:t>น้ำ</a:t>
              </a:r>
              <a:r>
                <a:rPr lang="th-TH" sz="3600" dirty="0">
                  <a:solidFill>
                    <a:srgbClr val="FF0000"/>
                  </a:solidFill>
                </a:rPr>
                <a:t>จะ</a:t>
              </a:r>
              <a:r>
                <a:rPr lang="th-TH" sz="3600" dirty="0">
                  <a:solidFill>
                    <a:schemeClr val="tx1"/>
                  </a:solidFill>
                </a:rPr>
                <a:t>อยู่ที่ความลึก 2.3 เมตรจากผิวดิน...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033515" y="5615425"/>
            <a:ext cx="10976135" cy="657560"/>
            <a:chOff x="1000913" y="3313987"/>
            <a:chExt cx="10976135" cy="657560"/>
          </a:xfrm>
        </p:grpSpPr>
        <p:sp>
          <p:nvSpPr>
            <p:cNvPr id="22" name="TextBox 21"/>
            <p:cNvSpPr txBox="1"/>
            <p:nvPr/>
          </p:nvSpPr>
          <p:spPr>
            <a:xfrm>
              <a:off x="1000913" y="3313987"/>
              <a:ext cx="2123287" cy="6480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th-TH" sz="3600" dirty="0"/>
                <a:t>ใช้ได้</a:t>
              </a:r>
              <a:endParaRPr lang="en-GB" sz="3600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366448" y="3325216"/>
              <a:ext cx="8610600" cy="646331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>
                <a:tabLst>
                  <a:tab pos="531813" algn="l"/>
                </a:tabLst>
              </a:pPr>
              <a:r>
                <a:rPr lang="th-TH" sz="3600" dirty="0">
                  <a:solidFill>
                    <a:schemeClr val="tx1"/>
                  </a:solidFill>
                </a:rPr>
                <a:t>...จากกรณีศึกษาข้างต้น </a:t>
              </a:r>
              <a:r>
                <a:rPr lang="th-TH" sz="3600" dirty="0">
                  <a:solidFill>
                    <a:srgbClr val="FF0000"/>
                  </a:solidFill>
                </a:rPr>
                <a:t>จะ</a:t>
              </a:r>
              <a:r>
                <a:rPr lang="th-TH" sz="3600" dirty="0">
                  <a:solidFill>
                    <a:schemeClr val="tx1"/>
                  </a:solidFill>
                </a:rPr>
                <a:t>เห็นได้ว่า...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8412646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ชนิดของคำควรมีความสม่ำเสมอ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9D794-9649-4797-A538-4F53F3E84080}" type="slidenum">
              <a:rPr lang="en-US" altLang="en-US" smtClean="0"/>
              <a:pPr/>
              <a:t>37</a:t>
            </a:fld>
            <a:endParaRPr lang="en-US" alt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091444" y="1844824"/>
            <a:ext cx="10956185" cy="2308324"/>
            <a:chOff x="1007215" y="1892968"/>
            <a:chExt cx="10956185" cy="2308324"/>
          </a:xfrm>
        </p:grpSpPr>
        <p:sp>
          <p:nvSpPr>
            <p:cNvPr id="13" name="Rectangle 12"/>
            <p:cNvSpPr/>
            <p:nvPr/>
          </p:nvSpPr>
          <p:spPr>
            <a:xfrm>
              <a:off x="3352800" y="1892968"/>
              <a:ext cx="8610600" cy="2308324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>
                <a:tabLst>
                  <a:tab pos="531813" algn="l"/>
                </a:tabLst>
              </a:pPr>
              <a:r>
                <a:rPr lang="th-TH" sz="3600" dirty="0">
                  <a:solidFill>
                    <a:schemeClr val="tx1"/>
                  </a:solidFill>
                </a:rPr>
                <a:t>การดำเนินงาน มีขั้นตอนดังต่อไปนี้</a:t>
              </a:r>
            </a:p>
            <a:p>
              <a:pPr marL="361950" indent="-361950">
                <a:buAutoNum type="arabicPeriod"/>
                <a:tabLst>
                  <a:tab pos="531813" algn="l"/>
                </a:tabLst>
              </a:pPr>
              <a:r>
                <a:rPr lang="th-TH" sz="3600" dirty="0">
                  <a:solidFill>
                    <a:schemeClr val="tx1"/>
                  </a:solidFill>
                </a:rPr>
                <a:t>ศึกษาแผนที่</a:t>
              </a:r>
            </a:p>
            <a:p>
              <a:pPr marL="361950" indent="-361950">
                <a:buAutoNum type="arabicPeriod"/>
                <a:tabLst>
                  <a:tab pos="531813" algn="l"/>
                </a:tabLst>
              </a:pPr>
              <a:r>
                <a:rPr lang="th-TH" sz="3600" dirty="0">
                  <a:solidFill>
                    <a:schemeClr val="tx1"/>
                  </a:solidFill>
                </a:rPr>
                <a:t>เก็บตัวอย่าง</a:t>
              </a:r>
            </a:p>
            <a:p>
              <a:pPr marL="361950" indent="-361950">
                <a:buAutoNum type="arabicPeriod"/>
                <a:tabLst>
                  <a:tab pos="531813" algn="l"/>
                </a:tabLst>
              </a:pPr>
              <a:r>
                <a:rPr lang="th-TH" sz="3600" dirty="0">
                  <a:solidFill>
                    <a:schemeClr val="tx1"/>
                  </a:solidFill>
                </a:rPr>
                <a:t>การทดสอบในห้องปฏิบัติการ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007215" y="1892968"/>
              <a:ext cx="2116985" cy="707886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th-TH" sz="4000" dirty="0"/>
                <a:t>ไม่เหมาะสม</a:t>
              </a:r>
              <a:endParaRPr lang="en-GB" sz="40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071494" y="4329100"/>
            <a:ext cx="10976135" cy="2319553"/>
            <a:chOff x="1000913" y="3313987"/>
            <a:chExt cx="10976135" cy="2319553"/>
          </a:xfrm>
        </p:grpSpPr>
        <p:sp>
          <p:nvSpPr>
            <p:cNvPr id="22" name="TextBox 21"/>
            <p:cNvSpPr txBox="1"/>
            <p:nvPr/>
          </p:nvSpPr>
          <p:spPr>
            <a:xfrm>
              <a:off x="1000913" y="3313987"/>
              <a:ext cx="2123287" cy="707886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th-TH" sz="4000" dirty="0"/>
                <a:t>แก้ไข</a:t>
              </a:r>
              <a:endParaRPr lang="en-GB" sz="4000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366448" y="3325216"/>
              <a:ext cx="8610600" cy="2308324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>
                <a:tabLst>
                  <a:tab pos="531813" algn="l"/>
                </a:tabLst>
              </a:pPr>
              <a:r>
                <a:rPr lang="th-TH" sz="3600" dirty="0">
                  <a:solidFill>
                    <a:schemeClr val="tx1"/>
                  </a:solidFill>
                </a:rPr>
                <a:t>การดำเนินงาน มีขั้นตอนดังต่อไปนี้</a:t>
              </a:r>
            </a:p>
            <a:p>
              <a:pPr marL="361950" indent="-361950">
                <a:buAutoNum type="arabicPeriod"/>
                <a:tabLst>
                  <a:tab pos="531813" algn="l"/>
                </a:tabLst>
              </a:pPr>
              <a:r>
                <a:rPr lang="th-TH" sz="3600" dirty="0">
                  <a:solidFill>
                    <a:schemeClr val="tx1"/>
                  </a:solidFill>
                </a:rPr>
                <a:t>ศึกษาแผนที่</a:t>
              </a:r>
            </a:p>
            <a:p>
              <a:pPr marL="361950" indent="-361950">
                <a:buAutoNum type="arabicPeriod"/>
                <a:tabLst>
                  <a:tab pos="531813" algn="l"/>
                </a:tabLst>
              </a:pPr>
              <a:r>
                <a:rPr lang="th-TH" sz="3600" dirty="0">
                  <a:solidFill>
                    <a:schemeClr val="tx1"/>
                  </a:solidFill>
                </a:rPr>
                <a:t>เก็บตัวอย่าง</a:t>
              </a:r>
            </a:p>
            <a:p>
              <a:pPr marL="361950" indent="-361950">
                <a:buAutoNum type="arabicPeriod"/>
                <a:tabLst>
                  <a:tab pos="531813" algn="l"/>
                </a:tabLst>
              </a:pPr>
              <a:r>
                <a:rPr lang="th-TH" sz="3600" dirty="0">
                  <a:solidFill>
                    <a:schemeClr val="tx1"/>
                  </a:solidFill>
                </a:rPr>
                <a:t>ทดสอบในห้องปฏิบัติการ</a:t>
              </a:r>
            </a:p>
          </p:txBody>
        </p:sp>
      </p:grpSp>
      <p:sp>
        <p:nvSpPr>
          <p:cNvPr id="24" name="Rectangle: Rounded Corners 21">
            <a:extLst>
              <a:ext uri="{FF2B5EF4-FFF2-40B4-BE49-F238E27FC236}">
                <a16:creationId xmlns:a16="http://schemas.microsoft.com/office/drawing/2014/main" id="{59D97001-06B0-4A2A-91D0-B89C95C1DECA}"/>
              </a:ext>
            </a:extLst>
          </p:cNvPr>
          <p:cNvSpPr/>
          <p:nvPr/>
        </p:nvSpPr>
        <p:spPr>
          <a:xfrm>
            <a:off x="3827748" y="3544661"/>
            <a:ext cx="551656" cy="468052"/>
          </a:xfrm>
          <a:prstGeom prst="roundRect">
            <a:avLst/>
          </a:prstGeom>
          <a:solidFill>
            <a:srgbClr val="A53010">
              <a:alpha val="4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597184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รูปประโยคควรมีความสม่ำเสมอ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9D794-9649-4797-A538-4F53F3E84080}" type="slidenum">
              <a:rPr lang="en-US" altLang="en-US" smtClean="0"/>
              <a:pPr/>
              <a:t>38</a:t>
            </a:fld>
            <a:endParaRPr lang="en-US" alt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091444" y="1844824"/>
            <a:ext cx="10956185" cy="3046988"/>
            <a:chOff x="1007215" y="1892968"/>
            <a:chExt cx="10956185" cy="3046988"/>
          </a:xfrm>
        </p:grpSpPr>
        <p:sp>
          <p:nvSpPr>
            <p:cNvPr id="13" name="Rectangle 12"/>
            <p:cNvSpPr/>
            <p:nvPr/>
          </p:nvSpPr>
          <p:spPr>
            <a:xfrm>
              <a:off x="3352800" y="1892968"/>
              <a:ext cx="8610600" cy="3046988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>
                <a:tabLst>
                  <a:tab pos="531813" algn="l"/>
                </a:tabLst>
              </a:pPr>
              <a:r>
                <a:rPr lang="en-GB" sz="3200" dirty="0">
                  <a:solidFill>
                    <a:schemeClr val="tx1"/>
                  </a:solidFill>
                </a:rPr>
                <a:t>3. </a:t>
              </a:r>
              <a:r>
                <a:rPr lang="th-TH" sz="3200" dirty="0">
                  <a:solidFill>
                    <a:schemeClr val="tx1"/>
                  </a:solidFill>
                </a:rPr>
                <a:t>วิธีการดำเนินงาน</a:t>
              </a:r>
              <a:endParaRPr lang="en-GB" sz="3200" dirty="0">
                <a:solidFill>
                  <a:schemeClr val="tx1"/>
                </a:solidFill>
              </a:endParaRPr>
            </a:p>
            <a:p>
              <a:pPr lvl="1">
                <a:tabLst>
                  <a:tab pos="531813" algn="l"/>
                </a:tabLst>
              </a:pPr>
              <a:r>
                <a:rPr lang="en-GB" sz="3200" dirty="0">
                  <a:solidFill>
                    <a:schemeClr val="tx1"/>
                  </a:solidFill>
                </a:rPr>
                <a:t>3.1 </a:t>
              </a:r>
              <a:r>
                <a:rPr lang="th-TH" sz="3200" dirty="0">
                  <a:solidFill>
                    <a:schemeClr val="tx1"/>
                  </a:solidFill>
                </a:rPr>
                <a:t>การศึกษาข้อมูลทุติยภูมิ</a:t>
              </a:r>
            </a:p>
            <a:p>
              <a:pPr lvl="1">
                <a:tabLst>
                  <a:tab pos="531813" algn="l"/>
                </a:tabLst>
              </a:pPr>
              <a:r>
                <a:rPr lang="en-GB" sz="3200" dirty="0">
                  <a:solidFill>
                    <a:schemeClr val="tx1"/>
                  </a:solidFill>
                </a:rPr>
                <a:t>3.2 </a:t>
              </a:r>
              <a:r>
                <a:rPr lang="th-TH" sz="3200" dirty="0">
                  <a:solidFill>
                    <a:schemeClr val="tx1"/>
                  </a:solidFill>
                </a:rPr>
                <a:t>การเก็บตัวอย่างดิน</a:t>
              </a:r>
            </a:p>
            <a:p>
              <a:pPr lvl="2">
                <a:tabLst>
                  <a:tab pos="531813" algn="l"/>
                </a:tabLst>
              </a:pPr>
              <a:r>
                <a:rPr lang="en-GB" sz="3200" dirty="0">
                  <a:solidFill>
                    <a:schemeClr val="tx1"/>
                  </a:solidFill>
                </a:rPr>
                <a:t>3.2.1 </a:t>
              </a:r>
              <a:r>
                <a:rPr lang="th-TH" sz="3200" dirty="0">
                  <a:solidFill>
                    <a:schemeClr val="tx1"/>
                  </a:solidFill>
                </a:rPr>
                <a:t>ดินเหนียว</a:t>
              </a:r>
            </a:p>
            <a:p>
              <a:pPr lvl="2">
                <a:tabLst>
                  <a:tab pos="531813" algn="l"/>
                </a:tabLst>
              </a:pPr>
              <a:r>
                <a:rPr lang="en-GB" sz="3200" dirty="0">
                  <a:solidFill>
                    <a:schemeClr val="tx1"/>
                  </a:solidFill>
                </a:rPr>
                <a:t>3.2.2 </a:t>
              </a:r>
              <a:r>
                <a:rPr lang="th-TH" sz="3200" dirty="0">
                  <a:solidFill>
                    <a:schemeClr val="tx1"/>
                  </a:solidFill>
                </a:rPr>
                <a:t>การเก็บดินทรายแป้ง</a:t>
              </a:r>
            </a:p>
            <a:p>
              <a:pPr lvl="1">
                <a:tabLst>
                  <a:tab pos="531813" algn="l"/>
                </a:tabLst>
              </a:pPr>
              <a:r>
                <a:rPr lang="en-GB" sz="3200" dirty="0">
                  <a:solidFill>
                    <a:schemeClr val="tx1"/>
                  </a:solidFill>
                </a:rPr>
                <a:t>3.3 </a:t>
              </a:r>
              <a:r>
                <a:rPr lang="th-TH" sz="3200" dirty="0">
                  <a:solidFill>
                    <a:schemeClr val="tx1"/>
                  </a:solidFill>
                </a:rPr>
                <a:t>วิเคราะห์คุณสมบัติทางกายภาพ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007215" y="1892968"/>
              <a:ext cx="2116985" cy="707886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th-TH" sz="4000" dirty="0"/>
                <a:t>ไม่เหมาะสม</a:t>
              </a:r>
              <a:endParaRPr lang="en-GB" sz="4000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087888" y="2845358"/>
            <a:ext cx="6416723" cy="1483742"/>
            <a:chOff x="5087888" y="2845358"/>
            <a:chExt cx="6416723" cy="1483742"/>
          </a:xfrm>
        </p:grpSpPr>
        <p:sp>
          <p:nvSpPr>
            <p:cNvPr id="24" name="Rectangle: Rounded Corners 21">
              <a:extLst>
                <a:ext uri="{FF2B5EF4-FFF2-40B4-BE49-F238E27FC236}">
                  <a16:creationId xmlns:a16="http://schemas.microsoft.com/office/drawing/2014/main" id="{59D97001-06B0-4A2A-91D0-B89C95C1DECA}"/>
                </a:ext>
              </a:extLst>
            </p:cNvPr>
            <p:cNvSpPr/>
            <p:nvPr/>
          </p:nvSpPr>
          <p:spPr>
            <a:xfrm>
              <a:off x="5087888" y="3861048"/>
              <a:ext cx="828092" cy="468052"/>
            </a:xfrm>
            <a:prstGeom prst="roundRect">
              <a:avLst/>
            </a:prstGeom>
            <a:solidFill>
              <a:srgbClr val="A53010">
                <a:alpha val="4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Callout: Bent Line 20">
              <a:extLst>
                <a:ext uri="{FF2B5EF4-FFF2-40B4-BE49-F238E27FC236}">
                  <a16:creationId xmlns:a16="http://schemas.microsoft.com/office/drawing/2014/main" id="{AD7E939B-D545-4045-90F1-1415049228A7}"/>
                </a:ext>
              </a:extLst>
            </p:cNvPr>
            <p:cNvSpPr/>
            <p:nvPr/>
          </p:nvSpPr>
          <p:spPr>
            <a:xfrm>
              <a:off x="7436159" y="2845358"/>
              <a:ext cx="4068452" cy="1008112"/>
            </a:xfrm>
            <a:prstGeom prst="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104799"/>
                <a:gd name="adj6" fmla="val -38918"/>
              </a:avLst>
            </a:prstGeom>
            <a:ln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3200" dirty="0"/>
                <a:t>ควรเขียนให้มีรูปประโยคเหมือนกับ </a:t>
              </a:r>
              <a:r>
                <a:rPr lang="en-GB" sz="3200" dirty="0"/>
                <a:t>3.2.1 (</a:t>
              </a:r>
              <a:r>
                <a:rPr lang="th-TH" sz="3200" dirty="0"/>
                <a:t>ตัดคำว่า “การเก็บ” ออก)</a:t>
              </a:r>
              <a:endParaRPr lang="en-GB" sz="32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403812" y="4329100"/>
            <a:ext cx="6552728" cy="1800200"/>
            <a:chOff x="4655840" y="2046635"/>
            <a:chExt cx="6552728" cy="1800200"/>
          </a:xfrm>
        </p:grpSpPr>
        <p:sp>
          <p:nvSpPr>
            <p:cNvPr id="17" name="Rectangle: Rounded Corners 21">
              <a:extLst>
                <a:ext uri="{FF2B5EF4-FFF2-40B4-BE49-F238E27FC236}">
                  <a16:creationId xmlns:a16="http://schemas.microsoft.com/office/drawing/2014/main" id="{59D97001-06B0-4A2A-91D0-B89C95C1DECA}"/>
                </a:ext>
              </a:extLst>
            </p:cNvPr>
            <p:cNvSpPr/>
            <p:nvPr/>
          </p:nvSpPr>
          <p:spPr>
            <a:xfrm>
              <a:off x="4655840" y="2046635"/>
              <a:ext cx="972108" cy="468052"/>
            </a:xfrm>
            <a:prstGeom prst="roundRect">
              <a:avLst/>
            </a:prstGeom>
            <a:solidFill>
              <a:srgbClr val="A53010">
                <a:alpha val="4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Callout: Bent Line 20">
              <a:extLst>
                <a:ext uri="{FF2B5EF4-FFF2-40B4-BE49-F238E27FC236}">
                  <a16:creationId xmlns:a16="http://schemas.microsoft.com/office/drawing/2014/main" id="{AD7E939B-D545-4045-90F1-1415049228A7}"/>
                </a:ext>
              </a:extLst>
            </p:cNvPr>
            <p:cNvSpPr/>
            <p:nvPr/>
          </p:nvSpPr>
          <p:spPr>
            <a:xfrm>
              <a:off x="6816080" y="2838723"/>
              <a:ext cx="4392488" cy="1008112"/>
            </a:xfrm>
            <a:prstGeom prst="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-36296"/>
                <a:gd name="adj6" fmla="val -35016"/>
              </a:avLst>
            </a:prstGeom>
            <a:ln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3200" dirty="0"/>
                <a:t>ควรเขียนให้มีรูปประโยคเหมือนกับ </a:t>
              </a:r>
              <a:r>
                <a:rPr lang="en-GB" sz="3200" dirty="0"/>
                <a:t>3.2 (</a:t>
              </a:r>
              <a:r>
                <a:rPr lang="th-TH" sz="3200" dirty="0"/>
                <a:t>เพิ่มคำว่า “การ”)</a:t>
              </a:r>
              <a:endParaRPr lang="en-GB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96875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รูปของคำควรมีความสม่ำเสมอ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9D794-9649-4797-A538-4F53F3E84080}" type="slidenum">
              <a:rPr lang="en-US" altLang="en-US" smtClean="0"/>
              <a:pPr/>
              <a:t>39</a:t>
            </a:fld>
            <a:endParaRPr lang="en-US" alt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091444" y="1844824"/>
            <a:ext cx="10956185" cy="1077218"/>
            <a:chOff x="1007215" y="1892968"/>
            <a:chExt cx="10956185" cy="1077218"/>
          </a:xfrm>
        </p:grpSpPr>
        <p:sp>
          <p:nvSpPr>
            <p:cNvPr id="13" name="Rectangle 12"/>
            <p:cNvSpPr/>
            <p:nvPr/>
          </p:nvSpPr>
          <p:spPr>
            <a:xfrm>
              <a:off x="3352800" y="1892968"/>
              <a:ext cx="8610600" cy="1077218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>
                <a:tabLst>
                  <a:tab pos="531813" algn="l"/>
                </a:tabLst>
              </a:pPr>
              <a:r>
                <a:rPr lang="th-TH" sz="3200" dirty="0">
                  <a:solidFill>
                    <a:schemeClr val="tx1"/>
                  </a:solidFill>
                </a:rPr>
                <a:t>...คุณสมบัติที่ทำการทดสอบ ได้แก่ </a:t>
              </a:r>
              <a:r>
                <a:rPr lang="en-US" sz="3200" dirty="0">
                  <a:solidFill>
                    <a:schemeClr val="tx1"/>
                  </a:solidFill>
                </a:rPr>
                <a:t>porosity, </a:t>
              </a:r>
              <a:r>
                <a:rPr lang="th-TH" sz="3200" dirty="0">
                  <a:solidFill>
                    <a:schemeClr val="tx1"/>
                  </a:solidFill>
                </a:rPr>
                <a:t>ความซึมผ่าน (</a:t>
              </a:r>
              <a:r>
                <a:rPr lang="en-US" sz="3200" dirty="0">
                  <a:solidFill>
                    <a:schemeClr val="tx1"/>
                  </a:solidFill>
                </a:rPr>
                <a:t>hydraulic conductivity</a:t>
              </a:r>
              <a:r>
                <a:rPr lang="th-TH" sz="3200" dirty="0">
                  <a:solidFill>
                    <a:schemeClr val="tx1"/>
                  </a:solidFill>
                </a:rPr>
                <a:t>)</a:t>
              </a:r>
              <a:r>
                <a:rPr lang="en-US" sz="3200" dirty="0">
                  <a:solidFill>
                    <a:schemeClr val="tx1"/>
                  </a:solidFill>
                </a:rPr>
                <a:t>, </a:t>
              </a:r>
              <a:r>
                <a:rPr lang="th-TH" sz="3200" dirty="0">
                  <a:solidFill>
                    <a:schemeClr val="tx1"/>
                  </a:solidFill>
                </a:rPr>
                <a:t>และ</a:t>
              </a:r>
              <a:r>
                <a:rPr lang="en-US" sz="3200" dirty="0">
                  <a:solidFill>
                    <a:schemeClr val="tx1"/>
                  </a:solidFill>
                </a:rPr>
                <a:t> </a:t>
              </a:r>
              <a:r>
                <a:rPr lang="th-TH" sz="3200" dirty="0">
                  <a:solidFill>
                    <a:schemeClr val="tx1"/>
                  </a:solidFill>
                </a:rPr>
                <a:t>ความหนาแน่นมวลรวม (</a:t>
              </a:r>
              <a:r>
                <a:rPr lang="en-US" sz="3200" dirty="0">
                  <a:solidFill>
                    <a:schemeClr val="tx1"/>
                  </a:solidFill>
                </a:rPr>
                <a:t>Bulk density</a:t>
              </a:r>
              <a:r>
                <a:rPr lang="th-TH" sz="3200" dirty="0">
                  <a:solidFill>
                    <a:schemeClr val="tx1"/>
                  </a:solidFill>
                </a:rPr>
                <a:t>)</a:t>
              </a:r>
              <a:r>
                <a:rPr lang="en-US" sz="3200" dirty="0">
                  <a:solidFill>
                    <a:schemeClr val="tx1"/>
                  </a:solidFill>
                </a:rPr>
                <a:t> </a:t>
              </a:r>
              <a:endParaRPr lang="th-TH" sz="3200" dirty="0">
                <a:solidFill>
                  <a:schemeClr val="tx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007215" y="1892968"/>
              <a:ext cx="2116985" cy="707886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th-TH" sz="4000" dirty="0"/>
                <a:t>ไม่เหมาะสม</a:t>
              </a:r>
              <a:endParaRPr lang="en-GB" sz="4000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358330" y="1846570"/>
            <a:ext cx="5861906" cy="2341258"/>
            <a:chOff x="2358330" y="1378518"/>
            <a:chExt cx="5861906" cy="2341258"/>
          </a:xfrm>
        </p:grpSpPr>
        <p:sp>
          <p:nvSpPr>
            <p:cNvPr id="24" name="Rectangle: Rounded Corners 21">
              <a:extLst>
                <a:ext uri="{FF2B5EF4-FFF2-40B4-BE49-F238E27FC236}">
                  <a16:creationId xmlns:a16="http://schemas.microsoft.com/office/drawing/2014/main" id="{59D97001-06B0-4A2A-91D0-B89C95C1DECA}"/>
                </a:ext>
              </a:extLst>
            </p:cNvPr>
            <p:cNvSpPr/>
            <p:nvPr/>
          </p:nvSpPr>
          <p:spPr>
            <a:xfrm>
              <a:off x="7140116" y="1378518"/>
              <a:ext cx="1080120" cy="468052"/>
            </a:xfrm>
            <a:prstGeom prst="roundRect">
              <a:avLst/>
            </a:prstGeom>
            <a:solidFill>
              <a:srgbClr val="A53010">
                <a:alpha val="4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Callout: Bent Line 20">
              <a:extLst>
                <a:ext uri="{FF2B5EF4-FFF2-40B4-BE49-F238E27FC236}">
                  <a16:creationId xmlns:a16="http://schemas.microsoft.com/office/drawing/2014/main" id="{AD7E939B-D545-4045-90F1-1415049228A7}"/>
                </a:ext>
              </a:extLst>
            </p:cNvPr>
            <p:cNvSpPr/>
            <p:nvPr/>
          </p:nvSpPr>
          <p:spPr>
            <a:xfrm flipH="1">
              <a:off x="2358330" y="2642558"/>
              <a:ext cx="4205722" cy="1077218"/>
            </a:xfrm>
            <a:prstGeom prst="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-75460"/>
                <a:gd name="adj6" fmla="val -23193"/>
              </a:avLst>
            </a:prstGeom>
            <a:ln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r>
                <a:rPr lang="th-TH" sz="3200" dirty="0"/>
                <a:t>ควรใช้ภาษาไทย แล้ววงเล็บภาษาอังกฤษ เหมือนกับตัวแปรอื่น ๆ</a:t>
              </a:r>
              <a:endParaRPr lang="en-GB" sz="32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568469" y="2376013"/>
            <a:ext cx="5371847" cy="3138201"/>
            <a:chOff x="3820497" y="93548"/>
            <a:chExt cx="5371847" cy="3138201"/>
          </a:xfrm>
        </p:grpSpPr>
        <p:sp>
          <p:nvSpPr>
            <p:cNvPr id="17" name="Rectangle: Rounded Corners 21">
              <a:extLst>
                <a:ext uri="{FF2B5EF4-FFF2-40B4-BE49-F238E27FC236}">
                  <a16:creationId xmlns:a16="http://schemas.microsoft.com/office/drawing/2014/main" id="{59D97001-06B0-4A2A-91D0-B89C95C1DECA}"/>
                </a:ext>
              </a:extLst>
            </p:cNvPr>
            <p:cNvSpPr/>
            <p:nvPr/>
          </p:nvSpPr>
          <p:spPr>
            <a:xfrm>
              <a:off x="8652284" y="93548"/>
              <a:ext cx="540060" cy="468052"/>
            </a:xfrm>
            <a:prstGeom prst="roundRect">
              <a:avLst/>
            </a:prstGeom>
            <a:solidFill>
              <a:srgbClr val="A53010">
                <a:alpha val="4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Callout: Bent Line 20">
              <a:extLst>
                <a:ext uri="{FF2B5EF4-FFF2-40B4-BE49-F238E27FC236}">
                  <a16:creationId xmlns:a16="http://schemas.microsoft.com/office/drawing/2014/main" id="{AD7E939B-D545-4045-90F1-1415049228A7}"/>
                </a:ext>
              </a:extLst>
            </p:cNvPr>
            <p:cNvSpPr/>
            <p:nvPr/>
          </p:nvSpPr>
          <p:spPr>
            <a:xfrm flipH="1">
              <a:off x="3820497" y="2154531"/>
              <a:ext cx="3571647" cy="1077218"/>
            </a:xfrm>
            <a:prstGeom prst="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-148501"/>
                <a:gd name="adj6" fmla="val -41490"/>
              </a:avLst>
            </a:prstGeom>
            <a:ln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r>
                <a:rPr lang="th-TH" sz="3200" dirty="0"/>
                <a:t>จะใช้ตัวอักษรใหญ่หรือไม่ ก็ให้เลือกแบบใดแบบหนึ่ง</a:t>
              </a:r>
              <a:endParaRPr lang="en-GB" sz="3200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7320BCF-7344-49C2-918A-125E06B18F00}"/>
              </a:ext>
            </a:extLst>
          </p:cNvPr>
          <p:cNvGrpSpPr/>
          <p:nvPr/>
        </p:nvGrpSpPr>
        <p:grpSpPr>
          <a:xfrm>
            <a:off x="7716180" y="1844824"/>
            <a:ext cx="3384376" cy="2808312"/>
            <a:chOff x="7716180" y="1844824"/>
            <a:chExt cx="3384376" cy="2808312"/>
          </a:xfrm>
        </p:grpSpPr>
        <p:sp>
          <p:nvSpPr>
            <p:cNvPr id="4" name="Rectangle: Rounded Corners 21">
              <a:extLst>
                <a:ext uri="{FF2B5EF4-FFF2-40B4-BE49-F238E27FC236}">
                  <a16:creationId xmlns:a16="http://schemas.microsoft.com/office/drawing/2014/main" id="{7653E6FA-B8BE-413A-B141-5D7D9137F8F1}"/>
                </a:ext>
              </a:extLst>
            </p:cNvPr>
            <p:cNvSpPr/>
            <p:nvPr/>
          </p:nvSpPr>
          <p:spPr>
            <a:xfrm>
              <a:off x="9836878" y="1844824"/>
              <a:ext cx="1263678" cy="468052"/>
            </a:xfrm>
            <a:prstGeom prst="roundRect">
              <a:avLst/>
            </a:prstGeom>
            <a:solidFill>
              <a:srgbClr val="A53010">
                <a:alpha val="4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7DC0425D-3B19-45B1-8A58-2C0E6EFF81B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16180" y="2312876"/>
              <a:ext cx="2772308" cy="2340260"/>
            </a:xfrm>
            <a:prstGeom prst="line">
              <a:avLst/>
            </a:prstGeom>
            <a:ln w="15875"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2327247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1D28C-4DEB-4BB2-8221-A2497EC64A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/>
              <a:t>ความหมายเปลี่ยนเมื่อใส่วรรค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3659C2-0A9B-47B3-846A-B3987B438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en-US" dirty="0"/>
              <a:t>Geotechnical Report Writing and Presentation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A63634-2D50-485E-B16A-686638CD9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9D794-9649-4797-A538-4F53F3E84080}" type="slidenum">
              <a:rPr lang="en-US" altLang="en-US" smtClean="0"/>
              <a:pPr/>
              <a:t>4</a:t>
            </a:fld>
            <a:endParaRPr lang="en-US" alt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271412-336A-4B1A-8777-7862CE9BC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“และ” กับการเว้นวรรค</a:t>
            </a:r>
            <a:endParaRPr lang="en-GB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3C323CE-AC88-4EE3-A872-193FBC0E187A}"/>
              </a:ext>
            </a:extLst>
          </p:cNvPr>
          <p:cNvGrpSpPr/>
          <p:nvPr/>
        </p:nvGrpSpPr>
        <p:grpSpPr>
          <a:xfrm>
            <a:off x="649976" y="3105000"/>
            <a:ext cx="11313424" cy="1200329"/>
            <a:chOff x="1007215" y="1892968"/>
            <a:chExt cx="11313424" cy="120032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6BF7658-6D8E-46ED-9D2D-795F04790801}"/>
                </a:ext>
              </a:extLst>
            </p:cNvPr>
            <p:cNvSpPr/>
            <p:nvPr/>
          </p:nvSpPr>
          <p:spPr>
            <a:xfrm>
              <a:off x="2759815" y="1892968"/>
              <a:ext cx="9560824" cy="1200329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>
                <a:tabLst>
                  <a:tab pos="531813" algn="l"/>
                </a:tabLst>
              </a:pPr>
              <a:r>
                <a:rPr lang="th-TH" sz="3600" dirty="0">
                  <a:solidFill>
                    <a:schemeClr val="tx1"/>
                  </a:solidFill>
                </a:rPr>
                <a:t>...โครงการนี้มีเป้าหมายเพื่อ กระตุ้นเศรษฐกิจ ยกระดับคุณภาพชีวิตและส่งเสริมสุขภาพของประชาชน...</a:t>
              </a:r>
              <a:endParaRPr lang="th-TH" sz="3600" dirty="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0191B0A-DD1C-47CD-BC42-4BD610294DFF}"/>
                </a:ext>
              </a:extLst>
            </p:cNvPr>
            <p:cNvSpPr txBox="1"/>
            <p:nvPr/>
          </p:nvSpPr>
          <p:spPr>
            <a:xfrm>
              <a:off x="1007215" y="1892968"/>
              <a:ext cx="1620000" cy="6480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th-TH" sz="4000" dirty="0"/>
                <a:t>มี 2 เป้า</a:t>
              </a:r>
              <a:endParaRPr lang="en-GB" sz="4000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7F9382B-F89E-42A0-B8F1-97E30AAAF10F}"/>
              </a:ext>
            </a:extLst>
          </p:cNvPr>
          <p:cNvGrpSpPr/>
          <p:nvPr/>
        </p:nvGrpSpPr>
        <p:grpSpPr>
          <a:xfrm>
            <a:off x="649976" y="4375147"/>
            <a:ext cx="11313424" cy="1200329"/>
            <a:chOff x="1007215" y="1892968"/>
            <a:chExt cx="11313424" cy="1200329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7BA76F8-F436-4A47-A472-C47870B00382}"/>
                </a:ext>
              </a:extLst>
            </p:cNvPr>
            <p:cNvSpPr/>
            <p:nvPr/>
          </p:nvSpPr>
          <p:spPr>
            <a:xfrm>
              <a:off x="2759815" y="1892968"/>
              <a:ext cx="9560824" cy="1200329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>
                <a:tabLst>
                  <a:tab pos="531813" algn="l"/>
                </a:tabLst>
              </a:pPr>
              <a:r>
                <a:rPr lang="th-TH" sz="3600" dirty="0">
                  <a:solidFill>
                    <a:schemeClr val="tx1"/>
                  </a:solidFill>
                </a:rPr>
                <a:t>...โครงการนี้มีเป้าหมายเพื่อ กระตุ้นเศรษฐกิจ ยกระดับคุณภาพชีวิต และ  ส่งเสริมสุขภาพของประชาชน...</a:t>
              </a:r>
              <a:endParaRPr lang="th-TH" sz="3600" dirty="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C816CB6-0EBE-4C83-A26E-40367B777144}"/>
                </a:ext>
              </a:extLst>
            </p:cNvPr>
            <p:cNvSpPr txBox="1"/>
            <p:nvPr/>
          </p:nvSpPr>
          <p:spPr>
            <a:xfrm>
              <a:off x="1007215" y="1892968"/>
              <a:ext cx="1620000" cy="6480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th-TH" sz="4000" dirty="0"/>
                <a:t>มี 3 เป้า</a:t>
              </a:r>
              <a:endParaRPr lang="en-GB" sz="4000" dirty="0"/>
            </a:p>
          </p:txBody>
        </p:sp>
      </p:grpSp>
      <p:sp>
        <p:nvSpPr>
          <p:cNvPr id="12" name="Callout: Bent Line 11">
            <a:extLst>
              <a:ext uri="{FF2B5EF4-FFF2-40B4-BE49-F238E27FC236}">
                <a16:creationId xmlns:a16="http://schemas.microsoft.com/office/drawing/2014/main" id="{F8A65A3E-536C-4FB4-8FAE-BE84DB6E55F4}"/>
              </a:ext>
            </a:extLst>
          </p:cNvPr>
          <p:cNvSpPr/>
          <p:nvPr/>
        </p:nvSpPr>
        <p:spPr>
          <a:xfrm>
            <a:off x="8610600" y="2362200"/>
            <a:ext cx="1514529" cy="6096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62500"/>
              <a:gd name="adj6" fmla="val -50345"/>
            </a:avLst>
          </a:prstGeom>
          <a:ln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dirty="0"/>
              <a:t>ควรมี “และ”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38569832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ใช้คำฟุ่มเฟือย ไม่กระชับ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9D794-9649-4797-A538-4F53F3E84080}" type="slidenum">
              <a:rPr lang="en-US" altLang="en-US" smtClean="0"/>
              <a:pPr/>
              <a:t>40</a:t>
            </a:fld>
            <a:endParaRPr lang="en-US" alt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091444" y="1844824"/>
            <a:ext cx="10956185" cy="648000"/>
            <a:chOff x="1007215" y="1892968"/>
            <a:chExt cx="10956185" cy="648000"/>
          </a:xfrm>
        </p:grpSpPr>
        <p:sp>
          <p:nvSpPr>
            <p:cNvPr id="13" name="Rectangle 12"/>
            <p:cNvSpPr/>
            <p:nvPr/>
          </p:nvSpPr>
          <p:spPr>
            <a:xfrm>
              <a:off x="3352800" y="1892968"/>
              <a:ext cx="8610600" cy="646331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>
                <a:tabLst>
                  <a:tab pos="531813" algn="l"/>
                </a:tabLst>
              </a:pPr>
              <a:r>
                <a:rPr lang="en-GB" sz="3600" dirty="0">
                  <a:solidFill>
                    <a:schemeClr val="tx1"/>
                  </a:solidFill>
                </a:rPr>
                <a:t>Quartering </a:t>
              </a:r>
              <a:r>
                <a:rPr lang="th-TH" sz="3600" dirty="0">
                  <a:solidFill>
                    <a:schemeClr val="tx1"/>
                  </a:solidFill>
                </a:rPr>
                <a:t>คือ การแบ่งดินออกเป็นส่วน ๆ จำนวน </a:t>
              </a:r>
              <a:r>
                <a:rPr lang="en-GB" sz="3600" dirty="0">
                  <a:solidFill>
                    <a:schemeClr val="tx1"/>
                  </a:solidFill>
                </a:rPr>
                <a:t>4</a:t>
              </a:r>
              <a:r>
                <a:rPr lang="th-TH" sz="3600" dirty="0">
                  <a:solidFill>
                    <a:schemeClr val="tx1"/>
                  </a:solidFill>
                </a:rPr>
                <a:t> ส่วน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007215" y="1892968"/>
              <a:ext cx="2116985" cy="6480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th-TH" sz="4000" dirty="0"/>
                <a:t>เยิ่นเย้อ</a:t>
              </a:r>
              <a:endParaRPr lang="en-GB" sz="40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090452" y="2708920"/>
            <a:ext cx="10956185" cy="648000"/>
            <a:chOff x="1007215" y="1892968"/>
            <a:chExt cx="10956185" cy="648000"/>
          </a:xfrm>
        </p:grpSpPr>
        <p:sp>
          <p:nvSpPr>
            <p:cNvPr id="15" name="Rectangle 14"/>
            <p:cNvSpPr/>
            <p:nvPr/>
          </p:nvSpPr>
          <p:spPr>
            <a:xfrm>
              <a:off x="3352800" y="1892968"/>
              <a:ext cx="8610600" cy="646331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>
                <a:tabLst>
                  <a:tab pos="531813" algn="l"/>
                </a:tabLst>
              </a:pPr>
              <a:r>
                <a:rPr lang="en-GB" sz="3600" dirty="0">
                  <a:solidFill>
                    <a:schemeClr val="tx1"/>
                  </a:solidFill>
                </a:rPr>
                <a:t>Quartering </a:t>
              </a:r>
              <a:r>
                <a:rPr lang="th-TH" sz="3600" dirty="0">
                  <a:solidFill>
                    <a:schemeClr val="tx1"/>
                  </a:solidFill>
                </a:rPr>
                <a:t>คือ การแบ่งดินออกเป็น</a:t>
              </a:r>
              <a:r>
                <a:rPr lang="en-GB" sz="3600" dirty="0">
                  <a:solidFill>
                    <a:schemeClr val="tx1"/>
                  </a:solidFill>
                </a:rPr>
                <a:t> 4</a:t>
              </a:r>
              <a:r>
                <a:rPr lang="th-TH" sz="3600" dirty="0">
                  <a:solidFill>
                    <a:schemeClr val="tx1"/>
                  </a:solidFill>
                </a:rPr>
                <a:t> ส่วน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007215" y="1892968"/>
              <a:ext cx="2116985" cy="6480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th-TH" sz="4000" dirty="0"/>
                <a:t>แก้ไข</a:t>
              </a:r>
              <a:endParaRPr lang="en-GB" sz="40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090452" y="4113076"/>
            <a:ext cx="10956185" cy="1200329"/>
            <a:chOff x="1007215" y="1892968"/>
            <a:chExt cx="10956185" cy="1200329"/>
          </a:xfrm>
        </p:grpSpPr>
        <p:sp>
          <p:nvSpPr>
            <p:cNvPr id="18" name="Rectangle 17"/>
            <p:cNvSpPr/>
            <p:nvPr/>
          </p:nvSpPr>
          <p:spPr>
            <a:xfrm>
              <a:off x="3352800" y="1892968"/>
              <a:ext cx="8610600" cy="1200329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>
                <a:tabLst>
                  <a:tab pos="531813" algn="l"/>
                </a:tabLst>
              </a:pPr>
              <a:r>
                <a:rPr lang="th-TH" sz="3600" dirty="0">
                  <a:solidFill>
                    <a:schemeClr val="tx1"/>
                  </a:solidFill>
                </a:rPr>
                <a:t>การสำรวจทางธรณีฟิสิกส์ด้วยความต้านทานไฟฟ้า เป็นวิธีการสำรวจวิธีหนึ่ง ซึ่งเป็นวิธีที่นิยมใช้ในการสำรวจเพื่อหาน้ำบาดาล...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007215" y="1892968"/>
              <a:ext cx="2116985" cy="6480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th-TH" sz="4000" dirty="0"/>
                <a:t>เยิ่นเย้อ</a:t>
              </a:r>
              <a:endParaRPr lang="en-GB" sz="4000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090452" y="5481228"/>
            <a:ext cx="10956185" cy="1200329"/>
            <a:chOff x="1007215" y="1892968"/>
            <a:chExt cx="10956185" cy="1200329"/>
          </a:xfrm>
        </p:grpSpPr>
        <p:sp>
          <p:nvSpPr>
            <p:cNvPr id="25" name="Rectangle 24"/>
            <p:cNvSpPr/>
            <p:nvPr/>
          </p:nvSpPr>
          <p:spPr>
            <a:xfrm>
              <a:off x="3352800" y="1892968"/>
              <a:ext cx="8610600" cy="1200329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>
                <a:tabLst>
                  <a:tab pos="531813" algn="l"/>
                </a:tabLst>
              </a:pPr>
              <a:r>
                <a:rPr lang="th-TH" sz="3600" dirty="0">
                  <a:solidFill>
                    <a:schemeClr val="tx1"/>
                  </a:solidFill>
                </a:rPr>
                <a:t>การสำรวจความต้านทานไฟฟ้า เป็นวิธีการทางธรณีฟิสิกส์ ซึ่งนิยมใช้ในการสำรวจหาน้ำบาดาล...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007215" y="1892968"/>
              <a:ext cx="2116985" cy="707886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th-TH" sz="4000" dirty="0"/>
                <a:t>แก้ไข</a:t>
              </a:r>
              <a:endParaRPr lang="en-GB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17374846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ใช้คำฟุ่มเฟือย ไม่กระชับ (ต่อ)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9D794-9649-4797-A538-4F53F3E84080}" type="slidenum">
              <a:rPr lang="en-US" altLang="en-US" smtClean="0"/>
              <a:pPr/>
              <a:t>41</a:t>
            </a:fld>
            <a:endParaRPr lang="en-US" altLang="en-US"/>
          </a:p>
        </p:txBody>
      </p:sp>
      <p:grpSp>
        <p:nvGrpSpPr>
          <p:cNvPr id="17" name="Group 16"/>
          <p:cNvGrpSpPr/>
          <p:nvPr/>
        </p:nvGrpSpPr>
        <p:grpSpPr>
          <a:xfrm>
            <a:off x="1019436" y="1844824"/>
            <a:ext cx="10956185" cy="648000"/>
            <a:chOff x="1007215" y="1892968"/>
            <a:chExt cx="10956185" cy="648000"/>
          </a:xfrm>
        </p:grpSpPr>
        <p:sp>
          <p:nvSpPr>
            <p:cNvPr id="18" name="Rectangle 17"/>
            <p:cNvSpPr/>
            <p:nvPr/>
          </p:nvSpPr>
          <p:spPr>
            <a:xfrm>
              <a:off x="3352800" y="1892968"/>
              <a:ext cx="8610600" cy="646331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>
                <a:tabLst>
                  <a:tab pos="531813" algn="l"/>
                </a:tabLst>
              </a:pPr>
              <a:r>
                <a:rPr lang="th-TH" sz="3600" dirty="0">
                  <a:solidFill>
                    <a:schemeClr val="tx1"/>
                  </a:solidFill>
                </a:rPr>
                <a:t>ลักษณะของดินในพื้นที่ พบว่าสามารถแบ่งได้ </a:t>
              </a:r>
              <a:r>
                <a:rPr lang="en-GB" sz="3600" dirty="0">
                  <a:solidFill>
                    <a:schemeClr val="tx1"/>
                  </a:solidFill>
                </a:rPr>
                <a:t>6</a:t>
              </a:r>
              <a:r>
                <a:rPr lang="th-TH" sz="3600" dirty="0">
                  <a:solidFill>
                    <a:schemeClr val="tx1"/>
                  </a:solidFill>
                </a:rPr>
                <a:t> ลักษณะ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007215" y="1892968"/>
              <a:ext cx="2116985" cy="6480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th-TH" sz="3600" dirty="0"/>
                <a:t>เยิ่นเย้อ</a:t>
              </a:r>
              <a:endParaRPr lang="en-GB" sz="3600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020354" y="2672916"/>
            <a:ext cx="10956185" cy="648000"/>
            <a:chOff x="1007215" y="1892968"/>
            <a:chExt cx="10956185" cy="648000"/>
          </a:xfrm>
        </p:grpSpPr>
        <p:sp>
          <p:nvSpPr>
            <p:cNvPr id="25" name="Rectangle 24"/>
            <p:cNvSpPr/>
            <p:nvPr/>
          </p:nvSpPr>
          <p:spPr>
            <a:xfrm>
              <a:off x="3352800" y="1892968"/>
              <a:ext cx="8610600" cy="646331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>
                <a:tabLst>
                  <a:tab pos="531813" algn="l"/>
                </a:tabLst>
              </a:pPr>
              <a:r>
                <a:rPr lang="th-TH" sz="3600" dirty="0">
                  <a:solidFill>
                    <a:schemeClr val="tx1"/>
                  </a:solidFill>
                </a:rPr>
                <a:t>ดินในพื้นที่ สามารถแบ่งได้ </a:t>
              </a:r>
              <a:r>
                <a:rPr lang="en-GB" sz="3600" dirty="0">
                  <a:solidFill>
                    <a:schemeClr val="tx1"/>
                  </a:solidFill>
                </a:rPr>
                <a:t>6</a:t>
              </a:r>
              <a:r>
                <a:rPr lang="th-TH" sz="3600" dirty="0">
                  <a:solidFill>
                    <a:schemeClr val="tx1"/>
                  </a:solidFill>
                </a:rPr>
                <a:t> ลักษณะ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007215" y="1892968"/>
              <a:ext cx="2116985" cy="6480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th-TH" sz="3600" dirty="0"/>
                <a:t>แก้ไข</a:t>
              </a:r>
              <a:endParaRPr lang="en-GB" sz="3600" dirty="0"/>
            </a:p>
          </p:txBody>
        </p:sp>
      </p:grpSp>
    </p:spTree>
    <p:extLst>
      <p:ext uri="{BB962C8B-B14F-4D97-AF65-F5344CB8AC3E}">
        <p14:creationId xmlns:p14="http://schemas.microsoft.com/office/powerpoint/2010/main" val="400889121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9D794-9649-4797-A538-4F53F3E84080}" type="slidenum">
              <a:rPr lang="en-US" altLang="en-US" smtClean="0"/>
              <a:pPr/>
              <a:t>5</a:t>
            </a:fld>
            <a:endParaRPr lang="en-US" altLang="en-US"/>
          </a:p>
        </p:txBody>
      </p:sp>
      <p:sp>
        <p:nvSpPr>
          <p:cNvPr id="7" name="Rectangle 6"/>
          <p:cNvSpPr/>
          <p:nvPr/>
        </p:nvSpPr>
        <p:spPr>
          <a:xfrm>
            <a:off x="1451484" y="1892967"/>
            <a:ext cx="10511916" cy="6480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>
              <a:tabLst>
                <a:tab pos="531813" algn="l"/>
              </a:tabLst>
            </a:pPr>
            <a:r>
              <a:rPr lang="th-TH" sz="3600" dirty="0">
                <a:solidFill>
                  <a:schemeClr val="tx1"/>
                </a:solidFill>
              </a:rPr>
              <a:t>ผู้ดำเนินงานได้</a:t>
            </a:r>
            <a:r>
              <a:rPr lang="th-TH" sz="3600" dirty="0">
                <a:solidFill>
                  <a:srgbClr val="0070C0"/>
                </a:solidFill>
              </a:rPr>
              <a:t>ศึกษาเสถียรภาพของ</a:t>
            </a:r>
            <a:r>
              <a:rPr lang="th-TH" sz="3600" dirty="0">
                <a:solidFill>
                  <a:schemeClr val="tx1"/>
                </a:solidFill>
              </a:rPr>
              <a:t>ที่ลาด</a:t>
            </a:r>
            <a:r>
              <a:rPr lang="th-TH" sz="3600" dirty="0">
                <a:solidFill>
                  <a:srgbClr val="FF0000"/>
                </a:solidFill>
              </a:rPr>
              <a:t>และ</a:t>
            </a:r>
            <a:r>
              <a:rPr lang="th-TH" sz="3600" dirty="0">
                <a:solidFill>
                  <a:schemeClr val="bg1">
                    <a:lumMod val="50000"/>
                  </a:schemeClr>
                </a:solidFill>
              </a:rPr>
              <a:t>(ศึกษาเสถียรภาพของ)</a:t>
            </a:r>
            <a:r>
              <a:rPr lang="th-TH" sz="3600" dirty="0">
                <a:solidFill>
                  <a:schemeClr val="tx1"/>
                </a:solidFill>
              </a:rPr>
              <a:t>ฐานราก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451484" y="3228588"/>
            <a:ext cx="10507982" cy="6480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>
              <a:tabLst>
                <a:tab pos="531813" algn="l"/>
              </a:tabLst>
            </a:pPr>
            <a:r>
              <a:rPr lang="th-TH" sz="3600" dirty="0">
                <a:solidFill>
                  <a:schemeClr val="tx1"/>
                </a:solidFill>
              </a:rPr>
              <a:t>ผู้ดำเนินงานได้</a:t>
            </a:r>
            <a:r>
              <a:rPr lang="th-TH" sz="3600" dirty="0">
                <a:solidFill>
                  <a:srgbClr val="0070C0"/>
                </a:solidFill>
              </a:rPr>
              <a:t>ศึกษา</a:t>
            </a:r>
            <a:r>
              <a:rPr lang="th-TH" sz="3600" dirty="0">
                <a:solidFill>
                  <a:schemeClr val="tx1"/>
                </a:solidFill>
              </a:rPr>
              <a:t>เสถียรภาพของที่ลาด </a:t>
            </a:r>
            <a:r>
              <a:rPr lang="th-TH" sz="3600" dirty="0">
                <a:solidFill>
                  <a:srgbClr val="FF0000"/>
                </a:solidFill>
              </a:rPr>
              <a:t>และ</a:t>
            </a:r>
            <a:r>
              <a:rPr lang="th-TH" sz="3600" dirty="0">
                <a:solidFill>
                  <a:schemeClr val="bg1">
                    <a:lumMod val="50000"/>
                  </a:schemeClr>
                </a:solidFill>
              </a:rPr>
              <a:t>(ศึกษา)</a:t>
            </a:r>
            <a:r>
              <a:rPr lang="th-TH" sz="3600" dirty="0">
                <a:solidFill>
                  <a:schemeClr val="tx1"/>
                </a:solidFill>
              </a:rPr>
              <a:t>ความแข็งแรงของฐานราก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51484" y="4530728"/>
            <a:ext cx="10507982" cy="6480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>
              <a:tabLst>
                <a:tab pos="531813" algn="l"/>
              </a:tabLst>
            </a:pPr>
            <a:r>
              <a:rPr lang="th-TH" sz="3600" dirty="0">
                <a:solidFill>
                  <a:schemeClr val="tx1"/>
                </a:solidFill>
              </a:rPr>
              <a:t>ผู้ดำเนินงาน</a:t>
            </a:r>
            <a:r>
              <a:rPr lang="th-TH" sz="3600" dirty="0">
                <a:solidFill>
                  <a:srgbClr val="0070C0"/>
                </a:solidFill>
              </a:rPr>
              <a:t>ได้</a:t>
            </a:r>
            <a:r>
              <a:rPr lang="th-TH" sz="3600" dirty="0">
                <a:solidFill>
                  <a:srgbClr val="FF0000"/>
                </a:solidFill>
              </a:rPr>
              <a:t> </a:t>
            </a:r>
            <a:r>
              <a:rPr lang="th-TH" sz="3600" dirty="0">
                <a:solidFill>
                  <a:schemeClr val="tx1"/>
                </a:solidFill>
              </a:rPr>
              <a:t>ศึกษาเสถียรภาพของที่ลาด </a:t>
            </a:r>
            <a:r>
              <a:rPr lang="th-TH" sz="3600" dirty="0">
                <a:solidFill>
                  <a:srgbClr val="FF0000"/>
                </a:solidFill>
              </a:rPr>
              <a:t>และ </a:t>
            </a:r>
            <a:r>
              <a:rPr lang="th-TH" sz="3600" dirty="0">
                <a:solidFill>
                  <a:schemeClr val="tx1"/>
                </a:solidFill>
              </a:rPr>
              <a:t>วิเคราะห์ความแข็งแรงของฐานราก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5807968" y="1953007"/>
            <a:ext cx="4860540" cy="527920"/>
            <a:chOff x="5807968" y="1953007"/>
            <a:chExt cx="4860540" cy="527920"/>
          </a:xfrm>
        </p:grpSpPr>
        <p:sp>
          <p:nvSpPr>
            <p:cNvPr id="4" name="Rectangle 3"/>
            <p:cNvSpPr/>
            <p:nvPr/>
          </p:nvSpPr>
          <p:spPr>
            <a:xfrm>
              <a:off x="5807968" y="1953007"/>
              <a:ext cx="684076" cy="527920"/>
            </a:xfrm>
            <a:prstGeom prst="rect">
              <a:avLst/>
            </a:prstGeom>
            <a:solidFill>
              <a:srgbClr val="A53010">
                <a:alpha val="2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9660396" y="1953007"/>
              <a:ext cx="1008112" cy="527920"/>
            </a:xfrm>
            <a:prstGeom prst="rect">
              <a:avLst/>
            </a:prstGeom>
            <a:solidFill>
              <a:srgbClr val="A53010">
                <a:alpha val="2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007768" y="3297124"/>
            <a:ext cx="6984776" cy="527920"/>
            <a:chOff x="3611724" y="1984702"/>
            <a:chExt cx="6984776" cy="527920"/>
          </a:xfrm>
        </p:grpSpPr>
        <p:sp>
          <p:nvSpPr>
            <p:cNvPr id="19" name="Rectangle 18"/>
            <p:cNvSpPr/>
            <p:nvPr/>
          </p:nvSpPr>
          <p:spPr>
            <a:xfrm>
              <a:off x="7536160" y="1984702"/>
              <a:ext cx="3060340" cy="527920"/>
            </a:xfrm>
            <a:prstGeom prst="rect">
              <a:avLst/>
            </a:prstGeom>
            <a:solidFill>
              <a:srgbClr val="A53010">
                <a:alpha val="2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611724" y="1984702"/>
              <a:ext cx="2484276" cy="527920"/>
            </a:xfrm>
            <a:prstGeom prst="rect">
              <a:avLst/>
            </a:prstGeom>
            <a:solidFill>
              <a:srgbClr val="A53010">
                <a:alpha val="2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359696" y="4593268"/>
            <a:ext cx="8028892" cy="529668"/>
            <a:chOff x="3611724" y="1982954"/>
            <a:chExt cx="8028892" cy="529668"/>
          </a:xfrm>
        </p:grpSpPr>
        <p:sp>
          <p:nvSpPr>
            <p:cNvPr id="22" name="Rectangle 21"/>
            <p:cNvSpPr/>
            <p:nvPr/>
          </p:nvSpPr>
          <p:spPr>
            <a:xfrm>
              <a:off x="7536160" y="1984702"/>
              <a:ext cx="4104456" cy="527920"/>
            </a:xfrm>
            <a:prstGeom prst="rect">
              <a:avLst/>
            </a:prstGeom>
            <a:solidFill>
              <a:srgbClr val="A53010">
                <a:alpha val="2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611724" y="1982954"/>
              <a:ext cx="3204356" cy="527920"/>
            </a:xfrm>
            <a:prstGeom prst="rect">
              <a:avLst/>
            </a:prstGeom>
            <a:solidFill>
              <a:srgbClr val="A53010">
                <a:alpha val="2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39951468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1D28C-4DEB-4BB2-8221-A2497EC64A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/>
              <a:t>หน้า/หลัง “และ” ใช้ประธาน และ/หรือ กริยาตัวเดียวกัน</a:t>
            </a:r>
          </a:p>
          <a:p>
            <a:r>
              <a:rPr lang="th-TH" dirty="0"/>
              <a:t>มักใช้ผิดพร่ำเพรื่อเพื่อเชื่อมประโยค โดยที่ประธานไม่เกี่ยวกัน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3659C2-0A9B-47B3-846A-B3987B438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en-US" dirty="0"/>
              <a:t>Geotechnical Report Writing and Presentation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A63634-2D50-485E-B16A-686638CD9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9D794-9649-4797-A538-4F53F3E84080}" type="slidenum">
              <a:rPr lang="en-US" altLang="en-US" smtClean="0"/>
              <a:pPr/>
              <a:t>6</a:t>
            </a:fld>
            <a:endParaRPr lang="en-US" alt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271412-336A-4B1A-8777-7862CE9BC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“และ” จำเป็นต้องมีประธาน</a:t>
            </a:r>
            <a:endParaRPr lang="en-GB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604BA12-0145-4B53-967F-C9CFFB3D520F}"/>
              </a:ext>
            </a:extLst>
          </p:cNvPr>
          <p:cNvGrpSpPr/>
          <p:nvPr/>
        </p:nvGrpSpPr>
        <p:grpSpPr>
          <a:xfrm>
            <a:off x="1487488" y="3906695"/>
            <a:ext cx="10261140" cy="1200329"/>
            <a:chOff x="1007215" y="1892968"/>
            <a:chExt cx="10261140" cy="1200329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15557B3-72E1-455D-88B7-76EB9A851D3E}"/>
                </a:ext>
              </a:extLst>
            </p:cNvPr>
            <p:cNvSpPr/>
            <p:nvPr/>
          </p:nvSpPr>
          <p:spPr>
            <a:xfrm>
              <a:off x="2759815" y="1892968"/>
              <a:ext cx="8508540" cy="1200329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>
                <a:tabLst>
                  <a:tab pos="531813" algn="l"/>
                </a:tabLst>
              </a:pPr>
              <a:r>
                <a:rPr lang="th-TH" sz="3600" dirty="0">
                  <a:solidFill>
                    <a:schemeClr val="tx1"/>
                  </a:solidFill>
                  <a:latin typeface="+mn-lt"/>
                  <a:cs typeface="+mn-cs"/>
                </a:rPr>
                <a:t>งานวิจัยนี้ ดำเนินการโดยการนำตัวอย่างไปทดสอบในห้องปฏิบัติการ และผลการศึกษาพบว่า...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9F3C351-14CC-4AB9-953D-744D45A2BFFF}"/>
                </a:ext>
              </a:extLst>
            </p:cNvPr>
            <p:cNvSpPr txBox="1"/>
            <p:nvPr/>
          </p:nvSpPr>
          <p:spPr>
            <a:xfrm>
              <a:off x="1007215" y="1892968"/>
              <a:ext cx="1620000" cy="707886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th-TH" sz="4000" dirty="0"/>
                <a:t>ผิด</a:t>
              </a:r>
              <a:endParaRPr lang="en-GB" sz="4000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757D5F7-0267-46AB-8A61-BD06C4F7A27E}"/>
              </a:ext>
            </a:extLst>
          </p:cNvPr>
          <p:cNvGrpSpPr/>
          <p:nvPr/>
        </p:nvGrpSpPr>
        <p:grpSpPr>
          <a:xfrm>
            <a:off x="3240088" y="4614581"/>
            <a:ext cx="2891916" cy="1493716"/>
            <a:chOff x="3600128" y="1260628"/>
            <a:chExt cx="2891916" cy="1493716"/>
          </a:xfrm>
        </p:grpSpPr>
        <p:sp>
          <p:nvSpPr>
            <p:cNvPr id="21" name="Callout: Bent Line 20">
              <a:extLst>
                <a:ext uri="{FF2B5EF4-FFF2-40B4-BE49-F238E27FC236}">
                  <a16:creationId xmlns:a16="http://schemas.microsoft.com/office/drawing/2014/main" id="{AD7E939B-D545-4045-90F1-1415049228A7}"/>
                </a:ext>
              </a:extLst>
            </p:cNvPr>
            <p:cNvSpPr/>
            <p:nvPr/>
          </p:nvSpPr>
          <p:spPr>
            <a:xfrm>
              <a:off x="4439816" y="2060848"/>
              <a:ext cx="2052228" cy="693496"/>
            </a:xfrm>
            <a:prstGeom prst="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-65901"/>
                <a:gd name="adj6" fmla="val -20501"/>
              </a:avLst>
            </a:prstGeom>
            <a:ln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3200" dirty="0"/>
                <a:t>ต้องไม่ใส่ “และ”</a:t>
              </a:r>
              <a:endParaRPr lang="en-GB" sz="3200" dirty="0"/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59D97001-06B0-4A2A-91D0-B89C95C1DECA}"/>
                </a:ext>
              </a:extLst>
            </p:cNvPr>
            <p:cNvSpPr/>
            <p:nvPr/>
          </p:nvSpPr>
          <p:spPr>
            <a:xfrm>
              <a:off x="3600128" y="1260628"/>
              <a:ext cx="587660" cy="332168"/>
            </a:xfrm>
            <a:prstGeom prst="roundRect">
              <a:avLst/>
            </a:prstGeom>
            <a:solidFill>
              <a:srgbClr val="A53010">
                <a:alpha val="4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49773335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E830F3FD-7996-4494-8606-8096654DC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ฝึกการใช้ “และ”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8FEBA9-4052-4ADD-B2B3-2315DAA45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en-US"/>
              <a:t>Geotechnical Report Writing and Presentation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3AEB5A-2E5F-46B9-90B7-763789275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9D794-9649-4797-A538-4F53F3E84080}" type="slidenum">
              <a:rPr lang="en-US" altLang="en-US" smtClean="0"/>
              <a:pPr/>
              <a:t>7</a:t>
            </a:fld>
            <a:endParaRPr lang="en-US" alt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5B8A8F6-E28D-475A-A17B-17A2D5948F57}"/>
              </a:ext>
            </a:extLst>
          </p:cNvPr>
          <p:cNvGrpSpPr/>
          <p:nvPr/>
        </p:nvGrpSpPr>
        <p:grpSpPr>
          <a:xfrm>
            <a:off x="1739516" y="1880828"/>
            <a:ext cx="10261140" cy="1200329"/>
            <a:chOff x="1007215" y="1892968"/>
            <a:chExt cx="10261140" cy="120032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AAE6229-E9D2-4A1C-80EE-7ED37F85F4B4}"/>
                </a:ext>
              </a:extLst>
            </p:cNvPr>
            <p:cNvSpPr/>
            <p:nvPr/>
          </p:nvSpPr>
          <p:spPr>
            <a:xfrm>
              <a:off x="2759815" y="1892968"/>
              <a:ext cx="8508540" cy="1200329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>
                <a:tabLst>
                  <a:tab pos="531813" algn="l"/>
                </a:tabLst>
              </a:pPr>
              <a:r>
                <a:rPr lang="th-TH" sz="3600" dirty="0">
                  <a:solidFill>
                    <a:schemeClr val="tx1"/>
                  </a:solidFill>
                  <a:latin typeface="+mn-lt"/>
                  <a:cs typeface="+mn-cs"/>
                </a:rPr>
                <a:t>งานวิจัยนี้ ดำเนินการโดย การนำตัวอย่างไปทดสอบในห้องปฏิบัติการ และ วิเคราะห์ผลด้วยโปรแกรมคอมพิวเตอร์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DA92FBE-F2B5-438F-9BA4-74735773A1D0}"/>
                </a:ext>
              </a:extLst>
            </p:cNvPr>
            <p:cNvSpPr txBox="1"/>
            <p:nvPr/>
          </p:nvSpPr>
          <p:spPr>
            <a:xfrm>
              <a:off x="1007215" y="1892968"/>
              <a:ext cx="1620000" cy="707886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th-TH" sz="4000" dirty="0"/>
                <a:t>ผิด</a:t>
              </a:r>
              <a:endParaRPr lang="en-GB" sz="4000" dirty="0"/>
            </a:p>
          </p:txBody>
        </p:sp>
      </p:grpSp>
      <p:sp>
        <p:nvSpPr>
          <p:cNvPr id="12" name="Callout: Bent Line 11">
            <a:extLst>
              <a:ext uri="{FF2B5EF4-FFF2-40B4-BE49-F238E27FC236}">
                <a16:creationId xmlns:a16="http://schemas.microsoft.com/office/drawing/2014/main" id="{D3B8568C-B3B2-48F8-A81F-8442CBA13927}"/>
              </a:ext>
            </a:extLst>
          </p:cNvPr>
          <p:cNvSpPr/>
          <p:nvPr/>
        </p:nvSpPr>
        <p:spPr>
          <a:xfrm>
            <a:off x="4979876" y="3290398"/>
            <a:ext cx="3996444" cy="108012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48218"/>
              <a:gd name="adj6" fmla="val -21027"/>
            </a:avLst>
          </a:prstGeom>
          <a:ln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/>
              <a:t>ต้องมี “การ” เพราะหน้า “และ” เป็นนาม “การนำตัวอย่าง...”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7C8600F-D086-4182-B807-983F17BC11CC}"/>
              </a:ext>
            </a:extLst>
          </p:cNvPr>
          <p:cNvGrpSpPr/>
          <p:nvPr/>
        </p:nvGrpSpPr>
        <p:grpSpPr>
          <a:xfrm>
            <a:off x="6564052" y="472709"/>
            <a:ext cx="5104223" cy="1863578"/>
            <a:chOff x="6564052" y="472709"/>
            <a:chExt cx="5104223" cy="1863578"/>
          </a:xfrm>
        </p:grpSpPr>
        <p:sp>
          <p:nvSpPr>
            <p:cNvPr id="15" name="Callout: Bent Line 14">
              <a:extLst>
                <a:ext uri="{FF2B5EF4-FFF2-40B4-BE49-F238E27FC236}">
                  <a16:creationId xmlns:a16="http://schemas.microsoft.com/office/drawing/2014/main" id="{47C40E6F-BA8B-4B25-AF4F-26F7448D911D}"/>
                </a:ext>
              </a:extLst>
            </p:cNvPr>
            <p:cNvSpPr/>
            <p:nvPr/>
          </p:nvSpPr>
          <p:spPr>
            <a:xfrm>
              <a:off x="7671831" y="472709"/>
              <a:ext cx="3996444" cy="1151677"/>
            </a:xfrm>
            <a:prstGeom prst="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130527"/>
                <a:gd name="adj6" fmla="val -19449"/>
              </a:avLst>
            </a:prstGeom>
            <a:ln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3200" dirty="0"/>
                <a:t>หรือ เปลี่ยนให้หน้า/หลัง “และ” เป็นกริยา โดยตัด “การ” ออก</a:t>
              </a:r>
              <a:endParaRPr lang="en-GB" sz="3200" dirty="0"/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837B4389-607B-4C73-A4A2-07A2B8E6854B}"/>
                </a:ext>
              </a:extLst>
            </p:cNvPr>
            <p:cNvSpPr/>
            <p:nvPr/>
          </p:nvSpPr>
          <p:spPr>
            <a:xfrm>
              <a:off x="6564052" y="2004119"/>
              <a:ext cx="587660" cy="332168"/>
            </a:xfrm>
            <a:prstGeom prst="roundRect">
              <a:avLst/>
            </a:prstGeom>
            <a:solidFill>
              <a:srgbClr val="A53010">
                <a:alpha val="4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4861946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01F2CB3-6BC0-4115-9C7E-96E667256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“ซึ่ง”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8E5E9AD-86E5-4DF3-BFE5-47AEFE00AE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89212" y="3530128"/>
            <a:ext cx="8915399" cy="2032471"/>
          </a:xfrm>
        </p:spPr>
        <p:txBody>
          <a:bodyPr>
            <a:normAutofit lnSpcReduction="10000"/>
          </a:bodyPr>
          <a:lstStyle/>
          <a:p>
            <a:r>
              <a:rPr lang="th-TH" dirty="0"/>
              <a:t>ส. คำใช้แทนนามหรือข้อความที่อยู่ข้างหน้า เช่น บ้านของเขาอยู่ในป่าซึ่งห่างจากชุมชน.</a:t>
            </a:r>
          </a:p>
          <a:p>
            <a:r>
              <a:rPr lang="th-TH" sz="3600" dirty="0"/>
              <a:t>พจนานุกรม ฉบับราชบัณฑิตยสถาน พ.ศ.๒๕๕๔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673997-329D-4F80-85BE-FA7BE0284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en-US" dirty="0"/>
              <a:t>Geotechnical Report Writing and Presentation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0B71DC-B610-4596-AF85-46DA71C49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9D794-9649-4797-A538-4F53F3E84080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6189205"/>
      </p:ext>
    </p:extLst>
  </p:cSld>
  <p:clrMapOvr>
    <a:masterClrMapping/>
  </p:clrMapOvr>
  <p:transition spd="med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1D28C-4DEB-4BB2-8221-A2497EC64A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/>
              <a:t>จำเป็นต้อง</a:t>
            </a:r>
            <a:r>
              <a:rPr lang="th-TH" dirty="0">
                <a:solidFill>
                  <a:schemeClr val="accent1"/>
                </a:solidFill>
              </a:rPr>
              <a:t>แทนนามหรือข้อความที่อยู่ข้างหน้า </a:t>
            </a:r>
          </a:p>
          <a:p>
            <a:r>
              <a:rPr lang="th-TH" dirty="0"/>
              <a:t>มักใช้ผิดพร่ำเพรื่อเพื่อเชื่อมประโยค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3659C2-0A9B-47B3-846A-B3987B438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en-US" dirty="0"/>
              <a:t>Geotechnical Report Writing and Presentation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A63634-2D50-485E-B16A-686638CD9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9D794-9649-4797-A538-4F53F3E84080}" type="slidenum">
              <a:rPr lang="en-US" altLang="en-US" smtClean="0"/>
              <a:pPr/>
              <a:t>9</a:t>
            </a:fld>
            <a:endParaRPr lang="en-US" alt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271412-336A-4B1A-8777-7862CE9BC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“ซึ่ง”</a:t>
            </a:r>
            <a:endParaRPr lang="en-GB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604BA12-0145-4B53-967F-C9CFFB3D520F}"/>
              </a:ext>
            </a:extLst>
          </p:cNvPr>
          <p:cNvGrpSpPr/>
          <p:nvPr/>
        </p:nvGrpSpPr>
        <p:grpSpPr>
          <a:xfrm>
            <a:off x="1487488" y="3906695"/>
            <a:ext cx="10261140" cy="1200329"/>
            <a:chOff x="1007215" y="1892968"/>
            <a:chExt cx="10261140" cy="1200329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15557B3-72E1-455D-88B7-76EB9A851D3E}"/>
                </a:ext>
              </a:extLst>
            </p:cNvPr>
            <p:cNvSpPr/>
            <p:nvPr/>
          </p:nvSpPr>
          <p:spPr>
            <a:xfrm>
              <a:off x="2759815" y="1892968"/>
              <a:ext cx="8508540" cy="1200329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>
                <a:tabLst>
                  <a:tab pos="531813" algn="l"/>
                </a:tabLst>
              </a:pPr>
              <a:r>
                <a:rPr lang="th-TH" sz="3600" dirty="0">
                  <a:solidFill>
                    <a:schemeClr val="tx1"/>
                  </a:solidFill>
                  <a:latin typeface="+mn-lt"/>
                  <a:cs typeface="+mn-cs"/>
                </a:rPr>
                <a:t>งานวิจัยนี้ ดำเนินการโดยการนำตัวอย่างไปทดสอบในห้องปฏิบัติการ </a:t>
              </a:r>
              <a:r>
                <a:rPr lang="th-TH" sz="3600" dirty="0">
                  <a:solidFill>
                    <a:schemeClr val="tx1"/>
                  </a:solidFill>
                </a:rPr>
                <a:t>ซึ่ง</a:t>
              </a:r>
              <a:r>
                <a:rPr lang="th-TH" sz="3600" dirty="0">
                  <a:solidFill>
                    <a:schemeClr val="tx1"/>
                  </a:solidFill>
                  <a:latin typeface="+mn-lt"/>
                  <a:cs typeface="+mn-cs"/>
                </a:rPr>
                <a:t>ผลการศึกษาพบว่า...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9F3C351-14CC-4AB9-953D-744D45A2BFFF}"/>
                </a:ext>
              </a:extLst>
            </p:cNvPr>
            <p:cNvSpPr txBox="1"/>
            <p:nvPr/>
          </p:nvSpPr>
          <p:spPr>
            <a:xfrm>
              <a:off x="1007215" y="1892968"/>
              <a:ext cx="1620000" cy="707886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th-TH" sz="4000" dirty="0"/>
                <a:t>ผิด</a:t>
              </a:r>
              <a:endParaRPr lang="en-GB" sz="4000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757D5F7-0267-46AB-8A61-BD06C4F7A27E}"/>
              </a:ext>
            </a:extLst>
          </p:cNvPr>
          <p:cNvGrpSpPr/>
          <p:nvPr/>
        </p:nvGrpSpPr>
        <p:grpSpPr>
          <a:xfrm>
            <a:off x="3240088" y="4473117"/>
            <a:ext cx="2891916" cy="1635180"/>
            <a:chOff x="3600128" y="1119164"/>
            <a:chExt cx="2891916" cy="1635180"/>
          </a:xfrm>
        </p:grpSpPr>
        <p:sp>
          <p:nvSpPr>
            <p:cNvPr id="21" name="Callout: Bent Line 20">
              <a:extLst>
                <a:ext uri="{FF2B5EF4-FFF2-40B4-BE49-F238E27FC236}">
                  <a16:creationId xmlns:a16="http://schemas.microsoft.com/office/drawing/2014/main" id="{AD7E939B-D545-4045-90F1-1415049228A7}"/>
                </a:ext>
              </a:extLst>
            </p:cNvPr>
            <p:cNvSpPr/>
            <p:nvPr/>
          </p:nvSpPr>
          <p:spPr>
            <a:xfrm>
              <a:off x="4439816" y="2060848"/>
              <a:ext cx="2052228" cy="693496"/>
            </a:xfrm>
            <a:prstGeom prst="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-65901"/>
                <a:gd name="adj6" fmla="val -20501"/>
              </a:avLst>
            </a:prstGeom>
            <a:ln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3200" dirty="0"/>
                <a:t>ต้องไม่ใส่ “ซึ่ง”</a:t>
              </a:r>
              <a:endParaRPr lang="en-GB" sz="3200" dirty="0"/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59D97001-06B0-4A2A-91D0-B89C95C1DECA}"/>
                </a:ext>
              </a:extLst>
            </p:cNvPr>
            <p:cNvSpPr/>
            <p:nvPr/>
          </p:nvSpPr>
          <p:spPr>
            <a:xfrm>
              <a:off x="3600128" y="1119164"/>
              <a:ext cx="437312" cy="468052"/>
            </a:xfrm>
            <a:prstGeom prst="roundRect">
              <a:avLst/>
            </a:prstGeom>
            <a:solidFill>
              <a:srgbClr val="A53010">
                <a:alpha val="4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65535791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arabun">
      <a:majorFont>
        <a:latin typeface="TH Fah kwang"/>
        <a:ea typeface=""/>
        <a:cs typeface="TH Fah kwang"/>
      </a:majorFont>
      <a:minorFont>
        <a:latin typeface="TH SarabunPSK"/>
        <a:ea typeface=""/>
        <a:cs typeface="TH SarabunPSK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1584</TotalTime>
  <Words>2169</Words>
  <Application>Microsoft Office PowerPoint</Application>
  <PresentationFormat>Widescreen</PresentationFormat>
  <Paragraphs>300</Paragraphs>
  <Slides>41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7" baseType="lpstr">
      <vt:lpstr>Arial</vt:lpstr>
      <vt:lpstr>TH SarabunPSK</vt:lpstr>
      <vt:lpstr>TH Fah kwang</vt:lpstr>
      <vt:lpstr>TH K2D July8</vt:lpstr>
      <vt:lpstr>Wingdings 3</vt:lpstr>
      <vt:lpstr>Wisp</vt:lpstr>
      <vt:lpstr>ไวยากรณ์ไทย เครื่องหมายวรรคตอน และภาษาเขียน</vt:lpstr>
      <vt:lpstr>“และ”</vt:lpstr>
      <vt:lpstr>“และ”</vt:lpstr>
      <vt:lpstr>“และ” กับการเว้นวรรค</vt:lpstr>
      <vt:lpstr>PowerPoint Presentation</vt:lpstr>
      <vt:lpstr>“และ” จำเป็นต้องมีประธาน</vt:lpstr>
      <vt:lpstr>ฝึกการใช้ “และ”</vt:lpstr>
      <vt:lpstr>“ซึ่ง”</vt:lpstr>
      <vt:lpstr>“ซึ่ง”</vt:lpstr>
      <vt:lpstr>“โดย”</vt:lpstr>
      <vt:lpstr>“โดย”</vt:lpstr>
      <vt:lpstr>เครื่องหมายวรรคตอน</vt:lpstr>
      <vt:lpstr>ไม้ยมก</vt:lpstr>
      <vt:lpstr>จุลภาค (Comma)</vt:lpstr>
      <vt:lpstr>ทวิภาค (Colon) ในประโยค</vt:lpstr>
      <vt:lpstr>ทวิภาค (Colon) ในมาตราส่วน</vt:lpstr>
      <vt:lpstr>เครื่องหมายคำพูด (อัญประกาศ)</vt:lpstr>
      <vt:lpstr>เครื่องหมายวงเล็บ (นขลิขิต)</vt:lpstr>
      <vt:lpstr>ยัติภังค์ (Hyphen) / ยัติภาค (Dash)</vt:lpstr>
      <vt:lpstr>PowerPoint Presentation</vt:lpstr>
      <vt:lpstr>ไปยาลใหญ่</vt:lpstr>
      <vt:lpstr>ไปยาลน้อย</vt:lpstr>
      <vt:lpstr>มหัพภาค (Full stop, Period)</vt:lpstr>
      <vt:lpstr>มหัพภาค (สำนักงานราชบัณฑิตยสภา)</vt:lpstr>
      <vt:lpstr>มหัพภาค (สำนักงานราชบัณฑิตยสภา)</vt:lpstr>
      <vt:lpstr>ภาษาเขียนและรูปแบบการเขียน</vt:lpstr>
      <vt:lpstr>ประเด็นที่ผิดบ่อย</vt:lpstr>
      <vt:lpstr>ประธาน</vt:lpstr>
      <vt:lpstr>ตัวอย่างการใช้ประธานไม่เหมาะสม   </vt:lpstr>
      <vt:lpstr>ตัวอย่างการใช้ประธานไม่เหมาะสม   </vt:lpstr>
      <vt:lpstr>กริยา</vt:lpstr>
      <vt:lpstr>กริยาและรูปประโยค</vt:lpstr>
      <vt:lpstr>ตัวอย่างภาษาพูดที่ไม่ควรนำมาใช้</vt:lpstr>
      <vt:lpstr>ตัวอย่างภาษาพูดที่ไม่ควรนำมาใช้ (ต่อ)</vt:lpstr>
      <vt:lpstr>ตัวอย่างภาษาพูดที่ไม่ควรนำมาใช้ (ต่อ)</vt:lpstr>
      <vt:lpstr>“จะ” เป็นคำช่วยกริยาบอกอนาคต </vt:lpstr>
      <vt:lpstr>ชนิดของคำควรมีความสม่ำเสมอ</vt:lpstr>
      <vt:lpstr>รูปประโยคควรมีความสม่ำเสมอ</vt:lpstr>
      <vt:lpstr>รูปของคำควรมีความสม่ำเสมอ</vt:lpstr>
      <vt:lpstr>ใช้คำฟุ่มเฟือย ไม่กระชับ</vt:lpstr>
      <vt:lpstr>ใช้คำฟุ่มเฟือย ไม่กระชับ (ต่อ)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Kritika Trakoolngam</dc:creator>
  <cp:lastModifiedBy>Kritika Trakoolngam</cp:lastModifiedBy>
  <cp:revision>139</cp:revision>
  <cp:lastPrinted>2016-02-05T00:52:17Z</cp:lastPrinted>
  <dcterms:created xsi:type="dcterms:W3CDTF">1601-01-01T00:00:00Z</dcterms:created>
  <dcterms:modified xsi:type="dcterms:W3CDTF">2020-08-14T04:45:39Z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