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96B58-0232-474C-90A4-264DD3633681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75929-22F9-40BA-AB12-465501E1C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Action </a:t>
            </a:r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76238"/>
            <a:ext cx="7999413" cy="1143000"/>
          </a:xfrm>
        </p:spPr>
        <p:txBody>
          <a:bodyPr/>
          <a:lstStyle/>
          <a:p>
            <a:r>
              <a:rPr lang="en-US" sz="3200"/>
              <a:t>Task and Situation Characteristics Influencing Preparation, cont’d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7696200" cy="4324350"/>
          </a:xfrm>
        </p:spPr>
        <p:txBody>
          <a:bodyPr/>
          <a:lstStyle/>
          <a:p>
            <a:pPr marL="685800" indent="-685800">
              <a:lnSpc>
                <a:spcPct val="70000"/>
              </a:lnSpc>
              <a:buSzTx/>
              <a:buFont typeface="Wingdings" pitchFamily="2" charset="2"/>
              <a:buNone/>
            </a:pPr>
            <a:r>
              <a:rPr lang="en-US" sz="3200" dirty="0">
                <a:solidFill>
                  <a:srgbClr val="CC0000"/>
                </a:solidFill>
              </a:rPr>
              <a:t>3.</a:t>
            </a:r>
            <a:r>
              <a:rPr lang="en-US" sz="3200" dirty="0"/>
              <a:t>	</a:t>
            </a:r>
            <a:r>
              <a:rPr lang="en-US" sz="3200" dirty="0">
                <a:solidFill>
                  <a:schemeClr val="accent1"/>
                </a:solidFill>
              </a:rPr>
              <a:t>Influence of the probability of </a:t>
            </a:r>
            <a:r>
              <a:rPr lang="en-US" sz="3200" dirty="0" err="1">
                <a:solidFill>
                  <a:schemeClr val="accent1"/>
                </a:solidFill>
              </a:rPr>
              <a:t>precue</a:t>
            </a:r>
            <a:r>
              <a:rPr lang="en-US" sz="3200" dirty="0">
                <a:solidFill>
                  <a:schemeClr val="accent1"/>
                </a:solidFill>
              </a:rPr>
              <a:t> correctness</a:t>
            </a:r>
          </a:p>
          <a:p>
            <a:pPr lvl="1">
              <a:lnSpc>
                <a:spcPct val="70000"/>
              </a:lnSpc>
              <a:buSzTx/>
            </a:pPr>
            <a:r>
              <a:rPr lang="en-US" sz="2800" dirty="0" err="1">
                <a:solidFill>
                  <a:schemeClr val="hlink"/>
                </a:solidFill>
              </a:rPr>
              <a:t>Precue</a:t>
            </a:r>
            <a:r>
              <a:rPr lang="en-US" sz="2800" dirty="0"/>
              <a:t> = an advance indication that a specific upcoming event will require a response</a:t>
            </a:r>
          </a:p>
          <a:p>
            <a:pPr lvl="1">
              <a:lnSpc>
                <a:spcPct val="70000"/>
              </a:lnSpc>
              <a:buSzTx/>
            </a:pPr>
            <a:r>
              <a:rPr lang="en-US" sz="2800" dirty="0">
                <a:solidFill>
                  <a:schemeClr val="accent1"/>
                </a:solidFill>
              </a:rPr>
              <a:t>Faster RT if probability of </a:t>
            </a:r>
            <a:r>
              <a:rPr lang="en-US" sz="2800" dirty="0" err="1">
                <a:solidFill>
                  <a:schemeClr val="accent1"/>
                </a:solidFill>
              </a:rPr>
              <a:t>precue</a:t>
            </a:r>
            <a:r>
              <a:rPr lang="en-US" sz="2800" dirty="0">
                <a:solidFill>
                  <a:schemeClr val="accent1"/>
                </a:solidFill>
              </a:rPr>
              <a:t> correctness is higher than if probabilities of possible choices are equally possible</a:t>
            </a:r>
          </a:p>
          <a:p>
            <a:pPr lvl="2">
              <a:lnSpc>
                <a:spcPct val="70000"/>
              </a:lnSpc>
              <a:buSzTx/>
              <a:buFontTx/>
              <a:buChar char="•"/>
            </a:pPr>
            <a:r>
              <a:rPr lang="en-US" sz="2400" i="1" dirty="0"/>
              <a:t>e.g</a:t>
            </a:r>
            <a:r>
              <a:rPr lang="en-US" sz="2400" dirty="0"/>
              <a:t>. 2 choices = Right = 80%   Left = 20%  	[compare with 50% – 50%]</a:t>
            </a:r>
          </a:p>
          <a:p>
            <a:pPr lvl="1">
              <a:lnSpc>
                <a:spcPct val="70000"/>
              </a:lnSpc>
              <a:buSzTx/>
            </a:pPr>
            <a:r>
              <a:rPr lang="en-US" sz="2800" dirty="0"/>
              <a:t>Cost – benefit trade-off for biasing anticipated required response to the higher probability (if &lt; 100%)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76238"/>
            <a:ext cx="7999413" cy="1143000"/>
          </a:xfrm>
        </p:spPr>
        <p:txBody>
          <a:bodyPr/>
          <a:lstStyle/>
          <a:p>
            <a:r>
              <a:rPr lang="en-US" sz="3200"/>
              <a:t>Task and Situation Characteristics Influencing Preparation, cont’d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772400" cy="4324350"/>
          </a:xfrm>
        </p:spPr>
        <p:txBody>
          <a:bodyPr>
            <a:normAutofit/>
          </a:bodyPr>
          <a:lstStyle/>
          <a:p>
            <a:pPr marL="685800" indent="-685800">
              <a:lnSpc>
                <a:spcPct val="70000"/>
              </a:lnSpc>
              <a:buSzTx/>
              <a:buFont typeface="Wingdings" pitchFamily="2" charset="2"/>
              <a:buAutoNum type="arabicPeriod" startAt="4"/>
            </a:pPr>
            <a:r>
              <a:rPr lang="en-US" sz="3200" dirty="0">
                <a:solidFill>
                  <a:schemeClr val="accent1"/>
                </a:solidFill>
              </a:rPr>
              <a:t>Stimulus-response compatibility</a:t>
            </a:r>
          </a:p>
          <a:p>
            <a:pPr lvl="1">
              <a:lnSpc>
                <a:spcPct val="70000"/>
              </a:lnSpc>
              <a:buSzTx/>
            </a:pPr>
            <a:r>
              <a:rPr lang="en-US" sz="2400" dirty="0"/>
              <a:t> </a:t>
            </a:r>
            <a:r>
              <a:rPr lang="en-US" sz="2800" dirty="0"/>
              <a:t>RT decreases as the spatial relationship between a stimulus and its response increases</a:t>
            </a:r>
          </a:p>
          <a:p>
            <a:pPr lvl="1">
              <a:lnSpc>
                <a:spcPct val="70000"/>
              </a:lnSpc>
              <a:buSzTx/>
            </a:pPr>
            <a:r>
              <a:rPr lang="en-US" sz="2800" dirty="0"/>
              <a:t> </a:t>
            </a:r>
            <a:r>
              <a:rPr lang="en-US" sz="2800" dirty="0" err="1"/>
              <a:t>Stroop</a:t>
            </a:r>
            <a:r>
              <a:rPr lang="en-US" sz="2800" dirty="0"/>
              <a:t> effect</a:t>
            </a:r>
          </a:p>
          <a:p>
            <a:pPr lvl="1">
              <a:lnSpc>
                <a:spcPct val="70000"/>
              </a:lnSpc>
              <a:buSzTx/>
            </a:pPr>
            <a:r>
              <a:rPr lang="en-US" sz="2800" dirty="0"/>
              <a:t> Spatial arrangement of stimuli and their associated response mechanisms</a:t>
            </a:r>
          </a:p>
          <a:p>
            <a:pPr marL="685800" indent="-685800">
              <a:lnSpc>
                <a:spcPct val="70000"/>
              </a:lnSpc>
              <a:buSzTx/>
              <a:buFont typeface="Wingdings" pitchFamily="2" charset="2"/>
              <a:buAutoNum type="arabicPeriod" startAt="5"/>
            </a:pPr>
            <a:r>
              <a:rPr lang="en-US" sz="3200" dirty="0" err="1" smtClean="0">
                <a:solidFill>
                  <a:schemeClr val="accent1"/>
                </a:solidFill>
              </a:rPr>
              <a:t>Foreperiod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length regularity</a:t>
            </a:r>
          </a:p>
          <a:p>
            <a:pPr lvl="1">
              <a:lnSpc>
                <a:spcPct val="70000"/>
              </a:lnSpc>
            </a:pPr>
            <a:r>
              <a:rPr lang="en-US" sz="2800" dirty="0"/>
              <a:t>RT increases/decreases as a function of the length and the regularity of the length of the RT </a:t>
            </a:r>
            <a:r>
              <a:rPr lang="en-US" sz="2800" dirty="0" err="1"/>
              <a:t>foreperiod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76238"/>
            <a:ext cx="8153400" cy="1143000"/>
          </a:xfrm>
        </p:spPr>
        <p:txBody>
          <a:bodyPr/>
          <a:lstStyle/>
          <a:p>
            <a:r>
              <a:rPr lang="en-US" sz="3200"/>
              <a:t>Task and Situation Characteristics Influencing Preparation, cont’d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848600" cy="4171950"/>
          </a:xfrm>
        </p:spPr>
        <p:txBody>
          <a:bodyPr/>
          <a:lstStyle/>
          <a:p>
            <a:pPr marL="685800" indent="-685800">
              <a:lnSpc>
                <a:spcPct val="80000"/>
              </a:lnSpc>
              <a:buFont typeface="Wingdings" pitchFamily="2" charset="2"/>
              <a:buAutoNum type="arabicPeriod" startAt="6"/>
            </a:pPr>
            <a:r>
              <a:rPr lang="en-US" sz="3200" dirty="0">
                <a:solidFill>
                  <a:schemeClr val="accent1"/>
                </a:solidFill>
              </a:rPr>
              <a:t>Movement complexity</a:t>
            </a:r>
          </a:p>
          <a:p>
            <a:pPr lvl="1">
              <a:lnSpc>
                <a:spcPct val="80000"/>
              </a:lnSpc>
              <a:buSzTx/>
            </a:pPr>
            <a:r>
              <a:rPr lang="en-US" sz="2800" dirty="0"/>
              <a:t>RT increases as amount of complexity of the action increases</a:t>
            </a:r>
          </a:p>
          <a:p>
            <a:pPr lvl="2">
              <a:lnSpc>
                <a:spcPct val="80000"/>
              </a:lnSpc>
              <a:buSzTx/>
            </a:pPr>
            <a:r>
              <a:rPr lang="en-US" sz="2400" dirty="0"/>
              <a:t> First demonstrated by classic experiment by Henry and Rogers (1960) </a:t>
            </a:r>
            <a:endParaRPr lang="en-US" sz="2400" i="1" dirty="0" smtClean="0"/>
          </a:p>
          <a:p>
            <a:pPr marL="685800" indent="-685800">
              <a:lnSpc>
                <a:spcPct val="80000"/>
              </a:lnSpc>
              <a:buFont typeface="Wingdings" pitchFamily="2" charset="2"/>
              <a:buAutoNum type="arabicPeriod" startAt="7"/>
            </a:pPr>
            <a:r>
              <a:rPr lang="en-US" sz="3200" dirty="0" smtClean="0">
                <a:solidFill>
                  <a:schemeClr val="accent1"/>
                </a:solidFill>
              </a:rPr>
              <a:t>Movement accuracy</a:t>
            </a:r>
          </a:p>
          <a:p>
            <a:pPr lvl="1">
              <a:lnSpc>
                <a:spcPct val="80000"/>
              </a:lnSpc>
              <a:buSzTx/>
            </a:pPr>
            <a:r>
              <a:rPr lang="en-US" sz="2800" dirty="0" smtClean="0"/>
              <a:t>RT </a:t>
            </a:r>
            <a:r>
              <a:rPr lang="en-US" sz="2800" dirty="0"/>
              <a:t>increases as movement accuracy demands of the action increase</a:t>
            </a:r>
          </a:p>
          <a:p>
            <a:pPr lvl="2">
              <a:lnSpc>
                <a:spcPct val="80000"/>
              </a:lnSpc>
              <a:buSzTx/>
            </a:pPr>
            <a:r>
              <a:rPr lang="en-US" sz="2400" dirty="0"/>
              <a:t> First demonstrated by evaluating RT results for </a:t>
            </a:r>
            <a:r>
              <a:rPr lang="en-US" sz="2400" dirty="0" err="1"/>
              <a:t>Fitts</a:t>
            </a:r>
            <a:r>
              <a:rPr lang="en-US" sz="2400" dirty="0"/>
              <a:t>’ tapping tasks with different Indexes of Difficulty (</a:t>
            </a:r>
            <a:r>
              <a:rPr lang="en-US" sz="2400" i="1" dirty="0"/>
              <a:t>i.e</a:t>
            </a:r>
            <a:r>
              <a:rPr lang="en-US" sz="2400" dirty="0"/>
              <a:t>. as MT increased, RT also increased)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1" dur="500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76238"/>
            <a:ext cx="7999413" cy="1143000"/>
          </a:xfrm>
        </p:spPr>
        <p:txBody>
          <a:bodyPr/>
          <a:lstStyle/>
          <a:p>
            <a:r>
              <a:rPr lang="en-US" sz="3200"/>
              <a:t>Task and Situation Characteristics Influencing Preparation, cont’d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5800" indent="-685800">
              <a:lnSpc>
                <a:spcPct val="80000"/>
              </a:lnSpc>
              <a:buFont typeface="Wingdings" pitchFamily="2" charset="2"/>
              <a:buNone/>
            </a:pPr>
            <a:r>
              <a:rPr lang="en-US" sz="3200" dirty="0">
                <a:solidFill>
                  <a:srgbClr val="CC0000"/>
                </a:solidFill>
              </a:rPr>
              <a:t>8.</a:t>
            </a:r>
            <a:r>
              <a:rPr lang="en-US" sz="3200" dirty="0"/>
              <a:t>	</a:t>
            </a:r>
            <a:r>
              <a:rPr lang="en-US" sz="3200" dirty="0">
                <a:solidFill>
                  <a:schemeClr val="accent1"/>
                </a:solidFill>
              </a:rPr>
              <a:t>Repetition of a movement</a:t>
            </a:r>
          </a:p>
          <a:p>
            <a:pPr marL="685800" indent="-685800">
              <a:lnSpc>
                <a:spcPct val="80000"/>
              </a:lnSpc>
              <a:buFont typeface="Wingdings" pitchFamily="2" charset="2"/>
              <a:buNone/>
            </a:pPr>
            <a:r>
              <a:rPr lang="en-US" sz="3200" dirty="0">
                <a:solidFill>
                  <a:srgbClr val="CC0000"/>
                </a:solidFill>
              </a:rPr>
              <a:t>9.</a:t>
            </a:r>
            <a:r>
              <a:rPr lang="en-US" sz="3200" dirty="0">
                <a:solidFill>
                  <a:schemeClr val="accent1"/>
                </a:solidFill>
              </a:rPr>
              <a:t>	Time between different responses to different signals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Delay of response to 2</a:t>
            </a:r>
            <a:r>
              <a:rPr lang="en-US" sz="2800" baseline="30000" dirty="0"/>
              <a:t>nd</a:t>
            </a:r>
            <a:r>
              <a:rPr lang="en-US" sz="2800" dirty="0"/>
              <a:t> stimulus (signal)is called the psychological refractory period (PRP</a:t>
            </a:r>
            <a:r>
              <a:rPr lang="en-US" sz="2800" dirty="0" smtClean="0"/>
              <a:t>)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800" dirty="0"/>
              <a:t>Relate to a situation in sports involving a “fake” movement followed by the intended movement as the 2 stimuli and the other player’s responses as the 2 responses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Two Performer Characteristics Influencing Preparation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924800" cy="4038600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Alertness of the performer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Warning signal effect</a:t>
            </a:r>
          </a:p>
          <a:p>
            <a:pPr lvl="1">
              <a:lnSpc>
                <a:spcPct val="80000"/>
              </a:lnSpc>
            </a:pPr>
            <a:r>
              <a:rPr lang="en-US" sz="2800" dirty="0" err="1"/>
              <a:t>Foreperiod</a:t>
            </a:r>
            <a:r>
              <a:rPr lang="en-US" sz="2800" dirty="0"/>
              <a:t> length effect 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Vigilance effects</a:t>
            </a:r>
          </a:p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Attention focused on the signal vs. the movement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RT benefits more from focusing on the </a:t>
            </a:r>
            <a:r>
              <a:rPr lang="en-US" sz="2800" dirty="0">
                <a:solidFill>
                  <a:schemeClr val="accent1"/>
                </a:solidFill>
              </a:rPr>
              <a:t>signal (e.g. sprint start in swimming)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Motor Control Events That Occur</a:t>
            </a:r>
            <a:br>
              <a:rPr lang="en-US" sz="3200"/>
            </a:br>
            <a:r>
              <a:rPr lang="en-US" sz="3200"/>
              <a:t>During Preparation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91513" cy="386715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Postural preparation</a:t>
            </a:r>
          </a:p>
          <a:p>
            <a:pPr lvl="1"/>
            <a:r>
              <a:rPr lang="en-US" dirty="0"/>
              <a:t>Organization of movements needed for postural support</a:t>
            </a:r>
          </a:p>
          <a:p>
            <a:pPr lvl="2"/>
            <a:r>
              <a:rPr lang="en-US" dirty="0"/>
              <a:t>Anticipatory characteristic of movement activity involved in postural preparation</a:t>
            </a:r>
          </a:p>
          <a:p>
            <a:pPr lvl="2"/>
            <a:r>
              <a:rPr lang="en-US" dirty="0"/>
              <a:t>Flexible synergistic organization characteristic of postural movement preparation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Motor Control Events That Occur</a:t>
            </a:r>
            <a:br>
              <a:rPr lang="en-US" sz="3200"/>
            </a:br>
            <a:r>
              <a:rPr lang="en-US" sz="3200"/>
              <a:t>During Preparation, cont’d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00200"/>
            <a:ext cx="3719513" cy="3962400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Limb performance characteristics</a:t>
            </a:r>
          </a:p>
          <a:p>
            <a:pPr>
              <a:buFont typeface="Wingdings" pitchFamily="2" charset="2"/>
              <a:buNone/>
            </a:pPr>
            <a:r>
              <a:rPr lang="en-US" sz="3200" dirty="0"/>
              <a:t>	</a:t>
            </a:r>
            <a:r>
              <a:rPr lang="en-US" i="1" dirty="0"/>
              <a:t>e.g</a:t>
            </a:r>
            <a:r>
              <a:rPr lang="en-US" dirty="0"/>
              <a:t>. </a:t>
            </a:r>
            <a:r>
              <a:rPr lang="en-US" i="1" dirty="0"/>
              <a:t>Movement</a:t>
            </a:r>
          </a:p>
          <a:p>
            <a:pPr lvl="1"/>
            <a:r>
              <a:rPr lang="en-US" sz="2800" dirty="0"/>
              <a:t>Direction</a:t>
            </a:r>
          </a:p>
          <a:p>
            <a:pPr lvl="1"/>
            <a:r>
              <a:rPr lang="en-US" sz="2800" dirty="0"/>
              <a:t>Trajectory</a:t>
            </a:r>
          </a:p>
          <a:p>
            <a:pPr lvl="1"/>
            <a:r>
              <a:rPr lang="en-US" sz="2800" dirty="0"/>
              <a:t>End-point accuracy (i.e. for a ballistic movement)</a:t>
            </a:r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 control characteristics</a:t>
            </a:r>
          </a:p>
          <a:p>
            <a:pPr lvl="1"/>
            <a:r>
              <a:rPr lang="en-US" sz="2800"/>
              <a:t>Force control</a:t>
            </a:r>
          </a:p>
          <a:p>
            <a:pPr lvl="1"/>
            <a:r>
              <a:rPr lang="en-US" sz="2800"/>
              <a:t>End-state comfort position (i.e. hand’s final spatial position as initial position)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03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3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  <p:bldP spid="10342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Motor Control Events That Occur</a:t>
            </a:r>
            <a:br>
              <a:rPr lang="en-US" sz="3200"/>
            </a:br>
            <a:r>
              <a:rPr lang="en-US" sz="3200"/>
              <a:t>During Preparation, cont’d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752600"/>
            <a:ext cx="7467600" cy="4324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Sequences of </a:t>
            </a:r>
            <a:r>
              <a:rPr lang="en-US" sz="3200" dirty="0" smtClean="0">
                <a:solidFill>
                  <a:schemeClr val="accent1"/>
                </a:solidFill>
              </a:rPr>
              <a:t>movements</a:t>
            </a:r>
          </a:p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Rhythmicity preparation</a:t>
            </a:r>
          </a:p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Spatial </a:t>
            </a:r>
            <a:r>
              <a:rPr lang="en-US" sz="3200" dirty="0">
                <a:solidFill>
                  <a:schemeClr val="accent1"/>
                </a:solidFill>
              </a:rPr>
              <a:t>coding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Evidence from S-R compatibility research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376238"/>
            <a:ext cx="9144000" cy="1143000"/>
          </a:xfrm>
        </p:spPr>
        <p:txBody>
          <a:bodyPr/>
          <a:lstStyle/>
          <a:p>
            <a:r>
              <a:rPr lang="en-US" sz="3200" dirty="0"/>
              <a:t>Task and Situation Characteristics Influencing Preparation</a:t>
            </a:r>
          </a:p>
        </p:txBody>
      </p:sp>
      <p:sp>
        <p:nvSpPr>
          <p:cNvPr id="931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067800" cy="4629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/>
              <a:t>Number of response choices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For example, Hick’s Law: RT will increase logarithmically as the number of stimulus-response choices increases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Predictability of the correct response choice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Influence of the probability of pre-cue correctness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Stimulus-response compatibility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Fore-period length regularity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76238"/>
            <a:ext cx="8153400" cy="1143000"/>
          </a:xfrm>
        </p:spPr>
        <p:txBody>
          <a:bodyPr/>
          <a:lstStyle/>
          <a:p>
            <a:r>
              <a:rPr lang="en-US" sz="3200"/>
              <a:t>Task and Situation Characteristics Influencing Preparation, cont’d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419600"/>
          </a:xfrm>
        </p:spPr>
        <p:txBody>
          <a:bodyPr/>
          <a:lstStyle/>
          <a:p>
            <a:r>
              <a:rPr lang="en-US" dirty="0"/>
              <a:t>Movement complexity</a:t>
            </a:r>
          </a:p>
          <a:p>
            <a:r>
              <a:rPr lang="en-US" dirty="0"/>
              <a:t>Movement accuracy</a:t>
            </a:r>
          </a:p>
          <a:p>
            <a:r>
              <a:rPr lang="en-US" dirty="0"/>
              <a:t>Repetition of a movement</a:t>
            </a:r>
          </a:p>
          <a:p>
            <a:r>
              <a:rPr lang="en-US" dirty="0"/>
              <a:t>Time between different responses to different signals</a:t>
            </a:r>
          </a:p>
          <a:p>
            <a:pPr lvl="1"/>
            <a:r>
              <a:rPr lang="en-US" dirty="0"/>
              <a:t>For example, psychological refractory period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5" dur="500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Performer Characteristics Influencing Preparation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534400" cy="3505200"/>
          </a:xfrm>
        </p:spPr>
        <p:txBody>
          <a:bodyPr/>
          <a:lstStyle/>
          <a:p>
            <a:r>
              <a:rPr lang="en-US" dirty="0"/>
              <a:t>Factors that influence the process of action preparation</a:t>
            </a:r>
          </a:p>
          <a:p>
            <a:pPr lvl="1"/>
            <a:r>
              <a:rPr lang="en-US" dirty="0"/>
              <a:t>Alertness of the performer</a:t>
            </a:r>
          </a:p>
          <a:p>
            <a:pPr lvl="1"/>
            <a:r>
              <a:rPr lang="en-US" dirty="0"/>
              <a:t>Attention focused on the signal vs. the movement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What Occurs</a:t>
            </a:r>
            <a:br>
              <a:rPr lang="en-US"/>
            </a:br>
            <a:r>
              <a:rPr lang="en-US"/>
              <a:t>During Preparation?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458200" cy="3276600"/>
          </a:xfrm>
        </p:spPr>
        <p:txBody>
          <a:bodyPr/>
          <a:lstStyle/>
          <a:p>
            <a:r>
              <a:rPr lang="en-US" dirty="0"/>
              <a:t>Motor control activities that occur during the preparation of action are:</a:t>
            </a:r>
          </a:p>
          <a:p>
            <a:pPr lvl="1"/>
            <a:r>
              <a:rPr lang="en-US" dirty="0"/>
              <a:t>Postural organization</a:t>
            </a:r>
          </a:p>
          <a:p>
            <a:pPr lvl="1"/>
            <a:r>
              <a:rPr lang="en-US" dirty="0"/>
              <a:t>Limb performance characteristics</a:t>
            </a:r>
          </a:p>
          <a:p>
            <a:pPr lvl="1"/>
            <a:r>
              <a:rPr lang="en-US" dirty="0"/>
              <a:t>Object control characteristics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What Occurs</a:t>
            </a:r>
            <a:br>
              <a:rPr lang="en-US"/>
            </a:br>
            <a:r>
              <a:rPr lang="en-US"/>
              <a:t>During Preparation?, cont’d</a:t>
            </a:r>
          </a:p>
        </p:txBody>
      </p:sp>
      <p:sp>
        <p:nvSpPr>
          <p:cNvPr id="972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458200" cy="3124200"/>
          </a:xfrm>
        </p:spPr>
        <p:txBody>
          <a:bodyPr/>
          <a:lstStyle/>
          <a:p>
            <a:r>
              <a:rPr lang="en-US" dirty="0"/>
              <a:t>Motor control activities that occur during the preparation of action are:</a:t>
            </a:r>
          </a:p>
          <a:p>
            <a:pPr lvl="1"/>
            <a:r>
              <a:rPr lang="en-US" dirty="0"/>
              <a:t>Sequences of simple movements</a:t>
            </a:r>
          </a:p>
          <a:p>
            <a:pPr lvl="1"/>
            <a:r>
              <a:rPr lang="en-US" dirty="0"/>
              <a:t>Spatial coding</a:t>
            </a:r>
          </a:p>
          <a:p>
            <a:pPr lvl="1"/>
            <a:r>
              <a:rPr lang="en-US" dirty="0"/>
              <a:t>Movement </a:t>
            </a:r>
            <a:r>
              <a:rPr lang="en-US" dirty="0" err="1"/>
              <a:t>rhythmicity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4572000"/>
          </a:xfrm>
        </p:spPr>
        <p:txBody>
          <a:bodyPr/>
          <a:lstStyle/>
          <a:p>
            <a:r>
              <a:rPr lang="en-US" dirty="0"/>
              <a:t>What does the motor control system do when we “get ready” to perform an action in a specific situation?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sz="3200" dirty="0"/>
              <a:t>Action		</a:t>
            </a:r>
            <a:r>
              <a:rPr lang="en-US" sz="3200" dirty="0" err="1"/>
              <a:t>Action</a:t>
            </a:r>
            <a:r>
              <a:rPr lang="en-US" sz="3200" dirty="0"/>
              <a:t>		</a:t>
            </a:r>
            <a:r>
              <a:rPr lang="en-US" sz="3200" dirty="0" err="1"/>
              <a:t>Action</a:t>
            </a:r>
            <a:endParaRPr lang="en-US" sz="3200" dirty="0"/>
          </a:p>
          <a:p>
            <a:pPr>
              <a:buFont typeface="Wingdings" pitchFamily="2" charset="2"/>
              <a:buNone/>
            </a:pPr>
            <a:r>
              <a:rPr lang="en-US" sz="3200" dirty="0"/>
              <a:t>Intention		Initiation		Termination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1752600" y="5105400"/>
            <a:ext cx="2070100" cy="592138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Preparation</a:t>
            </a:r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>
            <a:off x="2057400" y="4038600"/>
            <a:ext cx="12954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98311" name="Line 7"/>
          <p:cNvSpPr>
            <a:spLocks noChangeShapeType="1"/>
          </p:cNvSpPr>
          <p:nvPr/>
        </p:nvSpPr>
        <p:spPr bwMode="auto">
          <a:xfrm flipV="1">
            <a:off x="2667000" y="4267200"/>
            <a:ext cx="0" cy="609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724400" y="4038600"/>
            <a:ext cx="12954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>
              <a:ln>
                <a:solidFill>
                  <a:schemeClr val="tx2"/>
                </a:solidFill>
              </a:ln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Action Preparation</a:t>
            </a:r>
            <a:br>
              <a:rPr lang="en-US"/>
            </a:br>
            <a:r>
              <a:rPr lang="en-US"/>
              <a:t>Requires Time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39113" cy="4495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200" dirty="0" err="1"/>
              <a:t>Donders</a:t>
            </a:r>
            <a:r>
              <a:rPr lang="en-US" sz="3200" dirty="0"/>
              <a:t> (1868), Dutch physician, began the research that demonstrated the need for time for the motor control system to prepare to produce an intended action</a:t>
            </a:r>
          </a:p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RT (reaction time) is the commonly used index of the preparation time required to produce action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Based on findings showing that RT is influenced by many performance situation and performer characteristics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76238"/>
            <a:ext cx="8075613" cy="1143000"/>
          </a:xfrm>
        </p:spPr>
        <p:txBody>
          <a:bodyPr/>
          <a:lstStyle/>
          <a:p>
            <a:r>
              <a:rPr lang="en-US" sz="3200"/>
              <a:t>Task and Situation Characteristics Influencing Preparation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ln w="19050">
            <a:solidFill>
              <a:schemeClr val="accent1"/>
            </a:solidFill>
          </a:ln>
        </p:spPr>
        <p:txBody>
          <a:bodyPr/>
          <a:lstStyle/>
          <a:p>
            <a:pPr marL="685800" indent="-685800">
              <a:buSzTx/>
              <a:buFont typeface="Wingdings" pitchFamily="2" charset="2"/>
              <a:buAutoNum type="arabicPeriod"/>
            </a:pPr>
            <a:r>
              <a:rPr lang="en-US" sz="3200" dirty="0">
                <a:solidFill>
                  <a:schemeClr val="accent1"/>
                </a:solidFill>
              </a:rPr>
              <a:t>Number of response choices</a:t>
            </a:r>
          </a:p>
          <a:p>
            <a:pPr lvl="1">
              <a:buSzTx/>
            </a:pPr>
            <a:r>
              <a:rPr lang="en-US" sz="2800" dirty="0">
                <a:solidFill>
                  <a:schemeClr val="hlink"/>
                </a:solidFill>
              </a:rPr>
              <a:t>Hick’s Law:</a:t>
            </a:r>
            <a:r>
              <a:rPr lang="en-US" sz="2800" dirty="0"/>
              <a:t> </a:t>
            </a:r>
          </a:p>
          <a:p>
            <a:pPr lvl="1">
              <a:buSzTx/>
              <a:buFontTx/>
              <a:buNone/>
            </a:pPr>
            <a:r>
              <a:rPr lang="en-US" sz="2800" dirty="0" smtClean="0"/>
              <a:t>    RT </a:t>
            </a:r>
            <a:r>
              <a:rPr lang="en-US" sz="2800" dirty="0"/>
              <a:t>increases logarithmically as the number of stimulus-response choices </a:t>
            </a:r>
            <a:r>
              <a:rPr lang="en-US" sz="2800" dirty="0" smtClean="0"/>
              <a:t>increases</a:t>
            </a:r>
            <a:endParaRPr lang="en-US" sz="2800" i="0" dirty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609600" indent="-609600">
              <a:buSzTx/>
              <a:buFont typeface="Wingdings" pitchFamily="2" charset="2"/>
              <a:buNone/>
            </a:pPr>
            <a:r>
              <a:rPr lang="en-US" sz="3200">
                <a:solidFill>
                  <a:srgbClr val="CC0000"/>
                </a:solidFill>
              </a:rPr>
              <a:t>2.</a:t>
            </a:r>
            <a:r>
              <a:rPr lang="en-US" sz="3200"/>
              <a:t>	</a:t>
            </a:r>
            <a:r>
              <a:rPr lang="en-US" sz="3200">
                <a:solidFill>
                  <a:schemeClr val="accent1"/>
                </a:solidFill>
              </a:rPr>
              <a:t>Predictability of the correct response choice</a:t>
            </a:r>
          </a:p>
          <a:p>
            <a:pPr lvl="1">
              <a:buSzTx/>
            </a:pPr>
            <a:r>
              <a:rPr lang="en-US" sz="2800"/>
              <a:t>RT decreases as the predictability of the correct response choice increases</a:t>
            </a:r>
          </a:p>
          <a:p>
            <a:pPr marL="609600" indent="-609600"/>
            <a:endParaRPr 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  <p:bldP spid="93189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526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Action Preparation</vt:lpstr>
      <vt:lpstr>Task and Situation Characteristics Influencing Preparation</vt:lpstr>
      <vt:lpstr>Task and Situation Characteristics Influencing Preparation, cont’d</vt:lpstr>
      <vt:lpstr>Performer Characteristics Influencing Preparation</vt:lpstr>
      <vt:lpstr>What Occurs During Preparation?</vt:lpstr>
      <vt:lpstr>What Occurs During Preparation?, cont’d</vt:lpstr>
      <vt:lpstr>PowerPoint Presentation</vt:lpstr>
      <vt:lpstr>Action Preparation Requires Time</vt:lpstr>
      <vt:lpstr>Task and Situation Characteristics Influencing Preparation</vt:lpstr>
      <vt:lpstr>Task and Situation Characteristics Influencing Preparation, cont’d</vt:lpstr>
      <vt:lpstr>Task and Situation Characteristics Influencing Preparation, cont’d</vt:lpstr>
      <vt:lpstr>Task and Situation Characteristics Influencing Preparation, cont’d</vt:lpstr>
      <vt:lpstr>Task and Situation Characteristics Influencing Preparation, cont’d</vt:lpstr>
      <vt:lpstr>Two Performer Characteristics Influencing Preparation</vt:lpstr>
      <vt:lpstr>Motor Control Events That Occur During Preparation</vt:lpstr>
      <vt:lpstr>Motor Control Events That Occur During Preparation, cont’d</vt:lpstr>
      <vt:lpstr>Motor Control Events That Occur During Preparation, cont’d</vt:lpstr>
    </vt:vector>
  </TitlesOfParts>
  <Company>Khon Kaen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preparation</dc:title>
  <dc:creator>Coala</dc:creator>
  <cp:lastModifiedBy>ashira</cp:lastModifiedBy>
  <cp:revision>7</cp:revision>
  <dcterms:created xsi:type="dcterms:W3CDTF">2014-10-06T03:39:16Z</dcterms:created>
  <dcterms:modified xsi:type="dcterms:W3CDTF">2014-11-05T14:05:04Z</dcterms:modified>
</cp:coreProperties>
</file>