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88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57" r:id="rId17"/>
    <p:sldId id="283" r:id="rId18"/>
    <p:sldId id="284" r:id="rId19"/>
    <p:sldId id="258" r:id="rId20"/>
    <p:sldId id="259" r:id="rId21"/>
    <p:sldId id="280" r:id="rId22"/>
    <p:sldId id="278" r:id="rId23"/>
    <p:sldId id="279" r:id="rId24"/>
    <p:sldId id="281" r:id="rId25"/>
    <p:sldId id="282" r:id="rId26"/>
    <p:sldId id="287" r:id="rId27"/>
    <p:sldId id="286" r:id="rId28"/>
    <p:sldId id="274" r:id="rId29"/>
    <p:sldId id="275" r:id="rId3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610C-2A40-415E-8881-C94FE1B4DCDF}" type="datetimeFigureOut">
              <a:rPr lang="th-TH" smtClean="0"/>
              <a:pPr/>
              <a:t>12/08/59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51E-B56C-4376-A5B8-A62720386E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610C-2A40-415E-8881-C94FE1B4DCDF}" type="datetimeFigureOut">
              <a:rPr lang="th-TH" smtClean="0"/>
              <a:pPr/>
              <a:t>12/08/59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51E-B56C-4376-A5B8-A62720386E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610C-2A40-415E-8881-C94FE1B4DCDF}" type="datetimeFigureOut">
              <a:rPr lang="th-TH" smtClean="0"/>
              <a:pPr/>
              <a:t>12/08/59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51E-B56C-4376-A5B8-A62720386E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610C-2A40-415E-8881-C94FE1B4DCDF}" type="datetimeFigureOut">
              <a:rPr lang="th-TH" smtClean="0"/>
              <a:pPr/>
              <a:t>12/08/59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51E-B56C-4376-A5B8-A62720386E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610C-2A40-415E-8881-C94FE1B4DCDF}" type="datetimeFigureOut">
              <a:rPr lang="th-TH" smtClean="0"/>
              <a:pPr/>
              <a:t>12/08/59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51E-B56C-4376-A5B8-A62720386E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610C-2A40-415E-8881-C94FE1B4DCDF}" type="datetimeFigureOut">
              <a:rPr lang="th-TH" smtClean="0"/>
              <a:pPr/>
              <a:t>12/08/59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51E-B56C-4376-A5B8-A62720386E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610C-2A40-415E-8881-C94FE1B4DCDF}" type="datetimeFigureOut">
              <a:rPr lang="th-TH" smtClean="0"/>
              <a:pPr/>
              <a:t>12/08/59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51E-B56C-4376-A5B8-A62720386E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610C-2A40-415E-8881-C94FE1B4DCDF}" type="datetimeFigureOut">
              <a:rPr lang="th-TH" smtClean="0"/>
              <a:pPr/>
              <a:t>12/08/59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51E-B56C-4376-A5B8-A62720386E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610C-2A40-415E-8881-C94FE1B4DCDF}" type="datetimeFigureOut">
              <a:rPr lang="th-TH" smtClean="0"/>
              <a:pPr/>
              <a:t>12/08/59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51E-B56C-4376-A5B8-A62720386E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610C-2A40-415E-8881-C94FE1B4DCDF}" type="datetimeFigureOut">
              <a:rPr lang="th-TH" smtClean="0"/>
              <a:pPr/>
              <a:t>12/08/59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51E-B56C-4376-A5B8-A62720386E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610C-2A40-415E-8881-C94FE1B4DCDF}" type="datetimeFigureOut">
              <a:rPr lang="th-TH" smtClean="0"/>
              <a:pPr/>
              <a:t>12/08/59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51E-B56C-4376-A5B8-A62720386E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610C-2A40-415E-8881-C94FE1B4DCDF}" type="datetimeFigureOut">
              <a:rPr lang="th-TH" smtClean="0"/>
              <a:pPr/>
              <a:t>12/08/59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051E-B56C-4376-A5B8-A62720386EC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84" y="1103170"/>
            <a:ext cx="467628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บทที่ 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b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เทคนิคการสำรวจ </a:t>
            </a:r>
            <a:endParaRPr lang="en-U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en-US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(Surveying techniques)</a:t>
            </a:r>
            <a:endParaRPr lang="th-TH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transmissionlin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34782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95289" y="476250"/>
            <a:ext cx="39623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dirty="0">
                <a:latin typeface="Angsana New" pitchFamily="18" charset="-34"/>
                <a:cs typeface="Angsana New" pitchFamily="18" charset="-34"/>
              </a:rPr>
              <a:t>สายส่ง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(Transmission lines)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5364" name="Picture 5" descr="transmissionpower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773238"/>
            <a:ext cx="3933825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4572008"/>
            <a:ext cx="357190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ส่งพลังงานหรือสัญญาณจากจุดหนึ่งไปยังอีกจุดหนึ่ง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germany_railwa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85860"/>
            <a:ext cx="374491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786051" y="476250"/>
            <a:ext cx="3571900" cy="7080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dirty="0">
                <a:latin typeface="Angsana New" pitchFamily="18" charset="-34"/>
                <a:cs typeface="Angsana New" pitchFamily="18" charset="-34"/>
              </a:rPr>
              <a:t>ทางรถไฟ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(Railways)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268538" y="476250"/>
            <a:ext cx="4895850" cy="7080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dirty="0">
                <a:latin typeface="Angsana New" pitchFamily="18" charset="-34"/>
                <a:cs typeface="Angsana New" pitchFamily="18" charset="-34"/>
              </a:rPr>
              <a:t>ทางรถไฟใต้ดิน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(Undergrounds)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7411" name="Picture 3" descr="underground-Metro_Turin_Italy_Tunne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57338"/>
            <a:ext cx="36480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underground_Delhi_Metro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786058"/>
            <a:ext cx="4138612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300px-ULTra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84313"/>
            <a:ext cx="48228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078448" y="139700"/>
            <a:ext cx="7367723" cy="132343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th-TH" sz="4000" dirty="0">
                <a:latin typeface="Angsana New" pitchFamily="18" charset="-34"/>
              </a:rPr>
              <a:t>ระบบ</a:t>
            </a:r>
            <a:r>
              <a:rPr lang="th-TH" sz="4000" dirty="0" smtClean="0">
                <a:latin typeface="Angsana New" pitchFamily="18" charset="-34"/>
              </a:rPr>
              <a:t>ขนส่งส่วนบุคคลที่รวดเร็ว </a:t>
            </a:r>
            <a:r>
              <a:rPr lang="en-US" sz="4000" dirty="0">
                <a:latin typeface="Angsana New" pitchFamily="18" charset="-34"/>
              </a:rPr>
              <a:t>(</a:t>
            </a:r>
            <a:r>
              <a:rPr lang="th-TH" sz="4000" dirty="0">
                <a:latin typeface="Angsana New" pitchFamily="18" charset="-34"/>
              </a:rPr>
              <a:t>ไม่มีคนขับ</a:t>
            </a:r>
            <a:r>
              <a:rPr lang="en-US" sz="4000" dirty="0">
                <a:latin typeface="Angsana New" pitchFamily="18" charset="-34"/>
              </a:rPr>
              <a:t>)</a:t>
            </a:r>
            <a:endParaRPr lang="th-TH" sz="4000" dirty="0">
              <a:latin typeface="Angsana New" pitchFamily="18" charset="-34"/>
            </a:endParaRPr>
          </a:p>
          <a:p>
            <a:pPr algn="ctr"/>
            <a:r>
              <a:rPr lang="th-TH" sz="4000" dirty="0">
                <a:latin typeface="Angsana New" pitchFamily="18" charset="-34"/>
              </a:rPr>
              <a:t> </a:t>
            </a:r>
            <a:r>
              <a:rPr lang="en-US" sz="4000" dirty="0">
                <a:latin typeface="Angsana New" pitchFamily="18" charset="-34"/>
              </a:rPr>
              <a:t>(Personal Rapid Transit, PRT)</a:t>
            </a:r>
            <a:r>
              <a:rPr lang="th-TH" sz="4000" dirty="0">
                <a:latin typeface="Angsana New" pitchFamily="18" charset="-34"/>
              </a:rPr>
              <a:t> - </a:t>
            </a:r>
            <a:r>
              <a:rPr lang="en-US" sz="4000" dirty="0">
                <a:latin typeface="Angsana New" pitchFamily="18" charset="-34"/>
              </a:rPr>
              <a:t>personal monorail</a:t>
            </a:r>
          </a:p>
        </p:txBody>
      </p:sp>
      <p:pic>
        <p:nvPicPr>
          <p:cNvPr id="18436" name="Picture 6" descr="prt_rapid_transpor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484313"/>
            <a:ext cx="18240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9750" y="5229225"/>
            <a:ext cx="5184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First emerging technology USA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187450" y="5805488"/>
            <a:ext cx="338455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(Driverless transit)</a:t>
            </a:r>
            <a:endParaRPr lang="th-T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890615" y="404813"/>
            <a:ext cx="5396029" cy="132343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th-TH" sz="4000" dirty="0">
                <a:latin typeface="Angsana New" pitchFamily="18" charset="-34"/>
                <a:cs typeface="Angsana New" pitchFamily="18" charset="-34"/>
              </a:rPr>
              <a:t>ระบบขนส่งนำทางอัตโนมัติ 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en-US" sz="4000" dirty="0">
                <a:latin typeface="Angsana New" pitchFamily="18" charset="-34"/>
                <a:cs typeface="Angsana New" pitchFamily="18" charset="-34"/>
              </a:rPr>
              <a:t>(Automated </a:t>
            </a:r>
            <a:r>
              <a:rPr lang="en-US" sz="4000" dirty="0" err="1">
                <a:latin typeface="Angsana New" pitchFamily="18" charset="-34"/>
                <a:cs typeface="Angsana New" pitchFamily="18" charset="-34"/>
              </a:rPr>
              <a:t>Guideway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 Transit, AGT</a:t>
            </a:r>
            <a:r>
              <a:rPr lang="en-US" sz="4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4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en-US" sz="40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9459" name="Picture 5" descr="AGT_Tokyo_Jap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857364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12946" y="4857760"/>
            <a:ext cx="5045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Angsana New" pitchFamily="18" charset="-34"/>
              </a:rPr>
              <a:t>Tokyo, Japan    (driverless transit)</a:t>
            </a:r>
            <a:endParaRPr lang="th-TH" sz="4000" dirty="0">
              <a:solidFill>
                <a:srgbClr val="002060"/>
              </a:solidFill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Pipeline_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259238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419475" y="211138"/>
            <a:ext cx="3724293" cy="70788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dirty="0">
                <a:latin typeface="Angsana New" pitchFamily="18" charset="-34"/>
                <a:cs typeface="Angsana New" pitchFamily="18" charset="-34"/>
              </a:rPr>
              <a:t>ระบบท่อลำเลียง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(Pipeline)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484" name="Picture 3" descr="pipelin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052513"/>
            <a:ext cx="3446463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pipelin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716338"/>
            <a:ext cx="43211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5497" y="357166"/>
            <a:ext cx="83295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เครื่องมือที่ใช้ในงานสำรวจ 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(Surveying instruments)</a:t>
            </a:r>
            <a:endParaRPr lang="th-TH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071546"/>
            <a:ext cx="80724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เครื่องมือที่ใช้ในงานสำรวจในปัจจุบัน ประกอบด้วย</a:t>
            </a:r>
          </a:p>
          <a:p>
            <a:pPr>
              <a:buBlip>
                <a:blip r:embed="rId2"/>
              </a:buBlip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อิเล็กทรอนิกส์ทีโอโดไลท์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(Electronic </a:t>
            </a:r>
            <a:r>
              <a:rPr lang="en-US" sz="3200" dirty="0" err="1" smtClean="0">
                <a:latin typeface="Angsana New" pitchFamily="18" charset="-34"/>
                <a:cs typeface="Angsana New" pitchFamily="18" charset="-34"/>
              </a:rPr>
              <a:t>theodolite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เป้า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(Target)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แถบวัดระยะ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(Tape)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Blip>
                <a:blip r:embed="rId2"/>
              </a:buBlip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เครื่องวัดระยะอิเล็กทรอนิกส์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(Electronic distance measurement, 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    EDM)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ปริซึม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(Prism)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กล้องสำรวจแบบประมวลผล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(Total station),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ปริซึม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(Prism)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     (Prism pole)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กล้องระดับดิจิตอล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(Digital level)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กล้องระดับอัตโนมัติ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(Automatic 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     level )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ไม้วัดระดับ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(Bar code staff)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เครื่องหาพิกัดจีเอ็นเอสเอส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(GNSS)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ได้แก่ จีพีเอส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(GPS)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โกนาสส์ 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     (GLONASS)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กาลิเลโอ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(Galileo)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เบยดู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dirty="0" err="1" smtClean="0">
                <a:latin typeface="Angsana New" pitchFamily="18" charset="-34"/>
                <a:cs typeface="Angsana New" pitchFamily="18" charset="-34"/>
              </a:rPr>
              <a:t>Beidou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talstati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429000"/>
            <a:ext cx="2571768" cy="2571768"/>
          </a:xfrm>
          <a:prstGeom prst="rect">
            <a:avLst/>
          </a:prstGeom>
        </p:spPr>
      </p:pic>
      <p:pic>
        <p:nvPicPr>
          <p:cNvPr id="3" name="Picture 2" descr="ed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000108"/>
            <a:ext cx="1714512" cy="1601052"/>
          </a:xfrm>
          <a:prstGeom prst="rect">
            <a:avLst/>
          </a:prstGeom>
        </p:spPr>
      </p:pic>
      <p:pic>
        <p:nvPicPr>
          <p:cNvPr id="4" name="Picture 3" descr="gns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429000"/>
            <a:ext cx="2928958" cy="1952639"/>
          </a:xfrm>
          <a:prstGeom prst="rect">
            <a:avLst/>
          </a:prstGeom>
        </p:spPr>
      </p:pic>
      <p:pic>
        <p:nvPicPr>
          <p:cNvPr id="5" name="Picture 4" descr="electronic_theodolit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500042"/>
            <a:ext cx="2714644" cy="2714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0958" y="135729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EDM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1142984"/>
            <a:ext cx="17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Electronic </a:t>
            </a:r>
            <a:r>
              <a:rPr lang="en-US" dirty="0" err="1" smtClean="0"/>
              <a:t>theodolite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3643314"/>
            <a:ext cx="1357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Station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557214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GNSS (GPS)</a:t>
            </a:r>
            <a:endParaRPr lang="th-TH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omaticleve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928670"/>
            <a:ext cx="2071702" cy="2071702"/>
          </a:xfrm>
          <a:prstGeom prst="rect">
            <a:avLst/>
          </a:prstGeom>
        </p:spPr>
      </p:pic>
      <p:pic>
        <p:nvPicPr>
          <p:cNvPr id="3" name="Picture 2" descr="digitalleve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785794"/>
            <a:ext cx="2357454" cy="2357454"/>
          </a:xfrm>
          <a:prstGeom prst="rect">
            <a:avLst/>
          </a:prstGeom>
        </p:spPr>
      </p:pic>
      <p:pic>
        <p:nvPicPr>
          <p:cNvPr id="4" name="Picture 3" descr="bar_coded_dual_face_staff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57166"/>
            <a:ext cx="1214446" cy="5181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306" y="578645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Bar-code staff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314324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level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314324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Automatic level</a:t>
            </a:r>
            <a:endParaRPr lang="th-T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32" y="571480"/>
            <a:ext cx="55803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วิธีการสำรวจ 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(Surveying methods)</a:t>
            </a:r>
            <a:endParaRPr lang="th-TH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571612"/>
            <a:ext cx="81439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วงรอบ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(Traverse)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การเล็งสกัด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(Intersection)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และการเล็งสกัดย้อน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(Resection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การทำระดับ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(Levelling)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Blip>
                <a:blip r:embed="rId2"/>
              </a:buBlip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แบบจำลอง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ระดับสูงเชิงตัวเลข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(Digital elevation model, DEM)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ภาพถ่ายทางอากาศ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(Aerial photos)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ภาพดาวเทียม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(Satellite imageries)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จีเอนเอสเอส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(Global Navigation Satellite System, GNSS)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371415"/>
            <a:ext cx="828680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เส้นทาง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(Route)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คือ ทางที่เชื่อมระหว่างจุด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จุด จุดต้นทางและจุดปลายทาง มีวัตถุประสงค์เพื่อใช้ในการขนส่ง มนุษย์ สัตว์ สิ่งของ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1604" y="357166"/>
            <a:ext cx="60722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เส้นทาง 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(Route)</a:t>
            </a:r>
            <a:endParaRPr lang="th-TH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40" y="357166"/>
            <a:ext cx="29995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วงรอบ 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(Traverse)</a:t>
            </a:r>
            <a:endParaRPr lang="th-TH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28586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วัตถุประสงค์ของวงรอบ เพื่อสร้างหมุดควบคุมทางราบเพื่อที่จะนำไปใช้อ้างอิงตำแหน่งทางราบของรายละเอียด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(Details, Features)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บนพื้นผิวโลกบริเวณที่สนใจ ดังนั้น ตำแหน่งจึงอยู่ใกล้กับรายละเอียดที่จะเก็บ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002348"/>
            <a:ext cx="7429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วงรอบมี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ชนิด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วงรอบเปิด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(Open traverse)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วงรอบปิด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(Closed traverse)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วงรอบปิดแบบบรรจบตัวเอง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(Closed loop traverse)</a:t>
            </a:r>
          </a:p>
          <a:p>
            <a:pPr lvl="1">
              <a:buFont typeface="Arial" pitchFamily="34" charset="0"/>
              <a:buChar char="•"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วงรอบปิดแบบเข้าบรรจบ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(Closed connecting traverse)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9984" y="428604"/>
            <a:ext cx="44165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ngsana New" pitchFamily="18" charset="-34"/>
                <a:cs typeface="Angsana New" pitchFamily="18" charset="-34"/>
              </a:rPr>
              <a:t>วงรอบเปิด 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ngsana New" pitchFamily="18" charset="-34"/>
                <a:cs typeface="Angsana New" pitchFamily="18" charset="-34"/>
              </a:rPr>
              <a:t>(Open traverse)</a:t>
            </a:r>
            <a:endParaRPr lang="th-TH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10" name="Picture 9" descr="opentravers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851995"/>
            <a:ext cx="5853110" cy="225326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28662" y="5066426"/>
            <a:ext cx="7215238" cy="1077218"/>
            <a:chOff x="1357290" y="4714884"/>
            <a:chExt cx="7215238" cy="1077218"/>
          </a:xfrm>
        </p:grpSpPr>
        <p:sp>
          <p:nvSpPr>
            <p:cNvPr id="6" name="Isosceles Triangle 5"/>
            <p:cNvSpPr/>
            <p:nvPr/>
          </p:nvSpPr>
          <p:spPr>
            <a:xfrm>
              <a:off x="1357290" y="4857760"/>
              <a:ext cx="214314" cy="214314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Oval 6"/>
            <p:cNvSpPr/>
            <p:nvPr/>
          </p:nvSpPr>
          <p:spPr>
            <a:xfrm>
              <a:off x="1357290" y="5357826"/>
              <a:ext cx="214314" cy="2143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85918" y="4714884"/>
              <a:ext cx="67866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dirty="0" smtClean="0">
                  <a:latin typeface="Angsana New" pitchFamily="18" charset="-34"/>
                  <a:cs typeface="Angsana New" pitchFamily="18" charset="-34"/>
                </a:rPr>
                <a:t>หมุดควบคุมทางราบที่มีอยู่เดิมซึ่งทราบค่าพิกัดทางราบแล้ว</a:t>
              </a:r>
            </a:p>
            <a:p>
              <a:r>
                <a:rPr lang="th-TH" sz="3200" dirty="0" smtClean="0">
                  <a:latin typeface="Angsana New" pitchFamily="18" charset="-34"/>
                  <a:cs typeface="Angsana New" pitchFamily="18" charset="-34"/>
                </a:rPr>
                <a:t>หมุดควบคุมทางราบที่สร้างขึ้นใหม่</a:t>
              </a:r>
              <a:endParaRPr lang="th-TH" sz="3200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9984" y="428604"/>
            <a:ext cx="46185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ngsana New" pitchFamily="18" charset="-34"/>
                <a:cs typeface="Angsana New" pitchFamily="18" charset="-34"/>
              </a:rPr>
              <a:t>วงรอบปิด 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ngsana New" pitchFamily="18" charset="-34"/>
                <a:cs typeface="Angsana New" pitchFamily="18" charset="-34"/>
              </a:rPr>
              <a:t>(Closed traverse)</a:t>
            </a:r>
            <a:endParaRPr lang="th-TH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286256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Closed loop traverse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4272985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Closed connecting traverse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28662" y="5066426"/>
            <a:ext cx="7215238" cy="1077218"/>
            <a:chOff x="1357290" y="4714884"/>
            <a:chExt cx="7215238" cy="1077218"/>
          </a:xfrm>
        </p:grpSpPr>
        <p:sp>
          <p:nvSpPr>
            <p:cNvPr id="9" name="Isosceles Triangle 8"/>
            <p:cNvSpPr/>
            <p:nvPr/>
          </p:nvSpPr>
          <p:spPr>
            <a:xfrm>
              <a:off x="1357290" y="4857760"/>
              <a:ext cx="214314" cy="214314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Oval 9"/>
            <p:cNvSpPr/>
            <p:nvPr/>
          </p:nvSpPr>
          <p:spPr>
            <a:xfrm>
              <a:off x="1357290" y="5357826"/>
              <a:ext cx="214314" cy="2143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85918" y="4714884"/>
              <a:ext cx="67866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dirty="0" smtClean="0">
                  <a:latin typeface="Angsana New" pitchFamily="18" charset="-34"/>
                  <a:cs typeface="Angsana New" pitchFamily="18" charset="-34"/>
                </a:rPr>
                <a:t>หมุดควบคุมทางราบที่มีอยู่เดิมซึ่งทราบค่าพิกัดทางราบแล้ว</a:t>
              </a:r>
            </a:p>
            <a:p>
              <a:r>
                <a:rPr lang="th-TH" sz="3200" dirty="0" smtClean="0">
                  <a:latin typeface="Angsana New" pitchFamily="18" charset="-34"/>
                  <a:cs typeface="Angsana New" pitchFamily="18" charset="-34"/>
                </a:rPr>
                <a:t>หมุดควบคุมทางราบที่สร้างขึ้นใหม่</a:t>
              </a:r>
              <a:endParaRPr lang="th-TH" sz="3200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pic>
        <p:nvPicPr>
          <p:cNvPr id="12" name="Picture 11" descr="closedconnecti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99" y="1857365"/>
            <a:ext cx="3797691" cy="2428892"/>
          </a:xfrm>
          <a:prstGeom prst="rect">
            <a:avLst/>
          </a:prstGeom>
        </p:spPr>
      </p:pic>
      <p:pic>
        <p:nvPicPr>
          <p:cNvPr id="14" name="Picture 13" descr="closelooptravers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332540"/>
            <a:ext cx="4094281" cy="288227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00298" y="500042"/>
            <a:ext cx="41809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ngsana New" pitchFamily="18" charset="-34"/>
                <a:cs typeface="Angsana New" pitchFamily="18" charset="-34"/>
              </a:rPr>
              <a:t>การเล็งสกัด 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ngsana New" pitchFamily="18" charset="-34"/>
                <a:cs typeface="Angsana New" pitchFamily="18" charset="-34"/>
              </a:rPr>
              <a:t>(Intersection)</a:t>
            </a:r>
            <a:endParaRPr lang="th-TH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5786" y="4826699"/>
            <a:ext cx="7215238" cy="954107"/>
            <a:chOff x="1357290" y="4714884"/>
            <a:chExt cx="7215238" cy="954107"/>
          </a:xfrm>
        </p:grpSpPr>
        <p:sp>
          <p:nvSpPr>
            <p:cNvPr id="9" name="Isosceles Triangle 8"/>
            <p:cNvSpPr/>
            <p:nvPr/>
          </p:nvSpPr>
          <p:spPr>
            <a:xfrm>
              <a:off x="1357290" y="4857760"/>
              <a:ext cx="214314" cy="214314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Oval 9"/>
            <p:cNvSpPr/>
            <p:nvPr/>
          </p:nvSpPr>
          <p:spPr>
            <a:xfrm>
              <a:off x="1357290" y="5357826"/>
              <a:ext cx="214314" cy="2143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85918" y="4714884"/>
              <a:ext cx="67866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หมุดควบคุมทางราบที่มีอยู่เดิมซึ่งทราบค่าพิกัดทางราบแล้ว</a:t>
              </a:r>
            </a:p>
            <a:p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หมุดควบคุมทางราบที่สร้างขึ้นใหม่</a:t>
              </a:r>
              <a:endParaRPr lang="th-TH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596" y="5832479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ทราบค่าพิกัดหมุด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B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รังวัดมุม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CBP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BCP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รังวัดระยะ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BP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ทำให้หาตำแหน่งหรือค่าพิกัดหมุด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ได้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" name="Picture 12" descr="intersecti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643182"/>
            <a:ext cx="3857652" cy="218261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8596" y="1285860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วัตถุประสงค์เพื่อสร้างหมุดควบคุมทางราบเพื่อที่จะนำไปใช้อ้างอิงตำแหน่งทางราบของรายละเอียดบนพื้นผิวโลกซึ่งหมุดวงรอบเข้าไม่ถึง ความถูกต้องของตำแหน่งหมุดควบคุมจะน้อยกว่าตำแหน่งที่ได้จากวิธีวงรอบ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00298" y="500042"/>
            <a:ext cx="46602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ngsana New" pitchFamily="18" charset="-34"/>
                <a:cs typeface="Angsana New" pitchFamily="18" charset="-34"/>
              </a:rPr>
              <a:t>การเล็งสกัดย้อน 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ngsana New" pitchFamily="18" charset="-34"/>
                <a:cs typeface="Angsana New" pitchFamily="18" charset="-34"/>
              </a:rPr>
              <a:t>(Resection)</a:t>
            </a:r>
            <a:endParaRPr lang="th-TH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785786" y="4566360"/>
            <a:ext cx="7215238" cy="954107"/>
            <a:chOff x="1357290" y="4714884"/>
            <a:chExt cx="7215238" cy="954107"/>
          </a:xfrm>
        </p:grpSpPr>
        <p:sp>
          <p:nvSpPr>
            <p:cNvPr id="9" name="Isosceles Triangle 8"/>
            <p:cNvSpPr/>
            <p:nvPr/>
          </p:nvSpPr>
          <p:spPr>
            <a:xfrm>
              <a:off x="1357290" y="4857760"/>
              <a:ext cx="214314" cy="214314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Oval 9"/>
            <p:cNvSpPr/>
            <p:nvPr/>
          </p:nvSpPr>
          <p:spPr>
            <a:xfrm>
              <a:off x="1357290" y="5357826"/>
              <a:ext cx="214314" cy="2143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85918" y="4714884"/>
              <a:ext cx="67866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หมุดควบคุมทางราบที่มีอยู่เดิมซึ่งทราบค่าพิกัดทางราบแล้ว</a:t>
              </a:r>
            </a:p>
            <a:p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หมุดควบคุมทางราบที่สร้างขึ้นใหม่</a:t>
              </a:r>
              <a:endParaRPr lang="th-TH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596" y="5572140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ทราบค่าพิกัดหมุด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B  C</a:t>
            </a:r>
            <a:r>
              <a:rPr lang="th-TH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รังวัดมุม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BPC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CPD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รังวัดระยะ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BP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DP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ทำให้หาตำแหน่งหรือค่าพิกัดหมุด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ได้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4" name="Picture 13" descr="resecti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857364"/>
            <a:ext cx="4086566" cy="25717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8596" y="1285860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วัตถุประสงค์เช่นเดียวกับการเล็งสกัด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5918" y="428604"/>
            <a:ext cx="55242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ngsana New" pitchFamily="18" charset="-34"/>
                <a:cs typeface="Angsana New" pitchFamily="18" charset="-34"/>
              </a:rPr>
              <a:t>ภาพถ่ายทางอากาศ 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ngsana New" pitchFamily="18" charset="-34"/>
                <a:cs typeface="Angsana New" pitchFamily="18" charset="-34"/>
              </a:rPr>
              <a:t>(Aerial photos)</a:t>
            </a:r>
            <a:endParaRPr lang="th-TH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500174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ภาพถ่ายโดยใช้เครื่องบิน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dirty="0" err="1" smtClean="0">
                <a:latin typeface="Angsana New" pitchFamily="18" charset="-34"/>
                <a:cs typeface="Angsana New" pitchFamily="18" charset="-34"/>
              </a:rPr>
              <a:t>Aeroplane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ภาพถ่ายโดยใช้อากาศยานไร้คนขับ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(Unmanned Aerial 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   Vehicle, UAV)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Drone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619192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UAV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Drone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22478" y="285728"/>
            <a:ext cx="44069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ngsana New" pitchFamily="18" charset="-34"/>
                <a:cs typeface="Angsana New" pitchFamily="18" charset="-34"/>
              </a:rPr>
              <a:t>การถ่ายภาพโดยใช้เครื่องบิน</a:t>
            </a:r>
            <a:endParaRPr lang="th-TH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6" name="Picture 5" descr="aerialphoto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142983"/>
            <a:ext cx="5833070" cy="3000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488" y="4286256"/>
            <a:ext cx="182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ngsana New" pitchFamily="18" charset="-34"/>
                <a:cs typeface="Angsana New" pitchFamily="18" charset="-34"/>
              </a:rPr>
              <a:t>Aeroplane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a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85860"/>
            <a:ext cx="3553952" cy="2357454"/>
          </a:xfrm>
          <a:prstGeom prst="rect">
            <a:avLst/>
          </a:prstGeom>
        </p:spPr>
      </p:pic>
      <p:pic>
        <p:nvPicPr>
          <p:cNvPr id="12" name="Picture 11" descr="image_dron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857628"/>
            <a:ext cx="3929090" cy="22101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85918" y="285728"/>
            <a:ext cx="52068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ngsana New" pitchFamily="18" charset="-34"/>
                <a:cs typeface="Angsana New" pitchFamily="18" charset="-34"/>
              </a:rPr>
              <a:t>การถ่ายภาพโดยใช้โดรนหรือยูเอวี</a:t>
            </a:r>
            <a:endParaRPr lang="th-TH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15" name="Picture 14" descr="dron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285860"/>
            <a:ext cx="2956576" cy="2214578"/>
          </a:xfrm>
          <a:prstGeom prst="rect">
            <a:avLst/>
          </a:prstGeom>
        </p:spPr>
      </p:pic>
      <p:pic>
        <p:nvPicPr>
          <p:cNvPr id="16" name="Picture 15" descr="dron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3" y="3900502"/>
            <a:ext cx="3622907" cy="202882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5918" y="428604"/>
            <a:ext cx="55130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ngsana New" pitchFamily="18" charset="-34"/>
                <a:cs typeface="Angsana New" pitchFamily="18" charset="-34"/>
              </a:rPr>
              <a:t>ภาพดาวเทียม 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ngsana New" pitchFamily="18" charset="-34"/>
                <a:cs typeface="Angsana New" pitchFamily="18" charset="-34"/>
              </a:rPr>
              <a:t>(Satellite imageries)</a:t>
            </a:r>
            <a:endParaRPr lang="th-TH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4" name="Picture 3" descr="satellite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14488"/>
            <a:ext cx="3929090" cy="3929090"/>
          </a:xfrm>
          <a:prstGeom prst="rect">
            <a:avLst/>
          </a:prstGeom>
        </p:spPr>
      </p:pic>
      <p:pic>
        <p:nvPicPr>
          <p:cNvPr id="5" name="Picture 4" descr="satelliteimag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43050"/>
            <a:ext cx="4332122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214422"/>
            <a:ext cx="5357850" cy="4018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3306" y="5500702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จบบทที่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1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500174"/>
            <a:ext cx="778674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การสำรวจเส้นทาง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(Route surveying)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ประกอบด้วยกระบวนการสำรวจทั้งหมดเพื่อให้ได้มาซึ่งข้อมูลภูมิประเทศเพื่อนำไปใช้ในการออกแบบและก่อสร้างเส้นทางประเภทต่างๆ</a:t>
            </a:r>
          </a:p>
          <a:p>
            <a:pPr>
              <a:spcBef>
                <a:spcPts val="1200"/>
              </a:spcBef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โดยทั่วไป กระบวนการสำรวจเส้นทางเกี่ยวข้องกับภาพถ่ายทางอากาศ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(Aerial photo)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ภาพดาวเทียม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(Satellite image)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แผนที่ภูมิประเทศซึ่งครอบคลุม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บริเวณที่จะ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วางแนวเส้นทาง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การสำรวจภาคพื้นดิน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(Ground survey) 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1604" y="357166"/>
            <a:ext cx="60722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การสำรวจเส้นทาง 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(Route surveying)</a:t>
            </a:r>
            <a:endParaRPr lang="th-TH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428596" y="1769828"/>
            <a:ext cx="8286808" cy="512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§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ทาง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รถไฟ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(Railroads) 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ทาง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หลวง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(Highways)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การ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ขนส่งทางอากาศ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(Air transport)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ท่อ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ลำเลียง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(Pipelines) </a:t>
            </a: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แม่น้ำ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ลำคลอง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(Waterways)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สาย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ส่ง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(Transmission lines)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เช่น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สายไฟฟ้า สายโทรศัพท์</a:t>
            </a: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เคเบิล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Cableways)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เช่น เคเบิลกระเช้าสำหรับขนส่งคนและสิ่งของ</a:t>
            </a: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สายพาน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(Belt conveyers)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เช่น สายพานลำเลียงแร่ที่เหมือง</a:t>
            </a: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สะพานส่งน้ำหรือท่อบนสะพานข้ามหุบเขา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(Aqueducts)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รางน้ำเปิด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(Flumes)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เช่น รางน้ำในสวนสนุก รางขนส่งน้ำ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8" y="981075"/>
            <a:ext cx="1962134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ประกอบด้วย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003" y="285728"/>
            <a:ext cx="84112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เส้นทาง</a:t>
            </a:r>
            <a:r>
              <a:rPr lang="th-TH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เพื่อการขนส่ง 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</a:rPr>
              <a:t>(Route for transportation)</a:t>
            </a:r>
            <a:endParaRPr lang="th-TH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57159" y="285728"/>
            <a:ext cx="3286148" cy="70788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000" dirty="0">
                <a:latin typeface="Angsana New" pitchFamily="18" charset="-34"/>
                <a:cs typeface="Angsana New" pitchFamily="18" charset="-34"/>
              </a:rPr>
              <a:t>ทางหลวง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(Highways)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43" name="Picture 3" descr="Highway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46799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ทางหลว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492375"/>
            <a:ext cx="37084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nal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30972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คลองส่งน้ำ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76250"/>
            <a:ext cx="36401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คลองส่งน้ำ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852738"/>
            <a:ext cx="3213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924301" y="3357562"/>
            <a:ext cx="3648095" cy="140038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000" dirty="0">
                <a:latin typeface="Angsana New" pitchFamily="18" charset="-34"/>
                <a:cs typeface="Angsana New" pitchFamily="18" charset="-34"/>
              </a:rPr>
              <a:t>คลองส่งน้ำชลประทาน</a:t>
            </a:r>
            <a:endParaRPr lang="th-TH" sz="4800" dirty="0"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ts val="600"/>
              </a:spcBef>
              <a:defRPr/>
            </a:pPr>
            <a:r>
              <a:rPr lang="en-US" sz="4000" dirty="0">
                <a:latin typeface="Angsana New" pitchFamily="18" charset="-34"/>
                <a:cs typeface="Angsana New" pitchFamily="18" charset="-34"/>
              </a:rPr>
              <a:t>(Canals for irrigation)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lume_in_buckl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3889375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flume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924175"/>
            <a:ext cx="40259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356100" y="285728"/>
            <a:ext cx="3001982" cy="82391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000" dirty="0">
                <a:latin typeface="Angsana New" pitchFamily="18" charset="-34"/>
                <a:cs typeface="Angsana New" pitchFamily="18" charset="-34"/>
              </a:rPr>
              <a:t>รางน้ำเปิด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8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Flumes</a:t>
            </a:r>
            <a:r>
              <a:rPr lang="en-US" sz="4800" dirty="0">
                <a:latin typeface="Angsana New" pitchFamily="18" charset="-34"/>
                <a:cs typeface="Angsana New" pitchFamily="18" charset="-34"/>
              </a:rPr>
              <a:t>)</a:t>
            </a:r>
            <a:endParaRPr lang="th-TH" sz="4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500438"/>
            <a:ext cx="3714776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รางน้ำเปิดถูกสร้างขึ้นเพื่อส่งวัตถุให้ลอยไหลไปตามน้ำ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queduc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417671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aqueduct_Hanging_Trough_Brid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38"/>
            <a:ext cx="396081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787900" y="357166"/>
            <a:ext cx="4070380" cy="132343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สะพานส่งน้ำหรือลำรางส่งน้ำ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Aqueducts)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786190"/>
            <a:ext cx="4071966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ใช้สำหรับส่งน้ำจากจุดหนึ่งไปยังจุดที่ต้องการ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IMG_19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00042"/>
            <a:ext cx="46085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5508625" y="500042"/>
            <a:ext cx="30241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dirty="0">
                <a:latin typeface="Angsana New" pitchFamily="18" charset="-34"/>
                <a:cs typeface="Angsana New" pitchFamily="18" charset="-34"/>
              </a:rPr>
              <a:t>ทางเคเบิล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(Cableways)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4340" name="Picture 2" descr="cableway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214686"/>
            <a:ext cx="482600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949</Words>
  <Application>Microsoft Office PowerPoint</Application>
  <PresentationFormat>On-screen Show (4:3)</PresentationFormat>
  <Paragraphs>101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Angsana New</vt:lpstr>
      <vt:lpstr>Arial</vt:lpstr>
      <vt:lpstr>Calibri</vt:lpstr>
      <vt:lpstr>Cordia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Khon Kaen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suratt</dc:creator>
  <cp:lastModifiedBy>surat</cp:lastModifiedBy>
  <cp:revision>126</cp:revision>
  <dcterms:created xsi:type="dcterms:W3CDTF">2015-12-09T01:45:48Z</dcterms:created>
  <dcterms:modified xsi:type="dcterms:W3CDTF">2016-08-11T21:14:15Z</dcterms:modified>
</cp:coreProperties>
</file>