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81" r:id="rId2"/>
    <p:sldId id="288" r:id="rId3"/>
    <p:sldId id="282" r:id="rId4"/>
    <p:sldId id="290" r:id="rId5"/>
    <p:sldId id="292" r:id="rId6"/>
    <p:sldId id="289" r:id="rId7"/>
    <p:sldId id="291" r:id="rId8"/>
    <p:sldId id="283" r:id="rId9"/>
    <p:sldId id="294" r:id="rId10"/>
    <p:sldId id="284" r:id="rId11"/>
    <p:sldId id="293" r:id="rId12"/>
    <p:sldId id="285" r:id="rId13"/>
    <p:sldId id="286" r:id="rId14"/>
    <p:sldId id="287" r:id="rId15"/>
    <p:sldId id="257" r:id="rId16"/>
    <p:sldId id="258" r:id="rId17"/>
    <p:sldId id="259" r:id="rId18"/>
    <p:sldId id="260" r:id="rId19"/>
    <p:sldId id="261" r:id="rId20"/>
    <p:sldId id="262" r:id="rId21"/>
    <p:sldId id="263" r:id="rId22"/>
    <p:sldId id="264" r:id="rId23"/>
    <p:sldId id="265" r:id="rId24"/>
    <p:sldId id="266" r:id="rId25"/>
    <p:sldId id="267" r:id="rId26"/>
    <p:sldId id="268" r:id="rId27"/>
    <p:sldId id="269" r:id="rId28"/>
    <p:sldId id="270" r:id="rId29"/>
    <p:sldId id="271" r:id="rId30"/>
    <p:sldId id="272" r:id="rId31"/>
  </p:sldIdLst>
  <p:sldSz cx="9144000" cy="6858000" type="screen4x3"/>
  <p:notesSz cx="6858000" cy="91440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36"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ยึดหัวกระดาษ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h-TH"/>
          </a:p>
        </p:txBody>
      </p:sp>
      <p:sp>
        <p:nvSpPr>
          <p:cNvPr id="3" name="ตัวยึดวันที่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12D5FD-B5B0-449C-A5CB-E384FF29E829}" type="datetimeFigureOut">
              <a:rPr lang="th-TH" smtClean="0"/>
              <a:pPr/>
              <a:t>19/10/57</a:t>
            </a:fld>
            <a:endParaRPr lang="th-TH"/>
          </a:p>
        </p:txBody>
      </p:sp>
      <p:sp>
        <p:nvSpPr>
          <p:cNvPr id="4" name="ตัวยึดรูปบนภาพนิ่ง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h-TH"/>
          </a:p>
        </p:txBody>
      </p:sp>
      <p:sp>
        <p:nvSpPr>
          <p:cNvPr id="5" name="ตัวยึดบันทึกย่อ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6" name="ตัวยึดท้ายกระดา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h-TH"/>
          </a:p>
        </p:txBody>
      </p:sp>
      <p:sp>
        <p:nvSpPr>
          <p:cNvPr id="7" name="ตัวยึดหมายเลขภาพนิ่ง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BB513E-DDD9-4F13-9D39-65B0F056403B}" type="slidenum">
              <a:rPr lang="th-TH" smtClean="0"/>
              <a:pPr/>
              <a:t>‹#›</a:t>
            </a:fld>
            <a:endParaRPr lang="th-TH"/>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55CD9928-BE23-473D-B012-A40D1CD569F0}" type="slidenum">
              <a:rPr lang="en-GB" smtClean="0">
                <a:latin typeface="Arial" pitchFamily="34" charset="0"/>
                <a:cs typeface="Arial" pitchFamily="34" charset="0"/>
              </a:rPr>
              <a:pPr/>
              <a:t>2</a:t>
            </a:fld>
            <a:endParaRPr lang="en-GB" smtClean="0">
              <a:latin typeface="Arial" pitchFamily="34" charset="0"/>
              <a:cs typeface="Arial" pitchFamily="34"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r>
              <a:rPr lang="en-GB" b="1" u="sng" smtClean="0">
                <a:latin typeface="Arial" pitchFamily="34" charset="0"/>
                <a:cs typeface="Arial" pitchFamily="34" charset="0"/>
              </a:rPr>
              <a:t>Slide Aim;</a:t>
            </a:r>
          </a:p>
          <a:p>
            <a:pPr eaLnBrk="1" hangingPunct="1"/>
            <a:r>
              <a:rPr lang="en-GB" smtClean="0">
                <a:latin typeface="Arial" pitchFamily="34" charset="0"/>
                <a:cs typeface="Arial" pitchFamily="34" charset="0"/>
              </a:rPr>
              <a:t>To increase awareness of the importance of feedback.</a:t>
            </a:r>
          </a:p>
          <a:p>
            <a:pPr eaLnBrk="1" hangingPunct="1"/>
            <a:endParaRPr lang="en-GB" smtClean="0">
              <a:latin typeface="Arial" pitchFamily="34" charset="0"/>
              <a:cs typeface="Arial" pitchFamily="34" charset="0"/>
            </a:endParaRPr>
          </a:p>
          <a:p>
            <a:pPr eaLnBrk="1" hangingPunct="1"/>
            <a:r>
              <a:rPr lang="en-GB" b="1" u="sng" smtClean="0">
                <a:latin typeface="Arial" pitchFamily="34" charset="0"/>
                <a:cs typeface="Arial" pitchFamily="34" charset="0"/>
              </a:rPr>
              <a:t>Slide Outline;</a:t>
            </a:r>
          </a:p>
          <a:p>
            <a:pPr eaLnBrk="1" hangingPunct="1"/>
            <a:r>
              <a:rPr lang="en-GB" smtClean="0">
                <a:latin typeface="Arial" pitchFamily="34" charset="0"/>
                <a:cs typeface="Arial" pitchFamily="34" charset="0"/>
              </a:rPr>
              <a:t>Myles Downey is the author of Effective Coaching and founder of the ‘School of Coaching’ in London.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ภาพนิ่งชื่อเรื่อง">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685800" y="2130425"/>
            <a:ext cx="7772400" cy="1470025"/>
          </a:xfrm>
        </p:spPr>
        <p:txBody>
          <a:bodyPr/>
          <a:lstStyle/>
          <a:p>
            <a:r>
              <a:rPr lang="th-TH" smtClean="0"/>
              <a:t>คลิกเพื่อแก้ไขลักษณะชื่อเรื่องต้นแบบ</a:t>
            </a:r>
            <a:endParaRPr lang="th-TH"/>
          </a:p>
        </p:txBody>
      </p:sp>
      <p:sp>
        <p:nvSpPr>
          <p:cNvPr id="3" name="ชื่อเรื่องรอง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h-TH" smtClean="0"/>
              <a:t>คลิกเพื่อแก้ไขลักษณะชื่อเรื่องรองต้นแบบ</a:t>
            </a:r>
            <a:endParaRPr lang="th-TH"/>
          </a:p>
        </p:txBody>
      </p:sp>
      <p:sp>
        <p:nvSpPr>
          <p:cNvPr id="4" name="ตัวยึดวันที่ 3"/>
          <p:cNvSpPr>
            <a:spLocks noGrp="1"/>
          </p:cNvSpPr>
          <p:nvPr>
            <p:ph type="dt" sz="half" idx="10"/>
          </p:nvPr>
        </p:nvSpPr>
        <p:spPr/>
        <p:txBody>
          <a:bodyPr/>
          <a:lstStyle/>
          <a:p>
            <a:fld id="{FF43F8F0-70F4-4F5B-A21F-A361FEA3192E}" type="datetimeFigureOut">
              <a:rPr lang="th-TH" smtClean="0"/>
              <a:pPr/>
              <a:t>19/10/57</a:t>
            </a:fld>
            <a:endParaRPr lang="th-TH"/>
          </a:p>
        </p:txBody>
      </p:sp>
      <p:sp>
        <p:nvSpPr>
          <p:cNvPr id="5" name="ตัวยึดท้ายกระดาษ 4"/>
          <p:cNvSpPr>
            <a:spLocks noGrp="1"/>
          </p:cNvSpPr>
          <p:nvPr>
            <p:ph type="ftr" sz="quarter" idx="11"/>
          </p:nvPr>
        </p:nvSpPr>
        <p:spPr/>
        <p:txBody>
          <a:bodyPr/>
          <a:lstStyle/>
          <a:p>
            <a:endParaRPr lang="th-TH"/>
          </a:p>
        </p:txBody>
      </p:sp>
      <p:sp>
        <p:nvSpPr>
          <p:cNvPr id="6" name="ตัวยึดหมายเลขภาพนิ่ง 5"/>
          <p:cNvSpPr>
            <a:spLocks noGrp="1"/>
          </p:cNvSpPr>
          <p:nvPr>
            <p:ph type="sldNum" sz="quarter" idx="12"/>
          </p:nvPr>
        </p:nvSpPr>
        <p:spPr/>
        <p:txBody>
          <a:bodyPr/>
          <a:lstStyle/>
          <a:p>
            <a:fld id="{9FBA615A-A50C-44D2-BD5E-E9A282BA84B6}" type="slidenum">
              <a:rPr lang="th-TH" smtClean="0"/>
              <a:pPr/>
              <a:t>‹#›</a:t>
            </a:fld>
            <a:endParaRPr lang="th-TH"/>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ข้อความแนวตั้ง 2"/>
          <p:cNvSpPr>
            <a:spLocks noGrp="1"/>
          </p:cNvSpPr>
          <p:nvPr>
            <p:ph type="body" orient="vert" idx="1"/>
          </p:nvPr>
        </p:nvSpPr>
        <p:spPr/>
        <p:txBody>
          <a:bodyPr vert="eaVert"/>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10"/>
          </p:nvPr>
        </p:nvSpPr>
        <p:spPr/>
        <p:txBody>
          <a:bodyPr/>
          <a:lstStyle/>
          <a:p>
            <a:fld id="{FF43F8F0-70F4-4F5B-A21F-A361FEA3192E}" type="datetimeFigureOut">
              <a:rPr lang="th-TH" smtClean="0"/>
              <a:pPr/>
              <a:t>19/10/57</a:t>
            </a:fld>
            <a:endParaRPr lang="th-TH"/>
          </a:p>
        </p:txBody>
      </p:sp>
      <p:sp>
        <p:nvSpPr>
          <p:cNvPr id="5" name="ตัวยึดท้ายกระดาษ 4"/>
          <p:cNvSpPr>
            <a:spLocks noGrp="1"/>
          </p:cNvSpPr>
          <p:nvPr>
            <p:ph type="ftr" sz="quarter" idx="11"/>
          </p:nvPr>
        </p:nvSpPr>
        <p:spPr/>
        <p:txBody>
          <a:bodyPr/>
          <a:lstStyle/>
          <a:p>
            <a:endParaRPr lang="th-TH"/>
          </a:p>
        </p:txBody>
      </p:sp>
      <p:sp>
        <p:nvSpPr>
          <p:cNvPr id="6" name="ตัวยึดหมายเลขภาพนิ่ง 5"/>
          <p:cNvSpPr>
            <a:spLocks noGrp="1"/>
          </p:cNvSpPr>
          <p:nvPr>
            <p:ph type="sldNum" sz="quarter" idx="12"/>
          </p:nvPr>
        </p:nvSpPr>
        <p:spPr/>
        <p:txBody>
          <a:bodyPr/>
          <a:lstStyle/>
          <a:p>
            <a:fld id="{9FBA615A-A50C-44D2-BD5E-E9A282BA84B6}" type="slidenum">
              <a:rPr lang="th-TH" smtClean="0"/>
              <a:pPr/>
              <a:t>‹#›</a:t>
            </a:fld>
            <a:endParaRPr lang="th-T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p:cNvSpPr>
            <a:spLocks noGrp="1"/>
          </p:cNvSpPr>
          <p:nvPr>
            <p:ph type="title" orient="vert"/>
          </p:nvPr>
        </p:nvSpPr>
        <p:spPr>
          <a:xfrm>
            <a:off x="6629400" y="274638"/>
            <a:ext cx="2057400" cy="5851525"/>
          </a:xfrm>
        </p:spPr>
        <p:txBody>
          <a:bodyPr vert="eaVert"/>
          <a:lstStyle/>
          <a:p>
            <a:r>
              <a:rPr lang="th-TH" smtClean="0"/>
              <a:t>คลิกเพื่อแก้ไขลักษณะชื่อเรื่องต้นแบบ</a:t>
            </a:r>
            <a:endParaRPr lang="th-TH"/>
          </a:p>
        </p:txBody>
      </p:sp>
      <p:sp>
        <p:nvSpPr>
          <p:cNvPr id="3" name="ตัวยึดข้อความแนวตั้ง 2"/>
          <p:cNvSpPr>
            <a:spLocks noGrp="1"/>
          </p:cNvSpPr>
          <p:nvPr>
            <p:ph type="body" orient="vert" idx="1"/>
          </p:nvPr>
        </p:nvSpPr>
        <p:spPr>
          <a:xfrm>
            <a:off x="457200" y="274638"/>
            <a:ext cx="6019800" cy="5851525"/>
          </a:xfrm>
        </p:spPr>
        <p:txBody>
          <a:bodyPr vert="eaVert"/>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10"/>
          </p:nvPr>
        </p:nvSpPr>
        <p:spPr/>
        <p:txBody>
          <a:bodyPr/>
          <a:lstStyle/>
          <a:p>
            <a:fld id="{FF43F8F0-70F4-4F5B-A21F-A361FEA3192E}" type="datetimeFigureOut">
              <a:rPr lang="th-TH" smtClean="0"/>
              <a:pPr/>
              <a:t>19/10/57</a:t>
            </a:fld>
            <a:endParaRPr lang="th-TH"/>
          </a:p>
        </p:txBody>
      </p:sp>
      <p:sp>
        <p:nvSpPr>
          <p:cNvPr id="5" name="ตัวยึดท้ายกระดาษ 4"/>
          <p:cNvSpPr>
            <a:spLocks noGrp="1"/>
          </p:cNvSpPr>
          <p:nvPr>
            <p:ph type="ftr" sz="quarter" idx="11"/>
          </p:nvPr>
        </p:nvSpPr>
        <p:spPr/>
        <p:txBody>
          <a:bodyPr/>
          <a:lstStyle/>
          <a:p>
            <a:endParaRPr lang="th-TH"/>
          </a:p>
        </p:txBody>
      </p:sp>
      <p:sp>
        <p:nvSpPr>
          <p:cNvPr id="6" name="ตัวยึดหมายเลขภาพนิ่ง 5"/>
          <p:cNvSpPr>
            <a:spLocks noGrp="1"/>
          </p:cNvSpPr>
          <p:nvPr>
            <p:ph type="sldNum" sz="quarter" idx="12"/>
          </p:nvPr>
        </p:nvSpPr>
        <p:spPr/>
        <p:txBody>
          <a:bodyPr/>
          <a:lstStyle/>
          <a:p>
            <a:fld id="{9FBA615A-A50C-44D2-BD5E-E9A282BA84B6}" type="slidenum">
              <a:rPr lang="th-TH" smtClean="0"/>
              <a:pPr/>
              <a:t>‹#›</a:t>
            </a:fld>
            <a:endParaRPr lang="th-T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เนื้อหา 2"/>
          <p:cNvSpPr>
            <a:spLocks noGrp="1"/>
          </p:cNvSpPr>
          <p:nvPr>
            <p:ph idx="1"/>
          </p:nvPr>
        </p:nvSpPr>
        <p:spPr/>
        <p:txBody>
          <a:body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10"/>
          </p:nvPr>
        </p:nvSpPr>
        <p:spPr/>
        <p:txBody>
          <a:bodyPr/>
          <a:lstStyle/>
          <a:p>
            <a:fld id="{FF43F8F0-70F4-4F5B-A21F-A361FEA3192E}" type="datetimeFigureOut">
              <a:rPr lang="th-TH" smtClean="0"/>
              <a:pPr/>
              <a:t>19/10/57</a:t>
            </a:fld>
            <a:endParaRPr lang="th-TH"/>
          </a:p>
        </p:txBody>
      </p:sp>
      <p:sp>
        <p:nvSpPr>
          <p:cNvPr id="5" name="ตัวยึดท้ายกระดาษ 4"/>
          <p:cNvSpPr>
            <a:spLocks noGrp="1"/>
          </p:cNvSpPr>
          <p:nvPr>
            <p:ph type="ftr" sz="quarter" idx="11"/>
          </p:nvPr>
        </p:nvSpPr>
        <p:spPr/>
        <p:txBody>
          <a:bodyPr/>
          <a:lstStyle/>
          <a:p>
            <a:endParaRPr lang="th-TH"/>
          </a:p>
        </p:txBody>
      </p:sp>
      <p:sp>
        <p:nvSpPr>
          <p:cNvPr id="6" name="ตัวยึดหมายเลขภาพนิ่ง 5"/>
          <p:cNvSpPr>
            <a:spLocks noGrp="1"/>
          </p:cNvSpPr>
          <p:nvPr>
            <p:ph type="sldNum" sz="quarter" idx="12"/>
          </p:nvPr>
        </p:nvSpPr>
        <p:spPr/>
        <p:txBody>
          <a:bodyPr/>
          <a:lstStyle/>
          <a:p>
            <a:fld id="{9FBA615A-A50C-44D2-BD5E-E9A282BA84B6}" type="slidenum">
              <a:rPr lang="th-TH" smtClean="0"/>
              <a:pPr/>
              <a:t>‹#›</a:t>
            </a:fld>
            <a:endParaRPr lang="th-T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722313" y="4406900"/>
            <a:ext cx="7772400" cy="1362075"/>
          </a:xfrm>
        </p:spPr>
        <p:txBody>
          <a:bodyPr anchor="t"/>
          <a:lstStyle>
            <a:lvl1pPr algn="l">
              <a:defRPr sz="4000" b="1" cap="all"/>
            </a:lvl1pPr>
          </a:lstStyle>
          <a:p>
            <a:r>
              <a:rPr lang="th-TH" smtClean="0"/>
              <a:t>คลิกเพื่อแก้ไขลักษณะชื่อเรื่องต้นแบบ</a:t>
            </a:r>
            <a:endParaRPr lang="th-TH"/>
          </a:p>
        </p:txBody>
      </p:sp>
      <p:sp>
        <p:nvSpPr>
          <p:cNvPr id="3" name="ตัวยึดข้อความ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h-TH" smtClean="0"/>
              <a:t>คลิกเพื่อแก้ไขลักษณะของข้อความต้นแบบ</a:t>
            </a:r>
          </a:p>
        </p:txBody>
      </p:sp>
      <p:sp>
        <p:nvSpPr>
          <p:cNvPr id="4" name="ตัวยึดวันที่ 3"/>
          <p:cNvSpPr>
            <a:spLocks noGrp="1"/>
          </p:cNvSpPr>
          <p:nvPr>
            <p:ph type="dt" sz="half" idx="10"/>
          </p:nvPr>
        </p:nvSpPr>
        <p:spPr/>
        <p:txBody>
          <a:bodyPr/>
          <a:lstStyle/>
          <a:p>
            <a:fld id="{FF43F8F0-70F4-4F5B-A21F-A361FEA3192E}" type="datetimeFigureOut">
              <a:rPr lang="th-TH" smtClean="0"/>
              <a:pPr/>
              <a:t>19/10/57</a:t>
            </a:fld>
            <a:endParaRPr lang="th-TH"/>
          </a:p>
        </p:txBody>
      </p:sp>
      <p:sp>
        <p:nvSpPr>
          <p:cNvPr id="5" name="ตัวยึดท้ายกระดาษ 4"/>
          <p:cNvSpPr>
            <a:spLocks noGrp="1"/>
          </p:cNvSpPr>
          <p:nvPr>
            <p:ph type="ftr" sz="quarter" idx="11"/>
          </p:nvPr>
        </p:nvSpPr>
        <p:spPr/>
        <p:txBody>
          <a:bodyPr/>
          <a:lstStyle/>
          <a:p>
            <a:endParaRPr lang="th-TH"/>
          </a:p>
        </p:txBody>
      </p:sp>
      <p:sp>
        <p:nvSpPr>
          <p:cNvPr id="6" name="ตัวยึดหมายเลขภาพนิ่ง 5"/>
          <p:cNvSpPr>
            <a:spLocks noGrp="1"/>
          </p:cNvSpPr>
          <p:nvPr>
            <p:ph type="sldNum" sz="quarter" idx="12"/>
          </p:nvPr>
        </p:nvSpPr>
        <p:spPr/>
        <p:txBody>
          <a:bodyPr/>
          <a:lstStyle/>
          <a:p>
            <a:fld id="{9FBA615A-A50C-44D2-BD5E-E9A282BA84B6}" type="slidenum">
              <a:rPr lang="th-TH" smtClean="0"/>
              <a:pPr/>
              <a:t>‹#›</a:t>
            </a:fld>
            <a:endParaRPr lang="th-T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เนื้อหา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เนื้อหา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5" name="ตัวยึดวันที่ 4"/>
          <p:cNvSpPr>
            <a:spLocks noGrp="1"/>
          </p:cNvSpPr>
          <p:nvPr>
            <p:ph type="dt" sz="half" idx="10"/>
          </p:nvPr>
        </p:nvSpPr>
        <p:spPr/>
        <p:txBody>
          <a:bodyPr/>
          <a:lstStyle/>
          <a:p>
            <a:fld id="{FF43F8F0-70F4-4F5B-A21F-A361FEA3192E}" type="datetimeFigureOut">
              <a:rPr lang="th-TH" smtClean="0"/>
              <a:pPr/>
              <a:t>19/10/57</a:t>
            </a:fld>
            <a:endParaRPr lang="th-TH"/>
          </a:p>
        </p:txBody>
      </p:sp>
      <p:sp>
        <p:nvSpPr>
          <p:cNvPr id="6" name="ตัวยึดท้ายกระดาษ 5"/>
          <p:cNvSpPr>
            <a:spLocks noGrp="1"/>
          </p:cNvSpPr>
          <p:nvPr>
            <p:ph type="ftr" sz="quarter" idx="11"/>
          </p:nvPr>
        </p:nvSpPr>
        <p:spPr/>
        <p:txBody>
          <a:bodyPr/>
          <a:lstStyle/>
          <a:p>
            <a:endParaRPr lang="th-TH"/>
          </a:p>
        </p:txBody>
      </p:sp>
      <p:sp>
        <p:nvSpPr>
          <p:cNvPr id="7" name="ตัวยึดหมายเลขภาพนิ่ง 6"/>
          <p:cNvSpPr>
            <a:spLocks noGrp="1"/>
          </p:cNvSpPr>
          <p:nvPr>
            <p:ph type="sldNum" sz="quarter" idx="12"/>
          </p:nvPr>
        </p:nvSpPr>
        <p:spPr/>
        <p:txBody>
          <a:bodyPr/>
          <a:lstStyle/>
          <a:p>
            <a:fld id="{9FBA615A-A50C-44D2-BD5E-E9A282BA84B6}" type="slidenum">
              <a:rPr lang="th-TH" smtClean="0"/>
              <a:pPr/>
              <a:t>‹#›</a:t>
            </a:fld>
            <a:endParaRPr lang="th-T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lvl1pPr>
              <a:defRPr/>
            </a:lvl1pPr>
          </a:lstStyle>
          <a:p>
            <a:r>
              <a:rPr lang="th-TH" smtClean="0"/>
              <a:t>คลิกเพื่อแก้ไขลักษณะชื่อเรื่องต้นแบบ</a:t>
            </a:r>
            <a:endParaRPr lang="th-TH"/>
          </a:p>
        </p:txBody>
      </p:sp>
      <p:sp>
        <p:nvSpPr>
          <p:cNvPr id="3" name="ตัวยึดข้อความ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smtClean="0"/>
              <a:t>คลิกเพื่อแก้ไขลักษณะของข้อความต้นแบบ</a:t>
            </a:r>
          </a:p>
        </p:txBody>
      </p:sp>
      <p:sp>
        <p:nvSpPr>
          <p:cNvPr id="4" name="ตัวยึดเนื้อหา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5" name="ตัวยึดข้อความ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smtClean="0"/>
              <a:t>คลิกเพื่อแก้ไขลักษณะของข้อความต้นแบบ</a:t>
            </a:r>
          </a:p>
        </p:txBody>
      </p:sp>
      <p:sp>
        <p:nvSpPr>
          <p:cNvPr id="6" name="ตัวยึดเนื้อหา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7" name="ตัวยึดวันที่ 6"/>
          <p:cNvSpPr>
            <a:spLocks noGrp="1"/>
          </p:cNvSpPr>
          <p:nvPr>
            <p:ph type="dt" sz="half" idx="10"/>
          </p:nvPr>
        </p:nvSpPr>
        <p:spPr/>
        <p:txBody>
          <a:bodyPr/>
          <a:lstStyle/>
          <a:p>
            <a:fld id="{FF43F8F0-70F4-4F5B-A21F-A361FEA3192E}" type="datetimeFigureOut">
              <a:rPr lang="th-TH" smtClean="0"/>
              <a:pPr/>
              <a:t>19/10/57</a:t>
            </a:fld>
            <a:endParaRPr lang="th-TH"/>
          </a:p>
        </p:txBody>
      </p:sp>
      <p:sp>
        <p:nvSpPr>
          <p:cNvPr id="8" name="ตัวยึดท้ายกระดาษ 7"/>
          <p:cNvSpPr>
            <a:spLocks noGrp="1"/>
          </p:cNvSpPr>
          <p:nvPr>
            <p:ph type="ftr" sz="quarter" idx="11"/>
          </p:nvPr>
        </p:nvSpPr>
        <p:spPr/>
        <p:txBody>
          <a:bodyPr/>
          <a:lstStyle/>
          <a:p>
            <a:endParaRPr lang="th-TH"/>
          </a:p>
        </p:txBody>
      </p:sp>
      <p:sp>
        <p:nvSpPr>
          <p:cNvPr id="9" name="ตัวยึดหมายเลขภาพนิ่ง 8"/>
          <p:cNvSpPr>
            <a:spLocks noGrp="1"/>
          </p:cNvSpPr>
          <p:nvPr>
            <p:ph type="sldNum" sz="quarter" idx="12"/>
          </p:nvPr>
        </p:nvSpPr>
        <p:spPr/>
        <p:txBody>
          <a:bodyPr/>
          <a:lstStyle/>
          <a:p>
            <a:fld id="{9FBA615A-A50C-44D2-BD5E-E9A282BA84B6}" type="slidenum">
              <a:rPr lang="th-TH" smtClean="0"/>
              <a:pPr/>
              <a:t>‹#›</a:t>
            </a:fld>
            <a:endParaRPr lang="th-T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คลิกเพื่อแก้ไขลักษณะชื่อเรื่องต้นแบบ</a:t>
            </a:r>
            <a:endParaRPr lang="th-TH"/>
          </a:p>
        </p:txBody>
      </p:sp>
      <p:sp>
        <p:nvSpPr>
          <p:cNvPr id="3" name="ตัวยึดวันที่ 2"/>
          <p:cNvSpPr>
            <a:spLocks noGrp="1"/>
          </p:cNvSpPr>
          <p:nvPr>
            <p:ph type="dt" sz="half" idx="10"/>
          </p:nvPr>
        </p:nvSpPr>
        <p:spPr/>
        <p:txBody>
          <a:bodyPr/>
          <a:lstStyle/>
          <a:p>
            <a:fld id="{FF43F8F0-70F4-4F5B-A21F-A361FEA3192E}" type="datetimeFigureOut">
              <a:rPr lang="th-TH" smtClean="0"/>
              <a:pPr/>
              <a:t>19/10/57</a:t>
            </a:fld>
            <a:endParaRPr lang="th-TH"/>
          </a:p>
        </p:txBody>
      </p:sp>
      <p:sp>
        <p:nvSpPr>
          <p:cNvPr id="4" name="ตัวยึดท้ายกระดาษ 3"/>
          <p:cNvSpPr>
            <a:spLocks noGrp="1"/>
          </p:cNvSpPr>
          <p:nvPr>
            <p:ph type="ftr" sz="quarter" idx="11"/>
          </p:nvPr>
        </p:nvSpPr>
        <p:spPr/>
        <p:txBody>
          <a:bodyPr/>
          <a:lstStyle/>
          <a:p>
            <a:endParaRPr lang="th-TH"/>
          </a:p>
        </p:txBody>
      </p:sp>
      <p:sp>
        <p:nvSpPr>
          <p:cNvPr id="5" name="ตัวยึดหมายเลขภาพนิ่ง 4"/>
          <p:cNvSpPr>
            <a:spLocks noGrp="1"/>
          </p:cNvSpPr>
          <p:nvPr>
            <p:ph type="sldNum" sz="quarter" idx="12"/>
          </p:nvPr>
        </p:nvSpPr>
        <p:spPr/>
        <p:txBody>
          <a:bodyPr/>
          <a:lstStyle/>
          <a:p>
            <a:fld id="{9FBA615A-A50C-44D2-BD5E-E9A282BA84B6}" type="slidenum">
              <a:rPr lang="th-TH" smtClean="0"/>
              <a:pPr/>
              <a:t>‹#›</a:t>
            </a:fld>
            <a:endParaRPr lang="th-T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ตัวยึดวันที่ 1"/>
          <p:cNvSpPr>
            <a:spLocks noGrp="1"/>
          </p:cNvSpPr>
          <p:nvPr>
            <p:ph type="dt" sz="half" idx="10"/>
          </p:nvPr>
        </p:nvSpPr>
        <p:spPr/>
        <p:txBody>
          <a:bodyPr/>
          <a:lstStyle/>
          <a:p>
            <a:fld id="{FF43F8F0-70F4-4F5B-A21F-A361FEA3192E}" type="datetimeFigureOut">
              <a:rPr lang="th-TH" smtClean="0"/>
              <a:pPr/>
              <a:t>19/10/57</a:t>
            </a:fld>
            <a:endParaRPr lang="th-TH"/>
          </a:p>
        </p:txBody>
      </p:sp>
      <p:sp>
        <p:nvSpPr>
          <p:cNvPr id="3" name="ตัวยึดท้ายกระดาษ 2"/>
          <p:cNvSpPr>
            <a:spLocks noGrp="1"/>
          </p:cNvSpPr>
          <p:nvPr>
            <p:ph type="ftr" sz="quarter" idx="11"/>
          </p:nvPr>
        </p:nvSpPr>
        <p:spPr/>
        <p:txBody>
          <a:bodyPr/>
          <a:lstStyle/>
          <a:p>
            <a:endParaRPr lang="th-TH"/>
          </a:p>
        </p:txBody>
      </p:sp>
      <p:sp>
        <p:nvSpPr>
          <p:cNvPr id="4" name="ตัวยึดหมายเลขภาพนิ่ง 3"/>
          <p:cNvSpPr>
            <a:spLocks noGrp="1"/>
          </p:cNvSpPr>
          <p:nvPr>
            <p:ph type="sldNum" sz="quarter" idx="12"/>
          </p:nvPr>
        </p:nvSpPr>
        <p:spPr/>
        <p:txBody>
          <a:bodyPr/>
          <a:lstStyle/>
          <a:p>
            <a:fld id="{9FBA615A-A50C-44D2-BD5E-E9A282BA84B6}" type="slidenum">
              <a:rPr lang="th-TH" smtClean="0"/>
              <a:pPr/>
              <a:t>‹#›</a:t>
            </a:fld>
            <a:endParaRPr lang="th-T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457200" y="273050"/>
            <a:ext cx="3008313" cy="1162050"/>
          </a:xfrm>
        </p:spPr>
        <p:txBody>
          <a:bodyPr anchor="b"/>
          <a:lstStyle>
            <a:lvl1pPr algn="l">
              <a:defRPr sz="2000" b="1"/>
            </a:lvl1pPr>
          </a:lstStyle>
          <a:p>
            <a:r>
              <a:rPr lang="th-TH" smtClean="0"/>
              <a:t>คลิกเพื่อแก้ไขลักษณะชื่อเรื่องต้นแบบ</a:t>
            </a:r>
            <a:endParaRPr lang="th-TH"/>
          </a:p>
        </p:txBody>
      </p:sp>
      <p:sp>
        <p:nvSpPr>
          <p:cNvPr id="3" name="ตัวยึดเนื้อหา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ข้อความ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smtClean="0"/>
              <a:t>คลิกเพื่อแก้ไขลักษณะของข้อความต้นแบบ</a:t>
            </a:r>
          </a:p>
        </p:txBody>
      </p:sp>
      <p:sp>
        <p:nvSpPr>
          <p:cNvPr id="5" name="ตัวยึดวันที่ 4"/>
          <p:cNvSpPr>
            <a:spLocks noGrp="1"/>
          </p:cNvSpPr>
          <p:nvPr>
            <p:ph type="dt" sz="half" idx="10"/>
          </p:nvPr>
        </p:nvSpPr>
        <p:spPr/>
        <p:txBody>
          <a:bodyPr/>
          <a:lstStyle/>
          <a:p>
            <a:fld id="{FF43F8F0-70F4-4F5B-A21F-A361FEA3192E}" type="datetimeFigureOut">
              <a:rPr lang="th-TH" smtClean="0"/>
              <a:pPr/>
              <a:t>19/10/57</a:t>
            </a:fld>
            <a:endParaRPr lang="th-TH"/>
          </a:p>
        </p:txBody>
      </p:sp>
      <p:sp>
        <p:nvSpPr>
          <p:cNvPr id="6" name="ตัวยึดท้ายกระดาษ 5"/>
          <p:cNvSpPr>
            <a:spLocks noGrp="1"/>
          </p:cNvSpPr>
          <p:nvPr>
            <p:ph type="ftr" sz="quarter" idx="11"/>
          </p:nvPr>
        </p:nvSpPr>
        <p:spPr/>
        <p:txBody>
          <a:bodyPr/>
          <a:lstStyle/>
          <a:p>
            <a:endParaRPr lang="th-TH"/>
          </a:p>
        </p:txBody>
      </p:sp>
      <p:sp>
        <p:nvSpPr>
          <p:cNvPr id="7" name="ตัวยึดหมายเลขภาพนิ่ง 6"/>
          <p:cNvSpPr>
            <a:spLocks noGrp="1"/>
          </p:cNvSpPr>
          <p:nvPr>
            <p:ph type="sldNum" sz="quarter" idx="12"/>
          </p:nvPr>
        </p:nvSpPr>
        <p:spPr/>
        <p:txBody>
          <a:bodyPr/>
          <a:lstStyle/>
          <a:p>
            <a:fld id="{9FBA615A-A50C-44D2-BD5E-E9A282BA84B6}" type="slidenum">
              <a:rPr lang="th-TH" smtClean="0"/>
              <a:pPr/>
              <a:t>‹#›</a:t>
            </a:fld>
            <a:endParaRPr lang="th-T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792288" y="4800600"/>
            <a:ext cx="5486400" cy="566738"/>
          </a:xfrm>
        </p:spPr>
        <p:txBody>
          <a:bodyPr anchor="b"/>
          <a:lstStyle>
            <a:lvl1pPr algn="l">
              <a:defRPr sz="2000" b="1"/>
            </a:lvl1pPr>
          </a:lstStyle>
          <a:p>
            <a:r>
              <a:rPr lang="th-TH" smtClean="0"/>
              <a:t>คลิกเพื่อแก้ไขลักษณะชื่อเรื่องต้นแบบ</a:t>
            </a:r>
            <a:endParaRPr lang="th-TH"/>
          </a:p>
        </p:txBody>
      </p:sp>
      <p:sp>
        <p:nvSpPr>
          <p:cNvPr id="3" name="ตัวยึดรูปภาพ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ตัวยึดข้อความ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h-TH" smtClean="0"/>
              <a:t>คลิกเพื่อแก้ไขลักษณะของข้อความต้นแบบ</a:t>
            </a:r>
          </a:p>
        </p:txBody>
      </p:sp>
      <p:sp>
        <p:nvSpPr>
          <p:cNvPr id="5" name="ตัวยึดวันที่ 4"/>
          <p:cNvSpPr>
            <a:spLocks noGrp="1"/>
          </p:cNvSpPr>
          <p:nvPr>
            <p:ph type="dt" sz="half" idx="10"/>
          </p:nvPr>
        </p:nvSpPr>
        <p:spPr/>
        <p:txBody>
          <a:bodyPr/>
          <a:lstStyle/>
          <a:p>
            <a:fld id="{FF43F8F0-70F4-4F5B-A21F-A361FEA3192E}" type="datetimeFigureOut">
              <a:rPr lang="th-TH" smtClean="0"/>
              <a:pPr/>
              <a:t>19/10/57</a:t>
            </a:fld>
            <a:endParaRPr lang="th-TH"/>
          </a:p>
        </p:txBody>
      </p:sp>
      <p:sp>
        <p:nvSpPr>
          <p:cNvPr id="6" name="ตัวยึดท้ายกระดาษ 5"/>
          <p:cNvSpPr>
            <a:spLocks noGrp="1"/>
          </p:cNvSpPr>
          <p:nvPr>
            <p:ph type="ftr" sz="quarter" idx="11"/>
          </p:nvPr>
        </p:nvSpPr>
        <p:spPr/>
        <p:txBody>
          <a:bodyPr/>
          <a:lstStyle/>
          <a:p>
            <a:endParaRPr lang="th-TH"/>
          </a:p>
        </p:txBody>
      </p:sp>
      <p:sp>
        <p:nvSpPr>
          <p:cNvPr id="7" name="ตัวยึดหมายเลขภาพนิ่ง 6"/>
          <p:cNvSpPr>
            <a:spLocks noGrp="1"/>
          </p:cNvSpPr>
          <p:nvPr>
            <p:ph type="sldNum" sz="quarter" idx="12"/>
          </p:nvPr>
        </p:nvSpPr>
        <p:spPr/>
        <p:txBody>
          <a:bodyPr/>
          <a:lstStyle/>
          <a:p>
            <a:fld id="{9FBA615A-A50C-44D2-BD5E-E9A282BA84B6}" type="slidenum">
              <a:rPr lang="th-TH" smtClean="0"/>
              <a:pPr/>
              <a:t>‹#›</a:t>
            </a:fld>
            <a:endParaRPr lang="th-T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ยึดชื่อเรื่อง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h-TH" smtClean="0"/>
              <a:t>คลิกเพื่อแก้ไขลักษณะชื่อเรื่องต้นแบบ</a:t>
            </a:r>
            <a:endParaRPr lang="th-TH"/>
          </a:p>
        </p:txBody>
      </p:sp>
      <p:sp>
        <p:nvSpPr>
          <p:cNvPr id="3" name="ตัวยึดข้อความ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h-TH" smtClean="0"/>
              <a:t>คลิกเพื่อแก้ไขลักษณะของข้อความต้นแบบ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th-TH"/>
          </a:p>
        </p:txBody>
      </p:sp>
      <p:sp>
        <p:nvSpPr>
          <p:cNvPr id="4" name="ตัวยึดวันที่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43F8F0-70F4-4F5B-A21F-A361FEA3192E}" type="datetimeFigureOut">
              <a:rPr lang="th-TH" smtClean="0"/>
              <a:pPr/>
              <a:t>19/10/57</a:t>
            </a:fld>
            <a:endParaRPr lang="th-TH"/>
          </a:p>
        </p:txBody>
      </p:sp>
      <p:sp>
        <p:nvSpPr>
          <p:cNvPr id="5" name="ตัวยึดท้ายกระดา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h-TH"/>
          </a:p>
        </p:txBody>
      </p:sp>
      <p:sp>
        <p:nvSpPr>
          <p:cNvPr id="6" name="ตัวยึดหมายเลขภาพนิ่ง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BA615A-A50C-44D2-BD5E-E9A282BA84B6}" type="slidenum">
              <a:rPr lang="th-TH" smtClean="0"/>
              <a:pPr/>
              <a:t>‹#›</a:t>
            </a:fld>
            <a:endParaRPr lang="th-TH"/>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2590800" y="5334000"/>
            <a:ext cx="6400800" cy="1371600"/>
          </a:xfrm>
        </p:spPr>
        <p:txBody>
          <a:bodyPr>
            <a:normAutofit/>
          </a:bodyPr>
          <a:lstStyle/>
          <a:p>
            <a:pPr eaLnBrk="1" hangingPunct="1"/>
            <a:r>
              <a:rPr lang="en-US" sz="4400" dirty="0" err="1" smtClean="0">
                <a:solidFill>
                  <a:srgbClr val="FF3300"/>
                </a:solidFill>
                <a:latin typeface="Britannic Bold" pitchFamily="34" charset="0"/>
              </a:rPr>
              <a:t>Ashira</a:t>
            </a:r>
            <a:r>
              <a:rPr lang="en-US" sz="4400" dirty="0" smtClean="0">
                <a:solidFill>
                  <a:srgbClr val="FF3300"/>
                </a:solidFill>
                <a:latin typeface="Britannic Bold" pitchFamily="34" charset="0"/>
              </a:rPr>
              <a:t> </a:t>
            </a:r>
            <a:r>
              <a:rPr lang="en-US" sz="4400" dirty="0" err="1" smtClean="0">
                <a:solidFill>
                  <a:srgbClr val="FF3300"/>
                </a:solidFill>
                <a:latin typeface="Britannic Bold" pitchFamily="34" charset="0"/>
              </a:rPr>
              <a:t>Hiruntrakul</a:t>
            </a:r>
            <a:r>
              <a:rPr lang="en-US" sz="4400" dirty="0" smtClean="0">
                <a:solidFill>
                  <a:srgbClr val="FF3300"/>
                </a:solidFill>
                <a:latin typeface="Britannic Bold" pitchFamily="34" charset="0"/>
              </a:rPr>
              <a:t> Ph.D. </a:t>
            </a:r>
            <a:endParaRPr lang="th-TH" sz="4400" dirty="0" smtClean="0">
              <a:solidFill>
                <a:srgbClr val="FF3300"/>
              </a:solidFill>
              <a:latin typeface="Britannic Bold" pitchFamily="34" charset="0"/>
            </a:endParaRPr>
          </a:p>
        </p:txBody>
      </p:sp>
      <p:pic>
        <p:nvPicPr>
          <p:cNvPr id="2052" name="Picture 4" descr="U:\My Pictures\Animations\bar_1.gif"/>
          <p:cNvPicPr>
            <a:picLocks noChangeAspect="1" noChangeArrowheads="1" noCrop="1"/>
          </p:cNvPicPr>
          <p:nvPr/>
        </p:nvPicPr>
        <p:blipFill>
          <a:blip r:embed="rId2" cstate="print"/>
          <a:srcRect/>
          <a:stretch>
            <a:fillRect/>
          </a:stretch>
        </p:blipFill>
        <p:spPr bwMode="auto">
          <a:xfrm>
            <a:off x="323850" y="3500438"/>
            <a:ext cx="8610600" cy="571500"/>
          </a:xfrm>
          <a:prstGeom prst="rect">
            <a:avLst/>
          </a:prstGeom>
          <a:noFill/>
          <a:ln w="9525">
            <a:noFill/>
            <a:miter lim="800000"/>
            <a:headEnd/>
            <a:tailEnd/>
          </a:ln>
        </p:spPr>
      </p:pic>
      <p:sp>
        <p:nvSpPr>
          <p:cNvPr id="2053" name="WordArt 5"/>
          <p:cNvSpPr>
            <a:spLocks noChangeArrowheads="1" noChangeShapeType="1" noTextEdit="1"/>
          </p:cNvSpPr>
          <p:nvPr/>
        </p:nvSpPr>
        <p:spPr bwMode="auto">
          <a:xfrm>
            <a:off x="1116013" y="1916113"/>
            <a:ext cx="6705600" cy="2200275"/>
          </a:xfrm>
          <a:prstGeom prst="rect">
            <a:avLst/>
          </a:prstGeom>
        </p:spPr>
        <p:txBody>
          <a:bodyPr wrap="none" fromWordArt="1">
            <a:prstTxWarp prst="textSlantUp">
              <a:avLst>
                <a:gd name="adj" fmla="val 32056"/>
              </a:avLst>
            </a:prstTxWarp>
          </a:bodyPr>
          <a:lstStyle/>
          <a:p>
            <a:pPr algn="ctr"/>
            <a:r>
              <a:rPr lang="en-US" sz="3600" kern="10">
                <a:ln w="9525">
                  <a:noFill/>
                  <a:round/>
                  <a:headEnd/>
                  <a:tailEnd/>
                </a:ln>
                <a:solidFill>
                  <a:srgbClr val="FF3300"/>
                </a:solidFill>
                <a:latin typeface="Britannic Bold"/>
              </a:rPr>
              <a:t>FEEDBACK</a:t>
            </a:r>
          </a:p>
          <a:p>
            <a:pPr algn="ctr"/>
            <a:endParaRPr lang="th-TH" sz="3600" kern="10">
              <a:ln w="9525">
                <a:noFill/>
                <a:round/>
                <a:headEnd/>
                <a:tailEnd/>
              </a:ln>
              <a:solidFill>
                <a:srgbClr val="FF3300"/>
              </a:solidFill>
              <a:latin typeface="Britannic Bo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2053"/>
                                        </p:tgtEl>
                                        <p:attrNameLst>
                                          <p:attrName>style.visibility</p:attrName>
                                        </p:attrNameLst>
                                      </p:cBhvr>
                                      <p:to>
                                        <p:strVal val="visible"/>
                                      </p:to>
                                    </p:set>
                                    <p:anim calcmode="lin" valueType="num">
                                      <p:cBhvr additive="base">
                                        <p:cTn id="7" dur="500" fill="hold"/>
                                        <p:tgtEl>
                                          <p:spTgt spid="2053"/>
                                        </p:tgtEl>
                                        <p:attrNameLst>
                                          <p:attrName>ppt_x</p:attrName>
                                        </p:attrNameLst>
                                      </p:cBhvr>
                                      <p:tavLst>
                                        <p:tav tm="0">
                                          <p:val>
                                            <p:strVal val="1+#ppt_w/2"/>
                                          </p:val>
                                        </p:tav>
                                        <p:tav tm="100000">
                                          <p:val>
                                            <p:strVal val="#ppt_x"/>
                                          </p:val>
                                        </p:tav>
                                      </p:tavLst>
                                    </p:anim>
                                    <p:anim calcmode="lin" valueType="num">
                                      <p:cBhvr additive="base">
                                        <p:cTn id="8" dur="500" fill="hold"/>
                                        <p:tgtEl>
                                          <p:spTgt spid="2053"/>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2052"/>
                                        </p:tgtEl>
                                        <p:attrNameLst>
                                          <p:attrName>style.visibility</p:attrName>
                                        </p:attrNameLst>
                                      </p:cBhvr>
                                      <p:to>
                                        <p:strVal val="visible"/>
                                      </p:to>
                                    </p:set>
                                    <p:anim calcmode="lin" valueType="num">
                                      <p:cBhvr additive="base">
                                        <p:cTn id="13" dur="500" fill="hold"/>
                                        <p:tgtEl>
                                          <p:spTgt spid="2052"/>
                                        </p:tgtEl>
                                        <p:attrNameLst>
                                          <p:attrName>ppt_x</p:attrName>
                                        </p:attrNameLst>
                                      </p:cBhvr>
                                      <p:tavLst>
                                        <p:tav tm="0">
                                          <p:val>
                                            <p:strVal val="1+#ppt_w/2"/>
                                          </p:val>
                                        </p:tav>
                                        <p:tav tm="100000">
                                          <p:val>
                                            <p:strVal val="#ppt_x"/>
                                          </p:val>
                                        </p:tav>
                                      </p:tavLst>
                                    </p:anim>
                                    <p:anim calcmode="lin" valueType="num">
                                      <p:cBhvr additive="base">
                                        <p:cTn id="14" dur="500" fill="hold"/>
                                        <p:tgtEl>
                                          <p:spTgt spid="205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2051">
                                            <p:txEl>
                                              <p:pRg st="0" end="0"/>
                                            </p:txEl>
                                          </p:spTgt>
                                        </p:tgtEl>
                                        <p:attrNameLst>
                                          <p:attrName>style.visibility</p:attrName>
                                        </p:attrNameLst>
                                      </p:cBhvr>
                                      <p:to>
                                        <p:strVal val="visible"/>
                                      </p:to>
                                    </p:set>
                                    <p:anim calcmode="lin" valueType="num">
                                      <p:cBhvr additive="base">
                                        <p:cTn id="19" dur="500" fill="hold"/>
                                        <p:tgtEl>
                                          <p:spTgt spid="2051">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5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autoUpdateAnimBg="0"/>
      <p:bldP spid="205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09600" y="304800"/>
            <a:ext cx="7848600" cy="461962"/>
          </a:xfrm>
          <a:prstGeom prst="rect">
            <a:avLst/>
          </a:prstGeom>
          <a:noFill/>
          <a:ln w="9525">
            <a:noFill/>
            <a:miter lim="800000"/>
            <a:headEnd/>
            <a:tailEnd/>
          </a:ln>
        </p:spPr>
        <p:txBody>
          <a:bodyPr>
            <a:spAutoFit/>
          </a:bodyPr>
          <a:lstStyle/>
          <a:p>
            <a:pPr>
              <a:spcBef>
                <a:spcPct val="50000"/>
              </a:spcBef>
            </a:pPr>
            <a:r>
              <a:rPr lang="en-GB" dirty="0">
                <a:solidFill>
                  <a:srgbClr val="336600"/>
                </a:solidFill>
              </a:rPr>
              <a:t>KNOWLEDGE OF PERFORMANCE  - </a:t>
            </a:r>
            <a:r>
              <a:rPr lang="en-GB" b="1" dirty="0">
                <a:solidFill>
                  <a:srgbClr val="336600"/>
                </a:solidFill>
              </a:rPr>
              <a:t>KP</a:t>
            </a:r>
          </a:p>
        </p:txBody>
      </p:sp>
      <p:sp>
        <p:nvSpPr>
          <p:cNvPr id="3" name="Rectangle 2"/>
          <p:cNvSpPr>
            <a:spLocks noChangeArrowheads="1"/>
          </p:cNvSpPr>
          <p:nvPr/>
        </p:nvSpPr>
        <p:spPr bwMode="auto">
          <a:xfrm>
            <a:off x="381000" y="990600"/>
            <a:ext cx="8208962" cy="4338637"/>
          </a:xfrm>
          <a:prstGeom prst="rect">
            <a:avLst/>
          </a:prstGeom>
          <a:noFill/>
          <a:ln w="9525">
            <a:noFill/>
            <a:miter lim="800000"/>
            <a:headEnd/>
            <a:tailEnd/>
          </a:ln>
        </p:spPr>
        <p:txBody>
          <a:bodyPr>
            <a:spAutoFit/>
          </a:bodyPr>
          <a:lstStyle/>
          <a:p>
            <a:pPr>
              <a:spcBef>
                <a:spcPct val="50000"/>
              </a:spcBef>
              <a:buFontTx/>
              <a:buBlip>
                <a:blip r:embed="rId2"/>
              </a:buBlip>
            </a:pPr>
            <a:r>
              <a:rPr lang="en-GB" dirty="0">
                <a:solidFill>
                  <a:srgbClr val="336600"/>
                </a:solidFill>
              </a:rPr>
              <a:t>How well / poorly you performed </a:t>
            </a:r>
            <a:r>
              <a:rPr lang="en-GB" dirty="0"/>
              <a:t>e.g. how smooth your pass or somersault was</a:t>
            </a:r>
            <a:endParaRPr lang="en-GB" dirty="0">
              <a:solidFill>
                <a:srgbClr val="336600"/>
              </a:solidFill>
            </a:endParaRPr>
          </a:p>
          <a:p>
            <a:pPr>
              <a:spcBef>
                <a:spcPct val="50000"/>
              </a:spcBef>
              <a:buFontTx/>
              <a:buBlip>
                <a:blip r:embed="rId2"/>
              </a:buBlip>
            </a:pPr>
            <a:r>
              <a:rPr lang="en-GB" dirty="0">
                <a:solidFill>
                  <a:srgbClr val="336600"/>
                </a:solidFill>
              </a:rPr>
              <a:t>  Comes from PROPRIOCEPTION. </a:t>
            </a:r>
            <a:r>
              <a:rPr lang="en-GB" dirty="0"/>
              <a:t>This </a:t>
            </a:r>
            <a:r>
              <a:rPr lang="cy-GB" dirty="0"/>
              <a:t>is internal and it comes from the sense organs. You can see, hear of feel what is happening. There are also senses in the ear which are related to balance that give the performer an understanding of what position their body is in.</a:t>
            </a:r>
            <a:endParaRPr lang="en-US" dirty="0"/>
          </a:p>
          <a:p>
            <a:pPr>
              <a:spcBef>
                <a:spcPct val="50000"/>
              </a:spcBef>
              <a:buFontTx/>
              <a:buBlip>
                <a:blip r:embed="rId2"/>
              </a:buBlip>
            </a:pPr>
            <a:r>
              <a:rPr lang="en-GB" dirty="0">
                <a:solidFill>
                  <a:srgbClr val="336600"/>
                </a:solidFill>
              </a:rPr>
              <a:t>Information from a coach or friend.  </a:t>
            </a:r>
            <a:r>
              <a:rPr lang="en-GB" dirty="0"/>
              <a:t>This is </a:t>
            </a:r>
            <a:r>
              <a:rPr lang="cy-GB" dirty="0"/>
              <a:t>extrinsic and it comes from outside the body though seeing or hearing.</a:t>
            </a:r>
            <a:r>
              <a:rPr lang="en-GB" dirty="0"/>
              <a:t> </a:t>
            </a:r>
            <a:endParaRPr lang="en-GB" dirty="0">
              <a:solidFill>
                <a:srgbClr val="336600"/>
              </a:solidFill>
            </a:endParaRPr>
          </a:p>
          <a:p>
            <a:pPr>
              <a:spcBef>
                <a:spcPct val="50000"/>
              </a:spcBef>
              <a:buFontTx/>
              <a:buBlip>
                <a:blip r:embed="rId2"/>
              </a:buBlip>
            </a:pPr>
            <a:r>
              <a:rPr lang="en-GB" dirty="0">
                <a:solidFill>
                  <a:srgbClr val="336600"/>
                </a:solidFill>
              </a:rPr>
              <a:t>  You can also record your performance on video and watch it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2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2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solidFill>
                  <a:srgbClr val="2218A8"/>
                </a:solidFill>
                <a:cs typeface="Times New Roman" pitchFamily="18" charset="0"/>
              </a:rPr>
              <a:t>Knowledge of results</a:t>
            </a:r>
            <a:r>
              <a:rPr lang="en-GB" dirty="0" smtClean="0">
                <a:solidFill>
                  <a:srgbClr val="2218A8"/>
                </a:solidFill>
              </a:rPr>
              <a:t> (KR)</a:t>
            </a:r>
            <a:endParaRPr lang="en-US" dirty="0"/>
          </a:p>
        </p:txBody>
      </p:sp>
      <p:sp>
        <p:nvSpPr>
          <p:cNvPr id="3" name="Content Placeholder 2"/>
          <p:cNvSpPr>
            <a:spLocks noGrp="1"/>
          </p:cNvSpPr>
          <p:nvPr>
            <p:ph idx="1"/>
          </p:nvPr>
        </p:nvSpPr>
        <p:spPr/>
        <p:txBody>
          <a:bodyPr/>
          <a:lstStyle/>
          <a:p>
            <a:r>
              <a:rPr lang="en-US" dirty="0" smtClean="0"/>
              <a:t>Gives information about the outcome of performing a skill or achieving the goal of the performance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3"/>
          <p:cNvSpPr txBox="1">
            <a:spLocks noChangeArrowheads="1"/>
          </p:cNvSpPr>
          <p:nvPr/>
        </p:nvSpPr>
        <p:spPr bwMode="auto">
          <a:xfrm>
            <a:off x="685800" y="762000"/>
            <a:ext cx="5715000" cy="523220"/>
          </a:xfrm>
          <a:prstGeom prst="rect">
            <a:avLst/>
          </a:prstGeom>
          <a:noFill/>
          <a:ln w="9525">
            <a:noFill/>
            <a:miter lim="800000"/>
            <a:headEnd/>
            <a:tailEnd/>
          </a:ln>
        </p:spPr>
        <p:txBody>
          <a:bodyPr>
            <a:spAutoFit/>
          </a:bodyPr>
          <a:lstStyle/>
          <a:p>
            <a:pPr>
              <a:spcBef>
                <a:spcPct val="50000"/>
              </a:spcBef>
            </a:pPr>
            <a:r>
              <a:rPr lang="en-GB" dirty="0">
                <a:solidFill>
                  <a:srgbClr val="FF9900"/>
                </a:solidFill>
              </a:rPr>
              <a:t>KNOWLEDGE OF RESULTS </a:t>
            </a:r>
            <a:r>
              <a:rPr lang="en-GB" dirty="0" smtClean="0">
                <a:solidFill>
                  <a:srgbClr val="FF9900"/>
                </a:solidFill>
              </a:rPr>
              <a:t>- KR</a:t>
            </a:r>
            <a:endParaRPr lang="en-GB" dirty="0">
              <a:solidFill>
                <a:srgbClr val="FF9900"/>
              </a:solidFill>
            </a:endParaRPr>
          </a:p>
        </p:txBody>
      </p:sp>
      <p:sp>
        <p:nvSpPr>
          <p:cNvPr id="5126" name="Text Box 6"/>
          <p:cNvSpPr txBox="1">
            <a:spLocks noChangeArrowheads="1"/>
          </p:cNvSpPr>
          <p:nvPr/>
        </p:nvSpPr>
        <p:spPr bwMode="auto">
          <a:xfrm>
            <a:off x="468313" y="1268413"/>
            <a:ext cx="7467600" cy="2678112"/>
          </a:xfrm>
          <a:prstGeom prst="rect">
            <a:avLst/>
          </a:prstGeom>
          <a:noFill/>
          <a:ln w="9525">
            <a:noFill/>
            <a:miter lim="800000"/>
            <a:headEnd/>
            <a:tailEnd/>
          </a:ln>
        </p:spPr>
        <p:txBody>
          <a:bodyPr>
            <a:spAutoFit/>
          </a:bodyPr>
          <a:lstStyle/>
          <a:p>
            <a:pPr>
              <a:spcBef>
                <a:spcPct val="50000"/>
              </a:spcBef>
              <a:buFontTx/>
              <a:buBlip>
                <a:blip r:embed="rId2"/>
              </a:buBlip>
            </a:pPr>
            <a:r>
              <a:rPr lang="en-GB" dirty="0"/>
              <a:t> </a:t>
            </a:r>
            <a:r>
              <a:rPr lang="en-GB" dirty="0">
                <a:solidFill>
                  <a:srgbClr val="FF9900"/>
                </a:solidFill>
              </a:rPr>
              <a:t>tells you the results of your action </a:t>
            </a:r>
            <a:r>
              <a:rPr lang="en-GB" dirty="0" err="1">
                <a:solidFill>
                  <a:srgbClr val="FF9900"/>
                </a:solidFill>
              </a:rPr>
              <a:t>e.g</a:t>
            </a:r>
            <a:r>
              <a:rPr lang="en-GB" dirty="0">
                <a:solidFill>
                  <a:srgbClr val="FF9900"/>
                </a:solidFill>
              </a:rPr>
              <a:t> </a:t>
            </a:r>
            <a:r>
              <a:rPr lang="en-GB" dirty="0"/>
              <a:t>when you see the ball go into the net, or how far you’ve thrown the javelin.</a:t>
            </a:r>
            <a:endParaRPr lang="en-GB" dirty="0">
              <a:solidFill>
                <a:srgbClr val="FF9900"/>
              </a:solidFill>
            </a:endParaRPr>
          </a:p>
          <a:p>
            <a:pPr>
              <a:spcBef>
                <a:spcPct val="50000"/>
              </a:spcBef>
              <a:buFontTx/>
              <a:buBlip>
                <a:blip r:embed="rId2"/>
              </a:buBlip>
            </a:pPr>
            <a:r>
              <a:rPr lang="en-GB" dirty="0">
                <a:solidFill>
                  <a:srgbClr val="FF9900"/>
                </a:solidFill>
              </a:rPr>
              <a:t>The score could be announced or fans could cheer</a:t>
            </a:r>
          </a:p>
          <a:p>
            <a:pPr>
              <a:spcBef>
                <a:spcPct val="50000"/>
              </a:spcBef>
              <a:buFontTx/>
              <a:buBlip>
                <a:blip r:embed="rId2"/>
              </a:buBlip>
            </a:pPr>
            <a:r>
              <a:rPr lang="en-GB" dirty="0">
                <a:solidFill>
                  <a:srgbClr val="FF9900"/>
                </a:solidFill>
              </a:rPr>
              <a:t> Sometimes comes from </a:t>
            </a:r>
            <a:r>
              <a:rPr lang="en-GB" dirty="0" err="1">
                <a:solidFill>
                  <a:srgbClr val="FF9900"/>
                </a:solidFill>
              </a:rPr>
              <a:t>proprioception</a:t>
            </a:r>
            <a:r>
              <a:rPr lang="en-GB" dirty="0">
                <a:solidFill>
                  <a:srgbClr val="FF9900"/>
                </a:solidFill>
              </a:rPr>
              <a:t> e.g. </a:t>
            </a:r>
            <a:r>
              <a:rPr lang="en-GB" dirty="0"/>
              <a:t>At the end of a somersault on the trampoline you know when you’ve landed correctly.</a:t>
            </a:r>
            <a:endParaRPr lang="en-US" dirty="0"/>
          </a:p>
        </p:txBody>
      </p:sp>
      <p:pic>
        <p:nvPicPr>
          <p:cNvPr id="5129" name="Picture 9" descr="U:\My Pictures\Animations\Goal.gif"/>
          <p:cNvPicPr>
            <a:picLocks noChangeAspect="1" noChangeArrowheads="1"/>
          </p:cNvPicPr>
          <p:nvPr/>
        </p:nvPicPr>
        <p:blipFill>
          <a:blip r:embed="rId3" cstate="print"/>
          <a:srcRect/>
          <a:stretch>
            <a:fillRect/>
          </a:stretch>
        </p:blipFill>
        <p:spPr bwMode="auto">
          <a:xfrm>
            <a:off x="5791200" y="3886200"/>
            <a:ext cx="3352800" cy="2741612"/>
          </a:xfrm>
          <a:prstGeom prst="rect">
            <a:avLst/>
          </a:prstGeom>
          <a:noFill/>
          <a:ln w="9525">
            <a:noFill/>
            <a:miter lim="800000"/>
            <a:headEnd/>
            <a:tailEnd/>
          </a:ln>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32" fill="hold" grpId="0" nodeType="clickEffect">
                                  <p:stCondLst>
                                    <p:cond delay="0"/>
                                  </p:stCondLst>
                                  <p:childTnLst>
                                    <p:set>
                                      <p:cBhvr>
                                        <p:cTn id="6" dur="1" fill="hold">
                                          <p:stCondLst>
                                            <p:cond delay="0"/>
                                          </p:stCondLst>
                                        </p:cTn>
                                        <p:tgtEl>
                                          <p:spTgt spid="5123"/>
                                        </p:tgtEl>
                                        <p:attrNameLst>
                                          <p:attrName>style.visibility</p:attrName>
                                        </p:attrNameLst>
                                      </p:cBhvr>
                                      <p:to>
                                        <p:strVal val="visible"/>
                                      </p:to>
                                    </p:set>
                                    <p:anim calcmode="lin" valueType="num">
                                      <p:cBhvr>
                                        <p:cTn id="7" dur="500" fill="hold"/>
                                        <p:tgtEl>
                                          <p:spTgt spid="5123"/>
                                        </p:tgtEl>
                                        <p:attrNameLst>
                                          <p:attrName>ppt_w</p:attrName>
                                        </p:attrNameLst>
                                      </p:cBhvr>
                                      <p:tavLst>
                                        <p:tav tm="0">
                                          <p:val>
                                            <p:strVal val="4*#ppt_w"/>
                                          </p:val>
                                        </p:tav>
                                        <p:tav tm="100000">
                                          <p:val>
                                            <p:strVal val="#ppt_w"/>
                                          </p:val>
                                        </p:tav>
                                      </p:tavLst>
                                    </p:anim>
                                    <p:anim calcmode="lin" valueType="num">
                                      <p:cBhvr>
                                        <p:cTn id="8" dur="500" fill="hold"/>
                                        <p:tgtEl>
                                          <p:spTgt spid="5123"/>
                                        </p:tgtEl>
                                        <p:attrNameLst>
                                          <p:attrName>ppt_h</p:attrName>
                                        </p:attrNameLst>
                                      </p:cBhvr>
                                      <p:tavLst>
                                        <p:tav tm="0">
                                          <p:val>
                                            <p:strVal val="4*#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6">
                                            <p:txEl>
                                              <p:pRg st="0" end="0"/>
                                            </p:txEl>
                                          </p:spTgt>
                                        </p:tgtEl>
                                        <p:attrNameLst>
                                          <p:attrName>style.visibility</p:attrName>
                                        </p:attrNameLst>
                                      </p:cBhvr>
                                      <p:to>
                                        <p:strVal val="visible"/>
                                      </p:to>
                                    </p:set>
                                    <p:anim calcmode="lin" valueType="num">
                                      <p:cBhvr additive="base">
                                        <p:cTn id="13" dur="500" fill="hold"/>
                                        <p:tgtEl>
                                          <p:spTgt spid="512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6">
                                            <p:txEl>
                                              <p:pRg st="1" end="1"/>
                                            </p:txEl>
                                          </p:spTgt>
                                        </p:tgtEl>
                                        <p:attrNameLst>
                                          <p:attrName>style.visibility</p:attrName>
                                        </p:attrNameLst>
                                      </p:cBhvr>
                                      <p:to>
                                        <p:strVal val="visible"/>
                                      </p:to>
                                    </p:set>
                                    <p:anim calcmode="lin" valueType="num">
                                      <p:cBhvr additive="base">
                                        <p:cTn id="19" dur="500" fill="hold"/>
                                        <p:tgtEl>
                                          <p:spTgt spid="512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126">
                                            <p:txEl>
                                              <p:pRg st="2" end="2"/>
                                            </p:txEl>
                                          </p:spTgt>
                                        </p:tgtEl>
                                        <p:attrNameLst>
                                          <p:attrName>style.visibility</p:attrName>
                                        </p:attrNameLst>
                                      </p:cBhvr>
                                      <p:to>
                                        <p:strVal val="visible"/>
                                      </p:to>
                                    </p:set>
                                    <p:anim calcmode="lin" valueType="num">
                                      <p:cBhvr additive="base">
                                        <p:cTn id="25" dur="500" fill="hold"/>
                                        <p:tgtEl>
                                          <p:spTgt spid="5126">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499"/>
                                          </p:stCondLst>
                                        </p:cTn>
                                        <p:tgtEl>
                                          <p:spTgt spid="5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autoUpdateAnimBg="0"/>
      <p:bldP spid="512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0" y="692150"/>
            <a:ext cx="9144000" cy="523875"/>
          </a:xfrm>
          <a:prstGeom prst="rect">
            <a:avLst/>
          </a:prstGeom>
          <a:noFill/>
          <a:ln w="9525">
            <a:noFill/>
            <a:miter lim="800000"/>
            <a:headEnd/>
            <a:tailEnd/>
          </a:ln>
        </p:spPr>
        <p:txBody>
          <a:bodyPr>
            <a:spAutoFit/>
          </a:bodyPr>
          <a:lstStyle/>
          <a:p>
            <a:pPr algn="ctr">
              <a:spcBef>
                <a:spcPct val="50000"/>
              </a:spcBef>
            </a:pPr>
            <a:r>
              <a:rPr lang="en-GB" sz="2800">
                <a:solidFill>
                  <a:srgbClr val="FF3300"/>
                </a:solidFill>
              </a:rPr>
              <a:t>FEEDBACK IS IMPORTANT</a:t>
            </a:r>
          </a:p>
        </p:txBody>
      </p:sp>
      <p:sp>
        <p:nvSpPr>
          <p:cNvPr id="6148" name="Rectangle 4"/>
          <p:cNvSpPr>
            <a:spLocks noChangeArrowheads="1"/>
          </p:cNvSpPr>
          <p:nvPr/>
        </p:nvSpPr>
        <p:spPr bwMode="auto">
          <a:xfrm>
            <a:off x="323850" y="1557338"/>
            <a:ext cx="7924800" cy="4524315"/>
          </a:xfrm>
          <a:prstGeom prst="rect">
            <a:avLst/>
          </a:prstGeom>
          <a:noFill/>
          <a:ln w="9525">
            <a:noFill/>
            <a:miter lim="800000"/>
            <a:headEnd/>
            <a:tailEnd/>
          </a:ln>
        </p:spPr>
        <p:txBody>
          <a:bodyPr>
            <a:spAutoFit/>
          </a:bodyPr>
          <a:lstStyle/>
          <a:p>
            <a:pPr indent="-228600" algn="just">
              <a:buFontTx/>
              <a:buChar char="•"/>
              <a:tabLst>
                <a:tab pos="457200" algn="l"/>
              </a:tabLst>
            </a:pPr>
            <a:r>
              <a:rPr lang="en-GB" sz="3600" dirty="0">
                <a:cs typeface="Times New Roman" pitchFamily="18" charset="0"/>
              </a:rPr>
              <a:t>Good feedback encourages you to try harder.</a:t>
            </a:r>
          </a:p>
          <a:p>
            <a:pPr indent="-228600" algn="just" eaLnBrk="0" hangingPunct="0">
              <a:buFontTx/>
              <a:buChar char="•"/>
              <a:tabLst>
                <a:tab pos="457200" algn="l"/>
              </a:tabLst>
            </a:pPr>
            <a:r>
              <a:rPr lang="en-GB" sz="3600" dirty="0">
                <a:cs typeface="Times New Roman" pitchFamily="18" charset="0"/>
              </a:rPr>
              <a:t>When you are told your performance is good it helps reinforce the skill in your mind.</a:t>
            </a:r>
          </a:p>
          <a:p>
            <a:pPr indent="-228600" eaLnBrk="0" hangingPunct="0">
              <a:buFontTx/>
              <a:buChar char="•"/>
              <a:tabLst>
                <a:tab pos="457200" algn="l"/>
              </a:tabLst>
            </a:pPr>
            <a:r>
              <a:rPr lang="en-GB" sz="3600" dirty="0">
                <a:cs typeface="Times New Roman" pitchFamily="18" charset="0"/>
              </a:rPr>
              <a:t>Feedback and the way you improve your performance as a result helps you become  more skilful. </a:t>
            </a:r>
            <a:endParaRPr lang="en-GB" sz="3600" dirty="0"/>
          </a:p>
        </p:txBody>
      </p:sp>
      <p:pic>
        <p:nvPicPr>
          <p:cNvPr id="6149" name="Picture 5" descr="U:\My Pictures\Animations\Biker.gif"/>
          <p:cNvPicPr>
            <a:picLocks noChangeAspect="1" noChangeArrowheads="1" noCrop="1"/>
          </p:cNvPicPr>
          <p:nvPr/>
        </p:nvPicPr>
        <p:blipFill>
          <a:blip r:embed="rId2" cstate="print"/>
          <a:srcRect/>
          <a:stretch>
            <a:fillRect/>
          </a:stretch>
        </p:blipFill>
        <p:spPr bwMode="auto">
          <a:xfrm>
            <a:off x="6934200" y="5257800"/>
            <a:ext cx="2209800" cy="1600200"/>
          </a:xfrm>
          <a:prstGeom prst="rect">
            <a:avLst/>
          </a:prstGeom>
          <a:noFill/>
          <a:ln w="9525">
            <a:noFill/>
            <a:miter lim="800000"/>
            <a:headEnd/>
            <a:tailEnd/>
          </a:ln>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 calcmode="lin" valueType="num">
                                      <p:cBhvr additive="base">
                                        <p:cTn id="7" dur="500" fill="hold"/>
                                        <p:tgtEl>
                                          <p:spTgt spid="6146"/>
                                        </p:tgtEl>
                                        <p:attrNameLst>
                                          <p:attrName>ppt_x</p:attrName>
                                        </p:attrNameLst>
                                      </p:cBhvr>
                                      <p:tavLst>
                                        <p:tav tm="0">
                                          <p:val>
                                            <p:strVal val="#ppt_x"/>
                                          </p:val>
                                        </p:tav>
                                        <p:tav tm="100000">
                                          <p:val>
                                            <p:strVal val="#ppt_x"/>
                                          </p:val>
                                        </p:tav>
                                      </p:tavLst>
                                    </p:anim>
                                    <p:anim calcmode="lin" valueType="num">
                                      <p:cBhvr additive="base">
                                        <p:cTn id="8" dur="500" fill="hold"/>
                                        <p:tgtEl>
                                          <p:spTgt spid="614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3" presetClass="entr" presetSubtype="16" fill="hold" nodeType="clickEffect">
                                  <p:stCondLst>
                                    <p:cond delay="0"/>
                                  </p:stCondLst>
                                  <p:childTnLst>
                                    <p:set>
                                      <p:cBhvr>
                                        <p:cTn id="12" dur="1" fill="hold">
                                          <p:stCondLst>
                                            <p:cond delay="0"/>
                                          </p:stCondLst>
                                        </p:cTn>
                                        <p:tgtEl>
                                          <p:spTgt spid="6149"/>
                                        </p:tgtEl>
                                        <p:attrNameLst>
                                          <p:attrName>style.visibility</p:attrName>
                                        </p:attrNameLst>
                                      </p:cBhvr>
                                      <p:to>
                                        <p:strVal val="visible"/>
                                      </p:to>
                                    </p:set>
                                    <p:animEffect transition="in" filter="plus(in)">
                                      <p:cBhvr>
                                        <p:cTn id="13" dur="2000"/>
                                        <p:tgtEl>
                                          <p:spTgt spid="6149"/>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4" fill="hold" grpId="1" nodeType="clickEffect">
                                  <p:stCondLst>
                                    <p:cond delay="0"/>
                                  </p:stCondLst>
                                  <p:childTnLst>
                                    <p:set>
                                      <p:cBhvr>
                                        <p:cTn id="17" dur="1" fill="hold">
                                          <p:stCondLst>
                                            <p:cond delay="0"/>
                                          </p:stCondLst>
                                        </p:cTn>
                                        <p:tgtEl>
                                          <p:spTgt spid="6146"/>
                                        </p:tgtEl>
                                        <p:attrNameLst>
                                          <p:attrName>style.visibility</p:attrName>
                                        </p:attrNameLst>
                                      </p:cBhvr>
                                      <p:to>
                                        <p:strVal val="visible"/>
                                      </p:to>
                                    </p:set>
                                    <p:animEffect transition="in" filter="wheel(4)">
                                      <p:cBhvr>
                                        <p:cTn id="18" dur="2000"/>
                                        <p:tgtEl>
                                          <p:spTgt spid="614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148">
                                            <p:txEl>
                                              <p:pRg st="0" end="0"/>
                                            </p:txEl>
                                          </p:spTgt>
                                        </p:tgtEl>
                                        <p:attrNameLst>
                                          <p:attrName>style.visibility</p:attrName>
                                        </p:attrNameLst>
                                      </p:cBhvr>
                                      <p:to>
                                        <p:strVal val="visible"/>
                                      </p:to>
                                    </p:set>
                                    <p:anim calcmode="lin" valueType="num">
                                      <p:cBhvr additive="base">
                                        <p:cTn id="23" dur="500" fill="hold"/>
                                        <p:tgtEl>
                                          <p:spTgt spid="6148">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1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6148">
                                            <p:txEl>
                                              <p:pRg st="1" end="1"/>
                                            </p:txEl>
                                          </p:spTgt>
                                        </p:tgtEl>
                                        <p:attrNameLst>
                                          <p:attrName>style.visibility</p:attrName>
                                        </p:attrNameLst>
                                      </p:cBhvr>
                                      <p:to>
                                        <p:strVal val="visible"/>
                                      </p:to>
                                    </p:set>
                                    <p:anim calcmode="lin" valueType="num">
                                      <p:cBhvr additive="base">
                                        <p:cTn id="29" dur="500" fill="hold"/>
                                        <p:tgtEl>
                                          <p:spTgt spid="6148">
                                            <p:txEl>
                                              <p:pRg st="1" end="1"/>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14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6148">
                                            <p:txEl>
                                              <p:pRg st="2" end="2"/>
                                            </p:txEl>
                                          </p:spTgt>
                                        </p:tgtEl>
                                        <p:attrNameLst>
                                          <p:attrName>style.visibility</p:attrName>
                                        </p:attrNameLst>
                                      </p:cBhvr>
                                      <p:to>
                                        <p:strVal val="visible"/>
                                      </p:to>
                                    </p:set>
                                    <p:anim calcmode="lin" valueType="num">
                                      <p:cBhvr additive="base">
                                        <p:cTn id="35" dur="500" fill="hold"/>
                                        <p:tgtEl>
                                          <p:spTgt spid="6148">
                                            <p:txEl>
                                              <p:pRg st="2" end="2"/>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14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6" grpId="1"/>
      <p:bldP spid="614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ext Box 3"/>
          <p:cNvSpPr txBox="1">
            <a:spLocks noChangeArrowheads="1"/>
          </p:cNvSpPr>
          <p:nvPr/>
        </p:nvSpPr>
        <p:spPr bwMode="auto">
          <a:xfrm>
            <a:off x="0" y="692150"/>
            <a:ext cx="8915400" cy="5556250"/>
          </a:xfrm>
          <a:prstGeom prst="rect">
            <a:avLst/>
          </a:prstGeom>
          <a:noFill/>
          <a:ln w="9525">
            <a:noFill/>
            <a:miter lim="800000"/>
            <a:headEnd/>
            <a:tailEnd/>
          </a:ln>
        </p:spPr>
        <p:txBody>
          <a:bodyPr>
            <a:spAutoFit/>
          </a:bodyPr>
          <a:lstStyle/>
          <a:p>
            <a:pPr algn="just">
              <a:spcBef>
                <a:spcPct val="50000"/>
              </a:spcBef>
            </a:pPr>
            <a:r>
              <a:rPr lang="en-GB" sz="2600">
                <a:cs typeface="Times New Roman" pitchFamily="18" charset="0"/>
              </a:rPr>
              <a:t>You cannot learn without feedback. KP isn’t enough you need KR as well.</a:t>
            </a:r>
          </a:p>
          <a:p>
            <a:pPr algn="just">
              <a:spcBef>
                <a:spcPct val="50000"/>
              </a:spcBef>
            </a:pPr>
            <a:r>
              <a:rPr lang="en-GB" sz="2600">
                <a:cs typeface="Times New Roman" pitchFamily="18" charset="0"/>
              </a:rPr>
              <a:t>You need the feedback as soon as possible.</a:t>
            </a:r>
          </a:p>
          <a:p>
            <a:pPr algn="just">
              <a:spcBef>
                <a:spcPct val="50000"/>
              </a:spcBef>
            </a:pPr>
            <a:r>
              <a:rPr lang="en-GB" sz="2600">
                <a:cs typeface="Times New Roman" pitchFamily="18" charset="0"/>
              </a:rPr>
              <a:t>Feedback should be clear, correct and with purpose. </a:t>
            </a:r>
          </a:p>
          <a:p>
            <a:pPr algn="just">
              <a:spcBef>
                <a:spcPct val="50000"/>
              </a:spcBef>
            </a:pPr>
            <a:r>
              <a:rPr lang="en-GB" sz="2600">
                <a:cs typeface="Times New Roman" pitchFamily="18" charset="0"/>
              </a:rPr>
              <a:t>If you don’t understand it, you won’t know what to change on your next attempt.</a:t>
            </a:r>
          </a:p>
          <a:p>
            <a:pPr algn="just">
              <a:spcBef>
                <a:spcPct val="50000"/>
              </a:spcBef>
            </a:pPr>
            <a:r>
              <a:rPr lang="en-GB" sz="2600">
                <a:cs typeface="Times New Roman" pitchFamily="18" charset="0"/>
              </a:rPr>
              <a:t>You need enough time to process the feedback before your next attempt. </a:t>
            </a:r>
          </a:p>
          <a:p>
            <a:pPr algn="just">
              <a:spcBef>
                <a:spcPct val="50000"/>
              </a:spcBef>
            </a:pPr>
            <a:r>
              <a:rPr lang="en-GB" sz="2600">
                <a:cs typeface="Times New Roman" pitchFamily="18" charset="0"/>
              </a:rPr>
              <a:t>If you get too much feedback too quickly without time to process it you will become confused.</a:t>
            </a:r>
          </a:p>
          <a:p>
            <a:pPr>
              <a:spcBef>
                <a:spcPct val="50000"/>
              </a:spcBef>
            </a:pPr>
            <a:endParaRPr lang="en-GB" sz="2000"/>
          </a:p>
        </p:txBody>
      </p:sp>
      <p:pic>
        <p:nvPicPr>
          <p:cNvPr id="9219" name="Picture 4" descr="U:\My Pictures\Animations\Bike.gif"/>
          <p:cNvPicPr>
            <a:picLocks noChangeAspect="1" noChangeArrowheads="1" noCrop="1"/>
          </p:cNvPicPr>
          <p:nvPr/>
        </p:nvPicPr>
        <p:blipFill>
          <a:blip r:embed="rId2" cstate="print"/>
          <a:srcRect/>
          <a:stretch>
            <a:fillRect/>
          </a:stretch>
        </p:blipFill>
        <p:spPr bwMode="auto">
          <a:xfrm>
            <a:off x="228600" y="6096000"/>
            <a:ext cx="8610600" cy="549275"/>
          </a:xfrm>
          <a:prstGeom prst="rect">
            <a:avLst/>
          </a:prstGeom>
          <a:noFill/>
          <a:ln w="9525">
            <a:noFill/>
            <a:miter lim="800000"/>
            <a:headEnd/>
            <a:tailEnd/>
          </a:ln>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wipe(down)">
                                      <p:cBhvr>
                                        <p:cTn id="7" dur="500"/>
                                        <p:tgtEl>
                                          <p:spTgt spid="122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291">
                                            <p:txEl>
                                              <p:pRg st="1" end="1"/>
                                            </p:txEl>
                                          </p:spTgt>
                                        </p:tgtEl>
                                        <p:attrNameLst>
                                          <p:attrName>style.visibility</p:attrName>
                                        </p:attrNameLst>
                                      </p:cBhvr>
                                      <p:to>
                                        <p:strVal val="visible"/>
                                      </p:to>
                                    </p:set>
                                    <p:animEffect transition="in" filter="wipe(down)">
                                      <p:cBhvr>
                                        <p:cTn id="12" dur="500"/>
                                        <p:tgtEl>
                                          <p:spTgt spid="122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2291">
                                            <p:txEl>
                                              <p:pRg st="2" end="2"/>
                                            </p:txEl>
                                          </p:spTgt>
                                        </p:tgtEl>
                                        <p:attrNameLst>
                                          <p:attrName>style.visibility</p:attrName>
                                        </p:attrNameLst>
                                      </p:cBhvr>
                                      <p:to>
                                        <p:strVal val="visible"/>
                                      </p:to>
                                    </p:set>
                                    <p:animEffect transition="in" filter="wipe(down)">
                                      <p:cBhvr>
                                        <p:cTn id="17" dur="500"/>
                                        <p:tgtEl>
                                          <p:spTgt spid="122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291">
                                            <p:txEl>
                                              <p:pRg st="3" end="3"/>
                                            </p:txEl>
                                          </p:spTgt>
                                        </p:tgtEl>
                                        <p:attrNameLst>
                                          <p:attrName>style.visibility</p:attrName>
                                        </p:attrNameLst>
                                      </p:cBhvr>
                                      <p:to>
                                        <p:strVal val="visible"/>
                                      </p:to>
                                    </p:set>
                                    <p:animEffect transition="in" filter="wipe(down)">
                                      <p:cBhvr>
                                        <p:cTn id="22" dur="500"/>
                                        <p:tgtEl>
                                          <p:spTgt spid="1229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2291">
                                            <p:txEl>
                                              <p:pRg st="4" end="4"/>
                                            </p:txEl>
                                          </p:spTgt>
                                        </p:tgtEl>
                                        <p:attrNameLst>
                                          <p:attrName>style.visibility</p:attrName>
                                        </p:attrNameLst>
                                      </p:cBhvr>
                                      <p:to>
                                        <p:strVal val="visible"/>
                                      </p:to>
                                    </p:set>
                                    <p:animEffect transition="in" filter="wipe(down)">
                                      <p:cBhvr>
                                        <p:cTn id="27" dur="500"/>
                                        <p:tgtEl>
                                          <p:spTgt spid="1229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2291">
                                            <p:txEl>
                                              <p:pRg st="5" end="5"/>
                                            </p:txEl>
                                          </p:spTgt>
                                        </p:tgtEl>
                                        <p:attrNameLst>
                                          <p:attrName>style.visibility</p:attrName>
                                        </p:attrNameLst>
                                      </p:cBhvr>
                                      <p:to>
                                        <p:strVal val="visible"/>
                                      </p:to>
                                    </p:set>
                                    <p:animEffect transition="in" filter="wipe(down)">
                                      <p:cBhvr>
                                        <p:cTn id="32" dur="500"/>
                                        <p:tgtEl>
                                          <p:spTgt spid="1229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143000" y="1600200"/>
            <a:ext cx="7772400" cy="1143000"/>
          </a:xfrm>
        </p:spPr>
        <p:txBody>
          <a:bodyPr/>
          <a:lstStyle/>
          <a:p>
            <a:pPr algn="ctr"/>
            <a:r>
              <a:rPr lang="en-US" sz="4800">
                <a:cs typeface="Arial" pitchFamily="34" charset="0"/>
              </a:rPr>
              <a:t>Feedback for Skill Learning</a:t>
            </a:r>
          </a:p>
        </p:txBody>
      </p:sp>
      <p:pic>
        <p:nvPicPr>
          <p:cNvPr id="8195" name="Picture 3" descr="motivation_water_polo"/>
          <p:cNvPicPr>
            <a:picLocks noChangeAspect="1" noChangeArrowheads="1"/>
          </p:cNvPicPr>
          <p:nvPr/>
        </p:nvPicPr>
        <p:blipFill>
          <a:blip r:embed="rId2" cstate="print"/>
          <a:srcRect t="22098"/>
          <a:stretch>
            <a:fillRect/>
          </a:stretch>
        </p:blipFill>
        <p:spPr bwMode="auto">
          <a:xfrm>
            <a:off x="3124200" y="2784475"/>
            <a:ext cx="3848100" cy="3616325"/>
          </a:xfrm>
          <a:prstGeom prst="rect">
            <a:avLst/>
          </a:prstGeom>
          <a:noFill/>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1173163" y="990600"/>
            <a:ext cx="7772400" cy="5105400"/>
          </a:xfrm>
        </p:spPr>
        <p:txBody>
          <a:bodyPr/>
          <a:lstStyle/>
          <a:p>
            <a:pPr>
              <a:lnSpc>
                <a:spcPct val="90000"/>
              </a:lnSpc>
            </a:pPr>
            <a:r>
              <a:rPr lang="en-US"/>
              <a:t>Information feedback: “the information that occurs as a result of a movement”</a:t>
            </a:r>
          </a:p>
          <a:p>
            <a:pPr>
              <a:lnSpc>
                <a:spcPct val="90000"/>
              </a:lnSpc>
            </a:pPr>
            <a:endParaRPr lang="en-US"/>
          </a:p>
          <a:p>
            <a:pPr>
              <a:lnSpc>
                <a:spcPct val="90000"/>
              </a:lnSpc>
            </a:pPr>
            <a:r>
              <a:rPr lang="en-US">
                <a:solidFill>
                  <a:schemeClr val="accent2"/>
                </a:solidFill>
              </a:rPr>
              <a:t>Some information is received during the movement and some is provided as a result of the movement</a:t>
            </a:r>
          </a:p>
          <a:p>
            <a:pPr>
              <a:lnSpc>
                <a:spcPct val="90000"/>
              </a:lnSpc>
            </a:pPr>
            <a:endParaRPr lang="en-US">
              <a:solidFill>
                <a:schemeClr val="accent2"/>
              </a:solidFill>
            </a:endParaRPr>
          </a:p>
          <a:p>
            <a:pPr>
              <a:lnSpc>
                <a:spcPct val="90000"/>
              </a:lnSpc>
            </a:pPr>
            <a:r>
              <a:rPr lang="en-US"/>
              <a:t>Feedback is one of the strongest factors that controls the effectiveness of learning</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04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04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048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ตัวยึดท้ายกระดาษ 4"/>
          <p:cNvSpPr>
            <a:spLocks noGrp="1"/>
          </p:cNvSpPr>
          <p:nvPr>
            <p:ph type="ftr" sz="quarter" idx="11"/>
          </p:nvPr>
        </p:nvSpPr>
        <p:spPr/>
        <p:txBody>
          <a:bodyPr/>
          <a:lstStyle/>
          <a:p>
            <a:r>
              <a:rPr lang="en-US"/>
              <a:t>Sport Books Publisher</a:t>
            </a:r>
          </a:p>
        </p:txBody>
      </p:sp>
      <p:sp>
        <p:nvSpPr>
          <p:cNvPr id="32" name="ตัวยึดหมายเลขภาพนิ่ง 5"/>
          <p:cNvSpPr>
            <a:spLocks noGrp="1"/>
          </p:cNvSpPr>
          <p:nvPr>
            <p:ph type="sldNum" sz="quarter" idx="12"/>
          </p:nvPr>
        </p:nvSpPr>
        <p:spPr/>
        <p:txBody>
          <a:bodyPr/>
          <a:lstStyle/>
          <a:p>
            <a:fld id="{5F2F8225-C19D-426C-B1F6-22EEB85EA240}" type="slidenum">
              <a:rPr lang="en-US"/>
              <a:pPr/>
              <a:t>17</a:t>
            </a:fld>
            <a:endParaRPr lang="en-US"/>
          </a:p>
        </p:txBody>
      </p:sp>
      <p:sp>
        <p:nvSpPr>
          <p:cNvPr id="21513" name="Rectangle 9"/>
          <p:cNvSpPr>
            <a:spLocks noChangeArrowheads="1"/>
          </p:cNvSpPr>
          <p:nvPr/>
        </p:nvSpPr>
        <p:spPr bwMode="auto">
          <a:xfrm>
            <a:off x="0" y="0"/>
            <a:ext cx="9144000" cy="6858000"/>
          </a:xfrm>
          <a:prstGeom prst="rect">
            <a:avLst/>
          </a:prstGeom>
          <a:solidFill>
            <a:schemeClr val="bg1"/>
          </a:solidFill>
          <a:ln w="9525">
            <a:solidFill>
              <a:schemeClr val="tx1"/>
            </a:solidFill>
            <a:miter lim="800000"/>
            <a:headEnd/>
            <a:tailEnd/>
          </a:ln>
          <a:effectLst/>
        </p:spPr>
        <p:txBody>
          <a:bodyPr wrap="none" anchor="ctr"/>
          <a:lstStyle/>
          <a:p>
            <a:endParaRPr lang="th-TH"/>
          </a:p>
        </p:txBody>
      </p:sp>
      <p:sp>
        <p:nvSpPr>
          <p:cNvPr id="21506" name="Rectangle 2"/>
          <p:cNvSpPr>
            <a:spLocks noGrp="1" noChangeArrowheads="1"/>
          </p:cNvSpPr>
          <p:nvPr>
            <p:ph type="title"/>
          </p:nvPr>
        </p:nvSpPr>
        <p:spPr>
          <a:xfrm>
            <a:off x="228600" y="0"/>
            <a:ext cx="7772400" cy="1143000"/>
          </a:xfrm>
        </p:spPr>
        <p:txBody>
          <a:bodyPr/>
          <a:lstStyle/>
          <a:p>
            <a:r>
              <a:rPr lang="en-US"/>
              <a:t>Feedback Classification</a:t>
            </a:r>
          </a:p>
        </p:txBody>
      </p:sp>
      <p:sp>
        <p:nvSpPr>
          <p:cNvPr id="21508" name="Text Box 4"/>
          <p:cNvSpPr txBox="1">
            <a:spLocks noChangeArrowheads="1"/>
          </p:cNvSpPr>
          <p:nvPr/>
        </p:nvSpPr>
        <p:spPr bwMode="auto">
          <a:xfrm>
            <a:off x="2971800" y="1676400"/>
            <a:ext cx="4648200" cy="523220"/>
          </a:xfrm>
          <a:prstGeom prst="rect">
            <a:avLst/>
          </a:prstGeom>
          <a:gradFill rotWithShape="0">
            <a:gsLst>
              <a:gs pos="0">
                <a:schemeClr val="accent2"/>
              </a:gs>
              <a:gs pos="100000">
                <a:schemeClr val="accent2">
                  <a:gamma/>
                  <a:tint val="58824"/>
                  <a:invGamma/>
                </a:schemeClr>
              </a:gs>
            </a:gsLst>
            <a:lin ang="5400000" scaled="1"/>
          </a:gradFill>
          <a:ln w="9525">
            <a:noFill/>
            <a:miter lim="800000"/>
            <a:headEnd/>
            <a:tailEnd/>
          </a:ln>
          <a:effectLst>
            <a:outerShdw dist="107763" dir="2700000" algn="ctr" rotWithShape="0">
              <a:srgbClr val="969696"/>
            </a:outerShdw>
          </a:effectLst>
        </p:spPr>
        <p:txBody>
          <a:bodyPr wrap="square">
            <a:spAutoFit/>
          </a:bodyPr>
          <a:lstStyle/>
          <a:p>
            <a:pPr>
              <a:spcBef>
                <a:spcPct val="50000"/>
              </a:spcBef>
            </a:pPr>
            <a:r>
              <a:rPr lang="en-US" b="1" dirty="0" smtClean="0"/>
              <a:t>Information Feedback</a:t>
            </a:r>
            <a:endParaRPr lang="en-US" b="1" dirty="0"/>
          </a:p>
        </p:txBody>
      </p:sp>
      <p:sp>
        <p:nvSpPr>
          <p:cNvPr id="21509" name="Text Box 5"/>
          <p:cNvSpPr txBox="1">
            <a:spLocks noChangeArrowheads="1"/>
          </p:cNvSpPr>
          <p:nvPr/>
        </p:nvSpPr>
        <p:spPr bwMode="auto">
          <a:xfrm>
            <a:off x="1143000" y="2667000"/>
            <a:ext cx="3581400" cy="523220"/>
          </a:xfrm>
          <a:prstGeom prst="rect">
            <a:avLst/>
          </a:prstGeom>
          <a:gradFill rotWithShape="0">
            <a:gsLst>
              <a:gs pos="0">
                <a:schemeClr val="accent1"/>
              </a:gs>
              <a:gs pos="100000">
                <a:schemeClr val="accent1">
                  <a:gamma/>
                  <a:tint val="40000"/>
                  <a:invGamma/>
                </a:schemeClr>
              </a:gs>
            </a:gsLst>
            <a:lin ang="5400000" scaled="1"/>
          </a:gradFill>
          <a:ln w="9525">
            <a:noFill/>
            <a:miter lim="800000"/>
            <a:headEnd/>
            <a:tailEnd/>
          </a:ln>
          <a:effectLst>
            <a:outerShdw dist="107763" dir="2700000" algn="ctr" rotWithShape="0">
              <a:srgbClr val="969696"/>
            </a:outerShdw>
          </a:effectLst>
        </p:spPr>
        <p:txBody>
          <a:bodyPr wrap="square">
            <a:spAutoFit/>
          </a:bodyPr>
          <a:lstStyle/>
          <a:p>
            <a:pPr>
              <a:spcBef>
                <a:spcPct val="50000"/>
              </a:spcBef>
            </a:pPr>
            <a:r>
              <a:rPr lang="en-US" b="1" dirty="0"/>
              <a:t>Intrinsic Feedback</a:t>
            </a:r>
          </a:p>
        </p:txBody>
      </p:sp>
      <p:sp>
        <p:nvSpPr>
          <p:cNvPr id="21510" name="Text Box 6"/>
          <p:cNvSpPr txBox="1">
            <a:spLocks noChangeArrowheads="1"/>
          </p:cNvSpPr>
          <p:nvPr/>
        </p:nvSpPr>
        <p:spPr bwMode="auto">
          <a:xfrm>
            <a:off x="5410200" y="2667000"/>
            <a:ext cx="3581400" cy="523220"/>
          </a:xfrm>
          <a:prstGeom prst="rect">
            <a:avLst/>
          </a:prstGeom>
          <a:gradFill rotWithShape="0">
            <a:gsLst>
              <a:gs pos="0">
                <a:schemeClr val="accent1"/>
              </a:gs>
              <a:gs pos="100000">
                <a:schemeClr val="accent1">
                  <a:gamma/>
                  <a:tint val="40000"/>
                  <a:invGamma/>
                </a:schemeClr>
              </a:gs>
            </a:gsLst>
            <a:lin ang="5400000" scaled="1"/>
          </a:gradFill>
          <a:ln w="9525">
            <a:noFill/>
            <a:miter lim="800000"/>
            <a:headEnd/>
            <a:tailEnd/>
          </a:ln>
          <a:effectLst>
            <a:outerShdw dist="107763" dir="2700000" algn="ctr" rotWithShape="0">
              <a:srgbClr val="969696"/>
            </a:outerShdw>
          </a:effectLst>
        </p:spPr>
        <p:txBody>
          <a:bodyPr wrap="square">
            <a:spAutoFit/>
          </a:bodyPr>
          <a:lstStyle/>
          <a:p>
            <a:pPr>
              <a:spcBef>
                <a:spcPct val="50000"/>
              </a:spcBef>
            </a:pPr>
            <a:r>
              <a:rPr lang="en-US" b="1" dirty="0"/>
              <a:t>Extrinsic Feedback</a:t>
            </a:r>
          </a:p>
        </p:txBody>
      </p:sp>
      <p:sp>
        <p:nvSpPr>
          <p:cNvPr id="21511" name="Text Box 7"/>
          <p:cNvSpPr txBox="1">
            <a:spLocks noChangeArrowheads="1"/>
          </p:cNvSpPr>
          <p:nvPr/>
        </p:nvSpPr>
        <p:spPr bwMode="auto">
          <a:xfrm>
            <a:off x="228600" y="3581400"/>
            <a:ext cx="2057400" cy="701675"/>
          </a:xfrm>
          <a:prstGeom prst="rect">
            <a:avLst/>
          </a:prstGeom>
          <a:gradFill rotWithShape="0">
            <a:gsLst>
              <a:gs pos="0">
                <a:schemeClr val="hlink"/>
              </a:gs>
              <a:gs pos="100000">
                <a:schemeClr val="hlink">
                  <a:gamma/>
                  <a:tint val="26667"/>
                  <a:invGamma/>
                </a:schemeClr>
              </a:gs>
            </a:gsLst>
            <a:lin ang="5400000" scaled="1"/>
          </a:gradFill>
          <a:ln w="9525">
            <a:noFill/>
            <a:miter lim="800000"/>
            <a:headEnd/>
            <a:tailEnd/>
          </a:ln>
          <a:effectLst>
            <a:outerShdw dist="107763" dir="2700000" algn="ctr" rotWithShape="0">
              <a:srgbClr val="DDDDDD"/>
            </a:outerShdw>
          </a:effectLst>
        </p:spPr>
        <p:txBody>
          <a:bodyPr>
            <a:spAutoFit/>
          </a:bodyPr>
          <a:lstStyle/>
          <a:p>
            <a:pPr>
              <a:spcBef>
                <a:spcPct val="50000"/>
              </a:spcBef>
            </a:pPr>
            <a:r>
              <a:rPr lang="en-US" sz="2000"/>
              <a:t>Knowledge of Performance</a:t>
            </a:r>
          </a:p>
        </p:txBody>
      </p:sp>
      <p:sp>
        <p:nvSpPr>
          <p:cNvPr id="21512" name="Text Box 8"/>
          <p:cNvSpPr txBox="1">
            <a:spLocks noChangeArrowheads="1"/>
          </p:cNvSpPr>
          <p:nvPr/>
        </p:nvSpPr>
        <p:spPr bwMode="auto">
          <a:xfrm>
            <a:off x="2362200" y="3581400"/>
            <a:ext cx="2057400" cy="701675"/>
          </a:xfrm>
          <a:prstGeom prst="rect">
            <a:avLst/>
          </a:prstGeom>
          <a:gradFill rotWithShape="0">
            <a:gsLst>
              <a:gs pos="0">
                <a:schemeClr val="hlink"/>
              </a:gs>
              <a:gs pos="100000">
                <a:schemeClr val="hlink">
                  <a:gamma/>
                  <a:tint val="26667"/>
                  <a:invGamma/>
                </a:schemeClr>
              </a:gs>
            </a:gsLst>
            <a:lin ang="5400000" scaled="1"/>
          </a:gradFill>
          <a:ln w="9525">
            <a:noFill/>
            <a:miter lim="800000"/>
            <a:headEnd/>
            <a:tailEnd/>
          </a:ln>
          <a:effectLst>
            <a:outerShdw dist="107763" dir="2700000" algn="ctr" rotWithShape="0">
              <a:srgbClr val="DDDDDD"/>
            </a:outerShdw>
          </a:effectLst>
        </p:spPr>
        <p:txBody>
          <a:bodyPr>
            <a:spAutoFit/>
          </a:bodyPr>
          <a:lstStyle/>
          <a:p>
            <a:pPr>
              <a:spcBef>
                <a:spcPct val="50000"/>
              </a:spcBef>
            </a:pPr>
            <a:r>
              <a:rPr lang="en-US" sz="2000"/>
              <a:t>Knowledge of Results</a:t>
            </a:r>
          </a:p>
        </p:txBody>
      </p:sp>
      <p:sp>
        <p:nvSpPr>
          <p:cNvPr id="21514" name="Text Box 10"/>
          <p:cNvSpPr txBox="1">
            <a:spLocks noChangeArrowheads="1"/>
          </p:cNvSpPr>
          <p:nvPr/>
        </p:nvSpPr>
        <p:spPr bwMode="auto">
          <a:xfrm>
            <a:off x="4724400" y="3581400"/>
            <a:ext cx="2057400" cy="701675"/>
          </a:xfrm>
          <a:prstGeom prst="rect">
            <a:avLst/>
          </a:prstGeom>
          <a:gradFill rotWithShape="0">
            <a:gsLst>
              <a:gs pos="0">
                <a:schemeClr val="hlink"/>
              </a:gs>
              <a:gs pos="100000">
                <a:schemeClr val="hlink">
                  <a:gamma/>
                  <a:tint val="26667"/>
                  <a:invGamma/>
                </a:schemeClr>
              </a:gs>
            </a:gsLst>
            <a:lin ang="5400000" scaled="1"/>
          </a:gradFill>
          <a:ln w="9525">
            <a:noFill/>
            <a:miter lim="800000"/>
            <a:headEnd/>
            <a:tailEnd/>
          </a:ln>
          <a:effectLst>
            <a:outerShdw dist="107763" dir="2700000" algn="ctr" rotWithShape="0">
              <a:srgbClr val="DDDDDD"/>
            </a:outerShdw>
          </a:effectLst>
        </p:spPr>
        <p:txBody>
          <a:bodyPr>
            <a:spAutoFit/>
          </a:bodyPr>
          <a:lstStyle/>
          <a:p>
            <a:pPr>
              <a:spcBef>
                <a:spcPct val="50000"/>
              </a:spcBef>
            </a:pPr>
            <a:r>
              <a:rPr lang="en-US" sz="2000"/>
              <a:t>Knowledge of Performance</a:t>
            </a:r>
          </a:p>
        </p:txBody>
      </p:sp>
      <p:sp>
        <p:nvSpPr>
          <p:cNvPr id="21515" name="Text Box 11"/>
          <p:cNvSpPr txBox="1">
            <a:spLocks noChangeArrowheads="1"/>
          </p:cNvSpPr>
          <p:nvPr/>
        </p:nvSpPr>
        <p:spPr bwMode="auto">
          <a:xfrm>
            <a:off x="6858000" y="3581400"/>
            <a:ext cx="2057400" cy="701675"/>
          </a:xfrm>
          <a:prstGeom prst="rect">
            <a:avLst/>
          </a:prstGeom>
          <a:gradFill rotWithShape="0">
            <a:gsLst>
              <a:gs pos="0">
                <a:schemeClr val="hlink"/>
              </a:gs>
              <a:gs pos="100000">
                <a:schemeClr val="hlink">
                  <a:gamma/>
                  <a:tint val="26667"/>
                  <a:invGamma/>
                </a:schemeClr>
              </a:gs>
            </a:gsLst>
            <a:lin ang="5400000" scaled="1"/>
          </a:gradFill>
          <a:ln w="9525">
            <a:noFill/>
            <a:miter lim="800000"/>
            <a:headEnd/>
            <a:tailEnd/>
          </a:ln>
          <a:effectLst>
            <a:outerShdw dist="107763" dir="2700000" algn="ctr" rotWithShape="0">
              <a:srgbClr val="DDDDDD"/>
            </a:outerShdw>
          </a:effectLst>
        </p:spPr>
        <p:txBody>
          <a:bodyPr>
            <a:spAutoFit/>
          </a:bodyPr>
          <a:lstStyle/>
          <a:p>
            <a:pPr>
              <a:spcBef>
                <a:spcPct val="50000"/>
              </a:spcBef>
            </a:pPr>
            <a:r>
              <a:rPr lang="en-US" sz="2000"/>
              <a:t>Knowledge of Results</a:t>
            </a:r>
          </a:p>
        </p:txBody>
      </p:sp>
      <p:sp>
        <p:nvSpPr>
          <p:cNvPr id="21516" name="Text Box 12"/>
          <p:cNvSpPr txBox="1">
            <a:spLocks noChangeArrowheads="1"/>
          </p:cNvSpPr>
          <p:nvPr/>
        </p:nvSpPr>
        <p:spPr bwMode="auto">
          <a:xfrm>
            <a:off x="304800" y="4648200"/>
            <a:ext cx="1905000" cy="1615827"/>
          </a:xfrm>
          <a:prstGeom prst="rect">
            <a:avLst/>
          </a:prstGeom>
          <a:gradFill rotWithShape="0">
            <a:gsLst>
              <a:gs pos="0">
                <a:srgbClr val="969696"/>
              </a:gs>
              <a:gs pos="100000">
                <a:srgbClr val="969696">
                  <a:gamma/>
                  <a:tint val="32157"/>
                  <a:invGamma/>
                </a:srgbClr>
              </a:gs>
            </a:gsLst>
            <a:lin ang="5400000" scaled="1"/>
          </a:gradFill>
          <a:ln w="9525">
            <a:noFill/>
            <a:miter lim="800000"/>
            <a:headEnd/>
            <a:tailEnd/>
          </a:ln>
          <a:effectLst>
            <a:outerShdw dist="107763" dir="2700000" algn="ctr" rotWithShape="0">
              <a:srgbClr val="88CE94"/>
            </a:outerShdw>
          </a:effectLst>
        </p:spPr>
        <p:txBody>
          <a:bodyPr>
            <a:spAutoFit/>
          </a:bodyPr>
          <a:lstStyle/>
          <a:p>
            <a:pPr>
              <a:spcBef>
                <a:spcPct val="50000"/>
              </a:spcBef>
            </a:pPr>
            <a:r>
              <a:rPr lang="en-US" sz="1800" dirty="0" smtClean="0"/>
              <a:t>Vision         </a:t>
            </a:r>
            <a:r>
              <a:rPr lang="en-US" sz="1800" dirty="0"/>
              <a:t>Audition          </a:t>
            </a:r>
            <a:r>
              <a:rPr lang="en-US" sz="1800" dirty="0" smtClean="0"/>
              <a:t>Touch</a:t>
            </a:r>
          </a:p>
          <a:p>
            <a:pPr>
              <a:spcBef>
                <a:spcPct val="50000"/>
              </a:spcBef>
            </a:pPr>
            <a:r>
              <a:rPr lang="en-US" sz="1800" dirty="0" smtClean="0"/>
              <a:t>Muscle </a:t>
            </a:r>
            <a:r>
              <a:rPr lang="en-US" sz="1800" dirty="0"/>
              <a:t>Feeling             </a:t>
            </a:r>
            <a:r>
              <a:rPr lang="en-US" sz="1800" dirty="0">
                <a:solidFill>
                  <a:srgbClr val="DDDDDD"/>
                </a:solidFill>
              </a:rPr>
              <a:t>. </a:t>
            </a:r>
            <a:r>
              <a:rPr lang="en-US" sz="1800" dirty="0"/>
              <a:t>         </a:t>
            </a:r>
          </a:p>
        </p:txBody>
      </p:sp>
      <p:sp>
        <p:nvSpPr>
          <p:cNvPr id="21517" name="Text Box 13"/>
          <p:cNvSpPr txBox="1">
            <a:spLocks noChangeArrowheads="1"/>
          </p:cNvSpPr>
          <p:nvPr/>
        </p:nvSpPr>
        <p:spPr bwMode="auto">
          <a:xfrm>
            <a:off x="2438400" y="4648200"/>
            <a:ext cx="1905000" cy="1615827"/>
          </a:xfrm>
          <a:prstGeom prst="rect">
            <a:avLst/>
          </a:prstGeom>
          <a:gradFill rotWithShape="0">
            <a:gsLst>
              <a:gs pos="0">
                <a:srgbClr val="969696"/>
              </a:gs>
              <a:gs pos="100000">
                <a:srgbClr val="969696">
                  <a:gamma/>
                  <a:tint val="32157"/>
                  <a:invGamma/>
                </a:srgbClr>
              </a:gs>
            </a:gsLst>
            <a:lin ang="5400000" scaled="1"/>
          </a:gradFill>
          <a:ln w="9525">
            <a:noFill/>
            <a:miter lim="800000"/>
            <a:headEnd/>
            <a:tailEnd/>
          </a:ln>
          <a:effectLst>
            <a:outerShdw dist="107763" dir="2700000" algn="ctr" rotWithShape="0">
              <a:srgbClr val="88CE94"/>
            </a:outerShdw>
          </a:effectLst>
        </p:spPr>
        <p:txBody>
          <a:bodyPr>
            <a:spAutoFit/>
          </a:bodyPr>
          <a:lstStyle/>
          <a:p>
            <a:pPr>
              <a:spcBef>
                <a:spcPct val="50000"/>
              </a:spcBef>
            </a:pPr>
            <a:r>
              <a:rPr lang="en-US" sz="1800" dirty="0"/>
              <a:t>                Basketball         Golf      </a:t>
            </a:r>
            <a:r>
              <a:rPr lang="en-US" sz="1800" dirty="0" smtClean="0"/>
              <a:t>     </a:t>
            </a:r>
          </a:p>
          <a:p>
            <a:pPr>
              <a:spcBef>
                <a:spcPct val="50000"/>
              </a:spcBef>
            </a:pPr>
            <a:r>
              <a:rPr lang="en-US" sz="1800" dirty="0" smtClean="0"/>
              <a:t>Tennis </a:t>
            </a:r>
            <a:r>
              <a:rPr lang="en-US" sz="1800" dirty="0"/>
              <a:t>service ace     Darts                     </a:t>
            </a:r>
            <a:r>
              <a:rPr lang="en-US" sz="1800" dirty="0">
                <a:solidFill>
                  <a:srgbClr val="DDDDDD"/>
                </a:solidFill>
              </a:rPr>
              <a:t>.</a:t>
            </a:r>
          </a:p>
        </p:txBody>
      </p:sp>
      <p:sp>
        <p:nvSpPr>
          <p:cNvPr id="21518" name="Text Box 14"/>
          <p:cNvSpPr txBox="1">
            <a:spLocks noChangeArrowheads="1"/>
          </p:cNvSpPr>
          <p:nvPr/>
        </p:nvSpPr>
        <p:spPr bwMode="auto">
          <a:xfrm>
            <a:off x="4800600" y="4660900"/>
            <a:ext cx="1905000" cy="1739900"/>
          </a:xfrm>
          <a:prstGeom prst="rect">
            <a:avLst/>
          </a:prstGeom>
          <a:gradFill rotWithShape="0">
            <a:gsLst>
              <a:gs pos="0">
                <a:srgbClr val="969696"/>
              </a:gs>
              <a:gs pos="100000">
                <a:srgbClr val="969696">
                  <a:gamma/>
                  <a:tint val="32157"/>
                  <a:invGamma/>
                </a:srgbClr>
              </a:gs>
            </a:gsLst>
            <a:lin ang="5400000" scaled="1"/>
          </a:gradFill>
          <a:ln w="9525">
            <a:noFill/>
            <a:miter lim="800000"/>
            <a:headEnd/>
            <a:tailEnd/>
          </a:ln>
          <a:effectLst>
            <a:outerShdw dist="107763" dir="2700000" algn="ctr" rotWithShape="0">
              <a:srgbClr val="88CE94"/>
            </a:outerShdw>
          </a:effectLst>
        </p:spPr>
        <p:txBody>
          <a:bodyPr>
            <a:spAutoFit/>
          </a:bodyPr>
          <a:lstStyle/>
          <a:p>
            <a:pPr>
              <a:spcBef>
                <a:spcPct val="50000"/>
              </a:spcBef>
            </a:pPr>
            <a:r>
              <a:rPr lang="en-US" sz="1800"/>
              <a:t>Instructor/Coach        Parent/Friend        Video replay     Photographs Radar gun Stopwatch</a:t>
            </a:r>
          </a:p>
        </p:txBody>
      </p:sp>
      <p:sp>
        <p:nvSpPr>
          <p:cNvPr id="21519" name="Text Box 15"/>
          <p:cNvSpPr txBox="1">
            <a:spLocks noChangeArrowheads="1"/>
          </p:cNvSpPr>
          <p:nvPr/>
        </p:nvSpPr>
        <p:spPr bwMode="auto">
          <a:xfrm>
            <a:off x="6934200" y="4648200"/>
            <a:ext cx="1905000" cy="1200329"/>
          </a:xfrm>
          <a:prstGeom prst="rect">
            <a:avLst/>
          </a:prstGeom>
          <a:gradFill rotWithShape="0">
            <a:gsLst>
              <a:gs pos="0">
                <a:srgbClr val="969696"/>
              </a:gs>
              <a:gs pos="100000">
                <a:srgbClr val="969696">
                  <a:gamma/>
                  <a:tint val="32157"/>
                  <a:invGamma/>
                </a:srgbClr>
              </a:gs>
            </a:gsLst>
            <a:lin ang="5400000" scaled="1"/>
          </a:gradFill>
          <a:ln w="9525">
            <a:noFill/>
            <a:miter lim="800000"/>
            <a:headEnd/>
            <a:tailEnd/>
          </a:ln>
          <a:effectLst>
            <a:outerShdw dist="107763" dir="2700000" algn="ctr" rotWithShape="0">
              <a:srgbClr val="88CE94"/>
            </a:outerShdw>
          </a:effectLst>
        </p:spPr>
        <p:txBody>
          <a:bodyPr>
            <a:spAutoFit/>
          </a:bodyPr>
          <a:lstStyle/>
          <a:p>
            <a:pPr>
              <a:spcBef>
                <a:spcPct val="50000"/>
              </a:spcBef>
            </a:pPr>
            <a:r>
              <a:rPr lang="en-US" sz="1800" dirty="0" smtClean="0"/>
              <a:t>Lap </a:t>
            </a:r>
            <a:r>
              <a:rPr lang="en-US" sz="1800" dirty="0"/>
              <a:t>times        Distance jumped         Height jumped   Judge’s score        </a:t>
            </a:r>
            <a:r>
              <a:rPr lang="en-US" sz="1800" dirty="0">
                <a:solidFill>
                  <a:srgbClr val="DDDDDD"/>
                </a:solidFill>
              </a:rPr>
              <a:t>.</a:t>
            </a:r>
          </a:p>
        </p:txBody>
      </p:sp>
      <p:cxnSp>
        <p:nvCxnSpPr>
          <p:cNvPr id="21520" name="AutoShape 16"/>
          <p:cNvCxnSpPr>
            <a:cxnSpLocks noChangeShapeType="1"/>
            <a:stCxn id="21511" idx="2"/>
            <a:endCxn id="21516" idx="0"/>
          </p:cNvCxnSpPr>
          <p:nvPr/>
        </p:nvCxnSpPr>
        <p:spPr bwMode="auto">
          <a:xfrm>
            <a:off x="1257300" y="4283075"/>
            <a:ext cx="0" cy="365125"/>
          </a:xfrm>
          <a:prstGeom prst="straightConnector1">
            <a:avLst/>
          </a:prstGeom>
          <a:noFill/>
          <a:ln w="9525">
            <a:solidFill>
              <a:schemeClr val="tx1"/>
            </a:solidFill>
            <a:round/>
            <a:headEnd/>
            <a:tailEnd/>
          </a:ln>
          <a:effectLst/>
        </p:spPr>
      </p:cxnSp>
      <p:cxnSp>
        <p:nvCxnSpPr>
          <p:cNvPr id="21521" name="AutoShape 17"/>
          <p:cNvCxnSpPr>
            <a:cxnSpLocks noChangeShapeType="1"/>
            <a:stCxn id="21512" idx="2"/>
            <a:endCxn id="21517" idx="0"/>
          </p:cNvCxnSpPr>
          <p:nvPr/>
        </p:nvCxnSpPr>
        <p:spPr bwMode="auto">
          <a:xfrm>
            <a:off x="3390900" y="4283075"/>
            <a:ext cx="0" cy="365125"/>
          </a:xfrm>
          <a:prstGeom prst="straightConnector1">
            <a:avLst/>
          </a:prstGeom>
          <a:noFill/>
          <a:ln w="9525">
            <a:solidFill>
              <a:schemeClr val="tx1"/>
            </a:solidFill>
            <a:round/>
            <a:headEnd/>
            <a:tailEnd/>
          </a:ln>
          <a:effectLst/>
        </p:spPr>
      </p:cxnSp>
      <p:cxnSp>
        <p:nvCxnSpPr>
          <p:cNvPr id="21522" name="AutoShape 18"/>
          <p:cNvCxnSpPr>
            <a:cxnSpLocks noChangeShapeType="1"/>
            <a:stCxn id="21514" idx="2"/>
            <a:endCxn id="21518" idx="0"/>
          </p:cNvCxnSpPr>
          <p:nvPr/>
        </p:nvCxnSpPr>
        <p:spPr bwMode="auto">
          <a:xfrm>
            <a:off x="5753100" y="4283075"/>
            <a:ext cx="0" cy="377825"/>
          </a:xfrm>
          <a:prstGeom prst="straightConnector1">
            <a:avLst/>
          </a:prstGeom>
          <a:noFill/>
          <a:ln w="9525">
            <a:solidFill>
              <a:schemeClr val="tx1"/>
            </a:solidFill>
            <a:round/>
            <a:headEnd/>
            <a:tailEnd/>
          </a:ln>
          <a:effectLst/>
        </p:spPr>
      </p:cxnSp>
      <p:cxnSp>
        <p:nvCxnSpPr>
          <p:cNvPr id="21523" name="AutoShape 19"/>
          <p:cNvCxnSpPr>
            <a:cxnSpLocks noChangeShapeType="1"/>
            <a:stCxn id="21515" idx="2"/>
            <a:endCxn id="21519" idx="0"/>
          </p:cNvCxnSpPr>
          <p:nvPr/>
        </p:nvCxnSpPr>
        <p:spPr bwMode="auto">
          <a:xfrm>
            <a:off x="7886700" y="4283075"/>
            <a:ext cx="0" cy="365125"/>
          </a:xfrm>
          <a:prstGeom prst="straightConnector1">
            <a:avLst/>
          </a:prstGeom>
          <a:noFill/>
          <a:ln w="9525">
            <a:solidFill>
              <a:schemeClr val="tx1"/>
            </a:solidFill>
            <a:round/>
            <a:headEnd/>
            <a:tailEnd/>
          </a:ln>
          <a:effectLst/>
        </p:spPr>
      </p:cxnSp>
      <p:sp>
        <p:nvSpPr>
          <p:cNvPr id="21524" name="Line 20"/>
          <p:cNvSpPr>
            <a:spLocks noChangeShapeType="1"/>
          </p:cNvSpPr>
          <p:nvPr/>
        </p:nvSpPr>
        <p:spPr bwMode="auto">
          <a:xfrm>
            <a:off x="2438400" y="2362200"/>
            <a:ext cx="4419600" cy="0"/>
          </a:xfrm>
          <a:prstGeom prst="line">
            <a:avLst/>
          </a:prstGeom>
          <a:noFill/>
          <a:ln w="9525">
            <a:solidFill>
              <a:schemeClr val="tx1"/>
            </a:solidFill>
            <a:round/>
            <a:headEnd/>
            <a:tailEnd/>
          </a:ln>
          <a:effectLst/>
        </p:spPr>
        <p:txBody>
          <a:bodyPr wrap="none"/>
          <a:lstStyle/>
          <a:p>
            <a:endParaRPr lang="th-TH"/>
          </a:p>
        </p:txBody>
      </p:sp>
      <p:sp>
        <p:nvSpPr>
          <p:cNvPr id="21525" name="Line 21"/>
          <p:cNvSpPr>
            <a:spLocks noChangeShapeType="1"/>
          </p:cNvSpPr>
          <p:nvPr/>
        </p:nvSpPr>
        <p:spPr bwMode="auto">
          <a:xfrm>
            <a:off x="1295400" y="3352800"/>
            <a:ext cx="2133600" cy="0"/>
          </a:xfrm>
          <a:prstGeom prst="line">
            <a:avLst/>
          </a:prstGeom>
          <a:noFill/>
          <a:ln w="9525">
            <a:solidFill>
              <a:schemeClr val="tx1"/>
            </a:solidFill>
            <a:round/>
            <a:headEnd/>
            <a:tailEnd/>
          </a:ln>
          <a:effectLst/>
        </p:spPr>
        <p:txBody>
          <a:bodyPr wrap="none"/>
          <a:lstStyle/>
          <a:p>
            <a:endParaRPr lang="th-TH"/>
          </a:p>
        </p:txBody>
      </p:sp>
      <p:sp>
        <p:nvSpPr>
          <p:cNvPr id="21526" name="Line 22"/>
          <p:cNvSpPr>
            <a:spLocks noChangeShapeType="1"/>
          </p:cNvSpPr>
          <p:nvPr/>
        </p:nvSpPr>
        <p:spPr bwMode="auto">
          <a:xfrm>
            <a:off x="5715000" y="3352800"/>
            <a:ext cx="2133600" cy="0"/>
          </a:xfrm>
          <a:prstGeom prst="line">
            <a:avLst/>
          </a:prstGeom>
          <a:noFill/>
          <a:ln w="9525">
            <a:solidFill>
              <a:schemeClr val="tx1"/>
            </a:solidFill>
            <a:round/>
            <a:headEnd/>
            <a:tailEnd/>
          </a:ln>
          <a:effectLst/>
        </p:spPr>
        <p:txBody>
          <a:bodyPr wrap="none"/>
          <a:lstStyle/>
          <a:p>
            <a:endParaRPr lang="th-TH"/>
          </a:p>
        </p:txBody>
      </p:sp>
      <p:sp>
        <p:nvSpPr>
          <p:cNvPr id="21528" name="Line 24"/>
          <p:cNvSpPr>
            <a:spLocks noChangeShapeType="1"/>
          </p:cNvSpPr>
          <p:nvPr/>
        </p:nvSpPr>
        <p:spPr bwMode="auto">
          <a:xfrm>
            <a:off x="4724400" y="2133600"/>
            <a:ext cx="0" cy="228600"/>
          </a:xfrm>
          <a:prstGeom prst="line">
            <a:avLst/>
          </a:prstGeom>
          <a:noFill/>
          <a:ln w="9525">
            <a:solidFill>
              <a:schemeClr val="tx1"/>
            </a:solidFill>
            <a:round/>
            <a:headEnd/>
            <a:tailEnd/>
          </a:ln>
          <a:effectLst/>
        </p:spPr>
        <p:txBody>
          <a:bodyPr wrap="none"/>
          <a:lstStyle/>
          <a:p>
            <a:endParaRPr lang="th-TH"/>
          </a:p>
        </p:txBody>
      </p:sp>
      <p:sp>
        <p:nvSpPr>
          <p:cNvPr id="21531" name="Line 27"/>
          <p:cNvSpPr>
            <a:spLocks noChangeShapeType="1"/>
          </p:cNvSpPr>
          <p:nvPr/>
        </p:nvSpPr>
        <p:spPr bwMode="auto">
          <a:xfrm>
            <a:off x="2438400" y="2362200"/>
            <a:ext cx="0" cy="228600"/>
          </a:xfrm>
          <a:prstGeom prst="line">
            <a:avLst/>
          </a:prstGeom>
          <a:noFill/>
          <a:ln w="9525">
            <a:solidFill>
              <a:schemeClr val="tx1"/>
            </a:solidFill>
            <a:round/>
            <a:headEnd/>
            <a:tailEnd/>
          </a:ln>
          <a:effectLst/>
        </p:spPr>
        <p:txBody>
          <a:bodyPr wrap="none"/>
          <a:lstStyle/>
          <a:p>
            <a:endParaRPr lang="th-TH"/>
          </a:p>
        </p:txBody>
      </p:sp>
      <p:sp>
        <p:nvSpPr>
          <p:cNvPr id="21533" name="Line 29"/>
          <p:cNvSpPr>
            <a:spLocks noChangeShapeType="1"/>
          </p:cNvSpPr>
          <p:nvPr/>
        </p:nvSpPr>
        <p:spPr bwMode="auto">
          <a:xfrm>
            <a:off x="6858000" y="2362200"/>
            <a:ext cx="0" cy="228600"/>
          </a:xfrm>
          <a:prstGeom prst="line">
            <a:avLst/>
          </a:prstGeom>
          <a:noFill/>
          <a:ln w="9525">
            <a:solidFill>
              <a:schemeClr val="tx1"/>
            </a:solidFill>
            <a:round/>
            <a:headEnd/>
            <a:tailEnd/>
          </a:ln>
          <a:effectLst/>
        </p:spPr>
        <p:txBody>
          <a:bodyPr wrap="none"/>
          <a:lstStyle/>
          <a:p>
            <a:endParaRPr lang="th-TH"/>
          </a:p>
        </p:txBody>
      </p:sp>
      <p:sp>
        <p:nvSpPr>
          <p:cNvPr id="21534" name="Line 30"/>
          <p:cNvSpPr>
            <a:spLocks noChangeShapeType="1"/>
          </p:cNvSpPr>
          <p:nvPr/>
        </p:nvSpPr>
        <p:spPr bwMode="auto">
          <a:xfrm>
            <a:off x="2362200" y="3124200"/>
            <a:ext cx="0" cy="228600"/>
          </a:xfrm>
          <a:prstGeom prst="line">
            <a:avLst/>
          </a:prstGeom>
          <a:noFill/>
          <a:ln w="9525">
            <a:solidFill>
              <a:schemeClr val="tx1"/>
            </a:solidFill>
            <a:round/>
            <a:headEnd/>
            <a:tailEnd/>
          </a:ln>
          <a:effectLst/>
        </p:spPr>
        <p:txBody>
          <a:bodyPr wrap="none"/>
          <a:lstStyle/>
          <a:p>
            <a:endParaRPr lang="th-TH"/>
          </a:p>
        </p:txBody>
      </p:sp>
      <p:sp>
        <p:nvSpPr>
          <p:cNvPr id="21535" name="Line 31"/>
          <p:cNvSpPr>
            <a:spLocks noChangeShapeType="1"/>
          </p:cNvSpPr>
          <p:nvPr/>
        </p:nvSpPr>
        <p:spPr bwMode="auto">
          <a:xfrm>
            <a:off x="6858000" y="3124200"/>
            <a:ext cx="0" cy="228600"/>
          </a:xfrm>
          <a:prstGeom prst="line">
            <a:avLst/>
          </a:prstGeom>
          <a:noFill/>
          <a:ln w="9525">
            <a:solidFill>
              <a:schemeClr val="tx1"/>
            </a:solidFill>
            <a:round/>
            <a:headEnd/>
            <a:tailEnd/>
          </a:ln>
          <a:effectLst/>
        </p:spPr>
        <p:txBody>
          <a:bodyPr wrap="none"/>
          <a:lstStyle/>
          <a:p>
            <a:endParaRPr lang="th-TH"/>
          </a:p>
        </p:txBody>
      </p:sp>
      <p:sp>
        <p:nvSpPr>
          <p:cNvPr id="21537" name="Line 33"/>
          <p:cNvSpPr>
            <a:spLocks noChangeShapeType="1"/>
          </p:cNvSpPr>
          <p:nvPr/>
        </p:nvSpPr>
        <p:spPr bwMode="auto">
          <a:xfrm>
            <a:off x="3429000" y="3352800"/>
            <a:ext cx="0" cy="228600"/>
          </a:xfrm>
          <a:prstGeom prst="line">
            <a:avLst/>
          </a:prstGeom>
          <a:noFill/>
          <a:ln w="9525">
            <a:solidFill>
              <a:schemeClr val="tx1"/>
            </a:solidFill>
            <a:round/>
            <a:headEnd/>
            <a:tailEnd/>
          </a:ln>
          <a:effectLst/>
        </p:spPr>
        <p:txBody>
          <a:bodyPr wrap="none"/>
          <a:lstStyle/>
          <a:p>
            <a:endParaRPr lang="th-TH"/>
          </a:p>
        </p:txBody>
      </p:sp>
      <p:sp>
        <p:nvSpPr>
          <p:cNvPr id="21538" name="Line 34"/>
          <p:cNvSpPr>
            <a:spLocks noChangeShapeType="1"/>
          </p:cNvSpPr>
          <p:nvPr/>
        </p:nvSpPr>
        <p:spPr bwMode="auto">
          <a:xfrm>
            <a:off x="5715000" y="3352800"/>
            <a:ext cx="0" cy="228600"/>
          </a:xfrm>
          <a:prstGeom prst="line">
            <a:avLst/>
          </a:prstGeom>
          <a:noFill/>
          <a:ln w="9525">
            <a:solidFill>
              <a:schemeClr val="tx1"/>
            </a:solidFill>
            <a:round/>
            <a:headEnd/>
            <a:tailEnd/>
          </a:ln>
          <a:effectLst/>
        </p:spPr>
        <p:txBody>
          <a:bodyPr wrap="none"/>
          <a:lstStyle/>
          <a:p>
            <a:endParaRPr lang="th-TH"/>
          </a:p>
        </p:txBody>
      </p:sp>
      <p:sp>
        <p:nvSpPr>
          <p:cNvPr id="21539" name="Line 35"/>
          <p:cNvSpPr>
            <a:spLocks noChangeShapeType="1"/>
          </p:cNvSpPr>
          <p:nvPr/>
        </p:nvSpPr>
        <p:spPr bwMode="auto">
          <a:xfrm>
            <a:off x="7848600" y="3352800"/>
            <a:ext cx="0" cy="228600"/>
          </a:xfrm>
          <a:prstGeom prst="line">
            <a:avLst/>
          </a:prstGeom>
          <a:noFill/>
          <a:ln w="9525">
            <a:solidFill>
              <a:schemeClr val="tx1"/>
            </a:solidFill>
            <a:round/>
            <a:headEnd/>
            <a:tailEnd/>
          </a:ln>
          <a:effectLst/>
        </p:spPr>
        <p:txBody>
          <a:bodyPr wrap="none"/>
          <a:lstStyle/>
          <a:p>
            <a:endParaRPr lang="th-TH"/>
          </a:p>
        </p:txBody>
      </p:sp>
      <p:sp>
        <p:nvSpPr>
          <p:cNvPr id="21541" name="Line 37"/>
          <p:cNvSpPr>
            <a:spLocks noChangeShapeType="1"/>
          </p:cNvSpPr>
          <p:nvPr/>
        </p:nvSpPr>
        <p:spPr bwMode="auto">
          <a:xfrm>
            <a:off x="1295400" y="3352800"/>
            <a:ext cx="0" cy="228600"/>
          </a:xfrm>
          <a:prstGeom prst="line">
            <a:avLst/>
          </a:prstGeom>
          <a:noFill/>
          <a:ln w="9525">
            <a:solidFill>
              <a:schemeClr val="tx1"/>
            </a:solidFill>
            <a:round/>
            <a:headEnd/>
            <a:tailEnd/>
          </a:ln>
          <a:effectLst/>
        </p:spPr>
        <p:txBody>
          <a:bodyPr wrap="none"/>
          <a:lstStyle/>
          <a:p>
            <a:endParaRPr lang="th-TH"/>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173163" y="228600"/>
            <a:ext cx="7772400" cy="1143000"/>
          </a:xfrm>
        </p:spPr>
        <p:txBody>
          <a:bodyPr/>
          <a:lstStyle/>
          <a:p>
            <a:r>
              <a:rPr lang="en-US"/>
              <a:t>Intrinsic Feedback</a:t>
            </a:r>
          </a:p>
        </p:txBody>
      </p:sp>
      <p:sp>
        <p:nvSpPr>
          <p:cNvPr id="22531" name="Rectangle 3"/>
          <p:cNvSpPr>
            <a:spLocks noGrp="1" noChangeArrowheads="1"/>
          </p:cNvSpPr>
          <p:nvPr>
            <p:ph type="body" idx="1"/>
          </p:nvPr>
        </p:nvSpPr>
        <p:spPr>
          <a:xfrm>
            <a:off x="1173163" y="1447800"/>
            <a:ext cx="8199437" cy="4114800"/>
          </a:xfrm>
        </p:spPr>
        <p:txBody>
          <a:bodyPr/>
          <a:lstStyle/>
          <a:p>
            <a:pPr>
              <a:lnSpc>
                <a:spcPct val="90000"/>
              </a:lnSpc>
            </a:pPr>
            <a:r>
              <a:rPr lang="en-US"/>
              <a:t>Information that is provided as a natural consequence of performing an action</a:t>
            </a:r>
          </a:p>
          <a:p>
            <a:pPr>
              <a:lnSpc>
                <a:spcPct val="90000"/>
              </a:lnSpc>
              <a:buFont typeface="Wingdings" pitchFamily="2" charset="2"/>
              <a:buNone/>
            </a:pPr>
            <a:endParaRPr lang="en-US" sz="2400"/>
          </a:p>
          <a:p>
            <a:pPr>
              <a:lnSpc>
                <a:spcPct val="90000"/>
              </a:lnSpc>
              <a:buFont typeface="Wingdings" pitchFamily="2" charset="2"/>
              <a:buNone/>
            </a:pPr>
            <a:r>
              <a:rPr lang="en-US" sz="2400" b="1"/>
              <a:t>Knowledge 					Knowledge</a:t>
            </a:r>
          </a:p>
          <a:p>
            <a:pPr>
              <a:lnSpc>
                <a:spcPct val="90000"/>
              </a:lnSpc>
              <a:buFont typeface="Wingdings" pitchFamily="2" charset="2"/>
              <a:buNone/>
            </a:pPr>
            <a:r>
              <a:rPr lang="en-US" sz="2400" b="1"/>
              <a:t>of performance</a:t>
            </a:r>
            <a:r>
              <a:rPr lang="en-US" sz="2400"/>
              <a:t>				</a:t>
            </a:r>
            <a:r>
              <a:rPr lang="en-US" sz="2400" b="1"/>
              <a:t>of results</a:t>
            </a:r>
          </a:p>
          <a:p>
            <a:pPr>
              <a:lnSpc>
                <a:spcPct val="90000"/>
              </a:lnSpc>
              <a:buFont typeface="Wingdings" pitchFamily="2" charset="2"/>
              <a:buNone/>
            </a:pPr>
            <a:r>
              <a:rPr lang="en-US" sz="2400"/>
              <a:t>Arm extension 				Watching the </a:t>
            </a:r>
          </a:p>
          <a:p>
            <a:pPr>
              <a:lnSpc>
                <a:spcPct val="90000"/>
              </a:lnSpc>
              <a:buFont typeface="Wingdings" pitchFamily="2" charset="2"/>
              <a:buNone/>
            </a:pPr>
            <a:r>
              <a:rPr lang="en-US" sz="2400"/>
              <a:t>when hitting the 				tennis ball land</a:t>
            </a:r>
          </a:p>
          <a:p>
            <a:pPr>
              <a:lnSpc>
                <a:spcPct val="90000"/>
              </a:lnSpc>
              <a:buFont typeface="Wingdings" pitchFamily="2" charset="2"/>
              <a:buNone/>
            </a:pPr>
            <a:r>
              <a:rPr lang="en-US" sz="2400"/>
              <a:t>tennis ball					in the opponent’s</a:t>
            </a:r>
          </a:p>
          <a:p>
            <a:pPr>
              <a:lnSpc>
                <a:spcPct val="90000"/>
              </a:lnSpc>
              <a:buFont typeface="Wingdings" pitchFamily="2" charset="2"/>
              <a:buNone/>
            </a:pPr>
            <a:r>
              <a:rPr lang="en-US" sz="2400"/>
              <a:t>							court</a:t>
            </a:r>
          </a:p>
        </p:txBody>
      </p:sp>
      <p:pic>
        <p:nvPicPr>
          <p:cNvPr id="22533" name="Picture 5" descr="serena_backhand"/>
          <p:cNvPicPr>
            <a:picLocks noChangeAspect="1" noChangeArrowheads="1"/>
          </p:cNvPicPr>
          <p:nvPr/>
        </p:nvPicPr>
        <p:blipFill>
          <a:blip r:embed="rId2" cstate="print"/>
          <a:srcRect/>
          <a:stretch>
            <a:fillRect/>
          </a:stretch>
        </p:blipFill>
        <p:spPr bwMode="auto">
          <a:xfrm>
            <a:off x="3962400" y="2709863"/>
            <a:ext cx="2301875" cy="3538537"/>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2533"/>
                                        </p:tgtEl>
                                        <p:attrNameLst>
                                          <p:attrName>style.visibility</p:attrName>
                                        </p:attrNameLst>
                                      </p:cBhvr>
                                      <p:to>
                                        <p:strVal val="visible"/>
                                      </p:to>
                                    </p:set>
                                    <p:anim calcmode="lin" valueType="num">
                                      <p:cBhvr additive="base">
                                        <p:cTn id="7" dur="500" fill="hold"/>
                                        <p:tgtEl>
                                          <p:spTgt spid="22533"/>
                                        </p:tgtEl>
                                        <p:attrNameLst>
                                          <p:attrName>ppt_x</p:attrName>
                                        </p:attrNameLst>
                                      </p:cBhvr>
                                      <p:tavLst>
                                        <p:tav tm="0">
                                          <p:val>
                                            <p:strVal val="#ppt_x"/>
                                          </p:val>
                                        </p:tav>
                                        <p:tav tm="100000">
                                          <p:val>
                                            <p:strVal val="#ppt_x"/>
                                          </p:val>
                                        </p:tav>
                                      </p:tavLst>
                                    </p:anim>
                                    <p:anim calcmode="lin" valueType="num">
                                      <p:cBhvr additive="base">
                                        <p:cTn id="8" dur="500" fill="hold"/>
                                        <p:tgtEl>
                                          <p:spTgt spid="225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1026"/>
          <p:cNvSpPr>
            <a:spLocks noGrp="1" noChangeArrowheads="1"/>
          </p:cNvSpPr>
          <p:nvPr>
            <p:ph type="title"/>
          </p:nvPr>
        </p:nvSpPr>
        <p:spPr>
          <a:xfrm>
            <a:off x="381000" y="685800"/>
            <a:ext cx="7772400" cy="1143000"/>
          </a:xfrm>
        </p:spPr>
        <p:txBody>
          <a:bodyPr/>
          <a:lstStyle/>
          <a:p>
            <a:r>
              <a:rPr lang="en-US" dirty="0"/>
              <a:t>Extrinsic Feedback</a:t>
            </a:r>
          </a:p>
        </p:txBody>
      </p:sp>
      <p:sp>
        <p:nvSpPr>
          <p:cNvPr id="23555" name="Rectangle 1027"/>
          <p:cNvSpPr>
            <a:spLocks noGrp="1" noChangeArrowheads="1"/>
          </p:cNvSpPr>
          <p:nvPr>
            <p:ph type="body" idx="1"/>
          </p:nvPr>
        </p:nvSpPr>
        <p:spPr>
          <a:xfrm>
            <a:off x="1143000" y="2362200"/>
            <a:ext cx="7513638" cy="3429000"/>
          </a:xfrm>
        </p:spPr>
        <p:txBody>
          <a:bodyPr>
            <a:normAutofit/>
          </a:bodyPr>
          <a:lstStyle/>
          <a:p>
            <a:pPr>
              <a:lnSpc>
                <a:spcPct val="90000"/>
              </a:lnSpc>
              <a:spcAft>
                <a:spcPct val="20000"/>
              </a:spcAft>
            </a:pPr>
            <a:r>
              <a:rPr lang="en-US" sz="2800" dirty="0"/>
              <a:t>Information that is provided </a:t>
            </a:r>
            <a:r>
              <a:rPr lang="en-US" sz="2800" dirty="0" smtClean="0"/>
              <a:t>to </a:t>
            </a:r>
            <a:r>
              <a:rPr lang="en-US" sz="2800" dirty="0"/>
              <a:t>the learner by somebody </a:t>
            </a:r>
            <a:r>
              <a:rPr lang="en-US" sz="2800" dirty="0" smtClean="0"/>
              <a:t>else </a:t>
            </a:r>
            <a:r>
              <a:rPr lang="en-US" sz="2800" dirty="0"/>
              <a:t>or some artificial means </a:t>
            </a:r>
            <a:r>
              <a:rPr lang="en-US" sz="2800" dirty="0" smtClean="0"/>
              <a:t>following </a:t>
            </a:r>
            <a:r>
              <a:rPr lang="en-US" sz="2800" dirty="0"/>
              <a:t>a performance outcome</a:t>
            </a:r>
          </a:p>
          <a:p>
            <a:pPr>
              <a:lnSpc>
                <a:spcPct val="90000"/>
              </a:lnSpc>
              <a:spcAft>
                <a:spcPct val="20000"/>
              </a:spcAft>
            </a:pPr>
            <a:r>
              <a:rPr lang="en-US" sz="2800" dirty="0">
                <a:solidFill>
                  <a:schemeClr val="accent2"/>
                </a:solidFill>
              </a:rPr>
              <a:t>Provides information above and beyond what is naturally available to the learner (augmented feedback)</a:t>
            </a:r>
          </a:p>
          <a:p>
            <a:pPr>
              <a:lnSpc>
                <a:spcPct val="90000"/>
              </a:lnSpc>
              <a:spcAft>
                <a:spcPct val="20000"/>
              </a:spcAft>
            </a:pPr>
            <a:r>
              <a:rPr lang="en-US" sz="2800" dirty="0"/>
              <a:t>Can be controlled; when, how, how often…</a:t>
            </a:r>
          </a:p>
        </p:txBody>
      </p:sp>
      <p:pic>
        <p:nvPicPr>
          <p:cNvPr id="23557" name="Picture 1029" descr="extrinsic_feedback_water_polo"/>
          <p:cNvPicPr>
            <a:picLocks noChangeAspect="1" noChangeArrowheads="1"/>
          </p:cNvPicPr>
          <p:nvPr/>
        </p:nvPicPr>
        <p:blipFill>
          <a:blip r:embed="rId2" cstate="print"/>
          <a:srcRect/>
          <a:stretch>
            <a:fillRect/>
          </a:stretch>
        </p:blipFill>
        <p:spPr bwMode="auto">
          <a:xfrm>
            <a:off x="6934200" y="152400"/>
            <a:ext cx="1777999" cy="2144597"/>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0"/>
                                  </p:stCondLst>
                                  <p:childTnLst>
                                    <p:set>
                                      <p:cBhvr>
                                        <p:cTn id="6" dur="1" fill="hold">
                                          <p:stCondLst>
                                            <p:cond delay="0"/>
                                          </p:stCondLst>
                                        </p:cTn>
                                        <p:tgtEl>
                                          <p:spTgt spid="23557"/>
                                        </p:tgtEl>
                                        <p:attrNameLst>
                                          <p:attrName>style.visibility</p:attrName>
                                        </p:attrNameLst>
                                      </p:cBhvr>
                                      <p:to>
                                        <p:strVal val="visible"/>
                                      </p:to>
                                    </p:set>
                                    <p:animEffect transition="in" filter="blinds(horizontal)">
                                      <p:cBhvr>
                                        <p:cTn id="7" dur="500"/>
                                        <p:tgtEl>
                                          <p:spTgt spid="2355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23555">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23555">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235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body" idx="1"/>
          </p:nvPr>
        </p:nvSpPr>
        <p:spPr/>
        <p:txBody>
          <a:bodyPr/>
          <a:lstStyle/>
          <a:p>
            <a:pPr algn="ctr" eaLnBrk="1" hangingPunct="1">
              <a:buFont typeface="Wingdings" pitchFamily="2" charset="2"/>
              <a:buNone/>
              <a:defRPr/>
            </a:pPr>
            <a:endParaRPr lang="en-GB" dirty="0" smtClean="0"/>
          </a:p>
          <a:p>
            <a:pPr algn="ctr" eaLnBrk="1" hangingPunct="1">
              <a:buFont typeface="Wingdings" pitchFamily="2" charset="2"/>
              <a:buNone/>
              <a:defRPr/>
            </a:pPr>
            <a:r>
              <a:rPr lang="en-GB" dirty="0" smtClean="0"/>
              <a:t>“The body-mind is a system that requires feedback from its environment in order to function properly”</a:t>
            </a:r>
          </a:p>
          <a:p>
            <a:pPr algn="ctr" eaLnBrk="1" hangingPunct="1">
              <a:buFont typeface="Wingdings" pitchFamily="2" charset="2"/>
              <a:buNone/>
              <a:defRPr/>
            </a:pPr>
            <a:endParaRPr lang="en-GB" dirty="0" smtClean="0"/>
          </a:p>
          <a:p>
            <a:pPr algn="ctr" eaLnBrk="1" hangingPunct="1">
              <a:buFont typeface="Wingdings" pitchFamily="2" charset="2"/>
              <a:buNone/>
              <a:defRPr/>
            </a:pPr>
            <a:r>
              <a:rPr lang="en-GB" sz="1400" dirty="0" smtClean="0"/>
              <a:t>					</a:t>
            </a:r>
            <a:r>
              <a:rPr lang="en-GB" sz="1400" b="1" dirty="0" smtClean="0"/>
              <a:t>Myles Downey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t>Extrinsic Feedback cont’d</a:t>
            </a:r>
          </a:p>
        </p:txBody>
      </p:sp>
      <p:sp>
        <p:nvSpPr>
          <p:cNvPr id="24579" name="Rectangle 3"/>
          <p:cNvSpPr>
            <a:spLocks noGrp="1" noChangeArrowheads="1"/>
          </p:cNvSpPr>
          <p:nvPr>
            <p:ph type="body" idx="1"/>
          </p:nvPr>
        </p:nvSpPr>
        <p:spPr>
          <a:xfrm>
            <a:off x="1173163" y="1676400"/>
            <a:ext cx="7772400" cy="4800600"/>
          </a:xfrm>
        </p:spPr>
        <p:txBody>
          <a:bodyPr/>
          <a:lstStyle/>
          <a:p>
            <a:pPr>
              <a:lnSpc>
                <a:spcPct val="90000"/>
              </a:lnSpc>
            </a:pPr>
            <a:r>
              <a:rPr lang="en-US" sz="2800"/>
              <a:t>Knowledge of results</a:t>
            </a:r>
          </a:p>
          <a:p>
            <a:pPr lvl="1">
              <a:lnSpc>
                <a:spcPct val="90000"/>
              </a:lnSpc>
            </a:pPr>
            <a:r>
              <a:rPr lang="en-US" sz="2400"/>
              <a:t>Information about the degree of success</a:t>
            </a:r>
          </a:p>
          <a:p>
            <a:pPr>
              <a:lnSpc>
                <a:spcPct val="90000"/>
              </a:lnSpc>
              <a:buFont typeface="Wingdings" pitchFamily="2" charset="2"/>
              <a:buNone/>
            </a:pPr>
            <a:r>
              <a:rPr lang="en-US" sz="2000"/>
              <a:t>		</a:t>
            </a:r>
          </a:p>
          <a:p>
            <a:pPr>
              <a:lnSpc>
                <a:spcPct val="90000"/>
              </a:lnSpc>
              <a:buFont typeface="Wingdings" pitchFamily="2" charset="2"/>
              <a:buNone/>
            </a:pPr>
            <a:r>
              <a:rPr lang="en-US" sz="2000"/>
              <a:t>		Not effective when outcome is obvious</a:t>
            </a:r>
          </a:p>
          <a:p>
            <a:pPr lvl="2">
              <a:lnSpc>
                <a:spcPct val="90000"/>
              </a:lnSpc>
            </a:pPr>
            <a:endParaRPr lang="en-US" sz="2000"/>
          </a:p>
          <a:p>
            <a:pPr lvl="2">
              <a:lnSpc>
                <a:spcPct val="90000"/>
              </a:lnSpc>
              <a:buFontTx/>
              <a:buNone/>
            </a:pPr>
            <a:r>
              <a:rPr lang="en-US" sz="2000"/>
              <a:t>		Important when outcome is less obvious</a:t>
            </a:r>
          </a:p>
          <a:p>
            <a:pPr>
              <a:lnSpc>
                <a:spcPct val="90000"/>
              </a:lnSpc>
            </a:pPr>
            <a:endParaRPr lang="en-US" sz="2800"/>
          </a:p>
          <a:p>
            <a:pPr>
              <a:lnSpc>
                <a:spcPct val="90000"/>
              </a:lnSpc>
            </a:pPr>
            <a:r>
              <a:rPr lang="en-US" sz="2800"/>
              <a:t>Knowledge of performance</a:t>
            </a:r>
          </a:p>
          <a:p>
            <a:pPr lvl="1">
              <a:lnSpc>
                <a:spcPct val="90000"/>
              </a:lnSpc>
            </a:pPr>
            <a:r>
              <a:rPr lang="en-US" sz="2400"/>
              <a:t>Information about the execution of a completed movement</a:t>
            </a:r>
          </a:p>
          <a:p>
            <a:pPr lvl="1">
              <a:lnSpc>
                <a:spcPct val="90000"/>
              </a:lnSpc>
            </a:pPr>
            <a:r>
              <a:rPr lang="en-US" sz="2400"/>
              <a:t>Example: “took your eye off the ball,”  “swing was a little late,” etc.</a:t>
            </a:r>
          </a:p>
        </p:txBody>
      </p:sp>
      <p:pic>
        <p:nvPicPr>
          <p:cNvPr id="24581" name="Picture 5" descr="gay55"/>
          <p:cNvPicPr>
            <a:picLocks noChangeAspect="1" noChangeArrowheads="1"/>
          </p:cNvPicPr>
          <p:nvPr/>
        </p:nvPicPr>
        <p:blipFill>
          <a:blip r:embed="rId2" cstate="print"/>
          <a:srcRect/>
          <a:stretch>
            <a:fillRect/>
          </a:stretch>
        </p:blipFill>
        <p:spPr bwMode="auto">
          <a:xfrm>
            <a:off x="7693025" y="2971800"/>
            <a:ext cx="1035050" cy="1308100"/>
          </a:xfrm>
          <a:prstGeom prst="rect">
            <a:avLst/>
          </a:prstGeom>
          <a:noFill/>
        </p:spPr>
      </p:pic>
      <p:pic>
        <p:nvPicPr>
          <p:cNvPr id="24582" name="Picture 6" descr="free_throw"/>
          <p:cNvPicPr>
            <a:picLocks noChangeAspect="1" noChangeArrowheads="1"/>
          </p:cNvPicPr>
          <p:nvPr/>
        </p:nvPicPr>
        <p:blipFill>
          <a:blip r:embed="rId3" cstate="print"/>
          <a:srcRect l="10001" t="34367" r="14999"/>
          <a:stretch>
            <a:fillRect/>
          </a:stretch>
        </p:blipFill>
        <p:spPr bwMode="auto">
          <a:xfrm>
            <a:off x="1219200" y="2590800"/>
            <a:ext cx="869950" cy="97155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5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45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45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45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457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4579">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24579">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2457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bldLvl="3"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5604" name="Picture 4" descr="bandwidth_golf"/>
          <p:cNvPicPr>
            <a:picLocks noChangeAspect="1" noChangeArrowheads="1"/>
          </p:cNvPicPr>
          <p:nvPr/>
        </p:nvPicPr>
        <p:blipFill>
          <a:blip r:embed="rId2" cstate="print"/>
          <a:srcRect/>
          <a:stretch>
            <a:fillRect/>
          </a:stretch>
        </p:blipFill>
        <p:spPr bwMode="auto">
          <a:xfrm>
            <a:off x="5257800" y="3352800"/>
            <a:ext cx="3657600" cy="3165475"/>
          </a:xfrm>
          <a:prstGeom prst="rect">
            <a:avLst/>
          </a:prstGeom>
          <a:noFill/>
        </p:spPr>
      </p:pic>
      <p:sp>
        <p:nvSpPr>
          <p:cNvPr id="25602" name="Rectangle 2"/>
          <p:cNvSpPr>
            <a:spLocks noGrp="1" noChangeArrowheads="1"/>
          </p:cNvSpPr>
          <p:nvPr>
            <p:ph type="title"/>
          </p:nvPr>
        </p:nvSpPr>
        <p:spPr/>
        <p:txBody>
          <a:bodyPr>
            <a:normAutofit fontScale="90000"/>
          </a:bodyPr>
          <a:lstStyle/>
          <a:p>
            <a:r>
              <a:rPr lang="en-US"/>
              <a:t>Motivational Properties of Feedback</a:t>
            </a:r>
          </a:p>
        </p:txBody>
      </p:sp>
      <p:sp>
        <p:nvSpPr>
          <p:cNvPr id="25603" name="Rectangle 3"/>
          <p:cNvSpPr>
            <a:spLocks noGrp="1" noChangeArrowheads="1"/>
          </p:cNvSpPr>
          <p:nvPr>
            <p:ph type="body" idx="1"/>
          </p:nvPr>
        </p:nvSpPr>
        <p:spPr>
          <a:xfrm>
            <a:off x="1173163" y="1981200"/>
            <a:ext cx="7589837" cy="4114800"/>
          </a:xfrm>
        </p:spPr>
        <p:txBody>
          <a:bodyPr/>
          <a:lstStyle/>
          <a:p>
            <a:r>
              <a:rPr lang="en-US" sz="2800"/>
              <a:t>Extrinsic feedback serves to motivate the learner</a:t>
            </a:r>
          </a:p>
          <a:p>
            <a:r>
              <a:rPr lang="en-US" sz="2800">
                <a:solidFill>
                  <a:schemeClr val="accent2"/>
                </a:solidFill>
              </a:rPr>
              <a:t>Error correction</a:t>
            </a:r>
          </a:p>
          <a:p>
            <a:r>
              <a:rPr lang="en-US" sz="2800"/>
              <a:t>Therefore, a skilled instructor should be able to reinforce correct actions as well as point out errors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56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56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560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t>Feedback Can be a Crutch</a:t>
            </a:r>
          </a:p>
        </p:txBody>
      </p:sp>
      <p:sp>
        <p:nvSpPr>
          <p:cNvPr id="26627" name="Rectangle 3"/>
          <p:cNvSpPr>
            <a:spLocks noGrp="1" noChangeArrowheads="1"/>
          </p:cNvSpPr>
          <p:nvPr>
            <p:ph type="body" idx="1"/>
          </p:nvPr>
        </p:nvSpPr>
        <p:spPr/>
        <p:txBody>
          <a:bodyPr/>
          <a:lstStyle/>
          <a:p>
            <a:r>
              <a:rPr lang="en-US"/>
              <a:t>Providing  feedback continuously for a long period of time can lead to </a:t>
            </a:r>
            <a:r>
              <a:rPr lang="en-US">
                <a:solidFill>
                  <a:schemeClr val="accent2"/>
                </a:solidFill>
              </a:rPr>
              <a:t>dependency</a:t>
            </a:r>
          </a:p>
          <a:p>
            <a:r>
              <a:rPr lang="en-US"/>
              <a:t>Occasional feedback tends to enhance learning</a:t>
            </a:r>
          </a:p>
          <a:p>
            <a:r>
              <a:rPr lang="en-US"/>
              <a:t>Various types of feedback that minimize dependency have been identified</a:t>
            </a:r>
          </a:p>
        </p:txBody>
      </p:sp>
      <p:sp>
        <p:nvSpPr>
          <p:cNvPr id="26629" name="AutoShape 5"/>
          <p:cNvSpPr>
            <a:spLocks noChangeArrowheads="1"/>
          </p:cNvSpPr>
          <p:nvPr/>
        </p:nvSpPr>
        <p:spPr bwMode="auto">
          <a:xfrm>
            <a:off x="6781800" y="5867400"/>
            <a:ext cx="1752600" cy="45720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0">
            <a:gsLst>
              <a:gs pos="0">
                <a:schemeClr val="accent1"/>
              </a:gs>
              <a:gs pos="100000">
                <a:srgbClr val="969696"/>
              </a:gs>
            </a:gsLst>
            <a:lin ang="0" scaled="1"/>
          </a:gradFill>
          <a:ln w="9525">
            <a:noFill/>
            <a:miter lim="800000"/>
            <a:headEnd/>
            <a:tailEnd/>
          </a:ln>
          <a:effectLst/>
        </p:spPr>
        <p:txBody>
          <a:bodyPr wrap="none" anchor="ctr"/>
          <a:lstStyle/>
          <a:p>
            <a:endParaRPr lang="th-TH"/>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6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66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66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6629"/>
                                        </p:tgtEl>
                                        <p:attrNameLst>
                                          <p:attrName>style.visibility</p:attrName>
                                        </p:attrNameLst>
                                      </p:cBhvr>
                                      <p:to>
                                        <p:strVal val="visible"/>
                                      </p:to>
                                    </p:set>
                                    <p:anim calcmode="lin" valueType="num">
                                      <p:cBhvr additive="base">
                                        <p:cTn id="19" dur="500" fill="hold"/>
                                        <p:tgtEl>
                                          <p:spTgt spid="26629"/>
                                        </p:tgtEl>
                                        <p:attrNameLst>
                                          <p:attrName>ppt_x</p:attrName>
                                        </p:attrNameLst>
                                      </p:cBhvr>
                                      <p:tavLst>
                                        <p:tav tm="0">
                                          <p:val>
                                            <p:strVal val="0-#ppt_w/2"/>
                                          </p:val>
                                        </p:tav>
                                        <p:tav tm="100000">
                                          <p:val>
                                            <p:strVal val="#ppt_x"/>
                                          </p:val>
                                        </p:tav>
                                      </p:tavLst>
                                    </p:anim>
                                    <p:anim calcmode="lin" valueType="num">
                                      <p:cBhvr additive="base">
                                        <p:cTn id="20" dur="500" fill="hold"/>
                                        <p:tgtEl>
                                          <p:spTgt spid="2662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autoUpdateAnimBg="0"/>
      <p:bldP spid="26629" grpId="0" animBg="1"/>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t>Faded Feedback</a:t>
            </a:r>
          </a:p>
        </p:txBody>
      </p:sp>
      <p:sp>
        <p:nvSpPr>
          <p:cNvPr id="27651" name="Rectangle 3"/>
          <p:cNvSpPr>
            <a:spLocks noGrp="1" noChangeArrowheads="1"/>
          </p:cNvSpPr>
          <p:nvPr>
            <p:ph type="body" idx="1"/>
          </p:nvPr>
        </p:nvSpPr>
        <p:spPr/>
        <p:txBody>
          <a:bodyPr/>
          <a:lstStyle/>
          <a:p>
            <a:endParaRPr lang="en-US" sz="2800"/>
          </a:p>
          <a:p>
            <a:endParaRPr lang="en-US" sz="2800"/>
          </a:p>
          <a:p>
            <a:endParaRPr lang="en-US" sz="2800"/>
          </a:p>
          <a:p>
            <a:endParaRPr lang="en-US" sz="2800"/>
          </a:p>
          <a:p>
            <a:endParaRPr lang="en-US" sz="2800"/>
          </a:p>
          <a:p>
            <a:endParaRPr lang="en-US" sz="2800"/>
          </a:p>
          <a:p>
            <a:r>
              <a:rPr lang="en-US" sz="2800">
                <a:solidFill>
                  <a:schemeClr val="accent2"/>
                </a:solidFill>
              </a:rPr>
              <a:t>Benefit:</a:t>
            </a:r>
            <a:r>
              <a:rPr lang="en-US" sz="2800"/>
              <a:t> teacher can tailor feedback to respect individual differences</a:t>
            </a:r>
          </a:p>
        </p:txBody>
      </p:sp>
      <p:sp>
        <p:nvSpPr>
          <p:cNvPr id="27652" name="AutoShape 4"/>
          <p:cNvSpPr>
            <a:spLocks noChangeArrowheads="1"/>
          </p:cNvSpPr>
          <p:nvPr/>
        </p:nvSpPr>
        <p:spPr bwMode="auto">
          <a:xfrm>
            <a:off x="1447800" y="2514600"/>
            <a:ext cx="7315200" cy="609600"/>
          </a:xfrm>
          <a:prstGeom prst="rightArrow">
            <a:avLst>
              <a:gd name="adj1" fmla="val 63019"/>
              <a:gd name="adj2" fmla="val 140111"/>
            </a:avLst>
          </a:prstGeom>
          <a:gradFill rotWithShape="0">
            <a:gsLst>
              <a:gs pos="0">
                <a:srgbClr val="164618"/>
              </a:gs>
              <a:gs pos="100000">
                <a:srgbClr val="88CE94"/>
              </a:gs>
            </a:gsLst>
            <a:lin ang="0" scaled="1"/>
          </a:gradFill>
          <a:ln w="9525">
            <a:noFill/>
            <a:miter lim="800000"/>
            <a:headEnd/>
            <a:tailEnd/>
          </a:ln>
          <a:effectLst/>
        </p:spPr>
        <p:txBody>
          <a:bodyPr wrap="none" anchor="ctr"/>
          <a:lstStyle/>
          <a:p>
            <a:endParaRPr lang="th-TH"/>
          </a:p>
        </p:txBody>
      </p:sp>
      <p:sp>
        <p:nvSpPr>
          <p:cNvPr id="27653" name="Line 5"/>
          <p:cNvSpPr>
            <a:spLocks noChangeShapeType="1"/>
          </p:cNvSpPr>
          <p:nvPr/>
        </p:nvSpPr>
        <p:spPr bwMode="auto">
          <a:xfrm>
            <a:off x="1447800" y="3352800"/>
            <a:ext cx="7086600" cy="0"/>
          </a:xfrm>
          <a:prstGeom prst="line">
            <a:avLst/>
          </a:prstGeom>
          <a:noFill/>
          <a:ln w="9525">
            <a:solidFill>
              <a:schemeClr val="tx1"/>
            </a:solidFill>
            <a:round/>
            <a:headEnd/>
            <a:tailEnd/>
          </a:ln>
          <a:effectLst/>
        </p:spPr>
        <p:txBody>
          <a:bodyPr wrap="none"/>
          <a:lstStyle/>
          <a:p>
            <a:endParaRPr lang="th-TH"/>
          </a:p>
        </p:txBody>
      </p:sp>
      <p:sp>
        <p:nvSpPr>
          <p:cNvPr id="27654" name="Line 6"/>
          <p:cNvSpPr>
            <a:spLocks noChangeShapeType="1"/>
          </p:cNvSpPr>
          <p:nvPr/>
        </p:nvSpPr>
        <p:spPr bwMode="auto">
          <a:xfrm>
            <a:off x="1447800" y="3200400"/>
            <a:ext cx="0" cy="304800"/>
          </a:xfrm>
          <a:prstGeom prst="line">
            <a:avLst/>
          </a:prstGeom>
          <a:noFill/>
          <a:ln w="9525">
            <a:solidFill>
              <a:schemeClr val="tx1"/>
            </a:solidFill>
            <a:round/>
            <a:headEnd/>
            <a:tailEnd/>
          </a:ln>
          <a:effectLst/>
        </p:spPr>
        <p:txBody>
          <a:bodyPr wrap="none"/>
          <a:lstStyle/>
          <a:p>
            <a:endParaRPr lang="th-TH"/>
          </a:p>
        </p:txBody>
      </p:sp>
      <p:sp>
        <p:nvSpPr>
          <p:cNvPr id="27655" name="Line 7"/>
          <p:cNvSpPr>
            <a:spLocks noChangeShapeType="1"/>
          </p:cNvSpPr>
          <p:nvPr/>
        </p:nvSpPr>
        <p:spPr bwMode="auto">
          <a:xfrm>
            <a:off x="8534400" y="3200400"/>
            <a:ext cx="0" cy="304800"/>
          </a:xfrm>
          <a:prstGeom prst="line">
            <a:avLst/>
          </a:prstGeom>
          <a:noFill/>
          <a:ln w="9525">
            <a:solidFill>
              <a:schemeClr val="tx1"/>
            </a:solidFill>
            <a:round/>
            <a:headEnd/>
            <a:tailEnd/>
          </a:ln>
          <a:effectLst/>
        </p:spPr>
        <p:txBody>
          <a:bodyPr wrap="none"/>
          <a:lstStyle/>
          <a:p>
            <a:endParaRPr lang="th-TH"/>
          </a:p>
        </p:txBody>
      </p:sp>
      <p:sp>
        <p:nvSpPr>
          <p:cNvPr id="27656" name="Text Box 8"/>
          <p:cNvSpPr txBox="1">
            <a:spLocks noChangeArrowheads="1"/>
          </p:cNvSpPr>
          <p:nvPr/>
        </p:nvSpPr>
        <p:spPr bwMode="auto">
          <a:xfrm>
            <a:off x="1219200" y="3429000"/>
            <a:ext cx="7924800" cy="457200"/>
          </a:xfrm>
          <a:prstGeom prst="rect">
            <a:avLst/>
          </a:prstGeom>
          <a:noFill/>
          <a:ln w="9525">
            <a:noFill/>
            <a:miter lim="800000"/>
            <a:headEnd/>
            <a:tailEnd/>
          </a:ln>
          <a:effectLst/>
        </p:spPr>
        <p:txBody>
          <a:bodyPr>
            <a:spAutoFit/>
          </a:bodyPr>
          <a:lstStyle/>
          <a:p>
            <a:pPr algn="l">
              <a:spcBef>
                <a:spcPct val="50000"/>
              </a:spcBef>
            </a:pPr>
            <a:r>
              <a:rPr lang="en-US"/>
              <a:t>Low			</a:t>
            </a:r>
            <a:r>
              <a:rPr lang="en-US" b="1"/>
              <a:t>Degree of skill	</a:t>
            </a:r>
            <a:r>
              <a:rPr lang="en-US"/>
              <a:t>	       High</a:t>
            </a:r>
          </a:p>
        </p:txBody>
      </p:sp>
      <p:sp>
        <p:nvSpPr>
          <p:cNvPr id="27657" name="Text Box 9"/>
          <p:cNvSpPr txBox="1">
            <a:spLocks noChangeArrowheads="1"/>
          </p:cNvSpPr>
          <p:nvPr/>
        </p:nvSpPr>
        <p:spPr bwMode="auto">
          <a:xfrm>
            <a:off x="1219200" y="1981200"/>
            <a:ext cx="7924800" cy="1066800"/>
          </a:xfrm>
          <a:prstGeom prst="rect">
            <a:avLst/>
          </a:prstGeom>
          <a:noFill/>
          <a:ln w="9525">
            <a:noFill/>
            <a:miter lim="800000"/>
            <a:headEnd/>
            <a:tailEnd/>
          </a:ln>
          <a:effectLst/>
        </p:spPr>
        <p:txBody>
          <a:bodyPr>
            <a:spAutoFit/>
          </a:bodyPr>
          <a:lstStyle/>
          <a:p>
            <a:pPr algn="l">
              <a:spcBef>
                <a:spcPct val="50000"/>
              </a:spcBef>
            </a:pPr>
            <a:r>
              <a:rPr lang="en-US" b="1" i="1"/>
              <a:t>   </a:t>
            </a:r>
            <a:r>
              <a:rPr lang="en-US" sz="2800" b="1" i="1">
                <a:solidFill>
                  <a:schemeClr val="accent2"/>
                </a:solidFill>
              </a:rPr>
              <a:t>High	   	</a:t>
            </a:r>
            <a:r>
              <a:rPr lang="en-US" sz="2800" b="1">
                <a:solidFill>
                  <a:schemeClr val="accent2"/>
                </a:solidFill>
              </a:rPr>
              <a:t>	</a:t>
            </a:r>
            <a:r>
              <a:rPr lang="en-US" sz="2800" b="1" i="1">
                <a:solidFill>
                  <a:schemeClr val="accent2"/>
                </a:solidFill>
              </a:rPr>
              <a:t>Gradually reduced (faded)</a:t>
            </a:r>
          </a:p>
          <a:p>
            <a:pPr>
              <a:spcBef>
                <a:spcPct val="50000"/>
              </a:spcBef>
            </a:pPr>
            <a:r>
              <a:rPr lang="en-US" b="1"/>
              <a:t>Feedback</a:t>
            </a: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765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7" name="Oval 5"/>
          <p:cNvSpPr>
            <a:spLocks noChangeArrowheads="1"/>
          </p:cNvSpPr>
          <p:nvPr/>
        </p:nvSpPr>
        <p:spPr bwMode="auto">
          <a:xfrm>
            <a:off x="3124200" y="1600200"/>
            <a:ext cx="2895600" cy="2819400"/>
          </a:xfrm>
          <a:prstGeom prst="ellipse">
            <a:avLst/>
          </a:prstGeom>
          <a:gradFill rotWithShape="0">
            <a:gsLst>
              <a:gs pos="0">
                <a:srgbClr val="88CE94">
                  <a:gamma/>
                  <a:tint val="18824"/>
                  <a:invGamma/>
                </a:srgbClr>
              </a:gs>
              <a:gs pos="100000">
                <a:srgbClr val="88CE94"/>
              </a:gs>
            </a:gsLst>
            <a:path path="shape">
              <a:fillToRect l="50000" t="50000" r="50000" b="50000"/>
            </a:path>
          </a:gradFill>
          <a:ln w="9525">
            <a:noFill/>
            <a:round/>
            <a:headEnd/>
            <a:tailEnd/>
          </a:ln>
          <a:effectLst/>
        </p:spPr>
        <p:txBody>
          <a:bodyPr wrap="none" anchor="ctr"/>
          <a:lstStyle/>
          <a:p>
            <a:endParaRPr lang="th-TH"/>
          </a:p>
        </p:txBody>
      </p:sp>
      <p:sp>
        <p:nvSpPr>
          <p:cNvPr id="28674" name="Rectangle 2"/>
          <p:cNvSpPr>
            <a:spLocks noGrp="1" noChangeArrowheads="1"/>
          </p:cNvSpPr>
          <p:nvPr>
            <p:ph type="title"/>
          </p:nvPr>
        </p:nvSpPr>
        <p:spPr/>
        <p:txBody>
          <a:bodyPr/>
          <a:lstStyle/>
          <a:p>
            <a:r>
              <a:rPr lang="en-US"/>
              <a:t>Bandwidth Feedback</a:t>
            </a:r>
          </a:p>
        </p:txBody>
      </p:sp>
      <p:sp>
        <p:nvSpPr>
          <p:cNvPr id="28675" name="Rectangle 3"/>
          <p:cNvSpPr>
            <a:spLocks noGrp="1" noChangeArrowheads="1"/>
          </p:cNvSpPr>
          <p:nvPr>
            <p:ph type="body" idx="1"/>
          </p:nvPr>
        </p:nvSpPr>
        <p:spPr/>
        <p:txBody>
          <a:bodyPr/>
          <a:lstStyle/>
          <a:p>
            <a:pPr marL="609600" indent="-609600">
              <a:lnSpc>
                <a:spcPct val="90000"/>
              </a:lnSpc>
            </a:pPr>
            <a:endParaRPr lang="en-US" sz="2800"/>
          </a:p>
          <a:p>
            <a:pPr marL="609600" indent="-609600">
              <a:lnSpc>
                <a:spcPct val="90000"/>
              </a:lnSpc>
            </a:pPr>
            <a:endParaRPr lang="en-US" sz="2800"/>
          </a:p>
          <a:p>
            <a:pPr marL="609600" indent="-609600">
              <a:lnSpc>
                <a:spcPct val="90000"/>
              </a:lnSpc>
            </a:pPr>
            <a:endParaRPr lang="en-US" sz="2800"/>
          </a:p>
          <a:p>
            <a:pPr marL="609600" indent="-609600">
              <a:lnSpc>
                <a:spcPct val="90000"/>
              </a:lnSpc>
            </a:pPr>
            <a:endParaRPr lang="en-US" sz="2800"/>
          </a:p>
          <a:p>
            <a:pPr marL="609600" indent="-609600">
              <a:lnSpc>
                <a:spcPct val="90000"/>
              </a:lnSpc>
            </a:pPr>
            <a:endParaRPr lang="en-US" sz="2800"/>
          </a:p>
          <a:p>
            <a:pPr marL="609600" indent="-609600">
              <a:lnSpc>
                <a:spcPct val="90000"/>
              </a:lnSpc>
            </a:pPr>
            <a:r>
              <a:rPr lang="en-US" sz="2800"/>
              <a:t>Benefits:</a:t>
            </a:r>
          </a:p>
          <a:p>
            <a:pPr marL="990600" lvl="1" indent="-533400">
              <a:lnSpc>
                <a:spcPct val="90000"/>
              </a:lnSpc>
              <a:buFontTx/>
              <a:buAutoNum type="arabicPeriod"/>
            </a:pPr>
            <a:r>
              <a:rPr lang="en-US" sz="2400"/>
              <a:t>Eventually faded feedback occurs</a:t>
            </a:r>
          </a:p>
          <a:p>
            <a:pPr marL="990600" lvl="1" indent="-533400">
              <a:lnSpc>
                <a:spcPct val="90000"/>
              </a:lnSpc>
              <a:buFontTx/>
              <a:buAutoNum type="arabicPeriod"/>
            </a:pPr>
            <a:r>
              <a:rPr lang="en-US" sz="2400"/>
              <a:t>Lack of feedback = positive reinforcement</a:t>
            </a:r>
          </a:p>
          <a:p>
            <a:pPr marL="990600" lvl="1" indent="-533400">
              <a:lnSpc>
                <a:spcPct val="90000"/>
              </a:lnSpc>
              <a:buFontTx/>
              <a:buAutoNum type="arabicPeriod"/>
            </a:pPr>
            <a:r>
              <a:rPr lang="en-US" sz="2400"/>
              <a:t>Movement consistency develops because learner is not encouraged to change movement on each trial</a:t>
            </a:r>
          </a:p>
        </p:txBody>
      </p:sp>
      <p:sp>
        <p:nvSpPr>
          <p:cNvPr id="28676" name="Oval 4"/>
          <p:cNvSpPr>
            <a:spLocks noChangeArrowheads="1"/>
          </p:cNvSpPr>
          <p:nvPr/>
        </p:nvSpPr>
        <p:spPr bwMode="auto">
          <a:xfrm>
            <a:off x="3581400" y="2057400"/>
            <a:ext cx="1981200" cy="1828800"/>
          </a:xfrm>
          <a:prstGeom prst="ellipse">
            <a:avLst/>
          </a:prstGeom>
          <a:gradFill rotWithShape="0">
            <a:gsLst>
              <a:gs pos="0">
                <a:schemeClr val="accent2"/>
              </a:gs>
              <a:gs pos="100000">
                <a:schemeClr val="tx2"/>
              </a:gs>
            </a:gsLst>
            <a:path path="shape">
              <a:fillToRect l="50000" t="50000" r="50000" b="50000"/>
            </a:path>
          </a:gradFill>
          <a:ln w="9525">
            <a:noFill/>
            <a:round/>
            <a:headEnd/>
            <a:tailEnd/>
          </a:ln>
          <a:effectLst/>
        </p:spPr>
        <p:txBody>
          <a:bodyPr wrap="none" anchor="ctr"/>
          <a:lstStyle/>
          <a:p>
            <a:endParaRPr lang="th-TH"/>
          </a:p>
        </p:txBody>
      </p:sp>
      <p:sp>
        <p:nvSpPr>
          <p:cNvPr id="28678" name="Text Box 6"/>
          <p:cNvSpPr txBox="1">
            <a:spLocks noChangeArrowheads="1"/>
          </p:cNvSpPr>
          <p:nvPr/>
        </p:nvSpPr>
        <p:spPr bwMode="auto">
          <a:xfrm>
            <a:off x="3810000" y="2574925"/>
            <a:ext cx="1524000" cy="701675"/>
          </a:xfrm>
          <a:prstGeom prst="rect">
            <a:avLst/>
          </a:prstGeom>
          <a:noFill/>
          <a:ln w="9525">
            <a:noFill/>
            <a:miter lim="800000"/>
            <a:headEnd/>
            <a:tailEnd/>
          </a:ln>
          <a:effectLst/>
        </p:spPr>
        <p:txBody>
          <a:bodyPr>
            <a:spAutoFit/>
          </a:bodyPr>
          <a:lstStyle/>
          <a:p>
            <a:pPr>
              <a:spcBef>
                <a:spcPct val="50000"/>
              </a:spcBef>
            </a:pPr>
            <a:r>
              <a:rPr lang="en-US" sz="2000" b="1">
                <a:solidFill>
                  <a:schemeClr val="bg1"/>
                </a:solidFill>
              </a:rPr>
              <a:t>Range of correctness</a:t>
            </a:r>
          </a:p>
        </p:txBody>
      </p:sp>
      <p:sp>
        <p:nvSpPr>
          <p:cNvPr id="28680" name="Line 8"/>
          <p:cNvSpPr>
            <a:spLocks noChangeShapeType="1"/>
          </p:cNvSpPr>
          <p:nvPr/>
        </p:nvSpPr>
        <p:spPr bwMode="auto">
          <a:xfrm flipH="1">
            <a:off x="5791200" y="2209800"/>
            <a:ext cx="1371600" cy="533400"/>
          </a:xfrm>
          <a:prstGeom prst="line">
            <a:avLst/>
          </a:prstGeom>
          <a:noFill/>
          <a:ln w="38100">
            <a:solidFill>
              <a:schemeClr val="tx2"/>
            </a:solidFill>
            <a:round/>
            <a:headEnd/>
            <a:tailEnd type="stealth" w="lg" len="lg"/>
          </a:ln>
          <a:effectLst/>
        </p:spPr>
        <p:txBody>
          <a:bodyPr wrap="none"/>
          <a:lstStyle/>
          <a:p>
            <a:endParaRPr lang="th-TH"/>
          </a:p>
        </p:txBody>
      </p:sp>
      <p:sp>
        <p:nvSpPr>
          <p:cNvPr id="28681" name="Line 9"/>
          <p:cNvSpPr>
            <a:spLocks noChangeShapeType="1"/>
          </p:cNvSpPr>
          <p:nvPr/>
        </p:nvSpPr>
        <p:spPr bwMode="auto">
          <a:xfrm>
            <a:off x="2819400" y="2133600"/>
            <a:ext cx="1447800" cy="304800"/>
          </a:xfrm>
          <a:prstGeom prst="line">
            <a:avLst/>
          </a:prstGeom>
          <a:noFill/>
          <a:ln w="38100">
            <a:solidFill>
              <a:schemeClr val="accent1"/>
            </a:solidFill>
            <a:round/>
            <a:headEnd/>
            <a:tailEnd type="stealth" w="lg" len="lg"/>
          </a:ln>
          <a:effectLst/>
        </p:spPr>
        <p:txBody>
          <a:bodyPr wrap="none"/>
          <a:lstStyle/>
          <a:p>
            <a:endParaRPr lang="th-TH"/>
          </a:p>
        </p:txBody>
      </p:sp>
      <p:sp>
        <p:nvSpPr>
          <p:cNvPr id="28682" name="Text Box 10"/>
          <p:cNvSpPr txBox="1">
            <a:spLocks noChangeArrowheads="1"/>
          </p:cNvSpPr>
          <p:nvPr/>
        </p:nvSpPr>
        <p:spPr bwMode="auto">
          <a:xfrm>
            <a:off x="7086600" y="1752600"/>
            <a:ext cx="1600200" cy="822325"/>
          </a:xfrm>
          <a:prstGeom prst="rect">
            <a:avLst/>
          </a:prstGeom>
          <a:noFill/>
          <a:ln w="9525">
            <a:noFill/>
            <a:miter lim="800000"/>
            <a:headEnd/>
            <a:tailEnd/>
          </a:ln>
          <a:effectLst/>
        </p:spPr>
        <p:txBody>
          <a:bodyPr>
            <a:spAutoFit/>
          </a:bodyPr>
          <a:lstStyle/>
          <a:p>
            <a:pPr>
              <a:spcBef>
                <a:spcPct val="50000"/>
              </a:spcBef>
            </a:pPr>
            <a:r>
              <a:rPr lang="en-US" b="1"/>
              <a:t>Feedback provided</a:t>
            </a:r>
          </a:p>
        </p:txBody>
      </p:sp>
      <p:sp>
        <p:nvSpPr>
          <p:cNvPr id="28683" name="Text Box 11"/>
          <p:cNvSpPr txBox="1">
            <a:spLocks noChangeArrowheads="1"/>
          </p:cNvSpPr>
          <p:nvPr/>
        </p:nvSpPr>
        <p:spPr bwMode="auto">
          <a:xfrm>
            <a:off x="1219200" y="1676400"/>
            <a:ext cx="1600200" cy="1187450"/>
          </a:xfrm>
          <a:prstGeom prst="rect">
            <a:avLst/>
          </a:prstGeom>
          <a:noFill/>
          <a:ln w="9525">
            <a:noFill/>
            <a:miter lim="800000"/>
            <a:headEnd/>
            <a:tailEnd/>
          </a:ln>
          <a:effectLst/>
        </p:spPr>
        <p:txBody>
          <a:bodyPr>
            <a:spAutoFit/>
          </a:bodyPr>
          <a:lstStyle/>
          <a:p>
            <a:pPr>
              <a:spcBef>
                <a:spcPct val="50000"/>
              </a:spcBef>
            </a:pPr>
            <a:r>
              <a:rPr lang="en-US" b="1"/>
              <a:t>No feedback provided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8675">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8675">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8675">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867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bldLvl="2"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t>Summary Feedback</a:t>
            </a:r>
          </a:p>
        </p:txBody>
      </p:sp>
      <p:sp>
        <p:nvSpPr>
          <p:cNvPr id="53251" name="Rectangle 3"/>
          <p:cNvSpPr>
            <a:spLocks noGrp="1" noChangeArrowheads="1"/>
          </p:cNvSpPr>
          <p:nvPr>
            <p:ph type="body" idx="1"/>
          </p:nvPr>
        </p:nvSpPr>
        <p:spPr/>
        <p:txBody>
          <a:bodyPr/>
          <a:lstStyle/>
          <a:p>
            <a:pPr marL="609600" indent="-609600"/>
            <a:endParaRPr lang="en-US" sz="2800"/>
          </a:p>
          <a:p>
            <a:pPr marL="609600" indent="-609600"/>
            <a:endParaRPr lang="en-US" sz="2800"/>
          </a:p>
          <a:p>
            <a:pPr marL="609600" indent="-609600"/>
            <a:endParaRPr lang="en-US" sz="2800"/>
          </a:p>
          <a:p>
            <a:pPr marL="609600" indent="-609600"/>
            <a:endParaRPr lang="en-US" sz="2800"/>
          </a:p>
          <a:p>
            <a:pPr marL="609600" indent="-609600"/>
            <a:endParaRPr lang="en-US" sz="2800"/>
          </a:p>
          <a:p>
            <a:pPr marL="609600" indent="-609600"/>
            <a:r>
              <a:rPr lang="en-US" sz="2800"/>
              <a:t>Benefits:</a:t>
            </a:r>
          </a:p>
          <a:p>
            <a:pPr marL="990600" lvl="1" indent="-533400">
              <a:buFontTx/>
              <a:buAutoNum type="arabicPeriod"/>
            </a:pPr>
            <a:r>
              <a:rPr lang="en-US" sz="2400"/>
              <a:t>Generates movement consistency</a:t>
            </a:r>
          </a:p>
          <a:p>
            <a:pPr marL="990600" lvl="1" indent="-533400">
              <a:buFontTx/>
              <a:buAutoNum type="arabicPeriod"/>
            </a:pPr>
            <a:r>
              <a:rPr lang="en-US" sz="2400"/>
              <a:t>Avoids overloading the learner</a:t>
            </a:r>
          </a:p>
        </p:txBody>
      </p:sp>
      <p:graphicFrame>
        <p:nvGraphicFramePr>
          <p:cNvPr id="53252" name="Group 4"/>
          <p:cNvGraphicFramePr>
            <a:graphicFrameLocks noGrp="1"/>
          </p:cNvGraphicFramePr>
          <p:nvPr/>
        </p:nvGraphicFramePr>
        <p:xfrm>
          <a:off x="1066800" y="1981200"/>
          <a:ext cx="7848600" cy="1024128"/>
        </p:xfrm>
        <a:graphic>
          <a:graphicData uri="http://schemas.openxmlformats.org/drawingml/2006/table">
            <a:tbl>
              <a:tblPr/>
              <a:tblGrid>
                <a:gridCol w="873125"/>
                <a:gridCol w="869950"/>
                <a:gridCol w="873125"/>
                <a:gridCol w="873125"/>
                <a:gridCol w="869950"/>
                <a:gridCol w="873125"/>
                <a:gridCol w="873125"/>
                <a:gridCol w="869950"/>
                <a:gridCol w="873125"/>
              </a:tblGrid>
              <a:tr h="73660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endParaRPr kumimoji="0" lang="en-US" sz="1800" b="1" i="0" u="none" strike="noStrike" cap="none" normalizeH="0" baseline="0" smtClean="0">
                        <a:ln>
                          <a:noFill/>
                        </a:ln>
                        <a:solidFill>
                          <a:schemeClr val="tx2"/>
                        </a:solidFill>
                        <a:effectLst/>
                        <a:latin typeface="Arial" pitchFamily="34" charset="0"/>
                      </a:endParaRPr>
                    </a:p>
                    <a:p>
                      <a:pPr marL="0" marR="0" lvl="0" indent="0" algn="ctr"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r>
                        <a:rPr kumimoji="0" lang="en-US" sz="1800" b="1" i="0" u="none" strike="noStrike" cap="none" normalizeH="0" baseline="0" smtClean="0">
                          <a:ln>
                            <a:noFill/>
                          </a:ln>
                          <a:solidFill>
                            <a:schemeClr val="tx2"/>
                          </a:solidFill>
                          <a:effectLst/>
                          <a:latin typeface="Arial" pitchFamily="34" charset="0"/>
                        </a:rPr>
                        <a:t>Trial 1</a:t>
                      </a:r>
                    </a:p>
                    <a:p>
                      <a:pPr marL="0" marR="0" lvl="0" indent="0" algn="ctr"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endParaRPr kumimoji="0" lang="en-US" sz="1800" b="1" i="0" u="none" strike="noStrike" cap="none" normalizeH="0" baseline="0" smtClean="0">
                        <a:ln>
                          <a:noFill/>
                        </a:ln>
                        <a:solidFill>
                          <a:schemeClr val="tx2"/>
                        </a:solidFill>
                        <a:effectLst/>
                        <a:latin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60BE70"/>
                        </a:gs>
                        <a:gs pos="100000">
                          <a:srgbClr val="B8F2C0"/>
                        </a:gs>
                      </a:gsLst>
                      <a:lin ang="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endParaRPr kumimoji="0" lang="en-US" sz="1800" b="1" i="0" u="none" strike="noStrike" cap="none" normalizeH="0" baseline="0" smtClean="0">
                        <a:ln>
                          <a:noFill/>
                        </a:ln>
                        <a:solidFill>
                          <a:schemeClr val="tx2"/>
                        </a:solidFill>
                        <a:effectLst/>
                        <a:latin typeface="Arial" pitchFamily="34" charset="0"/>
                      </a:endParaRPr>
                    </a:p>
                    <a:p>
                      <a:pPr marL="0" marR="0" lvl="0" indent="0" algn="ctr"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r>
                        <a:rPr kumimoji="0" lang="en-US" sz="1800" b="1" i="0" u="none" strike="noStrike" cap="none" normalizeH="0" baseline="0" smtClean="0">
                          <a:ln>
                            <a:noFill/>
                          </a:ln>
                          <a:solidFill>
                            <a:schemeClr val="tx2"/>
                          </a:solidFill>
                          <a:effectLst/>
                          <a:latin typeface="Arial" pitchFamily="34" charset="0"/>
                        </a:rPr>
                        <a:t>Trial 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60BE70"/>
                        </a:gs>
                        <a:gs pos="100000">
                          <a:srgbClr val="B8F2C0"/>
                        </a:gs>
                      </a:gsLst>
                      <a:lin ang="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endParaRPr kumimoji="0" lang="en-US" sz="1800" b="1" i="0" u="none" strike="noStrike" cap="none" normalizeH="0" baseline="0" smtClean="0">
                        <a:ln>
                          <a:noFill/>
                        </a:ln>
                        <a:solidFill>
                          <a:schemeClr val="tx2"/>
                        </a:solidFill>
                        <a:effectLst/>
                        <a:latin typeface="Arial" pitchFamily="34" charset="0"/>
                      </a:endParaRPr>
                    </a:p>
                    <a:p>
                      <a:pPr marL="0" marR="0" lvl="0" indent="0" algn="ctr"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r>
                        <a:rPr kumimoji="0" lang="en-US" sz="1800" b="1" i="0" u="none" strike="noStrike" cap="none" normalizeH="0" baseline="0" smtClean="0">
                          <a:ln>
                            <a:noFill/>
                          </a:ln>
                          <a:solidFill>
                            <a:schemeClr val="tx2"/>
                          </a:solidFill>
                          <a:effectLst/>
                          <a:latin typeface="Arial" pitchFamily="34" charset="0"/>
                        </a:rPr>
                        <a:t>Trial 3</a:t>
                      </a: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60BE70"/>
                        </a:gs>
                        <a:gs pos="100000">
                          <a:srgbClr val="B8F2C0"/>
                        </a:gs>
                      </a:gsLst>
                      <a:lin ang="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endParaRPr kumimoji="0" lang="en-US" sz="1800" b="1" i="0" u="none" strike="noStrike" cap="none" normalizeH="0" baseline="0" smtClean="0">
                        <a:ln>
                          <a:noFill/>
                        </a:ln>
                        <a:solidFill>
                          <a:schemeClr val="tx2"/>
                        </a:solidFill>
                        <a:effectLst/>
                        <a:latin typeface="Arial" pitchFamily="34" charset="0"/>
                      </a:endParaRPr>
                    </a:p>
                    <a:p>
                      <a:pPr marL="0" marR="0" lvl="0" indent="0" algn="ctr"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r>
                        <a:rPr kumimoji="0" lang="en-US" sz="1800" b="1" i="0" u="none" strike="noStrike" cap="none" normalizeH="0" baseline="0" smtClean="0">
                          <a:ln>
                            <a:noFill/>
                          </a:ln>
                          <a:solidFill>
                            <a:schemeClr val="tx2"/>
                          </a:solidFill>
                          <a:effectLst/>
                          <a:latin typeface="Arial" pitchFamily="34" charset="0"/>
                        </a:rPr>
                        <a:t>Trial 4</a:t>
                      </a: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60BE70"/>
                        </a:gs>
                        <a:gs pos="100000">
                          <a:srgbClr val="B8F2C0"/>
                        </a:gs>
                      </a:gsLst>
                      <a:lin ang="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endParaRPr kumimoji="0" lang="en-US" sz="1800" b="1" i="0" u="none" strike="noStrike" cap="none" normalizeH="0" baseline="0" smtClean="0">
                        <a:ln>
                          <a:noFill/>
                        </a:ln>
                        <a:solidFill>
                          <a:schemeClr val="tx2"/>
                        </a:solidFill>
                        <a:effectLst/>
                        <a:latin typeface="Arial" pitchFamily="34" charset="0"/>
                      </a:endParaRPr>
                    </a:p>
                    <a:p>
                      <a:pPr marL="0" marR="0" lvl="0" indent="0" algn="ctr"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r>
                        <a:rPr kumimoji="0" lang="en-US" sz="1800" b="1" i="0" u="none" strike="noStrike" cap="none" normalizeH="0" baseline="0" smtClean="0">
                          <a:ln>
                            <a:noFill/>
                          </a:ln>
                          <a:solidFill>
                            <a:schemeClr val="tx2"/>
                          </a:solidFill>
                          <a:effectLst/>
                          <a:latin typeface="Arial" pitchFamily="34" charset="0"/>
                        </a:rPr>
                        <a:t>Trial 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60BE70"/>
                        </a:gs>
                        <a:gs pos="100000">
                          <a:srgbClr val="B8F2C0"/>
                        </a:gs>
                      </a:gsLst>
                      <a:lin ang="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endParaRPr kumimoji="0" lang="en-US" sz="1800" b="1" i="0" u="none" strike="noStrike" cap="none" normalizeH="0" baseline="0" smtClean="0">
                        <a:ln>
                          <a:noFill/>
                        </a:ln>
                        <a:solidFill>
                          <a:schemeClr val="tx2"/>
                        </a:solidFill>
                        <a:effectLst/>
                        <a:latin typeface="Arial" pitchFamily="34" charset="0"/>
                      </a:endParaRPr>
                    </a:p>
                    <a:p>
                      <a:pPr marL="0" marR="0" lvl="0" indent="0" algn="ctr"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r>
                        <a:rPr kumimoji="0" lang="en-US" sz="1800" b="1" i="0" u="none" strike="noStrike" cap="none" normalizeH="0" baseline="0" smtClean="0">
                          <a:ln>
                            <a:noFill/>
                          </a:ln>
                          <a:solidFill>
                            <a:schemeClr val="tx2"/>
                          </a:solidFill>
                          <a:effectLst/>
                          <a:latin typeface="Arial" pitchFamily="34" charset="0"/>
                        </a:rPr>
                        <a:t>Trial 6</a:t>
                      </a: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60BE70"/>
                        </a:gs>
                        <a:gs pos="100000">
                          <a:srgbClr val="B8F2C0"/>
                        </a:gs>
                      </a:gsLst>
                      <a:lin ang="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endParaRPr kumimoji="0" lang="en-US" sz="1800" b="1" i="0" u="none" strike="noStrike" cap="none" normalizeH="0" baseline="0" smtClean="0">
                        <a:ln>
                          <a:noFill/>
                        </a:ln>
                        <a:solidFill>
                          <a:schemeClr val="tx2"/>
                        </a:solidFill>
                        <a:effectLst/>
                        <a:latin typeface="Arial" pitchFamily="34" charset="0"/>
                      </a:endParaRPr>
                    </a:p>
                    <a:p>
                      <a:pPr marL="0" marR="0" lvl="0" indent="0" algn="ctr"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r>
                        <a:rPr kumimoji="0" lang="en-US" sz="1800" b="1" i="0" u="none" strike="noStrike" cap="none" normalizeH="0" baseline="0" smtClean="0">
                          <a:ln>
                            <a:noFill/>
                          </a:ln>
                          <a:solidFill>
                            <a:schemeClr val="tx2"/>
                          </a:solidFill>
                          <a:effectLst/>
                          <a:latin typeface="Arial" pitchFamily="34" charset="0"/>
                        </a:rPr>
                        <a:t>Trial 7</a:t>
                      </a:r>
                    </a:p>
                  </a:txBody>
                  <a:tcP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60BE70"/>
                        </a:gs>
                        <a:gs pos="100000">
                          <a:srgbClr val="B8F2C0"/>
                        </a:gs>
                      </a:gsLst>
                      <a:lin ang="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endParaRPr kumimoji="0" lang="en-US" sz="1800" b="1" i="0" u="none" strike="noStrike" cap="none" normalizeH="0" baseline="0" smtClean="0">
                        <a:ln>
                          <a:noFill/>
                        </a:ln>
                        <a:solidFill>
                          <a:schemeClr val="tx2"/>
                        </a:solidFill>
                        <a:effectLst/>
                        <a:latin typeface="Arial" pitchFamily="34" charset="0"/>
                      </a:endParaRPr>
                    </a:p>
                    <a:p>
                      <a:pPr marL="0" marR="0" lvl="0" indent="0" algn="ctr"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r>
                        <a:rPr kumimoji="0" lang="en-US" sz="1800" b="1" i="0" u="none" strike="noStrike" cap="none" normalizeH="0" baseline="0" smtClean="0">
                          <a:ln>
                            <a:noFill/>
                          </a:ln>
                          <a:solidFill>
                            <a:schemeClr val="tx2"/>
                          </a:solidFill>
                          <a:effectLst/>
                          <a:latin typeface="Arial" pitchFamily="34" charset="0"/>
                        </a:rPr>
                        <a:t>Trial 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60BE70"/>
                        </a:gs>
                        <a:gs pos="100000">
                          <a:srgbClr val="B8F2C0"/>
                        </a:gs>
                      </a:gsLst>
                      <a:lin ang="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endParaRPr kumimoji="0" lang="en-US" sz="1800" b="1" i="0" u="none" strike="noStrike" cap="none" normalizeH="0" baseline="0" smtClean="0">
                        <a:ln>
                          <a:noFill/>
                        </a:ln>
                        <a:solidFill>
                          <a:schemeClr val="tx2"/>
                        </a:solidFill>
                        <a:effectLst/>
                        <a:latin typeface="Arial" pitchFamily="34" charset="0"/>
                      </a:endParaRPr>
                    </a:p>
                    <a:p>
                      <a:pPr marL="0" marR="0" lvl="0" indent="0" algn="ctr" defTabSz="914400" rtl="0" eaLnBrk="1" fontAlgn="base" latinLnBrk="0" hangingPunct="1">
                        <a:lnSpc>
                          <a:spcPct val="100000"/>
                        </a:lnSpc>
                        <a:spcBef>
                          <a:spcPct val="20000"/>
                        </a:spcBef>
                        <a:spcAft>
                          <a:spcPct val="0"/>
                        </a:spcAft>
                        <a:buClr>
                          <a:schemeClr val="accent1"/>
                        </a:buClr>
                        <a:buSzPct val="80000"/>
                        <a:buFont typeface="Wingdings" pitchFamily="2" charset="2"/>
                        <a:buNone/>
                        <a:tabLst/>
                      </a:pPr>
                      <a:r>
                        <a:rPr kumimoji="0" lang="en-US" sz="1800" b="1" i="0" u="none" strike="noStrike" cap="none" normalizeH="0" baseline="0" smtClean="0">
                          <a:ln>
                            <a:noFill/>
                          </a:ln>
                          <a:solidFill>
                            <a:schemeClr val="tx2"/>
                          </a:solidFill>
                          <a:effectLst/>
                          <a:latin typeface="Arial" pitchFamily="34" charset="0"/>
                        </a:rPr>
                        <a:t>Trial 9</a:t>
                      </a:r>
                    </a:p>
                  </a:txBody>
                  <a:tcP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60BE70"/>
                        </a:gs>
                        <a:gs pos="100000">
                          <a:srgbClr val="B8F2C0"/>
                        </a:gs>
                      </a:gsLst>
                      <a:lin ang="0" scaled="1"/>
                    </a:gradFill>
                  </a:tcPr>
                </a:tc>
              </a:tr>
            </a:tbl>
          </a:graphicData>
        </a:graphic>
      </p:graphicFrame>
      <p:sp>
        <p:nvSpPr>
          <p:cNvPr id="53284" name="Line 36"/>
          <p:cNvSpPr>
            <a:spLocks noChangeShapeType="1"/>
          </p:cNvSpPr>
          <p:nvPr/>
        </p:nvSpPr>
        <p:spPr bwMode="auto">
          <a:xfrm flipV="1">
            <a:off x="5791200" y="3124200"/>
            <a:ext cx="457200" cy="457200"/>
          </a:xfrm>
          <a:prstGeom prst="line">
            <a:avLst/>
          </a:prstGeom>
          <a:noFill/>
          <a:ln w="38100">
            <a:solidFill>
              <a:schemeClr val="tx1"/>
            </a:solidFill>
            <a:round/>
            <a:headEnd/>
            <a:tailEnd type="triangle" w="med" len="med"/>
          </a:ln>
          <a:effectLst/>
        </p:spPr>
        <p:txBody>
          <a:bodyPr wrap="none"/>
          <a:lstStyle/>
          <a:p>
            <a:endParaRPr lang="th-TH"/>
          </a:p>
        </p:txBody>
      </p:sp>
      <p:sp>
        <p:nvSpPr>
          <p:cNvPr id="53285" name="Line 37"/>
          <p:cNvSpPr>
            <a:spLocks noChangeShapeType="1"/>
          </p:cNvSpPr>
          <p:nvPr/>
        </p:nvSpPr>
        <p:spPr bwMode="auto">
          <a:xfrm flipV="1">
            <a:off x="3200400" y="3124200"/>
            <a:ext cx="457200" cy="457200"/>
          </a:xfrm>
          <a:prstGeom prst="line">
            <a:avLst/>
          </a:prstGeom>
          <a:noFill/>
          <a:ln w="38100">
            <a:solidFill>
              <a:schemeClr val="tx1"/>
            </a:solidFill>
            <a:round/>
            <a:headEnd/>
            <a:tailEnd type="triangle" w="med" len="med"/>
          </a:ln>
          <a:effectLst/>
        </p:spPr>
        <p:txBody>
          <a:bodyPr wrap="none"/>
          <a:lstStyle/>
          <a:p>
            <a:endParaRPr lang="th-TH"/>
          </a:p>
        </p:txBody>
      </p:sp>
      <p:sp>
        <p:nvSpPr>
          <p:cNvPr id="53286" name="Line 38"/>
          <p:cNvSpPr>
            <a:spLocks noChangeShapeType="1"/>
          </p:cNvSpPr>
          <p:nvPr/>
        </p:nvSpPr>
        <p:spPr bwMode="auto">
          <a:xfrm flipV="1">
            <a:off x="8382000" y="3124200"/>
            <a:ext cx="457200" cy="457200"/>
          </a:xfrm>
          <a:prstGeom prst="line">
            <a:avLst/>
          </a:prstGeom>
          <a:noFill/>
          <a:ln w="38100">
            <a:solidFill>
              <a:schemeClr val="tx1"/>
            </a:solidFill>
            <a:round/>
            <a:headEnd/>
            <a:tailEnd type="triangle" w="med" len="med"/>
          </a:ln>
          <a:effectLst/>
        </p:spPr>
        <p:txBody>
          <a:bodyPr wrap="none"/>
          <a:lstStyle/>
          <a:p>
            <a:endParaRPr lang="th-TH"/>
          </a:p>
        </p:txBody>
      </p:sp>
      <p:sp>
        <p:nvSpPr>
          <p:cNvPr id="53287" name="Text Box 39"/>
          <p:cNvSpPr txBox="1">
            <a:spLocks noChangeArrowheads="1"/>
          </p:cNvSpPr>
          <p:nvPr/>
        </p:nvSpPr>
        <p:spPr bwMode="auto">
          <a:xfrm>
            <a:off x="2133600" y="3429000"/>
            <a:ext cx="1828800" cy="457200"/>
          </a:xfrm>
          <a:prstGeom prst="rect">
            <a:avLst/>
          </a:prstGeom>
          <a:noFill/>
          <a:ln w="9525">
            <a:noFill/>
            <a:miter lim="800000"/>
            <a:headEnd/>
            <a:tailEnd/>
          </a:ln>
          <a:effectLst/>
        </p:spPr>
        <p:txBody>
          <a:bodyPr>
            <a:spAutoFit/>
          </a:bodyPr>
          <a:lstStyle/>
          <a:p>
            <a:pPr>
              <a:spcBef>
                <a:spcPct val="50000"/>
              </a:spcBef>
            </a:pPr>
            <a:r>
              <a:rPr lang="en-US"/>
              <a:t>Feedback</a:t>
            </a:r>
          </a:p>
        </p:txBody>
      </p:sp>
      <p:sp>
        <p:nvSpPr>
          <p:cNvPr id="53288" name="Text Box 40"/>
          <p:cNvSpPr txBox="1">
            <a:spLocks noChangeArrowheads="1"/>
          </p:cNvSpPr>
          <p:nvPr/>
        </p:nvSpPr>
        <p:spPr bwMode="auto">
          <a:xfrm>
            <a:off x="4800600" y="3505200"/>
            <a:ext cx="1828800" cy="457200"/>
          </a:xfrm>
          <a:prstGeom prst="rect">
            <a:avLst/>
          </a:prstGeom>
          <a:noFill/>
          <a:ln w="9525">
            <a:noFill/>
            <a:miter lim="800000"/>
            <a:headEnd/>
            <a:tailEnd/>
          </a:ln>
          <a:effectLst/>
        </p:spPr>
        <p:txBody>
          <a:bodyPr>
            <a:spAutoFit/>
          </a:bodyPr>
          <a:lstStyle/>
          <a:p>
            <a:pPr>
              <a:spcBef>
                <a:spcPct val="50000"/>
              </a:spcBef>
            </a:pPr>
            <a:r>
              <a:rPr lang="en-US"/>
              <a:t>Feedback</a:t>
            </a:r>
          </a:p>
        </p:txBody>
      </p:sp>
      <p:sp>
        <p:nvSpPr>
          <p:cNvPr id="53289" name="Text Box 41"/>
          <p:cNvSpPr txBox="1">
            <a:spLocks noChangeArrowheads="1"/>
          </p:cNvSpPr>
          <p:nvPr/>
        </p:nvSpPr>
        <p:spPr bwMode="auto">
          <a:xfrm>
            <a:off x="7391400" y="3505200"/>
            <a:ext cx="1828800" cy="457200"/>
          </a:xfrm>
          <a:prstGeom prst="rect">
            <a:avLst/>
          </a:prstGeom>
          <a:noFill/>
          <a:ln w="9525">
            <a:noFill/>
            <a:miter lim="800000"/>
            <a:headEnd/>
            <a:tailEnd/>
          </a:ln>
          <a:effectLst/>
        </p:spPr>
        <p:txBody>
          <a:bodyPr>
            <a:spAutoFit/>
          </a:bodyPr>
          <a:lstStyle/>
          <a:p>
            <a:pPr>
              <a:spcBef>
                <a:spcPct val="50000"/>
              </a:spcBef>
            </a:pPr>
            <a:r>
              <a:rPr lang="en-US"/>
              <a:t>Feedback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3251">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3251">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325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bldLvl="2"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1173163" y="304800"/>
            <a:ext cx="7772400" cy="1143000"/>
          </a:xfrm>
        </p:spPr>
        <p:txBody>
          <a:bodyPr>
            <a:normAutofit fontScale="90000"/>
          </a:bodyPr>
          <a:lstStyle/>
          <a:p>
            <a:r>
              <a:rPr lang="en-US" sz="3600" i="1"/>
              <a:t>When in the Learning Process is Information Feedback Needed Most?</a:t>
            </a:r>
          </a:p>
        </p:txBody>
      </p:sp>
      <p:sp>
        <p:nvSpPr>
          <p:cNvPr id="54275" name="AutoShape 3"/>
          <p:cNvSpPr>
            <a:spLocks noChangeArrowheads="1"/>
          </p:cNvSpPr>
          <p:nvPr/>
        </p:nvSpPr>
        <p:spPr bwMode="auto">
          <a:xfrm>
            <a:off x="1219200" y="2819400"/>
            <a:ext cx="7543800" cy="1066800"/>
          </a:xfrm>
          <a:prstGeom prst="rightArrow">
            <a:avLst>
              <a:gd name="adj1" fmla="val 67130"/>
              <a:gd name="adj2" fmla="val 59092"/>
            </a:avLst>
          </a:prstGeom>
          <a:gradFill rotWithShape="0">
            <a:gsLst>
              <a:gs pos="0">
                <a:schemeClr val="accent1">
                  <a:gamma/>
                  <a:shade val="0"/>
                  <a:invGamma/>
                </a:schemeClr>
              </a:gs>
              <a:gs pos="50000">
                <a:schemeClr val="accent1"/>
              </a:gs>
              <a:gs pos="100000">
                <a:schemeClr val="accent1">
                  <a:gamma/>
                  <a:shade val="0"/>
                  <a:invGamma/>
                </a:schemeClr>
              </a:gs>
            </a:gsLst>
            <a:lin ang="5400000" scaled="1"/>
          </a:gradFill>
          <a:ln w="9525">
            <a:noFill/>
            <a:miter lim="800000"/>
            <a:headEnd/>
            <a:tailEnd/>
          </a:ln>
          <a:effectLst/>
        </p:spPr>
        <p:txBody>
          <a:bodyPr wrap="none" anchor="ctr"/>
          <a:lstStyle/>
          <a:p>
            <a:endParaRPr lang="th-TH"/>
          </a:p>
        </p:txBody>
      </p:sp>
      <p:sp>
        <p:nvSpPr>
          <p:cNvPr id="54276" name="Text Box 4"/>
          <p:cNvSpPr txBox="1">
            <a:spLocks noChangeArrowheads="1"/>
          </p:cNvSpPr>
          <p:nvPr/>
        </p:nvSpPr>
        <p:spPr bwMode="auto">
          <a:xfrm>
            <a:off x="1295400" y="2971800"/>
            <a:ext cx="6934200" cy="954107"/>
          </a:xfrm>
          <a:prstGeom prst="rect">
            <a:avLst/>
          </a:prstGeom>
          <a:noFill/>
          <a:ln w="9525">
            <a:noFill/>
            <a:miter lim="800000"/>
            <a:headEnd/>
            <a:tailEnd/>
          </a:ln>
          <a:effectLst/>
        </p:spPr>
        <p:txBody>
          <a:bodyPr>
            <a:spAutoFit/>
          </a:bodyPr>
          <a:lstStyle/>
          <a:p>
            <a:pPr algn="l">
              <a:spcBef>
                <a:spcPct val="50000"/>
              </a:spcBef>
            </a:pPr>
            <a:r>
              <a:rPr lang="en-US" b="1" dirty="0">
                <a:latin typeface="Arial" pitchFamily="34" charset="0"/>
              </a:rPr>
              <a:t>Cognitive       </a:t>
            </a:r>
            <a:r>
              <a:rPr lang="en-US" b="1" dirty="0" smtClean="0">
                <a:latin typeface="Arial" pitchFamily="34" charset="0"/>
              </a:rPr>
              <a:t>Associative  Autonomous                                      </a:t>
            </a:r>
            <a:r>
              <a:rPr lang="en-US" b="1" dirty="0">
                <a:latin typeface="Arial" pitchFamily="34" charset="0"/>
              </a:rPr>
              <a:t>stage                 </a:t>
            </a:r>
            <a:r>
              <a:rPr lang="en-US" b="1" dirty="0" err="1">
                <a:latin typeface="Arial" pitchFamily="34" charset="0"/>
              </a:rPr>
              <a:t>stage</a:t>
            </a:r>
            <a:r>
              <a:rPr lang="en-US" b="1" dirty="0">
                <a:latin typeface="Arial" pitchFamily="34" charset="0"/>
              </a:rPr>
              <a:t>                    </a:t>
            </a:r>
            <a:r>
              <a:rPr lang="en-US" b="1" dirty="0" err="1">
                <a:latin typeface="Arial" pitchFamily="34" charset="0"/>
              </a:rPr>
              <a:t>stage</a:t>
            </a:r>
            <a:endParaRPr lang="en-US" b="1" dirty="0">
              <a:latin typeface="Arial" pitchFamily="34" charset="0"/>
            </a:endParaRPr>
          </a:p>
        </p:txBody>
      </p:sp>
      <p:sp>
        <p:nvSpPr>
          <p:cNvPr id="54277" name="Line 5"/>
          <p:cNvSpPr>
            <a:spLocks noChangeShapeType="1"/>
          </p:cNvSpPr>
          <p:nvPr/>
        </p:nvSpPr>
        <p:spPr bwMode="auto">
          <a:xfrm>
            <a:off x="3276600" y="2971800"/>
            <a:ext cx="0" cy="762000"/>
          </a:xfrm>
          <a:prstGeom prst="line">
            <a:avLst/>
          </a:prstGeom>
          <a:noFill/>
          <a:ln w="9525">
            <a:solidFill>
              <a:schemeClr val="tx1"/>
            </a:solidFill>
            <a:round/>
            <a:headEnd/>
            <a:tailEnd/>
          </a:ln>
          <a:effectLst/>
        </p:spPr>
        <p:txBody>
          <a:bodyPr wrap="none"/>
          <a:lstStyle/>
          <a:p>
            <a:endParaRPr lang="th-TH"/>
          </a:p>
        </p:txBody>
      </p:sp>
      <p:sp>
        <p:nvSpPr>
          <p:cNvPr id="54278" name="Line 6"/>
          <p:cNvSpPr>
            <a:spLocks noChangeShapeType="1"/>
          </p:cNvSpPr>
          <p:nvPr/>
        </p:nvSpPr>
        <p:spPr bwMode="auto">
          <a:xfrm>
            <a:off x="5791200" y="2971800"/>
            <a:ext cx="0" cy="762000"/>
          </a:xfrm>
          <a:prstGeom prst="line">
            <a:avLst/>
          </a:prstGeom>
          <a:noFill/>
          <a:ln w="9525">
            <a:solidFill>
              <a:schemeClr val="tx1"/>
            </a:solidFill>
            <a:round/>
            <a:headEnd/>
            <a:tailEnd/>
          </a:ln>
          <a:effectLst/>
        </p:spPr>
        <p:txBody>
          <a:bodyPr wrap="none"/>
          <a:lstStyle/>
          <a:p>
            <a:endParaRPr lang="th-TH"/>
          </a:p>
        </p:txBody>
      </p:sp>
      <p:sp>
        <p:nvSpPr>
          <p:cNvPr id="54279" name="Line 7"/>
          <p:cNvSpPr>
            <a:spLocks noChangeShapeType="1"/>
          </p:cNvSpPr>
          <p:nvPr/>
        </p:nvSpPr>
        <p:spPr bwMode="auto">
          <a:xfrm>
            <a:off x="1219200" y="3962400"/>
            <a:ext cx="2590800" cy="0"/>
          </a:xfrm>
          <a:prstGeom prst="line">
            <a:avLst/>
          </a:prstGeom>
          <a:noFill/>
          <a:ln w="9525">
            <a:solidFill>
              <a:schemeClr val="tx1"/>
            </a:solidFill>
            <a:round/>
            <a:headEnd type="triangle" w="med" len="med"/>
            <a:tailEnd type="triangle" w="med" len="med"/>
          </a:ln>
          <a:effectLst/>
        </p:spPr>
        <p:txBody>
          <a:bodyPr wrap="none"/>
          <a:lstStyle/>
          <a:p>
            <a:endParaRPr lang="th-TH"/>
          </a:p>
        </p:txBody>
      </p:sp>
      <p:sp>
        <p:nvSpPr>
          <p:cNvPr id="54280" name="Line 8"/>
          <p:cNvSpPr>
            <a:spLocks noChangeShapeType="1"/>
          </p:cNvSpPr>
          <p:nvPr/>
        </p:nvSpPr>
        <p:spPr bwMode="auto">
          <a:xfrm>
            <a:off x="3810000" y="3962400"/>
            <a:ext cx="2362200" cy="0"/>
          </a:xfrm>
          <a:prstGeom prst="line">
            <a:avLst/>
          </a:prstGeom>
          <a:noFill/>
          <a:ln w="9525">
            <a:solidFill>
              <a:schemeClr val="tx1"/>
            </a:solidFill>
            <a:round/>
            <a:headEnd type="triangle" w="med" len="med"/>
            <a:tailEnd type="triangle" w="med" len="med"/>
          </a:ln>
          <a:effectLst/>
        </p:spPr>
        <p:txBody>
          <a:bodyPr wrap="none"/>
          <a:lstStyle/>
          <a:p>
            <a:endParaRPr lang="th-TH"/>
          </a:p>
        </p:txBody>
      </p:sp>
      <p:sp>
        <p:nvSpPr>
          <p:cNvPr id="54281" name="Line 9"/>
          <p:cNvSpPr>
            <a:spLocks noChangeShapeType="1"/>
          </p:cNvSpPr>
          <p:nvPr/>
        </p:nvSpPr>
        <p:spPr bwMode="auto">
          <a:xfrm>
            <a:off x="6172200" y="3962400"/>
            <a:ext cx="2438400" cy="0"/>
          </a:xfrm>
          <a:prstGeom prst="line">
            <a:avLst/>
          </a:prstGeom>
          <a:noFill/>
          <a:ln w="9525">
            <a:solidFill>
              <a:schemeClr val="tx1"/>
            </a:solidFill>
            <a:round/>
            <a:headEnd type="triangle" w="med" len="med"/>
            <a:tailEnd type="triangle" w="med" len="med"/>
          </a:ln>
          <a:effectLst/>
        </p:spPr>
        <p:txBody>
          <a:bodyPr wrap="none"/>
          <a:lstStyle/>
          <a:p>
            <a:endParaRPr lang="th-TH"/>
          </a:p>
        </p:txBody>
      </p:sp>
      <p:sp>
        <p:nvSpPr>
          <p:cNvPr id="54282" name="Text Box 10"/>
          <p:cNvSpPr txBox="1">
            <a:spLocks noChangeArrowheads="1"/>
          </p:cNvSpPr>
          <p:nvPr/>
        </p:nvSpPr>
        <p:spPr bwMode="auto">
          <a:xfrm>
            <a:off x="1143000" y="4114800"/>
            <a:ext cx="2514600" cy="822325"/>
          </a:xfrm>
          <a:prstGeom prst="rect">
            <a:avLst/>
          </a:prstGeom>
          <a:noFill/>
          <a:ln w="9525">
            <a:noFill/>
            <a:miter lim="800000"/>
            <a:headEnd/>
            <a:tailEnd/>
          </a:ln>
          <a:effectLst/>
        </p:spPr>
        <p:txBody>
          <a:bodyPr>
            <a:spAutoFit/>
          </a:bodyPr>
          <a:lstStyle/>
          <a:p>
            <a:pPr>
              <a:spcBef>
                <a:spcPct val="50000"/>
              </a:spcBef>
            </a:pPr>
            <a:r>
              <a:rPr lang="en-US" b="1">
                <a:solidFill>
                  <a:schemeClr val="tx2"/>
                </a:solidFill>
              </a:rPr>
              <a:t>Feedback            is vital</a:t>
            </a:r>
          </a:p>
        </p:txBody>
      </p:sp>
      <p:sp>
        <p:nvSpPr>
          <p:cNvPr id="54283" name="Text Box 11"/>
          <p:cNvSpPr txBox="1">
            <a:spLocks noChangeArrowheads="1"/>
          </p:cNvSpPr>
          <p:nvPr/>
        </p:nvSpPr>
        <p:spPr bwMode="auto">
          <a:xfrm>
            <a:off x="3657600" y="4114800"/>
            <a:ext cx="2514600" cy="1552575"/>
          </a:xfrm>
          <a:prstGeom prst="rect">
            <a:avLst/>
          </a:prstGeom>
          <a:noFill/>
          <a:ln w="9525">
            <a:noFill/>
            <a:miter lim="800000"/>
            <a:headEnd/>
            <a:tailEnd/>
          </a:ln>
          <a:effectLst/>
        </p:spPr>
        <p:txBody>
          <a:bodyPr>
            <a:spAutoFit/>
          </a:bodyPr>
          <a:lstStyle/>
          <a:p>
            <a:pPr>
              <a:spcBef>
                <a:spcPct val="50000"/>
              </a:spcBef>
            </a:pPr>
            <a:r>
              <a:rPr lang="en-US" b="1">
                <a:solidFill>
                  <a:schemeClr val="tx2"/>
                </a:solidFill>
              </a:rPr>
              <a:t>Faded, bandwidth,         or summary feedback</a:t>
            </a:r>
          </a:p>
        </p:txBody>
      </p:sp>
      <p:sp>
        <p:nvSpPr>
          <p:cNvPr id="54284" name="Text Box 12"/>
          <p:cNvSpPr txBox="1">
            <a:spLocks noChangeArrowheads="1"/>
          </p:cNvSpPr>
          <p:nvPr/>
        </p:nvSpPr>
        <p:spPr bwMode="auto">
          <a:xfrm>
            <a:off x="6096000" y="4191000"/>
            <a:ext cx="2514600" cy="822325"/>
          </a:xfrm>
          <a:prstGeom prst="rect">
            <a:avLst/>
          </a:prstGeom>
          <a:noFill/>
          <a:ln w="9525">
            <a:noFill/>
            <a:miter lim="800000"/>
            <a:headEnd/>
            <a:tailEnd/>
          </a:ln>
          <a:effectLst/>
        </p:spPr>
        <p:txBody>
          <a:bodyPr>
            <a:spAutoFit/>
          </a:bodyPr>
          <a:lstStyle/>
          <a:p>
            <a:pPr>
              <a:spcBef>
                <a:spcPct val="50000"/>
              </a:spcBef>
            </a:pPr>
            <a:r>
              <a:rPr lang="en-US" b="1">
                <a:solidFill>
                  <a:schemeClr val="tx2"/>
                </a:solidFill>
              </a:rPr>
              <a:t>Feedback            withdrawal</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1026" descr="pe01616_"/>
          <p:cNvPicPr>
            <a:picLocks noChangeAspect="1" noChangeArrowheads="1"/>
          </p:cNvPicPr>
          <p:nvPr/>
        </p:nvPicPr>
        <p:blipFill>
          <a:blip r:embed="rId2" cstate="print"/>
          <a:srcRect/>
          <a:stretch>
            <a:fillRect/>
          </a:stretch>
        </p:blipFill>
        <p:spPr bwMode="auto">
          <a:xfrm>
            <a:off x="6248400" y="4481513"/>
            <a:ext cx="2533650" cy="2376487"/>
          </a:xfrm>
          <a:prstGeom prst="rect">
            <a:avLst/>
          </a:prstGeom>
          <a:noFill/>
        </p:spPr>
      </p:pic>
      <p:sp>
        <p:nvSpPr>
          <p:cNvPr id="55299" name="Rectangle 1027"/>
          <p:cNvSpPr>
            <a:spLocks noGrp="1" noChangeArrowheads="1"/>
          </p:cNvSpPr>
          <p:nvPr>
            <p:ph type="title"/>
          </p:nvPr>
        </p:nvSpPr>
        <p:spPr/>
        <p:txBody>
          <a:bodyPr/>
          <a:lstStyle/>
          <a:p>
            <a:r>
              <a:rPr lang="en-US" sz="3600" i="1"/>
              <a:t>How Much Feedback is Necessary?</a:t>
            </a:r>
          </a:p>
        </p:txBody>
      </p:sp>
      <p:sp>
        <p:nvSpPr>
          <p:cNvPr id="55300" name="Rectangle 1028"/>
          <p:cNvSpPr>
            <a:spLocks noGrp="1" noChangeArrowheads="1"/>
          </p:cNvSpPr>
          <p:nvPr>
            <p:ph type="body" idx="1"/>
          </p:nvPr>
        </p:nvSpPr>
        <p:spPr/>
        <p:txBody>
          <a:bodyPr/>
          <a:lstStyle/>
          <a:p>
            <a:r>
              <a:rPr lang="en-US"/>
              <a:t>Novel tasks</a:t>
            </a:r>
          </a:p>
          <a:p>
            <a:pPr lvl="1"/>
            <a:r>
              <a:rPr lang="en-US">
                <a:solidFill>
                  <a:schemeClr val="accent2"/>
                </a:solidFill>
              </a:rPr>
              <a:t>Processing capacity can be easily overloaded</a:t>
            </a:r>
          </a:p>
          <a:p>
            <a:pPr lvl="1"/>
            <a:r>
              <a:rPr lang="en-US"/>
              <a:t>Intense but selective instruction</a:t>
            </a:r>
          </a:p>
          <a:p>
            <a:pPr lvl="1"/>
            <a:r>
              <a:rPr lang="en-US">
                <a:solidFill>
                  <a:schemeClr val="accent2"/>
                </a:solidFill>
              </a:rPr>
              <a:t>One important piece of information feedback at a time</a:t>
            </a:r>
          </a:p>
          <a:p>
            <a:pPr lvl="1"/>
            <a:endParaRPr lang="en-US">
              <a:solidFill>
                <a:schemeClr val="accent2"/>
              </a:solidFill>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026"/>
          <p:cNvSpPr>
            <a:spLocks noGrp="1" noChangeArrowheads="1"/>
          </p:cNvSpPr>
          <p:nvPr>
            <p:ph type="title"/>
          </p:nvPr>
        </p:nvSpPr>
        <p:spPr/>
        <p:txBody>
          <a:bodyPr/>
          <a:lstStyle/>
          <a:p>
            <a:r>
              <a:rPr lang="en-US" sz="3600" i="1"/>
              <a:t>How Precise Should Feedback Be?</a:t>
            </a:r>
          </a:p>
        </p:txBody>
      </p:sp>
      <p:sp>
        <p:nvSpPr>
          <p:cNvPr id="56323" name="Rectangle 1027"/>
          <p:cNvSpPr>
            <a:spLocks noGrp="1" noChangeArrowheads="1"/>
          </p:cNvSpPr>
          <p:nvPr>
            <p:ph type="body" idx="1"/>
          </p:nvPr>
        </p:nvSpPr>
        <p:spPr/>
        <p:txBody>
          <a:bodyPr/>
          <a:lstStyle/>
          <a:p>
            <a:r>
              <a:rPr lang="en-US" sz="2800">
                <a:solidFill>
                  <a:schemeClr val="accent2"/>
                </a:solidFill>
              </a:rPr>
              <a:t>Descriptive (general) feedback</a:t>
            </a:r>
          </a:p>
          <a:p>
            <a:pPr lvl="1"/>
            <a:r>
              <a:rPr lang="en-US" sz="2400"/>
              <a:t>Indicates something you did, right or wrong</a:t>
            </a:r>
          </a:p>
          <a:p>
            <a:pPr lvl="1"/>
            <a:r>
              <a:rPr lang="en-US" sz="2400"/>
              <a:t>e.g., there was no follow through</a:t>
            </a:r>
          </a:p>
          <a:p>
            <a:r>
              <a:rPr lang="en-US" sz="2800">
                <a:solidFill>
                  <a:schemeClr val="accent1"/>
                </a:solidFill>
              </a:rPr>
              <a:t>Prescriptive (precise) feedback</a:t>
            </a:r>
          </a:p>
          <a:p>
            <a:pPr lvl="1"/>
            <a:r>
              <a:rPr lang="en-US" sz="2400"/>
              <a:t>Provides you with precise correction statements about how to improve your movements</a:t>
            </a:r>
          </a:p>
          <a:p>
            <a:pPr lvl="1"/>
            <a:r>
              <a:rPr lang="en-US" sz="2400"/>
              <a:t>e.g., snap your wrist more on the follow through</a:t>
            </a:r>
          </a:p>
          <a:p>
            <a:r>
              <a:rPr lang="en-US" sz="2800" u="sng">
                <a:effectLst>
                  <a:outerShdw blurRad="38100" dist="38100" dir="2700000" algn="tl">
                    <a:srgbClr val="C0C0C0"/>
                  </a:outerShdw>
                </a:effectLst>
              </a:rPr>
              <a:t>Precise feedback generates far better results</a:t>
            </a:r>
          </a:p>
          <a:p>
            <a:endParaRPr lang="en-US" sz="280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6"/>
          <p:cNvGrpSpPr>
            <a:grpSpLocks/>
          </p:cNvGrpSpPr>
          <p:nvPr/>
        </p:nvGrpSpPr>
        <p:grpSpPr bwMode="auto">
          <a:xfrm>
            <a:off x="1447800" y="1295400"/>
            <a:ext cx="7239000" cy="5029200"/>
            <a:chOff x="912" y="816"/>
            <a:chExt cx="4560" cy="3168"/>
          </a:xfrm>
        </p:grpSpPr>
        <p:sp>
          <p:nvSpPr>
            <p:cNvPr id="57346" name="Rectangle 2"/>
            <p:cNvSpPr>
              <a:spLocks noChangeArrowheads="1"/>
            </p:cNvSpPr>
            <p:nvPr/>
          </p:nvSpPr>
          <p:spPr bwMode="auto">
            <a:xfrm>
              <a:off x="912" y="816"/>
              <a:ext cx="4416" cy="3168"/>
            </a:xfrm>
            <a:prstGeom prst="rect">
              <a:avLst/>
            </a:prstGeom>
            <a:gradFill rotWithShape="0">
              <a:gsLst>
                <a:gs pos="0">
                  <a:schemeClr val="accent1"/>
                </a:gs>
                <a:gs pos="100000">
                  <a:srgbClr val="12743E"/>
                </a:gs>
              </a:gsLst>
              <a:path path="rect">
                <a:fillToRect l="100000" t="100000"/>
              </a:path>
            </a:gradFill>
            <a:ln w="9525">
              <a:noFill/>
              <a:miter lim="800000"/>
              <a:headEnd/>
              <a:tailEnd/>
            </a:ln>
            <a:effectLst/>
          </p:spPr>
          <p:txBody>
            <a:bodyPr wrap="none" anchor="ctr"/>
            <a:lstStyle/>
            <a:p>
              <a:endParaRPr lang="en-CA"/>
            </a:p>
          </p:txBody>
        </p:sp>
        <p:sp>
          <p:nvSpPr>
            <p:cNvPr id="57347" name="Line 3"/>
            <p:cNvSpPr>
              <a:spLocks noChangeShapeType="1"/>
            </p:cNvSpPr>
            <p:nvPr/>
          </p:nvSpPr>
          <p:spPr bwMode="auto">
            <a:xfrm>
              <a:off x="1440" y="960"/>
              <a:ext cx="0" cy="2448"/>
            </a:xfrm>
            <a:prstGeom prst="line">
              <a:avLst/>
            </a:prstGeom>
            <a:noFill/>
            <a:ln w="38100">
              <a:solidFill>
                <a:schemeClr val="tx1"/>
              </a:solidFill>
              <a:round/>
              <a:headEnd/>
              <a:tailEnd/>
            </a:ln>
            <a:effectLst/>
          </p:spPr>
          <p:txBody>
            <a:bodyPr wrap="none"/>
            <a:lstStyle/>
            <a:p>
              <a:endParaRPr lang="th-TH"/>
            </a:p>
          </p:txBody>
        </p:sp>
        <p:sp>
          <p:nvSpPr>
            <p:cNvPr id="57348" name="Line 4"/>
            <p:cNvSpPr>
              <a:spLocks noChangeShapeType="1"/>
            </p:cNvSpPr>
            <p:nvPr/>
          </p:nvSpPr>
          <p:spPr bwMode="auto">
            <a:xfrm>
              <a:off x="1440" y="3408"/>
              <a:ext cx="3456" cy="0"/>
            </a:xfrm>
            <a:prstGeom prst="line">
              <a:avLst/>
            </a:prstGeom>
            <a:noFill/>
            <a:ln w="38100">
              <a:solidFill>
                <a:schemeClr val="tx1"/>
              </a:solidFill>
              <a:round/>
              <a:headEnd/>
              <a:tailEnd/>
            </a:ln>
            <a:effectLst/>
          </p:spPr>
          <p:txBody>
            <a:bodyPr wrap="none"/>
            <a:lstStyle/>
            <a:p>
              <a:endParaRPr lang="th-TH"/>
            </a:p>
          </p:txBody>
        </p:sp>
        <p:sp>
          <p:nvSpPr>
            <p:cNvPr id="57349" name="Text Box 5"/>
            <p:cNvSpPr txBox="1">
              <a:spLocks noChangeArrowheads="1"/>
            </p:cNvSpPr>
            <p:nvPr/>
          </p:nvSpPr>
          <p:spPr bwMode="auto">
            <a:xfrm rot="16200000">
              <a:off x="592" y="2128"/>
              <a:ext cx="1216" cy="288"/>
            </a:xfrm>
            <a:prstGeom prst="rect">
              <a:avLst/>
            </a:prstGeom>
            <a:noFill/>
            <a:ln w="9525">
              <a:noFill/>
              <a:miter lim="800000"/>
              <a:headEnd/>
              <a:tailEnd/>
            </a:ln>
            <a:effectLst/>
          </p:spPr>
          <p:txBody>
            <a:bodyPr>
              <a:spAutoFit/>
            </a:bodyPr>
            <a:lstStyle/>
            <a:p>
              <a:pPr>
                <a:spcBef>
                  <a:spcPct val="50000"/>
                </a:spcBef>
              </a:pPr>
              <a:r>
                <a:rPr lang="en-US" b="1"/>
                <a:t>Performance</a:t>
              </a:r>
            </a:p>
          </p:txBody>
        </p:sp>
        <p:sp>
          <p:nvSpPr>
            <p:cNvPr id="57350" name="Text Box 6"/>
            <p:cNvSpPr txBox="1">
              <a:spLocks noChangeArrowheads="1"/>
            </p:cNvSpPr>
            <p:nvPr/>
          </p:nvSpPr>
          <p:spPr bwMode="auto">
            <a:xfrm>
              <a:off x="1824" y="3504"/>
              <a:ext cx="2496" cy="288"/>
            </a:xfrm>
            <a:prstGeom prst="rect">
              <a:avLst/>
            </a:prstGeom>
            <a:noFill/>
            <a:ln w="9525">
              <a:noFill/>
              <a:miter lim="800000"/>
              <a:headEnd/>
              <a:tailEnd/>
            </a:ln>
            <a:effectLst/>
          </p:spPr>
          <p:txBody>
            <a:bodyPr>
              <a:spAutoFit/>
            </a:bodyPr>
            <a:lstStyle/>
            <a:p>
              <a:pPr>
                <a:spcBef>
                  <a:spcPct val="50000"/>
                </a:spcBef>
              </a:pPr>
              <a:r>
                <a:rPr lang="en-US" b="1"/>
                <a:t>Blocks of Learning Trials</a:t>
              </a:r>
            </a:p>
          </p:txBody>
        </p:sp>
        <p:sp>
          <p:nvSpPr>
            <p:cNvPr id="57351" name="Freeform 7"/>
            <p:cNvSpPr>
              <a:spLocks/>
            </p:cNvSpPr>
            <p:nvPr/>
          </p:nvSpPr>
          <p:spPr bwMode="auto">
            <a:xfrm>
              <a:off x="1632" y="1632"/>
              <a:ext cx="2976" cy="1344"/>
            </a:xfrm>
            <a:custGeom>
              <a:avLst/>
              <a:gdLst/>
              <a:ahLst/>
              <a:cxnLst>
                <a:cxn ang="0">
                  <a:pos x="0" y="1344"/>
                </a:cxn>
                <a:cxn ang="0">
                  <a:pos x="336" y="1056"/>
                </a:cxn>
                <a:cxn ang="0">
                  <a:pos x="816" y="720"/>
                </a:cxn>
                <a:cxn ang="0">
                  <a:pos x="1248" y="480"/>
                </a:cxn>
                <a:cxn ang="0">
                  <a:pos x="1824" y="240"/>
                </a:cxn>
                <a:cxn ang="0">
                  <a:pos x="2160" y="144"/>
                </a:cxn>
                <a:cxn ang="0">
                  <a:pos x="2592" y="48"/>
                </a:cxn>
                <a:cxn ang="0">
                  <a:pos x="2976" y="0"/>
                </a:cxn>
              </a:cxnLst>
              <a:rect l="0" t="0" r="r" b="b"/>
              <a:pathLst>
                <a:path w="2976" h="1344">
                  <a:moveTo>
                    <a:pt x="0" y="1344"/>
                  </a:moveTo>
                  <a:cubicBezTo>
                    <a:pt x="100" y="1252"/>
                    <a:pt x="200" y="1160"/>
                    <a:pt x="336" y="1056"/>
                  </a:cubicBezTo>
                  <a:cubicBezTo>
                    <a:pt x="472" y="952"/>
                    <a:pt x="664" y="816"/>
                    <a:pt x="816" y="720"/>
                  </a:cubicBezTo>
                  <a:cubicBezTo>
                    <a:pt x="968" y="624"/>
                    <a:pt x="1080" y="560"/>
                    <a:pt x="1248" y="480"/>
                  </a:cubicBezTo>
                  <a:cubicBezTo>
                    <a:pt x="1416" y="400"/>
                    <a:pt x="1672" y="296"/>
                    <a:pt x="1824" y="240"/>
                  </a:cubicBezTo>
                  <a:cubicBezTo>
                    <a:pt x="1976" y="184"/>
                    <a:pt x="2032" y="176"/>
                    <a:pt x="2160" y="144"/>
                  </a:cubicBezTo>
                  <a:cubicBezTo>
                    <a:pt x="2288" y="112"/>
                    <a:pt x="2456" y="72"/>
                    <a:pt x="2592" y="48"/>
                  </a:cubicBezTo>
                  <a:cubicBezTo>
                    <a:pt x="2728" y="24"/>
                    <a:pt x="2912" y="8"/>
                    <a:pt x="2976" y="0"/>
                  </a:cubicBezTo>
                </a:path>
              </a:pathLst>
            </a:custGeom>
            <a:noFill/>
            <a:ln w="38100" cap="flat">
              <a:solidFill>
                <a:srgbClr val="00CCFF"/>
              </a:solidFill>
              <a:prstDash val="sysDot"/>
              <a:round/>
              <a:headEnd/>
              <a:tailEnd/>
            </a:ln>
            <a:effectLst/>
          </p:spPr>
          <p:txBody>
            <a:bodyPr wrap="none"/>
            <a:lstStyle/>
            <a:p>
              <a:endParaRPr lang="th-TH"/>
            </a:p>
          </p:txBody>
        </p:sp>
        <p:sp>
          <p:nvSpPr>
            <p:cNvPr id="57352" name="Freeform 8"/>
            <p:cNvSpPr>
              <a:spLocks/>
            </p:cNvSpPr>
            <p:nvPr/>
          </p:nvSpPr>
          <p:spPr bwMode="auto">
            <a:xfrm>
              <a:off x="1680" y="2064"/>
              <a:ext cx="2736" cy="776"/>
            </a:xfrm>
            <a:custGeom>
              <a:avLst/>
              <a:gdLst/>
              <a:ahLst/>
              <a:cxnLst>
                <a:cxn ang="0">
                  <a:pos x="0" y="776"/>
                </a:cxn>
                <a:cxn ang="0">
                  <a:pos x="432" y="440"/>
                </a:cxn>
                <a:cxn ang="0">
                  <a:pos x="864" y="152"/>
                </a:cxn>
                <a:cxn ang="0">
                  <a:pos x="1488" y="56"/>
                </a:cxn>
                <a:cxn ang="0">
                  <a:pos x="1920" y="8"/>
                </a:cxn>
                <a:cxn ang="0">
                  <a:pos x="2400" y="8"/>
                </a:cxn>
                <a:cxn ang="0">
                  <a:pos x="2736" y="8"/>
                </a:cxn>
              </a:cxnLst>
              <a:rect l="0" t="0" r="r" b="b"/>
              <a:pathLst>
                <a:path w="2736" h="776">
                  <a:moveTo>
                    <a:pt x="0" y="776"/>
                  </a:moveTo>
                  <a:cubicBezTo>
                    <a:pt x="144" y="660"/>
                    <a:pt x="288" y="544"/>
                    <a:pt x="432" y="440"/>
                  </a:cubicBezTo>
                  <a:cubicBezTo>
                    <a:pt x="576" y="336"/>
                    <a:pt x="688" y="216"/>
                    <a:pt x="864" y="152"/>
                  </a:cubicBezTo>
                  <a:cubicBezTo>
                    <a:pt x="1040" y="88"/>
                    <a:pt x="1312" y="80"/>
                    <a:pt x="1488" y="56"/>
                  </a:cubicBezTo>
                  <a:cubicBezTo>
                    <a:pt x="1664" y="32"/>
                    <a:pt x="1768" y="16"/>
                    <a:pt x="1920" y="8"/>
                  </a:cubicBezTo>
                  <a:cubicBezTo>
                    <a:pt x="2072" y="0"/>
                    <a:pt x="2264" y="8"/>
                    <a:pt x="2400" y="8"/>
                  </a:cubicBezTo>
                  <a:cubicBezTo>
                    <a:pt x="2536" y="8"/>
                    <a:pt x="2680" y="8"/>
                    <a:pt x="2736" y="8"/>
                  </a:cubicBezTo>
                </a:path>
              </a:pathLst>
            </a:custGeom>
            <a:noFill/>
            <a:ln w="38100">
              <a:solidFill>
                <a:srgbClr val="CC99FF"/>
              </a:solidFill>
              <a:round/>
              <a:headEnd/>
              <a:tailEnd/>
            </a:ln>
            <a:effectLst/>
          </p:spPr>
          <p:txBody>
            <a:bodyPr wrap="none"/>
            <a:lstStyle/>
            <a:p>
              <a:endParaRPr lang="th-TH"/>
            </a:p>
          </p:txBody>
        </p:sp>
        <p:sp>
          <p:nvSpPr>
            <p:cNvPr id="57353" name="Text Box 9"/>
            <p:cNvSpPr txBox="1">
              <a:spLocks noChangeArrowheads="1"/>
            </p:cNvSpPr>
            <p:nvPr/>
          </p:nvSpPr>
          <p:spPr bwMode="auto">
            <a:xfrm>
              <a:off x="3600" y="1344"/>
              <a:ext cx="1488" cy="250"/>
            </a:xfrm>
            <a:prstGeom prst="rect">
              <a:avLst/>
            </a:prstGeom>
            <a:noFill/>
            <a:ln w="9525">
              <a:noFill/>
              <a:miter lim="800000"/>
              <a:headEnd/>
              <a:tailEnd/>
            </a:ln>
            <a:effectLst/>
          </p:spPr>
          <p:txBody>
            <a:bodyPr>
              <a:spAutoFit/>
            </a:bodyPr>
            <a:lstStyle/>
            <a:p>
              <a:pPr>
                <a:spcBef>
                  <a:spcPct val="50000"/>
                </a:spcBef>
              </a:pPr>
              <a:r>
                <a:rPr lang="en-US" sz="2000" b="1">
                  <a:solidFill>
                    <a:srgbClr val="00CCFF"/>
                  </a:solidFill>
                </a:rPr>
                <a:t>Precise Feedback</a:t>
              </a:r>
            </a:p>
          </p:txBody>
        </p:sp>
        <p:sp>
          <p:nvSpPr>
            <p:cNvPr id="57354" name="Text Box 10"/>
            <p:cNvSpPr txBox="1">
              <a:spLocks noChangeArrowheads="1"/>
            </p:cNvSpPr>
            <p:nvPr/>
          </p:nvSpPr>
          <p:spPr bwMode="auto">
            <a:xfrm>
              <a:off x="3648" y="1824"/>
              <a:ext cx="1824" cy="250"/>
            </a:xfrm>
            <a:prstGeom prst="rect">
              <a:avLst/>
            </a:prstGeom>
            <a:noFill/>
            <a:ln w="9525">
              <a:noFill/>
              <a:miter lim="800000"/>
              <a:headEnd/>
              <a:tailEnd/>
            </a:ln>
            <a:effectLst/>
          </p:spPr>
          <p:txBody>
            <a:bodyPr>
              <a:spAutoFit/>
            </a:bodyPr>
            <a:lstStyle/>
            <a:p>
              <a:pPr>
                <a:spcBef>
                  <a:spcPct val="50000"/>
                </a:spcBef>
              </a:pPr>
              <a:r>
                <a:rPr lang="en-US" sz="2000" b="1">
                  <a:solidFill>
                    <a:srgbClr val="CC99FF"/>
                  </a:solidFill>
                </a:rPr>
                <a:t>General Encouragement</a:t>
              </a:r>
            </a:p>
          </p:txBody>
        </p:sp>
        <p:sp>
          <p:nvSpPr>
            <p:cNvPr id="57356" name="Text Box 12"/>
            <p:cNvSpPr txBox="1">
              <a:spLocks noChangeArrowheads="1"/>
            </p:cNvSpPr>
            <p:nvPr/>
          </p:nvSpPr>
          <p:spPr bwMode="auto">
            <a:xfrm>
              <a:off x="960" y="960"/>
              <a:ext cx="436" cy="250"/>
            </a:xfrm>
            <a:prstGeom prst="rect">
              <a:avLst/>
            </a:prstGeom>
            <a:noFill/>
            <a:ln w="9525">
              <a:noFill/>
              <a:miter lim="800000"/>
              <a:headEnd/>
              <a:tailEnd/>
            </a:ln>
            <a:effectLst/>
          </p:spPr>
          <p:txBody>
            <a:bodyPr wrap="none">
              <a:spAutoFit/>
            </a:bodyPr>
            <a:lstStyle/>
            <a:p>
              <a:r>
                <a:rPr lang="en-US" sz="2000">
                  <a:solidFill>
                    <a:schemeClr val="bg1"/>
                  </a:solidFill>
                </a:rPr>
                <a:t>High</a:t>
              </a:r>
              <a:endParaRPr lang="en-CA" sz="2000">
                <a:solidFill>
                  <a:schemeClr val="bg1"/>
                </a:solidFill>
              </a:endParaRPr>
            </a:p>
          </p:txBody>
        </p:sp>
        <p:sp>
          <p:nvSpPr>
            <p:cNvPr id="57357" name="Text Box 13"/>
            <p:cNvSpPr txBox="1">
              <a:spLocks noChangeArrowheads="1"/>
            </p:cNvSpPr>
            <p:nvPr/>
          </p:nvSpPr>
          <p:spPr bwMode="auto">
            <a:xfrm>
              <a:off x="973" y="3168"/>
              <a:ext cx="410" cy="250"/>
            </a:xfrm>
            <a:prstGeom prst="rect">
              <a:avLst/>
            </a:prstGeom>
            <a:noFill/>
            <a:ln w="9525">
              <a:noFill/>
              <a:miter lim="800000"/>
              <a:headEnd/>
              <a:tailEnd/>
            </a:ln>
            <a:effectLst/>
          </p:spPr>
          <p:txBody>
            <a:bodyPr wrap="none">
              <a:spAutoFit/>
            </a:bodyPr>
            <a:lstStyle/>
            <a:p>
              <a:r>
                <a:rPr lang="en-US" sz="2000">
                  <a:solidFill>
                    <a:schemeClr val="bg1"/>
                  </a:solidFill>
                </a:rPr>
                <a:t>Low</a:t>
              </a:r>
              <a:endParaRPr lang="en-CA" sz="2000">
                <a:solidFill>
                  <a:schemeClr val="bg1"/>
                </a:solidFill>
              </a:endParaRPr>
            </a:p>
          </p:txBody>
        </p:sp>
        <p:sp>
          <p:nvSpPr>
            <p:cNvPr id="57358" name="Text Box 14"/>
            <p:cNvSpPr txBox="1">
              <a:spLocks noChangeArrowheads="1"/>
            </p:cNvSpPr>
            <p:nvPr/>
          </p:nvSpPr>
          <p:spPr bwMode="auto">
            <a:xfrm>
              <a:off x="1440" y="3408"/>
              <a:ext cx="462" cy="250"/>
            </a:xfrm>
            <a:prstGeom prst="rect">
              <a:avLst/>
            </a:prstGeom>
            <a:noFill/>
            <a:ln w="9525">
              <a:noFill/>
              <a:miter lim="800000"/>
              <a:headEnd/>
              <a:tailEnd/>
            </a:ln>
            <a:effectLst/>
          </p:spPr>
          <p:txBody>
            <a:bodyPr wrap="none">
              <a:spAutoFit/>
            </a:bodyPr>
            <a:lstStyle/>
            <a:p>
              <a:r>
                <a:rPr lang="en-US" sz="2000">
                  <a:solidFill>
                    <a:schemeClr val="bg1"/>
                  </a:solidFill>
                </a:rPr>
                <a:t>Early</a:t>
              </a:r>
              <a:endParaRPr lang="en-CA" sz="2000">
                <a:solidFill>
                  <a:schemeClr val="bg1"/>
                </a:solidFill>
              </a:endParaRPr>
            </a:p>
          </p:txBody>
        </p:sp>
        <p:sp>
          <p:nvSpPr>
            <p:cNvPr id="57359" name="Text Box 15"/>
            <p:cNvSpPr txBox="1">
              <a:spLocks noChangeArrowheads="1"/>
            </p:cNvSpPr>
            <p:nvPr/>
          </p:nvSpPr>
          <p:spPr bwMode="auto">
            <a:xfrm>
              <a:off x="4512" y="3408"/>
              <a:ext cx="400" cy="250"/>
            </a:xfrm>
            <a:prstGeom prst="rect">
              <a:avLst/>
            </a:prstGeom>
            <a:noFill/>
            <a:ln w="9525">
              <a:noFill/>
              <a:miter lim="800000"/>
              <a:headEnd/>
              <a:tailEnd/>
            </a:ln>
            <a:effectLst/>
          </p:spPr>
          <p:txBody>
            <a:bodyPr wrap="none">
              <a:spAutoFit/>
            </a:bodyPr>
            <a:lstStyle/>
            <a:p>
              <a:r>
                <a:rPr lang="en-US" sz="2000">
                  <a:solidFill>
                    <a:schemeClr val="bg1"/>
                  </a:solidFill>
                </a:rPr>
                <a:t>Late</a:t>
              </a:r>
              <a:endParaRPr lang="en-CA" sz="2000">
                <a:solidFill>
                  <a:schemeClr val="bg1"/>
                </a:solidFill>
              </a:endParaRPr>
            </a:p>
          </p:txBody>
        </p:sp>
      </p:gr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3"/>
          <p:cNvSpPr txBox="1">
            <a:spLocks noChangeArrowheads="1"/>
          </p:cNvSpPr>
          <p:nvPr/>
        </p:nvSpPr>
        <p:spPr bwMode="auto">
          <a:xfrm>
            <a:off x="1042988" y="1196975"/>
            <a:ext cx="6865937" cy="1016000"/>
          </a:xfrm>
          <a:prstGeom prst="rect">
            <a:avLst/>
          </a:prstGeom>
          <a:noFill/>
          <a:ln w="9525">
            <a:noFill/>
            <a:miter lim="800000"/>
            <a:headEnd/>
            <a:tailEnd/>
          </a:ln>
        </p:spPr>
        <p:txBody>
          <a:bodyPr>
            <a:spAutoFit/>
          </a:bodyPr>
          <a:lstStyle/>
          <a:p>
            <a:pPr>
              <a:spcBef>
                <a:spcPct val="50000"/>
              </a:spcBef>
            </a:pPr>
            <a:r>
              <a:rPr lang="en-GB" dirty="0">
                <a:solidFill>
                  <a:srgbClr val="FF3300"/>
                </a:solidFill>
              </a:rPr>
              <a:t>	is the reaction you get to your performance.</a:t>
            </a:r>
          </a:p>
          <a:p>
            <a:pPr>
              <a:spcBef>
                <a:spcPct val="50000"/>
              </a:spcBef>
            </a:pPr>
            <a:r>
              <a:rPr lang="en-GB" dirty="0">
                <a:solidFill>
                  <a:srgbClr val="FF3300"/>
                </a:solidFill>
              </a:rPr>
              <a:t>		</a:t>
            </a:r>
          </a:p>
        </p:txBody>
      </p:sp>
      <p:sp>
        <p:nvSpPr>
          <p:cNvPr id="3077" name="Text Box 5"/>
          <p:cNvSpPr txBox="1">
            <a:spLocks noChangeArrowheads="1"/>
          </p:cNvSpPr>
          <p:nvPr/>
        </p:nvSpPr>
        <p:spPr bwMode="auto">
          <a:xfrm>
            <a:off x="1828800" y="3657600"/>
            <a:ext cx="6511925" cy="831850"/>
          </a:xfrm>
          <a:prstGeom prst="rect">
            <a:avLst/>
          </a:prstGeom>
          <a:noFill/>
          <a:ln w="9525">
            <a:noFill/>
            <a:miter lim="800000"/>
            <a:headEnd/>
            <a:tailEnd/>
          </a:ln>
        </p:spPr>
        <p:txBody>
          <a:bodyPr>
            <a:spAutoFit/>
          </a:bodyPr>
          <a:lstStyle/>
          <a:p>
            <a:pPr>
              <a:spcBef>
                <a:spcPct val="50000"/>
              </a:spcBef>
            </a:pPr>
            <a:r>
              <a:rPr lang="en-GB" dirty="0">
                <a:solidFill>
                  <a:srgbClr val="FF3300"/>
                </a:solidFill>
              </a:rPr>
              <a:t>It can happen as you play a sport or when you are learning a new skill</a:t>
            </a:r>
          </a:p>
        </p:txBody>
      </p:sp>
      <p:sp>
        <p:nvSpPr>
          <p:cNvPr id="3079" name="Text Box 7"/>
          <p:cNvSpPr txBox="1">
            <a:spLocks noChangeArrowheads="1"/>
          </p:cNvSpPr>
          <p:nvPr/>
        </p:nvSpPr>
        <p:spPr bwMode="auto">
          <a:xfrm>
            <a:off x="1905000" y="5181600"/>
            <a:ext cx="4968875" cy="831850"/>
          </a:xfrm>
          <a:prstGeom prst="rect">
            <a:avLst/>
          </a:prstGeom>
          <a:noFill/>
          <a:ln w="9525">
            <a:noFill/>
            <a:miter lim="800000"/>
            <a:headEnd/>
            <a:tailEnd/>
          </a:ln>
        </p:spPr>
        <p:txBody>
          <a:bodyPr>
            <a:spAutoFit/>
          </a:bodyPr>
          <a:lstStyle/>
          <a:p>
            <a:pPr>
              <a:spcBef>
                <a:spcPct val="50000"/>
              </a:spcBef>
            </a:pPr>
            <a:r>
              <a:rPr lang="en-GB" dirty="0">
                <a:solidFill>
                  <a:srgbClr val="FF3300"/>
                </a:solidFill>
              </a:rPr>
              <a:t>It gives you information on how you were performing.</a:t>
            </a:r>
          </a:p>
        </p:txBody>
      </p:sp>
      <p:pic>
        <p:nvPicPr>
          <p:cNvPr id="3080" name="Picture 8" descr="\\moelwyn-dc\bjones-evans\My Pictures\Animations\Rugby_player.gif"/>
          <p:cNvPicPr>
            <a:picLocks noChangeAspect="1" noChangeArrowheads="1" noCrop="1"/>
          </p:cNvPicPr>
          <p:nvPr/>
        </p:nvPicPr>
        <p:blipFill>
          <a:blip r:embed="rId2" cstate="print"/>
          <a:srcRect/>
          <a:stretch>
            <a:fillRect/>
          </a:stretch>
        </p:blipFill>
        <p:spPr bwMode="auto">
          <a:xfrm>
            <a:off x="7235825" y="4508500"/>
            <a:ext cx="1406525" cy="1646238"/>
          </a:xfrm>
          <a:prstGeom prst="rect">
            <a:avLst/>
          </a:prstGeom>
          <a:noFill/>
          <a:ln w="9525">
            <a:noFill/>
            <a:miter lim="800000"/>
            <a:headEnd/>
            <a:tailEnd/>
          </a:ln>
        </p:spPr>
      </p:pic>
      <p:sp>
        <p:nvSpPr>
          <p:cNvPr id="11" name="Rectangle 10"/>
          <p:cNvSpPr>
            <a:spLocks noChangeArrowheads="1"/>
          </p:cNvSpPr>
          <p:nvPr/>
        </p:nvSpPr>
        <p:spPr bwMode="auto">
          <a:xfrm>
            <a:off x="1905000" y="2133600"/>
            <a:ext cx="6697663" cy="831850"/>
          </a:xfrm>
          <a:prstGeom prst="rect">
            <a:avLst/>
          </a:prstGeom>
          <a:noFill/>
          <a:ln w="9525">
            <a:noFill/>
            <a:miter lim="800000"/>
            <a:headEnd/>
            <a:tailEnd/>
          </a:ln>
        </p:spPr>
        <p:txBody>
          <a:bodyPr>
            <a:spAutoFit/>
          </a:bodyPr>
          <a:lstStyle/>
          <a:p>
            <a:r>
              <a:rPr lang="en-GB" dirty="0"/>
              <a:t>is the response you get to your output in your information processing system</a:t>
            </a:r>
            <a:endParaRPr lang="en-US" dirty="0"/>
          </a:p>
        </p:txBody>
      </p:sp>
      <p:sp>
        <p:nvSpPr>
          <p:cNvPr id="13" name="TextBox 12"/>
          <p:cNvSpPr txBox="1"/>
          <p:nvPr/>
        </p:nvSpPr>
        <p:spPr>
          <a:xfrm>
            <a:off x="755650" y="765175"/>
            <a:ext cx="5400675" cy="461963"/>
          </a:xfrm>
          <a:prstGeom prst="rect">
            <a:avLst/>
          </a:prstGeom>
          <a:noFill/>
        </p:spPr>
        <p:txBody>
          <a:bodyPr>
            <a:spAutoFit/>
          </a:bodyPr>
          <a:lstStyle/>
          <a:p>
            <a:pPr>
              <a:defRPr/>
            </a:pPr>
            <a:r>
              <a:rPr lang="en-GB" dirty="0">
                <a:solidFill>
                  <a:schemeClr val="tx2">
                    <a:lumMod val="50000"/>
                  </a:schemeClr>
                </a:solidFill>
              </a:rPr>
              <a:t>FEEDBACK</a:t>
            </a:r>
            <a:endParaRPr lang="en-US" dirty="0">
              <a:solidFill>
                <a:schemeClr val="tx2">
                  <a:lumMod val="50000"/>
                </a:schemeClr>
              </a:solidFill>
            </a:endParaRPr>
          </a:p>
        </p:txBody>
      </p:sp>
      <p:sp>
        <p:nvSpPr>
          <p:cNvPr id="14" name="TextBox 13"/>
          <p:cNvSpPr txBox="1"/>
          <p:nvPr/>
        </p:nvSpPr>
        <p:spPr>
          <a:xfrm>
            <a:off x="762000" y="3124200"/>
            <a:ext cx="4608512" cy="461962"/>
          </a:xfrm>
          <a:prstGeom prst="rect">
            <a:avLst/>
          </a:prstGeom>
          <a:noFill/>
        </p:spPr>
        <p:txBody>
          <a:bodyPr>
            <a:spAutoFit/>
          </a:bodyPr>
          <a:lstStyle/>
          <a:p>
            <a:pPr>
              <a:defRPr/>
            </a:pPr>
            <a:r>
              <a:rPr lang="en-GB" dirty="0">
                <a:solidFill>
                  <a:schemeClr val="tx2">
                    <a:lumMod val="50000"/>
                  </a:schemeClr>
                </a:solidFill>
              </a:rPr>
              <a:t>When does feedback happen?</a:t>
            </a:r>
            <a:endParaRPr lang="en-US" dirty="0">
              <a:solidFill>
                <a:schemeClr val="tx2">
                  <a:lumMod val="50000"/>
                </a:schemeClr>
              </a:solidFill>
            </a:endParaRPr>
          </a:p>
        </p:txBody>
      </p:sp>
      <p:sp>
        <p:nvSpPr>
          <p:cNvPr id="15" name="TextBox 14"/>
          <p:cNvSpPr txBox="1"/>
          <p:nvPr/>
        </p:nvSpPr>
        <p:spPr>
          <a:xfrm>
            <a:off x="762000" y="4572000"/>
            <a:ext cx="6119812" cy="461962"/>
          </a:xfrm>
          <a:prstGeom prst="rect">
            <a:avLst/>
          </a:prstGeom>
          <a:noFill/>
        </p:spPr>
        <p:txBody>
          <a:bodyPr>
            <a:spAutoFit/>
          </a:bodyPr>
          <a:lstStyle/>
          <a:p>
            <a:pPr>
              <a:defRPr/>
            </a:pPr>
            <a:r>
              <a:rPr lang="en-GB" dirty="0">
                <a:solidFill>
                  <a:schemeClr val="tx2">
                    <a:lumMod val="50000"/>
                  </a:schemeClr>
                </a:solidFill>
              </a:rPr>
              <a:t>Why do we need feedback?</a:t>
            </a:r>
            <a:endParaRPr lang="en-US" dirty="0">
              <a:solidFill>
                <a:schemeClr val="tx2">
                  <a:lumMod val="50000"/>
                </a:schemeClr>
              </a:solidFil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499"/>
                                          </p:stCondLst>
                                        </p:cTn>
                                        <p:tgtEl>
                                          <p:spTgt spid="3080"/>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5" presetClass="entr" presetSubtype="5" fill="hold" grpId="0" nodeType="clickEffect">
                                  <p:stCondLst>
                                    <p:cond delay="0"/>
                                  </p:stCondLst>
                                  <p:childTnLst>
                                    <p:set>
                                      <p:cBhvr>
                                        <p:cTn id="15" dur="1" fill="hold">
                                          <p:stCondLst>
                                            <p:cond delay="0"/>
                                          </p:stCondLst>
                                        </p:cTn>
                                        <p:tgtEl>
                                          <p:spTgt spid="3075"/>
                                        </p:tgtEl>
                                        <p:attrNameLst>
                                          <p:attrName>style.visibility</p:attrName>
                                        </p:attrNameLst>
                                      </p:cBhvr>
                                      <p:to>
                                        <p:strVal val="visible"/>
                                      </p:to>
                                    </p:set>
                                    <p:animEffect transition="in" filter="checkerboard(down)">
                                      <p:cBhvr>
                                        <p:cTn id="16" dur="500"/>
                                        <p:tgtEl>
                                          <p:spTgt spid="3075"/>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additive="base">
                                        <p:cTn id="21" dur="500" fill="hold"/>
                                        <p:tgtEl>
                                          <p:spTgt spid="11"/>
                                        </p:tgtEl>
                                        <p:attrNameLst>
                                          <p:attrName>ppt_x</p:attrName>
                                        </p:attrNameLst>
                                      </p:cBhvr>
                                      <p:tavLst>
                                        <p:tav tm="0">
                                          <p:val>
                                            <p:strVal val="#ppt_x"/>
                                          </p:val>
                                        </p:tav>
                                        <p:tav tm="100000">
                                          <p:val>
                                            <p:strVal val="#ppt_x"/>
                                          </p:val>
                                        </p:tav>
                                      </p:tavLst>
                                    </p:anim>
                                    <p:anim calcmode="lin" valueType="num">
                                      <p:cBhvr additive="base">
                                        <p:cTn id="2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linds(horizontal)">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5" fill="hold" grpId="0" nodeType="clickEffect">
                                  <p:stCondLst>
                                    <p:cond delay="0"/>
                                  </p:stCondLst>
                                  <p:childTnLst>
                                    <p:set>
                                      <p:cBhvr>
                                        <p:cTn id="31" dur="1" fill="hold">
                                          <p:stCondLst>
                                            <p:cond delay="0"/>
                                          </p:stCondLst>
                                        </p:cTn>
                                        <p:tgtEl>
                                          <p:spTgt spid="3077"/>
                                        </p:tgtEl>
                                        <p:attrNameLst>
                                          <p:attrName>style.visibility</p:attrName>
                                        </p:attrNameLst>
                                      </p:cBhvr>
                                      <p:to>
                                        <p:strVal val="visible"/>
                                      </p:to>
                                    </p:set>
                                    <p:animEffect transition="in" filter="blinds(vertical)">
                                      <p:cBhvr>
                                        <p:cTn id="32" dur="500"/>
                                        <p:tgtEl>
                                          <p:spTgt spid="3077"/>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blinds(horizontal)">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15" presetClass="entr" presetSubtype="0" fill="hold" grpId="0" nodeType="clickEffect">
                                  <p:stCondLst>
                                    <p:cond delay="0"/>
                                  </p:stCondLst>
                                  <p:childTnLst>
                                    <p:set>
                                      <p:cBhvr>
                                        <p:cTn id="41" dur="1" fill="hold">
                                          <p:stCondLst>
                                            <p:cond delay="0"/>
                                          </p:stCondLst>
                                        </p:cTn>
                                        <p:tgtEl>
                                          <p:spTgt spid="3079"/>
                                        </p:tgtEl>
                                        <p:attrNameLst>
                                          <p:attrName>style.visibility</p:attrName>
                                        </p:attrNameLst>
                                      </p:cBhvr>
                                      <p:to>
                                        <p:strVal val="visible"/>
                                      </p:to>
                                    </p:set>
                                    <p:anim calcmode="lin" valueType="num">
                                      <p:cBhvr>
                                        <p:cTn id="42" dur="1000" fill="hold"/>
                                        <p:tgtEl>
                                          <p:spTgt spid="3079"/>
                                        </p:tgtEl>
                                        <p:attrNameLst>
                                          <p:attrName>ppt_w</p:attrName>
                                        </p:attrNameLst>
                                      </p:cBhvr>
                                      <p:tavLst>
                                        <p:tav tm="0">
                                          <p:val>
                                            <p:fltVal val="0"/>
                                          </p:val>
                                        </p:tav>
                                        <p:tav tm="100000">
                                          <p:val>
                                            <p:strVal val="#ppt_w"/>
                                          </p:val>
                                        </p:tav>
                                      </p:tavLst>
                                    </p:anim>
                                    <p:anim calcmode="lin" valueType="num">
                                      <p:cBhvr>
                                        <p:cTn id="43" dur="1000" fill="hold"/>
                                        <p:tgtEl>
                                          <p:spTgt spid="3079"/>
                                        </p:tgtEl>
                                        <p:attrNameLst>
                                          <p:attrName>ppt_h</p:attrName>
                                        </p:attrNameLst>
                                      </p:cBhvr>
                                      <p:tavLst>
                                        <p:tav tm="0">
                                          <p:val>
                                            <p:fltVal val="0"/>
                                          </p:val>
                                        </p:tav>
                                        <p:tav tm="100000">
                                          <p:val>
                                            <p:strVal val="#ppt_h"/>
                                          </p:val>
                                        </p:tav>
                                      </p:tavLst>
                                    </p:anim>
                                    <p:anim calcmode="lin" valueType="num">
                                      <p:cBhvr>
                                        <p:cTn id="44" dur="1000" fill="hold"/>
                                        <p:tgtEl>
                                          <p:spTgt spid="3079"/>
                                        </p:tgtEl>
                                        <p:attrNameLst>
                                          <p:attrName>ppt_x</p:attrName>
                                        </p:attrNameLst>
                                      </p:cBhvr>
                                      <p:tavLst>
                                        <p:tav tm="0" fmla="#ppt_x+(cos(-2*pi*(1-$))*-#ppt_x-sin(-2*pi*(1-$))*(1-#ppt_y))*(1-$)">
                                          <p:val>
                                            <p:fltVal val="0"/>
                                          </p:val>
                                        </p:tav>
                                        <p:tav tm="100000">
                                          <p:val>
                                            <p:fltVal val="1"/>
                                          </p:val>
                                        </p:tav>
                                      </p:tavLst>
                                    </p:anim>
                                    <p:anim calcmode="lin" valueType="num">
                                      <p:cBhvr>
                                        <p:cTn id="45" dur="1000" fill="hold"/>
                                        <p:tgtEl>
                                          <p:spTgt spid="307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utoUpdateAnimBg="0"/>
      <p:bldP spid="3077" grpId="0" autoUpdateAnimBg="0"/>
      <p:bldP spid="3079" grpId="0" autoUpdateAnimBg="0"/>
      <p:bldP spid="11" grpId="0"/>
      <p:bldP spid="13" grpId="0"/>
      <p:bldP spid="14" grpId="0"/>
      <p:bldP spid="15" grpId="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normAutofit fontScale="90000"/>
          </a:bodyPr>
          <a:lstStyle/>
          <a:p>
            <a:r>
              <a:rPr lang="en-US" sz="3600" i="1"/>
              <a:t>What is the Best Timing for Information Feedback?</a:t>
            </a:r>
          </a:p>
        </p:txBody>
      </p:sp>
      <p:sp>
        <p:nvSpPr>
          <p:cNvPr id="58371" name="Rectangle 3"/>
          <p:cNvSpPr>
            <a:spLocks noGrp="1" noChangeArrowheads="1"/>
          </p:cNvSpPr>
          <p:nvPr>
            <p:ph type="body" idx="1"/>
          </p:nvPr>
        </p:nvSpPr>
        <p:spPr/>
        <p:txBody>
          <a:bodyPr/>
          <a:lstStyle/>
          <a:p>
            <a:r>
              <a:rPr lang="en-US"/>
              <a:t>Short-term memory is very</a:t>
            </a:r>
          </a:p>
          <a:p>
            <a:pPr>
              <a:buFont typeface="Wingdings" pitchFamily="2" charset="2"/>
              <a:buNone/>
            </a:pPr>
            <a:r>
              <a:rPr lang="en-US"/>
              <a:t>	 susceptible to loss</a:t>
            </a:r>
          </a:p>
          <a:p>
            <a:r>
              <a:rPr lang="en-US">
                <a:solidFill>
                  <a:schemeClr val="accent2"/>
                </a:solidFill>
              </a:rPr>
              <a:t>Generally, the greater the delay of information provision the less effect the given information has</a:t>
            </a:r>
          </a:p>
          <a:p>
            <a:r>
              <a:rPr lang="en-US"/>
              <a:t>Therefore, immediate feedback is more beneficial</a:t>
            </a:r>
          </a:p>
        </p:txBody>
      </p:sp>
      <p:pic>
        <p:nvPicPr>
          <p:cNvPr id="58372" name="Picture 4" descr="xremember-knot"/>
          <p:cNvPicPr>
            <a:picLocks noChangeAspect="1" noChangeArrowheads="1"/>
          </p:cNvPicPr>
          <p:nvPr/>
        </p:nvPicPr>
        <p:blipFill>
          <a:blip r:embed="rId2" cstate="print"/>
          <a:srcRect/>
          <a:stretch>
            <a:fillRect/>
          </a:stretch>
        </p:blipFill>
        <p:spPr bwMode="auto">
          <a:xfrm>
            <a:off x="6858000" y="1295400"/>
            <a:ext cx="1179513" cy="1687513"/>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83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83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83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583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Classification</a:t>
            </a:r>
            <a:endParaRPr lang="en-US" dirty="0"/>
          </a:p>
        </p:txBody>
      </p:sp>
      <p:sp>
        <p:nvSpPr>
          <p:cNvPr id="5" name="Subtitle 4"/>
          <p:cNvSpPr>
            <a:spLocks noGrp="1"/>
          </p:cNvSpPr>
          <p:nvPr>
            <p:ph type="subTitle" idx="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Task-intrinsic feedback </a:t>
            </a:r>
            <a:endParaRPr lang="en-US" dirty="0"/>
          </a:p>
        </p:txBody>
      </p:sp>
      <p:sp>
        <p:nvSpPr>
          <p:cNvPr id="3" name="Content Placeholder 2"/>
          <p:cNvSpPr>
            <a:spLocks noGrp="1"/>
          </p:cNvSpPr>
          <p:nvPr>
            <p:ph idx="1"/>
          </p:nvPr>
        </p:nvSpPr>
        <p:spPr/>
        <p:txBody>
          <a:bodyPr/>
          <a:lstStyle/>
          <a:p>
            <a:r>
              <a:rPr lang="en-US" dirty="0" smtClean="0"/>
              <a:t>The sensory feedback that is naturally available while performing a skill.</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 of task-intrinsic feedback</a:t>
            </a:r>
            <a:endParaRPr lang="en-US" dirty="0"/>
          </a:p>
        </p:txBody>
      </p:sp>
      <p:sp>
        <p:nvSpPr>
          <p:cNvPr id="3" name="Content Placeholder 2"/>
          <p:cNvSpPr>
            <a:spLocks noGrp="1"/>
          </p:cNvSpPr>
          <p:nvPr>
            <p:ph idx="1"/>
          </p:nvPr>
        </p:nvSpPr>
        <p:spPr/>
        <p:txBody>
          <a:bodyPr/>
          <a:lstStyle/>
          <a:p>
            <a:r>
              <a:rPr lang="en-US" dirty="0" smtClean="0"/>
              <a:t>Visual</a:t>
            </a:r>
          </a:p>
          <a:p>
            <a:r>
              <a:rPr lang="en-US" dirty="0" smtClean="0"/>
              <a:t>Auditory</a:t>
            </a:r>
          </a:p>
          <a:p>
            <a:r>
              <a:rPr lang="en-US" dirty="0" err="1" smtClean="0"/>
              <a:t>Proprioception</a:t>
            </a:r>
            <a:endParaRPr lang="en-US" dirty="0" smtClean="0"/>
          </a:p>
          <a:p>
            <a:r>
              <a:rPr lang="en-US" dirty="0" smtClean="0"/>
              <a:t>Tactile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Augmented feedback</a:t>
            </a:r>
            <a:endParaRPr lang="en-US" dirty="0"/>
          </a:p>
        </p:txBody>
      </p:sp>
      <p:sp>
        <p:nvSpPr>
          <p:cNvPr id="3" name="Content Placeholder 2"/>
          <p:cNvSpPr>
            <a:spLocks noGrp="1"/>
          </p:cNvSpPr>
          <p:nvPr>
            <p:ph idx="1"/>
          </p:nvPr>
        </p:nvSpPr>
        <p:spPr/>
        <p:txBody>
          <a:bodyPr/>
          <a:lstStyle/>
          <a:p>
            <a:r>
              <a:rPr lang="en-US" dirty="0" smtClean="0"/>
              <a:t>Describe information about performing a skill that is added to sensory and from external.</a:t>
            </a:r>
          </a:p>
          <a:p>
            <a:endParaRPr lang="en-US" dirty="0" smtClean="0"/>
          </a:p>
          <a:p>
            <a:r>
              <a:rPr lang="en-US" b="1" dirty="0" smtClean="0"/>
              <a:t>Concurrent augmented feedback</a:t>
            </a:r>
            <a:r>
              <a:rPr lang="en-US" dirty="0" smtClean="0"/>
              <a:t>: given while movement is in progress.</a:t>
            </a:r>
          </a:p>
          <a:p>
            <a:endParaRPr lang="en-US" dirty="0" smtClean="0"/>
          </a:p>
          <a:p>
            <a:r>
              <a:rPr lang="en-US" b="1" dirty="0" smtClean="0"/>
              <a:t>Terminal augmented feedback</a:t>
            </a:r>
            <a:r>
              <a:rPr lang="en-US" dirty="0" smtClean="0"/>
              <a:t>: given after the skill has been performed.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7" descr="\\moelwyn-dc\bjones-evans\My Pictures\Animations\ani_sparklediv02.gif"/>
          <p:cNvPicPr>
            <a:picLocks noChangeAspect="1" noChangeArrowheads="1" noCrop="1"/>
          </p:cNvPicPr>
          <p:nvPr/>
        </p:nvPicPr>
        <p:blipFill>
          <a:blip r:embed="rId2" cstate="print"/>
          <a:srcRect/>
          <a:stretch>
            <a:fillRect/>
          </a:stretch>
        </p:blipFill>
        <p:spPr bwMode="auto">
          <a:xfrm>
            <a:off x="539750" y="5157788"/>
            <a:ext cx="7620000" cy="217487"/>
          </a:xfrm>
          <a:prstGeom prst="rect">
            <a:avLst/>
          </a:prstGeom>
          <a:noFill/>
          <a:ln w="9525">
            <a:noFill/>
            <a:miter lim="800000"/>
            <a:headEnd/>
            <a:tailEnd/>
          </a:ln>
        </p:spPr>
      </p:pic>
      <p:sp>
        <p:nvSpPr>
          <p:cNvPr id="5123" name="Rectangle 8"/>
          <p:cNvSpPr>
            <a:spLocks noChangeArrowheads="1"/>
          </p:cNvSpPr>
          <p:nvPr/>
        </p:nvSpPr>
        <p:spPr bwMode="auto">
          <a:xfrm>
            <a:off x="827088" y="4056063"/>
            <a:ext cx="8066087" cy="1446212"/>
          </a:xfrm>
          <a:prstGeom prst="rect">
            <a:avLst/>
          </a:prstGeom>
          <a:noFill/>
          <a:ln w="9525">
            <a:noFill/>
            <a:miter lim="800000"/>
            <a:headEnd/>
            <a:tailEnd/>
          </a:ln>
        </p:spPr>
        <p:txBody>
          <a:bodyPr anchor="ctr">
            <a:spAutoFit/>
          </a:bodyPr>
          <a:lstStyle/>
          <a:p>
            <a:pPr algn="just" eaLnBrk="0" hangingPunct="0"/>
            <a:r>
              <a:rPr lang="en-GB" sz="4400">
                <a:cs typeface="Times New Roman" pitchFamily="18" charset="0"/>
              </a:rPr>
              <a:t>	</a:t>
            </a:r>
          </a:p>
          <a:p>
            <a:pPr algn="just" eaLnBrk="0" hangingPunct="0"/>
            <a:endParaRPr lang="en-US" sz="4400">
              <a:solidFill>
                <a:srgbClr val="FF0000"/>
              </a:solidFill>
            </a:endParaRPr>
          </a:p>
        </p:txBody>
      </p:sp>
      <p:sp>
        <p:nvSpPr>
          <p:cNvPr id="11" name="TextBox 10"/>
          <p:cNvSpPr txBox="1">
            <a:spLocks noChangeArrowheads="1"/>
          </p:cNvSpPr>
          <p:nvPr/>
        </p:nvSpPr>
        <p:spPr bwMode="auto">
          <a:xfrm>
            <a:off x="468313" y="836613"/>
            <a:ext cx="6983412" cy="954087"/>
          </a:xfrm>
          <a:prstGeom prst="rect">
            <a:avLst/>
          </a:prstGeom>
          <a:noFill/>
          <a:ln w="9525">
            <a:noFill/>
            <a:miter lim="800000"/>
            <a:headEnd/>
            <a:tailEnd/>
          </a:ln>
        </p:spPr>
        <p:txBody>
          <a:bodyPr>
            <a:spAutoFit/>
          </a:bodyPr>
          <a:lstStyle/>
          <a:p>
            <a:r>
              <a:rPr lang="en-GB" sz="3200" dirty="0">
                <a:cs typeface="Times New Roman" pitchFamily="18" charset="0"/>
              </a:rPr>
              <a:t>There are two types of feedback in sport</a:t>
            </a:r>
            <a:endParaRPr lang="en-US" sz="3200" dirty="0"/>
          </a:p>
          <a:p>
            <a:endParaRPr lang="en-US" dirty="0"/>
          </a:p>
        </p:txBody>
      </p:sp>
      <p:sp>
        <p:nvSpPr>
          <p:cNvPr id="13" name="TextBox 12"/>
          <p:cNvSpPr txBox="1">
            <a:spLocks noChangeArrowheads="1"/>
          </p:cNvSpPr>
          <p:nvPr/>
        </p:nvSpPr>
        <p:spPr bwMode="auto">
          <a:xfrm>
            <a:off x="1979613" y="1989138"/>
            <a:ext cx="6480175" cy="954087"/>
          </a:xfrm>
          <a:prstGeom prst="rect">
            <a:avLst/>
          </a:prstGeom>
          <a:noFill/>
          <a:ln w="9525">
            <a:noFill/>
            <a:miter lim="800000"/>
            <a:headEnd/>
            <a:tailEnd/>
          </a:ln>
        </p:spPr>
        <p:txBody>
          <a:bodyPr>
            <a:spAutoFit/>
          </a:bodyPr>
          <a:lstStyle/>
          <a:p>
            <a:r>
              <a:rPr lang="en-GB" sz="3200" dirty="0">
                <a:solidFill>
                  <a:srgbClr val="FF0000"/>
                </a:solidFill>
                <a:cs typeface="Times New Roman" pitchFamily="18" charset="0"/>
              </a:rPr>
              <a:t>Knowledge of performance</a:t>
            </a:r>
          </a:p>
          <a:p>
            <a:endParaRPr lang="en-US" dirty="0"/>
          </a:p>
        </p:txBody>
      </p:sp>
      <p:sp>
        <p:nvSpPr>
          <p:cNvPr id="15" name="TextBox 14"/>
          <p:cNvSpPr txBox="1">
            <a:spLocks noChangeArrowheads="1"/>
          </p:cNvSpPr>
          <p:nvPr/>
        </p:nvSpPr>
        <p:spPr bwMode="auto">
          <a:xfrm>
            <a:off x="2051050" y="3213100"/>
            <a:ext cx="6553200" cy="954088"/>
          </a:xfrm>
          <a:prstGeom prst="rect">
            <a:avLst/>
          </a:prstGeom>
          <a:noFill/>
          <a:ln w="9525">
            <a:noFill/>
            <a:miter lim="800000"/>
            <a:headEnd/>
            <a:tailEnd/>
          </a:ln>
        </p:spPr>
        <p:txBody>
          <a:bodyPr>
            <a:spAutoFit/>
          </a:bodyPr>
          <a:lstStyle/>
          <a:p>
            <a:r>
              <a:rPr lang="en-GB" sz="3200" dirty="0">
                <a:solidFill>
                  <a:srgbClr val="2218A8"/>
                </a:solidFill>
                <a:cs typeface="Times New Roman" pitchFamily="18" charset="0"/>
              </a:rPr>
              <a:t>Knowledge of results</a:t>
            </a:r>
            <a:endParaRPr lang="en-GB" sz="3200" dirty="0">
              <a:solidFill>
                <a:srgbClr val="2218A8"/>
              </a:solidFill>
            </a:endParaRPr>
          </a:p>
          <a:p>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p:cTn id="12" dur="1000" fill="hold"/>
                                        <p:tgtEl>
                                          <p:spTgt spid="13"/>
                                        </p:tgtEl>
                                        <p:attrNameLst>
                                          <p:attrName>ppt_w</p:attrName>
                                        </p:attrNameLst>
                                      </p:cBhvr>
                                      <p:tavLst>
                                        <p:tav tm="0">
                                          <p:val>
                                            <p:strVal val="#ppt_w*0.70"/>
                                          </p:val>
                                        </p:tav>
                                        <p:tav tm="100000">
                                          <p:val>
                                            <p:strVal val="#ppt_w"/>
                                          </p:val>
                                        </p:tav>
                                      </p:tavLst>
                                    </p:anim>
                                    <p:anim calcmode="lin" valueType="num">
                                      <p:cBhvr>
                                        <p:cTn id="13" dur="1000" fill="hold"/>
                                        <p:tgtEl>
                                          <p:spTgt spid="13"/>
                                        </p:tgtEl>
                                        <p:attrNameLst>
                                          <p:attrName>ppt_h</p:attrName>
                                        </p:attrNameLst>
                                      </p:cBhvr>
                                      <p:tavLst>
                                        <p:tav tm="0">
                                          <p:val>
                                            <p:strVal val="#ppt_h"/>
                                          </p:val>
                                        </p:tav>
                                        <p:tav tm="100000">
                                          <p:val>
                                            <p:strVal val="#ppt_h"/>
                                          </p:val>
                                        </p:tav>
                                      </p:tavLst>
                                    </p:anim>
                                    <p:animEffect transition="in" filter="fade">
                                      <p:cBhvr>
                                        <p:cTn id="14" dur="1000"/>
                                        <p:tgtEl>
                                          <p:spTgt spid="13"/>
                                        </p:tgtEl>
                                      </p:cBhvr>
                                    </p:animEffect>
                                  </p:childTnLst>
                                </p:cTn>
                              </p:par>
                            </p:childTnLst>
                          </p:cTn>
                        </p:par>
                        <p:par>
                          <p:cTn id="15" fill="hold">
                            <p:stCondLst>
                              <p:cond delay="1000"/>
                            </p:stCondLst>
                            <p:childTnLst>
                              <p:par>
                                <p:cTn id="16" presetID="8" presetClass="emph" presetSubtype="0" fill="hold" grpId="1" nodeType="afterEffect">
                                  <p:stCondLst>
                                    <p:cond delay="0"/>
                                  </p:stCondLst>
                                  <p:childTnLst>
                                    <p:animRot by="21600000">
                                      <p:cBhvr>
                                        <p:cTn id="17" dur="2000" fill="hold"/>
                                        <p:tgtEl>
                                          <p:spTgt spid="13"/>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55"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 calcmode="lin" valueType="num">
                                      <p:cBhvr>
                                        <p:cTn id="22" dur="1000" fill="hold"/>
                                        <p:tgtEl>
                                          <p:spTgt spid="15"/>
                                        </p:tgtEl>
                                        <p:attrNameLst>
                                          <p:attrName>ppt_w</p:attrName>
                                        </p:attrNameLst>
                                      </p:cBhvr>
                                      <p:tavLst>
                                        <p:tav tm="0">
                                          <p:val>
                                            <p:strVal val="#ppt_w*0.70"/>
                                          </p:val>
                                        </p:tav>
                                        <p:tav tm="100000">
                                          <p:val>
                                            <p:strVal val="#ppt_w"/>
                                          </p:val>
                                        </p:tav>
                                      </p:tavLst>
                                    </p:anim>
                                    <p:anim calcmode="lin" valueType="num">
                                      <p:cBhvr>
                                        <p:cTn id="23" dur="1000" fill="hold"/>
                                        <p:tgtEl>
                                          <p:spTgt spid="15"/>
                                        </p:tgtEl>
                                        <p:attrNameLst>
                                          <p:attrName>ppt_h</p:attrName>
                                        </p:attrNameLst>
                                      </p:cBhvr>
                                      <p:tavLst>
                                        <p:tav tm="0">
                                          <p:val>
                                            <p:strVal val="#ppt_h"/>
                                          </p:val>
                                        </p:tav>
                                        <p:tav tm="100000">
                                          <p:val>
                                            <p:strVal val="#ppt_h"/>
                                          </p:val>
                                        </p:tav>
                                      </p:tavLst>
                                    </p:anim>
                                    <p:animEffect transition="in" filter="fade">
                                      <p:cBhvr>
                                        <p:cTn id="24" dur="1000"/>
                                        <p:tgtEl>
                                          <p:spTgt spid="15"/>
                                        </p:tgtEl>
                                      </p:cBhvr>
                                    </p:animEffect>
                                  </p:childTnLst>
                                </p:cTn>
                              </p:par>
                            </p:childTnLst>
                          </p:cTn>
                        </p:par>
                        <p:par>
                          <p:cTn id="25" fill="hold">
                            <p:stCondLst>
                              <p:cond delay="1000"/>
                            </p:stCondLst>
                            <p:childTnLst>
                              <p:par>
                                <p:cTn id="26" presetID="8" presetClass="emph" presetSubtype="0" fill="hold" grpId="1" nodeType="afterEffect">
                                  <p:stCondLst>
                                    <p:cond delay="0"/>
                                  </p:stCondLst>
                                  <p:childTnLst>
                                    <p:animRot by="21600000">
                                      <p:cBhvr>
                                        <p:cTn id="27" dur="2000" fill="hold"/>
                                        <p:tgtEl>
                                          <p:spTgt spid="1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3" grpId="1"/>
      <p:bldP spid="15" grpId="0"/>
      <p:bldP spid="15"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solidFill>
                  <a:srgbClr val="FF0000"/>
                </a:solidFill>
                <a:cs typeface="Times New Roman" pitchFamily="18" charset="0"/>
              </a:rPr>
              <a:t>Knowledge of performance (KP)</a:t>
            </a:r>
            <a:endParaRPr lang="en-US" dirty="0"/>
          </a:p>
        </p:txBody>
      </p:sp>
      <p:sp>
        <p:nvSpPr>
          <p:cNvPr id="3" name="Content Placeholder 2"/>
          <p:cNvSpPr>
            <a:spLocks noGrp="1"/>
          </p:cNvSpPr>
          <p:nvPr>
            <p:ph idx="1"/>
          </p:nvPr>
        </p:nvSpPr>
        <p:spPr/>
        <p:txBody>
          <a:bodyPr/>
          <a:lstStyle/>
          <a:p>
            <a:r>
              <a:rPr lang="en-US" dirty="0" smtClean="0"/>
              <a:t>Gives information about the movement characteristics that led to a performance outcome</a:t>
            </a:r>
            <a:endParaRPr lang="en-US" dirty="0"/>
          </a:p>
        </p:txBody>
      </p:sp>
    </p:spTree>
  </p:cSld>
  <p:clrMapOvr>
    <a:masterClrMapping/>
  </p:clrMapOvr>
</p:sld>
</file>

<file path=ppt/theme/theme1.xml><?xml version="1.0" encoding="utf-8"?>
<a:theme xmlns:a="http://schemas.openxmlformats.org/drawingml/2006/main" name="ชุดรูปแบบของ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ชุดรูปแบบของ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TotalTime>
  <Words>992</Words>
  <Application>Microsoft Office PowerPoint</Application>
  <PresentationFormat>On-screen Show (4:3)</PresentationFormat>
  <Paragraphs>200</Paragraphs>
  <Slides>30</Slides>
  <Notes>1</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ชุดรูปแบบของ Office</vt:lpstr>
      <vt:lpstr>Slide 1</vt:lpstr>
      <vt:lpstr>Slide 2</vt:lpstr>
      <vt:lpstr>Slide 3</vt:lpstr>
      <vt:lpstr>Classification</vt:lpstr>
      <vt:lpstr>Task-intrinsic feedback </vt:lpstr>
      <vt:lpstr>Type of task-intrinsic feedback</vt:lpstr>
      <vt:lpstr>Augmented feedback</vt:lpstr>
      <vt:lpstr>Slide 8</vt:lpstr>
      <vt:lpstr>Knowledge of performance (KP)</vt:lpstr>
      <vt:lpstr>Slide 10</vt:lpstr>
      <vt:lpstr>Knowledge of results (KR)</vt:lpstr>
      <vt:lpstr>Slide 12</vt:lpstr>
      <vt:lpstr>Slide 13</vt:lpstr>
      <vt:lpstr>Slide 14</vt:lpstr>
      <vt:lpstr>Feedback for Skill Learning</vt:lpstr>
      <vt:lpstr>Slide 16</vt:lpstr>
      <vt:lpstr>Feedback Classification</vt:lpstr>
      <vt:lpstr>Intrinsic Feedback</vt:lpstr>
      <vt:lpstr>Extrinsic Feedback</vt:lpstr>
      <vt:lpstr>Extrinsic Feedback cont’d</vt:lpstr>
      <vt:lpstr>Motivational Properties of Feedback</vt:lpstr>
      <vt:lpstr>Feedback Can be a Crutch</vt:lpstr>
      <vt:lpstr>Faded Feedback</vt:lpstr>
      <vt:lpstr>Bandwidth Feedback</vt:lpstr>
      <vt:lpstr>Summary Feedback</vt:lpstr>
      <vt:lpstr>When in the Learning Process is Information Feedback Needed Most?</vt:lpstr>
      <vt:lpstr>How Much Feedback is Necessary?</vt:lpstr>
      <vt:lpstr>How Precise Should Feedback Be?</vt:lpstr>
      <vt:lpstr>Slide 29</vt:lpstr>
      <vt:lpstr>What is the Best Timing for Information Feedback?</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Feedback </dc:title>
  <dc:creator>Corporate Edition</dc:creator>
  <cp:lastModifiedBy>Coala</cp:lastModifiedBy>
  <cp:revision>18</cp:revision>
  <dcterms:created xsi:type="dcterms:W3CDTF">2013-07-29T04:49:13Z</dcterms:created>
  <dcterms:modified xsi:type="dcterms:W3CDTF">2014-10-19T02:15:11Z</dcterms:modified>
</cp:coreProperties>
</file>