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326" r:id="rId3"/>
    <p:sldId id="286" r:id="rId4"/>
    <p:sldId id="281" r:id="rId5"/>
    <p:sldId id="282" r:id="rId6"/>
    <p:sldId id="333" r:id="rId7"/>
    <p:sldId id="283" r:id="rId8"/>
    <p:sldId id="259" r:id="rId9"/>
    <p:sldId id="327" r:id="rId10"/>
    <p:sldId id="330" r:id="rId11"/>
    <p:sldId id="331" r:id="rId12"/>
    <p:sldId id="332" r:id="rId13"/>
    <p:sldId id="334" r:id="rId14"/>
    <p:sldId id="329" r:id="rId15"/>
    <p:sldId id="295" r:id="rId16"/>
    <p:sldId id="312" r:id="rId17"/>
    <p:sldId id="318" r:id="rId18"/>
    <p:sldId id="296" r:id="rId19"/>
    <p:sldId id="297" r:id="rId20"/>
    <p:sldId id="298" r:id="rId21"/>
    <p:sldId id="303" r:id="rId22"/>
    <p:sldId id="323" r:id="rId23"/>
    <p:sldId id="335" r:id="rId24"/>
    <p:sldId id="324" r:id="rId25"/>
    <p:sldId id="304" r:id="rId26"/>
    <p:sldId id="336" r:id="rId27"/>
    <p:sldId id="305" r:id="rId28"/>
    <p:sldId id="337" r:id="rId29"/>
    <p:sldId id="338" r:id="rId30"/>
    <p:sldId id="306" r:id="rId31"/>
    <p:sldId id="307" r:id="rId32"/>
    <p:sldId id="308" r:id="rId33"/>
    <p:sldId id="309" r:id="rId34"/>
    <p:sldId id="310" r:id="rId35"/>
    <p:sldId id="31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E55C0-895B-4120-AC08-6C13BA0615BE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415A6-7AC8-47A3-841F-C7EBAF824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E66D3-F1C2-4F95-9996-5D2AD608D800}" type="slidenum">
              <a:rPr lang="en-US"/>
              <a:pPr/>
              <a:t>33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25A64-0E42-4849-B107-274B2C62AEA8}" type="slidenum">
              <a:rPr lang="en-US"/>
              <a:pPr/>
              <a:t>34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BAA72-4E19-46F3-9A4A-5C7400A7D436}" type="datetimeFigureOut">
              <a:rPr lang="en-US" smtClean="0"/>
              <a:pPr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6D3DC-200E-4A3F-B6D2-EA4676B63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Motor </a:t>
            </a:r>
            <a:r>
              <a:rPr lang="en-US" b="1" dirty="0"/>
              <a:t>Skills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Ashira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Hiruntrakul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Ph.D.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Specificity of  action time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Discrete motor skill</a:t>
            </a:r>
            <a:r>
              <a:rPr lang="en-US" dirty="0" smtClean="0">
                <a:solidFill>
                  <a:srgbClr val="FFFF00"/>
                </a:solidFill>
              </a:rPr>
              <a:t> is a motor skill with clearly defined beginning and end point; simple movement.</a:t>
            </a:r>
          </a:p>
          <a:p>
            <a:pPr lvl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Serial motor skill </a:t>
            </a:r>
            <a:r>
              <a:rPr lang="en-US" dirty="0" smtClean="0">
                <a:solidFill>
                  <a:srgbClr val="FFFF00"/>
                </a:solidFill>
              </a:rPr>
              <a:t>is involving a series of discrete skills.</a:t>
            </a:r>
          </a:p>
          <a:p>
            <a:pPr lvl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Continuous motor skill </a:t>
            </a:r>
            <a:r>
              <a:rPr lang="en-US" dirty="0" smtClean="0">
                <a:solidFill>
                  <a:srgbClr val="FFFF00"/>
                </a:solidFill>
              </a:rPr>
              <a:t>is a motor skill with  arbitrary beginning and end point; repetitive movements.</a:t>
            </a:r>
          </a:p>
          <a:p>
            <a:pPr>
              <a:buFontTx/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Stability of the environment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Closed motor skill </a:t>
            </a:r>
            <a:r>
              <a:rPr lang="en-US" dirty="0" smtClean="0">
                <a:solidFill>
                  <a:srgbClr val="FFFF00"/>
                </a:solidFill>
              </a:rPr>
              <a:t>performed in a stable or predictable environment where the performer determines when to begin the action.</a:t>
            </a:r>
          </a:p>
          <a:p>
            <a:pPr lvl="1">
              <a:buFontTx/>
              <a:buChar char="-"/>
            </a:pPr>
            <a:endParaRPr lang="en-US" dirty="0" smtClean="0">
              <a:solidFill>
                <a:srgbClr val="FFFF00"/>
              </a:solidFill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Open motor ski</a:t>
            </a:r>
            <a:r>
              <a:rPr lang="en-US" dirty="0" smtClean="0">
                <a:solidFill>
                  <a:srgbClr val="FFFF00"/>
                </a:solidFill>
              </a:rPr>
              <a:t>ll involves a </a:t>
            </a:r>
            <a:r>
              <a:rPr lang="en-US" dirty="0" err="1" smtClean="0">
                <a:solidFill>
                  <a:srgbClr val="FFFF00"/>
                </a:solidFill>
              </a:rPr>
              <a:t>nonstable</a:t>
            </a:r>
            <a:r>
              <a:rPr lang="en-US" dirty="0" smtClean="0">
                <a:solidFill>
                  <a:srgbClr val="FFFF00"/>
                </a:solidFill>
              </a:rPr>
              <a:t> unpredictable environment where an object or environment context is in motion and determines when to begin the action. </a:t>
            </a:r>
          </a:p>
          <a:p>
            <a:pPr>
              <a:buFontTx/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Environmental context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Regulatory condition </a:t>
            </a:r>
            <a:r>
              <a:rPr lang="en-US" dirty="0" smtClean="0">
                <a:solidFill>
                  <a:srgbClr val="FFFF00"/>
                </a:solidFill>
              </a:rPr>
              <a:t>: characteristics of the environmental context that determine the required movement characteristics needed to perform an action</a:t>
            </a:r>
          </a:p>
          <a:p>
            <a:pPr lvl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lvl="1"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</a:rPr>
              <a:t>Intertrail</a:t>
            </a:r>
            <a:r>
              <a:rPr lang="en-US" dirty="0" smtClean="0">
                <a:solidFill>
                  <a:srgbClr val="FF0000"/>
                </a:solidFill>
              </a:rPr>
              <a:t> variability </a:t>
            </a:r>
            <a:r>
              <a:rPr lang="en-US" dirty="0" smtClean="0">
                <a:solidFill>
                  <a:srgbClr val="FFFF00"/>
                </a:solidFill>
              </a:rPr>
              <a:t>: whether the regulatory conditions that exist for the performance of a skill in one situation or for one trail are present or absent in the next situation or trail.</a:t>
            </a:r>
          </a:p>
          <a:p>
            <a:pPr>
              <a:buFontTx/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://www.teachpe.com/images/psychology/ski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04800"/>
            <a:ext cx="4953000" cy="6315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01000" cy="2133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Performance in games and/or sports is related to skill development.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0"/>
            <a:ext cx="7772400" cy="30480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solidFill>
                  <a:srgbClr val="FFFF00"/>
                </a:solidFill>
              </a:rPr>
              <a:t>Sports skills can be improved by:</a:t>
            </a:r>
          </a:p>
          <a:p>
            <a:r>
              <a:rPr lang="en-US" dirty="0">
                <a:solidFill>
                  <a:srgbClr val="FFFF00"/>
                </a:solidFill>
              </a:rPr>
              <a:t>Learning about the game/sport</a:t>
            </a:r>
          </a:p>
          <a:p>
            <a:r>
              <a:rPr lang="en-US" dirty="0">
                <a:solidFill>
                  <a:srgbClr val="FFFF00"/>
                </a:solidFill>
              </a:rPr>
              <a:t>Self-evaluation</a:t>
            </a:r>
          </a:p>
          <a:p>
            <a:r>
              <a:rPr lang="en-US" dirty="0">
                <a:solidFill>
                  <a:srgbClr val="FFFF00"/>
                </a:solidFill>
              </a:rPr>
              <a:t>Practice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The Terms Ability and Motor Ability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folHlink"/>
              </a:buClr>
              <a:buSzTx/>
            </a:pPr>
            <a:r>
              <a:rPr lang="en-US" sz="2800" i="1" dirty="0">
                <a:solidFill>
                  <a:schemeClr val="folHlink"/>
                </a:solidFill>
              </a:rPr>
              <a:t>Ability</a:t>
            </a:r>
            <a:endParaRPr lang="en-US" sz="2800" dirty="0">
              <a:solidFill>
                <a:schemeClr val="folHlink"/>
              </a:solidFill>
            </a:endParaRPr>
          </a:p>
          <a:p>
            <a:pPr lvl="1">
              <a:buClr>
                <a:schemeClr val="folHlink"/>
              </a:buClr>
            </a:pPr>
            <a:r>
              <a:rPr lang="en-US" sz="2400" dirty="0"/>
              <a:t>A general </a:t>
            </a:r>
            <a:r>
              <a:rPr lang="en-US" sz="2400" dirty="0">
                <a:solidFill>
                  <a:schemeClr val="hlink"/>
                </a:solidFill>
              </a:rPr>
              <a:t>trait or capacity</a:t>
            </a:r>
            <a:r>
              <a:rPr lang="en-US" sz="2400" dirty="0"/>
              <a:t> of a person</a:t>
            </a:r>
          </a:p>
          <a:p>
            <a:pPr lvl="1">
              <a:buClr>
                <a:schemeClr val="folHlink"/>
              </a:buClr>
            </a:pPr>
            <a:r>
              <a:rPr lang="en-US" sz="2400" dirty="0"/>
              <a:t>Relatively enduring characteristic</a:t>
            </a:r>
          </a:p>
          <a:p>
            <a:pPr lvl="1">
              <a:buClr>
                <a:schemeClr val="folHlink"/>
              </a:buClr>
            </a:pPr>
            <a:r>
              <a:rPr lang="en-US" sz="2400" dirty="0"/>
              <a:t>Serves as a determinant of a person’s </a:t>
            </a:r>
            <a:r>
              <a:rPr lang="en-US" sz="2400" dirty="0">
                <a:solidFill>
                  <a:schemeClr val="hlink"/>
                </a:solidFill>
              </a:rPr>
              <a:t>achievement potential</a:t>
            </a:r>
            <a:r>
              <a:rPr lang="en-US" sz="2400" dirty="0"/>
              <a:t> for the performance of specific skills </a:t>
            </a:r>
          </a:p>
          <a:p>
            <a:pPr>
              <a:buClr>
                <a:schemeClr val="folHlink"/>
              </a:buClr>
              <a:buSzTx/>
            </a:pPr>
            <a:r>
              <a:rPr lang="en-US" sz="2800" i="1" dirty="0">
                <a:solidFill>
                  <a:schemeClr val="folHlink"/>
                </a:solidFill>
              </a:rPr>
              <a:t>Motor Ability</a:t>
            </a:r>
          </a:p>
          <a:p>
            <a:pPr lvl="1">
              <a:buClr>
                <a:schemeClr val="folHlink"/>
              </a:buClr>
            </a:pPr>
            <a:r>
              <a:rPr lang="en-US" sz="2400" dirty="0"/>
              <a:t>An ability that is specifically related to the performance of a motor skill</a:t>
            </a:r>
          </a:p>
          <a:p>
            <a:pPr lvl="1">
              <a:buClr>
                <a:schemeClr val="folHlink"/>
              </a:buClr>
            </a:pPr>
            <a:r>
              <a:rPr lang="en-US" sz="2400" dirty="0"/>
              <a:t>Each person has a variety of motor abilities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Characteristics of Ability</a:t>
            </a:r>
            <a:endParaRPr lang="en-US">
              <a:latin typeface="Comic Sans MS" pitchFamily="66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>
                <a:latin typeface="Comic Sans MS" pitchFamily="66" charset="0"/>
              </a:rPr>
              <a:t>Innate/genetically determined</a:t>
            </a:r>
          </a:p>
          <a:p>
            <a:r>
              <a:rPr lang="en-GB" sz="2800" dirty="0">
                <a:latin typeface="Comic Sans MS" pitchFamily="66" charset="0"/>
              </a:rPr>
              <a:t>Stable and enduring</a:t>
            </a:r>
          </a:p>
          <a:p>
            <a:r>
              <a:rPr lang="en-GB" sz="2800" dirty="0">
                <a:latin typeface="Comic Sans MS" pitchFamily="66" charset="0"/>
              </a:rPr>
              <a:t>Support skills</a:t>
            </a:r>
          </a:p>
          <a:p>
            <a:r>
              <a:rPr lang="en-GB" sz="2800" dirty="0">
                <a:latin typeface="Comic Sans MS" pitchFamily="66" charset="0"/>
              </a:rPr>
              <a:t>Abilities are seen as being building blocks helping us to learn and develop skills.</a:t>
            </a:r>
          </a:p>
          <a:p>
            <a:r>
              <a:rPr lang="en-GB" sz="2800" dirty="0">
                <a:latin typeface="Comic Sans MS" pitchFamily="66" charset="0"/>
              </a:rPr>
              <a:t>For example: to perform a handstand you must have the strength in your arms to support your body weight as well as the balance to keep your legs above your head.</a:t>
            </a:r>
          </a:p>
          <a:p>
            <a:endParaRPr lang="en-GB" sz="2800" dirty="0">
              <a:latin typeface="Comic Sans MS" pitchFamily="66" charset="0"/>
            </a:endParaRPr>
          </a:p>
          <a:p>
            <a:endParaRPr lang="en-GB" sz="2800" dirty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Two types of ability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Gross motor abilities e.g. dynamic strength, static strength, explosive strength, stamina, extent flexibility, dynamic flexibility, gross body co-ordination, gross body equilibrium, trunk strength. </a:t>
            </a:r>
          </a:p>
          <a:p>
            <a:r>
              <a:rPr lang="en-GB" sz="2800">
                <a:latin typeface="Comic Sans MS" pitchFamily="66" charset="0"/>
              </a:rPr>
              <a:t>Psychomotor abilities e.g. multi limb co-ordination, response orientation, reaction time, speed of movement, finger dexterity, manual dexterity, rate control, aiming </a:t>
            </a:r>
            <a:endParaRPr lang="en-US" sz="28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/>
              <a:t>Abilities as Individual Difference Variables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Motor abilities establish </a:t>
            </a:r>
            <a:r>
              <a:rPr lang="en-US" sz="2800">
                <a:solidFill>
                  <a:schemeClr val="hlink"/>
                </a:solidFill>
              </a:rPr>
              <a:t>achievement potentials</a:t>
            </a:r>
            <a:r>
              <a:rPr lang="en-US" sz="2800"/>
              <a:t> for specific motor skills </a:t>
            </a:r>
          </a:p>
          <a:p>
            <a:pPr>
              <a:lnSpc>
                <a:spcPct val="80000"/>
              </a:lnSpc>
            </a:pPr>
            <a:r>
              <a:rPr lang="en-US" sz="2800"/>
              <a:t>Each motor skill requires specific motor abilities to successfully perform it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>
                <a:solidFill>
                  <a:srgbClr val="CC0000"/>
                </a:solidFill>
                <a:effectLst/>
              </a:rPr>
              <a:t>		</a:t>
            </a:r>
            <a:r>
              <a:rPr lang="en-US" sz="2800" b="1">
                <a:solidFill>
                  <a:schemeClr val="folHlink"/>
                </a:solidFill>
                <a:effectLst/>
              </a:rPr>
              <a:t>If</a:t>
            </a:r>
            <a:r>
              <a:rPr lang="en-US" sz="2800">
                <a:solidFill>
                  <a:schemeClr val="folHlink"/>
                </a:solidFill>
                <a:effectLst/>
              </a:rPr>
              <a:t> </a:t>
            </a:r>
            <a:r>
              <a:rPr lang="en-US" sz="2800">
                <a:effectLst/>
              </a:rPr>
              <a:t>2 people have the same </a:t>
            </a:r>
          </a:p>
          <a:p>
            <a:pPr lvl="1">
              <a:lnSpc>
                <a:spcPct val="80000"/>
              </a:lnSpc>
            </a:pPr>
            <a:r>
              <a:rPr lang="en-US" sz="2400">
                <a:effectLst/>
              </a:rPr>
              <a:t> </a:t>
            </a:r>
            <a:r>
              <a:rPr lang="en-US" sz="2400" i="1">
                <a:effectLst/>
              </a:rPr>
              <a:t>Amount of practice</a:t>
            </a:r>
          </a:p>
          <a:p>
            <a:pPr lvl="1">
              <a:lnSpc>
                <a:spcPct val="80000"/>
              </a:lnSpc>
            </a:pPr>
            <a:r>
              <a:rPr lang="en-US" sz="2400" i="1">
                <a:effectLst/>
              </a:rPr>
              <a:t> Level and amount of instruction</a:t>
            </a:r>
          </a:p>
          <a:p>
            <a:pPr lvl="1">
              <a:lnSpc>
                <a:spcPct val="80000"/>
              </a:lnSpc>
            </a:pPr>
            <a:r>
              <a:rPr lang="en-US" sz="2400" i="1">
                <a:effectLst/>
              </a:rPr>
              <a:t> Motivation to perform the skill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>
                <a:solidFill>
                  <a:srgbClr val="CC0000"/>
                </a:solidFill>
                <a:effectLst/>
              </a:rPr>
              <a:t>		</a:t>
            </a:r>
            <a:r>
              <a:rPr lang="en-US" sz="2800" b="1">
                <a:solidFill>
                  <a:schemeClr val="folHlink"/>
                </a:solidFill>
                <a:effectLst/>
              </a:rPr>
              <a:t>Then</a:t>
            </a:r>
            <a:r>
              <a:rPr lang="en-US" sz="2800">
                <a:effectLst/>
              </a:rPr>
              <a:t> - Motor abilities will influence the level of performance success each person can/will achieve</a:t>
            </a:r>
            <a:endParaRPr lang="da-DK" sz="2800">
              <a:effectLst/>
            </a:endParaRPr>
          </a:p>
          <a:p>
            <a:pPr>
              <a:lnSpc>
                <a:spcPct val="8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/>
              <a:t>Abilities as Individual Difference Variables, cont’d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Two hypotheses: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General Motor Ability Hypothesis:</a:t>
            </a:r>
            <a:r>
              <a:rPr lang="en-US"/>
              <a:t> many different motor abilities that exist are highly related within a person and can be grouped as a singular, global motor ability (Brace, 1927; McCloy, 1934)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Specificity of Motor Ability Hypothesis:</a:t>
            </a:r>
            <a:r>
              <a:rPr lang="en-US"/>
              <a:t> many motor abilities are relatively independent in an individual (Henry, 1961)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Important vocabulary!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44958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Skills </a:t>
            </a:r>
            <a:r>
              <a:rPr lang="en-US" dirty="0">
                <a:solidFill>
                  <a:srgbClr val="FFFF00"/>
                </a:solidFill>
              </a:rPr>
              <a:t>is a </a:t>
            </a:r>
            <a:r>
              <a:rPr lang="en-US" dirty="0" smtClean="0">
                <a:solidFill>
                  <a:srgbClr val="FFFF00"/>
                </a:solidFill>
              </a:rPr>
              <a:t>action or task that has a specific goal to achieve or indicator of quality of performance.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Motor skill </a:t>
            </a:r>
            <a:r>
              <a:rPr lang="en-US" dirty="0" smtClean="0">
                <a:solidFill>
                  <a:srgbClr val="FFFF00"/>
                </a:solidFill>
              </a:rPr>
              <a:t>is a skill that requires voluntary body and/or limb movement to achieve its goal.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295400"/>
            <a:ext cx="37338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Action is a goal-directed activity that consists of body and/or limb movement.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Movements are behavioral characteristics of specific or combination of limbs  that are component parts of an action or motor skill.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0722" name="Picture 2" descr="http://www.s-cool.co.uk/gcse/assets/learn_its/gcse/pe/skill-in-sport/defining-and-classifying-skill-in-sport/physic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981188"/>
            <a:ext cx="3048000" cy="18768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/>
              <a:t>Controversy About Relationship Among Motor Abilities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/>
              <a:t>	</a:t>
            </a:r>
            <a:r>
              <a:rPr lang="en-US" b="1">
                <a:solidFill>
                  <a:schemeClr val="folHlink"/>
                </a:solidFill>
              </a:rPr>
              <a:t>General Motor Ability Hypothesis</a:t>
            </a:r>
          </a:p>
          <a:p>
            <a:r>
              <a:rPr lang="en-US" sz="2400"/>
              <a:t>All motor abilities are highly related to each other</a:t>
            </a:r>
          </a:p>
          <a:p>
            <a:r>
              <a:rPr lang="en-US" sz="2400"/>
              <a:t>A person can be described as having an overall amount of general motor ability</a:t>
            </a:r>
          </a:p>
          <a:p>
            <a:endParaRPr lang="en-US" sz="240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chemeClr val="folHlink"/>
                </a:solidFill>
              </a:rPr>
              <a:t>Specificity of Motor Abilities Hypothesis</a:t>
            </a:r>
          </a:p>
          <a:p>
            <a:r>
              <a:rPr lang="en-US" sz="2400"/>
              <a:t>All motor</a:t>
            </a:r>
            <a:r>
              <a:rPr lang="en-US"/>
              <a:t> a</a:t>
            </a:r>
            <a:r>
              <a:rPr lang="en-US" sz="2400"/>
              <a:t>bilities are relatively independent</a:t>
            </a:r>
          </a:p>
          <a:p>
            <a:r>
              <a:rPr lang="en-US" sz="2400"/>
              <a:t>Each person varies in the amount of each ability</a:t>
            </a:r>
          </a:p>
          <a:p>
            <a:r>
              <a:rPr lang="en-US" sz="2400"/>
              <a:t>A person’s motor ability can be described only by a profile of amounts of each of several specific motor abilities</a:t>
            </a:r>
            <a:endParaRPr lang="da-DK" sz="2400"/>
          </a:p>
          <a:p>
            <a:endParaRPr lang="en-US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Identifying Motor Abilities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One example of an attempt to identify motor abilities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accent1"/>
                </a:solidFill>
              </a:rPr>
              <a:t>	Fleishman’s Taxonomy of Motor Abilities</a:t>
            </a:r>
          </a:p>
          <a:p>
            <a:pPr lvl="1"/>
            <a:r>
              <a:rPr lang="en-US" dirty="0"/>
              <a:t>Described 11 perceptual-motor abilities</a:t>
            </a:r>
          </a:p>
          <a:p>
            <a:pPr lvl="1"/>
            <a:r>
              <a:rPr lang="en-US" dirty="0" smtClean="0"/>
              <a:t>Identified </a:t>
            </a:r>
            <a:r>
              <a:rPr lang="en-US" dirty="0"/>
              <a:t>9 physical proficiency abilities</a:t>
            </a:r>
          </a:p>
          <a:p>
            <a:pPr lvl="1"/>
            <a:endParaRPr lang="en-US" b="1" dirty="0">
              <a:solidFill>
                <a:schemeClr val="folHlin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Fleishman (1972)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Who developed a taxonomy of human perceptual motor abilities; he identified eleven identifiable &amp; measurable </a:t>
            </a:r>
            <a:r>
              <a:rPr lang="en-GB" u="sng">
                <a:latin typeface="Comic Sans MS" pitchFamily="66" charset="0"/>
              </a:rPr>
              <a:t>perceptual motor abilities</a:t>
            </a:r>
            <a:r>
              <a:rPr lang="en-GB">
                <a:latin typeface="Comic Sans MS" pitchFamily="66" charset="0"/>
              </a:rPr>
              <a:t>; he also identified nine physical proficiency abilities (</a:t>
            </a:r>
            <a:r>
              <a:rPr lang="en-GB" u="sng">
                <a:latin typeface="Comic Sans MS" pitchFamily="66" charset="0"/>
              </a:rPr>
              <a:t>gross motor abilities</a:t>
            </a:r>
            <a:r>
              <a:rPr lang="en-GB">
                <a:latin typeface="Comic Sans MS" pitchFamily="66" charset="0"/>
              </a:rPr>
              <a:t>)</a:t>
            </a:r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humankinetics.com/AcuCustom/Sitename/DAM/074/p_38_art_art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1604"/>
            <a:ext cx="4495800" cy="6846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Fleishman’s Proposed Abilities 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Perceptual-Motor</a:t>
            </a:r>
          </a:p>
          <a:p>
            <a:pPr lvl="1">
              <a:lnSpc>
                <a:spcPct val="90000"/>
              </a:lnSpc>
            </a:pPr>
            <a:r>
              <a:rPr lang="en-US"/>
              <a:t>Reaction Time</a:t>
            </a:r>
          </a:p>
          <a:p>
            <a:pPr lvl="1">
              <a:lnSpc>
                <a:spcPct val="90000"/>
              </a:lnSpc>
            </a:pPr>
            <a:r>
              <a:rPr lang="en-US"/>
              <a:t>Aiming</a:t>
            </a:r>
          </a:p>
          <a:p>
            <a:pPr lvl="1">
              <a:lnSpc>
                <a:spcPct val="90000"/>
              </a:lnSpc>
            </a:pPr>
            <a:r>
              <a:rPr lang="en-US"/>
              <a:t>Manual dexterity</a:t>
            </a:r>
          </a:p>
          <a:p>
            <a:pPr>
              <a:lnSpc>
                <a:spcPct val="90000"/>
              </a:lnSpc>
            </a:pPr>
            <a:r>
              <a:rPr lang="en-US"/>
              <a:t>Physical proficiency</a:t>
            </a:r>
          </a:p>
          <a:p>
            <a:pPr lvl="1">
              <a:lnSpc>
                <a:spcPct val="90000"/>
              </a:lnSpc>
            </a:pPr>
            <a:r>
              <a:rPr lang="en-US"/>
              <a:t>Static strength</a:t>
            </a:r>
          </a:p>
          <a:p>
            <a:pPr lvl="1">
              <a:lnSpc>
                <a:spcPct val="90000"/>
              </a:lnSpc>
            </a:pPr>
            <a:r>
              <a:rPr lang="en-US"/>
              <a:t>Dynamic strength</a:t>
            </a:r>
          </a:p>
          <a:p>
            <a:pPr lvl="1">
              <a:lnSpc>
                <a:spcPct val="90000"/>
              </a:lnSpc>
            </a:pPr>
            <a:r>
              <a:rPr lang="en-US"/>
              <a:t>Dynamic flexibility</a:t>
            </a:r>
          </a:p>
        </p:txBody>
      </p:sp>
    </p:spTree>
  </p:cSld>
  <p:clrMapOvr>
    <a:masterClrMapping/>
  </p:clrMapOvr>
  <p:transition>
    <p:comb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Perceptual Motor Abilities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/>
              <a:t>Multi-limb </a:t>
            </a:r>
            <a:r>
              <a:rPr lang="en-US" sz="3600" dirty="0"/>
              <a:t>coordination – ability to coordinate movements of a number of limbs </a:t>
            </a:r>
            <a:r>
              <a:rPr lang="en-US" sz="3600" dirty="0" smtClean="0"/>
              <a:t>simultaneously</a:t>
            </a: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Control precision – ability to make rapid and precise movement adjustments of control devices involving single are-hand or leg movements; </a:t>
            </a:r>
            <a:r>
              <a:rPr lang="en-US" sz="3600" dirty="0" smtClean="0"/>
              <a:t>adjustments </a:t>
            </a:r>
            <a:r>
              <a:rPr lang="en-US" sz="3600" dirty="0"/>
              <a:t>are made to visual </a:t>
            </a:r>
            <a:r>
              <a:rPr lang="en-US" sz="3600" dirty="0" smtClean="0"/>
              <a:t>stimuli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Perceptual Motor Abilities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/>
              <a:t>Response </a:t>
            </a:r>
            <a:r>
              <a:rPr lang="en-US" sz="3600" dirty="0"/>
              <a:t>orientation – ability to make a rapid selection of controls to be moved or the direction to move them in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Reaction time – ability to respond rapidly to a signal when it appears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Speed of arm movement – ability to rapidly make a gross, </a:t>
            </a:r>
            <a:r>
              <a:rPr lang="en-US" sz="3600" dirty="0" smtClean="0"/>
              <a:t>discrete </a:t>
            </a:r>
            <a:r>
              <a:rPr lang="en-US" sz="3600" dirty="0"/>
              <a:t>arm movement where accuracy is minimized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/>
              <a:t>Perceptual Motor Abilities (cont)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763000" cy="563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dirty="0"/>
              <a:t>Rate control – ability to time continuous anticipatory movement adjustments in response to speed and/or direction changes of a continuously moving target or </a:t>
            </a:r>
            <a:r>
              <a:rPr lang="en-US" sz="3600" dirty="0" smtClean="0"/>
              <a:t>object</a:t>
            </a:r>
          </a:p>
          <a:p>
            <a:pPr>
              <a:lnSpc>
                <a:spcPct val="80000"/>
              </a:lnSpc>
            </a:pPr>
            <a:endParaRPr lang="en-US" sz="3600" dirty="0"/>
          </a:p>
          <a:p>
            <a:pPr>
              <a:lnSpc>
                <a:spcPct val="80000"/>
              </a:lnSpc>
            </a:pPr>
            <a:r>
              <a:rPr lang="en-US" sz="3600" dirty="0"/>
              <a:t>Manual dexterity – ability to make skillful arm-hand movements to manipulate fairly large objects under speeded conditions</a:t>
            </a:r>
          </a:p>
          <a:p>
            <a:pPr>
              <a:lnSpc>
                <a:spcPct val="80000"/>
              </a:lnSpc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/>
              <a:t>Perceptual Motor Abilities (cont)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763000" cy="563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dirty="0" smtClean="0"/>
              <a:t>Finger </a:t>
            </a:r>
            <a:r>
              <a:rPr lang="en-US" sz="3600" dirty="0"/>
              <a:t>dexterity – </a:t>
            </a:r>
            <a:r>
              <a:rPr lang="en-US" sz="3600" dirty="0" smtClean="0"/>
              <a:t>ability </a:t>
            </a:r>
            <a:r>
              <a:rPr lang="en-US" sz="3600" dirty="0"/>
              <a:t>to make skillful, controlled manipulations of tiny objects involving primarily the </a:t>
            </a:r>
            <a:r>
              <a:rPr lang="en-US" sz="3600" dirty="0" smtClean="0"/>
              <a:t>fingers</a:t>
            </a:r>
          </a:p>
          <a:p>
            <a:pPr>
              <a:lnSpc>
                <a:spcPct val="80000"/>
              </a:lnSpc>
            </a:pPr>
            <a:endParaRPr lang="en-US" sz="3600" dirty="0"/>
          </a:p>
          <a:p>
            <a:pPr>
              <a:lnSpc>
                <a:spcPct val="80000"/>
              </a:lnSpc>
            </a:pPr>
            <a:r>
              <a:rPr lang="en-US" sz="3600" dirty="0"/>
              <a:t>Arm-hand steadiness – ability to make precise arm-hand positioning movements where strength and speed are minimized; includes maintaining arm-hand steadiness during arm movement or in a static arm position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3600" dirty="0"/>
          </a:p>
          <a:p>
            <a:pPr>
              <a:lnSpc>
                <a:spcPct val="80000"/>
              </a:lnSpc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/>
              <a:t>Perceptual Motor Abilities (cont)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763000" cy="563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dirty="0" smtClean="0"/>
              <a:t>Wrist</a:t>
            </a:r>
            <a:r>
              <a:rPr lang="en-US" sz="3600" dirty="0"/>
              <a:t>, finger speed – ability to make rapid and repetitive movements with the hand and fingers, and/or rotary wrist movements when accuracy is not </a:t>
            </a:r>
            <a:r>
              <a:rPr lang="en-US" sz="3600" dirty="0" smtClean="0"/>
              <a:t>critical</a:t>
            </a:r>
          </a:p>
          <a:p>
            <a:pPr>
              <a:lnSpc>
                <a:spcPct val="80000"/>
              </a:lnSpc>
            </a:pPr>
            <a:endParaRPr lang="en-US" sz="3600" dirty="0"/>
          </a:p>
          <a:p>
            <a:pPr>
              <a:lnSpc>
                <a:spcPct val="80000"/>
              </a:lnSpc>
            </a:pPr>
            <a:r>
              <a:rPr lang="en-US" sz="3600" dirty="0"/>
              <a:t>Aiming – ability to rapidly and accurately move the hand to a small target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3600" dirty="0"/>
          </a:p>
          <a:p>
            <a:pPr>
              <a:lnSpc>
                <a:spcPct val="80000"/>
              </a:lnSpc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b="1" dirty="0">
                <a:solidFill>
                  <a:srgbClr val="FFFF00"/>
                </a:solidFill>
                <a:latin typeface="Comic Sans MS" pitchFamily="66" charset="0"/>
              </a:rPr>
              <a:t>What could cause a problem in learning a skill?</a:t>
            </a:r>
            <a:endParaRPr lang="en-US" sz="2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676400" y="1219200"/>
            <a:ext cx="7239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CA" sz="2800" dirty="0"/>
              <a:t> </a:t>
            </a:r>
            <a:r>
              <a:rPr lang="en-CA" sz="2800" b="1" dirty="0"/>
              <a:t>Incorrect understanding of movement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2800" b="1" dirty="0"/>
              <a:t> Poor physical abilities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2800" b="1" dirty="0"/>
              <a:t> Poor coordination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2800" b="1" dirty="0"/>
              <a:t> Incorrect application of power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2800" b="1" dirty="0"/>
              <a:t> Lack of concentration: fatigue, motivation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2800" b="1" dirty="0"/>
              <a:t> Inappropriate equipment, clothing, footwear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2800" b="1" dirty="0"/>
              <a:t> External factors: weather, audience, etc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Proficiency Abilities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Static strength – maximum force that a person can exert against external objects</a:t>
            </a:r>
          </a:p>
          <a:p>
            <a:r>
              <a:rPr lang="en-US" sz="2800"/>
              <a:t>Dynamic strength – muscular endurance used in exerting force repeatedly</a:t>
            </a:r>
          </a:p>
          <a:p>
            <a:r>
              <a:rPr lang="en-US" sz="2800"/>
              <a:t>Explosive strength – ability to mobilize energy effectively for burst of muscular effort</a:t>
            </a:r>
          </a:p>
          <a:p>
            <a:r>
              <a:rPr lang="en-US" sz="2800"/>
              <a:t>Trunk strength – strength of the trunk muscles</a:t>
            </a:r>
          </a:p>
          <a:p>
            <a:r>
              <a:rPr lang="en-US" sz="2800"/>
              <a:t>Extent flexibility – ability to flex or stretch the trunk and back muscles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43000"/>
          </a:xfrm>
        </p:spPr>
        <p:txBody>
          <a:bodyPr/>
          <a:lstStyle/>
          <a:p>
            <a:pPr algn="l"/>
            <a:r>
              <a:rPr lang="en-US" sz="4200" b="1"/>
              <a:t>Physical Proficiency Abilities (cont)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Dynamic flexibility – ability to make repeated, rapid trunk-flexing movements</a:t>
            </a:r>
          </a:p>
          <a:p>
            <a:pPr>
              <a:lnSpc>
                <a:spcPct val="90000"/>
              </a:lnSpc>
            </a:pPr>
            <a:r>
              <a:rPr lang="en-US"/>
              <a:t>Gross body coordination – ability to coordinate the action of several parts of the body while body is in motion</a:t>
            </a:r>
          </a:p>
          <a:p>
            <a:pPr>
              <a:lnSpc>
                <a:spcPct val="90000"/>
              </a:lnSpc>
            </a:pPr>
            <a:r>
              <a:rPr lang="en-US"/>
              <a:t>Gross body equilibrium – ability to maintain balance without visual cues</a:t>
            </a:r>
          </a:p>
          <a:p>
            <a:pPr>
              <a:lnSpc>
                <a:spcPct val="90000"/>
              </a:lnSpc>
            </a:pPr>
            <a:r>
              <a:rPr lang="en-US"/>
              <a:t>Stamina – capacity to sustain maximum effort requiring cardiovascular effort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/>
              <a:t>Additional Motor Abilities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r>
              <a:rPr lang="en-US" sz="2800"/>
              <a:t>Static balance – ability to maintain postural stability on a stable surface or when not engaging in locomotor acitviites</a:t>
            </a:r>
          </a:p>
          <a:p>
            <a:r>
              <a:rPr lang="en-US" sz="2800"/>
              <a:t>Dynamic balance – ability to maintain postural stability on a moving surface or when engaging in locomotor activities</a:t>
            </a:r>
          </a:p>
          <a:p>
            <a:r>
              <a:rPr lang="en-US" sz="2800"/>
              <a:t>Visual acuity – ability to see clearly and precisely</a:t>
            </a:r>
          </a:p>
          <a:p>
            <a:r>
              <a:rPr lang="en-US" sz="2800"/>
              <a:t>Visual tracking ability to visually follow a moving object</a:t>
            </a:r>
          </a:p>
          <a:p>
            <a:r>
              <a:rPr lang="en-US" sz="2800"/>
              <a:t>Eye-hand or eye-foot coordination – ability to perform skills requiring vision and the precise use of the hands or feet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Important Assumptions of Taxonomy of Motor Abilities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44925"/>
          </a:xfrm>
        </p:spPr>
        <p:txBody>
          <a:bodyPr/>
          <a:lstStyle/>
          <a:p>
            <a:r>
              <a:rPr lang="en-US"/>
              <a:t>All individuals possess these motor abilities</a:t>
            </a:r>
          </a:p>
          <a:p>
            <a:r>
              <a:rPr lang="en-US"/>
              <a:t>Iit is possible to measure them</a:t>
            </a:r>
          </a:p>
          <a:p>
            <a:r>
              <a:rPr lang="en-US"/>
              <a:t>It is possible to quantified the level of each ability in a person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685800" y="57150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57200" y="57150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low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8229600" y="5715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high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038600" y="5715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average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609600" y="6096000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1           2           3           4           5           6           7           8           9           10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/>
              <a:t>Relating Motor Abilities to Motor Skill Performance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 smtClean="0">
                <a:solidFill>
                  <a:schemeClr val="hlink"/>
                </a:solidFill>
              </a:rPr>
              <a:t>Task </a:t>
            </a:r>
            <a:r>
              <a:rPr lang="en-US" dirty="0">
                <a:solidFill>
                  <a:schemeClr val="hlink"/>
                </a:solidFill>
              </a:rPr>
              <a:t>Analysis</a:t>
            </a:r>
          </a:p>
          <a:p>
            <a:pPr algn="ctr">
              <a:buFont typeface="Wingdings" pitchFamily="2" charset="2"/>
              <a:buNone/>
            </a:pPr>
            <a:endParaRPr lang="en-US" sz="10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>
                <a:solidFill>
                  <a:srgbClr val="FFFFFF"/>
                </a:solidFill>
                <a:effectLst/>
              </a:rPr>
              <a:t>The motor skill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da-DK" dirty="0">
              <a:solidFill>
                <a:srgbClr val="FFFFFF"/>
              </a:solidFill>
              <a:effectLst/>
            </a:endParaRPr>
          </a:p>
          <a:p>
            <a:pPr algn="ctr">
              <a:buFont typeface="Wingdings" pitchFamily="2" charset="2"/>
              <a:buNone/>
            </a:pPr>
            <a:r>
              <a:rPr lang="en-US" dirty="0">
                <a:solidFill>
                  <a:srgbClr val="FFFFFF"/>
                </a:solidFill>
                <a:effectLst/>
              </a:rPr>
              <a:t>The components of the skill</a:t>
            </a:r>
          </a:p>
          <a:p>
            <a:pPr algn="ctr">
              <a:buFont typeface="Wingdings" pitchFamily="2" charset="2"/>
              <a:buNone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 algn="ctr">
              <a:buFont typeface="Wingdings" pitchFamily="2" charset="2"/>
              <a:buNone/>
            </a:pPr>
            <a:r>
              <a:rPr lang="en-US" dirty="0">
                <a:solidFill>
                  <a:srgbClr val="FFFFFF"/>
                </a:solidFill>
                <a:effectLst/>
              </a:rPr>
              <a:t>The motor abilities underlying the performance of the skill’s components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4495800" y="27432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4495800" y="38862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743200" y="381000"/>
            <a:ext cx="320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Tennis Serve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57200" y="18288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n-US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876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dirty="0"/>
              <a:t>Grip         </a:t>
            </a:r>
            <a:r>
              <a:rPr lang="en-US" dirty="0" smtClean="0"/>
              <a:t>     Stance       </a:t>
            </a:r>
            <a:r>
              <a:rPr lang="en-US" dirty="0"/>
              <a:t>Ball   </a:t>
            </a:r>
            <a:r>
              <a:rPr lang="en-US" dirty="0" smtClean="0"/>
              <a:t>             Backswing        </a:t>
            </a:r>
            <a:r>
              <a:rPr lang="en-US" dirty="0"/>
              <a:t>Forward          </a:t>
            </a:r>
            <a:r>
              <a:rPr lang="en-US" dirty="0" smtClean="0"/>
              <a:t>    Ball                  Follow</a:t>
            </a:r>
            <a:endParaRPr lang="en-US" dirty="0"/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dirty="0"/>
              <a:t>                                  </a:t>
            </a:r>
            <a:r>
              <a:rPr lang="en-US" dirty="0" smtClean="0"/>
              <a:t>       toss                                           swing              contact             through</a:t>
            </a:r>
            <a:endParaRPr lang="en-US" dirty="0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81000" y="1828800"/>
            <a:ext cx="609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371600" y="1828800"/>
            <a:ext cx="914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514600" y="1828800"/>
            <a:ext cx="609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505200" y="1828800"/>
            <a:ext cx="1295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105400" y="1828800"/>
            <a:ext cx="990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6400800" y="1828800"/>
            <a:ext cx="990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7772400" y="1828800"/>
            <a:ext cx="914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762000" y="31242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2667000" y="3505200"/>
            <a:ext cx="4038600" cy="335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2819400" y="3581400"/>
            <a:ext cx="39624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Abilities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  Multilimb coordination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  Control precision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  Speed of arm movement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  ate control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  Aiming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  Static strength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/>
              <a:t>  Etc.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endParaRPr lang="en-US" sz="2400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4343400" y="91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762000" y="1524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762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1905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28956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4191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5638800" y="160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>
            <a:off x="6934200" y="152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>
            <a:off x="83058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>
            <a:off x="762000" y="2209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>
            <a:off x="1828800" y="2286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6" name="Line 26"/>
          <p:cNvSpPr>
            <a:spLocks noChangeShapeType="1"/>
          </p:cNvSpPr>
          <p:nvPr/>
        </p:nvSpPr>
        <p:spPr bwMode="auto">
          <a:xfrm>
            <a:off x="2971800" y="2590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4191000" y="2209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>
            <a:off x="55626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9" name="Line 29"/>
          <p:cNvSpPr>
            <a:spLocks noChangeShapeType="1"/>
          </p:cNvSpPr>
          <p:nvPr/>
        </p:nvSpPr>
        <p:spPr bwMode="auto">
          <a:xfrm>
            <a:off x="70104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0" name="Line 30"/>
          <p:cNvSpPr>
            <a:spLocks noChangeShapeType="1"/>
          </p:cNvSpPr>
          <p:nvPr/>
        </p:nvSpPr>
        <p:spPr bwMode="auto">
          <a:xfrm>
            <a:off x="83058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1" name="Line 31"/>
          <p:cNvSpPr>
            <a:spLocks noChangeShapeType="1"/>
          </p:cNvSpPr>
          <p:nvPr/>
        </p:nvSpPr>
        <p:spPr bwMode="auto">
          <a:xfrm>
            <a:off x="45720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5410200" cy="708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4 Phases of Human Movement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75438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CA" sz="1800" b="1"/>
              <a:t> As we grow and develop our ability to complete complex motor tasks increases profoundly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1800" b="1"/>
              <a:t> All individuals go through 4 distinct stages from birth to adulthood</a:t>
            </a:r>
            <a:endParaRPr lang="en-US" sz="1800" b="1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981200" y="3048000"/>
            <a:ext cx="52578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CA" sz="3200" dirty="0">
                <a:solidFill>
                  <a:schemeClr val="accent2"/>
                </a:solidFill>
                <a:latin typeface="Comic Sans MS" pitchFamily="66" charset="0"/>
              </a:rPr>
              <a:t> Reflexive Movement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3200" dirty="0">
                <a:solidFill>
                  <a:schemeClr val="accent2"/>
                </a:solidFill>
                <a:latin typeface="Comic Sans MS" pitchFamily="66" charset="0"/>
              </a:rPr>
              <a:t> Rudimentary Movement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3200" dirty="0">
                <a:solidFill>
                  <a:schemeClr val="accent2"/>
                </a:solidFill>
                <a:latin typeface="Comic Sans MS" pitchFamily="66" charset="0"/>
              </a:rPr>
              <a:t> Fundamental Movement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sz="3200" dirty="0">
                <a:solidFill>
                  <a:schemeClr val="accent2"/>
                </a:solidFill>
                <a:latin typeface="Comic Sans MS" pitchFamily="66" charset="0"/>
              </a:rPr>
              <a:t> Sport-related Movement</a:t>
            </a:r>
            <a:endParaRPr lang="en-US" sz="3200" dirty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CA" sz="3200" b="1">
                <a:solidFill>
                  <a:schemeClr val="accent2"/>
                </a:solidFill>
                <a:latin typeface="Comic Sans MS" pitchFamily="66" charset="0"/>
              </a:rPr>
              <a:t> Reflexive Movement Phase </a:t>
            </a:r>
            <a:r>
              <a:rPr lang="en-CA" b="1">
                <a:solidFill>
                  <a:schemeClr val="accent2"/>
                </a:solidFill>
                <a:latin typeface="Comic Sans MS" pitchFamily="66" charset="0"/>
              </a:rPr>
              <a:t>(0-4 months)</a:t>
            </a:r>
            <a:endParaRPr lang="en-US" b="1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066800" y="914400"/>
            <a:ext cx="7239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chemeClr val="bg1"/>
                </a:solidFill>
              </a:rPr>
              <a:t>-</a:t>
            </a:r>
            <a:r>
              <a:rPr lang="en-CA" sz="2000" b="1" dirty="0">
                <a:solidFill>
                  <a:srgbClr val="FFFF00"/>
                </a:solidFill>
              </a:rPr>
              <a:t>controlled motor development is displayed</a:t>
            </a:r>
          </a:p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rgbClr val="FFFF00"/>
                </a:solidFill>
              </a:rPr>
              <a:t>-moving arms and legs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04800" y="198120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CA" sz="3200" b="1" dirty="0">
                <a:solidFill>
                  <a:schemeClr val="accent2"/>
                </a:solidFill>
              </a:rPr>
              <a:t> </a:t>
            </a:r>
            <a:r>
              <a:rPr lang="en-CA" sz="3200" b="1" dirty="0">
                <a:solidFill>
                  <a:schemeClr val="accent2"/>
                </a:solidFill>
                <a:latin typeface="Comic Sans MS" pitchFamily="66" charset="0"/>
              </a:rPr>
              <a:t>Rudimentary Movement Phase </a:t>
            </a:r>
            <a:r>
              <a:rPr lang="en-CA" b="1" dirty="0">
                <a:solidFill>
                  <a:schemeClr val="accent2"/>
                </a:solidFill>
                <a:latin typeface="Comic Sans MS" pitchFamily="66" charset="0"/>
              </a:rPr>
              <a:t>(birth-2 years)</a:t>
            </a:r>
            <a:endParaRPr lang="en-US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143000" y="2667000"/>
            <a:ext cx="75438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CA" sz="2000" b="1" dirty="0" err="1">
                <a:solidFill>
                  <a:srgbClr val="FFFF00"/>
                </a:solidFill>
              </a:rPr>
              <a:t>locomotor</a:t>
            </a:r>
            <a:r>
              <a:rPr lang="en-CA" sz="2000" b="1" dirty="0">
                <a:solidFill>
                  <a:srgbClr val="FFFF00"/>
                </a:solidFill>
              </a:rPr>
              <a:t> </a:t>
            </a:r>
            <a:r>
              <a:rPr lang="en-CA" sz="2000" b="1" dirty="0">
                <a:solidFill>
                  <a:srgbClr val="FFFF00"/>
                </a:solidFill>
                <a:sym typeface="Wingdings" pitchFamily="2" charset="2"/>
              </a:rPr>
              <a:t> crawling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 dirty="0">
                <a:solidFill>
                  <a:srgbClr val="FFFF00"/>
                </a:solidFill>
              </a:rPr>
              <a:t>basic manipulation </a:t>
            </a:r>
            <a:r>
              <a:rPr lang="en-US" sz="2000" b="1" dirty="0">
                <a:solidFill>
                  <a:srgbClr val="FFFF00"/>
                </a:solidFill>
                <a:sym typeface="Wingdings" pitchFamily="2" charset="2"/>
              </a:rPr>
              <a:t> picking up/releasing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 dirty="0">
                <a:solidFill>
                  <a:srgbClr val="FFFF00"/>
                </a:solidFill>
                <a:sym typeface="Wingdings" pitchFamily="2" charset="2"/>
              </a:rPr>
              <a:t>stability  controlling head/neck, sitting up and down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 dirty="0">
                <a:solidFill>
                  <a:srgbClr val="FFFF00"/>
                </a:solidFill>
                <a:sym typeface="Wingdings" pitchFamily="2" charset="2"/>
              </a:rPr>
              <a:t> overlaps reflexive movement phase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7650" name="AutoShape 2" descr="data:image/jpeg;base64,/9j/4AAQSkZJRgABAQAAAQABAAD/2wCEAAkGBhQRERQUEhQWFBQWFxYYFBgWGBUVFRgYFxcVFhgUGBgYHCYeFxkjHRgUHy8gIycpLCwsFx4xNTAqNSYrLCkBCQoKDgwOGg8PGikkHyUpKSwpLCksKSkpLCwpKSkpKSksLCwpLCwpKSkpKSksLCksKSwpKSkpLCksLCkpKSwpLP/AABEIAMkA+wMBIgACEQEDEQH/xAAcAAACAgMBAQAAAAAAAAAAAAAABgQFAQMHAgj/xABFEAACAQIDBQQFCgQFAgcAAAABAgMAEQQSIQUGMUFREyJhcTKBkaGxBxQjQlJzk7LB0hVi0fAzQ3KC4RZTFySDorPC8f/EABgBAAMBAQAAAAAAAAAAAAAAAAACAwEE/8QAIhEBAQACAgMAAwADAAAAAAAAAAECEQMhEhMxMkFRImFx/9oADAMBAAIRAxEAPwDtWMxPZoWCPIR9VLFjrbTMQPfyqr2TvZFOASGhDNlj7bs0MhBKkRgOSxBFj5irpqR5Nx5cgQNE2aIwyMytdAZ3m7SLTV7ORY21VDfSgGmfbsKhz2iExi7qHQsNbC4vpc6a210rfHtCNnMYdTIoBZAy5wDbUre44j20p4vcVnjZQ0YZkxyk5TqcVMJVJ0ucttfHUVcbD2VJBJICImjaSWQOMwmJlfPlcWsctyt76hV0FqAvaKK8k0B6rGakfeT5QchZMMAxGhkOq3/lH1vM6UoS78bQQ5+2BUciiEewAH31K8uMulZw5WbdoormexvlhBIXFRZB9uMkgeJU628r10XC4tZEV0YMrAFWU3BB4EGnxymXwmWNx+t9FYvWb0xRRRRQBWCazUPaHGL7wflegJYNZvVZvFtQ4bCzzqAxiidwDwJVSRc8h1PS9UQ23LhSVllbFzOMOVQRpDGO2lEN45ALFQzC4JYgWOt6AcL0Uq4nfVo5Xj7AyMqSW7Ji95YkV3h9ADNZuRJ01AuBXh9+CBmEQeNY4ZJXSUEKs0jx90FQXylCSDlPEcRagG2isCs0AUUVoxWLWMXY2H98BzoDdeo+Jx6R+kwHvPuqpxe1WkXNGxC3IFhY6czfhVSXaRCS13ViGPPqPdS+R5gYsXt6NBfVxYHui9r1I2ftKOdc0bBhz6g9COVImAx6iKdToQ9/UQP6V63D22gxLwkkNIAV6EjMbedqSZ7uj3j1NuiUVgGs1VEUUUUBWby454MJiJY7Z44ndLgkZlUkXA1IvypR2nvLioZGh7SLuysO3dViQjsIZUjIZstyXfW9yIzbWnnH4tIonkkOVI1Z3NibKoJJsNToDVS+9eGJVWLDNkvmicBM7ZYzJdfo8xHdzWvoaAWtp7cmkw+MWWWOORInAw8Y77WhR+2RyQxUsWykC1gAdb007s7SkmjYzDJKsjq8YH+HaxVM3+Z3SrZxoc2lqq9mb6CRs0kYiitiiGfOHCYd40JYMo9IsTpfhbje0476YVQS7mMgkEOjowYIJApUi4ZlIKji2tr2oBgqm3oxmSHLexkOXxtxb3aeurM4gBcx0Frm9xYcdb8KVdsYtpipy6DNlXmb21J5fpS53UPhN5RRts6NgMo0vUuTZCslgB5Vv2AqyK7LYrmIBGvA2Ivz63o20HjF0W/XW16hjJrbpu96c83nwSxnxqRuZvNPCpiRzkvdR0J426Dnbxqp29j5JZcrRlWYX14Cxta/A1jdma0pF7cQdPd50mN1kbKbx7dPh3wlX0mzeBAq/wBm7ekkF2iAHW9vjSCi2Nwb+qrqHHu6BQbD61tD5CuvHtx5Q6RbYjY2vrzHH4VKScHgQaVMHliHdBJ6n41K2HjO0xTfyx+rVhTUplqHj+MX3g/K9TKh4/jF94PyvWBvnVSCGAK2OYHgRbW9+Vr1Q4Ld7AxEdmkYLFcnfLH6F86ql2NgjC+VdARw0qy3g2e0+GnhW2aWKRAWvlu6lRe2ttaXMTuSWxKtlUw2gGUP2Rj7Fi3cAja4JObRk1ve96A2YWPAYmclIyXc4jvguqN2eSKdlKvYXLKCQBci/IGt2G3UwZlEqlXQKgRc5KAxSSSGQ960hzyXJa9iL8TUCbcebshGjRJePHI5W62+cyrKjCy62yKjDTRja9rHRidwZJIrARxuZDI95GlByoEWLuxRgRSDuyADVQBqTcAPyG40r1WuG+UXABsLgcAbcBoNPVXvNQAap9qyBZBmtqvcv1HEeeoqRi9tImgu7dF19p4CqHaOLae2eyqOAHs1JpcrD443bTsuUiSZNSDqumgbmPWKqlx/Z4h0Y2Ei3/3L/wAVEn2wuHmUq7FQ12UNpwt8PhVTvNjo2kR4mMhuCRwA192lc9rq8O0fG7QVcQ2YOVfMBk6i1r+2pO7MDYfELipvRBJyL6VrEC54acbVCgxyySPaMqLC1hmF+etWE+ODqscYJawXhxPDQczWTo1/jsWHmDqrKbqwBB6g6ittQNhYMxYeJG4qgB8+YqfXVHAKKKK0Iu1dnjEQSwsSFkRkYi1wGBUkX561VYjdKNsSMRcXtGHVo4pA3ZXykF1LRnXUqeQ561f0v727W7FBqVuCSRxsOXXztrast1NtxnldIr7oQTJ2QlZgi4iOQAoSVxDdqytpoQwQg/y2N9azJuLG8ao8hsrFwYkig+kAAjkIjUXaMgst9Lm5vYAIWy9pzQ4pJgxtNKiBde8l8pza95dTlJANdX2ri+yiJHHgvmaXHLanJx+FRMSe1PZhrhB3jwzMOtuQ5jr5VQSNdwhJANxfz/5qXsjEvZmAGp0LX4Dnpxrw+Gcs1yoB45Qb8b21OlGV3BjLK27J2eICyogRDa1jpfnpyqXtNlyG9aJMUVHI/GqXaO2FIsTlP82g9vCp/JpXVt3SJvZKe0BHHla54eFU+DxV5sxIOY2JAy68jbkautviLKSSTKdBY38rWqhwey2uc4tzGut+pNc9+r/Yd8Di7aGrWE8GHspZ2bh5GANxp8B1q8gjl+pl9uldWOf9c2WFvwxYwlB3b3NreGlT90sOA8p52UE+dzSwcRMDd1uNPRN/dTBu3tiONX7ZuzZnuMwIBAAtY8OtU8pUrhYbah4/jF94PyvUX/qaDWz5rfZVj+lbJcWsohdDmUyCxH+l60uqsqKwKzQwVrmnVBdiAOp0r2TSttLHCRyx1Qej0sOfrrLdNk2scXvNGvo3c+Gg9ppfx+8TyaMcq/ZW/vPE0vbY28Ea/FSbeR60v4/bJy8dahc7XVjxQ6TbejjUG4pV2tvezkhKWjKSbk8eX9KstgwLI7Zluir6g3K5HhfSl2r4ydq+aYnvMSa3wrmtmJA6AWHr61MweEEk3gDTJidmKE4Uuhcv0q48WqJlWw8qcfk32ermWZgCykKhPEXFyQOV9K5/ie6a6F8lk91nHih9zCnw/JLkmsafKzRRXS5BRRRQBUHauDDxtp3gCVPMEVOrBrKN6cl3p2bkYMpOpDKRpY8ituFquU3k+exwoAS6gGXQjgQpYHmOfrq02rs1XDRsNAdB1U6j+/Cl7ZUYhnmbkiKLDhZm5eVqjqyuzrKdmXDy99k4AKCPbap6oLUq4fagbEot9GJAt0IJsfZTORzoxJlNKTaj5T4VEXBZhmNbdsTa1YQgGMHwrdDdkJu2oQASANKU8RtAC3namXeZiCQCaSsdBmdBytc/CoZLY/FthsbmFg3q4VNw+0mTQH31u2PsdUtIACAe8LXBHMjxqzx2xUWYSIO7KAfDTpVccLe07yT4iDbTi3eqfg/nGLIESM4FyWtlXTS2Y2BNT8FsiOS40zDw5U47mx2wcQtaxf8A+R6p607y/wAJO191sZLlKxyxhQoyo8YDG/1rHh5U6bM2a0EOHRzmftAXI4Zir3A8KvrVEx/GL7wflemmMieWdy+pYoNF6r9pbSyd1fTP/tHU+PQVtJGjauNJJjX/AHn/AOvn1pW3hxWRMqan+9KtZpgg8T/d6oscobVjaoZZbXwmnOtrYo5iGBGY2tw48/hUV8xFyCOpINq6AhQcr9CReq/buOATh7/0qbomROy6Zje3Tnpyqy2dtosuQd1FBKqNBc8T4nxNRi0bekv6fCiOCMejdT53FMa2Ve7vnv3ppxWq0n7Cks9NOJfu1qOX0s7UTWmv5MMWqSSKzAFgmUHmQW086WMXhWc+Fe4V7IfrzrJ1dts3NO3g1mlDZG/UIgTtn+ktZgAWYkG17DqLGrjZW8aYg2VWHi1h+tdEyjluNi3ooopiisGs0UBV7bw4KZhow0B635Gk/G7OkUyHIe/lBI1FgTb4017wT6IvjmPq4e+hhdQevKsuMyPjncSVsndlo5Y5XNjn7i+PMn1X0p0kh0qu2lOPnMCdFZ/MkECrrQrSTGTqHuVy1apMThAaqsRKUBApgxA40u4x73rDQrbWfMTelnFi0sR8SPgaYtpNqaXtrf4Wf/tsrHyvY/GufL6tD3sfBFVzKMyH0l5g9R1HhUrFIAmQG4BzRdf5oz8RWd2pvob35D/9q2OFTEIQRZhzHHzrtxn+Ljt7L/zgxski8jr4jpT5ulJmwsbdTIR65HNc/wBoo0V43H+k8j5U/bmrbA4f7sH23NZ+234u6h4/jF94PyvUyoeP4xfeD8r1pEuljas+V2NM5rnm82I+lYXqXJdRTjm6jYza1zpx61Wyyk6msqwGpqJi8bbwFc+12JcTYWNUe0Zs2le8fj83CoCre5105VqkjWsBPK9exAfKtwLn0Tl71hl535dWq6O7eJyZ2glta9yuluthqPXWyNtkVGBnyPThgcYHHGkpo8trgjzqfgcUQaN0uU/hzMAIql2lB0qXhto3GtaMRNc268K0kVOCwjF78r10fc+Ag0sxqqgU3brSAnTwpsPpeS9GqiiiuhzCg0VqmmCi5vbwVmPsUE0BVY1O0EhHEGw/2/8AJNGBucvgLVMXHRjgsmvH6Gb9lAx0Y+rJ+DN+yt2CrvDgW7dZ0uQND4WNiPfV1DiO6COdT/nkevdk14/Qzfsrx28X2JPwZv2Unj2fy61VTjZe7SsjsjSl7spH0YtwPO/Wn4TRfYk/Bm/ZQXhP+W/4M37KW4mmccdx6OxPdPsqImy3eOXun0dBb0jyHxrtJWD/ALb/AIM37Kz9B/23/Am/ZSers3u6IW46t2Kqy8gNfeKYp8A0ffiv4jjV8kkK6CNx/wCjN+ytoxyfZk/Bm/ZV51NI27uyrPAuLjKsLNy6qeoq/wB1Wtho4z6UShH5arzt0I1res0QNwj/AIM37K2LjYwbhZAef0M37KL2P9J1Q8fxi+8H5Xo/ia9JPwZv2VFx20VJi0k0kB/wpvsv/JQxaNXNN48JIZ3spI8q6D/E16SfgzfsrW2LjPFZPwZv2UuWPkbHLTl67KlYeib+VV+O2BiT9Rq7D85jH1H/AApv20HGx/Yk/Bm/ZSeqKe1xFd08Qf8ALN/KpP8A0nPewjNh4HU12X57H9iT8Gb9lZGOj+zJ+DN+yj1xvuqn3R3QTCRgsA0pF2Ygd0nXKvTz40yOtwQeeh9dRf4knST8Gb9lH8TXpJ+DN+yqSaRt3d1y7b258naOFUkAmxHS+lVke6k4+ofZXYzj0+zJ+DN+ysfPY/syfgzfspPXFPbXKU2FOPqGveH2LMWzMh6AfrXUvnkf2JPwZv2UfPI/sSfgzfsrPW321zVtnS/ZNM+6EDBtQRTEcXH9iT8Gb9lZTGoOCyfgzfsrZhotz3NJ9FYBrNUTFFFYJoANRMRtSNCFLDOeCjVj6qhbc20IhlVgGPM8F/5pal2ylgVFnQgnxtzv460mWelcOO5HJtoKLX0JNgPGiPHgk25G1JuI2mZ3Cg2VQH042v3da0LtBWvHGjlhxNsq63+s3GpXl7U9J6fHAVq/iYPClCMS5tSiLlsVVmclrizeHOpuzZwVJzCmnJaW8ciz2lvMIRfLeqFvlOUH0La61Q7wzozG7uNbfW101t4UpbaKqvcLX660l5LtXHhmu3TIvlMUtbszYatbiB/XwpzwGNSaNZIyGRwCpHQ1x/ZUIGDRiQucXu17sepNqevkwmvgsv2JZF94bTw71Vxyt+o8mEk6N1qLVmiqIsWqJtDjF96PyvUyoeP4xfeD8r0BKpT3n+UKLCMY0Uyyj0gCAi+DNrr4Cp++u1nw+FZo/wDEYhE8C3P1C9ct2du20pu9+Nz18Teo8mdnUVwwl7q+T5XJbm+Hjt4M1/bamPdj5RocXIImUxSn0QbFW8Fbr4Uk4zd1U159KWsXAYmDLcEG4PQ8QaSZ5T6pcMb8fRVFV+7+0vnGGhl5uisfO2vvvWN4sVJFhMRJCLyJDI0YtfvKhK6c9QNK6XMsQaLUm4TaIiiw4weIXEPiJI0eSaVp7ZoZZO0yhu6T2foDKOOgrQ+/colmC9nJGiSyCwyvkw88cUwyiRmPdZyCQuqcCDQDyTRXP5d8pZ8gy9gElwzSG5U5J8QnYC5070WYsOR0pg2/t2WGVUjVSvYYidwQS5EBh+jQA8WzsL62040Bfk0A1z6Xb+LxMcIYxxpJPhRnjZe+sgdnh+imZlHdTvXUsGtYWNYi3tnjVY4QskmbGMTKya9ninRYLvKmU2K694gFe7rQHQ6LUsbF3okmxkuHYRqIwxDBiTIbr3E5ForlZLE6leFyA0UBgCs0UUAVF2lKVjcjQgafCpVeXW4sdaA59tfEdtGYoVzPfu2Fzcfoep8aq8FsGRcwfu301uT7tK6hBhET0VVfIAVF2hsoSajQ1DLjrox5f0Qdg4PsJHF2a4AFzwC8h4a8KsMVipgwyQ5h1zqAPVxPqqTjtlSIb5SbcwNKrnLNYLMEfowB0v46jzqGrF5lKlHDO2plyHmFQk+01s2Rho442MTZ73NydcxOvlrWhFQEdrLJqQMysuW50ANhfWrCLZyQiyCwuTxvck3586rjE86TsUzxykEK58L304X8aqN4s7LcqF04X1pg3nhaFtJAL62K3NzqQDel/DxfOZo4i/ekbLmPoj2Ulxu+lZlNbW2F26suFRSQW7Mgra1iCFVQBy4Hypq+TTDsgnH1Ge40IAIuptfqAD7Ktd2ty4sHYg53sRmIsBfjYfrTEBXRjhpyZ8nl0BWaKKokKh4/jF94PyvUyoeP4xfeD8r0BT764YMkTMbKsmvTUEClrEY4Rxs0djb1+vSnfeHZ3zjDyR8CVup6MNQfdXNMJDJEojIDMbMWJCi1uAA4mocnVW4+42YHavztcwVsvVgReqLbKKG14c7ceHKm/EYhUiAXTr+tJu1H71zrY3/4qWS2LoPyY4tuxeE+jHYx6kkK9yQb+I99O9q518nW1FWSbtrw9oUEKyaEgBrnNwBJOi+FdEDV04fi5c/yaIdnRp6EaLc5jlVV73DNoOOp18awuzYwxbs0zNfMcq3N9Dc2ub6VKopytL4RWBBVSDa4IBBtwvfjavfYi9+Y0B562uL+oeyvdFARodnRoLJGii+buqo732tBx8aH2bE3pRoe9m1VT3uGfUeloNeNSawTQGtcMoIIA0vbQaZtTbpfn1rbXktRegPVFYDVmgCiiigCsWrNFAeSlJm1NnqMWJSBxki4dQsi394p1qkx2D7WZk0C5FcnmHDEKfYKyzcNjdVGiwUR1KJ7BxFatphSovoAQdPA3tVjHsskaOp62BsffxrVPsJdSzMethSeN/R/KELb155gT1v7elqlNs6PCxQyOMsglXhxClgSWHDQC9MKYYBrRR948Txb1nl5CqfbeyS8jguSEABA4An6g8uJrZPHtlvndR0UG/DWvVJu4W2iwfDSEloQMhPExnS3jlOnkRTiDTS7JZq6ZooorWCoeP4xfeD8r1MqHj+MX3g/K9ASXW4I61ybezYTh1SUd1T3WIbIw5G46dK63avLoDoRcePCkyx8j4ZeNcXxOMVBlRr2466C3wrzsDB9vNmb0E6825eoca6ptHdbDSo4aGMXB1VQrA8bgjnSJuxhVWy3vpfXmb8fhUcsLKtjnuMbcCtoK97vb4S4ZgkpMkPAX1dR1U8SPA+qpm1sGBral7DpmOXmri3kTf8ArR3L0zUsdb2ftSOdc0Tq48CCR5jiD51vlxCqLswUeJA+NccdWjZ3jZkYOAGUkHyuONe1xc8uJiM8rOAwWxtYrfgQB76pOT+p3jv6dSm3jgX/ADAf9ILfAVoO9cPLP55DVCcGNCFtQIdPL9av4oeRlG8cHN8v+oMP0qNi97oEUsS5A6I2p6Cl/ERqVte/w8/jUCfEIYiBY5hZed+GvhS5dQ+PbVtL/wAy7zMx19FT9VRwXjYf1qPhMaii12B6qzA+41YYiEJDbnb9Ki7q7pJjElZpHRkky93KRbKp4EeNc0ltdNskWe7m9bnFpC8heNwVBa2jcV1tfkR66fb0s7D3Ahw0omzvK63yl8tluLXAUC586ZctWm9doZWW9PdFFFOUUUUUAVT7Tw7K4kBIU5VexseJtr01q4rTiIc6lTzH9mgKjDYoK+RrhW9E3IN+l6tGwiniCfMk0vY1CU1HeW4PmOY+NStm7yJkCyNZxprfXxpJl2plj+4usoUWAA8qWJ4c0k3i/wAFUXq9+dB9V1FUuGtlL3uWJYnjxPCty+Mw+lZZDhcZFKNBmyP4q3dPxB9VdRWuZb0uvZsdL8q6Rg3vGhPNVPtANLhf0flnyt9FFFURFQ8fxi+8H5XqZUPH8YvvB+V6AmUViq7ae3Y4B3rs32VsW87ch50BYmuY7Qw3zTF5T6FzlP8AK9yL+RuKZYflBgZypSVfEqp9ykkVTbZnGNlVihWNAQM1rtre5ty4WFSyu50rhuXtu2lICl6U9n4kLOfH41f7SlRUyLSZPOBINanapDyuzFZR55j58asMPs9AAwUA31NuYqm2Vtfui9WmF2gCbdeHqqmFmyZy6TpDyryYtbf3zrWZRe9x7aibR2iAAqsNSb69Lf1rpyy1HLjh5ZNO1nzKUThwY+HQUtLH2Mi8cpJv0GnGmuKRWHKtU2BQ1x5W5XddmOMxmkXaOKug6Wqw+S6TTFD+eM+1SP0qpxuGATKDpy8Klbg7Ziw4mVw+Z3BBClgQFsB7b02P1mf4uj0VDwu1Uk4Bh5qRUvNVkGa1zzBFZmNgoJJ6AC5NbK8S8Da17G1+Hr8KAqsHvTC6xl7w9sbQ9rZDJdM4KanTLrrbpxqcdqRd/wCkT6PSTvr3D0bXu+ulLBbozo0b5IAI5xIkCvI0UamJ437N3S6ksyuFChRlHW9V8u5EkMQ+jWaRHhVG7RyJE+cxyu0sZjsnohibvY5iONAdDgxCuAyMGU8CpBB8QRoa9kVUbtbLbDxsHyBnlkkKx37NM5vkQkC453sLkk2FXFALe2Jezd145hm8idP0pYxXo8LsdABzJ0AFOG14R2oJGhT3qb/rSXvIbEFdMroR5hhao5Tt04Xo87N2KqQRo47wRQxBIubC/A1WfN0uzKMouQoGgsCVGnXTjTKzaX8L+6lSTEBYV8R8afJLDulnH4Az4mKIei7i/le7e4GupothpSZudge0mfEH0Uukfix9JvZYe2nQVuM/Y5Lu6ZooopkxUPH8YvvB+V6mVDx/GL7wflegJEi3BHhS1tLd5s94zxAzBtM9tfS5U0UWrLNtlsIbbBxAYOYRwIIVlatU+En4CGQf7TXQctFJ4Q/srlOJ2BjJLhMO58WyoPea04H5J8S7Z5mVCeNmvb1DSuuWotW+EZ50lYP5OAg1xDE+Cr+tTY9xlBB7Z7jgQEHxFNFqLVvjGeVLuL3T7TTOBcauFAfzAAy3qs/8M4YxeF3z2I+kYsNbG+gFjpTtRT760Vz2TdjGJ9RX8UcfBrVFmwmKXjBL6gD8DXS7UWqXrinsrkcsGJY5RBLc/wAjfEi1NG726jooLrY879fKnS1Fq3HDTMsvJow2DCedSKKKcgrVipMqM3RWPsBNbawRQHPZd6sYEw9mgDywLOC4WKNmbIOwBeTQC9yQWbvDTStYx0sU7TO7SN8+xCKozLcR4KUx4cDMQ12sBYC5PU10N4FNrgGxuLgGx6i/A1kwg8hxv6+vnQHPIt9MWIO1AgnJ7Ls44yDJIzq5eAKjsVKgBwza2VgRwIeNj4ntIYnzrJmRWzoCqNcA5lBJIHgdakph1HAAXNzYAXJ56c69qluFAV+2oLqG5ob+o6N/WkneeKyE8RoffT5tHGiMcMxPAD9egpJ2lHJiCMMg75Gp5KvMnwpMluP4dsbKRCzDjkPwpQxeHEyiMMRZbaG3rp0giyoqk3soBvzsLVG/gsN7qgU9V0os2THKYlvZe9IgZcPJFlQMsaPHci7WC514i/XzpzFVkOwI1kEhuzD0c1tD10Gp8+FWYppuMysvxmiiitKKh4/jF96PyvUyvLxg2uOBuPA9aAyKzQKKAKKKKAKKKKAKKKKAKKKjzbQjQ2d1UgXsSAbcL240Mt0kUVVbR3lggfDo764h8kVrEE2uCTyUnKt+rKOdSsbtaKEqJZEjL3yBmALWFzYHjahqXRUXC7TilTPHIjoL3ZWBUW4gkcLV6fHxqnaF1Edgc5YBLNaxzcLG49ooCRRWrEYpI1LOyoo4liFA5ak1szUBmiiigCiiigCiiigKHeXOtnQEkKRpra5velaLasiPIyA3cjlbQDT9a6HLwNUE3E+dZrvZt9aVOB2lOx4GmrZjuR36iYWrWGtJG2iiihoooooAooooAooooAooooAooooArFZrFAZpG2xuxPPj2ddEUKyOWPpEgFdDcWF9ABy1uaea1njQnycU5Zq/9JL7rNjY8SSTEsuaOEOp7RFhctHKpuMl5gZeBuAnSo2D2882I2dJPFLHJFHiRibxS5FkZUTRstiGKMRa+hFdAP8Afur0KDyac8niknx2IEETxpiEw6uXjkjjkSNpGlmJtxYFIADZjcm2UAnPYtHh5dmzRMydrGIMkcjwthpJVfsi+Wy9mO0j7xGir1roJoXhQ1zXauzsU+DkgmRnXBlVja2Y4k9pGYpgBqTHF6X85J+rXQ8HixKgdQwBvbMrI2hI9FgCOHStw/v2Vk0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data:image/jpeg;base64,/9j/4AAQSkZJRgABAQAAAQABAAD/2wCEAAkGBhQRERQUEhQWFBQWFxYYFBgWGBUVFRgYFxcVFhgUGBgYHCYeFxkjHRgUHy8gIycpLCwsFx4xNTAqNSYrLCkBCQoKDgwOGg8PGikkHyUpKSwpLCksKSkpLCwpKSkpKSksLCwpLCwpKSkpKSksLCksKSwpKSkpLCksLCkpKSwpLP/AABEIAMkA+wMBIgACEQEDEQH/xAAcAAACAgMBAQAAAAAAAAAAAAAABgQFAQMHAgj/xABFEAACAQIDBQQFCgQFAgcAAAABAgMAEQQSIQUGMUFREyJhcTKBkaGxBxQjQlJzk7LB0hVi0fAzQ3KC4RZTFySDorPC8f/EABgBAAMBAQAAAAAAAAAAAAAAAAACAwEE/8QAIhEBAQACAgMAAwADAAAAAAAAAAECEQMhEhMxMkFRImFx/9oADAMBAAIRAxEAPwDtWMxPZoWCPIR9VLFjrbTMQPfyqr2TvZFOASGhDNlj7bs0MhBKkRgOSxBFj5irpqR5Nx5cgQNE2aIwyMytdAZ3m7SLTV7ORY21VDfSgGmfbsKhz2iExi7qHQsNbC4vpc6a210rfHtCNnMYdTIoBZAy5wDbUre44j20p4vcVnjZQ0YZkxyk5TqcVMJVJ0ucttfHUVcbD2VJBJICImjaSWQOMwmJlfPlcWsctyt76hV0FqAvaKK8k0B6rGakfeT5QchZMMAxGhkOq3/lH1vM6UoS78bQQ5+2BUciiEewAH31K8uMulZw5WbdoormexvlhBIXFRZB9uMkgeJU628r10XC4tZEV0YMrAFWU3BB4EGnxymXwmWNx+t9FYvWb0xRRRRQBWCazUPaHGL7wflegJYNZvVZvFtQ4bCzzqAxiidwDwJVSRc8h1PS9UQ23LhSVllbFzOMOVQRpDGO2lEN45ALFQzC4JYgWOt6AcL0Uq4nfVo5Xj7AyMqSW7Ji95YkV3h9ADNZuRJ01AuBXh9+CBmEQeNY4ZJXSUEKs0jx90FQXylCSDlPEcRagG2isCs0AUUVoxWLWMXY2H98BzoDdeo+Jx6R+kwHvPuqpxe1WkXNGxC3IFhY6czfhVSXaRCS13ViGPPqPdS+R5gYsXt6NBfVxYHui9r1I2ftKOdc0bBhz6g9COVImAx6iKdToQ9/UQP6V63D22gxLwkkNIAV6EjMbedqSZ7uj3j1NuiUVgGs1VEUUUUBWby454MJiJY7Z44ndLgkZlUkXA1IvypR2nvLioZGh7SLuysO3dViQjsIZUjIZstyXfW9yIzbWnnH4tIonkkOVI1Z3NibKoJJsNToDVS+9eGJVWLDNkvmicBM7ZYzJdfo8xHdzWvoaAWtp7cmkw+MWWWOORInAw8Y77WhR+2RyQxUsWykC1gAdb007s7SkmjYzDJKsjq8YH+HaxVM3+Z3SrZxoc2lqq9mb6CRs0kYiitiiGfOHCYd40JYMo9IsTpfhbje0476YVQS7mMgkEOjowYIJApUi4ZlIKji2tr2oBgqm3oxmSHLexkOXxtxb3aeurM4gBcx0Frm9xYcdb8KVdsYtpipy6DNlXmb21J5fpS53UPhN5RRts6NgMo0vUuTZCslgB5Vv2AqyK7LYrmIBGvA2Ivz63o20HjF0W/XW16hjJrbpu96c83nwSxnxqRuZvNPCpiRzkvdR0J426Dnbxqp29j5JZcrRlWYX14Cxta/A1jdma0pF7cQdPd50mN1kbKbx7dPh3wlX0mzeBAq/wBm7ekkF2iAHW9vjSCi2Nwb+qrqHHu6BQbD61tD5CuvHtx5Q6RbYjY2vrzHH4VKScHgQaVMHliHdBJ6n41K2HjO0xTfyx+rVhTUplqHj+MX3g/K9TKh4/jF94PyvWBvnVSCGAK2OYHgRbW9+Vr1Q4Ld7AxEdmkYLFcnfLH6F86ql2NgjC+VdARw0qy3g2e0+GnhW2aWKRAWvlu6lRe2ttaXMTuSWxKtlUw2gGUP2Rj7Fi3cAja4JObRk1ve96A2YWPAYmclIyXc4jvguqN2eSKdlKvYXLKCQBci/IGt2G3UwZlEqlXQKgRc5KAxSSSGQ960hzyXJa9iL8TUCbcebshGjRJePHI5W62+cyrKjCy62yKjDTRja9rHRidwZJIrARxuZDI95GlByoEWLuxRgRSDuyADVQBqTcAPyG40r1WuG+UXABsLgcAbcBoNPVXvNQAap9qyBZBmtqvcv1HEeeoqRi9tImgu7dF19p4CqHaOLae2eyqOAHs1JpcrD443bTsuUiSZNSDqumgbmPWKqlx/Z4h0Y2Ei3/3L/wAVEn2wuHmUq7FQ12UNpwt8PhVTvNjo2kR4mMhuCRwA192lc9rq8O0fG7QVcQ2YOVfMBk6i1r+2pO7MDYfELipvRBJyL6VrEC54acbVCgxyySPaMqLC1hmF+etWE+ODqscYJawXhxPDQczWTo1/jsWHmDqrKbqwBB6g6ittQNhYMxYeJG4qgB8+YqfXVHAKKKK0Iu1dnjEQSwsSFkRkYi1wGBUkX561VYjdKNsSMRcXtGHVo4pA3ZXykF1LRnXUqeQ561f0v727W7FBqVuCSRxsOXXztrast1NtxnldIr7oQTJ2QlZgi4iOQAoSVxDdqytpoQwQg/y2N9azJuLG8ao8hsrFwYkig+kAAjkIjUXaMgst9Lm5vYAIWy9pzQ4pJgxtNKiBde8l8pza95dTlJANdX2ri+yiJHHgvmaXHLanJx+FRMSe1PZhrhB3jwzMOtuQ5jr5VQSNdwhJANxfz/5qXsjEvZmAGp0LX4Dnpxrw+Gcs1yoB45Qb8b21OlGV3BjLK27J2eICyogRDa1jpfnpyqXtNlyG9aJMUVHI/GqXaO2FIsTlP82g9vCp/JpXVt3SJvZKe0BHHla54eFU+DxV5sxIOY2JAy68jbkautviLKSSTKdBY38rWqhwey2uc4tzGut+pNc9+r/Yd8Di7aGrWE8GHspZ2bh5GANxp8B1q8gjl+pl9uldWOf9c2WFvwxYwlB3b3NreGlT90sOA8p52UE+dzSwcRMDd1uNPRN/dTBu3tiONX7ZuzZnuMwIBAAtY8OtU8pUrhYbah4/jF94PyvUX/qaDWz5rfZVj+lbJcWsohdDmUyCxH+l60uqsqKwKzQwVrmnVBdiAOp0r2TSttLHCRyx1Qej0sOfrrLdNk2scXvNGvo3c+Gg9ppfx+8TyaMcq/ZW/vPE0vbY28Ea/FSbeR60v4/bJy8dahc7XVjxQ6TbejjUG4pV2tvezkhKWjKSbk8eX9KstgwLI7Zluir6g3K5HhfSl2r4ydq+aYnvMSa3wrmtmJA6AWHr61MweEEk3gDTJidmKE4Uuhcv0q48WqJlWw8qcfk32ermWZgCykKhPEXFyQOV9K5/ie6a6F8lk91nHih9zCnw/JLkmsafKzRRXS5BRRRQBUHauDDxtp3gCVPMEVOrBrKN6cl3p2bkYMpOpDKRpY8ituFquU3k+exwoAS6gGXQjgQpYHmOfrq02rs1XDRsNAdB1U6j+/Cl7ZUYhnmbkiKLDhZm5eVqjqyuzrKdmXDy99k4AKCPbap6oLUq4fagbEot9GJAt0IJsfZTORzoxJlNKTaj5T4VEXBZhmNbdsTa1YQgGMHwrdDdkJu2oQASANKU8RtAC3namXeZiCQCaSsdBmdBytc/CoZLY/FthsbmFg3q4VNw+0mTQH31u2PsdUtIACAe8LXBHMjxqzx2xUWYSIO7KAfDTpVccLe07yT4iDbTi3eqfg/nGLIESM4FyWtlXTS2Y2BNT8FsiOS40zDw5U47mx2wcQtaxf8A+R6p607y/wAJO191sZLlKxyxhQoyo8YDG/1rHh5U6bM2a0EOHRzmftAXI4Zir3A8KvrVEx/GL7wflemmMieWdy+pYoNF6r9pbSyd1fTP/tHU+PQVtJGjauNJJjX/AHn/AOvn1pW3hxWRMqan+9KtZpgg8T/d6oscobVjaoZZbXwmnOtrYo5iGBGY2tw48/hUV8xFyCOpINq6AhQcr9CReq/buOATh7/0qbomROy6Zje3Tnpyqy2dtosuQd1FBKqNBc8T4nxNRi0bekv6fCiOCMejdT53FMa2Ve7vnv3ppxWq0n7Cks9NOJfu1qOX0s7UTWmv5MMWqSSKzAFgmUHmQW086WMXhWc+Fe4V7IfrzrJ1dts3NO3g1mlDZG/UIgTtn+ktZgAWYkG17DqLGrjZW8aYg2VWHi1h+tdEyjluNi3ooopiisGs0UBV7bw4KZhow0B635Gk/G7OkUyHIe/lBI1FgTb4017wT6IvjmPq4e+hhdQevKsuMyPjncSVsndlo5Y5XNjn7i+PMn1X0p0kh0qu2lOPnMCdFZ/MkECrrQrSTGTqHuVy1apMThAaqsRKUBApgxA40u4x73rDQrbWfMTelnFi0sR8SPgaYtpNqaXtrf4Wf/tsrHyvY/GufL6tD3sfBFVzKMyH0l5g9R1HhUrFIAmQG4BzRdf5oz8RWd2pvob35D/9q2OFTEIQRZhzHHzrtxn+Ljt7L/zgxski8jr4jpT5ulJmwsbdTIR65HNc/wBoo0V43H+k8j5U/bmrbA4f7sH23NZ+234u6h4/jF94PyvUyoeP4xfeD8r1pEuljas+V2NM5rnm82I+lYXqXJdRTjm6jYza1zpx61Wyyk6msqwGpqJi8bbwFc+12JcTYWNUe0Zs2le8fj83CoCre5105VqkjWsBPK9exAfKtwLn0Tl71hl535dWq6O7eJyZ2glta9yuluthqPXWyNtkVGBnyPThgcYHHGkpo8trgjzqfgcUQaN0uU/hzMAIql2lB0qXhto3GtaMRNc268K0kVOCwjF78r10fc+Ag0sxqqgU3brSAnTwpsPpeS9GqiiiuhzCg0VqmmCi5vbwVmPsUE0BVY1O0EhHEGw/2/8AJNGBucvgLVMXHRjgsmvH6Gb9lAx0Y+rJ+DN+yt2CrvDgW7dZ0uQND4WNiPfV1DiO6COdT/nkevdk14/Qzfsrx28X2JPwZv2Unj2fy61VTjZe7SsjsjSl7spH0YtwPO/Wn4TRfYk/Bm/ZQXhP+W/4M37KW4mmccdx6OxPdPsqImy3eOXun0dBb0jyHxrtJWD/ALb/AIM37Kz9B/23/Am/ZSers3u6IW46t2Kqy8gNfeKYp8A0ffiv4jjV8kkK6CNx/wCjN+ytoxyfZk/Bm/ZV51NI27uyrPAuLjKsLNy6qeoq/wB1Wtho4z6UShH5arzt0I1res0QNwj/AIM37K2LjYwbhZAef0M37KL2P9J1Q8fxi+8H5Xo/ia9JPwZv2VFx20VJi0k0kB/wpvsv/JQxaNXNN48JIZ3spI8q6D/E16SfgzfsrW2LjPFZPwZv2UuWPkbHLTl67KlYeib+VV+O2BiT9Rq7D85jH1H/AApv20HGx/Yk/Bm/ZSeqKe1xFd08Qf8ALN/KpP8A0nPewjNh4HU12X57H9iT8Gb9lZGOj+zJ+DN+yj1xvuqn3R3QTCRgsA0pF2Ygd0nXKvTz40yOtwQeeh9dRf4knST8Gb9lH8TXpJ+DN+yqSaRt3d1y7b258naOFUkAmxHS+lVke6k4+ofZXYzj0+zJ+DN+ysfPY/syfgzfspPXFPbXKU2FOPqGveH2LMWzMh6AfrXUvnkf2JPwZv2UfPI/sSfgzfsrPW321zVtnS/ZNM+6EDBtQRTEcXH9iT8Gb9lZTGoOCyfgzfsrZhotz3NJ9FYBrNUTFFFYJoANRMRtSNCFLDOeCjVj6qhbc20IhlVgGPM8F/5pal2ylgVFnQgnxtzv460mWelcOO5HJtoKLX0JNgPGiPHgk25G1JuI2mZ3Cg2VQH042v3da0LtBWvHGjlhxNsq63+s3GpXl7U9J6fHAVq/iYPClCMS5tSiLlsVVmclrizeHOpuzZwVJzCmnJaW8ciz2lvMIRfLeqFvlOUH0La61Q7wzozG7uNbfW101t4UpbaKqvcLX660l5LtXHhmu3TIvlMUtbszYatbiB/XwpzwGNSaNZIyGRwCpHQ1x/ZUIGDRiQucXu17sepNqevkwmvgsv2JZF94bTw71Vxyt+o8mEk6N1qLVmiqIsWqJtDjF96PyvUyoeP4xfeD8r0BKpT3n+UKLCMY0Uyyj0gCAi+DNrr4Cp++u1nw+FZo/wDEYhE8C3P1C9ct2du20pu9+Nz18Teo8mdnUVwwl7q+T5XJbm+Hjt4M1/bamPdj5RocXIImUxSn0QbFW8Fbr4Uk4zd1U159KWsXAYmDLcEG4PQ8QaSZ5T6pcMb8fRVFV+7+0vnGGhl5uisfO2vvvWN4sVJFhMRJCLyJDI0YtfvKhK6c9QNK6XMsQaLUm4TaIiiw4weIXEPiJI0eSaVp7ZoZZO0yhu6T2foDKOOgrQ+/colmC9nJGiSyCwyvkw88cUwyiRmPdZyCQuqcCDQDyTRXP5d8pZ8gy9gElwzSG5U5J8QnYC5070WYsOR0pg2/t2WGVUjVSvYYidwQS5EBh+jQA8WzsL62040Bfk0A1z6Xb+LxMcIYxxpJPhRnjZe+sgdnh+imZlHdTvXUsGtYWNYi3tnjVY4QskmbGMTKya9ninRYLvKmU2K694gFe7rQHQ6LUsbF3okmxkuHYRqIwxDBiTIbr3E5ForlZLE6leFyA0UBgCs0UUAVF2lKVjcjQgafCpVeXW4sdaA59tfEdtGYoVzPfu2Fzcfoep8aq8FsGRcwfu301uT7tK6hBhET0VVfIAVF2hsoSajQ1DLjrox5f0Qdg4PsJHF2a4AFzwC8h4a8KsMVipgwyQ5h1zqAPVxPqqTjtlSIb5SbcwNKrnLNYLMEfowB0v46jzqGrF5lKlHDO2plyHmFQk+01s2Rho442MTZ73NydcxOvlrWhFQEdrLJqQMysuW50ANhfWrCLZyQiyCwuTxvck3586rjE86TsUzxykEK58L304X8aqN4s7LcqF04X1pg3nhaFtJAL62K3NzqQDel/DxfOZo4i/ekbLmPoj2Ulxu+lZlNbW2F26suFRSQW7Mgra1iCFVQBy4Hypq+TTDsgnH1Ge40IAIuptfqAD7Ktd2ty4sHYg53sRmIsBfjYfrTEBXRjhpyZ8nl0BWaKKokKh4/jF94PyvUyoeP4xfeD8r0BT764YMkTMbKsmvTUEClrEY4Rxs0djb1+vSnfeHZ3zjDyR8CVup6MNQfdXNMJDJEojIDMbMWJCi1uAA4mocnVW4+42YHavztcwVsvVgReqLbKKG14c7ceHKm/EYhUiAXTr+tJu1H71zrY3/4qWS2LoPyY4tuxeE+jHYx6kkK9yQb+I99O9q518nW1FWSbtrw9oUEKyaEgBrnNwBJOi+FdEDV04fi5c/yaIdnRp6EaLc5jlVV73DNoOOp18awuzYwxbs0zNfMcq3N9Dc2ub6VKopytL4RWBBVSDa4IBBtwvfjavfYi9+Y0B562uL+oeyvdFARodnRoLJGii+buqo732tBx8aH2bE3pRoe9m1VT3uGfUeloNeNSawTQGtcMoIIA0vbQaZtTbpfn1rbXktRegPVFYDVmgCiiigCsWrNFAeSlJm1NnqMWJSBxki4dQsi394p1qkx2D7WZk0C5FcnmHDEKfYKyzcNjdVGiwUR1KJ7BxFatphSovoAQdPA3tVjHsskaOp62BsffxrVPsJdSzMethSeN/R/KELb155gT1v7elqlNs6PCxQyOMsglXhxClgSWHDQC9MKYYBrRR948Txb1nl5CqfbeyS8jguSEABA4An6g8uJrZPHtlvndR0UG/DWvVJu4W2iwfDSEloQMhPExnS3jlOnkRTiDTS7JZq6ZooorWCoeP4xfeD8r1MqHj+MX3g/K9ASXW4I61ybezYTh1SUd1T3WIbIw5G46dK63avLoDoRcePCkyx8j4ZeNcXxOMVBlRr2466C3wrzsDB9vNmb0E6825eoca6ptHdbDSo4aGMXB1VQrA8bgjnSJuxhVWy3vpfXmb8fhUcsLKtjnuMbcCtoK97vb4S4ZgkpMkPAX1dR1U8SPA+qpm1sGBral7DpmOXmri3kTf8ArR3L0zUsdb2ftSOdc0Tq48CCR5jiD51vlxCqLswUeJA+NccdWjZ3jZkYOAGUkHyuONe1xc8uJiM8rOAwWxtYrfgQB76pOT+p3jv6dSm3jgX/ADAf9ILfAVoO9cPLP55DVCcGNCFtQIdPL9av4oeRlG8cHN8v+oMP0qNi97oEUsS5A6I2p6Cl/ERqVte/w8/jUCfEIYiBY5hZed+GvhS5dQ+PbVtL/wAy7zMx19FT9VRwXjYf1qPhMaii12B6qzA+41YYiEJDbnb9Ki7q7pJjElZpHRkky93KRbKp4EeNc0ltdNskWe7m9bnFpC8heNwVBa2jcV1tfkR66fb0s7D3Ahw0omzvK63yl8tluLXAUC586ZctWm9doZWW9PdFFFOUUUUUAVT7Tw7K4kBIU5VexseJtr01q4rTiIc6lTzH9mgKjDYoK+RrhW9E3IN+l6tGwiniCfMk0vY1CU1HeW4PmOY+NStm7yJkCyNZxprfXxpJl2plj+4usoUWAA8qWJ4c0k3i/wAFUXq9+dB9V1FUuGtlL3uWJYnjxPCty+Mw+lZZDhcZFKNBmyP4q3dPxB9VdRWuZb0uvZsdL8q6Rg3vGhPNVPtANLhf0flnyt9FFFURFQ8fxi+8H5XqZUPH8YvvB+V6AmUViq7ae3Y4B3rs32VsW87ch50BYmuY7Qw3zTF5T6FzlP8AK9yL+RuKZYflBgZypSVfEqp9ykkVTbZnGNlVihWNAQM1rtre5ty4WFSyu50rhuXtu2lICl6U9n4kLOfH41f7SlRUyLSZPOBINanapDyuzFZR55j58asMPs9AAwUA31NuYqm2Vtfui9WmF2gCbdeHqqmFmyZy6TpDyryYtbf3zrWZRe9x7aibR2iAAqsNSb69Lf1rpyy1HLjh5ZNO1nzKUThwY+HQUtLH2Mi8cpJv0GnGmuKRWHKtU2BQ1x5W5XddmOMxmkXaOKug6Wqw+S6TTFD+eM+1SP0qpxuGATKDpy8Klbg7Ziw4mVw+Z3BBClgQFsB7b02P1mf4uj0VDwu1Uk4Bh5qRUvNVkGa1zzBFZmNgoJJ6AC5NbK8S8Da17G1+Hr8KAqsHvTC6xl7w9sbQ9rZDJdM4KanTLrrbpxqcdqRd/wCkT6PSTvr3D0bXu+ulLBbozo0b5IAI5xIkCvI0UamJ437N3S6ksyuFChRlHW9V8u5EkMQ+jWaRHhVG7RyJE+cxyu0sZjsnohibvY5iONAdDgxCuAyMGU8CpBB8QRoa9kVUbtbLbDxsHyBnlkkKx37NM5vkQkC453sLkk2FXFALe2Jezd145hm8idP0pYxXo8LsdABzJ0AFOG14R2oJGhT3qb/rSXvIbEFdMroR5hhao5Tt04Xo87N2KqQRo47wRQxBIubC/A1WfN0uzKMouQoGgsCVGnXTjTKzaX8L+6lSTEBYV8R8afJLDulnH4Az4mKIei7i/le7e4GupothpSZudge0mfEH0Uukfix9JvZYe2nQVuM/Y5Lu6ZooopkxUPH8YvvB+V6mVDx/GL7wflegJEi3BHhS1tLd5s94zxAzBtM9tfS5U0UWrLNtlsIbbBxAYOYRwIIVlatU+En4CGQf7TXQctFJ4Q/srlOJ2BjJLhMO58WyoPea04H5J8S7Z5mVCeNmvb1DSuuWotW+EZ50lYP5OAg1xDE+Cr+tTY9xlBB7Z7jgQEHxFNFqLVvjGeVLuL3T7TTOBcauFAfzAAy3qs/8M4YxeF3z2I+kYsNbG+gFjpTtRT760Vz2TdjGJ9RX8UcfBrVFmwmKXjBL6gD8DXS7UWqXrinsrkcsGJY5RBLc/wAjfEi1NG726jooLrY879fKnS1Fq3HDTMsvJow2DCedSKKKcgrVipMqM3RWPsBNbawRQHPZd6sYEw9mgDywLOC4WKNmbIOwBeTQC9yQWbvDTStYx0sU7TO7SN8+xCKozLcR4KUx4cDMQ12sBYC5PU10N4FNrgGxuLgGx6i/A1kwg8hxv6+vnQHPIt9MWIO1AgnJ7Ls44yDJIzq5eAKjsVKgBwza2VgRwIeNj4ntIYnzrJmRWzoCqNcA5lBJIHgdakph1HAAXNzYAXJ56c69qluFAV+2oLqG5ob+o6N/WkneeKyE8RoffT5tHGiMcMxPAD9egpJ2lHJiCMMg75Gp5KvMnwpMluP4dsbKRCzDjkPwpQxeHEyiMMRZbaG3rp0giyoqk3soBvzsLVG/gsN7qgU9V0os2THKYlvZe9IgZcPJFlQMsaPHci7WC514i/XzpzFVkOwI1kEhuzD0c1tD10Gp8+FWYppuMysvxmiiitKKh4/jF96PyvUyvLxg2uOBuPA9aAyKzQKKAKKKKAKKKKAKKKKAKKKjzbQjQ2d1UgXsSAbcL240Mt0kUVVbR3lggfDo764h8kVrEE2uCTyUnKt+rKOdSsbtaKEqJZEjL3yBmALWFzYHjahqXRUXC7TilTPHIjoL3ZWBUW4gkcLV6fHxqnaF1Edgc5YBLNaxzcLG49ooCRRWrEYpI1LOyoo4liFA5ak1szUBmiiigCiiigCiiigKHeXOtnQEkKRpra5velaLasiPIyA3cjlbQDT9a6HLwNUE3E+dZrvZt9aVOB2lOx4GmrZjuR36iYWrWGtJG2iiihoooooAooooAooooAooooAooooArFZrFAZpG2xuxPPj2ddEUKyOWPpEgFdDcWF9ABy1uaea1njQnycU5Zq/9JL7rNjY8SSTEsuaOEOp7RFhctHKpuMl5gZeBuAnSo2D2882I2dJPFLHJFHiRibxS5FkZUTRstiGKMRa+hFdAP8Afur0KDyac8niknx2IEETxpiEw6uXjkjjkSNpGlmJtxYFIADZjcm2UAnPYtHh5dmzRMydrGIMkcjwthpJVfsi+Wy9mO0j7xGir1roJoXhQ1zXauzsU+DkgmRnXBlVja2Y4k9pGYpgBqTHF6X85J+rXQ8HixKgdQwBvbMrI2hI9FgCOHStw/v2Vk0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54" name="Picture 6" descr="http://carmeltierney.com/img/reflex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602480"/>
            <a:ext cx="2819400" cy="2255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autoUpdateAnimBg="0"/>
      <p:bldP spid="410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68580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CA" sz="3200" b="1" dirty="0">
                <a:solidFill>
                  <a:schemeClr val="accent2"/>
                </a:solidFill>
                <a:latin typeface="Comic Sans MS" pitchFamily="66" charset="0"/>
              </a:rPr>
              <a:t> Fundamental Movement Phase</a:t>
            </a:r>
            <a:r>
              <a:rPr lang="en-CA" b="1" dirty="0">
                <a:solidFill>
                  <a:schemeClr val="accent2"/>
                </a:solidFill>
                <a:latin typeface="Comic Sans MS" pitchFamily="66" charset="0"/>
              </a:rPr>
              <a:t> (2-7 years)</a:t>
            </a:r>
            <a:endParaRPr lang="en-US" sz="32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33400" y="1524000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rgbClr val="FFFF00"/>
                </a:solidFill>
              </a:rPr>
              <a:t>-develop the basic movement skills to prepare for next stage</a:t>
            </a:r>
          </a:p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rgbClr val="FFFF00"/>
                </a:solidFill>
              </a:rPr>
              <a:t>-three </a:t>
            </a:r>
            <a:r>
              <a:rPr lang="en-CA" sz="2000" b="1" u="sng" dirty="0">
                <a:solidFill>
                  <a:srgbClr val="FFFF00"/>
                </a:solidFill>
              </a:rPr>
              <a:t>progressive</a:t>
            </a:r>
            <a:r>
              <a:rPr lang="en-CA" sz="2000" b="1" dirty="0">
                <a:solidFill>
                  <a:srgbClr val="FFFF00"/>
                </a:solidFill>
              </a:rPr>
              <a:t> phases: initial, elementary, and mature</a:t>
            </a:r>
          </a:p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rgbClr val="FFFF00"/>
                </a:solidFill>
              </a:rPr>
              <a:t>	-skills: running, throwing and kicking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7650" name="AutoShape 2" descr="data:image/jpeg;base64,/9j/4AAQSkZJRgABAQAAAQABAAD/2wCEAAkGBhQRERQUEhQWFBQWFxYYFBgWGBUVFRgYFxcVFhgUGBgYHCYeFxkjHRgUHy8gIycpLCwsFx4xNTAqNSYrLCkBCQoKDgwOGg8PGikkHyUpKSwpLCksKSkpLCwpKSkpKSksLCwpLCwpKSkpKSksLCksKSwpKSkpLCksLCkpKSwpLP/AABEIAMkA+wMBIgACEQEDEQH/xAAcAAACAgMBAQAAAAAAAAAAAAAABgQFAQMHAgj/xABFEAACAQIDBQQFCgQFAgcAAAABAgMAEQQSIQUGMUFREyJhcTKBkaGxBxQjQlJzk7LB0hVi0fAzQ3KC4RZTFySDorPC8f/EABgBAAMBAQAAAAAAAAAAAAAAAAACAwEE/8QAIhEBAQACAgMAAwADAAAAAAAAAAECEQMhEhMxMkFRImFx/9oADAMBAAIRAxEAPwDtWMxPZoWCPIR9VLFjrbTMQPfyqr2TvZFOASGhDNlj7bs0MhBKkRgOSxBFj5irpqR5Nx5cgQNE2aIwyMytdAZ3m7SLTV7ORY21VDfSgGmfbsKhz2iExi7qHQsNbC4vpc6a210rfHtCNnMYdTIoBZAy5wDbUre44j20p4vcVnjZQ0YZkxyk5TqcVMJVJ0ucttfHUVcbD2VJBJICImjaSWQOMwmJlfPlcWsctyt76hV0FqAvaKK8k0B6rGakfeT5QchZMMAxGhkOq3/lH1vM6UoS78bQQ5+2BUciiEewAH31K8uMulZw5WbdoormexvlhBIXFRZB9uMkgeJU628r10XC4tZEV0YMrAFWU3BB4EGnxymXwmWNx+t9FYvWb0xRRRRQBWCazUPaHGL7wflegJYNZvVZvFtQ4bCzzqAxiidwDwJVSRc8h1PS9UQ23LhSVllbFzOMOVQRpDGO2lEN45ALFQzC4JYgWOt6AcL0Uq4nfVo5Xj7AyMqSW7Ji95YkV3h9ADNZuRJ01AuBXh9+CBmEQeNY4ZJXSUEKs0jx90FQXylCSDlPEcRagG2isCs0AUUVoxWLWMXY2H98BzoDdeo+Jx6R+kwHvPuqpxe1WkXNGxC3IFhY6czfhVSXaRCS13ViGPPqPdS+R5gYsXt6NBfVxYHui9r1I2ftKOdc0bBhz6g9COVImAx6iKdToQ9/UQP6V63D22gxLwkkNIAV6EjMbedqSZ7uj3j1NuiUVgGs1VEUUUUBWby454MJiJY7Z44ndLgkZlUkXA1IvypR2nvLioZGh7SLuysO3dViQjsIZUjIZstyXfW9yIzbWnnH4tIonkkOVI1Z3NibKoJJsNToDVS+9eGJVWLDNkvmicBM7ZYzJdfo8xHdzWvoaAWtp7cmkw+MWWWOORInAw8Y77WhR+2RyQxUsWykC1gAdb007s7SkmjYzDJKsjq8YH+HaxVM3+Z3SrZxoc2lqq9mb6CRs0kYiitiiGfOHCYd40JYMo9IsTpfhbje0476YVQS7mMgkEOjowYIJApUi4ZlIKji2tr2oBgqm3oxmSHLexkOXxtxb3aeurM4gBcx0Frm9xYcdb8KVdsYtpipy6DNlXmb21J5fpS53UPhN5RRts6NgMo0vUuTZCslgB5Vv2AqyK7LYrmIBGvA2Ivz63o20HjF0W/XW16hjJrbpu96c83nwSxnxqRuZvNPCpiRzkvdR0J426Dnbxqp29j5JZcrRlWYX14Cxta/A1jdma0pF7cQdPd50mN1kbKbx7dPh3wlX0mzeBAq/wBm7ekkF2iAHW9vjSCi2Nwb+qrqHHu6BQbD61tD5CuvHtx5Q6RbYjY2vrzHH4VKScHgQaVMHliHdBJ6n41K2HjO0xTfyx+rVhTUplqHj+MX3g/K9TKh4/jF94PyvWBvnVSCGAK2OYHgRbW9+Vr1Q4Ld7AxEdmkYLFcnfLH6F86ql2NgjC+VdARw0qy3g2e0+GnhW2aWKRAWvlu6lRe2ttaXMTuSWxKtlUw2gGUP2Rj7Fi3cAja4JObRk1ve96A2YWPAYmclIyXc4jvguqN2eSKdlKvYXLKCQBci/IGt2G3UwZlEqlXQKgRc5KAxSSSGQ960hzyXJa9iL8TUCbcebshGjRJePHI5W62+cyrKjCy62yKjDTRja9rHRidwZJIrARxuZDI95GlByoEWLuxRgRSDuyADVQBqTcAPyG40r1WuG+UXABsLgcAbcBoNPVXvNQAap9qyBZBmtqvcv1HEeeoqRi9tImgu7dF19p4CqHaOLae2eyqOAHs1JpcrD443bTsuUiSZNSDqumgbmPWKqlx/Z4h0Y2Ei3/3L/wAVEn2wuHmUq7FQ12UNpwt8PhVTvNjo2kR4mMhuCRwA192lc9rq8O0fG7QVcQ2YOVfMBk6i1r+2pO7MDYfELipvRBJyL6VrEC54acbVCgxyySPaMqLC1hmF+etWE+ODqscYJawXhxPDQczWTo1/jsWHmDqrKbqwBB6g6ittQNhYMxYeJG4qgB8+YqfXVHAKKKK0Iu1dnjEQSwsSFkRkYi1wGBUkX561VYjdKNsSMRcXtGHVo4pA3ZXykF1LRnXUqeQ561f0v727W7FBqVuCSRxsOXXztrast1NtxnldIr7oQTJ2QlZgi4iOQAoSVxDdqytpoQwQg/y2N9azJuLG8ao8hsrFwYkig+kAAjkIjUXaMgst9Lm5vYAIWy9pzQ4pJgxtNKiBde8l8pza95dTlJANdX2ri+yiJHHgvmaXHLanJx+FRMSe1PZhrhB3jwzMOtuQ5jr5VQSNdwhJANxfz/5qXsjEvZmAGp0LX4Dnpxrw+Gcs1yoB45Qb8b21OlGV3BjLK27J2eICyogRDa1jpfnpyqXtNlyG9aJMUVHI/GqXaO2FIsTlP82g9vCp/JpXVt3SJvZKe0BHHla54eFU+DxV5sxIOY2JAy68jbkautviLKSSTKdBY38rWqhwey2uc4tzGut+pNc9+r/Yd8Di7aGrWE8GHspZ2bh5GANxp8B1q8gjl+pl9uldWOf9c2WFvwxYwlB3b3NreGlT90sOA8p52UE+dzSwcRMDd1uNPRN/dTBu3tiONX7ZuzZnuMwIBAAtY8OtU8pUrhYbah4/jF94PyvUX/qaDWz5rfZVj+lbJcWsohdDmUyCxH+l60uqsqKwKzQwVrmnVBdiAOp0r2TSttLHCRyx1Qej0sOfrrLdNk2scXvNGvo3c+Gg9ppfx+8TyaMcq/ZW/vPE0vbY28Ea/FSbeR60v4/bJy8dahc7XVjxQ6TbejjUG4pV2tvezkhKWjKSbk8eX9KstgwLI7Zluir6g3K5HhfSl2r4ydq+aYnvMSa3wrmtmJA6AWHr61MweEEk3gDTJidmKE4Uuhcv0q48WqJlWw8qcfk32ermWZgCykKhPEXFyQOV9K5/ie6a6F8lk91nHih9zCnw/JLkmsafKzRRXS5BRRRQBUHauDDxtp3gCVPMEVOrBrKN6cl3p2bkYMpOpDKRpY8ituFquU3k+exwoAS6gGXQjgQpYHmOfrq02rs1XDRsNAdB1U6j+/Cl7ZUYhnmbkiKLDhZm5eVqjqyuzrKdmXDy99k4AKCPbap6oLUq4fagbEot9GJAt0IJsfZTORzoxJlNKTaj5T4VEXBZhmNbdsTa1YQgGMHwrdDdkJu2oQASANKU8RtAC3namXeZiCQCaSsdBmdBytc/CoZLY/FthsbmFg3q4VNw+0mTQH31u2PsdUtIACAe8LXBHMjxqzx2xUWYSIO7KAfDTpVccLe07yT4iDbTi3eqfg/nGLIESM4FyWtlXTS2Y2BNT8FsiOS40zDw5U47mx2wcQtaxf8A+R6p607y/wAJO191sZLlKxyxhQoyo8YDG/1rHh5U6bM2a0EOHRzmftAXI4Zir3A8KvrVEx/GL7wflemmMieWdy+pYoNF6r9pbSyd1fTP/tHU+PQVtJGjauNJJjX/AHn/AOvn1pW3hxWRMqan+9KtZpgg8T/d6oscobVjaoZZbXwmnOtrYo5iGBGY2tw48/hUV8xFyCOpINq6AhQcr9CReq/buOATh7/0qbomROy6Zje3Tnpyqy2dtosuQd1FBKqNBc8T4nxNRi0bekv6fCiOCMejdT53FMa2Ve7vnv3ppxWq0n7Cks9NOJfu1qOX0s7UTWmv5MMWqSSKzAFgmUHmQW086WMXhWc+Fe4V7IfrzrJ1dts3NO3g1mlDZG/UIgTtn+ktZgAWYkG17DqLGrjZW8aYg2VWHi1h+tdEyjluNi3ooopiisGs0UBV7bw4KZhow0B635Gk/G7OkUyHIe/lBI1FgTb4017wT6IvjmPq4e+hhdQevKsuMyPjncSVsndlo5Y5XNjn7i+PMn1X0p0kh0qu2lOPnMCdFZ/MkECrrQrSTGTqHuVy1apMThAaqsRKUBApgxA40u4x73rDQrbWfMTelnFi0sR8SPgaYtpNqaXtrf4Wf/tsrHyvY/GufL6tD3sfBFVzKMyH0l5g9R1HhUrFIAmQG4BzRdf5oz8RWd2pvob35D/9q2OFTEIQRZhzHHzrtxn+Ljt7L/zgxski8jr4jpT5ulJmwsbdTIR65HNc/wBoo0V43H+k8j5U/bmrbA4f7sH23NZ+234u6h4/jF94PyvUyoeP4xfeD8r1pEuljas+V2NM5rnm82I+lYXqXJdRTjm6jYza1zpx61Wyyk6msqwGpqJi8bbwFc+12JcTYWNUe0Zs2le8fj83CoCre5105VqkjWsBPK9exAfKtwLn0Tl71hl535dWq6O7eJyZ2glta9yuluthqPXWyNtkVGBnyPThgcYHHGkpo8trgjzqfgcUQaN0uU/hzMAIql2lB0qXhto3GtaMRNc268K0kVOCwjF78r10fc+Ag0sxqqgU3brSAnTwpsPpeS9GqiiiuhzCg0VqmmCi5vbwVmPsUE0BVY1O0EhHEGw/2/8AJNGBucvgLVMXHRjgsmvH6Gb9lAx0Y+rJ+DN+yt2CrvDgW7dZ0uQND4WNiPfV1DiO6COdT/nkevdk14/Qzfsrx28X2JPwZv2Unj2fy61VTjZe7SsjsjSl7spH0YtwPO/Wn4TRfYk/Bm/ZQXhP+W/4M37KW4mmccdx6OxPdPsqImy3eOXun0dBb0jyHxrtJWD/ALb/AIM37Kz9B/23/Am/ZSers3u6IW46t2Kqy8gNfeKYp8A0ffiv4jjV8kkK6CNx/wCjN+ytoxyfZk/Bm/ZV51NI27uyrPAuLjKsLNy6qeoq/wB1Wtho4z6UShH5arzt0I1res0QNwj/AIM37K2LjYwbhZAef0M37KL2P9J1Q8fxi+8H5Xo/ia9JPwZv2VFx20VJi0k0kB/wpvsv/JQxaNXNN48JIZ3spI8q6D/E16SfgzfsrW2LjPFZPwZv2UuWPkbHLTl67KlYeib+VV+O2BiT9Rq7D85jH1H/AApv20HGx/Yk/Bm/ZSeqKe1xFd08Qf8ALN/KpP8A0nPewjNh4HU12X57H9iT8Gb9lZGOj+zJ+DN+yj1xvuqn3R3QTCRgsA0pF2Ygd0nXKvTz40yOtwQeeh9dRf4knST8Gb9lH8TXpJ+DN+yqSaRt3d1y7b258naOFUkAmxHS+lVke6k4+ofZXYzj0+zJ+DN+ysfPY/syfgzfspPXFPbXKU2FOPqGveH2LMWzMh6AfrXUvnkf2JPwZv2UfPI/sSfgzfsrPW321zVtnS/ZNM+6EDBtQRTEcXH9iT8Gb9lZTGoOCyfgzfsrZhotz3NJ9FYBrNUTFFFYJoANRMRtSNCFLDOeCjVj6qhbc20IhlVgGPM8F/5pal2ylgVFnQgnxtzv460mWelcOO5HJtoKLX0JNgPGiPHgk25G1JuI2mZ3Cg2VQH042v3da0LtBWvHGjlhxNsq63+s3GpXl7U9J6fHAVq/iYPClCMS5tSiLlsVVmclrizeHOpuzZwVJzCmnJaW8ciz2lvMIRfLeqFvlOUH0La61Q7wzozG7uNbfW101t4UpbaKqvcLX660l5LtXHhmu3TIvlMUtbszYatbiB/XwpzwGNSaNZIyGRwCpHQ1x/ZUIGDRiQucXu17sepNqevkwmvgsv2JZF94bTw71Vxyt+o8mEk6N1qLVmiqIsWqJtDjF96PyvUyoeP4xfeD8r0BKpT3n+UKLCMY0Uyyj0gCAi+DNrr4Cp++u1nw+FZo/wDEYhE8C3P1C9ct2du20pu9+Nz18Teo8mdnUVwwl7q+T5XJbm+Hjt4M1/bamPdj5RocXIImUxSn0QbFW8Fbr4Uk4zd1U159KWsXAYmDLcEG4PQ8QaSZ5T6pcMb8fRVFV+7+0vnGGhl5uisfO2vvvWN4sVJFhMRJCLyJDI0YtfvKhK6c9QNK6XMsQaLUm4TaIiiw4weIXEPiJI0eSaVp7ZoZZO0yhu6T2foDKOOgrQ+/colmC9nJGiSyCwyvkw88cUwyiRmPdZyCQuqcCDQDyTRXP5d8pZ8gy9gElwzSG5U5J8QnYC5070WYsOR0pg2/t2WGVUjVSvYYidwQS5EBh+jQA8WzsL62040Bfk0A1z6Xb+LxMcIYxxpJPhRnjZe+sgdnh+imZlHdTvXUsGtYWNYi3tnjVY4QskmbGMTKya9ninRYLvKmU2K694gFe7rQHQ6LUsbF3okmxkuHYRqIwxDBiTIbr3E5ForlZLE6leFyA0UBgCs0UUAVF2lKVjcjQgafCpVeXW4sdaA59tfEdtGYoVzPfu2Fzcfoep8aq8FsGRcwfu301uT7tK6hBhET0VVfIAVF2hsoSajQ1DLjrox5f0Qdg4PsJHF2a4AFzwC8h4a8KsMVipgwyQ5h1zqAPVxPqqTjtlSIb5SbcwNKrnLNYLMEfowB0v46jzqGrF5lKlHDO2plyHmFQk+01s2Rho442MTZ73NydcxOvlrWhFQEdrLJqQMysuW50ANhfWrCLZyQiyCwuTxvck3586rjE86TsUzxykEK58L304X8aqN4s7LcqF04X1pg3nhaFtJAL62K3NzqQDel/DxfOZo4i/ekbLmPoj2Ulxu+lZlNbW2F26suFRSQW7Mgra1iCFVQBy4Hypq+TTDsgnH1Ge40IAIuptfqAD7Ktd2ty4sHYg53sRmIsBfjYfrTEBXRjhpyZ8nl0BWaKKokKh4/jF94PyvUyoeP4xfeD8r0BT764YMkTMbKsmvTUEClrEY4Rxs0djb1+vSnfeHZ3zjDyR8CVup6MNQfdXNMJDJEojIDMbMWJCi1uAA4mocnVW4+42YHavztcwVsvVgReqLbKKG14c7ceHKm/EYhUiAXTr+tJu1H71zrY3/4qWS2LoPyY4tuxeE+jHYx6kkK9yQb+I99O9q518nW1FWSbtrw9oUEKyaEgBrnNwBJOi+FdEDV04fi5c/yaIdnRp6EaLc5jlVV73DNoOOp18awuzYwxbs0zNfMcq3N9Dc2ub6VKopytL4RWBBVSDa4IBBtwvfjavfYi9+Y0B562uL+oeyvdFARodnRoLJGii+buqo732tBx8aH2bE3pRoe9m1VT3uGfUeloNeNSawTQGtcMoIIA0vbQaZtTbpfn1rbXktRegPVFYDVmgCiiigCsWrNFAeSlJm1NnqMWJSBxki4dQsi394p1qkx2D7WZk0C5FcnmHDEKfYKyzcNjdVGiwUR1KJ7BxFatphSovoAQdPA3tVjHsskaOp62BsffxrVPsJdSzMethSeN/R/KELb155gT1v7elqlNs6PCxQyOMsglXhxClgSWHDQC9MKYYBrRR948Txb1nl5CqfbeyS8jguSEABA4An6g8uJrZPHtlvndR0UG/DWvVJu4W2iwfDSEloQMhPExnS3jlOnkRTiDTS7JZq6ZooorWCoeP4xfeD8r1MqHj+MX3g/K9ASXW4I61ybezYTh1SUd1T3WIbIw5G46dK63avLoDoRcePCkyx8j4ZeNcXxOMVBlRr2466C3wrzsDB9vNmb0E6825eoca6ptHdbDSo4aGMXB1VQrA8bgjnSJuxhVWy3vpfXmb8fhUcsLKtjnuMbcCtoK97vb4S4ZgkpMkPAX1dR1U8SPA+qpm1sGBral7DpmOXmri3kTf8ArR3L0zUsdb2ftSOdc0Tq48CCR5jiD51vlxCqLswUeJA+NccdWjZ3jZkYOAGUkHyuONe1xc8uJiM8rOAwWxtYrfgQB76pOT+p3jv6dSm3jgX/ADAf9ILfAVoO9cPLP55DVCcGNCFtQIdPL9av4oeRlG8cHN8v+oMP0qNi97oEUsS5A6I2p6Cl/ERqVte/w8/jUCfEIYiBY5hZed+GvhS5dQ+PbVtL/wAy7zMx19FT9VRwXjYf1qPhMaii12B6qzA+41YYiEJDbnb9Ki7q7pJjElZpHRkky93KRbKp4EeNc0ltdNskWe7m9bnFpC8heNwVBa2jcV1tfkR66fb0s7D3Ahw0omzvK63yl8tluLXAUC586ZctWm9doZWW9PdFFFOUUUUUAVT7Tw7K4kBIU5VexseJtr01q4rTiIc6lTzH9mgKjDYoK+RrhW9E3IN+l6tGwiniCfMk0vY1CU1HeW4PmOY+NStm7yJkCyNZxprfXxpJl2plj+4usoUWAA8qWJ4c0k3i/wAFUXq9+dB9V1FUuGtlL3uWJYnjxPCty+Mw+lZZDhcZFKNBmyP4q3dPxB9VdRWuZb0uvZsdL8q6Rg3vGhPNVPtANLhf0flnyt9FFFURFQ8fxi+8H5XqZUPH8YvvB+V6AmUViq7ae3Y4B3rs32VsW87ch50BYmuY7Qw3zTF5T6FzlP8AK9yL+RuKZYflBgZypSVfEqp9ykkVTbZnGNlVihWNAQM1rtre5ty4WFSyu50rhuXtu2lICl6U9n4kLOfH41f7SlRUyLSZPOBINanapDyuzFZR55j58asMPs9AAwUA31NuYqm2Vtfui9WmF2gCbdeHqqmFmyZy6TpDyryYtbf3zrWZRe9x7aibR2iAAqsNSb69Lf1rpyy1HLjh5ZNO1nzKUThwY+HQUtLH2Mi8cpJv0GnGmuKRWHKtU2BQ1x5W5XddmOMxmkXaOKug6Wqw+S6TTFD+eM+1SP0qpxuGATKDpy8Klbg7Ziw4mVw+Z3BBClgQFsB7b02P1mf4uj0VDwu1Uk4Bh5qRUvNVkGa1zzBFZmNgoJJ6AC5NbK8S8Da17G1+Hr8KAqsHvTC6xl7w9sbQ9rZDJdM4KanTLrrbpxqcdqRd/wCkT6PSTvr3D0bXu+ulLBbozo0b5IAI5xIkCvI0UamJ437N3S6ksyuFChRlHW9V8u5EkMQ+jWaRHhVG7RyJE+cxyu0sZjsnohibvY5iONAdDgxCuAyMGU8CpBB8QRoa9kVUbtbLbDxsHyBnlkkKx37NM5vkQkC453sLkk2FXFALe2Jezd145hm8idP0pYxXo8LsdABzJ0AFOG14R2oJGhT3qb/rSXvIbEFdMroR5hhao5Tt04Xo87N2KqQRo47wRQxBIubC/A1WfN0uzKMouQoGgsCVGnXTjTKzaX8L+6lSTEBYV8R8afJLDulnH4Az4mKIei7i/le7e4GupothpSZudge0mfEH0Uukfix9JvZYe2nQVuM/Y5Lu6ZooopkxUPH8YvvB+V6mVDx/GL7wflegJEi3BHhS1tLd5s94zxAzBtM9tfS5U0UWrLNtlsIbbBxAYOYRwIIVlatU+En4CGQf7TXQctFJ4Q/srlOJ2BjJLhMO58WyoPea04H5J8S7Z5mVCeNmvb1DSuuWotW+EZ50lYP5OAg1xDE+Cr+tTY9xlBB7Z7jgQEHxFNFqLVvjGeVLuL3T7TTOBcauFAfzAAy3qs/8M4YxeF3z2I+kYsNbG+gFjpTtRT760Vz2TdjGJ9RX8UcfBrVFmwmKXjBL6gD8DXS7UWqXrinsrkcsGJY5RBLc/wAjfEi1NG726jooLrY879fKnS1Fq3HDTMsvJow2DCedSKKKcgrVipMqM3RWPsBNbawRQHPZd6sYEw9mgDywLOC4WKNmbIOwBeTQC9yQWbvDTStYx0sU7TO7SN8+xCKozLcR4KUx4cDMQ12sBYC5PU10N4FNrgGxuLgGx6i/A1kwg8hxv6+vnQHPIt9MWIO1AgnJ7Ls44yDJIzq5eAKjsVKgBwza2VgRwIeNj4ntIYnzrJmRWzoCqNcA5lBJIHgdakph1HAAXNzYAXJ56c69qluFAV+2oLqG5ob+o6N/WkneeKyE8RoffT5tHGiMcMxPAD9egpJ2lHJiCMMg75Gp5KvMnwpMluP4dsbKRCzDjkPwpQxeHEyiMMRZbaG3rp0giyoqk3soBvzsLVG/gsN7qgU9V0os2THKYlvZe9IgZcPJFlQMsaPHci7WC514i/XzpzFVkOwI1kEhuzD0c1tD10Gp8+FWYppuMysvxmiiitKKh4/jF96PyvUyvLxg2uOBuPA9aAyKzQKKAKKKKAKKKKAKKKKAKKKjzbQjQ2d1UgXsSAbcL240Mt0kUVVbR3lggfDo764h8kVrEE2uCTyUnKt+rKOdSsbtaKEqJZEjL3yBmALWFzYHjahqXRUXC7TilTPHIjoL3ZWBUW4gkcLV6fHxqnaF1Edgc5YBLNaxzcLG49ooCRRWrEYpI1LOyoo4liFA5ak1szUBmiiigCiiigCiiigKHeXOtnQEkKRpra5velaLasiPIyA3cjlbQDT9a6HLwNUE3E+dZrvZt9aVOB2lOx4GmrZjuR36iYWrWGtJG2iiihoooooAooooAooooAooooAooooArFZrFAZpG2xuxPPj2ddEUKyOWPpEgFdDcWF9ABy1uaea1njQnycU5Zq/9JL7rNjY8SSTEsuaOEOp7RFhctHKpuMl5gZeBuAnSo2D2882I2dJPFLHJFHiRibxS5FkZUTRstiGKMRa+hFdAP8Afur0KDyac8niknx2IEETxpiEw6uXjkjjkSNpGlmJtxYFIADZjcm2UAnPYtHh5dmzRMydrGIMkcjwthpJVfsi+Wy9mO0j7xGir1roJoXhQ1zXauzsU+DkgmRnXBlVja2Y4k9pGYpgBqTHF6X85J+rXQ8HixKgdQwBvbMrI2hI9FgCOHStw/v2Vk0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data:image/jpeg;base64,/9j/4AAQSkZJRgABAQAAAQABAAD/2wCEAAkGBhQRERQUEhQWFBQWFxYYFBgWGBUVFRgYFxcVFhgUGBgYHCYeFxkjHRgUHy8gIycpLCwsFx4xNTAqNSYrLCkBCQoKDgwOGg8PGikkHyUpKSwpLCksKSkpLCwpKSkpKSksLCwpLCwpKSkpKSksLCksKSwpKSkpLCksLCkpKSwpLP/AABEIAMkA+wMBIgACEQEDEQH/xAAcAAACAgMBAQAAAAAAAAAAAAAABgQFAQMHAgj/xABFEAACAQIDBQQFCgQFAgcAAAABAgMAEQQSIQUGMUFREyJhcTKBkaGxBxQjQlJzk7LB0hVi0fAzQ3KC4RZTFySDorPC8f/EABgBAAMBAQAAAAAAAAAAAAAAAAACAwEE/8QAIhEBAQACAgMAAwADAAAAAAAAAAECEQMhEhMxMkFRImFx/9oADAMBAAIRAxEAPwDtWMxPZoWCPIR9VLFjrbTMQPfyqr2TvZFOASGhDNlj7bs0MhBKkRgOSxBFj5irpqR5Nx5cgQNE2aIwyMytdAZ3m7SLTV7ORY21VDfSgGmfbsKhz2iExi7qHQsNbC4vpc6a210rfHtCNnMYdTIoBZAy5wDbUre44j20p4vcVnjZQ0YZkxyk5TqcVMJVJ0ucttfHUVcbD2VJBJICImjaSWQOMwmJlfPlcWsctyt76hV0FqAvaKK8k0B6rGakfeT5QchZMMAxGhkOq3/lH1vM6UoS78bQQ5+2BUciiEewAH31K8uMulZw5WbdoormexvlhBIXFRZB9uMkgeJU628r10XC4tZEV0YMrAFWU3BB4EGnxymXwmWNx+t9FYvWb0xRRRRQBWCazUPaHGL7wflegJYNZvVZvFtQ4bCzzqAxiidwDwJVSRc8h1PS9UQ23LhSVllbFzOMOVQRpDGO2lEN45ALFQzC4JYgWOt6AcL0Uq4nfVo5Xj7AyMqSW7Ji95YkV3h9ADNZuRJ01AuBXh9+CBmEQeNY4ZJXSUEKs0jx90FQXylCSDlPEcRagG2isCs0AUUVoxWLWMXY2H98BzoDdeo+Jx6R+kwHvPuqpxe1WkXNGxC3IFhY6czfhVSXaRCS13ViGPPqPdS+R5gYsXt6NBfVxYHui9r1I2ftKOdc0bBhz6g9COVImAx6iKdToQ9/UQP6V63D22gxLwkkNIAV6EjMbedqSZ7uj3j1NuiUVgGs1VEUUUUBWby454MJiJY7Z44ndLgkZlUkXA1IvypR2nvLioZGh7SLuysO3dViQjsIZUjIZstyXfW9yIzbWnnH4tIonkkOVI1Z3NibKoJJsNToDVS+9eGJVWLDNkvmicBM7ZYzJdfo8xHdzWvoaAWtp7cmkw+MWWWOORInAw8Y77WhR+2RyQxUsWykC1gAdb007s7SkmjYzDJKsjq8YH+HaxVM3+Z3SrZxoc2lqq9mb6CRs0kYiitiiGfOHCYd40JYMo9IsTpfhbje0476YVQS7mMgkEOjowYIJApUi4ZlIKji2tr2oBgqm3oxmSHLexkOXxtxb3aeurM4gBcx0Frm9xYcdb8KVdsYtpipy6DNlXmb21J5fpS53UPhN5RRts6NgMo0vUuTZCslgB5Vv2AqyK7LYrmIBGvA2Ivz63o20HjF0W/XW16hjJrbpu96c83nwSxnxqRuZvNPCpiRzkvdR0J426Dnbxqp29j5JZcrRlWYX14Cxta/A1jdma0pF7cQdPd50mN1kbKbx7dPh3wlX0mzeBAq/wBm7ekkF2iAHW9vjSCi2Nwb+qrqHHu6BQbD61tD5CuvHtx5Q6RbYjY2vrzHH4VKScHgQaVMHliHdBJ6n41K2HjO0xTfyx+rVhTUplqHj+MX3g/K9TKh4/jF94PyvWBvnVSCGAK2OYHgRbW9+Vr1Q4Ld7AxEdmkYLFcnfLH6F86ql2NgjC+VdARw0qy3g2e0+GnhW2aWKRAWvlu6lRe2ttaXMTuSWxKtlUw2gGUP2Rj7Fi3cAja4JObRk1ve96A2YWPAYmclIyXc4jvguqN2eSKdlKvYXLKCQBci/IGt2G3UwZlEqlXQKgRc5KAxSSSGQ960hzyXJa9iL8TUCbcebshGjRJePHI5W62+cyrKjCy62yKjDTRja9rHRidwZJIrARxuZDI95GlByoEWLuxRgRSDuyADVQBqTcAPyG40r1WuG+UXABsLgcAbcBoNPVXvNQAap9qyBZBmtqvcv1HEeeoqRi9tImgu7dF19p4CqHaOLae2eyqOAHs1JpcrD443bTsuUiSZNSDqumgbmPWKqlx/Z4h0Y2Ei3/3L/wAVEn2wuHmUq7FQ12UNpwt8PhVTvNjo2kR4mMhuCRwA192lc9rq8O0fG7QVcQ2YOVfMBk6i1r+2pO7MDYfELipvRBJyL6VrEC54acbVCgxyySPaMqLC1hmF+etWE+ODqscYJawXhxPDQczWTo1/jsWHmDqrKbqwBB6g6ittQNhYMxYeJG4qgB8+YqfXVHAKKKK0Iu1dnjEQSwsSFkRkYi1wGBUkX561VYjdKNsSMRcXtGHVo4pA3ZXykF1LRnXUqeQ561f0v727W7FBqVuCSRxsOXXztrast1NtxnldIr7oQTJ2QlZgi4iOQAoSVxDdqytpoQwQg/y2N9azJuLG8ao8hsrFwYkig+kAAjkIjUXaMgst9Lm5vYAIWy9pzQ4pJgxtNKiBde8l8pza95dTlJANdX2ri+yiJHHgvmaXHLanJx+FRMSe1PZhrhB3jwzMOtuQ5jr5VQSNdwhJANxfz/5qXsjEvZmAGp0LX4Dnpxrw+Gcs1yoB45Qb8b21OlGV3BjLK27J2eICyogRDa1jpfnpyqXtNlyG9aJMUVHI/GqXaO2FIsTlP82g9vCp/JpXVt3SJvZKe0BHHla54eFU+DxV5sxIOY2JAy68jbkautviLKSSTKdBY38rWqhwey2uc4tzGut+pNc9+r/Yd8Di7aGrWE8GHspZ2bh5GANxp8B1q8gjl+pl9uldWOf9c2WFvwxYwlB3b3NreGlT90sOA8p52UE+dzSwcRMDd1uNPRN/dTBu3tiONX7ZuzZnuMwIBAAtY8OtU8pUrhYbah4/jF94PyvUX/qaDWz5rfZVj+lbJcWsohdDmUyCxH+l60uqsqKwKzQwVrmnVBdiAOp0r2TSttLHCRyx1Qej0sOfrrLdNk2scXvNGvo3c+Gg9ppfx+8TyaMcq/ZW/vPE0vbY28Ea/FSbeR60v4/bJy8dahc7XVjxQ6TbejjUG4pV2tvezkhKWjKSbk8eX9KstgwLI7Zluir6g3K5HhfSl2r4ydq+aYnvMSa3wrmtmJA6AWHr61MweEEk3gDTJidmKE4Uuhcv0q48WqJlWw8qcfk32ermWZgCykKhPEXFyQOV9K5/ie6a6F8lk91nHih9zCnw/JLkmsafKzRRXS5BRRRQBUHauDDxtp3gCVPMEVOrBrKN6cl3p2bkYMpOpDKRpY8ituFquU3k+exwoAS6gGXQjgQpYHmOfrq02rs1XDRsNAdB1U6j+/Cl7ZUYhnmbkiKLDhZm5eVqjqyuzrKdmXDy99k4AKCPbap6oLUq4fagbEot9GJAt0IJsfZTORzoxJlNKTaj5T4VEXBZhmNbdsTa1YQgGMHwrdDdkJu2oQASANKU8RtAC3namXeZiCQCaSsdBmdBytc/CoZLY/FthsbmFg3q4VNw+0mTQH31u2PsdUtIACAe8LXBHMjxqzx2xUWYSIO7KAfDTpVccLe07yT4iDbTi3eqfg/nGLIESM4FyWtlXTS2Y2BNT8FsiOS40zDw5U47mx2wcQtaxf8A+R6p607y/wAJO191sZLlKxyxhQoyo8YDG/1rHh5U6bM2a0EOHRzmftAXI4Zir3A8KvrVEx/GL7wflemmMieWdy+pYoNF6r9pbSyd1fTP/tHU+PQVtJGjauNJJjX/AHn/AOvn1pW3hxWRMqan+9KtZpgg8T/d6oscobVjaoZZbXwmnOtrYo5iGBGY2tw48/hUV8xFyCOpINq6AhQcr9CReq/buOATh7/0qbomROy6Zje3Tnpyqy2dtosuQd1FBKqNBc8T4nxNRi0bekv6fCiOCMejdT53FMa2Ve7vnv3ppxWq0n7Cks9NOJfu1qOX0s7UTWmv5MMWqSSKzAFgmUHmQW086WMXhWc+Fe4V7IfrzrJ1dts3NO3g1mlDZG/UIgTtn+ktZgAWYkG17DqLGrjZW8aYg2VWHi1h+tdEyjluNi3ooopiisGs0UBV7bw4KZhow0B635Gk/G7OkUyHIe/lBI1FgTb4017wT6IvjmPq4e+hhdQevKsuMyPjncSVsndlo5Y5XNjn7i+PMn1X0p0kh0qu2lOPnMCdFZ/MkECrrQrSTGTqHuVy1apMThAaqsRKUBApgxA40u4x73rDQrbWfMTelnFi0sR8SPgaYtpNqaXtrf4Wf/tsrHyvY/GufL6tD3sfBFVzKMyH0l5g9R1HhUrFIAmQG4BzRdf5oz8RWd2pvob35D/9q2OFTEIQRZhzHHzrtxn+Ljt7L/zgxski8jr4jpT5ulJmwsbdTIR65HNc/wBoo0V43H+k8j5U/bmrbA4f7sH23NZ+234u6h4/jF94PyvUyoeP4xfeD8r1pEuljas+V2NM5rnm82I+lYXqXJdRTjm6jYza1zpx61Wyyk6msqwGpqJi8bbwFc+12JcTYWNUe0Zs2le8fj83CoCre5105VqkjWsBPK9exAfKtwLn0Tl71hl535dWq6O7eJyZ2glta9yuluthqPXWyNtkVGBnyPThgcYHHGkpo8trgjzqfgcUQaN0uU/hzMAIql2lB0qXhto3GtaMRNc268K0kVOCwjF78r10fc+Ag0sxqqgU3brSAnTwpsPpeS9GqiiiuhzCg0VqmmCi5vbwVmPsUE0BVY1O0EhHEGw/2/8AJNGBucvgLVMXHRjgsmvH6Gb9lAx0Y+rJ+DN+yt2CrvDgW7dZ0uQND4WNiPfV1DiO6COdT/nkevdk14/Qzfsrx28X2JPwZv2Unj2fy61VTjZe7SsjsjSl7spH0YtwPO/Wn4TRfYk/Bm/ZQXhP+W/4M37KW4mmccdx6OxPdPsqImy3eOXun0dBb0jyHxrtJWD/ALb/AIM37Kz9B/23/Am/ZSers3u6IW46t2Kqy8gNfeKYp8A0ffiv4jjV8kkK6CNx/wCjN+ytoxyfZk/Bm/ZV51NI27uyrPAuLjKsLNy6qeoq/wB1Wtho4z6UShH5arzt0I1res0QNwj/AIM37K2LjYwbhZAef0M37KL2P9J1Q8fxi+8H5Xo/ia9JPwZv2VFx20VJi0k0kB/wpvsv/JQxaNXNN48JIZ3spI8q6D/E16SfgzfsrW2LjPFZPwZv2UuWPkbHLTl67KlYeib+VV+O2BiT9Rq7D85jH1H/AApv20HGx/Yk/Bm/ZSeqKe1xFd08Qf8ALN/KpP8A0nPewjNh4HU12X57H9iT8Gb9lZGOj+zJ+DN+yj1xvuqn3R3QTCRgsA0pF2Ygd0nXKvTz40yOtwQeeh9dRf4knST8Gb9lH8TXpJ+DN+yqSaRt3d1y7b258naOFUkAmxHS+lVke6k4+ofZXYzj0+zJ+DN+ysfPY/syfgzfspPXFPbXKU2FOPqGveH2LMWzMh6AfrXUvnkf2JPwZv2UfPI/sSfgzfsrPW321zVtnS/ZNM+6EDBtQRTEcXH9iT8Gb9lZTGoOCyfgzfsrZhotz3NJ9FYBrNUTFFFYJoANRMRtSNCFLDOeCjVj6qhbc20IhlVgGPM8F/5pal2ylgVFnQgnxtzv460mWelcOO5HJtoKLX0JNgPGiPHgk25G1JuI2mZ3Cg2VQH042v3da0LtBWvHGjlhxNsq63+s3GpXl7U9J6fHAVq/iYPClCMS5tSiLlsVVmclrizeHOpuzZwVJzCmnJaW8ciz2lvMIRfLeqFvlOUH0La61Q7wzozG7uNbfW101t4UpbaKqvcLX660l5LtXHhmu3TIvlMUtbszYatbiB/XwpzwGNSaNZIyGRwCpHQ1x/ZUIGDRiQucXu17sepNqevkwmvgsv2JZF94bTw71Vxyt+o8mEk6N1qLVmiqIsWqJtDjF96PyvUyoeP4xfeD8r0BKpT3n+UKLCMY0Uyyj0gCAi+DNrr4Cp++u1nw+FZo/wDEYhE8C3P1C9ct2du20pu9+Nz18Teo8mdnUVwwl7q+T5XJbm+Hjt4M1/bamPdj5RocXIImUxSn0QbFW8Fbr4Uk4zd1U159KWsXAYmDLcEG4PQ8QaSZ5T6pcMb8fRVFV+7+0vnGGhl5uisfO2vvvWN4sVJFhMRJCLyJDI0YtfvKhK6c9QNK6XMsQaLUm4TaIiiw4weIXEPiJI0eSaVp7ZoZZO0yhu6T2foDKOOgrQ+/colmC9nJGiSyCwyvkw88cUwyiRmPdZyCQuqcCDQDyTRXP5d8pZ8gy9gElwzSG5U5J8QnYC5070WYsOR0pg2/t2WGVUjVSvYYidwQS5EBh+jQA8WzsL62040Bfk0A1z6Xb+LxMcIYxxpJPhRnjZe+sgdnh+imZlHdTvXUsGtYWNYi3tnjVY4QskmbGMTKya9ninRYLvKmU2K694gFe7rQHQ6LUsbF3okmxkuHYRqIwxDBiTIbr3E5ForlZLE6leFyA0UBgCs0UUAVF2lKVjcjQgafCpVeXW4sdaA59tfEdtGYoVzPfu2Fzcfoep8aq8FsGRcwfu301uT7tK6hBhET0VVfIAVF2hsoSajQ1DLjrox5f0Qdg4PsJHF2a4AFzwC8h4a8KsMVipgwyQ5h1zqAPVxPqqTjtlSIb5SbcwNKrnLNYLMEfowB0v46jzqGrF5lKlHDO2plyHmFQk+01s2Rho442MTZ73NydcxOvlrWhFQEdrLJqQMysuW50ANhfWrCLZyQiyCwuTxvck3586rjE86TsUzxykEK58L304X8aqN4s7LcqF04X1pg3nhaFtJAL62K3NzqQDel/DxfOZo4i/ekbLmPoj2Ulxu+lZlNbW2F26suFRSQW7Mgra1iCFVQBy4Hypq+TTDsgnH1Ge40IAIuptfqAD7Ktd2ty4sHYg53sRmIsBfjYfrTEBXRjhpyZ8nl0BWaKKokKh4/jF94PyvUyoeP4xfeD8r0BT764YMkTMbKsmvTUEClrEY4Rxs0djb1+vSnfeHZ3zjDyR8CVup6MNQfdXNMJDJEojIDMbMWJCi1uAA4mocnVW4+42YHavztcwVsvVgReqLbKKG14c7ceHKm/EYhUiAXTr+tJu1H71zrY3/4qWS2LoPyY4tuxeE+jHYx6kkK9yQb+I99O9q518nW1FWSbtrw9oUEKyaEgBrnNwBJOi+FdEDV04fi5c/yaIdnRp6EaLc5jlVV73DNoOOp18awuzYwxbs0zNfMcq3N9Dc2ub6VKopytL4RWBBVSDa4IBBtwvfjavfYi9+Y0B562uL+oeyvdFARodnRoLJGii+buqo732tBx8aH2bE3pRoe9m1VT3uGfUeloNeNSawTQGtcMoIIA0vbQaZtTbpfn1rbXktRegPVFYDVmgCiiigCsWrNFAeSlJm1NnqMWJSBxki4dQsi394p1qkx2D7WZk0C5FcnmHDEKfYKyzcNjdVGiwUR1KJ7BxFatphSovoAQdPA3tVjHsskaOp62BsffxrVPsJdSzMethSeN/R/KELb155gT1v7elqlNs6PCxQyOMsglXhxClgSWHDQC9MKYYBrRR948Txb1nl5CqfbeyS8jguSEABA4An6g8uJrZPHtlvndR0UG/DWvVJu4W2iwfDSEloQMhPExnS3jlOnkRTiDTS7JZq6ZooorWCoeP4xfeD8r1MqHj+MX3g/K9ASXW4I61ybezYTh1SUd1T3WIbIw5G46dK63avLoDoRcePCkyx8j4ZeNcXxOMVBlRr2466C3wrzsDB9vNmb0E6825eoca6ptHdbDSo4aGMXB1VQrA8bgjnSJuxhVWy3vpfXmb8fhUcsLKtjnuMbcCtoK97vb4S4ZgkpMkPAX1dR1U8SPA+qpm1sGBral7DpmOXmri3kTf8ArR3L0zUsdb2ftSOdc0Tq48CCR5jiD51vlxCqLswUeJA+NccdWjZ3jZkYOAGUkHyuONe1xc8uJiM8rOAwWxtYrfgQB76pOT+p3jv6dSm3jgX/ADAf9ILfAVoO9cPLP55DVCcGNCFtQIdPL9av4oeRlG8cHN8v+oMP0qNi97oEUsS5A6I2p6Cl/ERqVte/w8/jUCfEIYiBY5hZed+GvhS5dQ+PbVtL/wAy7zMx19FT9VRwXjYf1qPhMaii12B6qzA+41YYiEJDbnb9Ki7q7pJjElZpHRkky93KRbKp4EeNc0ltdNskWe7m9bnFpC8heNwVBa2jcV1tfkR66fb0s7D3Ahw0omzvK63yl8tluLXAUC586ZctWm9doZWW9PdFFFOUUUUUAVT7Tw7K4kBIU5VexseJtr01q4rTiIc6lTzH9mgKjDYoK+RrhW9E3IN+l6tGwiniCfMk0vY1CU1HeW4PmOY+NStm7yJkCyNZxprfXxpJl2plj+4usoUWAA8qWJ4c0k3i/wAFUXq9+dB9V1FUuGtlL3uWJYnjxPCty+Mw+lZZDhcZFKNBmyP4q3dPxB9VdRWuZb0uvZsdL8q6Rg3vGhPNVPtANLhf0flnyt9FFFURFQ8fxi+8H5XqZUPH8YvvB+V6AmUViq7ae3Y4B3rs32VsW87ch50BYmuY7Qw3zTF5T6FzlP8AK9yL+RuKZYflBgZypSVfEqp9ykkVTbZnGNlVihWNAQM1rtre5ty4WFSyu50rhuXtu2lICl6U9n4kLOfH41f7SlRUyLSZPOBINanapDyuzFZR55j58asMPs9AAwUA31NuYqm2Vtfui9WmF2gCbdeHqqmFmyZy6TpDyryYtbf3zrWZRe9x7aibR2iAAqsNSb69Lf1rpyy1HLjh5ZNO1nzKUThwY+HQUtLH2Mi8cpJv0GnGmuKRWHKtU2BQ1x5W5XddmOMxmkXaOKug6Wqw+S6TTFD+eM+1SP0qpxuGATKDpy8Klbg7Ziw4mVw+Z3BBClgQFsB7b02P1mf4uj0VDwu1Uk4Bh5qRUvNVkGa1zzBFZmNgoJJ6AC5NbK8S8Da17G1+Hr8KAqsHvTC6xl7w9sbQ9rZDJdM4KanTLrrbpxqcdqRd/wCkT6PSTvr3D0bXu+ulLBbozo0b5IAI5xIkCvI0UamJ437N3S6ksyuFChRlHW9V8u5EkMQ+jWaRHhVG7RyJE+cxyu0sZjsnohibvY5iONAdDgxCuAyMGU8CpBB8QRoa9kVUbtbLbDxsHyBnlkkKx37NM5vkQkC453sLkk2FXFALe2Jezd145hm8idP0pYxXo8LsdABzJ0AFOG14R2oJGhT3qb/rSXvIbEFdMroR5hhao5Tt04Xo87N2KqQRo47wRQxBIubC/A1WfN0uzKMouQoGgsCVGnXTjTKzaX8L+6lSTEBYV8R8afJLDulnH4Az4mKIei7i/le7e4GupothpSZudge0mfEH0Uukfix9JvZYe2nQVuM/Y5Lu6ZooopkxUPH8YvvB+V6mVDx/GL7wflegJEi3BHhS1tLd5s94zxAzBtM9tfS5U0UWrLNtlsIbbBxAYOYRwIIVlatU+En4CGQf7TXQctFJ4Q/srlOJ2BjJLhMO58WyoPea04H5J8S7Z5mVCeNmvb1DSuuWotW+EZ50lYP5OAg1xDE+Cr+tTY9xlBB7Z7jgQEHxFNFqLVvjGeVLuL3T7TTOBcauFAfzAAy3qs/8M4YxeF3z2I+kYsNbG+gFjpTtRT760Vz2TdjGJ9RX8UcfBrVFmwmKXjBL6gD8DXS7UWqXrinsrkcsGJY5RBLc/wAjfEi1NG726jooLrY879fKnS1Fq3HDTMsvJow2DCedSKKKcgrVipMqM3RWPsBNbawRQHPZd6sYEw9mgDywLOC4WKNmbIOwBeTQC9yQWbvDTStYx0sU7TO7SN8+xCKozLcR4KUx4cDMQ12sBYC5PU10N4FNrgGxuLgGx6i/A1kwg8hxv6+vnQHPIt9MWIO1AgnJ7Ls44yDJIzq5eAKjsVKgBwza2VgRwIeNj4ntIYnzrJmRWzoCqNcA5lBJIHgdakph1HAAXNzYAXJ56c69qluFAV+2oLqG5ob+o6N/WkneeKyE8RoffT5tHGiMcMxPAD9egpJ2lHJiCMMg75Gp5KvMnwpMluP4dsbKRCzDjkPwpQxeHEyiMMRZbaG3rp0giyoqk3soBvzsLVG/gsN7qgU9V0os2THKYlvZe9IgZcPJFlQMsaPHci7WC514i/XzpzFVkOwI1kEhuzD0c1tD10Gp8+FWYppuMysvxmiiitKKh4/jF96PyvUyvLxg2uOBuPA9aAyKzQKKAKKKKAKKKKAKKKKAKKKjzbQjQ2d1UgXsSAbcL240Mt0kUVVbR3lggfDo764h8kVrEE2uCTyUnKt+rKOdSsbtaKEqJZEjL3yBmALWFzYHjahqXRUXC7TilTPHIjoL3ZWBUW4gkcLV6fHxqnaF1Edgc5YBLNaxzcLG49ooCRRWrEYpI1LOyoo4liFA5ak1szUBmiiigCiiigCiiigKHeXOtnQEkKRpra5velaLasiPIyA3cjlbQDT9a6HLwNUE3E+dZrvZt9aVOB2lOx4GmrZjuR36iYWrWGtJG2iiihoooooAooooAooooAooooAooooArFZrFAZpG2xuxPPj2ddEUKyOWPpEgFdDcWF9ABy1uaea1njQnycU5Zq/9JL7rNjY8SSTEsuaOEOp7RFhctHKpuMl5gZeBuAnSo2D2882I2dJPFLHJFHiRibxS5FkZUTRstiGKMRa+hFdAP8Afur0KDyac8niknx2IEETxpiEw6uXjkjjkSNpGlmJtxYFIADZjcm2UAnPYtHh5dmzRMydrGIMkcjwthpJVfsi+Wy9mO0j7xGir1roJoXhQ1zXauzsU+DkgmRnXBlVja2Y4k9pGYpgBqTHF6X85J+rXQ8HixKgdQwBvbMrI2hI9FgCOHStw/v2Vk0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56" name="Picture 8" descr="http://www.cantonmercy.org/uploads/Image/FUNdamentalHead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429000"/>
            <a:ext cx="4267200" cy="2745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  <p:bldP spid="410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2400" y="1524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CA" sz="3200" b="1">
                <a:solidFill>
                  <a:schemeClr val="accent2"/>
                </a:solidFill>
                <a:latin typeface="Comic Sans MS" pitchFamily="66" charset="0"/>
              </a:rPr>
              <a:t> Sport-related Movement Phase</a:t>
            </a:r>
            <a:r>
              <a:rPr lang="en-CA" b="1">
                <a:solidFill>
                  <a:schemeClr val="accent2"/>
                </a:solidFill>
                <a:latin typeface="Comic Sans MS" pitchFamily="66" charset="0"/>
              </a:rPr>
              <a:t> (7 </a:t>
            </a:r>
            <a:r>
              <a:rPr lang="en-CA" b="1">
                <a:solidFill>
                  <a:schemeClr val="accent2"/>
                </a:solidFill>
                <a:latin typeface="Comic Sans MS" pitchFamily="66" charset="0"/>
                <a:sym typeface="Wingdings" pitchFamily="2" charset="2"/>
              </a:rPr>
              <a:t> )</a:t>
            </a:r>
            <a:endParaRPr lang="en-US" sz="3200" b="1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066800" y="914400"/>
            <a:ext cx="678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rgbClr val="FFFF00"/>
                </a:solidFill>
              </a:rPr>
              <a:t>- 3 distinct sub-phases: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752600" y="16764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CA" b="1" u="sng">
                <a:solidFill>
                  <a:srgbClr val="009900"/>
                </a:solidFill>
              </a:rPr>
              <a:t>General Phase</a:t>
            </a:r>
            <a:r>
              <a:rPr lang="en-CA" b="1">
                <a:solidFill>
                  <a:srgbClr val="009900"/>
                </a:solidFill>
              </a:rPr>
              <a:t> (7-10 yrs)</a:t>
            </a:r>
            <a:endParaRPr lang="en-US" b="1" u="sng">
              <a:solidFill>
                <a:srgbClr val="00990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362200" y="2209800"/>
            <a:ext cx="67818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FF00"/>
                </a:solidFill>
              </a:rPr>
              <a:t>-Skills learned in fundamental phase become refined into sport skills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n-US" sz="2000" b="1" dirty="0">
                <a:solidFill>
                  <a:srgbClr val="FFFF00"/>
                </a:solidFill>
              </a:rPr>
              <a:t> ex. Throwing a ball: overhand </a:t>
            </a:r>
            <a:r>
              <a:rPr lang="en-US" sz="2000" b="1" dirty="0">
                <a:solidFill>
                  <a:srgbClr val="FFFF00"/>
                </a:solidFill>
                <a:sym typeface="Wingdings" pitchFamily="2" charset="2"/>
              </a:rPr>
              <a:t> pitch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828800" y="34290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 startAt="2"/>
            </a:pPr>
            <a:r>
              <a:rPr lang="en-CA" b="1" u="sng">
                <a:solidFill>
                  <a:srgbClr val="009900"/>
                </a:solidFill>
              </a:rPr>
              <a:t>Specific Phase</a:t>
            </a:r>
            <a:r>
              <a:rPr lang="en-CA" b="1">
                <a:solidFill>
                  <a:srgbClr val="009900"/>
                </a:solidFill>
              </a:rPr>
              <a:t> (11-13 yrs)</a:t>
            </a:r>
            <a:endParaRPr lang="en-US" b="1" u="sng">
              <a:solidFill>
                <a:srgbClr val="009900"/>
              </a:solidFill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438400" y="3962400"/>
            <a:ext cx="6477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rgbClr val="FFFF00"/>
                </a:solidFill>
              </a:rPr>
              <a:t>-athlete develops more accuracy and complexity</a:t>
            </a:r>
          </a:p>
          <a:p>
            <a:pPr>
              <a:spcBef>
                <a:spcPct val="50000"/>
              </a:spcBef>
            </a:pPr>
            <a:r>
              <a:rPr lang="en-CA" sz="2000" b="1" dirty="0">
                <a:solidFill>
                  <a:srgbClr val="FFFF00"/>
                </a:solidFill>
              </a:rPr>
              <a:t>      - ex. Pitching to the strike zone with different windups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828800" y="48768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 startAt="3"/>
            </a:pPr>
            <a:r>
              <a:rPr lang="en-CA" b="1" u="sng">
                <a:solidFill>
                  <a:srgbClr val="009900"/>
                </a:solidFill>
              </a:rPr>
              <a:t>Specialized Phase</a:t>
            </a:r>
            <a:r>
              <a:rPr lang="en-CA" b="1">
                <a:solidFill>
                  <a:srgbClr val="009900"/>
                </a:solidFill>
              </a:rPr>
              <a:t> (14 – adult)</a:t>
            </a:r>
            <a:endParaRPr lang="en-US" b="1" u="sng">
              <a:solidFill>
                <a:srgbClr val="009900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514600" y="5410200"/>
            <a:ext cx="6400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CA" sz="2000" b="1" dirty="0">
                <a:solidFill>
                  <a:srgbClr val="FFFF00"/>
                </a:solidFill>
              </a:rPr>
              <a:t>skills refined further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 dirty="0">
                <a:solidFill>
                  <a:srgbClr val="FFFF00"/>
                </a:solidFill>
              </a:rPr>
              <a:t>muscle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  <p:bldP spid="5125" grpId="0" autoUpdateAnimBg="0"/>
      <p:bldP spid="5126" grpId="0" autoUpdateAnimBg="0"/>
      <p:bldP spid="5127" grpId="0" autoUpdateAnimBg="0"/>
      <p:bldP spid="512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Classification of Skills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Size of primary musculature required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Gross and fine motor skill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Specificity of  action time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Discrete, serial, and continuous motor skill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Stability of the environment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Closed and open motor skill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Environmental context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</a:rPr>
              <a:t>Regulatory condition and </a:t>
            </a:r>
            <a:r>
              <a:rPr lang="en-US" dirty="0" err="1" smtClean="0">
                <a:solidFill>
                  <a:srgbClr val="FFFF00"/>
                </a:solidFill>
              </a:rPr>
              <a:t>intertrail</a:t>
            </a:r>
            <a:r>
              <a:rPr lang="en-US" dirty="0" smtClean="0">
                <a:solidFill>
                  <a:srgbClr val="FFFF00"/>
                </a:solidFill>
              </a:rPr>
              <a:t> variability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Size of primary musculature required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None/>
            </a:pPr>
            <a:r>
              <a:rPr lang="en-US" dirty="0" smtClean="0">
                <a:solidFill>
                  <a:srgbClr val="FFFF00"/>
                </a:solidFill>
              </a:rPr>
              <a:t> - </a:t>
            </a:r>
            <a:r>
              <a:rPr lang="en-US" dirty="0" smtClean="0">
                <a:solidFill>
                  <a:srgbClr val="FF0000"/>
                </a:solidFill>
              </a:rPr>
              <a:t>Gross motor skill </a:t>
            </a:r>
            <a:r>
              <a:rPr lang="en-US" dirty="0" smtClean="0">
                <a:solidFill>
                  <a:srgbClr val="FFFF00"/>
                </a:solidFill>
              </a:rPr>
              <a:t>that requires the use of large muscle to achieve the goal.</a:t>
            </a:r>
          </a:p>
          <a:p>
            <a:pPr marL="342900" lvl="1" indent="-342900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marL="342900" lvl="1" indent="-342900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marL="342900" lvl="1" indent="-342900">
              <a:buNone/>
            </a:pPr>
            <a:r>
              <a:rPr lang="en-US" dirty="0" smtClean="0">
                <a:solidFill>
                  <a:srgbClr val="FFFF00"/>
                </a:solidFill>
              </a:rPr>
              <a:t> - </a:t>
            </a:r>
            <a:r>
              <a:rPr lang="en-US" dirty="0" smtClean="0">
                <a:solidFill>
                  <a:srgbClr val="FF0000"/>
                </a:solidFill>
              </a:rPr>
              <a:t>Fine motor skill </a:t>
            </a:r>
            <a:r>
              <a:rPr lang="en-US" dirty="0" smtClean="0">
                <a:solidFill>
                  <a:srgbClr val="FFFF00"/>
                </a:solidFill>
              </a:rPr>
              <a:t>that requires control of small muscles to achieve the goal ; involved </a:t>
            </a:r>
          </a:p>
          <a:p>
            <a:pPr marL="342900" lvl="1" indent="-342900">
              <a:buNone/>
            </a:pPr>
            <a:r>
              <a:rPr lang="en-US" dirty="0" smtClean="0">
                <a:solidFill>
                  <a:srgbClr val="FFFF00"/>
                </a:solidFill>
              </a:rPr>
              <a:t>	- eye-hand coordination</a:t>
            </a:r>
          </a:p>
          <a:p>
            <a:pPr marL="342900" lvl="1" indent="-342900">
              <a:buNone/>
            </a:pPr>
            <a:r>
              <a:rPr lang="en-US" dirty="0" smtClean="0">
                <a:solidFill>
                  <a:srgbClr val="FFFF00"/>
                </a:solidFill>
              </a:rPr>
              <a:t>	- high degree of precision of hand and finger movement.</a:t>
            </a:r>
          </a:p>
          <a:p>
            <a:pPr>
              <a:buFontTx/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1523</Words>
  <Application>Microsoft Office PowerPoint</Application>
  <PresentationFormat>On-screen Show (4:3)</PresentationFormat>
  <Paragraphs>200</Paragraphs>
  <Slides>35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Motor Skills </vt:lpstr>
      <vt:lpstr>Important vocabulary!</vt:lpstr>
      <vt:lpstr>Slide 3</vt:lpstr>
      <vt:lpstr>Slide 4</vt:lpstr>
      <vt:lpstr>Slide 5</vt:lpstr>
      <vt:lpstr>Slide 6</vt:lpstr>
      <vt:lpstr>Slide 7</vt:lpstr>
      <vt:lpstr>Classification of Skills</vt:lpstr>
      <vt:lpstr>Size of primary musculature required</vt:lpstr>
      <vt:lpstr>Specificity of  action time</vt:lpstr>
      <vt:lpstr>Stability of the environment</vt:lpstr>
      <vt:lpstr>Environmental context</vt:lpstr>
      <vt:lpstr>Slide 13</vt:lpstr>
      <vt:lpstr>Performance in games and/or sports is related to skill development.</vt:lpstr>
      <vt:lpstr>The Terms Ability and Motor Ability</vt:lpstr>
      <vt:lpstr>Characteristics of Ability</vt:lpstr>
      <vt:lpstr>Two types of ability</vt:lpstr>
      <vt:lpstr>Abilities as Individual Difference Variables</vt:lpstr>
      <vt:lpstr>Abilities as Individual Difference Variables, cont’d</vt:lpstr>
      <vt:lpstr>Controversy About Relationship Among Motor Abilities</vt:lpstr>
      <vt:lpstr>Identifying Motor Abilities</vt:lpstr>
      <vt:lpstr>Fleishman (1972)</vt:lpstr>
      <vt:lpstr>Slide 23</vt:lpstr>
      <vt:lpstr>Fleishman’s Proposed Abilities </vt:lpstr>
      <vt:lpstr>Perceptual Motor Abilities</vt:lpstr>
      <vt:lpstr>Perceptual Motor Abilities</vt:lpstr>
      <vt:lpstr>Perceptual Motor Abilities (cont)</vt:lpstr>
      <vt:lpstr>Perceptual Motor Abilities (cont)</vt:lpstr>
      <vt:lpstr>Perceptual Motor Abilities (cont)</vt:lpstr>
      <vt:lpstr>Physical Proficiency Abilities</vt:lpstr>
      <vt:lpstr>Physical Proficiency Abilities (cont)</vt:lpstr>
      <vt:lpstr>Additional Motor Abilities</vt:lpstr>
      <vt:lpstr>Important Assumptions of Taxonomy of Motor Abilities</vt:lpstr>
      <vt:lpstr>Relating Motor Abilities to Motor Skill Performance</vt:lpstr>
      <vt:lpstr>Slide 35</vt:lpstr>
    </vt:vector>
  </TitlesOfParts>
  <Company>Khon Kaen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Coala</dc:creator>
  <cp:lastModifiedBy>Coala</cp:lastModifiedBy>
  <cp:revision>26</cp:revision>
  <dcterms:created xsi:type="dcterms:W3CDTF">2013-06-07T02:29:13Z</dcterms:created>
  <dcterms:modified xsi:type="dcterms:W3CDTF">2014-08-24T02:24:52Z</dcterms:modified>
</cp:coreProperties>
</file>