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9" r:id="rId2"/>
    <p:sldId id="260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9" r:id="rId17"/>
    <p:sldId id="280" r:id="rId18"/>
    <p:sldId id="281" r:id="rId19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2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5DFDAC-02D4-48A6-A331-55293BF995C0}" type="datetimeFigureOut">
              <a:rPr lang="th-TH" smtClean="0"/>
              <a:pPr/>
              <a:t>21/05/63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BAE860-E566-4E43-AA20-D74C90A33B8D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00284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BAE860-E566-4E43-AA20-D74C90A33B8D}" type="slidenum">
              <a:rPr lang="th-TH" smtClean="0"/>
              <a:pPr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28885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สี่เหลี่ยมผืนผ้า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สี่เหลี่ยมผืนผ้า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สี่เหลี่ยมผืนผ้า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สี่เหลี่ยมผืนผ้า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สี่เหลี่ยมผืนผ้า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สี่เหลี่ยมผืนผ้ามุมมน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สี่เหลี่ยมผืนผ้ามุมมน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สี่เหลี่ยมผืนผ้า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แทนวันที่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069C0817-5AD9-4FF3-BE62-8FC4D87690C1}" type="datetimeFigureOut">
              <a:rPr lang="th-TH" smtClean="0"/>
              <a:pPr/>
              <a:t>21/05/63</a:t>
            </a:fld>
            <a:endParaRPr lang="th-TH"/>
          </a:p>
        </p:txBody>
      </p:sp>
      <p:sp>
        <p:nvSpPr>
          <p:cNvPr id="17" name="ตัวแทนท้ายกระดา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th-TH"/>
          </a:p>
        </p:txBody>
      </p:sp>
      <p:sp>
        <p:nvSpPr>
          <p:cNvPr id="29" name="ตัวแทนหมายเลขภาพนิ่ง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161961-BEAB-4575-ADB7-09AC19D1CCF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0817-5AD9-4FF3-BE62-8FC4D87690C1}" type="datetimeFigureOut">
              <a:rPr lang="th-TH" smtClean="0"/>
              <a:pPr/>
              <a:t>21/05/63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1961-BEAB-4575-ADB7-09AC19D1CCF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0817-5AD9-4FF3-BE62-8FC4D87690C1}" type="datetimeFigureOut">
              <a:rPr lang="th-TH" smtClean="0"/>
              <a:pPr/>
              <a:t>21/05/63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1961-BEAB-4575-ADB7-09AC19D1CCF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0817-5AD9-4FF3-BE62-8FC4D87690C1}" type="datetimeFigureOut">
              <a:rPr lang="th-TH" smtClean="0"/>
              <a:pPr/>
              <a:t>21/05/63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1961-BEAB-4575-ADB7-09AC19D1CCF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0817-5AD9-4FF3-BE62-8FC4D87690C1}" type="datetimeFigureOut">
              <a:rPr lang="th-TH" smtClean="0"/>
              <a:pPr/>
              <a:t>21/05/63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1961-BEAB-4575-ADB7-09AC19D1CCF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0817-5AD9-4FF3-BE62-8FC4D87690C1}" type="datetimeFigureOut">
              <a:rPr lang="th-TH" smtClean="0"/>
              <a:pPr/>
              <a:t>21/05/63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1961-BEAB-4575-ADB7-09AC19D1CCF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เนื้อหา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26" name="ตัวแทนวันที่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69C0817-5AD9-4FF3-BE62-8FC4D87690C1}" type="datetimeFigureOut">
              <a:rPr lang="th-TH" smtClean="0"/>
              <a:pPr/>
              <a:t>21/05/63</a:t>
            </a:fld>
            <a:endParaRPr lang="th-TH"/>
          </a:p>
        </p:txBody>
      </p:sp>
      <p:sp>
        <p:nvSpPr>
          <p:cNvPr id="27" name="ตัวแทนหมายเลขภาพนิ่ง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161961-BEAB-4575-ADB7-09AC19D1CCFE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8" name="ตัวแทนท้ายกระดา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069C0817-5AD9-4FF3-BE62-8FC4D87690C1}" type="datetimeFigureOut">
              <a:rPr lang="th-TH" smtClean="0"/>
              <a:pPr/>
              <a:t>21/05/63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161961-BEAB-4575-ADB7-09AC19D1CCF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0817-5AD9-4FF3-BE62-8FC4D87690C1}" type="datetimeFigureOut">
              <a:rPr lang="th-TH" smtClean="0"/>
              <a:pPr/>
              <a:t>21/05/63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1961-BEAB-4575-ADB7-09AC19D1CCF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0817-5AD9-4FF3-BE62-8FC4D87690C1}" type="datetimeFigureOut">
              <a:rPr lang="th-TH" smtClean="0"/>
              <a:pPr/>
              <a:t>21/05/63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1961-BEAB-4575-ADB7-09AC19D1CCF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0817-5AD9-4FF3-BE62-8FC4D87690C1}" type="datetimeFigureOut">
              <a:rPr lang="th-TH" smtClean="0"/>
              <a:pPr/>
              <a:t>21/05/63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1961-BEAB-4575-ADB7-09AC19D1CCF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สี่เหลี่ยมผืนผ้า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สี่เหลี่ยมผืนผ้า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สี่เหลี่ยมผืนผ้า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สี่เหลี่ยมผืนผ้า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สี่เหลี่ยมผืนผ้า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สี่เหลี่ยมผืนผ้ามุมมน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สี่เหลี่ยมผืนผ้ามุมมน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สี่เหลี่ยมผืนผ้า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สี่เหลี่ยมผืนผ้า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สี่เหลี่ยมผืนผ้า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สี่เหลี่ยมผืนผ้า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สี่เหลี่ยมผืนผ้า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สี่เหลี่ยมผืนผ้า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ตัวแทนชื่อเรื่อง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แทนข้อความ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แทนวันที่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69C0817-5AD9-4FF3-BE62-8FC4D87690C1}" type="datetimeFigureOut">
              <a:rPr lang="th-TH" smtClean="0"/>
              <a:pPr/>
              <a:t>21/05/63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th-TH"/>
          </a:p>
        </p:txBody>
      </p:sp>
      <p:sp>
        <p:nvSpPr>
          <p:cNvPr id="23" name="ตัวแทน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161961-BEAB-4575-ADB7-09AC19D1CCFE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Dose_(biochemistry)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Systemic_circulat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457200" y="2060848"/>
            <a:ext cx="8458200" cy="1470025"/>
          </a:xfrm>
        </p:spPr>
        <p:txBody>
          <a:bodyPr/>
          <a:lstStyle/>
          <a:p>
            <a:r>
              <a:rPr lang="en-US" dirty="0" smtClean="0"/>
              <a:t>Basic behind antibiotic use</a:t>
            </a:r>
            <a:endParaRPr lang="th-TH" dirty="0"/>
          </a:p>
        </p:txBody>
      </p:sp>
      <p:sp>
        <p:nvSpPr>
          <p:cNvPr id="4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457200" y="4052664"/>
            <a:ext cx="4953000" cy="1752600"/>
          </a:xfrm>
        </p:spPr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Assoc.Prof.Pope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Kosalaraksa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62607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ตัวยึดเนื้อหา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8092170"/>
              </p:ext>
            </p:extLst>
          </p:nvPr>
        </p:nvGraphicFramePr>
        <p:xfrm>
          <a:off x="457200" y="1600200"/>
          <a:ext cx="8229600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Antibiotics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Bioavailability (%)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dirty="0" err="1" smtClean="0">
                          <a:latin typeface="Arial" pitchFamily="34" charset="0"/>
                          <a:cs typeface="Arial" pitchFamily="34" charset="0"/>
                        </a:rPr>
                        <a:t>Ampicillin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30-55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Amoxicillin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74-92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dirty="0" err="1" smtClean="0">
                          <a:latin typeface="Arial" pitchFamily="34" charset="0"/>
                          <a:cs typeface="Arial" pitchFamily="34" charset="0"/>
                        </a:rPr>
                        <a:t>Dicloxacillin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35-76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dirty="0" err="1" smtClean="0">
                          <a:latin typeface="Arial" pitchFamily="34" charset="0"/>
                          <a:cs typeface="Arial" pitchFamily="34" charset="0"/>
                        </a:rPr>
                        <a:t>Cephalexin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90-100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dirty="0" err="1" smtClean="0">
                          <a:latin typeface="Arial" pitchFamily="34" charset="0"/>
                          <a:cs typeface="Arial" pitchFamily="34" charset="0"/>
                        </a:rPr>
                        <a:t>Azithromycin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37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dirty="0" err="1" smtClean="0">
                          <a:latin typeface="Arial" pitchFamily="34" charset="0"/>
                          <a:cs typeface="Arial" pitchFamily="34" charset="0"/>
                        </a:rPr>
                        <a:t>Clarithromycin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55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765209" y="6093296"/>
            <a:ext cx="2839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MacGregor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RR. CID 1997</a:t>
            </a:r>
            <a:endParaRPr lang="th-TH" sz="180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60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0668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Antibiotics with high bioavailability</a:t>
            </a:r>
            <a:endParaRPr lang="th-TH" sz="3600" dirty="0">
              <a:latin typeface="Arial" pitchFamily="34" charset="0"/>
            </a:endParaRPr>
          </a:p>
        </p:txBody>
      </p:sp>
      <p:graphicFrame>
        <p:nvGraphicFramePr>
          <p:cNvPr id="5" name="ตัวยึดเนื้อหา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608730"/>
              </p:ext>
            </p:extLst>
          </p:nvPr>
        </p:nvGraphicFramePr>
        <p:xfrm>
          <a:off x="457200" y="1962120"/>
          <a:ext cx="822960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Antibiotics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Bioavailability (%)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dirty="0" err="1" smtClean="0">
                          <a:latin typeface="Arial" pitchFamily="34" charset="0"/>
                          <a:cs typeface="Arial" pitchFamily="34" charset="0"/>
                        </a:rPr>
                        <a:t>Doxycycline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&gt;90 with food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Ciprofloxacin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65-85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dirty="0" err="1" smtClean="0">
                          <a:latin typeface="Arial" pitchFamily="34" charset="0"/>
                          <a:cs typeface="Arial" pitchFamily="34" charset="0"/>
                        </a:rPr>
                        <a:t>Ofloxacin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98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dirty="0" err="1" smtClean="0">
                          <a:latin typeface="Arial" pitchFamily="34" charset="0"/>
                          <a:cs typeface="Arial" pitchFamily="34" charset="0"/>
                        </a:rPr>
                        <a:t>Clindamycin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dirty="0" err="1" smtClean="0">
                          <a:latin typeface="Arial" pitchFamily="34" charset="0"/>
                          <a:cs typeface="Arial" pitchFamily="34" charset="0"/>
                        </a:rPr>
                        <a:t>Metronidazole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80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Arial" pitchFamily="34" charset="0"/>
                          <a:cs typeface="Arial" pitchFamily="34" charset="0"/>
                        </a:rPr>
                        <a:t>Cotrimoxazole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70-90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dirty="0" err="1" smtClean="0">
                          <a:latin typeface="Arial" pitchFamily="34" charset="0"/>
                          <a:cs typeface="Arial" pitchFamily="34" charset="0"/>
                        </a:rPr>
                        <a:t>Cephalexin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90-100</a:t>
                      </a:r>
                      <a:endParaRPr lang="th-TH" sz="2800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765209" y="6334780"/>
            <a:ext cx="2839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MacGregor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RR. CID 1997</a:t>
            </a:r>
            <a:endParaRPr lang="th-TH" sz="180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90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Switch therapy</a:t>
            </a:r>
            <a:endParaRPr lang="th-TH" dirty="0">
              <a:latin typeface="Arial" pitchFamily="34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From IV to oral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: cost effective (less expensive, indirect cost)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: discharge early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Step down therapy: use same drug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Sequential therapy: use different drug</a:t>
            </a:r>
          </a:p>
          <a:p>
            <a:pPr>
              <a:lnSpc>
                <a:spcPct val="150000"/>
              </a:lnSpc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th-TH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61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Clinical implication- bioavailability</a:t>
            </a:r>
            <a:endParaRPr lang="th-TH" sz="3600" dirty="0">
              <a:latin typeface="Arial" pitchFamily="34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Switch or step down therapy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Select drug with good bioavailability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MSSA: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cotrimoxazole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clindamycin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dicloxacillin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Gram negative: ciprofloxacin,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ofloxacin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Anaerobe: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metronidazole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clindamycin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150000"/>
              </a:lnSpc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91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 smtClean="0"/>
              <a:t>MSSA infection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Pneumonia, </a:t>
            </a:r>
            <a:r>
              <a:rPr lang="en-US" dirty="0" err="1" smtClean="0"/>
              <a:t>osteomyelitis</a:t>
            </a:r>
            <a:r>
              <a:rPr lang="en-US" dirty="0" smtClean="0"/>
              <a:t>, septic arthritis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: </a:t>
            </a:r>
            <a:r>
              <a:rPr lang="en-US" dirty="0" err="1" smtClean="0"/>
              <a:t>cotrimoxazole</a:t>
            </a:r>
            <a:r>
              <a:rPr lang="en-US" dirty="0" smtClean="0"/>
              <a:t>, clindamycin, cephalexin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: </a:t>
            </a:r>
            <a:r>
              <a:rPr lang="en-US" dirty="0" err="1" smtClean="0"/>
              <a:t>dicloxacillin</a:t>
            </a:r>
            <a:r>
              <a:rPr lang="en-US" dirty="0" smtClean="0"/>
              <a:t> – high dose</a:t>
            </a:r>
          </a:p>
          <a:p>
            <a:pPr>
              <a:lnSpc>
                <a:spcPct val="150000"/>
              </a:lnSpc>
            </a:pPr>
            <a:endParaRPr lang="en-US" sz="1200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Skin infection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: </a:t>
            </a:r>
            <a:r>
              <a:rPr lang="en-US" dirty="0" err="1" smtClean="0"/>
              <a:t>dicloxacillin</a:t>
            </a:r>
            <a:r>
              <a:rPr lang="en-US" dirty="0" smtClean="0"/>
              <a:t>, cephalexin, </a:t>
            </a:r>
            <a:r>
              <a:rPr lang="en-US" dirty="0" err="1" smtClean="0"/>
              <a:t>cotrimoxazole</a:t>
            </a:r>
            <a:r>
              <a:rPr lang="en-US" dirty="0"/>
              <a:t>, clindamycin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387543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9552" y="2234283"/>
            <a:ext cx="8136904" cy="926976"/>
          </a:xfr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Need to cover MSSA and gram -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ve</a:t>
            </a:r>
            <a:endParaRPr lang="th-TH" sz="3200" dirty="0">
              <a:latin typeface="Arial" pitchFamily="34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67544" y="3242395"/>
            <a:ext cx="8229600" cy="1770781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Cotrimoxazole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Cotrimoxazole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+ ciprofloxacin/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ofloxacin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th-TH" sz="2400" dirty="0">
              <a:latin typeface="Arial" pitchFamily="34" charset="0"/>
            </a:endParaRPr>
          </a:p>
        </p:txBody>
      </p:sp>
      <p:sp>
        <p:nvSpPr>
          <p:cNvPr id="6" name="ชื่อเรื่อง 1"/>
          <p:cNvSpPr txBox="1">
            <a:spLocks/>
          </p:cNvSpPr>
          <p:nvPr/>
        </p:nvSpPr>
        <p:spPr>
          <a:xfrm>
            <a:off x="539552" y="529208"/>
            <a:ext cx="8229600" cy="92697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Need to cover MSSA and anaerobe</a:t>
            </a:r>
            <a:endParaRPr kumimoji="0" lang="th-TH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+mj-cs"/>
            </a:endParaRPr>
          </a:p>
        </p:txBody>
      </p:sp>
      <p:sp>
        <p:nvSpPr>
          <p:cNvPr id="7" name="ตัวยึดเนื้อหา 2"/>
          <p:cNvSpPr txBox="1">
            <a:spLocks/>
          </p:cNvSpPr>
          <p:nvPr/>
        </p:nvSpPr>
        <p:spPr>
          <a:xfrm>
            <a:off x="590872" y="1528192"/>
            <a:ext cx="8229600" cy="676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Clindamycin</a:t>
            </a:r>
            <a:endParaRPr kumimoji="0" lang="th-TH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8" name="ชื่อเรื่อง 1"/>
          <p:cNvSpPr txBox="1">
            <a:spLocks/>
          </p:cNvSpPr>
          <p:nvPr/>
        </p:nvSpPr>
        <p:spPr>
          <a:xfrm>
            <a:off x="590872" y="4365104"/>
            <a:ext cx="8229600" cy="92697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Need to cover anaerobe and gram -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ve</a:t>
            </a:r>
            <a:endParaRPr kumimoji="0" lang="th-TH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+mj-cs"/>
            </a:endParaRPr>
          </a:p>
        </p:txBody>
      </p:sp>
      <p:sp>
        <p:nvSpPr>
          <p:cNvPr id="9" name="ตัวยึดเนื้อหา 2"/>
          <p:cNvSpPr txBox="1">
            <a:spLocks/>
          </p:cNvSpPr>
          <p:nvPr/>
        </p:nvSpPr>
        <p:spPr>
          <a:xfrm>
            <a:off x="590872" y="5445224"/>
            <a:ext cx="8229600" cy="11247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Amoxi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clav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Cipro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/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Oflox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+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metronidazole</a:t>
            </a:r>
            <a:endParaRPr kumimoji="0" lang="th-TH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73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066800"/>
          </a:xfr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Prophylaxis/ Pre-emptive/ Empiric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treatment</a:t>
            </a:r>
            <a:endParaRPr lang="th-TH" sz="3200" dirty="0">
              <a:latin typeface="Arial" pitchFamily="34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Prophylaxis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: has infectious risk, no symptom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Pre-emptive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: have marker of infection, no symptom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Empiric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: have symptom, no marker or organism not yet identified</a:t>
            </a:r>
            <a:endParaRPr lang="th-TH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66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66800"/>
          </a:xfr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Scenario</a:t>
            </a:r>
            <a:endParaRPr lang="th-TH" dirty="0">
              <a:latin typeface="Arial" pitchFamily="34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744216"/>
            <a:ext cx="8229600" cy="4997152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th-TH" dirty="0" smtClean="0">
                <a:latin typeface="Arial" pitchFamily="34" charset="0"/>
                <a:cs typeface="+mj-cs"/>
              </a:rPr>
              <a:t>การให้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cotrimoxazole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h-TH" dirty="0" smtClean="0">
                <a:latin typeface="Arial" pitchFamily="34" charset="0"/>
                <a:cs typeface="+mj-cs"/>
              </a:rPr>
              <a:t>ในทารกที่คลอดจากมารดาที่ติดเชื้อ</a:t>
            </a:r>
            <a:r>
              <a:rPr lang="th-TH" dirty="0" err="1" smtClean="0">
                <a:latin typeface="Arial" pitchFamily="34" charset="0"/>
                <a:cs typeface="+mj-cs"/>
              </a:rPr>
              <a:t>เอช</a:t>
            </a:r>
            <a:r>
              <a:rPr lang="th-TH" dirty="0" smtClean="0">
                <a:latin typeface="Arial" pitchFamily="34" charset="0"/>
                <a:cs typeface="+mj-cs"/>
              </a:rPr>
              <a:t>ไอวี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th-TH" dirty="0" smtClean="0">
                <a:latin typeface="Arial" pitchFamily="34" charset="0"/>
                <a:cs typeface="+mj-cs"/>
              </a:rPr>
              <a:t>การให้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amphotericin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h-TH" dirty="0" smtClean="0">
                <a:latin typeface="Arial" pitchFamily="34" charset="0"/>
                <a:cs typeface="+mj-cs"/>
              </a:rPr>
              <a:t>ใน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febrile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neutropenia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h-TH" dirty="0" smtClean="0">
                <a:latin typeface="Arial" pitchFamily="34" charset="0"/>
                <a:cs typeface="+mj-cs"/>
              </a:rPr>
              <a:t>ที่ไข้ไม่ลงและหาสาเหตุไม่พบหลังไข้เกิน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5 </a:t>
            </a:r>
            <a:r>
              <a:rPr lang="th-TH" dirty="0" smtClean="0">
                <a:latin typeface="Arial" pitchFamily="34" charset="0"/>
                <a:cs typeface="+mj-cs"/>
              </a:rPr>
              <a:t>วัน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th-TH" dirty="0" smtClean="0">
                <a:latin typeface="Arial" pitchFamily="34" charset="0"/>
                <a:cs typeface="+mj-cs"/>
              </a:rPr>
              <a:t>การให้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ampicillin + gentamicin </a:t>
            </a:r>
            <a:r>
              <a:rPr lang="th-TH" dirty="0" smtClean="0">
                <a:latin typeface="Arial" pitchFamily="34" charset="0"/>
                <a:cs typeface="+mj-cs"/>
              </a:rPr>
              <a:t>ในทารกที่มีอาการหอบและมี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pulmonary infiltration </a:t>
            </a:r>
            <a:r>
              <a:rPr lang="th-TH" dirty="0" smtClean="0">
                <a:latin typeface="Arial" pitchFamily="34" charset="0"/>
                <a:cs typeface="+mj-cs"/>
              </a:rPr>
              <a:t>หลังคลอด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th-TH" dirty="0" smtClean="0">
                <a:latin typeface="Arial" pitchFamily="34" charset="0"/>
                <a:cs typeface="+mj-cs"/>
              </a:rPr>
              <a:t>การให้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ganciclovir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h-TH" dirty="0" smtClean="0">
                <a:latin typeface="Arial" pitchFamily="34" charset="0"/>
                <a:cs typeface="+mj-cs"/>
              </a:rPr>
              <a:t>หลัง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organ transplantation </a:t>
            </a:r>
            <a:r>
              <a:rPr lang="th-TH" dirty="0" smtClean="0">
                <a:latin typeface="Arial" pitchFamily="34" charset="0"/>
                <a:cs typeface="+mj-cs"/>
              </a:rPr>
              <a:t>ในช่วงเวลาที่มักมี </a:t>
            </a:r>
            <a:r>
              <a:rPr lang="en-US" dirty="0" smtClean="0">
                <a:latin typeface="Arial" pitchFamily="34" charset="0"/>
                <a:cs typeface="+mj-cs"/>
              </a:rPr>
              <a:t>infection 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th-TH" dirty="0" smtClean="0">
                <a:latin typeface="Arial" pitchFamily="34" charset="0"/>
                <a:cs typeface="+mj-cs"/>
              </a:rPr>
              <a:t>การให้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amphotericinB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h-TH" dirty="0" smtClean="0">
                <a:latin typeface="Arial" pitchFamily="34" charset="0"/>
                <a:cs typeface="+mj-cs"/>
              </a:rPr>
              <a:t>ในผู้ติดเชื้อ</a:t>
            </a:r>
            <a:r>
              <a:rPr lang="th-TH" dirty="0" err="1" smtClean="0">
                <a:latin typeface="Arial" pitchFamily="34" charset="0"/>
                <a:cs typeface="+mj-cs"/>
              </a:rPr>
              <a:t>เอช</a:t>
            </a:r>
            <a:r>
              <a:rPr lang="th-TH" dirty="0" smtClean="0">
                <a:latin typeface="Arial" pitchFamily="34" charset="0"/>
                <a:cs typeface="+mj-cs"/>
              </a:rPr>
              <a:t>ไอวีที่ตรวจพบ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cryptococcal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antigen </a:t>
            </a:r>
            <a:r>
              <a:rPr lang="th-TH" dirty="0" smtClean="0">
                <a:latin typeface="Arial" pitchFamily="34" charset="0"/>
                <a:cs typeface="+mj-cs"/>
              </a:rPr>
              <a:t>ในเลือด แต่ไม่มีอาการ</a:t>
            </a:r>
          </a:p>
          <a:p>
            <a:pPr marL="514350" indent="-514350">
              <a:lnSpc>
                <a:spcPct val="150000"/>
              </a:lnSpc>
              <a:buFont typeface="Arial" pitchFamily="34" charset="0"/>
              <a:buAutoNum type="arabicPeriod"/>
            </a:pPr>
            <a:r>
              <a:rPr lang="th-TH" dirty="0" smtClean="0">
                <a:latin typeface="Arial" pitchFamily="34" charset="0"/>
                <a:cs typeface="+mj-cs"/>
              </a:rPr>
              <a:t>การให้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ampicillin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h-TH" dirty="0" smtClean="0">
                <a:latin typeface="Arial" pitchFamily="34" charset="0"/>
                <a:cs typeface="+mj-cs"/>
              </a:rPr>
              <a:t>ในทารกที่คลอดจากมารดาที่เคยมีลูกติดเชื้อ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grB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Steptococcal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infection</a:t>
            </a:r>
            <a:endParaRPr lang="th-TH" dirty="0" smtClean="0">
              <a:latin typeface="Arial" pitchFamily="34" charset="0"/>
              <a:cs typeface="+mj-cs"/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endParaRPr lang="th-TH" dirty="0" smtClean="0">
              <a:latin typeface="Arial" pitchFamily="34" charset="0"/>
              <a:cs typeface="+mj-cs"/>
            </a:endParaRPr>
          </a:p>
          <a:p>
            <a:pPr>
              <a:lnSpc>
                <a:spcPct val="150000"/>
              </a:lnSpc>
              <a:buNone/>
            </a:pPr>
            <a:endParaRPr lang="th-TH" dirty="0" smtClean="0">
              <a:latin typeface="Arial" pitchFamily="34" charset="0"/>
              <a:cs typeface="+mj-cs"/>
            </a:endParaRPr>
          </a:p>
          <a:p>
            <a:pPr>
              <a:lnSpc>
                <a:spcPct val="150000"/>
              </a:lnSpc>
              <a:buNone/>
            </a:pPr>
            <a:endParaRPr lang="th-TH" dirty="0" smtClean="0">
              <a:latin typeface="Arial" pitchFamily="34" charset="0"/>
              <a:cs typeface="+mj-cs"/>
            </a:endParaRPr>
          </a:p>
          <a:p>
            <a:pPr>
              <a:lnSpc>
                <a:spcPct val="150000"/>
              </a:lnSpc>
              <a:buNone/>
            </a:pPr>
            <a:endParaRPr lang="th-TH" dirty="0" smtClean="0">
              <a:latin typeface="Arial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70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066800"/>
          </a:xfr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Escalation/De-escalation therapy</a:t>
            </a:r>
            <a:endParaRPr lang="th-TH" sz="3600" dirty="0">
              <a:latin typeface="Arial" pitchFamily="34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744216"/>
            <a:ext cx="8229600" cy="492514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De-escalation therapy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	: broad spectrum &gt;&gt; narrow down or stop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	: critical case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	: to reduce unnecessary exposure to broad spectrum antibiotic  &gt;&gt; drug resistant organism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Escalation therapy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	: not too broad &gt;&gt; broader if not response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	: non-critical case</a:t>
            </a:r>
            <a:endParaRPr lang="th-TH" sz="240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90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Content</a:t>
            </a:r>
            <a:endParaRPr lang="th-TH" dirty="0">
              <a:latin typeface="Arial" pitchFamily="34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Common term and meaning of the basic knowledge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Apply this knowledge with clinical care (choose appropriate antibiotic)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Case discussion</a:t>
            </a:r>
          </a:p>
          <a:p>
            <a:pPr>
              <a:lnSpc>
                <a:spcPct val="150000"/>
              </a:lnSpc>
            </a:pPr>
            <a:endParaRPr lang="th-TH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90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066800"/>
          </a:xfr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ehind decision in antibiotic use</a:t>
            </a:r>
            <a:endParaRPr lang="th-TH" sz="3600" dirty="0">
              <a:latin typeface="Arial" pitchFamily="34" charset="0"/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1763688" y="1916832"/>
            <a:ext cx="367240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Clinical syndrome</a:t>
            </a:r>
            <a:endParaRPr lang="th-TH" sz="2400" dirty="0">
              <a:latin typeface="Arial" pitchFamily="34" charset="0"/>
            </a:endParaRPr>
          </a:p>
        </p:txBody>
      </p:sp>
      <p:sp>
        <p:nvSpPr>
          <p:cNvPr id="5" name="ลูกศรลง 4"/>
          <p:cNvSpPr/>
          <p:nvPr/>
        </p:nvSpPr>
        <p:spPr>
          <a:xfrm>
            <a:off x="3347864" y="2996952"/>
            <a:ext cx="4846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1763688" y="3738736"/>
            <a:ext cx="367240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Most likely        </a:t>
            </a: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causative organism</a:t>
            </a:r>
            <a:endParaRPr lang="th-TH" sz="2400" dirty="0">
              <a:latin typeface="Arial" pitchFamily="34" charset="0"/>
            </a:endParaRPr>
          </a:p>
        </p:txBody>
      </p:sp>
      <p:sp>
        <p:nvSpPr>
          <p:cNvPr id="8" name="ลูกศรลง 7"/>
          <p:cNvSpPr/>
          <p:nvPr/>
        </p:nvSpPr>
        <p:spPr>
          <a:xfrm>
            <a:off x="3347864" y="4869160"/>
            <a:ext cx="4846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1763688" y="5610944"/>
            <a:ext cx="367240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</a:rPr>
              <a:t>Appropriate antibiotic</a:t>
            </a:r>
            <a:endParaRPr lang="th-TH" sz="2400" dirty="0">
              <a:latin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12160" y="5652645"/>
            <a:ext cx="1379993" cy="830997"/>
          </a:xfrm>
          <a:prstGeom prst="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Arial" pitchFamily="34" charset="0"/>
                <a:cs typeface="Arial" pitchFamily="34" charset="0"/>
              </a:rPr>
              <a:t>t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ype</a:t>
            </a:r>
          </a:p>
          <a:p>
            <a:pPr algn="ctr"/>
            <a:r>
              <a:rPr lang="en-US" sz="1600" dirty="0">
                <a:latin typeface="Arial" pitchFamily="34" charset="0"/>
                <a:cs typeface="Arial" pitchFamily="34" charset="0"/>
              </a:rPr>
              <a:t>d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ose, route</a:t>
            </a:r>
          </a:p>
          <a:p>
            <a:pPr algn="ctr"/>
            <a:r>
              <a:rPr lang="en-US" sz="16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ost effective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95936" y="2996952"/>
            <a:ext cx="1440160" cy="584775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epidemiology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lab</a:t>
            </a:r>
          </a:p>
        </p:txBody>
      </p:sp>
      <p:cxnSp>
        <p:nvCxnSpPr>
          <p:cNvPr id="14" name="ตัวเชื่อมต่อตรง 13"/>
          <p:cNvCxnSpPr>
            <a:stCxn id="9" idx="3"/>
            <a:endCxn id="11" idx="1"/>
          </p:cNvCxnSpPr>
          <p:nvPr/>
        </p:nvCxnSpPr>
        <p:spPr>
          <a:xfrm>
            <a:off x="5436096" y="6068144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763688" y="2996952"/>
            <a:ext cx="1440160" cy="584775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Hx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PE, 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initial lab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63688" y="4860449"/>
            <a:ext cx="1440160" cy="584775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Minor, major infection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95936" y="4869160"/>
            <a:ext cx="1440160" cy="584775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Severity</a:t>
            </a:r>
          </a:p>
          <a:p>
            <a:pPr algn="ctr"/>
            <a:endParaRPr lang="en-US" sz="1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10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706016"/>
            <a:ext cx="8229600" cy="1066800"/>
          </a:xfr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Common terms and meaning</a:t>
            </a:r>
            <a:endParaRPr lang="th-TH" dirty="0">
              <a:latin typeface="Arial" pitchFamily="34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72636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Minimal inhibitory/effective concentration (MIC, MEC)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Maximal therapeutic concentration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Time dependent, concentration dependent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Post antibiotic effect (PAE)</a:t>
            </a:r>
            <a:endParaRPr lang="th-TH" sz="2400" dirty="0" smtClean="0">
              <a:latin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Bioavailability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Prophylactic/Pre-emptive/Empiric treatment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Step down, switch therapy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Escalation, De-escalation therapy</a:t>
            </a:r>
          </a:p>
        </p:txBody>
      </p:sp>
    </p:spTree>
    <p:extLst>
      <p:ext uri="{BB962C8B-B14F-4D97-AF65-F5344CB8AC3E}">
        <p14:creationId xmlns:p14="http://schemas.microsoft.com/office/powerpoint/2010/main" val="34343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066800"/>
          </a:xfr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latin typeface="Arial" pitchFamily="34" charset="0"/>
                <a:cs typeface="Arial" pitchFamily="34" charset="0"/>
              </a:rPr>
              <a:t>Minimal inhibitory/effective concentration (MIC, MEC)</a:t>
            </a:r>
            <a:endParaRPr lang="th-TH" sz="3200" dirty="0">
              <a:latin typeface="Arial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 l="25472" t="32130" r="25472" b="23456"/>
          <a:stretch>
            <a:fillRect/>
          </a:stretch>
        </p:blipFill>
        <p:spPr bwMode="auto">
          <a:xfrm>
            <a:off x="1979712" y="2185477"/>
            <a:ext cx="5040560" cy="4555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671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66800"/>
          </a:xfr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Antibiotics</a:t>
            </a:r>
            <a:endParaRPr lang="th-TH" dirty="0">
              <a:latin typeface="Arial" pitchFamily="34" charset="0"/>
            </a:endParaRPr>
          </a:p>
        </p:txBody>
      </p:sp>
      <p:pic>
        <p:nvPicPr>
          <p:cNvPr id="47108" name="Picture 4" descr="http://www.omicsonline.org/0975-0851/images/JBB-S2-002-g00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628800"/>
            <a:ext cx="8775529" cy="4536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3278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4034" name="Picture 2" descr="http://image.slidesharecdn.com/pharmacolgicaltermsandantibiotics-150307051013-conversion-gate01/95/pharmacolgical-terms-and-antibiotics-12-638.jpg?cb=14257051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544004"/>
            <a:ext cx="8581392" cy="59345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383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066800"/>
          </a:xfr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Clinical implications</a:t>
            </a:r>
            <a:endParaRPr lang="th-TH" dirty="0">
              <a:latin typeface="Arial" pitchFamily="34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Aminoglycoside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quinolone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amphotericinB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: concentration dependent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: high dose, long interval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Beta-lactams, clindamycin, macrolide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: time dependent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: optimal duration of exposure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h-TH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10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Bioavailability</a:t>
            </a:r>
            <a:endParaRPr lang="th-TH" sz="3600" dirty="0">
              <a:latin typeface="Arial" pitchFamily="34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67544" y="1412776"/>
            <a:ext cx="8507288" cy="4525963"/>
          </a:xfrm>
        </p:spPr>
        <p:txBody>
          <a:bodyPr/>
          <a:lstStyle/>
          <a:p>
            <a:endParaRPr lang="en-US" dirty="0" smtClean="0"/>
          </a:p>
          <a:p>
            <a:endParaRPr lang="th-TH" dirty="0"/>
          </a:p>
        </p:txBody>
      </p:sp>
      <p:pic>
        <p:nvPicPr>
          <p:cNvPr id="1028" name="Picture 4" descr="http://www.thetruthaboutforensicscience.com/wp-content/uploads/2011/04/Bioavailability-IV-versus-ora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774247"/>
            <a:ext cx="5328592" cy="3895113"/>
          </a:xfrm>
          <a:prstGeom prst="rect">
            <a:avLst/>
          </a:prstGeom>
          <a:noFill/>
        </p:spPr>
      </p:pic>
      <p:sp>
        <p:nvSpPr>
          <p:cNvPr id="4" name="สี่เหลี่ยมผืนผ้า 3"/>
          <p:cNvSpPr/>
          <p:nvPr/>
        </p:nvSpPr>
        <p:spPr>
          <a:xfrm>
            <a:off x="323528" y="1610797"/>
            <a:ext cx="84249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fraction of an administered </a:t>
            </a:r>
            <a:r>
              <a:rPr lang="en-US" dirty="0" smtClean="0">
                <a:latin typeface="Arial" pitchFamily="34" charset="0"/>
                <a:cs typeface="Arial" pitchFamily="34" charset="0"/>
                <a:hlinkClick r:id="rId3" tooltip="Dose (biochemistry)"/>
              </a:rPr>
              <a:t>dose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of unchanged drug that reaches 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tooltip="Systemic circulation"/>
              </a:rPr>
              <a:t>systemic circulation</a:t>
            </a:r>
            <a:endParaRPr lang="en-US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51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ในเมือง">
  <a:themeElements>
    <a:clrScheme name="ในเมือง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ในเมือง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ในเมือง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1461</TotalTime>
  <Words>370</Words>
  <Application>Microsoft Office PowerPoint</Application>
  <PresentationFormat>นำเสนอทางหน้าจอ (4:3)</PresentationFormat>
  <Paragraphs>128</Paragraphs>
  <Slides>18</Slides>
  <Notes>1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7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18</vt:i4>
      </vt:variant>
    </vt:vector>
  </HeadingPairs>
  <TitlesOfParts>
    <vt:vector size="26" baseType="lpstr">
      <vt:lpstr>Angsana New</vt:lpstr>
      <vt:lpstr>Arial</vt:lpstr>
      <vt:lpstr>Calibri</vt:lpstr>
      <vt:lpstr>Cordia New</vt:lpstr>
      <vt:lpstr>Georgia</vt:lpstr>
      <vt:lpstr>Trebuchet MS</vt:lpstr>
      <vt:lpstr>Wingdings 2</vt:lpstr>
      <vt:lpstr>ในเมือง</vt:lpstr>
      <vt:lpstr>Basic behind antibiotic use</vt:lpstr>
      <vt:lpstr>Content</vt:lpstr>
      <vt:lpstr>Behind decision in antibiotic use</vt:lpstr>
      <vt:lpstr>Common terms and meaning</vt:lpstr>
      <vt:lpstr>Minimal inhibitory/effective concentration (MIC, MEC)</vt:lpstr>
      <vt:lpstr>Antibiotics</vt:lpstr>
      <vt:lpstr>งานนำเสนอ PowerPoint</vt:lpstr>
      <vt:lpstr>Clinical implications</vt:lpstr>
      <vt:lpstr>Bioavailability</vt:lpstr>
      <vt:lpstr>งานนำเสนอ PowerPoint</vt:lpstr>
      <vt:lpstr>Antibiotics with high bioavailability</vt:lpstr>
      <vt:lpstr>Switch therapy</vt:lpstr>
      <vt:lpstr>Clinical implication- bioavailability</vt:lpstr>
      <vt:lpstr>MSSA infection</vt:lpstr>
      <vt:lpstr>Need to cover MSSA and gram -ve</vt:lpstr>
      <vt:lpstr>Prophylaxis/ Pre-emptive/ Empiric treatment</vt:lpstr>
      <vt:lpstr>Scenario</vt:lpstr>
      <vt:lpstr>Escalation/De-escalation therapy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Behind decision in antibiotic use</dc:title>
  <dc:creator>user1</dc:creator>
  <cp:lastModifiedBy>Hospital</cp:lastModifiedBy>
  <cp:revision>17</cp:revision>
  <dcterms:created xsi:type="dcterms:W3CDTF">2016-01-27T00:49:47Z</dcterms:created>
  <dcterms:modified xsi:type="dcterms:W3CDTF">2020-05-21T08:38:28Z</dcterms:modified>
</cp:coreProperties>
</file>