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7" r:id="rId8"/>
    <p:sldId id="265" r:id="rId9"/>
    <p:sldId id="270" r:id="rId10"/>
    <p:sldId id="263" r:id="rId11"/>
    <p:sldId id="264" r:id="rId12"/>
    <p:sldId id="261" r:id="rId13"/>
    <p:sldId id="266" r:id="rId14"/>
    <p:sldId id="268" r:id="rId15"/>
    <p:sldId id="269" r:id="rId16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3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BE5EE-9790-4DDC-8D21-067949A671F0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D0DF5-45DF-49EA-969D-81F6D028D9D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39ADB-2CA2-46F7-A893-5671FC30C279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1BC74-0005-4EDF-A363-FB6B8A315FC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86472-9292-4EA0-97A6-11C553EFFF51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6CF48-24BA-46C0-8A41-BA6C8B48998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9C0B8-2FB3-4834-81BD-3C1FB2AC7B3A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AEC0-B9E4-42B4-BE72-6DE7801D6F4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5CEAB-6E45-43B5-BD89-687813A02A70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B4D19-D10B-4768-9BA3-34BA7F9AEFE6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A0CD7-6894-4618-92E8-712614840657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6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6D91F-61DE-406B-BF0D-3648E591853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C4F5D-4589-48FC-8EB4-D19A87E26035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8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F3567-E692-462B-A80B-990F77B0372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E238C-7DF6-4EC7-A4A2-C74B6DF883CB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4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B59A9-D842-4ED7-BC40-A79D952D28E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26704-E907-45E4-AA22-22482A075336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3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D2B5B-F316-4A59-9342-2D9997BF00AD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CE36B-E776-407E-8FA1-B0780297491B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6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E72CC-34FA-4991-9EDE-504901912620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4D93B-DB6C-4D73-BE62-C26F24528D20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6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854F5-6884-4A91-9124-F5D6D9832EB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ตัวยึดชื่อเรื่อง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</a:p>
        </p:txBody>
      </p:sp>
      <p:sp>
        <p:nvSpPr>
          <p:cNvPr id="7171" name="ตัวยึดข้อความ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58F1FB-32E7-422C-A580-53EEF3B5B1F1}" type="datetimeFigureOut">
              <a:rPr lang="th-TH"/>
              <a:pPr>
                <a:defRPr/>
              </a:pPr>
              <a:t>04/11/54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DE8E67-CCEF-436F-8FC2-51C1B2D41B1C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ngsana New" pitchFamily="18" charset="-34"/>
              </a:rPr>
              <a:t>Design of Cane Juice Heater</a:t>
            </a:r>
            <a:endParaRPr lang="th-TH" smtClean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ngsana New" pitchFamily="18" charset="-34"/>
              </a:rPr>
              <a:t>Pressure Drop</a:t>
            </a:r>
            <a:br>
              <a:rPr lang="en-US" smtClean="0">
                <a:cs typeface="Angsana New" pitchFamily="18" charset="-34"/>
              </a:rPr>
            </a:br>
            <a:r>
              <a:rPr lang="en-US" sz="3200" smtClean="0">
                <a:cs typeface="Angsana New" pitchFamily="18" charset="-34"/>
              </a:rPr>
              <a:t> Hugot’s Handbook of Cane Sugar Engineering</a:t>
            </a:r>
            <a:endParaRPr lang="th-TH" sz="3200" smtClean="0"/>
          </a:p>
        </p:txBody>
      </p:sp>
      <p:sp>
        <p:nvSpPr>
          <p:cNvPr id="5124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00113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th-TH" smtClean="0"/>
              <a:t>สำหรับคุณสมบัติของน้ำอ้อยในช่วง </a:t>
            </a:r>
            <a:r>
              <a:rPr lang="en-US" smtClean="0">
                <a:cs typeface="Cordia New" pitchFamily="34" charset="-34"/>
              </a:rPr>
              <a:t>40 – 100 </a:t>
            </a:r>
            <a:r>
              <a:rPr lang="en-US" baseline="30000" smtClean="0">
                <a:cs typeface="Cordia New" pitchFamily="34" charset="-34"/>
              </a:rPr>
              <a:t>o</a:t>
            </a:r>
            <a:r>
              <a:rPr lang="en-US" smtClean="0">
                <a:cs typeface="Cordia New" pitchFamily="34" charset="-34"/>
              </a:rPr>
              <a:t>C</a:t>
            </a:r>
            <a:endParaRPr lang="th-TH" smtClean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500188" y="2571750"/>
          <a:ext cx="4632325" cy="2857500"/>
        </p:xfrm>
        <a:graphic>
          <a:graphicData uri="http://schemas.openxmlformats.org/presentationml/2006/ole">
            <p:oleObj spid="_x0000_s5122" name="Equation" r:id="rId3" imgW="2120760" imgH="13078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ngsana New" pitchFamily="18" charset="-34"/>
              </a:rPr>
              <a:t>Heater Construction</a:t>
            </a:r>
            <a:endParaRPr lang="th-TH" smtClean="0"/>
          </a:p>
        </p:txBody>
      </p:sp>
      <p:sp>
        <p:nvSpPr>
          <p:cNvPr id="12291" name="ตัวยึดเนื้อหา 2"/>
          <p:cNvSpPr>
            <a:spLocks noGrp="1"/>
          </p:cNvSpPr>
          <p:nvPr>
            <p:ph idx="1"/>
          </p:nvPr>
        </p:nvSpPr>
        <p:spPr>
          <a:xfrm>
            <a:off x="428625" y="1428750"/>
            <a:ext cx="8229600" cy="4525963"/>
          </a:xfrm>
        </p:spPr>
        <p:txBody>
          <a:bodyPr/>
          <a:lstStyle/>
          <a:p>
            <a:pPr eaLnBrk="1" hangingPunct="1"/>
            <a:r>
              <a:rPr lang="en-US" smtClean="0">
                <a:cs typeface="Cordia New" pitchFamily="34" charset="-34"/>
              </a:rPr>
              <a:t>Multi pass tubular heat exchanger</a:t>
            </a:r>
          </a:p>
          <a:p>
            <a:pPr eaLnBrk="1" hangingPunct="1"/>
            <a:r>
              <a:rPr lang="en-US" smtClean="0">
                <a:cs typeface="Cordia New" pitchFamily="34" charset="-34"/>
              </a:rPr>
              <a:t>Tube length &lt; 4 m</a:t>
            </a:r>
          </a:p>
          <a:p>
            <a:pPr lvl="1" eaLnBrk="1" hangingPunct="1"/>
            <a:r>
              <a:rPr lang="en-US" smtClean="0">
                <a:cs typeface="Cordia New" pitchFamily="34" charset="-34"/>
              </a:rPr>
              <a:t>Risk from temperature difference between tube and shell</a:t>
            </a:r>
          </a:p>
          <a:p>
            <a:pPr eaLnBrk="1" hangingPunct="1"/>
            <a:r>
              <a:rPr lang="en-US" smtClean="0">
                <a:cs typeface="Cordia New" pitchFamily="34" charset="-34"/>
              </a:rPr>
              <a:t>Tube material is stainless steel SUS430</a:t>
            </a:r>
          </a:p>
          <a:p>
            <a:pPr lvl="1" eaLnBrk="1" hangingPunct="1"/>
            <a:r>
              <a:rPr lang="en-US" smtClean="0">
                <a:cs typeface="Cordia New" pitchFamily="34" charset="-34"/>
              </a:rPr>
              <a:t>Commonly used is </a:t>
            </a:r>
          </a:p>
          <a:p>
            <a:pPr lvl="2" eaLnBrk="1" hangingPunct="1"/>
            <a:r>
              <a:rPr lang="en-US" smtClean="0">
                <a:cs typeface="Cordia New" pitchFamily="34" charset="-34"/>
              </a:rPr>
              <a:t>35.6 mm id x 38.1 mm od</a:t>
            </a:r>
          </a:p>
          <a:p>
            <a:pPr eaLnBrk="1" hangingPunct="1"/>
            <a:r>
              <a:rPr lang="en-US" smtClean="0">
                <a:cs typeface="Cordia New" pitchFamily="34" charset="-34"/>
              </a:rPr>
              <a:t>Tube arrangement</a:t>
            </a:r>
          </a:p>
          <a:p>
            <a:pPr lvl="1" eaLnBrk="1" hangingPunct="1"/>
            <a:r>
              <a:rPr lang="en-US" smtClean="0">
                <a:cs typeface="Cordia New" pitchFamily="34" charset="-34"/>
              </a:rPr>
              <a:t>Square pitch 50 mm</a:t>
            </a:r>
          </a:p>
          <a:p>
            <a:pPr eaLnBrk="1" hangingPunct="1"/>
            <a:r>
              <a:rPr lang="en-US" smtClean="0">
                <a:cs typeface="Cordia New" pitchFamily="34" charset="-34"/>
              </a:rPr>
              <a:t>Shell Material is mild steel SS41</a:t>
            </a:r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ngsana New" pitchFamily="18" charset="-34"/>
              </a:rPr>
              <a:t>Shell Thickness</a:t>
            </a:r>
            <a:endParaRPr lang="th-TH" smtClean="0"/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549275" y="1428750"/>
          <a:ext cx="3522663" cy="4614863"/>
        </p:xfrm>
        <a:graphic>
          <a:graphicData uri="http://schemas.openxmlformats.org/presentationml/2006/ole">
            <p:oleObj spid="_x0000_s6146" name="Equation" r:id="rId3" imgW="1473120" imgH="1930320" progId="Equation.DSMT4">
              <p:embed/>
            </p:oleObj>
          </a:graphicData>
        </a:graphic>
      </p:graphicFrame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4813" y="1571625"/>
            <a:ext cx="4729162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mtClean="0"/>
              <a:t>เงื่อนไขการออกแบบที่สำคัญ</a:t>
            </a:r>
          </a:p>
        </p:txBody>
      </p:sp>
      <p:sp>
        <p:nvSpPr>
          <p:cNvPr id="13315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h-TH" dirty="0" smtClean="0"/>
              <a:t>พิสูจน์ให้ดูว่า </a:t>
            </a:r>
            <a:r>
              <a:rPr lang="en-US" dirty="0" smtClean="0">
                <a:cs typeface="Cordia New" pitchFamily="34" charset="-34"/>
              </a:rPr>
              <a:t>Heating Surface </a:t>
            </a:r>
            <a:r>
              <a:rPr lang="th-TH" dirty="0" smtClean="0"/>
              <a:t>เพียงพอ</a:t>
            </a:r>
          </a:p>
          <a:p>
            <a:pPr lvl="1" eaLnBrk="1" hangingPunct="1"/>
            <a:r>
              <a:rPr lang="th-TH" dirty="0" smtClean="0"/>
              <a:t>อย่าลืมเผื่อกรณีที่ </a:t>
            </a:r>
            <a:r>
              <a:rPr lang="en-US" dirty="0" smtClean="0">
                <a:cs typeface="Cordia New" pitchFamily="34" charset="-34"/>
              </a:rPr>
              <a:t>heater </a:t>
            </a:r>
            <a:r>
              <a:rPr lang="th-TH" dirty="0" smtClean="0"/>
              <a:t>สกปรกด้วย </a:t>
            </a:r>
            <a:r>
              <a:rPr lang="en-US" dirty="0" smtClean="0">
                <a:cs typeface="Cordia New" pitchFamily="34" charset="-34"/>
              </a:rPr>
              <a:t>(U </a:t>
            </a:r>
            <a:r>
              <a:rPr lang="th-TH" dirty="0" smtClean="0"/>
              <a:t>เหลือเพียง </a:t>
            </a:r>
            <a:r>
              <a:rPr lang="en-US" dirty="0" smtClean="0">
                <a:cs typeface="Cordia New" pitchFamily="34" charset="-34"/>
              </a:rPr>
              <a:t>0.75 </a:t>
            </a:r>
            <a:r>
              <a:rPr lang="th-TH" dirty="0" smtClean="0"/>
              <a:t>เท่าของ </a:t>
            </a:r>
            <a:r>
              <a:rPr lang="en-US" dirty="0" smtClean="0">
                <a:cs typeface="Cordia New" pitchFamily="34" charset="-34"/>
              </a:rPr>
              <a:t>Heater </a:t>
            </a:r>
            <a:r>
              <a:rPr lang="th-TH" dirty="0" smtClean="0"/>
              <a:t>ใหม่)</a:t>
            </a:r>
          </a:p>
          <a:p>
            <a:pPr eaLnBrk="1" hangingPunct="1"/>
            <a:r>
              <a:rPr lang="en-US" dirty="0" smtClean="0">
                <a:cs typeface="Cordia New" pitchFamily="34" charset="-34"/>
              </a:rPr>
              <a:t>Velocity </a:t>
            </a:r>
            <a:r>
              <a:rPr lang="th-TH" dirty="0" smtClean="0"/>
              <a:t>ต้องเหมาะสมมิฉะนั้นจะสกปรกเร็วมาก</a:t>
            </a:r>
          </a:p>
          <a:p>
            <a:pPr eaLnBrk="1" hangingPunct="1"/>
            <a:r>
              <a:rPr lang="en-US" dirty="0" smtClean="0">
                <a:cs typeface="Cordia New" pitchFamily="34" charset="-34"/>
              </a:rPr>
              <a:t>Pressure Drop </a:t>
            </a:r>
            <a:r>
              <a:rPr lang="th-TH" dirty="0" smtClean="0"/>
              <a:t>ต้องไม่มากเกินไปมิฉะนั้นจะสิ้นเปลืองพลังงานที่ </a:t>
            </a:r>
            <a:r>
              <a:rPr lang="en-US" dirty="0" smtClean="0">
                <a:cs typeface="Cordia New" pitchFamily="34" charset="-34"/>
              </a:rPr>
              <a:t>Pump</a:t>
            </a:r>
          </a:p>
          <a:p>
            <a:pPr eaLnBrk="1" hangingPunct="1"/>
            <a:r>
              <a:rPr lang="th-TH" dirty="0" smtClean="0"/>
              <a:t>ขนาดของ </a:t>
            </a:r>
            <a:r>
              <a:rPr lang="en-US" dirty="0" smtClean="0">
                <a:cs typeface="Cordia New" pitchFamily="34" charset="-34"/>
              </a:rPr>
              <a:t>Heater Shell </a:t>
            </a:r>
            <a:r>
              <a:rPr lang="th-TH" dirty="0" smtClean="0"/>
              <a:t>ต้องเหมาะสมมิฉะนั้นความหนาของ </a:t>
            </a:r>
            <a:r>
              <a:rPr lang="en-US" dirty="0" smtClean="0">
                <a:cs typeface="Cordia New" pitchFamily="34" charset="-34"/>
              </a:rPr>
              <a:t>Heater Shell </a:t>
            </a:r>
            <a:r>
              <a:rPr lang="th-TH" dirty="0" smtClean="0"/>
              <a:t>จะมาก</a:t>
            </a:r>
            <a:r>
              <a:rPr lang="th-TH" dirty="0" smtClean="0"/>
              <a:t>เกินไป</a:t>
            </a:r>
          </a:p>
          <a:p>
            <a:pPr eaLnBrk="1" hangingPunct="1"/>
            <a:r>
              <a:rPr lang="th-TH" dirty="0" smtClean="0"/>
              <a:t>จำนวน </a:t>
            </a:r>
            <a:r>
              <a:rPr lang="en-US" dirty="0" smtClean="0"/>
              <a:t>pass </a:t>
            </a:r>
            <a:r>
              <a:rPr lang="th-TH" dirty="0" smtClean="0"/>
              <a:t>ไม่เกิน  24 </a:t>
            </a:r>
            <a:r>
              <a:rPr lang="en-US" dirty="0" smtClean="0"/>
              <a:t>pass </a:t>
            </a:r>
            <a:r>
              <a:rPr lang="th-TH" dirty="0" smtClean="0"/>
              <a:t>ต่อ </a:t>
            </a:r>
            <a:r>
              <a:rPr lang="en-US" dirty="0" smtClean="0"/>
              <a:t>Heater</a:t>
            </a:r>
            <a:endParaRPr lang="th-TH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Output </a:t>
            </a:r>
            <a:r>
              <a:rPr lang="th-TH" smtClean="0"/>
              <a:t>ที่ต้องการ</a:t>
            </a:r>
          </a:p>
        </p:txBody>
      </p:sp>
      <p:sp>
        <p:nvSpPr>
          <p:cNvPr id="14339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mtClean="0"/>
              <a:t>แต่ละ </a:t>
            </a:r>
            <a:r>
              <a:rPr lang="en-US" smtClean="0">
                <a:cs typeface="Cordia New" pitchFamily="34" charset="-34"/>
              </a:rPr>
              <a:t>Heating Stage </a:t>
            </a:r>
            <a:r>
              <a:rPr lang="th-TH" smtClean="0"/>
              <a:t>ใช้ </a:t>
            </a:r>
            <a:r>
              <a:rPr lang="en-US" smtClean="0">
                <a:cs typeface="Cordia New" pitchFamily="34" charset="-34"/>
              </a:rPr>
              <a:t>Heater </a:t>
            </a:r>
            <a:r>
              <a:rPr lang="th-TH" smtClean="0"/>
              <a:t>กี่ชุด</a:t>
            </a:r>
          </a:p>
          <a:p>
            <a:r>
              <a:rPr lang="th-TH" smtClean="0"/>
              <a:t>แต่ละ </a:t>
            </a:r>
            <a:r>
              <a:rPr lang="en-US" smtClean="0">
                <a:cs typeface="Cordia New" pitchFamily="34" charset="-34"/>
              </a:rPr>
              <a:t>Heater</a:t>
            </a:r>
          </a:p>
          <a:p>
            <a:pPr lvl="1"/>
            <a:r>
              <a:rPr lang="en-US" smtClean="0">
                <a:cs typeface="Cordia New" pitchFamily="34" charset="-34"/>
              </a:rPr>
              <a:t>Shell Diameter </a:t>
            </a:r>
            <a:r>
              <a:rPr lang="th-TH" smtClean="0"/>
              <a:t>เท่าไหร่</a:t>
            </a:r>
          </a:p>
          <a:p>
            <a:pPr lvl="1"/>
            <a:r>
              <a:rPr lang="en-US" smtClean="0">
                <a:cs typeface="Cordia New" pitchFamily="34" charset="-34"/>
              </a:rPr>
              <a:t>Shell Thickness </a:t>
            </a:r>
            <a:r>
              <a:rPr lang="th-TH" smtClean="0"/>
              <a:t>เท่าไหร่</a:t>
            </a:r>
          </a:p>
          <a:p>
            <a:pPr lvl="1"/>
            <a:r>
              <a:rPr lang="en-US" smtClean="0">
                <a:cs typeface="Cordia New" pitchFamily="34" charset="-34"/>
              </a:rPr>
              <a:t>Tube Diameter</a:t>
            </a:r>
          </a:p>
          <a:p>
            <a:pPr lvl="1"/>
            <a:r>
              <a:rPr lang="en-US" smtClean="0">
                <a:cs typeface="Cordia New" pitchFamily="34" charset="-34"/>
              </a:rPr>
              <a:t>Tube Length</a:t>
            </a:r>
          </a:p>
          <a:p>
            <a:pPr lvl="1"/>
            <a:r>
              <a:rPr lang="en-US" smtClean="0">
                <a:cs typeface="Cordia New" pitchFamily="34" charset="-34"/>
              </a:rPr>
              <a:t>Number of passes</a:t>
            </a:r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Juice Density</a:t>
            </a:r>
            <a:endParaRPr lang="th-TH" smtClean="0"/>
          </a:p>
        </p:txBody>
      </p:sp>
      <p:sp>
        <p:nvSpPr>
          <p:cNvPr id="1536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>
                <a:cs typeface="Cordia New" pitchFamily="34" charset="-34"/>
              </a:rPr>
              <a:t>Function rhoj(Bx, T)</a:t>
            </a:r>
          </a:p>
          <a:p>
            <a:r>
              <a:rPr lang="fr-FR" smtClean="0">
                <a:cs typeface="Cordia New" pitchFamily="34" charset="-34"/>
              </a:rPr>
              <a:t>rhoj = 1000 * (1 + (Bx * (Bx + 200) / 54000)) * (1 - 0.036 * (T - 20) / (160 - T))</a:t>
            </a:r>
          </a:p>
          <a:p>
            <a:r>
              <a:rPr lang="fr-FR" smtClean="0">
                <a:cs typeface="Cordia New" pitchFamily="34" charset="-34"/>
              </a:rPr>
              <a:t>End Function</a:t>
            </a:r>
          </a:p>
          <a:p>
            <a:endParaRPr lang="fr-FR" smtClean="0">
              <a:cs typeface="Cordia New" pitchFamily="34" charset="-34"/>
            </a:endParaRPr>
          </a:p>
          <a:p>
            <a:r>
              <a:rPr lang="fr-FR" smtClean="0">
                <a:cs typeface="Cordia New" pitchFamily="34" charset="-34"/>
              </a:rPr>
              <a:t>Rhoj is juice density, </a:t>
            </a:r>
            <a:r>
              <a:rPr lang="en-US" smtClean="0">
                <a:cs typeface="Cordia New" pitchFamily="34" charset="-34"/>
              </a:rPr>
              <a:t>kg/m</a:t>
            </a:r>
            <a:r>
              <a:rPr lang="en-US" baseline="30000" smtClean="0">
                <a:cs typeface="Cordia New" pitchFamily="34" charset="-34"/>
              </a:rPr>
              <a:t>3</a:t>
            </a:r>
            <a:endParaRPr lang="fr-FR" baseline="30000" smtClean="0">
              <a:cs typeface="Cordia New" pitchFamily="34" charset="-34"/>
            </a:endParaRPr>
          </a:p>
          <a:p>
            <a:r>
              <a:rPr lang="fr-FR" smtClean="0">
                <a:cs typeface="Cordia New" pitchFamily="34" charset="-34"/>
              </a:rPr>
              <a:t>T is juice temperature , C</a:t>
            </a:r>
          </a:p>
          <a:p>
            <a:r>
              <a:rPr lang="fr-FR" smtClean="0">
                <a:cs typeface="Cordia New" pitchFamily="34" charset="-34"/>
              </a:rPr>
              <a:t>Brix is juice concentration, %</a:t>
            </a:r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ngsana New" pitchFamily="18" charset="-34"/>
              </a:rPr>
              <a:t>Heater</a:t>
            </a:r>
            <a:endParaRPr lang="th-TH" smtClean="0"/>
          </a:p>
        </p:txBody>
      </p:sp>
      <p:sp>
        <p:nvSpPr>
          <p:cNvPr id="9219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Cordia New" pitchFamily="34" charset="-34"/>
              </a:rPr>
              <a:t>Shell and Tube Heat Exchanger</a:t>
            </a:r>
            <a:endParaRPr lang="th-TH" smtClean="0"/>
          </a:p>
        </p:txBody>
      </p:sp>
      <p:pic>
        <p:nvPicPr>
          <p:cNvPr id="9220" name="รูปภาพ 3" descr="Scan_Pic001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428875"/>
            <a:ext cx="6456363" cy="348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ngsana New" pitchFamily="18" charset="-34"/>
              </a:rPr>
              <a:t>Basic Heat Exchanger Design</a:t>
            </a:r>
            <a:endParaRPr lang="th-TH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214438" y="1357313"/>
          <a:ext cx="1865312" cy="425450"/>
        </p:xfrm>
        <a:graphic>
          <a:graphicData uri="http://schemas.openxmlformats.org/presentationml/2006/ole">
            <p:oleObj spid="_x0000_s1026" name="Equation" r:id="rId3" imgW="1282680" imgH="291960" progId="Equation.DSMT4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214438" y="1738313"/>
          <a:ext cx="3046412" cy="904875"/>
        </p:xfrm>
        <a:graphic>
          <a:graphicData uri="http://schemas.openxmlformats.org/presentationml/2006/ole">
            <p:oleObj spid="_x0000_s1027" name="Equation" r:id="rId4" imgW="2095200" imgH="622080" progId="Equation.DSMT4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714500" y="4071938"/>
          <a:ext cx="4700588" cy="1857375"/>
        </p:xfrm>
        <a:graphic>
          <a:graphicData uri="http://schemas.openxmlformats.org/presentationml/2006/ole">
            <p:oleObj spid="_x0000_s1028" name="Equation" r:id="rId5" imgW="3632040" imgH="1434960" progId="Equation.DSMT4">
              <p:embed/>
            </p:oleObj>
          </a:graphicData>
        </a:graphic>
      </p:graphicFrame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28625" y="2786063"/>
            <a:ext cx="7834313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Calibri" pitchFamily="34" charset="0"/>
                <a:cs typeface="Cordia New" pitchFamily="34" charset="-34"/>
              </a:rPr>
              <a:t>  </a:t>
            </a:r>
            <a:r>
              <a:rPr lang="en-US" sz="1800">
                <a:latin typeface="Calibri" pitchFamily="34" charset="0"/>
                <a:cs typeface="Cordia New" pitchFamily="34" charset="-34"/>
              </a:rPr>
              <a:t>With subscripts </a:t>
            </a:r>
            <a:r>
              <a:rPr lang="en-US" sz="1800" i="1">
                <a:solidFill>
                  <a:srgbClr val="FF0000"/>
                </a:solidFill>
                <a:latin typeface="Calibri" pitchFamily="34" charset="0"/>
                <a:cs typeface="Cordia New" pitchFamily="34" charset="-34"/>
              </a:rPr>
              <a:t>c</a:t>
            </a:r>
            <a:r>
              <a:rPr lang="en-US" sz="1800">
                <a:latin typeface="Calibri" pitchFamily="34" charset="0"/>
                <a:cs typeface="Cordia New" pitchFamily="34" charset="-34"/>
              </a:rPr>
              <a:t> and </a:t>
            </a:r>
            <a:r>
              <a:rPr lang="en-US" sz="1800" i="1">
                <a:solidFill>
                  <a:srgbClr val="FF0000"/>
                </a:solidFill>
                <a:latin typeface="Calibri" pitchFamily="34" charset="0"/>
                <a:cs typeface="Cordia New" pitchFamily="34" charset="-34"/>
              </a:rPr>
              <a:t>h</a:t>
            </a:r>
            <a:r>
              <a:rPr lang="en-US" sz="1800" i="1">
                <a:latin typeface="Calibri" pitchFamily="34" charset="0"/>
                <a:cs typeface="Cordia New" pitchFamily="34" charset="-34"/>
              </a:rPr>
              <a:t> </a:t>
            </a:r>
            <a:r>
              <a:rPr lang="en-US" sz="1800">
                <a:latin typeface="Calibri" pitchFamily="34" charset="0"/>
                <a:cs typeface="Cordia New" pitchFamily="34" charset="-34"/>
              </a:rPr>
              <a:t>used to designate the </a:t>
            </a:r>
            <a:r>
              <a:rPr lang="en-US" sz="1800" i="1">
                <a:solidFill>
                  <a:srgbClr val="FF0000"/>
                </a:solidFill>
                <a:latin typeface="Calibri" pitchFamily="34" charset="0"/>
                <a:cs typeface="Cordia New" pitchFamily="34" charset="-34"/>
              </a:rPr>
              <a:t>hot</a:t>
            </a:r>
            <a:r>
              <a:rPr lang="en-US" sz="1800" i="1">
                <a:latin typeface="Calibri" pitchFamily="34" charset="0"/>
                <a:cs typeface="Cordia New" pitchFamily="34" charset="-34"/>
              </a:rPr>
              <a:t> </a:t>
            </a:r>
            <a:r>
              <a:rPr lang="en-US" sz="1800">
                <a:latin typeface="Calibri" pitchFamily="34" charset="0"/>
                <a:cs typeface="Cordia New" pitchFamily="34" charset="-34"/>
              </a:rPr>
              <a:t>and </a:t>
            </a:r>
            <a:r>
              <a:rPr lang="en-US" sz="1800" i="1">
                <a:solidFill>
                  <a:srgbClr val="FF0000"/>
                </a:solidFill>
                <a:latin typeface="Calibri" pitchFamily="34" charset="0"/>
                <a:cs typeface="Cordia New" pitchFamily="34" charset="-34"/>
              </a:rPr>
              <a:t>cold</a:t>
            </a:r>
            <a:r>
              <a:rPr lang="en-US" sz="1800">
                <a:latin typeface="Calibri" pitchFamily="34" charset="0"/>
                <a:cs typeface="Cordia New" pitchFamily="34" charset="-34"/>
              </a:rPr>
              <a:t> fluids, respectively,</a:t>
            </a:r>
          </a:p>
          <a:p>
            <a:r>
              <a:rPr lang="en-US" sz="1800" i="1">
                <a:latin typeface="Calibri" pitchFamily="34" charset="0"/>
                <a:cs typeface="Cordia New" pitchFamily="34" charset="-34"/>
              </a:rPr>
              <a:t>    </a:t>
            </a:r>
            <a:r>
              <a:rPr lang="en-US" sz="1800">
                <a:latin typeface="Calibri" pitchFamily="34" charset="0"/>
                <a:cs typeface="Cordia New" pitchFamily="34" charset="-34"/>
              </a:rPr>
              <a:t>the most general expression for the overall coefficient is:</a:t>
            </a:r>
            <a:r>
              <a:rPr lang="en-US" sz="1800" i="1">
                <a:latin typeface="Calibri" pitchFamily="34" charset="0"/>
                <a:cs typeface="Cordia New" pitchFamily="34" charset="-34"/>
              </a:rPr>
              <a:t> </a:t>
            </a: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5429250" y="3929063"/>
            <a:ext cx="3000375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Wall Conduction Resistance</a:t>
            </a:r>
            <a:endParaRPr lang="th-TH" sz="1800" dirty="0"/>
          </a:p>
        </p:txBody>
      </p:sp>
      <p:cxnSp>
        <p:nvCxnSpPr>
          <p:cNvPr id="12" name="ลูกศรเชื่อมต่อแบบตรง 11"/>
          <p:cNvCxnSpPr/>
          <p:nvPr/>
        </p:nvCxnSpPr>
        <p:spPr>
          <a:xfrm rot="5400000">
            <a:off x="4000501" y="4786312"/>
            <a:ext cx="857250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>
            <a:endCxn id="8" idx="1"/>
          </p:cNvCxnSpPr>
          <p:nvPr/>
        </p:nvCxnSpPr>
        <p:spPr>
          <a:xfrm flipV="1">
            <a:off x="4500563" y="4179888"/>
            <a:ext cx="928687" cy="249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สี่เหลี่ยมผืนผ้า 14"/>
          <p:cNvSpPr/>
          <p:nvPr/>
        </p:nvSpPr>
        <p:spPr>
          <a:xfrm>
            <a:off x="5429250" y="4500563"/>
            <a:ext cx="3000375" cy="500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/>
              <a:t>Fouling Factor</a:t>
            </a:r>
            <a:endParaRPr lang="th-TH" sz="1800" dirty="0"/>
          </a:p>
        </p:txBody>
      </p:sp>
      <p:cxnSp>
        <p:nvCxnSpPr>
          <p:cNvPr id="21" name="ลูกศรเชื่อมต่อแบบตรง 20"/>
          <p:cNvCxnSpPr/>
          <p:nvPr/>
        </p:nvCxnSpPr>
        <p:spPr>
          <a:xfrm rot="10800000" flipV="1">
            <a:off x="5143500" y="4786313"/>
            <a:ext cx="285750" cy="214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ngsana New" pitchFamily="18" charset="-34"/>
              </a:rPr>
              <a:t>Shell and Tube Heater Design</a:t>
            </a:r>
            <a:endParaRPr lang="th-TH" smtClean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ph idx="1"/>
          </p:nvPr>
        </p:nvGraphicFramePr>
        <p:xfrm>
          <a:off x="857250" y="2357438"/>
          <a:ext cx="3367088" cy="1000125"/>
        </p:xfrm>
        <a:graphic>
          <a:graphicData uri="http://schemas.openxmlformats.org/presentationml/2006/ole">
            <p:oleObj spid="_x0000_s2050" name="Equation" r:id="rId3" imgW="2095200" imgH="622080" progId="Equation.DSMT4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85813" y="1428750"/>
          <a:ext cx="2559050" cy="571500"/>
        </p:xfrm>
        <a:graphic>
          <a:graphicData uri="http://schemas.openxmlformats.org/presentationml/2006/ole">
            <p:oleObj spid="_x0000_s2051" name="Equation" r:id="rId4" imgW="1307880" imgH="291960" progId="Equation.DSMT4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928688" y="3786188"/>
          <a:ext cx="4057650" cy="1239837"/>
        </p:xfrm>
        <a:graphic>
          <a:graphicData uri="http://schemas.openxmlformats.org/presentationml/2006/ole">
            <p:oleObj spid="_x0000_s2052" name="Equation" r:id="rId5" imgW="1955520" imgH="596880" progId="Equation.DSMT4">
              <p:embed/>
            </p:oleObj>
          </a:graphicData>
        </a:graphic>
      </p:graphicFrame>
      <p:pic>
        <p:nvPicPr>
          <p:cNvPr id="205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00688" y="1571625"/>
            <a:ext cx="2735262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3" name="Object 7"/>
          <p:cNvGraphicFramePr>
            <a:graphicFrameLocks noChangeAspect="1"/>
          </p:cNvGraphicFramePr>
          <p:nvPr/>
        </p:nvGraphicFramePr>
        <p:xfrm>
          <a:off x="5857875" y="3214688"/>
          <a:ext cx="393700" cy="292100"/>
        </p:xfrm>
        <a:graphic>
          <a:graphicData uri="http://schemas.openxmlformats.org/presentationml/2006/ole">
            <p:oleObj spid="_x0000_s2053" name="Equation" r:id="rId7" imgW="393480" imgH="291960" progId="Equation.DSMT4">
              <p:embed/>
            </p:oleObj>
          </a:graphicData>
        </a:graphic>
      </p:graphicFrame>
      <p:graphicFrame>
        <p:nvGraphicFramePr>
          <p:cNvPr id="2054" name="Object 8"/>
          <p:cNvGraphicFramePr>
            <a:graphicFrameLocks noChangeAspect="1"/>
          </p:cNvGraphicFramePr>
          <p:nvPr/>
        </p:nvGraphicFramePr>
        <p:xfrm>
          <a:off x="7916863" y="3000375"/>
          <a:ext cx="419100" cy="292100"/>
        </p:xfrm>
        <a:graphic>
          <a:graphicData uri="http://schemas.openxmlformats.org/presentationml/2006/ole">
            <p:oleObj spid="_x0000_s2054" name="Equation" r:id="rId8" imgW="419040" imgH="291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>
            <a:spLocks noChangeArrowheads="1"/>
          </p:cNvSpPr>
          <p:nvPr/>
        </p:nvSpPr>
        <p:spPr bwMode="auto">
          <a:xfrm>
            <a:off x="714375" y="1000125"/>
            <a:ext cx="3071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  <a:cs typeface="Cordia New" pitchFamily="34" charset="-34"/>
              </a:rPr>
              <a:t>Heat Transfer Area</a:t>
            </a:r>
            <a:endParaRPr lang="th-TH">
              <a:latin typeface="Calibri" pitchFamily="34" charset="0"/>
              <a:cs typeface="Cordia New" pitchFamily="34" charset="-34"/>
            </a:endParaRPr>
          </a:p>
        </p:txBody>
      </p:sp>
      <p:sp>
        <p:nvSpPr>
          <p:cNvPr id="10243" name="ตัวยึดเนื้อหา 4"/>
          <p:cNvSpPr>
            <a:spLocks noGrp="1"/>
          </p:cNvSpPr>
          <p:nvPr>
            <p:ph idx="1"/>
          </p:nvPr>
        </p:nvSpPr>
        <p:spPr>
          <a:xfrm>
            <a:off x="428625" y="2286000"/>
            <a:ext cx="8229600" cy="584200"/>
          </a:xfrm>
        </p:spPr>
        <p:txBody>
          <a:bodyPr>
            <a:sp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en-US" smtClean="0">
                <a:cs typeface="Cordia New" pitchFamily="34" charset="-34"/>
              </a:rPr>
              <a:t>Recommended Juice Velocity 1.5 – 2.1 m/s</a:t>
            </a:r>
            <a:endParaRPr lang="th-TH" smtClean="0"/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5143500" y="357188"/>
            <a:ext cx="3071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  <a:cs typeface="Cordia New" pitchFamily="34" charset="-34"/>
              </a:rPr>
              <a:t>Tube Diameter</a:t>
            </a:r>
            <a:endParaRPr lang="th-TH">
              <a:latin typeface="Calibri" pitchFamily="34" charset="0"/>
              <a:cs typeface="Cordia New" pitchFamily="34" charset="-34"/>
            </a:endParaRPr>
          </a:p>
        </p:txBody>
      </p:sp>
      <p:sp>
        <p:nvSpPr>
          <p:cNvPr id="10245" name="TextBox 6"/>
          <p:cNvSpPr txBox="1">
            <a:spLocks noChangeArrowheads="1"/>
          </p:cNvSpPr>
          <p:nvPr/>
        </p:nvSpPr>
        <p:spPr bwMode="auto">
          <a:xfrm>
            <a:off x="5214938" y="1000125"/>
            <a:ext cx="3071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  <a:cs typeface="Cordia New" pitchFamily="34" charset="-34"/>
              </a:rPr>
              <a:t>Length</a:t>
            </a:r>
            <a:endParaRPr lang="th-TH">
              <a:latin typeface="Calibri" pitchFamily="34" charset="0"/>
              <a:cs typeface="Cordia New" pitchFamily="34" charset="-34"/>
            </a:endParaRPr>
          </a:p>
        </p:txBody>
      </p:sp>
      <p:sp>
        <p:nvSpPr>
          <p:cNvPr id="10246" name="TextBox 7"/>
          <p:cNvSpPr txBox="1">
            <a:spLocks noChangeArrowheads="1"/>
          </p:cNvSpPr>
          <p:nvPr/>
        </p:nvSpPr>
        <p:spPr bwMode="auto">
          <a:xfrm>
            <a:off x="5286375" y="1571625"/>
            <a:ext cx="3071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  <a:cs typeface="Cordia New" pitchFamily="34" charset="-34"/>
              </a:rPr>
              <a:t>Number of Tube</a:t>
            </a:r>
            <a:endParaRPr lang="th-TH">
              <a:latin typeface="Calibri" pitchFamily="34" charset="0"/>
              <a:cs typeface="Cordia New" pitchFamily="34" charset="-34"/>
            </a:endParaRPr>
          </a:p>
        </p:txBody>
      </p:sp>
      <p:cxnSp>
        <p:nvCxnSpPr>
          <p:cNvPr id="10" name="ลูกศรเชื่อมต่อแบบตรง 9"/>
          <p:cNvCxnSpPr>
            <a:stCxn id="10242" idx="3"/>
            <a:endCxn id="10245" idx="1"/>
          </p:cNvCxnSpPr>
          <p:nvPr/>
        </p:nvCxnSpPr>
        <p:spPr>
          <a:xfrm>
            <a:off x="3786188" y="1262063"/>
            <a:ext cx="14287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ตัวเชื่อมต่อหักมุม 11"/>
          <p:cNvCxnSpPr>
            <a:stCxn id="10242" idx="3"/>
            <a:endCxn id="10246" idx="1"/>
          </p:cNvCxnSpPr>
          <p:nvPr/>
        </p:nvCxnSpPr>
        <p:spPr>
          <a:xfrm>
            <a:off x="3786188" y="1262063"/>
            <a:ext cx="1500187" cy="571500"/>
          </a:xfrm>
          <a:prstGeom prst="bentConnector3">
            <a:avLst>
              <a:gd name="adj1" fmla="val 457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หักมุม 13"/>
          <p:cNvCxnSpPr>
            <a:stCxn id="10242" idx="3"/>
            <a:endCxn id="10244" idx="1"/>
          </p:cNvCxnSpPr>
          <p:nvPr/>
        </p:nvCxnSpPr>
        <p:spPr>
          <a:xfrm flipV="1">
            <a:off x="3786188" y="619125"/>
            <a:ext cx="1357312" cy="64293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0" name="ตัวยึดเนื้อหา 4"/>
          <p:cNvSpPr txBox="1">
            <a:spLocks/>
          </p:cNvSpPr>
          <p:nvPr/>
        </p:nvSpPr>
        <p:spPr bwMode="auto">
          <a:xfrm>
            <a:off x="500063" y="3214688"/>
            <a:ext cx="8429625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None/>
            </a:pPr>
            <a:r>
              <a:rPr lang="en-US" sz="3200">
                <a:latin typeface="Calibri" pitchFamily="34" charset="0"/>
                <a:cs typeface="Cordia New" pitchFamily="34" charset="-34"/>
              </a:rPr>
              <a:t>Higher Juice Velocity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None/>
            </a:pPr>
            <a:r>
              <a:rPr lang="en-US" sz="3200">
                <a:latin typeface="Calibri" pitchFamily="34" charset="0"/>
                <a:cs typeface="Cordia New" pitchFamily="34" charset="-34"/>
              </a:rPr>
              <a:t>	- enhance heat transfer + retard scale formation</a:t>
            </a:r>
            <a:endParaRPr lang="th-TH" sz="3200">
              <a:latin typeface="Calibri" pitchFamily="34" charset="0"/>
              <a:cs typeface="Cordia New" pitchFamily="34" charset="-34"/>
            </a:endParaRPr>
          </a:p>
        </p:txBody>
      </p:sp>
      <p:sp>
        <p:nvSpPr>
          <p:cNvPr id="10251" name="ตัวยึดเนื้อหา 4"/>
          <p:cNvSpPr txBox="1">
            <a:spLocks/>
          </p:cNvSpPr>
          <p:nvPr/>
        </p:nvSpPr>
        <p:spPr bwMode="auto">
          <a:xfrm>
            <a:off x="428625" y="4714875"/>
            <a:ext cx="8429625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None/>
            </a:pPr>
            <a:r>
              <a:rPr lang="en-US" sz="3200">
                <a:latin typeface="Calibri" pitchFamily="34" charset="0"/>
                <a:cs typeface="Cordia New" pitchFamily="34" charset="-34"/>
              </a:rPr>
              <a:t>Too high juice velocity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None/>
            </a:pPr>
            <a:r>
              <a:rPr lang="en-US" sz="3200">
                <a:latin typeface="Calibri" pitchFamily="34" charset="0"/>
                <a:cs typeface="Cordia New" pitchFamily="34" charset="-34"/>
              </a:rPr>
              <a:t>	- too high pressure drop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None/>
            </a:pPr>
            <a:r>
              <a:rPr lang="en-US" sz="3200">
                <a:latin typeface="Calibri" pitchFamily="34" charset="0"/>
                <a:cs typeface="Cordia New" pitchFamily="34" charset="-34"/>
              </a:rPr>
              <a:t>	- optimum pressure drop is 0.7 – 1.8 kg/cm</a:t>
            </a:r>
            <a:r>
              <a:rPr lang="en-US" sz="3200" baseline="30000">
                <a:latin typeface="Calibri" pitchFamily="34" charset="0"/>
                <a:cs typeface="Cordia New" pitchFamily="34" charset="-34"/>
              </a:rPr>
              <a:t>2</a:t>
            </a:r>
            <a:r>
              <a:rPr lang="en-US" sz="3200">
                <a:latin typeface="Calibri" pitchFamily="34" charset="0"/>
                <a:cs typeface="Cordia New" pitchFamily="34" charset="-34"/>
              </a:rPr>
              <a:t> </a:t>
            </a:r>
            <a:endParaRPr lang="th-TH" sz="3200">
              <a:latin typeface="Calibri" pitchFamily="34" charset="0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Typical U from </a:t>
            </a:r>
            <a:br>
              <a:rPr lang="en-US" dirty="0" smtClean="0"/>
            </a:br>
            <a:r>
              <a:rPr lang="en-US" sz="3600" dirty="0" err="1" smtClean="0"/>
              <a:t>Hugot’s</a:t>
            </a:r>
            <a:r>
              <a:rPr lang="en-US" sz="3600" dirty="0" smtClean="0"/>
              <a:t> Handbook of Cane Sugar Engineering</a:t>
            </a:r>
            <a:endParaRPr lang="th-TH" sz="3600" dirty="0" smtClean="0"/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 [Btu/(h</a:t>
                      </a:r>
                      <a:r>
                        <a:rPr lang="en-US" baseline="0" dirty="0" smtClean="0"/>
                        <a:t> F ft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baseline="0" dirty="0" smtClean="0"/>
                        <a:t>)</a:t>
                      </a:r>
                      <a:endParaRPr lang="th-T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Heated by exhaust steam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46-231</a:t>
                      </a:r>
                      <a:endParaRPr lang="th-T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Heated by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effect vapor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43-221</a:t>
                      </a:r>
                      <a:endParaRPr lang="th-T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Heated by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 effect vapor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41-129</a:t>
                      </a:r>
                      <a:endParaRPr lang="th-T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Heated</a:t>
                      </a:r>
                      <a:r>
                        <a:rPr lang="en-US" baseline="0" dirty="0" smtClean="0"/>
                        <a:t> by 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effect vapor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26-125</a:t>
                      </a:r>
                      <a:endParaRPr lang="th-T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Heated by 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effect vapor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57-105</a:t>
                      </a:r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ngsana New" pitchFamily="18" charset="-34"/>
              </a:rPr>
              <a:t>Heat Transfer Coefficient</a:t>
            </a:r>
            <a:endParaRPr lang="th-TH" smtClean="0"/>
          </a:p>
        </p:txBody>
      </p:sp>
      <p:sp>
        <p:nvSpPr>
          <p:cNvPr id="3077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Cordia New" pitchFamily="34" charset="-34"/>
              </a:rPr>
              <a:t>Juice Side</a:t>
            </a:r>
          </a:p>
          <a:p>
            <a:pPr eaLnBrk="1" hangingPunct="1"/>
            <a:endParaRPr lang="en-US" smtClean="0">
              <a:cs typeface="Cordia New" pitchFamily="34" charset="-34"/>
            </a:endParaRPr>
          </a:p>
          <a:p>
            <a:pPr eaLnBrk="1" hangingPunct="1"/>
            <a:endParaRPr lang="en-US" smtClean="0">
              <a:cs typeface="Cordia New" pitchFamily="34" charset="-34"/>
            </a:endParaRPr>
          </a:p>
          <a:p>
            <a:pPr eaLnBrk="1" hangingPunct="1"/>
            <a:endParaRPr lang="en-US" smtClean="0">
              <a:cs typeface="Cordia New" pitchFamily="34" charset="-34"/>
            </a:endParaRPr>
          </a:p>
          <a:p>
            <a:pPr eaLnBrk="1" hangingPunct="1"/>
            <a:r>
              <a:rPr lang="en-US" smtClean="0">
                <a:cs typeface="Cordia New" pitchFamily="34" charset="-34"/>
              </a:rPr>
              <a:t>Steam side</a:t>
            </a:r>
          </a:p>
          <a:p>
            <a:pPr eaLnBrk="1" hangingPunct="1"/>
            <a:endParaRPr lang="th-TH" smtClean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071563" y="2286000"/>
          <a:ext cx="4978400" cy="1500188"/>
        </p:xfrm>
        <a:graphic>
          <a:graphicData uri="http://schemas.openxmlformats.org/presentationml/2006/ole">
            <p:oleObj spid="_x0000_s3074" name="Equation" r:id="rId3" imgW="2781000" imgH="838080" progId="Equation.DSMT4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928688" y="4572000"/>
          <a:ext cx="3641725" cy="1143000"/>
        </p:xfrm>
        <a:graphic>
          <a:graphicData uri="http://schemas.openxmlformats.org/presentationml/2006/ole">
            <p:oleObj spid="_x0000_s3075" name="Equation" r:id="rId4" imgW="1739880" imgH="5457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Angsana New" pitchFamily="18" charset="-34"/>
              </a:rPr>
              <a:t>U from Empirical Formula</a:t>
            </a:r>
            <a:br>
              <a:rPr lang="en-US" smtClean="0">
                <a:cs typeface="Angsana New" pitchFamily="18" charset="-34"/>
              </a:rPr>
            </a:br>
            <a:r>
              <a:rPr lang="en-US" sz="3600" smtClean="0">
                <a:cs typeface="Angsana New" pitchFamily="18" charset="-34"/>
              </a:rPr>
              <a:t>Honig’s Principles of Sugar Technology</a:t>
            </a:r>
            <a:endParaRPr lang="th-TH" sz="3600" smtClean="0"/>
          </a:p>
        </p:txBody>
      </p:sp>
      <p:sp>
        <p:nvSpPr>
          <p:cNvPr id="4100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85863"/>
          </a:xfrm>
        </p:spPr>
        <p:txBody>
          <a:bodyPr/>
          <a:lstStyle/>
          <a:p>
            <a:pPr eaLnBrk="1" hangingPunct="1"/>
            <a:r>
              <a:rPr lang="en-US" smtClean="0">
                <a:cs typeface="Cordia New" pitchFamily="34" charset="-34"/>
              </a:rPr>
              <a:t>U </a:t>
            </a:r>
            <a:r>
              <a:rPr lang="th-TH" smtClean="0"/>
              <a:t>ขึ้นอยู่กับ </a:t>
            </a:r>
            <a:r>
              <a:rPr lang="en-US" smtClean="0">
                <a:cs typeface="Cordia New" pitchFamily="34" charset="-34"/>
              </a:rPr>
              <a:t>Steam temperature </a:t>
            </a:r>
            <a:r>
              <a:rPr lang="th-TH" smtClean="0"/>
              <a:t>และ </a:t>
            </a:r>
            <a:r>
              <a:rPr lang="en-US" smtClean="0">
                <a:cs typeface="Cordia New" pitchFamily="34" charset="-34"/>
              </a:rPr>
              <a:t>Juice Velocity</a:t>
            </a:r>
            <a:endParaRPr lang="th-TH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901700" y="2901950"/>
          <a:ext cx="5483225" cy="2052638"/>
        </p:xfrm>
        <a:graphic>
          <a:graphicData uri="http://schemas.openxmlformats.org/presentationml/2006/ole">
            <p:oleObj spid="_x0000_s4098" name="Equation" r:id="rId3" imgW="2577960" imgH="9651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142875" y="2214563"/>
            <a:ext cx="8858250" cy="4500562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sp>
        <p:nvSpPr>
          <p:cNvPr id="24" name="สี่เหลี่ยมผืนผ้า 23"/>
          <p:cNvSpPr/>
          <p:nvPr/>
        </p:nvSpPr>
        <p:spPr>
          <a:xfrm>
            <a:off x="142875" y="142875"/>
            <a:ext cx="8858250" cy="1928813"/>
          </a:xfrm>
          <a:prstGeom prst="rect">
            <a:avLst/>
          </a:prstGeom>
          <a:noFill/>
          <a:ln w="15875">
            <a:solidFill>
              <a:srgbClr val="0070C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sp>
        <p:nvSpPr>
          <p:cNvPr id="32787" name="AutoShape 19"/>
          <p:cNvSpPr>
            <a:spLocks noChangeArrowheads="1"/>
          </p:cNvSpPr>
          <p:nvPr/>
        </p:nvSpPr>
        <p:spPr bwMode="auto">
          <a:xfrm rot="16200000">
            <a:off x="4439444" y="2405857"/>
            <a:ext cx="288925" cy="4751387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88" name="AutoShape 20"/>
          <p:cNvSpPr>
            <a:spLocks noChangeArrowheads="1"/>
          </p:cNvSpPr>
          <p:nvPr/>
        </p:nvSpPr>
        <p:spPr bwMode="auto">
          <a:xfrm rot="16200000">
            <a:off x="4655344" y="2621757"/>
            <a:ext cx="288925" cy="4751387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89" name="AutoShape 21"/>
          <p:cNvSpPr>
            <a:spLocks noChangeArrowheads="1"/>
          </p:cNvSpPr>
          <p:nvPr/>
        </p:nvSpPr>
        <p:spPr bwMode="auto">
          <a:xfrm rot="16200000">
            <a:off x="4871244" y="2837657"/>
            <a:ext cx="288925" cy="4751387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90" name="AutoShape 22"/>
          <p:cNvSpPr>
            <a:spLocks noChangeArrowheads="1"/>
          </p:cNvSpPr>
          <p:nvPr/>
        </p:nvSpPr>
        <p:spPr bwMode="auto">
          <a:xfrm rot="16200000">
            <a:off x="5087144" y="3053557"/>
            <a:ext cx="288925" cy="4751387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91" name="AutoShape 23"/>
          <p:cNvSpPr>
            <a:spLocks noChangeArrowheads="1"/>
          </p:cNvSpPr>
          <p:nvPr/>
        </p:nvSpPr>
        <p:spPr bwMode="auto">
          <a:xfrm rot="16200000">
            <a:off x="5303044" y="3269457"/>
            <a:ext cx="288925" cy="4751387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77" name="AutoShape 9"/>
          <p:cNvSpPr>
            <a:spLocks noChangeArrowheads="1"/>
          </p:cNvSpPr>
          <p:nvPr/>
        </p:nvSpPr>
        <p:spPr bwMode="auto">
          <a:xfrm rot="16200000">
            <a:off x="7036594" y="-821531"/>
            <a:ext cx="381000" cy="3309938"/>
          </a:xfrm>
          <a:prstGeom prst="can">
            <a:avLst>
              <a:gd name="adj" fmla="val 18192"/>
            </a:avLst>
          </a:prstGeom>
          <a:solidFill>
            <a:srgbClr val="808080"/>
          </a:solidFill>
          <a:ln w="254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>
            <a:off x="4595813" y="666750"/>
            <a:ext cx="903287" cy="3571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79" name="AutoShape 11"/>
          <p:cNvSpPr>
            <a:spLocks noChangeArrowheads="1"/>
          </p:cNvSpPr>
          <p:nvPr/>
        </p:nvSpPr>
        <p:spPr bwMode="auto">
          <a:xfrm rot="16200000">
            <a:off x="4437856" y="1901032"/>
            <a:ext cx="288925" cy="4751388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80" name="AutoShape 12"/>
          <p:cNvSpPr>
            <a:spLocks noChangeArrowheads="1"/>
          </p:cNvSpPr>
          <p:nvPr/>
        </p:nvSpPr>
        <p:spPr bwMode="auto">
          <a:xfrm>
            <a:off x="1270000" y="4132263"/>
            <a:ext cx="936625" cy="2159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83" name="AutoShape 15"/>
          <p:cNvSpPr>
            <a:spLocks noChangeArrowheads="1"/>
          </p:cNvSpPr>
          <p:nvPr/>
        </p:nvSpPr>
        <p:spPr bwMode="auto">
          <a:xfrm rot="16200000">
            <a:off x="4653756" y="2116932"/>
            <a:ext cx="288925" cy="4751388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84" name="AutoShape 16"/>
          <p:cNvSpPr>
            <a:spLocks noChangeArrowheads="1"/>
          </p:cNvSpPr>
          <p:nvPr/>
        </p:nvSpPr>
        <p:spPr bwMode="auto">
          <a:xfrm rot="16200000">
            <a:off x="4869656" y="2332832"/>
            <a:ext cx="288925" cy="4751388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85" name="AutoShape 17"/>
          <p:cNvSpPr>
            <a:spLocks noChangeArrowheads="1"/>
          </p:cNvSpPr>
          <p:nvPr/>
        </p:nvSpPr>
        <p:spPr bwMode="auto">
          <a:xfrm rot="16200000">
            <a:off x="5085556" y="2548732"/>
            <a:ext cx="288925" cy="4751388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86" name="AutoShape 18"/>
          <p:cNvSpPr>
            <a:spLocks noChangeArrowheads="1"/>
          </p:cNvSpPr>
          <p:nvPr/>
        </p:nvSpPr>
        <p:spPr bwMode="auto">
          <a:xfrm rot="16200000">
            <a:off x="5301456" y="2764632"/>
            <a:ext cx="288925" cy="4751388"/>
          </a:xfrm>
          <a:prstGeom prst="can">
            <a:avLst>
              <a:gd name="adj" fmla="val 45528"/>
            </a:avLst>
          </a:prstGeom>
          <a:solidFill>
            <a:srgbClr val="808080"/>
          </a:solidFill>
          <a:ln w="12700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091" name="Freeform 14"/>
          <p:cNvSpPr>
            <a:spLocks/>
          </p:cNvSpPr>
          <p:nvPr/>
        </p:nvSpPr>
        <p:spPr bwMode="auto">
          <a:xfrm>
            <a:off x="2143125" y="3987800"/>
            <a:ext cx="1071563" cy="2722563"/>
          </a:xfrm>
          <a:custGeom>
            <a:avLst/>
            <a:gdLst>
              <a:gd name="T0" fmla="*/ 3 w 675"/>
              <a:gd name="T1" fmla="*/ 1067 h 1715"/>
              <a:gd name="T2" fmla="*/ 0 w 675"/>
              <a:gd name="T3" fmla="*/ 0 h 1715"/>
              <a:gd name="T4" fmla="*/ 675 w 675"/>
              <a:gd name="T5" fmla="*/ 659 h 1715"/>
              <a:gd name="T6" fmla="*/ 667 w 675"/>
              <a:gd name="T7" fmla="*/ 1715 h 1715"/>
              <a:gd name="T8" fmla="*/ 3 w 675"/>
              <a:gd name="T9" fmla="*/ 1067 h 1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75"/>
              <a:gd name="T16" fmla="*/ 0 h 1715"/>
              <a:gd name="T17" fmla="*/ 675 w 675"/>
              <a:gd name="T18" fmla="*/ 1715 h 1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75" h="1715">
                <a:moveTo>
                  <a:pt x="3" y="1067"/>
                </a:moveTo>
                <a:lnTo>
                  <a:pt x="0" y="0"/>
                </a:lnTo>
                <a:lnTo>
                  <a:pt x="675" y="659"/>
                </a:lnTo>
                <a:lnTo>
                  <a:pt x="667" y="1715"/>
                </a:lnTo>
                <a:lnTo>
                  <a:pt x="3" y="1067"/>
                </a:lnTo>
                <a:close/>
              </a:path>
            </a:pathLst>
          </a:custGeom>
          <a:noFill/>
          <a:ln w="9525" cap="flat">
            <a:solidFill>
              <a:srgbClr val="FF0000"/>
            </a:solidFill>
            <a:prstDash val="dash"/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endParaRPr lang="th-TH"/>
          </a:p>
        </p:txBody>
      </p:sp>
      <p:sp>
        <p:nvSpPr>
          <p:cNvPr id="32792" name="AutoShape 24"/>
          <p:cNvSpPr>
            <a:spLocks noChangeArrowheads="1"/>
          </p:cNvSpPr>
          <p:nvPr/>
        </p:nvSpPr>
        <p:spPr bwMode="auto">
          <a:xfrm>
            <a:off x="1485900" y="4348163"/>
            <a:ext cx="936625" cy="2159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93" name="AutoShape 25"/>
          <p:cNvSpPr>
            <a:spLocks noChangeArrowheads="1"/>
          </p:cNvSpPr>
          <p:nvPr/>
        </p:nvSpPr>
        <p:spPr bwMode="auto">
          <a:xfrm>
            <a:off x="1701800" y="4564063"/>
            <a:ext cx="936625" cy="2159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94" name="AutoShape 26"/>
          <p:cNvSpPr>
            <a:spLocks noChangeArrowheads="1"/>
          </p:cNvSpPr>
          <p:nvPr/>
        </p:nvSpPr>
        <p:spPr bwMode="auto">
          <a:xfrm>
            <a:off x="1917700" y="4779963"/>
            <a:ext cx="936625" cy="2159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2795" name="AutoShape 27"/>
          <p:cNvSpPr>
            <a:spLocks noChangeArrowheads="1"/>
          </p:cNvSpPr>
          <p:nvPr/>
        </p:nvSpPr>
        <p:spPr bwMode="auto">
          <a:xfrm>
            <a:off x="2133600" y="4995863"/>
            <a:ext cx="936625" cy="2159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th-TH"/>
          </a:p>
        </p:txBody>
      </p:sp>
      <p:sp>
        <p:nvSpPr>
          <p:cNvPr id="3096" name="Line 28"/>
          <p:cNvSpPr>
            <a:spLocks noChangeShapeType="1"/>
          </p:cNvSpPr>
          <p:nvPr/>
        </p:nvSpPr>
        <p:spPr bwMode="auto">
          <a:xfrm>
            <a:off x="2136775" y="3773488"/>
            <a:ext cx="47513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arrow" w="lg" len="lg"/>
            <a:tailEnd type="arrow" w="lg" len="lg"/>
          </a:ln>
          <a:effectLst>
            <a:prstShdw prst="shdw17" dist="17961" dir="2700000">
              <a:srgbClr val="000099"/>
            </a:prstShdw>
          </a:effectLst>
        </p:spPr>
        <p:txBody>
          <a:bodyPr/>
          <a:lstStyle/>
          <a:p>
            <a:endParaRPr lang="th-TH"/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4152900" y="3470275"/>
            <a:ext cx="504825" cy="519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/>
              <a:t>L</a:t>
            </a:r>
            <a:endParaRPr lang="th-TH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57188" y="214313"/>
          <a:ext cx="4087812" cy="1736725"/>
        </p:xfrm>
        <a:graphic>
          <a:graphicData uri="http://schemas.openxmlformats.org/presentationml/2006/ole">
            <p:oleObj spid="_x0000_s27650" name="Equation" r:id="rId3" imgW="2450880" imgH="1041120" progId="Equation.DSMT4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571750" y="2214563"/>
          <a:ext cx="4405313" cy="1312862"/>
        </p:xfrm>
        <a:graphic>
          <a:graphicData uri="http://schemas.openxmlformats.org/presentationml/2006/ole">
            <p:oleObj spid="_x0000_s27651" name="Equation" r:id="rId4" imgW="2641320" imgH="7873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359</Words>
  <Application>Microsoft Office PowerPoint</Application>
  <PresentationFormat>นำเสนอทางหน้าจอ (4:3)</PresentationFormat>
  <Paragraphs>76</Paragraphs>
  <Slides>15</Slides>
  <Notes>0</Notes>
  <HiddenSlides>0</HiddenSlides>
  <MMClips>0</MMClips>
  <ScaleCrop>false</ScaleCrop>
  <HeadingPairs>
    <vt:vector size="8" baseType="variant">
      <vt:variant>
        <vt:lpstr>แบบอักษรที่ถูกใช้</vt:lpstr>
      </vt:variant>
      <vt:variant>
        <vt:i4>4</vt:i4>
      </vt:variant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3</vt:i4>
      </vt:variant>
      <vt:variant>
        <vt:lpstr>ชื่อเรื่องภาพนิ่ง</vt:lpstr>
      </vt:variant>
      <vt:variant>
        <vt:i4>15</vt:i4>
      </vt:variant>
    </vt:vector>
  </HeadingPairs>
  <TitlesOfParts>
    <vt:vector size="23" baseType="lpstr">
      <vt:lpstr>Arial</vt:lpstr>
      <vt:lpstr>Angsana New</vt:lpstr>
      <vt:lpstr>Calibri</vt:lpstr>
      <vt:lpstr>Cordia New</vt:lpstr>
      <vt:lpstr>ชุดรูปแบบของ Office</vt:lpstr>
      <vt:lpstr>MathType 5.0 Equation</vt:lpstr>
      <vt:lpstr>MathType 6.0 Equation</vt:lpstr>
      <vt:lpstr>Equation</vt:lpstr>
      <vt:lpstr>Design of Cane Juice Heater</vt:lpstr>
      <vt:lpstr>Heater</vt:lpstr>
      <vt:lpstr>Basic Heat Exchanger Design</vt:lpstr>
      <vt:lpstr>Shell and Tube Heater Design</vt:lpstr>
      <vt:lpstr>ภาพนิ่ง 5</vt:lpstr>
      <vt:lpstr>Typical U from  Hugot’s Handbook of Cane Sugar Engineering</vt:lpstr>
      <vt:lpstr>Heat Transfer Coefficient</vt:lpstr>
      <vt:lpstr>U from Empirical Formula Honig’s Principles of Sugar Technology</vt:lpstr>
      <vt:lpstr>ภาพนิ่ง 9</vt:lpstr>
      <vt:lpstr>Pressure Drop  Hugot’s Handbook of Cane Sugar Engineering</vt:lpstr>
      <vt:lpstr>Heater Construction</vt:lpstr>
      <vt:lpstr>Shell Thickness</vt:lpstr>
      <vt:lpstr>เงื่อนไขการออกแบบที่สำคัญ</vt:lpstr>
      <vt:lpstr>Output ที่ต้องการ</vt:lpstr>
      <vt:lpstr>Juice Density</vt:lpstr>
    </vt:vector>
  </TitlesOfParts>
  <Company>KhonKaen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of Cane Juice Heater</dc:title>
  <dc:creator>admin</dc:creator>
  <cp:lastModifiedBy>Khon Kaen University</cp:lastModifiedBy>
  <cp:revision>13</cp:revision>
  <dcterms:created xsi:type="dcterms:W3CDTF">2009-11-15T21:50:46Z</dcterms:created>
  <dcterms:modified xsi:type="dcterms:W3CDTF">2011-11-04T02:49:08Z</dcterms:modified>
</cp:coreProperties>
</file>