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7" r:id="rId7"/>
    <p:sldId id="275" r:id="rId8"/>
    <p:sldId id="276" r:id="rId9"/>
    <p:sldId id="265" r:id="rId10"/>
    <p:sldId id="290" r:id="rId11"/>
    <p:sldId id="292" r:id="rId12"/>
    <p:sldId id="291" r:id="rId13"/>
    <p:sldId id="268" r:id="rId14"/>
    <p:sldId id="257" r:id="rId15"/>
    <p:sldId id="258" r:id="rId16"/>
    <p:sldId id="259" r:id="rId17"/>
    <p:sldId id="269" r:id="rId18"/>
    <p:sldId id="279" r:id="rId19"/>
    <p:sldId id="272" r:id="rId20"/>
    <p:sldId id="284" r:id="rId21"/>
    <p:sldId id="282" r:id="rId22"/>
    <p:sldId id="271" r:id="rId23"/>
    <p:sldId id="285" r:id="rId24"/>
    <p:sldId id="286" r:id="rId25"/>
    <p:sldId id="287" r:id="rId26"/>
    <p:sldId id="288" r:id="rId27"/>
    <p:sldId id="293" r:id="rId28"/>
    <p:sldId id="289" r:id="rId29"/>
    <p:sldId id="270" r:id="rId30"/>
    <p:sldId id="273" r:id="rId31"/>
    <p:sldId id="274" r:id="rId32"/>
    <p:sldId id="278" r:id="rId33"/>
    <p:sldId id="294" r:id="rId34"/>
    <p:sldId id="295" r:id="rId35"/>
    <p:sldId id="281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8FC1-E6E7-4365-B97C-7F355ED699CA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9164-D0BF-4E9B-9A2E-72EEFBC94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hyperlink" Target="http://images.google.com/imgres?imgurl=http://www.kenoshawater.org/images/hydrant1.jpg&amp;imgrefurl=http://www.kenoshawater.org/hydrantpainting.html&amp;usg=__rH8yvQFr0sNOBObUQzselgZiq7k=&amp;h=482&amp;w=299&amp;sz=63&amp;hl=en&amp;start=6&amp;itbs=1&amp;tbnid=KEDO7Z48hAj9mM:&amp;tbnh=129&amp;tbnw=80&amp;prev=/images?q=hydrant&amp;hl=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cglinch.com/blog/uploaded_images/hydrant_vs_dog-788015.jpg&amp;imgrefurl=http://www.mcglinch.com/blog/archive/2007_06_01_archive.html&amp;usg=__Gcc1-O4i1qbXCa-26X2srrZfUoM=&amp;h=467&amp;w=491&amp;sz=61&amp;hl=en&amp;start=16&amp;itbs=1&amp;tbnid=xByvPIyBistsaM:&amp;tbnh=124&amp;tbnw=130&amp;prev=/images?q=hydrant&amp;hl=e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t.or.th/index.php?siteid=0&amp;option=content&amp;id=3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000" dirty="0" smtClean="0">
                <a:solidFill>
                  <a:srgbClr val="7030A0"/>
                </a:solidFill>
              </a:rPr>
              <a:t>การออกแบบระบบ</a:t>
            </a:r>
            <a:r>
              <a:rPr lang="th-TH" sz="6000" dirty="0" smtClean="0">
                <a:solidFill>
                  <a:srgbClr val="0070C0"/>
                </a:solidFill>
              </a:rPr>
              <a:t>ดับเพลิง</a:t>
            </a:r>
            <a:r>
              <a:rPr lang="th-TH" sz="6000" dirty="0" smtClean="0">
                <a:solidFill>
                  <a:srgbClr val="7030A0"/>
                </a:solidFill>
              </a:rPr>
              <a:t/>
            </a:r>
            <a:br>
              <a:rPr lang="th-TH" sz="6000" dirty="0" smtClean="0">
                <a:solidFill>
                  <a:srgbClr val="7030A0"/>
                </a:solidFill>
              </a:rPr>
            </a:br>
            <a:r>
              <a:rPr lang="th-TH" sz="6000" dirty="0" smtClean="0">
                <a:solidFill>
                  <a:srgbClr val="7030A0"/>
                </a:solidFill>
              </a:rPr>
              <a:t>เพื่อการป้องกัน</a:t>
            </a:r>
            <a:r>
              <a:rPr lang="th-TH" sz="6000" dirty="0" smtClean="0">
                <a:solidFill>
                  <a:srgbClr val="FF0000"/>
                </a:solidFill>
              </a:rPr>
              <a:t>อัคคีภัย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bg2">
                    <a:lumMod val="25000"/>
                  </a:schemeClr>
                </a:solidFill>
              </a:rPr>
              <a:t>รศ.ดร. กันยรัตน์ โหละสุต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อาคารประเภทที่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สถานที่เสี่ยงต่อการเกิดอัคคีภัย อย่างเบา เช่น ที่พักอาศัย สำนักงาน สถานศึกษา สโมสร โรงภาพยนต์ โรงพยาบาล และสถานที่ไฟไหม้อย่างช้าหรือมีควันน้อยหรือไม่ระเบิด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6554" t="32500" r="12500" b="2500"/>
          <a:stretch>
            <a:fillRect/>
          </a:stretch>
        </p:blipFill>
        <p:spPr bwMode="auto">
          <a:xfrm>
            <a:off x="1857356" y="3143224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อาคารประเภทที่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th-TH" dirty="0" smtClean="0"/>
              <a:t>ได้แก่ สถานที่เสี่ยงต่อการเกิดอัคคีภัย อย่างปานกลาง เช่น โรงงาน ร้านค้า ร้านซักรีด เวทีการแสดง ห้องสมุดขนาดใหญ่ อู่ซ่อมรถและสถานที่ไฟไหม้อย่างปานกลาง มีควันปานกลางหรือมากแต่ไม่เป็นพิษหรือไม่ระเบิดได้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5540" t="45000" r="24663" b="2500"/>
          <a:stretch>
            <a:fillRect/>
          </a:stretch>
        </p:blipFill>
        <p:spPr bwMode="auto">
          <a:xfrm>
            <a:off x="500034" y="3643314"/>
            <a:ext cx="42148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20946" t="47500" r="17229" b="7500"/>
          <a:stretch>
            <a:fillRect/>
          </a:stretch>
        </p:blipFill>
        <p:spPr bwMode="auto">
          <a:xfrm>
            <a:off x="4786282" y="3643314"/>
            <a:ext cx="435771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อาคารประเภทที่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ได้แก่ สถานที่เสี่ยงต่อการเกิดอัคคีภัย อย่างร้ายแรง เช่น โรงเลื่อย โรงงานเฟอร์นิเจอร์ โรงทอผ้า อุตสาหกรรมยาง อุตสาหกรรมพลาสติก และสถานที่ไฟไหม้อย่างรวดเร็วหรือมีควันซึ่งเป็นพิษหรือระเบิดได้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9256" t="46250" r="15878" b="6250"/>
          <a:stretch>
            <a:fillRect/>
          </a:stretch>
        </p:blipFill>
        <p:spPr bwMode="auto">
          <a:xfrm>
            <a:off x="0" y="3929066"/>
            <a:ext cx="4572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 l="18581" t="46250" r="16554" b="6250"/>
          <a:stretch>
            <a:fillRect/>
          </a:stretch>
        </p:blipFill>
        <p:spPr bwMode="auto">
          <a:xfrm>
            <a:off x="4571968" y="3929066"/>
            <a:ext cx="4572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รวมถึงพื้นที่ป้องกัน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หรือเขตป้องกันเพลิง</a:t>
            </a:r>
          </a:p>
          <a:p>
            <a:pPr>
              <a:buNone/>
            </a:pPr>
            <a:r>
              <a:rPr lang="th-TH" dirty="0"/>
              <a:t>	</a:t>
            </a:r>
            <a:r>
              <a:rPr lang="th-TH" b="1" dirty="0" smtClean="0"/>
              <a:t>ประเภทที่ 1 </a:t>
            </a:r>
            <a:r>
              <a:rPr lang="th-TH" dirty="0" smtClean="0"/>
              <a:t>– มีความเสี่ยงไม่รุนแรง เช่น สำนักงานทั่วไป</a:t>
            </a:r>
            <a:br>
              <a:rPr lang="th-TH" dirty="0" smtClean="0"/>
            </a:br>
            <a:r>
              <a:rPr lang="th-TH" b="1" dirty="0" smtClean="0"/>
              <a:t>ประเภทที่ 2 –</a:t>
            </a:r>
            <a:r>
              <a:rPr lang="th-TH" dirty="0" smtClean="0"/>
              <a:t>มีความเสี่ยงปานกลาง เช่น ห้องครัว ห้องเก็บเอกสาร</a:t>
            </a:r>
            <a:br>
              <a:rPr lang="th-TH" dirty="0" smtClean="0"/>
            </a:br>
            <a:r>
              <a:rPr lang="th-TH" b="1" dirty="0" smtClean="0"/>
              <a:t>ประเภทที่ </a:t>
            </a:r>
            <a:r>
              <a:rPr lang="th-TH" b="1" dirty="0" smtClean="0"/>
              <a:t>3 – </a:t>
            </a:r>
            <a:r>
              <a:rPr lang="th-TH" dirty="0" smtClean="0"/>
              <a:t>มีความเสี่ยง</a:t>
            </a:r>
            <a:r>
              <a:rPr lang="th-TH" dirty="0" smtClean="0"/>
              <a:t>รุนแรง </a:t>
            </a:r>
            <a:r>
              <a:rPr lang="th-TH" dirty="0" smtClean="0"/>
              <a:t>เช่น ห้อง </a:t>
            </a:r>
            <a:r>
              <a:rPr lang="en-US" dirty="0" smtClean="0"/>
              <a:t>Boiler compressor </a:t>
            </a:r>
            <a:r>
              <a:rPr lang="th-TH" dirty="0" smtClean="0"/>
              <a:t>หรือห้องที่เสี่ยงจากเชื้อเพลิงที่ติดไฟง่าย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th-TH" dirty="0" smtClean="0">
                <a:solidFill>
                  <a:srgbClr val="FF0000"/>
                </a:solidFill>
              </a:rPr>
              <a:t>ระบบ</a:t>
            </a:r>
            <a:r>
              <a:rPr lang="th-TH" dirty="0">
                <a:solidFill>
                  <a:srgbClr val="FF0000"/>
                </a:solidFill>
              </a:rPr>
              <a:t>ท่อยืนและสายฉีดน้ำ</a:t>
            </a:r>
            <a:r>
              <a:rPr lang="th-TH" dirty="0" smtClean="0">
                <a:solidFill>
                  <a:srgbClr val="FF0000"/>
                </a:solidFill>
              </a:rPr>
              <a:t>ดับเพลิง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ท่อ</a:t>
            </a:r>
            <a:r>
              <a:rPr lang="th-TH" dirty="0"/>
              <a:t>ยืนประเภทที่ 1 สำหรับพนักงานดับเพลิงหรือผู้ที่ได้รับการฝึกฝนมาแล้ว มีหัวต่อสายฉีดน้ำดับเพลิง ขนาด 65 </a:t>
            </a:r>
            <a:r>
              <a:rPr lang="en-US" dirty="0"/>
              <a:t>mm.(2.5 </a:t>
            </a:r>
            <a:r>
              <a:rPr lang="th-TH" dirty="0"/>
              <a:t>นิ้ว) อัตราการไหล 250 แกลลอน/นาที (ในการเกิดเพลิงไหม้พนักงานดับเพลิงจะนำสาย 2.5 นิ้วมาเอง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ท่อ</a:t>
            </a:r>
            <a:r>
              <a:rPr lang="th-TH" dirty="0"/>
              <a:t>ยืนประเภทที่ 2 สำหรับผู้อาศัยภายในอาคารใช้ มีสายฉีดน้ำดับเพลิงขนาด 1 นิ้วหรือ 1.5 นิ้ว(กฎกระทรวงให้ใช้ </a:t>
            </a:r>
            <a:r>
              <a:rPr lang="en-US" dirty="0"/>
              <a:t>Hose </a:t>
            </a:r>
            <a:r>
              <a:rPr lang="en-US" dirty="0" err="1"/>
              <a:t>Rell</a:t>
            </a:r>
            <a:r>
              <a:rPr lang="en-US" dirty="0"/>
              <a:t> 1 </a:t>
            </a:r>
            <a:r>
              <a:rPr lang="th-TH" dirty="0"/>
              <a:t>นิ้ว (อัตราการไหล 20 40 แกลลอน/นาที ) ( </a:t>
            </a:r>
            <a:r>
              <a:rPr lang="en-US" dirty="0" smtClean="0"/>
              <a:t>Hose </a:t>
            </a:r>
            <a:r>
              <a:rPr lang="en-US" dirty="0" err="1"/>
              <a:t>Rell</a:t>
            </a:r>
            <a:r>
              <a:rPr lang="en-US" dirty="0"/>
              <a:t> 1.5 </a:t>
            </a:r>
            <a:r>
              <a:rPr lang="th-TH" dirty="0"/>
              <a:t>นิ้ว ไม่นิยมใช้ (อัตราการไหล 100 แกลอน/นาที 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ท่อยืนป</a:t>
            </a:r>
            <a:r>
              <a:rPr lang="th-TH" dirty="0"/>
              <a:t>ระเภทที่ 3 คือ ประเภทที่ 1+2 </a:t>
            </a:r>
            <a:endParaRPr lang="th-TH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การออกแบบจำนวนท่อยืน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b="1" dirty="0" smtClean="0"/>
              <a:t>รัศมีการฉีดน้ำ</a:t>
            </a:r>
            <a:r>
              <a:rPr lang="en-US" sz="4400" b="1" dirty="0" smtClean="0"/>
              <a:t>=</a:t>
            </a:r>
            <a:r>
              <a:rPr lang="th-TH" sz="4400" b="1" dirty="0" smtClean="0"/>
              <a:t> ความยาว</a:t>
            </a:r>
            <a:r>
              <a:rPr lang="th-TH" sz="4400" b="1" dirty="0" smtClean="0"/>
              <a:t>สายฉีด</a:t>
            </a:r>
            <a:r>
              <a:rPr lang="th-TH" sz="4400" b="1" dirty="0" smtClean="0"/>
              <a:t>น้ำ</a:t>
            </a:r>
            <a:r>
              <a:rPr lang="en-US" sz="4400" b="1" dirty="0" smtClean="0"/>
              <a:t>+</a:t>
            </a:r>
            <a:r>
              <a:rPr lang="th-TH" sz="4400" b="1" dirty="0" smtClean="0"/>
              <a:t>รัศมีน้ำที่ถูกฉีด (ไม่เกิน </a:t>
            </a:r>
            <a:r>
              <a:rPr lang="en-US" sz="4400" b="1" dirty="0" smtClean="0"/>
              <a:t>10</a:t>
            </a:r>
            <a:r>
              <a:rPr lang="th-TH" sz="4400" b="1" dirty="0" smtClean="0"/>
              <a:t> เมตร</a:t>
            </a:r>
            <a:r>
              <a:rPr lang="th-TH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000" r="80957" b="18750"/>
          <a:stretch>
            <a:fillRect/>
          </a:stretch>
        </p:blipFill>
        <p:spPr bwMode="auto">
          <a:xfrm>
            <a:off x="2357422" y="2791529"/>
            <a:ext cx="2857520" cy="40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รวมถึงตู้เก็บสายดับเพลิง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แบบลอย</a:t>
            </a:r>
          </a:p>
          <a:p>
            <a:r>
              <a:rPr lang="th-TH" dirty="0" smtClean="0"/>
              <a:t>แบบติดผนัง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42" t="28750" r="76909" b="12500"/>
          <a:stretch>
            <a:fillRect/>
          </a:stretch>
        </p:blipFill>
        <p:spPr bwMode="auto">
          <a:xfrm>
            <a:off x="3857620" y="1639555"/>
            <a:ext cx="3357586" cy="52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</a:t>
            </a:r>
            <a:r>
              <a:rPr lang="th-TH" dirty="0" smtClean="0">
                <a:solidFill>
                  <a:srgbClr val="FF0000"/>
                </a:solidFill>
              </a:rPr>
              <a:t> ระบบท่อดับเพลิงนอกอาคาร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อาคารประเภทที่ </a:t>
            </a:r>
            <a:r>
              <a:rPr lang="en-US" dirty="0" smtClean="0"/>
              <a:t>2 </a:t>
            </a:r>
            <a:r>
              <a:rPr lang="th-TH" dirty="0" smtClean="0"/>
              <a:t>และ </a:t>
            </a:r>
            <a:r>
              <a:rPr lang="en-US" dirty="0" smtClean="0"/>
              <a:t>3</a:t>
            </a:r>
          </a:p>
          <a:p>
            <a:pPr>
              <a:buFontTx/>
              <a:buChar char="-"/>
            </a:pPr>
            <a:r>
              <a:rPr lang="th-TH" dirty="0" smtClean="0"/>
              <a:t>หัว</a:t>
            </a:r>
            <a:r>
              <a:rPr lang="en-US" dirty="0" smtClean="0"/>
              <a:t> Hydrant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15" t="31250" r="62646" b="22499"/>
          <a:stretch>
            <a:fillRect/>
          </a:stretch>
        </p:blipFill>
        <p:spPr bwMode="auto">
          <a:xfrm>
            <a:off x="357158" y="2643182"/>
            <a:ext cx="26748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4.bp.blogspot.com/_bCNtbCKhtH0/StBTEAQxCaI/AAAAAAAAANU/m3xe20ocURc/s320/IMG_2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2952750" cy="2209801"/>
          </a:xfrm>
          <a:prstGeom prst="rect">
            <a:avLst/>
          </a:prstGeom>
          <a:noFill/>
        </p:spPr>
      </p:pic>
      <p:pic>
        <p:nvPicPr>
          <p:cNvPr id="3078" name="Picture 6" descr="http://www.sww.co.th/images/TISOTHER/Fire%20Hydrant(150%20mm.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857496"/>
            <a:ext cx="1643074" cy="1430085"/>
          </a:xfrm>
          <a:prstGeom prst="rect">
            <a:avLst/>
          </a:prstGeom>
          <a:noFill/>
        </p:spPr>
      </p:pic>
      <p:pic>
        <p:nvPicPr>
          <p:cNvPr id="3080" name="Picture 8" descr="0111.jpg"/>
          <p:cNvPicPr>
            <a:picLocks noChangeAspect="1" noChangeArrowheads="1"/>
          </p:cNvPicPr>
          <p:nvPr/>
        </p:nvPicPr>
        <p:blipFill>
          <a:blip r:embed="rId5" cstate="print"/>
          <a:srcRect t="26057" b="26408"/>
          <a:stretch>
            <a:fillRect/>
          </a:stretch>
        </p:blipFill>
        <p:spPr bwMode="auto">
          <a:xfrm>
            <a:off x="714347" y="4929198"/>
            <a:ext cx="2328333" cy="1571636"/>
          </a:xfrm>
          <a:prstGeom prst="rect">
            <a:avLst/>
          </a:prstGeom>
          <a:noFill/>
        </p:spPr>
      </p:pic>
      <p:pic>
        <p:nvPicPr>
          <p:cNvPr id="3082" name="Picture 10" descr="0113.jpg"/>
          <p:cNvPicPr>
            <a:picLocks noChangeAspect="1" noChangeArrowheads="1"/>
          </p:cNvPicPr>
          <p:nvPr/>
        </p:nvPicPr>
        <p:blipFill>
          <a:blip r:embed="rId6" cstate="print"/>
          <a:srcRect t="18586" b="22203"/>
          <a:stretch>
            <a:fillRect/>
          </a:stretch>
        </p:blipFill>
        <p:spPr bwMode="auto">
          <a:xfrm>
            <a:off x="3143240" y="4714884"/>
            <a:ext cx="1905000" cy="1714512"/>
          </a:xfrm>
          <a:prstGeom prst="rect">
            <a:avLst/>
          </a:prstGeom>
          <a:noFill/>
        </p:spPr>
      </p:pic>
      <p:pic>
        <p:nvPicPr>
          <p:cNvPr id="3084" name="Picture 12" descr="http://t2.gstatic.com/images?q=tbn:KEDO7Z48hAj9mM:http://www.kenoshawater.org/images/hydrant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000504"/>
            <a:ext cx="1500198" cy="241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Fat Guy On A Fire Hyd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3000364" cy="4780580"/>
          </a:xfrm>
          <a:prstGeom prst="rect">
            <a:avLst/>
          </a:prstGeom>
          <a:noFill/>
        </p:spPr>
      </p:pic>
      <p:pic>
        <p:nvPicPr>
          <p:cNvPr id="5" name="Picture 14" descr="http://t3.gstatic.com/images?q=tbn:xByvPIyBistsaM:http://www.mcglinch.com/blog/uploaded_images/hydrant_vs_dog-7880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66"/>
            <a:ext cx="2960826" cy="2824175"/>
          </a:xfrm>
          <a:prstGeom prst="rect">
            <a:avLst/>
          </a:prstGeom>
          <a:noFill/>
        </p:spPr>
      </p:pic>
      <p:pic>
        <p:nvPicPr>
          <p:cNvPr id="34820" name="Picture 4" descr="Fire Hydrant Drink Dispen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28599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th-TH" dirty="0" smtClean="0">
                <a:solidFill>
                  <a:srgbClr val="FF0000"/>
                </a:solidFill>
              </a:rPr>
              <a:t>ระบบหัวกระจายน้ำดับเพลิง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ระบบท่อเปียก</a:t>
            </a:r>
            <a:r>
              <a:rPr lang="en-US" sz="2800" dirty="0" smtClean="0"/>
              <a:t> (Wet pipe system)</a:t>
            </a:r>
            <a:endParaRPr lang="th-TH" sz="2800" dirty="0" smtClean="0"/>
          </a:p>
          <a:p>
            <a:r>
              <a:rPr lang="th-TH" sz="2800" dirty="0" smtClean="0"/>
              <a:t>ระบบท่อแห้ง</a:t>
            </a:r>
            <a:r>
              <a:rPr lang="en-US" sz="2800" dirty="0" smtClean="0"/>
              <a:t> (Dry pipe system)</a:t>
            </a:r>
            <a:endParaRPr lang="th-TH" sz="2800" dirty="0" smtClean="0"/>
          </a:p>
          <a:p>
            <a:r>
              <a:rPr lang="th-TH" sz="2800" dirty="0" smtClean="0"/>
              <a:t>ระบบท่อแห้งแบบชลอน้ำเข้า</a:t>
            </a:r>
            <a:r>
              <a:rPr lang="en-US" sz="2800" dirty="0" smtClean="0"/>
              <a:t> (Pre-action </a:t>
            </a:r>
            <a:endParaRPr lang="th-TH" sz="2800" dirty="0" smtClean="0"/>
          </a:p>
          <a:p>
            <a:pPr>
              <a:buNone/>
            </a:pPr>
            <a:r>
              <a:rPr lang="th-TH" sz="2800" dirty="0" smtClean="0"/>
              <a:t>    					</a:t>
            </a:r>
            <a:r>
              <a:rPr lang="en-US" sz="2800" dirty="0" smtClean="0"/>
              <a:t>system)</a:t>
            </a:r>
            <a:endParaRPr lang="th-TH" sz="2800" dirty="0" smtClean="0"/>
          </a:p>
          <a:p>
            <a:r>
              <a:rPr lang="th-TH" sz="2800" dirty="0" smtClean="0"/>
              <a:t>ระบบเปิด (</a:t>
            </a:r>
            <a:r>
              <a:rPr lang="en-US" sz="2800" dirty="0" smtClean="0"/>
              <a:t>Deluge system)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770" t="33750" r="28716" b="3750"/>
          <a:stretch>
            <a:fillRect/>
          </a:stretch>
        </p:blipFill>
        <p:spPr bwMode="auto">
          <a:xfrm>
            <a:off x="6143636" y="1071546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0744" t="35000" r="28716" b="3750"/>
          <a:stretch>
            <a:fillRect/>
          </a:stretch>
        </p:blipFill>
        <p:spPr bwMode="auto">
          <a:xfrm>
            <a:off x="6286480" y="1428736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 l="23648" t="33750" r="24662" b="3750"/>
          <a:stretch>
            <a:fillRect/>
          </a:stretch>
        </p:blipFill>
        <p:spPr bwMode="auto">
          <a:xfrm>
            <a:off x="5500662" y="2071678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30743" t="33750" r="26689" b="3750"/>
          <a:stretch>
            <a:fillRect/>
          </a:stretch>
        </p:blipFill>
        <p:spPr bwMode="auto">
          <a:xfrm>
            <a:off x="5786446" y="3286100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ปัญหาทั่วไป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การออกแบบโดยขาดความรู้เรื่องทางหนีไฟ </a:t>
            </a:r>
          </a:p>
          <a:p>
            <a:r>
              <a:rPr lang="th-TH" dirty="0" smtClean="0"/>
              <a:t>บันไดหนีไฟ และประตูฉุกเฉิน </a:t>
            </a:r>
          </a:p>
          <a:p>
            <a:r>
              <a:rPr lang="th-TH" dirty="0" smtClean="0"/>
              <a:t>ผนังและประตูทนไฟ </a:t>
            </a:r>
          </a:p>
          <a:p>
            <a:r>
              <a:rPr lang="th-TH" dirty="0" smtClean="0"/>
              <a:t>ระบบป้องกันอัคคีภัย</a:t>
            </a:r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5540" t="31580" r="12500" b="2500"/>
          <a:stretch>
            <a:fillRect/>
          </a:stretch>
        </p:blipFill>
        <p:spPr bwMode="auto">
          <a:xfrm>
            <a:off x="0" y="0"/>
            <a:ext cx="9144000" cy="679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5329" t="32500" r="12500" b="1250"/>
          <a:stretch>
            <a:fillRect/>
          </a:stretch>
        </p:blipFill>
        <p:spPr bwMode="auto">
          <a:xfrm>
            <a:off x="0" y="0"/>
            <a:ext cx="9214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การติดตั้งหัวกระจายน้ำดับเพลิง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ขึ้นอยู่กับ</a:t>
            </a:r>
          </a:p>
          <a:p>
            <a:pPr>
              <a:buFontTx/>
              <a:buChar char="-"/>
            </a:pPr>
            <a:r>
              <a:rPr lang="th-TH" dirty="0" smtClean="0"/>
              <a:t>การรุกลามของการไหม้</a:t>
            </a:r>
          </a:p>
          <a:p>
            <a:pPr>
              <a:buFontTx/>
              <a:buChar char="-"/>
            </a:pPr>
            <a:r>
              <a:rPr lang="th-TH" dirty="0" smtClean="0"/>
              <a:t>ประเภทของอาคาร</a:t>
            </a:r>
          </a:p>
          <a:p>
            <a:pPr>
              <a:buFontTx/>
              <a:buChar char="-"/>
            </a:pPr>
            <a:r>
              <a:rPr lang="th-TH" dirty="0" smtClean="0"/>
              <a:t>ขนาดของพื้นที่ การใช้งาน</a:t>
            </a:r>
          </a:p>
          <a:p>
            <a:pPr>
              <a:buFontTx/>
              <a:buChar char="-"/>
            </a:pPr>
            <a:endParaRPr lang="th-TH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197" t="33563" r="44336" b="40000"/>
          <a:stretch>
            <a:fillRect/>
          </a:stretch>
        </p:blipFill>
        <p:spPr bwMode="auto">
          <a:xfrm>
            <a:off x="642910" y="4643446"/>
            <a:ext cx="764386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5203" t="31943" r="12837" b="2499"/>
          <a:stretch>
            <a:fillRect/>
          </a:stretch>
        </p:blipFill>
        <p:spPr bwMode="auto">
          <a:xfrm>
            <a:off x="-71470" y="0"/>
            <a:ext cx="9284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7702" t="36250" r="24662" b="6250"/>
          <a:stretch>
            <a:fillRect/>
          </a:stretch>
        </p:blipFill>
        <p:spPr bwMode="auto">
          <a:xfrm>
            <a:off x="928662" y="6031"/>
            <a:ext cx="7000924" cy="68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8581" t="33750" r="17567" b="2500"/>
          <a:stretch>
            <a:fillRect/>
          </a:stretch>
        </p:blipFill>
        <p:spPr bwMode="auto">
          <a:xfrm>
            <a:off x="0" y="1"/>
            <a:ext cx="308861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86479" y="56959"/>
            <a:ext cx="461448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42" y="4357694"/>
            <a:ext cx="18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pipe </a:t>
            </a:r>
            <a:r>
              <a:rPr lang="en-US" dirty="0" err="1" smtClean="0"/>
              <a:t>splinkler</a:t>
            </a:r>
            <a:endParaRPr lang="en-US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 l="24662" t="36250" r="18581" b="5000"/>
          <a:stretch>
            <a:fillRect/>
          </a:stretch>
        </p:blipFill>
        <p:spPr bwMode="auto">
          <a:xfrm>
            <a:off x="0" y="2780931"/>
            <a:ext cx="4857784" cy="40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5540" t="32500" r="4392" b="2500"/>
          <a:stretch>
            <a:fillRect/>
          </a:stretch>
        </p:blipFill>
        <p:spPr bwMode="auto">
          <a:xfrm>
            <a:off x="64573" y="571504"/>
            <a:ext cx="900802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นอกอาคาร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9594" t="35000" r="16554" b="6250"/>
          <a:stretch>
            <a:fillRect/>
          </a:stretch>
        </p:blipFill>
        <p:spPr bwMode="auto">
          <a:xfrm>
            <a:off x="0" y="0"/>
            <a:ext cx="9144000" cy="68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ในอาคาร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6554" t="32500" r="12500" b="2500"/>
          <a:stretch>
            <a:fillRect/>
          </a:stretch>
        </p:blipFill>
        <p:spPr bwMode="auto">
          <a:xfrm>
            <a:off x="-43994" y="0"/>
            <a:ext cx="9187994" cy="68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th-TH" dirty="0" smtClean="0">
                <a:solidFill>
                  <a:srgbClr val="FF0000"/>
                </a:solidFill>
              </a:rPr>
              <a:t>ผงเคมีแห้ง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ขึ้นกับ</a:t>
            </a:r>
          </a:p>
          <a:p>
            <a:r>
              <a:rPr lang="th-TH" dirty="0" smtClean="0"/>
              <a:t>ประเภทอาคาร</a:t>
            </a:r>
          </a:p>
          <a:p>
            <a:r>
              <a:rPr lang="th-TH" dirty="0" smtClean="0"/>
              <a:t>รัศมีควบคุมเพลิง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3429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dirty="0" smtClean="0"/>
              <a:t>ตามมาตรฐานว.ส.ท.ระบุให้ติดตั้งทุก </a:t>
            </a:r>
            <a:r>
              <a:rPr lang="en-US" sz="3200" b="1" dirty="0" smtClean="0"/>
              <a:t>1000 </a:t>
            </a:r>
            <a:r>
              <a:rPr lang="th-TH" sz="3200" b="1" dirty="0" smtClean="0"/>
              <a:t>ตร.เมตรและห่างกันไม่เกิน </a:t>
            </a:r>
            <a:r>
              <a:rPr lang="en-US" sz="3200" b="1" dirty="0" smtClean="0"/>
              <a:t>45 </a:t>
            </a:r>
            <a:r>
              <a:rPr lang="th-TH" sz="3200" b="1" dirty="0" smtClean="0"/>
              <a:t>เมตร และติดตั้งในตำแหน่งที่เห็นได้ชัดเจน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การพิจารณาปรับปรุง พรบ.  กฎกระทรวง และข้อกำหนด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715016"/>
          </a:xfrm>
        </p:spPr>
        <p:txBody>
          <a:bodyPr>
            <a:normAutofit fontScale="62500" lnSpcReduction="20000"/>
          </a:bodyPr>
          <a:lstStyle/>
          <a:p>
            <a:r>
              <a:rPr lang="th-TH" sz="3800" b="1" dirty="0" smtClean="0"/>
              <a:t>พรบ.ควบคุมอาคาร</a:t>
            </a:r>
            <a:endParaRPr lang="th-TH" sz="3800" b="1" dirty="0"/>
          </a:p>
          <a:p>
            <a:r>
              <a:rPr lang="th-TH" sz="3800" b="1" dirty="0" smtClean="0"/>
              <a:t>พรบ.คุ้มครองแรงงาน อ้างอิงมาตรฐานของ วสท</a:t>
            </a:r>
          </a:p>
          <a:p>
            <a:r>
              <a:rPr lang="th-TH" sz="3800" b="1" dirty="0" smtClean="0"/>
              <a:t>พรบ.ป้องกันและระงับอัคคีภัย</a:t>
            </a:r>
          </a:p>
          <a:p>
            <a:r>
              <a:rPr lang="th-TH" sz="3800" b="1" dirty="0" smtClean="0"/>
              <a:t>พรบ.โรงงานอุตสาหกรรม</a:t>
            </a:r>
            <a:r>
              <a:rPr lang="th-TH" sz="4400" dirty="0" smtClean="0"/>
              <a:t> </a:t>
            </a:r>
          </a:p>
          <a:p>
            <a:pPr lvl="1"/>
            <a:r>
              <a:rPr lang="th-TH" sz="3200" dirty="0" smtClean="0"/>
              <a:t>ข้อกำหนดเรื่องทางหนีไฟ ระยะปลอดภัย และเก็บเชื้อเพลิงและวัตถุไวไฟ พรบ.การประกันภัย ซึ่งล้าหลัง และ ให้ความสำคัญ เฉพาะ การประกันภัยทรัพย์สิน</a:t>
            </a:r>
            <a:endParaRPr lang="th-TH" sz="3200" b="1" dirty="0" smtClean="0"/>
          </a:p>
          <a:p>
            <a:r>
              <a:rPr lang="th-TH" sz="4000" b="1" dirty="0" smtClean="0"/>
              <a:t>กฎกระทรวงอยู่ 51 ฉบับ</a:t>
            </a:r>
          </a:p>
          <a:p>
            <a:pPr lvl="1"/>
            <a:r>
              <a:rPr lang="th-TH" sz="3100" b="1" dirty="0" smtClean="0"/>
              <a:t>กฎกระทรวงฉบับที่ 39 ( 2537 ) </a:t>
            </a:r>
          </a:p>
          <a:p>
            <a:pPr lvl="2"/>
            <a:r>
              <a:rPr lang="th-TH" sz="3100" dirty="0" smtClean="0"/>
              <a:t>ข้อกำหนดสำหรับห้องแถว ตึกแถว บ้านแถว บ้านแฝด อาคารชุมนุม อาคารอยู่อาศัยเกิน 4 หน่วย หอพัก อาคารที่สูงเกิน 3 ชั้น</a:t>
            </a:r>
          </a:p>
          <a:p>
            <a:pPr lvl="1"/>
            <a:r>
              <a:rPr lang="th-TH" sz="3100" b="1" dirty="0" smtClean="0"/>
              <a:t>กฎกระทรวงฉบับที่ 47 (2540) </a:t>
            </a:r>
          </a:p>
          <a:p>
            <a:pPr lvl="2"/>
            <a:r>
              <a:rPr lang="th-TH" sz="3100" dirty="0" smtClean="0"/>
              <a:t>การให้มีบันไดหนีไฟ</a:t>
            </a:r>
          </a:p>
          <a:p>
            <a:pPr lvl="2"/>
            <a:r>
              <a:rPr lang="th-TH" sz="3100" dirty="0" smtClean="0"/>
              <a:t>การปิดล้อมบันไดโดยมีผนังที่มีอัตราการทนไฟไม่น้อยกว่า 1 ชั่วโมง </a:t>
            </a:r>
          </a:p>
          <a:p>
            <a:pPr lvl="2"/>
            <a:r>
              <a:rPr lang="th-TH" sz="3100" dirty="0" smtClean="0"/>
              <a:t>ให้มีการประกันภัยให้กับผู้ใช้อาคาร</a:t>
            </a:r>
          </a:p>
          <a:p>
            <a:pPr lvl="2"/>
            <a:r>
              <a:rPr lang="th-TH" sz="3100" dirty="0" smtClean="0"/>
              <a:t>ให้มีข้อบังคับในการตรวจสอบอาคารและการต่ออายุการใช้อาคาร</a:t>
            </a:r>
            <a:endParaRPr lang="th-TH" sz="3100" b="1" dirty="0" smtClean="0"/>
          </a:p>
          <a:p>
            <a:pPr lvl="1"/>
            <a:r>
              <a:rPr lang="th-TH" sz="3100" b="1" dirty="0" smtClean="0"/>
              <a:t>กฎกระทรวงฉบับที่ 48 (2540) </a:t>
            </a:r>
          </a:p>
          <a:p>
            <a:pPr lvl="2"/>
            <a:r>
              <a:rPr lang="th-TH" sz="3100" dirty="0" smtClean="0"/>
              <a:t>เน้นผนังที่มีอัตราการทนไฟไม่น้อยกว่า 1 ชั่วโมง การทดสอบมาตรฐาน            </a:t>
            </a:r>
            <a:r>
              <a:rPr lang="en-US" sz="3100" dirty="0" smtClean="0"/>
              <a:t>ASTM E-119 </a:t>
            </a:r>
            <a:endParaRPr lang="th-TH" sz="3100" dirty="0"/>
          </a:p>
          <a:p>
            <a:pPr lvl="2"/>
            <a:r>
              <a:rPr lang="en-US" sz="3100" dirty="0" smtClean="0"/>
              <a:t>Performance Base</a:t>
            </a:r>
            <a:r>
              <a:rPr lang="en-US" sz="3100" dirty="0"/>
              <a:t>d</a:t>
            </a:r>
            <a:r>
              <a:rPr lang="en-US" sz="3100" dirty="0" smtClean="0"/>
              <a:t> Design</a:t>
            </a:r>
            <a:endParaRPr lang="th-TH" sz="3100" dirty="0" smtClean="0"/>
          </a:p>
          <a:p>
            <a:pPr marL="742950" lvl="2" indent="-342900"/>
            <a:endParaRPr lang="th-TH" sz="3200" dirty="0" smtClean="0"/>
          </a:p>
          <a:p>
            <a:pPr lvl="1"/>
            <a:endParaRPr lang="th-TH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6. </a:t>
            </a:r>
            <a:r>
              <a:rPr lang="th-TH" dirty="0" smtClean="0">
                <a:solidFill>
                  <a:srgbClr val="FF0000"/>
                </a:solidFill>
              </a:rPr>
              <a:t>บันไดหนีไฟ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6250" r="75830" b="6250"/>
          <a:stretch>
            <a:fillRect/>
          </a:stretch>
        </p:blipFill>
        <p:spPr bwMode="auto">
          <a:xfrm>
            <a:off x="428596" y="500042"/>
            <a:ext cx="23574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7500" r="70508" b="36250"/>
          <a:stretch>
            <a:fillRect/>
          </a:stretch>
        </p:blipFill>
        <p:spPr bwMode="auto">
          <a:xfrm>
            <a:off x="3643305" y="1214422"/>
            <a:ext cx="36359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36250" r="65576" b="18750"/>
          <a:stretch>
            <a:fillRect/>
          </a:stretch>
        </p:blipFill>
        <p:spPr bwMode="auto">
          <a:xfrm>
            <a:off x="0" y="400050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95" t="41250" r="60986" b="11250"/>
          <a:stretch>
            <a:fillRect/>
          </a:stretch>
        </p:blipFill>
        <p:spPr bwMode="auto">
          <a:xfrm>
            <a:off x="3857620" y="4143356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2" t="32500" r="53125" b="16250"/>
          <a:stretch>
            <a:fillRect/>
          </a:stretch>
        </p:blipFill>
        <p:spPr bwMode="auto">
          <a:xfrm>
            <a:off x="428596" y="1571612"/>
            <a:ext cx="45005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927" t="46250" r="58057" b="3750"/>
          <a:stretch>
            <a:fillRect/>
          </a:stretch>
        </p:blipFill>
        <p:spPr bwMode="auto">
          <a:xfrm>
            <a:off x="4786314" y="3357562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873" t="91153" r="30957" b="3750"/>
          <a:stretch>
            <a:fillRect/>
          </a:stretch>
        </p:blipFill>
        <p:spPr bwMode="auto">
          <a:xfrm>
            <a:off x="5214942" y="6286520"/>
            <a:ext cx="2357454" cy="2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29" t="83583" r="67871" b="12667"/>
          <a:stretch>
            <a:fillRect/>
          </a:stretch>
        </p:blipFill>
        <p:spPr bwMode="auto">
          <a:xfrm>
            <a:off x="1000100" y="4643446"/>
            <a:ext cx="264320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สองรูปนี้มีปัญหาอะไร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588" t="76945" r="42871" b="17499"/>
          <a:stretch>
            <a:fillRect/>
          </a:stretch>
        </p:blipFill>
        <p:spPr bwMode="auto">
          <a:xfrm>
            <a:off x="214282" y="5429264"/>
            <a:ext cx="51863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65" t="24834" r="75830" b="17666"/>
          <a:stretch>
            <a:fillRect/>
          </a:stretch>
        </p:blipFill>
        <p:spPr bwMode="auto">
          <a:xfrm>
            <a:off x="500034" y="1785926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67" t="19833" r="67139" b="27667"/>
          <a:stretch>
            <a:fillRect/>
          </a:stretch>
        </p:blipFill>
        <p:spPr bwMode="auto">
          <a:xfrm>
            <a:off x="4786314" y="1857364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8" y="5572140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33CC"/>
                </a:solidFill>
              </a:rPr>
              <a:t>ไม่มีอุปกรณ์</a:t>
            </a:r>
            <a:r>
              <a:rPr lang="th-TH" sz="2400" b="1" dirty="0" smtClean="0">
                <a:solidFill>
                  <a:srgbClr val="0033CC"/>
                </a:solidFill>
              </a:rPr>
              <a:t>ดับเพลิง</a:t>
            </a:r>
            <a:r>
              <a:rPr lang="en-US" sz="2400" b="1" dirty="0" smtClean="0">
                <a:solidFill>
                  <a:srgbClr val="0033CC"/>
                </a:solidFill>
              </a:rPr>
              <a:t> ???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ทางเข้าอาคารฉุกเฉิน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สำหรับอาคารที่มีชั้นความสูงในระดับที่รถหอน้ำเข้าถึงได้ การที่มีทางเข้าฉุกเฉินจากนอกอาคารจะช่วยเสริมการเข้าดับเพลิงได้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ช่องดังกล่าวควรจะมีขนาดไม่น้อยกว่า กว้าง </a:t>
            </a:r>
            <a:r>
              <a:rPr lang="en-US" dirty="0" smtClean="0"/>
              <a:t>900 </a:t>
            </a:r>
            <a:r>
              <a:rPr lang="th-TH" dirty="0" smtClean="0"/>
              <a:t>มม.สูง </a:t>
            </a:r>
            <a:r>
              <a:rPr lang="en-US" dirty="0" smtClean="0"/>
              <a:t>1200 </a:t>
            </a:r>
            <a:r>
              <a:rPr lang="th-TH" dirty="0" smtClean="0"/>
              <a:t>มม. มีระยะห่าง </a:t>
            </a:r>
            <a:r>
              <a:rPr lang="en-US" dirty="0" smtClean="0"/>
              <a:t>20 </a:t>
            </a:r>
            <a:r>
              <a:rPr lang="th-TH" dirty="0" smtClean="0"/>
              <a:t>เมตรและไม่มีอุปสรรคกีดขวางช่องนี้จากด้านในของอาคาร และที่ด้านนอกของอาคารจะมีสัญลักษณ์สามเหลี่ยมหัวกลับแสดงไว้เพื่อให้ทราบว่าเป็นช่องดังกล่าวนี้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ป้ายทางออกฉุกเฉิน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เพื่อช่วยนำทางในการหนีไฟ ป้ายหนีไฟนี้จะต้องเห็นได้ชัดเจนและประกอบกับเครื่องให้แสงสว่างฉุกเฉิน ในบางประเทศ จะจัดให้มีป้ายหรือเส้นแสง แสดงทางหนีไฟในระดับต่ำหรือในพื้นด้วย เพื่อให้สามารถมองเห็นและให้คลานในระดับต่ำในขณะที่มีกลุ่มควันหนาทึบ ในปัจจุบันตามมาตรฐานได้กำหนดในป้ายนี้เป็นสีเขียว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232" t="56250" r="61182" b="6250"/>
          <a:stretch>
            <a:fillRect/>
          </a:stretch>
        </p:blipFill>
        <p:spPr bwMode="auto">
          <a:xfrm>
            <a:off x="857224" y="4071942"/>
            <a:ext cx="4357718" cy="25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ระบบสัญญาณแจ้งเหตุ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465" t="20000" r="57520" b="10000"/>
          <a:stretch>
            <a:fillRect/>
          </a:stretch>
        </p:blipFill>
        <p:spPr bwMode="auto">
          <a:xfrm>
            <a:off x="1714480" y="1071545"/>
            <a:ext cx="5643602" cy="56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ระบบป้องกันฟ้าผ่า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ข้อกำหนดนี้เป็นข้อกำหนดดั้งเดิม เนื่องจากอาคารเก่าเคยมีปัญหานี้ จากการตรวจอาคารมักจะพบว่า อาคารหลายอาคารมีระบบหรืออุปกรณ์เหล่านี้อยู่แล้ว แต่บางส่วนหรือส่วนใหญ่จะใช้งานไม่ได้ ดังนั้น การดำเนินการจึงอยู่ที่การตรวจสภาพและปรับปรุงติดตั้งเสริมหรือติดตั้งใหม่ หลังจากนั้นก็ให้มีการทดสอบเป็นระยะพร้อมทั้งทำรายงานบันทึกไว้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องค์กรที่เกี่ยวข้อง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Autofit/>
          </a:bodyPr>
          <a:lstStyle/>
          <a:p>
            <a:r>
              <a:rPr lang="th-TH" sz="2400" b="1" dirty="0" smtClean="0"/>
              <a:t>กระทรวงมหาดไทย</a:t>
            </a:r>
          </a:p>
          <a:p>
            <a:pPr lvl="1"/>
            <a:r>
              <a:rPr lang="th-TH" sz="2000" dirty="0" smtClean="0"/>
              <a:t>กองบังคับการตำรวจดับเพลิงและอกรมการปกครอง ดูแลเจ้าหน้าที่ดับเพลิง</a:t>
            </a:r>
          </a:p>
          <a:p>
            <a:pPr lvl="1"/>
            <a:r>
              <a:rPr lang="th-TH" sz="2000" dirty="0" smtClean="0"/>
              <a:t> กรมโยธาธิการ ควบคุมอาคาร สำหรับการก่อสร้างทั่วประเทศ</a:t>
            </a:r>
          </a:p>
          <a:p>
            <a:pPr lvl="1"/>
            <a:r>
              <a:rPr lang="th-TH" sz="2000" dirty="0" smtClean="0"/>
              <a:t>กว./กส - ควบคุมผู้ประกอบวิชาชีพทางด้านวิศวกรรม และสถาปัตยกรรม</a:t>
            </a:r>
            <a:r>
              <a:rPr lang="en-US" sz="2000" dirty="0" smtClean="0"/>
              <a:t> </a:t>
            </a:r>
            <a:r>
              <a:rPr lang="th-TH" sz="2000" dirty="0" smtClean="0"/>
              <a:t>ของ วสท (</a:t>
            </a:r>
            <a:r>
              <a:rPr lang="th-TH" sz="2000" dirty="0" smtClean="0">
                <a:hlinkClick r:id="rId2"/>
              </a:rPr>
              <a:t>สมาคมวิศวกรรมสถานแห่งประเทศไทย ในพระบรมราชูปถัมภ์</a:t>
            </a:r>
            <a:r>
              <a:rPr lang="th-TH" sz="2000" dirty="0" smtClean="0"/>
              <a:t>)</a:t>
            </a:r>
            <a:endParaRPr lang="th-TH" sz="2400" b="1" dirty="0" smtClean="0"/>
          </a:p>
          <a:p>
            <a:r>
              <a:rPr lang="th-TH" sz="2400" b="1" dirty="0" smtClean="0"/>
              <a:t>กระทรวง</a:t>
            </a:r>
            <a:r>
              <a:rPr lang="th-TH" sz="2400" b="1" dirty="0" smtClean="0"/>
              <a:t>แรงงาน </a:t>
            </a:r>
            <a:r>
              <a:rPr lang="th-TH" sz="2400" dirty="0" smtClean="0"/>
              <a:t>รับผิดชอบ</a:t>
            </a:r>
            <a:r>
              <a:rPr lang="th-TH" sz="2400" dirty="0" smtClean="0"/>
              <a:t>ตามพรบ.คุ้มครองแรงงาน</a:t>
            </a:r>
          </a:p>
          <a:p>
            <a:r>
              <a:rPr lang="th-TH" sz="2400" b="1" dirty="0" smtClean="0"/>
              <a:t>กระทรวงอุตสาหกรรมิ</a:t>
            </a:r>
            <a:r>
              <a:rPr lang="th-TH" sz="2400" dirty="0" smtClean="0"/>
              <a:t>รับผิดชอบตามพรบ.โรงงานอุตสาหกรรม</a:t>
            </a:r>
            <a:endParaRPr lang="th-TH" sz="2400" dirty="0"/>
          </a:p>
          <a:p>
            <a:r>
              <a:rPr lang="th-TH" sz="2400" b="1" dirty="0" smtClean="0"/>
              <a:t>คณะกรรมการป้องกันอุบัติภัยแห่งชาติ (กปอ)</a:t>
            </a:r>
            <a:r>
              <a:rPr lang="th-TH" sz="2400" dirty="0" smtClean="0"/>
              <a:t> วางแผน และ นโยบายของประเทศในเรื่องการป้องกันอุบัติภัย</a:t>
            </a:r>
            <a:endParaRPr lang="th-TH" sz="2400" b="1" dirty="0" smtClean="0"/>
          </a:p>
          <a:p>
            <a:r>
              <a:rPr lang="th-TH" sz="2400" b="1" dirty="0" smtClean="0"/>
              <a:t>กระทรวงพาณิชย์ </a:t>
            </a:r>
            <a:r>
              <a:rPr lang="th-TH" sz="2400" dirty="0" smtClean="0"/>
              <a:t>รับผิดชอบตามพรบ.ประกันภัย </a:t>
            </a:r>
            <a:endParaRPr lang="th-TH" sz="2400" b="1" dirty="0" smtClean="0"/>
          </a:p>
          <a:p>
            <a:r>
              <a:rPr lang="th-TH" sz="2400" b="1" dirty="0" smtClean="0"/>
              <a:t>สมาคม เช่น </a:t>
            </a:r>
            <a:r>
              <a:rPr lang="th-TH" sz="2400" dirty="0" smtClean="0"/>
              <a:t>สมาคมวิศวกรรมสถานแห่งประเทศไทย สมาคมช่างเหมาไฟฟ้าและเครื่องกลไทย สมาคมวิศวกรรมปรับอากาศแห่งประเทศไทย ชมรมวิศวกรออกแบบเครื่องกลและไฟฟ้าแห่งประเทศไทย สมาคมประกันวินาศภัย</a:t>
            </a:r>
            <a:br>
              <a:rPr lang="th-TH" sz="24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องค์ประกอบที่จะต้องพิจารณาในการวางผัง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th-TH" sz="2000" b="1" dirty="0" smtClean="0"/>
              <a:t>ขนาดและความสูงของอาคาร</a:t>
            </a:r>
            <a:r>
              <a:rPr lang="en-US" sz="2000" b="1" dirty="0" smtClean="0"/>
              <a:t> -&gt; </a:t>
            </a:r>
            <a:r>
              <a:rPr lang="th-TH" sz="2000" dirty="0" smtClean="0"/>
              <a:t>ระบบดับเพลิง</a:t>
            </a:r>
            <a:r>
              <a:rPr lang="en-US" sz="2000" dirty="0" smtClean="0"/>
              <a:t> </a:t>
            </a:r>
            <a:r>
              <a:rPr lang="th-TH" sz="2000" dirty="0" smtClean="0"/>
              <a:t>บันไดหนีไฟ ระบบสัญญาณแจ้งเหตุเพลิงไหม้</a:t>
            </a:r>
            <a:r>
              <a:rPr lang="en-US" sz="2000" dirty="0" smtClean="0"/>
              <a:t> </a:t>
            </a:r>
            <a:r>
              <a:rPr lang="th-TH" sz="2000" dirty="0" smtClean="0"/>
              <a:t>ระบบไฟฟ้าฉุกเฉิน</a:t>
            </a:r>
            <a:r>
              <a:rPr lang="en-US" sz="2000" dirty="0" smtClean="0"/>
              <a:t> </a:t>
            </a:r>
            <a:r>
              <a:rPr lang="th-TH" sz="2000" dirty="0" smtClean="0"/>
              <a:t> ลิฟต์ดับเพลิง</a:t>
            </a:r>
            <a:r>
              <a:rPr lang="en-US" sz="2000" dirty="0" smtClean="0"/>
              <a:t> </a:t>
            </a:r>
            <a:r>
              <a:rPr lang="th-TH" sz="2000" dirty="0" smtClean="0"/>
              <a:t> ดาดฟ้าที่มีความกว้าง ยาว ด้านละไม่น้อยกว่า 10.00 ม.</a:t>
            </a:r>
            <a:r>
              <a:rPr lang="en-US" sz="2000" dirty="0" smtClean="0"/>
              <a:t> </a:t>
            </a:r>
            <a:r>
              <a:rPr lang="th-TH" sz="2000" dirty="0" smtClean="0"/>
              <a:t> ระบบระบายควันไฟสำหรับโถงภายในอาคารที่สูงเกิน 2 ชั้น ลานสำหรับการช่วยเหลือทางอากาศบนดาดฟ้าอาคาร </a:t>
            </a:r>
            <a:endParaRPr lang="th-TH" sz="2000" dirty="0"/>
          </a:p>
          <a:p>
            <a:r>
              <a:rPr lang="th-TH" sz="2000" b="1" dirty="0" smtClean="0"/>
              <a:t>สภาพโดยรอบอาคาร</a:t>
            </a:r>
            <a:r>
              <a:rPr lang="th-TH" sz="2000" dirty="0" smtClean="0"/>
              <a:t>หากอาคารก่อสร้างในพื้นที่ที่มีความเสี่ยง เช่น ใกล้คลังน้ำมัน อยู่ในตลาดผ้า ใกล้โรงงาน ใกล้คลังสินค้า</a:t>
            </a:r>
            <a:endParaRPr lang="th-TH" sz="2000" b="1" dirty="0" smtClean="0"/>
          </a:p>
          <a:p>
            <a:r>
              <a:rPr lang="th-TH" sz="2000" b="1" dirty="0" smtClean="0"/>
              <a:t>การแบ่งพื้นที่ป้องกัน</a:t>
            </a:r>
            <a:r>
              <a:rPr lang="en-US" sz="2000" b="1" dirty="0" smtClean="0"/>
              <a:t> </a:t>
            </a:r>
            <a:r>
              <a:rPr lang="th-TH" sz="2000" dirty="0" smtClean="0"/>
              <a:t>โดยการวางอาคารแยกจากกัน (</a:t>
            </a:r>
            <a:r>
              <a:rPr lang="en-US" sz="2000" dirty="0" smtClean="0"/>
              <a:t>Fire Separation) </a:t>
            </a:r>
            <a:r>
              <a:rPr lang="th-TH" sz="2000" dirty="0" smtClean="0"/>
              <a:t>ช่วยลดความเสี่ยง และความเสียหาย</a:t>
            </a:r>
            <a:endParaRPr lang="th-TH" sz="2000" b="1" dirty="0" smtClean="0"/>
          </a:p>
          <a:p>
            <a:r>
              <a:rPr lang="th-TH" sz="2000" b="1" dirty="0" smtClean="0"/>
              <a:t>ทางหนีไฟ</a:t>
            </a:r>
            <a:r>
              <a:rPr lang="en-US" sz="2000" b="1" dirty="0"/>
              <a:t> </a:t>
            </a:r>
            <a:r>
              <a:rPr lang="th-TH" sz="2000" dirty="0" smtClean="0"/>
              <a:t>ตำแหน่งบันได  ทางหนีไฟจะต้องถูกปิดล้อม ขนาดของบันได</a:t>
            </a:r>
            <a:r>
              <a:rPr lang="en-US" sz="2000" dirty="0" smtClean="0"/>
              <a:t> </a:t>
            </a:r>
            <a:r>
              <a:rPr lang="th-TH" sz="2000" dirty="0" smtClean="0"/>
              <a:t>จำนวนบันได การต่อระเบียงสู่ภายนอกอาคารเป็นทางหนีไฟ ระยะทางตันไม่เกิน 10.00 ม.</a:t>
            </a:r>
            <a:endParaRPr lang="th-TH" sz="2000" dirty="0"/>
          </a:p>
          <a:p>
            <a:r>
              <a:rPr lang="th-TH" sz="2000" b="1" dirty="0" smtClean="0"/>
              <a:t>ลิฟต์ดับเพลิง</a:t>
            </a:r>
            <a:endParaRPr lang="th-TH" sz="2000" dirty="0"/>
          </a:p>
          <a:p>
            <a:r>
              <a:rPr lang="th-TH" sz="2000" b="1" dirty="0" smtClean="0"/>
              <a:t>การจ่ายน้ำดับเพลิง </a:t>
            </a:r>
            <a:r>
              <a:rPr lang="th-TH" sz="2000" dirty="0" smtClean="0"/>
              <a:t>มีระบบเครื่องสูบน้ำดับเพลิงไม่ให้น้ำดับเพลิงไปผสมกับน้ำประปา </a:t>
            </a:r>
            <a:endParaRPr lang="th-TH" sz="2000" dirty="0"/>
          </a:p>
          <a:p>
            <a:r>
              <a:rPr lang="th-TH" sz="2000" b="1" dirty="0" smtClean="0"/>
              <a:t>ศูนย์การดับเพลิง </a:t>
            </a:r>
            <a:r>
              <a:rPr lang="th-TH" sz="2000" dirty="0" smtClean="0"/>
              <a:t>ห้องสำหรับบัญชาการ</a:t>
            </a:r>
            <a:endParaRPr lang="th-TH" sz="2000" dirty="0"/>
          </a:p>
          <a:p>
            <a:r>
              <a:rPr lang="th-TH" sz="2000" b="1" dirty="0" smtClean="0"/>
              <a:t>รถดับเพลิง </a:t>
            </a:r>
            <a:r>
              <a:rPr lang="th-TH" sz="2000" dirty="0" smtClean="0"/>
              <a:t>กำหนดแนวทางวิ่ง ตำแหน่งของที่จอดรถดับเพลิง และทำสัญลักษณ์ที่ชัดเจน </a:t>
            </a:r>
            <a:endParaRPr lang="th-TH" sz="2000" b="1" dirty="0" smtClean="0"/>
          </a:p>
          <a:p>
            <a:r>
              <a:rPr lang="th-TH" sz="2000" b="1" dirty="0" smtClean="0"/>
              <a:t>ทางเข้าออกฉุกเฉิน </a:t>
            </a:r>
            <a:r>
              <a:rPr lang="th-TH" sz="2000" dirty="0" smtClean="0"/>
              <a:t>กำหนดทางเข้าออกฉุกเฉินของอาคาร  ทางหนีไฟและบันไดหนีไฟ</a:t>
            </a:r>
            <a:endParaRPr lang="th-TH" sz="2000" dirty="0"/>
          </a:p>
          <a:p>
            <a:r>
              <a:rPr lang="th-TH" sz="2000" b="1" dirty="0" smtClean="0"/>
              <a:t>หัวดับเพลิง </a:t>
            </a:r>
            <a:r>
              <a:rPr lang="th-TH" sz="2000" dirty="0" smtClean="0"/>
              <a:t>กำหนดทางเข้าออกฉุกเฉินของอาคาร เพื่อให้สามารถเข้าถึงได้โดยตรงสำหรับ   ทางหนีไฟและบันไดหนีไฟ</a:t>
            </a:r>
            <a:br>
              <a:rPr lang="th-TH" sz="2000" dirty="0" smtClean="0"/>
            </a:br>
            <a:endParaRPr lang="th-TH" sz="2000" dirty="0"/>
          </a:p>
          <a:p>
            <a:endParaRPr lang="th-TH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th-TH" dirty="0" smtClean="0"/>
              <a:t>การออกแบบระบบดับเพลิงในงานอุตสาหกรรม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การป้องกันอัคคีภัยสามารถกระทำได้ 2 ลักษณะคือ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Autofit/>
          </a:bodyPr>
          <a:lstStyle/>
          <a:p>
            <a:r>
              <a:rPr lang="th-TH" sz="2800" dirty="0" smtClean="0"/>
              <a:t>1. </a:t>
            </a:r>
            <a:r>
              <a:rPr lang="th-TH" sz="2800" b="1" dirty="0" smtClean="0"/>
              <a:t>การป้องกันอัคคีภัยวิธี </a:t>
            </a:r>
            <a:r>
              <a:rPr lang="en-US" sz="2800" b="1" dirty="0" smtClean="0"/>
              <a:t>Passive</a:t>
            </a:r>
            <a:r>
              <a:rPr lang="en-US" sz="2800" b="1" dirty="0"/>
              <a:t> </a:t>
            </a:r>
            <a:r>
              <a:rPr lang="th-TH" sz="2800" dirty="0" smtClean="0"/>
              <a:t>คือการจัดวางผังอาคารให้ปลอดภัยต่ออัคคีภัย การออกแบบอาคารมีความสามารถในการทนไฟ หรือมีเวลาพอสำหรับหนีไฟได้ การออกแบบที่ทำให้การเข้าดับเพลิงทำได้ง่าย และมีการอพยพคนออกจากอาคารได้สะดวก มีทางหนีไฟที่ดีมีประสิทธิภาพ</a:t>
            </a:r>
          </a:p>
          <a:p>
            <a:r>
              <a:rPr lang="th-TH" sz="2800" b="1" dirty="0" smtClean="0"/>
              <a:t>2. การป้องกันอัคคีภัยวิธี </a:t>
            </a:r>
            <a:r>
              <a:rPr lang="en-US" sz="2800" b="1" dirty="0" smtClean="0"/>
              <a:t>Active </a:t>
            </a:r>
            <a:r>
              <a:rPr lang="th-TH" sz="2800" dirty="0" smtClean="0"/>
              <a:t>คือการป้องกันโดยใช้ระบบเตือนภัย,การควบคุมควันไฟ,ระบายควันไฟและระบบดับเพลิงที่ดี เช่น มีระบบสัญญาณแจ้งเหตุเตือนภัย  ระบบดับเพลิงด้วยน้ำ  เครื่องดับเพลิงแบบพกพา  ลิฟต์สำหรับพนักงานดับเพลิงทำงานในกรณีไฟไหม้   ระบบควบคุมควันไฟโดยไม่ให้ควันไฟลามเข้า  มีการดูดควันออกจากตัวอาคาร เป็นตัน</a:t>
            </a:r>
            <a:br>
              <a:rPr lang="th-TH" sz="2800" dirty="0" smtClean="0"/>
            </a:br>
            <a:endParaRPr lang="th-TH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สิ่งที่ต้องตระหนักเรื่องอัคคีภัยสำหรับวิศวกร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ประเภทของอาคารเป็นแบบไหน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มีการติดตั้งระบบท่อยืนและสายฉีดน้ำดับเพลิง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th-TH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ระบบท่อดับเพลิงนอกอาคาร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th-TH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ภายในอาคารควรมีระบบหัวกระจายน้ำดับเพลิง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ผงเคมีแห้ง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กี่ถัง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</a:rPr>
              <a:t>บันไดฉุกเฉิน มาตรฐาน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th-TH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th-TH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th-TH" b="1" dirty="0" smtClean="0">
                <a:solidFill>
                  <a:srgbClr val="FF0000"/>
                </a:solidFill>
              </a:rPr>
              <a:t>ประเภทของอาคาร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600" b="1" dirty="0" smtClean="0">
                <a:solidFill>
                  <a:srgbClr val="0033CC"/>
                </a:solidFill>
              </a:rPr>
              <a:t>การแบ่งประเภทของอาคาร</a:t>
            </a:r>
            <a:r>
              <a:rPr lang="th-TH" sz="2400" dirty="0" smtClean="0"/>
              <a:t>ตามระดับความเสี่ยงจะแบ่งตามลักษณะการใช้งานเป็น 3 ประเภทดังนี้</a:t>
            </a:r>
          </a:p>
          <a:p>
            <a:pPr>
              <a:buNone/>
            </a:pP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3000" b="1" dirty="0" smtClean="0"/>
              <a:t>ประเภทที่ 1 </a:t>
            </a:r>
            <a:r>
              <a:rPr lang="th-TH" sz="3000" dirty="0" smtClean="0"/>
              <a:t>-สถานที่เสี่ยงต่อการเกิดอัคคีภัย อย่างเบา </a:t>
            </a:r>
            <a:br>
              <a:rPr lang="th-TH" sz="3000" dirty="0" smtClean="0"/>
            </a:br>
            <a:r>
              <a:rPr lang="th-TH" sz="3000" b="1" dirty="0" smtClean="0"/>
              <a:t>ประเภทที่ 2-</a:t>
            </a:r>
            <a:r>
              <a:rPr lang="th-TH" sz="3000" dirty="0" smtClean="0"/>
              <a:t>สถานที่เสี่ยงต่อการเกิดอัคคีภัย อย่างปานกลาง </a:t>
            </a:r>
            <a:br>
              <a:rPr lang="th-TH" sz="3000" dirty="0" smtClean="0"/>
            </a:br>
            <a:r>
              <a:rPr lang="th-TH" sz="3000" b="1" dirty="0" smtClean="0"/>
              <a:t>ประเภทที่ 3-</a:t>
            </a:r>
            <a:r>
              <a:rPr lang="th-TH" sz="3000" dirty="0" smtClean="0"/>
              <a:t>สถานที่เสี่ยงต่อการเกิดอัคคีภัย อย่างร้ายแรง เช่น โรงเลื่อย โรงงานเฟอร์นิเจอร์ โรงทอผ้า อุตสาหกรรมยาง อุตสาหกรรมพลาสติก และสถานที่ไฟไหม้อย่างรวดเร็วหรือมีควันซึ่งเป็นพิษหรือระเบิดได้</a:t>
            </a:r>
            <a:r>
              <a:rPr lang="th-TH" sz="2400" dirty="0" smtClean="0"/>
              <a:t/>
            </a:r>
            <a:br>
              <a:rPr lang="th-TH" sz="2400" dirty="0" smtClean="0"/>
            </a:br>
            <a:endParaRPr lang="th-TH" sz="2400" dirty="0" smtClean="0"/>
          </a:p>
          <a:p>
            <a:pPr>
              <a:buNone/>
            </a:pPr>
            <a:r>
              <a:rPr lang="th-TH" sz="2400" dirty="0"/>
              <a:t>	</a:t>
            </a:r>
            <a:r>
              <a:rPr lang="th-TH" sz="2400" dirty="0" smtClean="0"/>
              <a:t>จากนั้นจะต้องจัดให้มีระบบป้องกันอัคคีภัยที่สอดคล้องกับข้อกำหนดในกฎหมายและมาตรฐานสำหรับประเภทของอาคารนั้น</a:t>
            </a:r>
            <a:br>
              <a:rPr lang="th-TH" sz="2400" dirty="0" smtClean="0"/>
            </a:br>
            <a:r>
              <a:rPr lang="th-TH" sz="2400" dirty="0" smtClean="0"/>
              <a:t/>
            </a:r>
            <a:br>
              <a:rPr lang="th-TH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1359</Words>
  <Application>Microsoft Office PowerPoint</Application>
  <PresentationFormat>นำเสนอทางหน้าจอ (4:3)</PresentationFormat>
  <Paragraphs>111</Paragraphs>
  <Slides>36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7" baseType="lpstr">
      <vt:lpstr>Office Theme</vt:lpstr>
      <vt:lpstr>การออกแบบระบบดับเพลิง เพื่อการป้องกันอัคคีภัย</vt:lpstr>
      <vt:lpstr>ปัญหาทั่วไป</vt:lpstr>
      <vt:lpstr>การพิจารณาปรับปรุง พรบ.  กฎกระทรวง และข้อกำหนด</vt:lpstr>
      <vt:lpstr>องค์กรที่เกี่ยวข้อง</vt:lpstr>
      <vt:lpstr>องค์ประกอบที่จะต้องพิจารณาในการวางผัง</vt:lpstr>
      <vt:lpstr>การออกแบบระบบดับเพลิงในงานอุตสาหกรรม</vt:lpstr>
      <vt:lpstr>การป้องกันอัคคีภัยสามารถกระทำได้ 2 ลักษณะคือ</vt:lpstr>
      <vt:lpstr>สิ่งที่ต้องตระหนักเรื่องอัคคีภัยสำหรับวิศวกร</vt:lpstr>
      <vt:lpstr>1. ประเภทของอาคาร</vt:lpstr>
      <vt:lpstr>อาคารประเภทที่ 1</vt:lpstr>
      <vt:lpstr>อาคารประเภทที่ 2</vt:lpstr>
      <vt:lpstr>อาคารประเภทที่ 3</vt:lpstr>
      <vt:lpstr>รวมถึงพื้นที่ป้องกัน</vt:lpstr>
      <vt:lpstr>2. ระบบท่อยืนและสายฉีดน้ำดับเพลิง</vt:lpstr>
      <vt:lpstr>การออกแบบจำนวนท่อยืน</vt:lpstr>
      <vt:lpstr>รวมถึงตู้เก็บสายดับเพลิง</vt:lpstr>
      <vt:lpstr>3. ระบบท่อดับเพลิงนอกอาคาร</vt:lpstr>
      <vt:lpstr>ภาพนิ่ง 18</vt:lpstr>
      <vt:lpstr>4. ระบบหัวกระจายน้ำดับเพลิง</vt:lpstr>
      <vt:lpstr>ภาพนิ่ง 20</vt:lpstr>
      <vt:lpstr>ภาพนิ่ง 21</vt:lpstr>
      <vt:lpstr>การติดตั้งหัวกระจายน้ำดับเพลิง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5. ผงเคมีแห้ง </vt:lpstr>
      <vt:lpstr>6. บันไดหนีไฟ</vt:lpstr>
      <vt:lpstr>ภาพนิ่ง 31</vt:lpstr>
      <vt:lpstr>สองรูปนี้มีปัญหาอะไร</vt:lpstr>
      <vt:lpstr>ทางเข้าอาคารฉุกเฉิน</vt:lpstr>
      <vt:lpstr>ป้ายทางออกฉุกเฉิน </vt:lpstr>
      <vt:lpstr>ระบบสัญญาณแจ้งเหตุ</vt:lpstr>
      <vt:lpstr>ระบบป้องกันฟ้าผ่า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การออกแบบระบบดับเพลิง เพื่อการป้องกันอัคคีภัย</dc:title>
  <dc:creator>AXIOO</dc:creator>
  <cp:lastModifiedBy>Khoneaen University</cp:lastModifiedBy>
  <cp:revision>73</cp:revision>
  <dcterms:created xsi:type="dcterms:W3CDTF">2010-02-02T14:01:07Z</dcterms:created>
  <dcterms:modified xsi:type="dcterms:W3CDTF">2010-02-07T11:38:41Z</dcterms:modified>
</cp:coreProperties>
</file>