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06" r:id="rId2"/>
    <p:sldMasterId id="2147483724" r:id="rId3"/>
    <p:sldMasterId id="2147483738" r:id="rId4"/>
  </p:sldMasterIdLst>
  <p:handoutMasterIdLst>
    <p:handoutMasterId r:id="rId34"/>
  </p:handoutMasterIdLst>
  <p:sldIdLst>
    <p:sldId id="314" r:id="rId5"/>
    <p:sldId id="309" r:id="rId6"/>
    <p:sldId id="310" r:id="rId7"/>
    <p:sldId id="311" r:id="rId8"/>
    <p:sldId id="312" r:id="rId9"/>
    <p:sldId id="304" r:id="rId10"/>
    <p:sldId id="307" r:id="rId11"/>
    <p:sldId id="313" r:id="rId12"/>
    <p:sldId id="308" r:id="rId13"/>
    <p:sldId id="305" r:id="rId14"/>
    <p:sldId id="301" r:id="rId15"/>
    <p:sldId id="257" r:id="rId16"/>
    <p:sldId id="292" r:id="rId17"/>
    <p:sldId id="291" r:id="rId18"/>
    <p:sldId id="262" r:id="rId19"/>
    <p:sldId id="258" r:id="rId20"/>
    <p:sldId id="276" r:id="rId21"/>
    <p:sldId id="259" r:id="rId22"/>
    <p:sldId id="263" r:id="rId23"/>
    <p:sldId id="264" r:id="rId24"/>
    <p:sldId id="275" r:id="rId25"/>
    <p:sldId id="277" r:id="rId26"/>
    <p:sldId id="278" r:id="rId27"/>
    <p:sldId id="279" r:id="rId28"/>
    <p:sldId id="280" r:id="rId29"/>
    <p:sldId id="281" r:id="rId30"/>
    <p:sldId id="293" r:id="rId31"/>
    <p:sldId id="285" r:id="rId32"/>
    <p:sldId id="294" r:id="rId3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787"/>
    <p:restoredTop sz="90929"/>
  </p:normalViewPr>
  <p:slideViewPr>
    <p:cSldViewPr>
      <p:cViewPr varScale="1">
        <p:scale>
          <a:sx n="104" d="100"/>
          <a:sy n="104" d="100"/>
        </p:scale>
        <p:origin x="14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/>
            </a:lvl1pPr>
          </a:lstStyle>
          <a:p>
            <a:pPr>
              <a:defRPr/>
            </a:pPr>
            <a:fld id="{3B80C882-2EFD-4B01-BFBE-91B73EF4B9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224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h-TH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h-TH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h-TH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h-TH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h-TH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h-TH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h-TH"/>
            </a:p>
          </p:txBody>
        </p:sp>
      </p:grpSp>
      <p:sp>
        <p:nvSpPr>
          <p:cNvPr id="41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0BE3128-66B6-4129-94B4-879FF68C4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1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B3C74-CA37-4103-9C15-2BDEB65869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61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871D2-9741-41EC-B021-91C842EE5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85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th-TH" noProof="0"/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C1D73-679A-465C-800E-86579CD64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974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th-TH" noProof="0"/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3F48F-A9A3-4D27-8AFF-8345562F9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74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1027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1028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h-TH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1029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h-TH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1030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103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h-TH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1032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h-TH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1033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h-TH">
                <a:solidFill>
                  <a:srgbClr val="000000"/>
                </a:solidFill>
              </a:endParaRPr>
            </a:p>
          </p:txBody>
        </p:sp>
        <p:sp>
          <p:nvSpPr>
            <p:cNvPr id="8" name="Rectangle 1034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h-TH">
                <a:solidFill>
                  <a:srgbClr val="000000"/>
                </a:solidFill>
              </a:endParaRPr>
            </a:p>
          </p:txBody>
        </p:sp>
        <p:sp>
          <p:nvSpPr>
            <p:cNvPr id="9" name="Rectangle 1035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h-TH">
                <a:solidFill>
                  <a:srgbClr val="000000"/>
                </a:solidFill>
              </a:endParaRPr>
            </a:p>
          </p:txBody>
        </p:sp>
      </p:grpSp>
      <p:sp>
        <p:nvSpPr>
          <p:cNvPr id="108556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8557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038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039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6" name="Rectangle 104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1E3193F-D702-4978-B6EA-2D0BD295E235}" type="slidenum">
              <a:rPr 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4577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50935-AEBF-4BD1-ADAE-254847C562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6167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67C6F-B4C9-4567-9DBB-A6A0C00A97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139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BBC0E-A896-46E5-9623-934C4C0E16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3783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FE2CE-2504-4BA5-BE03-D6E43FC10E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5926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C8028-FBD9-4D19-8ECE-0E896997053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40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F2C7F-AB29-4C32-A460-83AB59790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850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20B7D-613B-4B58-9472-3FED16B0EB6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9049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583E5-7731-4B02-B40A-FB319EBA15E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572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68018-BD02-4554-8258-BC733ADA15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0416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A9FAC-E362-4ECD-90AE-9E12528DAFA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4184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0A42D-B147-4DF7-8653-0DFCA2C0E01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6655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ชื่อเรื่อง เนื้อหา 1 ส่วน และ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EAC1A-2622-4364-80E5-6C9C9C19BB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5305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ชื่อเรื่องและเนื้อหา 4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 sz="quarter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D6915-2FC1-4FEC-938C-404403A8F6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333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ชื่อเรื่อง ข้อความ 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07A9D-4D32-449A-A35C-0C784D97B7F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9170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ชื่อเรื่อง ข้อความ และ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7CB38-B560-4ED2-AC80-6A1B35F6FD7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8820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ชื่อเรื่อง ข้อความ และภาพตัดป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ภาพตัดปะ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endParaRPr lang="th-TH" noProof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88B1A-61C2-4005-9C87-04B7A35F43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654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B8614-F0C0-4254-BBB8-D9EAC38C9C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523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ชื่อเรื่องและตารา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ตาราง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th-TH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BDA40-146D-44E5-878C-882F8D198D9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5280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ngsana New" panose="02020603050405020304" pitchFamily="18" charset="-34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ngsana New" panose="02020603050405020304" pitchFamily="18" charset="-34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ngsana New" panose="02020603050405020304" pitchFamily="18" charset="-34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ngsana New" panose="02020603050405020304" pitchFamily="18" charset="-34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ngsana New" panose="02020603050405020304" pitchFamily="18" charset="-34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ngsana New" panose="02020603050405020304" pitchFamily="18" charset="-34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ngsana New" panose="02020603050405020304" pitchFamily="18" charset="-34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ngsana New" panose="02020603050405020304" pitchFamily="18" charset="-34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ngsana New" panose="02020603050405020304" pitchFamily="18" charset="-34"/>
                  </a:defRPr>
                </a:lvl9pPr>
              </a:lstStyle>
              <a:p>
                <a:pPr eaLnBrk="1" hangingPunct="1">
                  <a:defRPr/>
                </a:pPr>
                <a:endParaRPr lang="th-TH">
                  <a:solidFill>
                    <a:srgbClr val="40458C"/>
                  </a:solidFill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>
                  <a:solidFill>
                    <a:srgbClr val="40458C"/>
                  </a:solidFill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>
                  <a:solidFill>
                    <a:srgbClr val="40458C"/>
                  </a:solidFill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>
                  <a:solidFill>
                    <a:srgbClr val="40458C"/>
                  </a:solidFill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>
                  <a:solidFill>
                    <a:srgbClr val="40458C"/>
                  </a:solidFill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h-TH">
                  <a:solidFill>
                    <a:srgbClr val="40458C"/>
                  </a:solidFill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>
                  <a:solidFill>
                    <a:srgbClr val="40458C"/>
                  </a:solidFill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>
                  <a:solidFill>
                    <a:srgbClr val="40458C"/>
                  </a:solidFill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h-TH">
                  <a:solidFill>
                    <a:srgbClr val="40458C"/>
                  </a:solidFill>
                </a:endParaRPr>
              </a:p>
            </p:txBody>
          </p:sp>
        </p:grpSp>
      </p:grpSp>
      <p:sp>
        <p:nvSpPr>
          <p:cNvPr id="4512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คลิกเพื่อแก้ไขลักษณะต้นแบบชื่อเรื่อง</a:t>
            </a:r>
            <a:endParaRPr lang="en-US"/>
          </a:p>
        </p:txBody>
      </p:sp>
      <p:sp>
        <p:nvSpPr>
          <p:cNvPr id="4512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th-TH"/>
              <a:t>คลิกเพื่อแก้ไขลักษณะต้นแบบหัวข้อย่อย</a:t>
            </a:r>
            <a:endParaRPr lang="en-US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89F3FE5-0DB7-40A3-8C73-A2C1475C861C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9781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FBE55-22B5-4170-877A-4133D628D0D7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8648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C7CB0-6CC3-41ED-9D32-1710086714E2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9145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F7F56-7EE9-4236-B440-E237A93D1F5F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0845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1B5B5-8C26-40BA-8254-4C144EA65E4D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5967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3ADCC-1D03-40B9-A439-F1752A9824EA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051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8EEBD-52E3-4D5E-B6CE-9BFE785873FA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38501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113BA-FCA9-4D0C-B519-C466D39E4F40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76436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B19E6-B208-4B3F-9D5C-4C1A6985D2AE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27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74C12-BB9A-470A-A216-D617333EF7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044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E0B94-CF5C-4DE1-8375-5716A963EB21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11873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97899-9FAD-4577-A3B7-8BC84A2DB2F5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8751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ชื่อเรื่องและตารา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ตาราง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pPr lvl="0"/>
            <a:endParaRPr lang="th-TH" noProof="0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CE235-4FF4-4648-ADA4-B448770C6260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74187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ชื่อเรื่อง ข้อความ และภาพตัดป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ภาพตัดปะ 3"/>
          <p:cNvSpPr>
            <a:spLocks noGrp="1"/>
          </p:cNvSpPr>
          <p:nvPr>
            <p:ph type="clipArt"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endParaRPr lang="th-TH" noProof="0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3F541-406B-44DB-955B-994BE1764341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92004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06262-7FAD-4CC4-851E-87FA71E87CB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8140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F645A-8942-4AA2-94BC-000318BCFA0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9233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0A5D3-3922-4480-A238-6F2BD5D40B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8584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8C995-4B76-4077-8F77-7D521C814C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9305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80620-997F-40CC-B0AF-39A6575D9D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1007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D34B2-61F6-4938-9C84-CB8083E1DFA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613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83766-D3A3-4CC2-938A-DD327850E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95616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69D0C-EF53-4650-B564-018984F8BE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17800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2AC6C-5827-465C-8C3E-F598B0B67C0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6316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D92E1-BED4-4241-9401-C64A43054E5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58862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DA08B-1C35-4A14-B3C9-D141D62389E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99552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AF4AF-E05E-4DFC-8A78-14197A6255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1356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ชื่อเรื่อง ข้อความ และภาพตัดป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ภาพตัดปะ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th-TH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B829F-3447-4DD7-AB32-487EB0A9922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34785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ชื่อเรื่องและตารา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ตาราง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th-TH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FBAE6-7BC4-4651-BF05-117F8A0B02B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92736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ชื่อเรื่องและไดอะแกรมหรือแผนผังองค์ก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 SmartArt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th-TH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9C969-B3E5-42C4-827A-C4D63CF502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771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E3809-9B87-4F84-9D48-B0F886FB59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815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392AF-BAFA-421A-809B-60BAE85C70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201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0BE0C-FFCA-404E-96D7-38BCF4752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647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19C84-6FFC-48C3-9C1E-5EB1FFACB9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0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h-TH"/>
          </a:p>
        </p:txBody>
      </p:sp>
      <p:sp>
        <p:nvSpPr>
          <p:cNvPr id="2051" name="Rectangle 1027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h-TH"/>
          </a:p>
        </p:txBody>
      </p:sp>
      <p:sp>
        <p:nvSpPr>
          <p:cNvPr id="2052" name="Rectangle 1028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h-TH"/>
          </a:p>
        </p:txBody>
      </p:sp>
      <p:sp>
        <p:nvSpPr>
          <p:cNvPr id="2053" name="Rectangle 1029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h-TH"/>
          </a:p>
        </p:txBody>
      </p:sp>
      <p:sp>
        <p:nvSpPr>
          <p:cNvPr id="2054" name="Rectangle 1030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h-TH"/>
          </a:p>
        </p:txBody>
      </p:sp>
      <p:sp>
        <p:nvSpPr>
          <p:cNvPr id="2055" name="Rectangle 1031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h-TH"/>
          </a:p>
        </p:txBody>
      </p:sp>
      <p:sp>
        <p:nvSpPr>
          <p:cNvPr id="2056" name="Rectangle 1032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h-TH"/>
          </a:p>
        </p:txBody>
      </p:sp>
      <p:sp>
        <p:nvSpPr>
          <p:cNvPr id="2057" name="Rectangle 1033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8" name="Rectangle 103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83" name="Rectangle 10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4" name="Rectangle 10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5" name="Rectangle 10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446259A-92D6-4C1A-BD82-2B83E70DE3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h-TH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h-TH">
              <a:solidFill>
                <a:srgbClr val="000000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h-TH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h-TH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h-TH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h-TH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h-TH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75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75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75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329597F-6A92-4D1A-A787-36FE1D4862F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877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h-TH">
                    <a:solidFill>
                      <a:srgbClr val="40458C"/>
                    </a:solidFill>
                  </a:endParaRPr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ngsana New" panose="02020603050405020304" pitchFamily="18" charset="-34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ngsana New" panose="02020603050405020304" pitchFamily="18" charset="-34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ngsana New" panose="02020603050405020304" pitchFamily="18" charset="-34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ngsana New" panose="02020603050405020304" pitchFamily="18" charset="-34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ngsana New" panose="02020603050405020304" pitchFamily="18" charset="-34"/>
                </a:defRPr>
              </a:lvl9pPr>
            </a:lstStyle>
            <a:p>
              <a:pPr eaLnBrk="1" hangingPunct="1">
                <a:defRPr/>
              </a:pPr>
              <a:endParaRPr lang="th-TH">
                <a:solidFill>
                  <a:srgbClr val="40458C"/>
                </a:solidFill>
              </a:endParaRPr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h-TH">
                <a:solidFill>
                  <a:srgbClr val="40458C"/>
                </a:solidFill>
              </a:endParaRPr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>
                  <a:solidFill>
                    <a:srgbClr val="40458C"/>
                  </a:solidFill>
                </a:endParaRPr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h-TH">
                  <a:solidFill>
                    <a:srgbClr val="40458C"/>
                  </a:solidFill>
                </a:endParaRPr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h-TH">
                  <a:solidFill>
                    <a:srgbClr val="40458C"/>
                  </a:solidFill>
                </a:endParaRPr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th-TH"/>
              <a:t>คลิกเพื่อแก้ไขลักษณะต้นแบบชื่อเรื่อง</a:t>
            </a:r>
            <a:endParaRPr lang="en-US" altLang="th-TH"/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th-TH"/>
              <a:t>คลิกเพื่อแก้ไขลักษณะของข้อความต้นแบบ</a:t>
            </a:r>
            <a:endParaRPr lang="en-US" altLang="th-TH"/>
          </a:p>
          <a:p>
            <a:pPr lvl="1"/>
            <a:r>
              <a:rPr lang="th-TH" altLang="th-TH"/>
              <a:t>ระดับที่สอง</a:t>
            </a:r>
            <a:endParaRPr lang="en-US" altLang="th-TH"/>
          </a:p>
          <a:p>
            <a:pPr lvl="2"/>
            <a:r>
              <a:rPr lang="th-TH" altLang="th-TH"/>
              <a:t>ระดับที่สาม</a:t>
            </a:r>
            <a:endParaRPr lang="en-US" altLang="th-TH"/>
          </a:p>
          <a:p>
            <a:pPr lvl="3"/>
            <a:r>
              <a:rPr lang="th-TH" altLang="th-TH"/>
              <a:t>ระดับที่สี่</a:t>
            </a:r>
            <a:endParaRPr lang="en-US" altLang="th-TH"/>
          </a:p>
          <a:p>
            <a:pPr lvl="4"/>
            <a:r>
              <a:rPr lang="th-TH" altLang="th-TH"/>
              <a:t>ระดับที่ห้า</a:t>
            </a:r>
            <a:endParaRPr lang="en-US" altLang="th-TH"/>
          </a:p>
        </p:txBody>
      </p:sp>
      <p:sp>
        <p:nvSpPr>
          <p:cNvPr id="4409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Tahoma" pitchFamily="34" charset="0"/>
              </a:defRPr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44098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Tahoma" pitchFamily="34" charset="0"/>
              </a:defRPr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4409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cs typeface="Tahoma" pitchFamily="34" charset="0"/>
              </a:defRPr>
            </a:lvl1pPr>
          </a:lstStyle>
          <a:p>
            <a:pPr>
              <a:defRPr/>
            </a:pPr>
            <a:fld id="{398300C4-E5BF-43A6-B52A-9478DAEB510B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290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ngsana New" pitchFamily="18" charset="-34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ngsana New" pitchFamily="18" charset="-34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ngsana New" pitchFamily="18" charset="-34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ngsana New" pitchFamily="18" charset="-34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ngsana New" pitchFamily="18" charset="-34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ngsana New" pitchFamily="18" charset="-34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ngsana New" pitchFamily="18" charset="-34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6600"/>
            </a:gs>
            <a:gs pos="50000">
              <a:srgbClr val="000000"/>
            </a:gs>
            <a:gs pos="100000">
              <a:srgbClr val="3366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คลิกเพื่อแก้ไขลักษณะชื่อเรื่องหลัก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คลิกเพื่อแก้ไขลักษณะข้อความหลัก</a:t>
            </a:r>
            <a:endParaRPr lang="en-US"/>
          </a:p>
          <a:p>
            <a:pPr lvl="1"/>
            <a:r>
              <a:rPr lang="th-TH"/>
              <a:t>ระดับสอง</a:t>
            </a:r>
            <a:endParaRPr lang="en-US"/>
          </a:p>
          <a:p>
            <a:pPr lvl="2"/>
            <a:r>
              <a:rPr lang="th-TH"/>
              <a:t>ระดับสาม</a:t>
            </a:r>
            <a:endParaRPr lang="en-US"/>
          </a:p>
          <a:p>
            <a:pPr lvl="3"/>
            <a:r>
              <a:rPr lang="th-TH"/>
              <a:t>ระดับสี่</a:t>
            </a:r>
            <a:endParaRPr lang="en-US"/>
          </a:p>
          <a:p>
            <a:pPr lvl="4"/>
            <a:r>
              <a:rPr lang="th-TH"/>
              <a:t>ระดับห้า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6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ngsana New" pitchFamily="18" charset="-34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26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  <a:latin typeface="Angsana New" pitchFamily="18" charset="-34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600"/>
            </a:lvl1pPr>
          </a:lstStyle>
          <a:p>
            <a:pPr>
              <a:defRPr/>
            </a:pPr>
            <a:fld id="{938CCFCF-808C-4CA5-B1D7-35F760BCE6BE}" type="slidenum">
              <a:rPr lang="en-US">
                <a:solidFill>
                  <a:srgbClr val="000000"/>
                </a:solidFill>
                <a:latin typeface="Angsana New" pitchFamily="18" charset="-34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59536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kritapon@kku.ac.th" TargetMode="External"/><Relationship Id="rId1" Type="http://schemas.openxmlformats.org/officeDocument/2006/relationships/slideLayout" Target="../slideLayouts/slideLayout3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-learning.kku.ac.th/login/index.php" TargetMode="External"/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hyperlink" Target="mailto:kritapon@kku.ac.th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6.wm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5400" b="1" dirty="0"/>
              <a:t>ทดสอบความรู้เดิมก่อนเรียน 10 นาที</a:t>
            </a: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936812" y="1830684"/>
            <a:ext cx="74451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4000" dirty="0">
                <a:solidFill>
                  <a:schemeClr val="tx2"/>
                </a:solidFill>
                <a:latin typeface="Angsana New" pitchFamily="18" charset="-34"/>
                <a:cs typeface="Angsana New" pitchFamily="18" charset="-34"/>
              </a:rPr>
              <a:t>1.จงอธิบายหลักการตรวจวิเคราะห์องค์ประกอบทางเคมีในอาหารสัตว์ตามวิธี </a:t>
            </a:r>
            <a:r>
              <a:rPr lang="en-GB" sz="4000" dirty="0">
                <a:solidFill>
                  <a:schemeClr val="tx2"/>
                </a:solidFill>
                <a:latin typeface="Angsana New" pitchFamily="18" charset="-34"/>
                <a:cs typeface="Angsana New" pitchFamily="18" charset="-34"/>
              </a:rPr>
              <a:t>Proximate Analysis System  </a:t>
            </a:r>
            <a:r>
              <a:rPr lang="th-TH" sz="4000" dirty="0">
                <a:solidFill>
                  <a:schemeClr val="tx2"/>
                </a:solidFill>
                <a:latin typeface="Angsana New" pitchFamily="18" charset="-34"/>
                <a:cs typeface="Angsana New" pitchFamily="18" charset="-34"/>
              </a:rPr>
              <a:t>พร้อมเขียนแผนภาพประกอบ </a:t>
            </a:r>
          </a:p>
          <a:p>
            <a:pPr eaLnBrk="1" hangingPunct="1">
              <a:defRPr/>
            </a:pPr>
            <a:r>
              <a:rPr lang="en-US" sz="4000" b="1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2. DE </a:t>
            </a:r>
            <a:r>
              <a:rPr lang="th-TH" sz="4000" b="1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ย่อมาจากคำใด</a:t>
            </a:r>
            <a:r>
              <a:rPr lang="en-US" sz="4000" b="1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? </a:t>
            </a:r>
            <a:r>
              <a:rPr lang="th-TH" sz="4000" b="1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มีความหมายถึงอะไร</a:t>
            </a:r>
            <a:r>
              <a:rPr lang="en-US" sz="4000" b="1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? </a:t>
            </a:r>
            <a:r>
              <a:rPr lang="th-TH" sz="4000" b="1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มีความสำคัญต่อสัตว์อย่างไร</a:t>
            </a:r>
            <a:r>
              <a:rPr lang="en-US" sz="4000" b="1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?</a:t>
            </a:r>
          </a:p>
          <a:p>
            <a:pPr eaLnBrk="1" hangingPunct="1">
              <a:defRPr/>
            </a:pPr>
            <a:r>
              <a:rPr lang="en-US" sz="4000" b="1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3. ME </a:t>
            </a:r>
            <a:r>
              <a:rPr lang="th-TH" sz="4000" b="1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ย่อมาจากคำใด? มีความหมายถึงอะไร? มีความสำคัญต่อสัตว์อย่างไร</a:t>
            </a:r>
            <a:r>
              <a:rPr lang="en-US" sz="4000" b="1" dirty="0">
                <a:solidFill>
                  <a:schemeClr val="tx2"/>
                </a:solidFill>
                <a:latin typeface="TH SarabunPSK" pitchFamily="34" charset="-34"/>
                <a:cs typeface="TH SarabunPSK" pitchFamily="34" charset="-34"/>
              </a:rPr>
              <a:t>?</a:t>
            </a:r>
            <a:endParaRPr lang="th-TH" sz="4000" dirty="0">
              <a:solidFill>
                <a:schemeClr val="tx2"/>
              </a:solidFill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1604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509589"/>
            <a:ext cx="7270576" cy="11430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Nutrients and Feed Fraction</a:t>
            </a:r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1524000" y="2743200"/>
            <a:ext cx="1219200" cy="91440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H2O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2438400" y="2743200"/>
            <a:ext cx="1295400" cy="914400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Ash</a:t>
            </a: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3352800" y="2743200"/>
            <a:ext cx="1447800" cy="9144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CP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4495800" y="2743200"/>
            <a:ext cx="1371600" cy="914400"/>
          </a:xfrm>
          <a:prstGeom prst="cube">
            <a:avLst>
              <a:gd name="adj" fmla="val 25000"/>
            </a:avLst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EE</a:t>
            </a: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5562600" y="2743200"/>
            <a:ext cx="1371600" cy="914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Sol.non-N</a:t>
            </a:r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6705600" y="2743200"/>
            <a:ext cx="1219200" cy="9144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Fiber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5638800" y="2071688"/>
            <a:ext cx="236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2743200" y="2071688"/>
            <a:ext cx="1905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4800600" y="1766888"/>
            <a:ext cx="5619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DM</a:t>
            </a:r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23622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H="1">
            <a:off x="1676400" y="2438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1828800" y="2133600"/>
            <a:ext cx="641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H2O</a:t>
            </a:r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H="1">
            <a:off x="3810000" y="23622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5638800" y="2362200"/>
            <a:ext cx="236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5105400" y="2057400"/>
            <a:ext cx="561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OM</a:t>
            </a:r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>
            <a:off x="5638800" y="38100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163" name="AutoShape 19"/>
          <p:cNvSpPr>
            <a:spLocks noChangeArrowheads="1"/>
          </p:cNvSpPr>
          <p:nvPr/>
        </p:nvSpPr>
        <p:spPr bwMode="auto">
          <a:xfrm>
            <a:off x="990600" y="4267200"/>
            <a:ext cx="4800600" cy="6096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Proximate analysis system = NFE + CF</a:t>
            </a:r>
          </a:p>
        </p:txBody>
      </p:sp>
      <p:sp>
        <p:nvSpPr>
          <p:cNvPr id="6164" name="AutoShape 20"/>
          <p:cNvSpPr>
            <a:spLocks noChangeArrowheads="1"/>
          </p:cNvSpPr>
          <p:nvPr/>
        </p:nvSpPr>
        <p:spPr bwMode="auto">
          <a:xfrm>
            <a:off x="914400" y="5181600"/>
            <a:ext cx="5562600" cy="6096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Detergent Analysis system = NDS+NDF+(ADF+ADL)</a:t>
            </a:r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 flipH="1">
            <a:off x="5715000" y="38100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 flipH="1">
            <a:off x="6096000" y="3824288"/>
            <a:ext cx="381000" cy="1204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236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>
                <a:solidFill>
                  <a:srgbClr val="002060"/>
                </a:solidFill>
              </a:rPr>
              <a:t>Feed evaluation to determined nutritive Value</a:t>
            </a:r>
            <a:endParaRPr lang="en-US" sz="2800" dirty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A. Chemical composition of feed</a:t>
            </a:r>
          </a:p>
          <a:p>
            <a:pPr eaLnBrk="1" hangingPunct="1"/>
            <a:r>
              <a:rPr lang="en-US" i="1" dirty="0"/>
              <a:t>B. </a:t>
            </a:r>
            <a:r>
              <a:rPr lang="en-US" dirty="0"/>
              <a:t>Digestibility study</a:t>
            </a:r>
          </a:p>
          <a:p>
            <a:pPr eaLnBrk="1" hangingPunct="1"/>
            <a:r>
              <a:rPr lang="en-US" dirty="0"/>
              <a:t>C. Energy values</a:t>
            </a:r>
          </a:p>
        </p:txBody>
      </p:sp>
    </p:spTree>
    <p:extLst>
      <p:ext uri="{BB962C8B-B14F-4D97-AF65-F5344CB8AC3E}">
        <p14:creationId xmlns:p14="http://schemas.microsoft.com/office/powerpoint/2010/main" val="4205614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err="1"/>
              <a:t>A.Chemical</a:t>
            </a:r>
            <a:r>
              <a:rPr lang="en-US" sz="4000" dirty="0"/>
              <a:t> composition of feed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Proximate analysis (</a:t>
            </a:r>
            <a:r>
              <a:rPr lang="en-US" sz="2400" dirty="0" err="1"/>
              <a:t>Weende</a:t>
            </a:r>
            <a:r>
              <a:rPr lang="en-US" sz="2400" dirty="0"/>
              <a:t> system)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Common and routine description of animal feedstuffs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in 1865 by </a:t>
            </a:r>
            <a:r>
              <a:rPr lang="en-US" sz="2400" dirty="0" err="1"/>
              <a:t>Henneberg</a:t>
            </a:r>
            <a:r>
              <a:rPr lang="en-US" sz="2400" dirty="0"/>
              <a:t> and </a:t>
            </a:r>
            <a:r>
              <a:rPr lang="en-US" sz="2400" dirty="0" err="1"/>
              <a:t>Stohmann</a:t>
            </a:r>
            <a:r>
              <a:rPr lang="en-US" sz="2400" dirty="0"/>
              <a:t> at </a:t>
            </a:r>
            <a:r>
              <a:rPr lang="en-US" sz="2400" dirty="0" err="1"/>
              <a:t>Weende</a:t>
            </a:r>
            <a:r>
              <a:rPr lang="en-US" sz="2400" dirty="0"/>
              <a:t> experiment station in Germany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consists of 6 determinations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water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Ash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Crude fat (ether </a:t>
            </a:r>
            <a:r>
              <a:rPr lang="en-US" sz="2000" dirty="0" err="1"/>
              <a:t>extract,EE</a:t>
            </a:r>
            <a:r>
              <a:rPr lang="en-US" sz="2000" dirty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Crude protein (CP)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Crude fiber(CF)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Nitrogen free extract (NFE) ???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>
                <a:solidFill>
                  <a:srgbClr val="002060"/>
                </a:solidFill>
              </a:rPr>
              <a:t>Feed analysis by Proximate Analysis</a:t>
            </a:r>
            <a:endParaRPr lang="th-TH" sz="3600">
              <a:solidFill>
                <a:srgbClr val="002060"/>
              </a:solidFill>
            </a:endParaRP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1676400" y="1828800"/>
          <a:ext cx="6629400" cy="494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9" name="Presentation" r:id="rId3" imgW="4543143" imgH="3391200" progId="PowerPoint.Show.8">
                  <p:embed/>
                </p:oleObj>
              </mc:Choice>
              <mc:Fallback>
                <p:oleObj name="Presentation" r:id="rId3" imgW="4543143" imgH="3391200" progId="PowerPoint.Show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828800"/>
                        <a:ext cx="6629400" cy="4948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685800"/>
            <a:ext cx="7620000" cy="762000"/>
          </a:xfrm>
        </p:spPr>
        <p:txBody>
          <a:bodyPr/>
          <a:lstStyle/>
          <a:p>
            <a:pPr eaLnBrk="1" hangingPunct="1"/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 of Proximate Analysis</a:t>
            </a:r>
          </a:p>
        </p:txBody>
      </p:sp>
      <p:graphicFrame>
        <p:nvGraphicFramePr>
          <p:cNvPr id="22531" name="Object 3"/>
          <p:cNvGraphicFramePr>
            <a:graphicFrameLocks noGrp="1" noChangeAspect="1"/>
          </p:cNvGraphicFramePr>
          <p:nvPr>
            <p:ph type="tbl" idx="1"/>
          </p:nvPr>
        </p:nvGraphicFramePr>
        <p:xfrm>
          <a:off x="688975" y="1979613"/>
          <a:ext cx="7613650" cy="4011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5" name="Document" r:id="rId3" imgW="7749239" imgH="4083640" progId="Word.Document.8">
                  <p:embed/>
                </p:oleObj>
              </mc:Choice>
              <mc:Fallback>
                <p:oleObj name="Document" r:id="rId3" imgW="7749239" imgH="4083640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" y="1979613"/>
                        <a:ext cx="7613650" cy="4011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Dry Matter (DM)</a:t>
            </a:r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Determines water content</a:t>
            </a:r>
          </a:p>
          <a:p>
            <a:pPr eaLnBrk="1" hangingPunct="1"/>
            <a:r>
              <a:rPr lang="en-US"/>
              <a:t>Overnight at 105 C in oven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Most animal feedstuffs 90% DM</a:t>
            </a:r>
          </a:p>
          <a:p>
            <a:pPr eaLnBrk="1" hangingPunct="1"/>
            <a:r>
              <a:rPr lang="en-US"/>
              <a:t>Silages are 30-35%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US"/>
          </a:p>
        </p:txBody>
      </p:sp>
      <p:grpSp>
        <p:nvGrpSpPr>
          <p:cNvPr id="10244" name="Group 7"/>
          <p:cNvGrpSpPr>
            <a:grpSpLocks/>
          </p:cNvGrpSpPr>
          <p:nvPr/>
        </p:nvGrpSpPr>
        <p:grpSpPr bwMode="auto">
          <a:xfrm>
            <a:off x="2286000" y="3276600"/>
            <a:ext cx="3940175" cy="822325"/>
            <a:chOff x="768" y="2064"/>
            <a:chExt cx="2482" cy="518"/>
          </a:xfrm>
        </p:grpSpPr>
        <p:sp>
          <p:nvSpPr>
            <p:cNvPr id="10245" name="Text Box 5"/>
            <p:cNvSpPr txBox="1">
              <a:spLocks noChangeArrowheads="1"/>
            </p:cNvSpPr>
            <p:nvPr/>
          </p:nvSpPr>
          <p:spPr bwMode="auto">
            <a:xfrm>
              <a:off x="768" y="2064"/>
              <a:ext cx="1079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 u="sng"/>
                <a:t>Dry weight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/>
                <a:t>Wet weight</a:t>
              </a:r>
            </a:p>
          </p:txBody>
        </p:sp>
        <p:sp>
          <p:nvSpPr>
            <p:cNvPr id="10246" name="Text Box 6"/>
            <p:cNvSpPr txBox="1">
              <a:spLocks noChangeArrowheads="1"/>
            </p:cNvSpPr>
            <p:nvPr/>
          </p:nvSpPr>
          <p:spPr bwMode="auto">
            <a:xfrm>
              <a:off x="1862" y="2179"/>
              <a:ext cx="13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/>
                <a:t>X 100 = % DM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Dry Matter (DM)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Possible errors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Loss of volatiles (VFA and lactic acid) in silage and any fermented products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Most likely will underestimate DM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Improved methods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Freeze drying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Drying in vacuum ovens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Drying at lower temperature (&lt;70 C)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Ash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What remains after all the organic nutrients have been burned off</a:t>
            </a:r>
          </a:p>
          <a:p>
            <a:pPr lvl="1" eaLnBrk="1" hangingPunct="1"/>
            <a:r>
              <a:rPr lang="en-US" sz="2400"/>
              <a:t>600 C for several hours</a:t>
            </a:r>
          </a:p>
          <a:p>
            <a:pPr eaLnBrk="1" hangingPunct="1"/>
            <a:r>
              <a:rPr lang="en-US" sz="2800"/>
              <a:t>Contains all mineral elements</a:t>
            </a:r>
          </a:p>
          <a:p>
            <a:pPr lvl="1" eaLnBrk="1" hangingPunct="1"/>
            <a:r>
              <a:rPr lang="en-US" sz="2400"/>
              <a:t>Does not give individual minerals</a:t>
            </a:r>
          </a:p>
          <a:p>
            <a:pPr eaLnBrk="1" hangingPunct="1"/>
            <a:r>
              <a:rPr lang="en-US" sz="2800"/>
              <a:t>Possible errors</a:t>
            </a:r>
          </a:p>
          <a:p>
            <a:pPr lvl="1" eaLnBrk="1" hangingPunct="1"/>
            <a:r>
              <a:rPr lang="en-US" sz="2400"/>
              <a:t>High temperatures can volatilize some elements</a:t>
            </a:r>
          </a:p>
          <a:p>
            <a:pPr lvl="2" eaLnBrk="1" hangingPunct="1"/>
            <a:r>
              <a:rPr lang="en-US" sz="2000"/>
              <a:t>Cl, Zn, Se, and I</a:t>
            </a:r>
          </a:p>
          <a:p>
            <a:pPr lvl="1" eaLnBrk="1" hangingPunct="1"/>
            <a:r>
              <a:rPr lang="en-US" sz="2400"/>
              <a:t>Underestimate mineral content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Ether Extract (EE)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Dried sample is boiled in ether for 4 h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Ether is dried and remaining DM is called EE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Since fats are soluble in ether, EE is equivalent to fat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Possible errors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Assumes all ether soluble substances are fats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Some are not (i.e., plant pigments, wax)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/>
              <a:t>Error is generally small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Crude Protein (CP)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Johan Kjeldahl (Danish chemist)</a:t>
            </a:r>
          </a:p>
          <a:p>
            <a:pPr lvl="1" eaLnBrk="1" hangingPunct="1"/>
            <a:r>
              <a:rPr lang="en-US"/>
              <a:t>Discovered that “all proteins” contained about 16% nitrogen</a:t>
            </a:r>
          </a:p>
          <a:p>
            <a:pPr lvl="1" eaLnBrk="1" hangingPunct="1"/>
            <a:r>
              <a:rPr lang="en-US"/>
              <a:t>Analysis of N is relatively easy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/>
          </a:p>
        </p:txBody>
      </p:sp>
      <p:grpSp>
        <p:nvGrpSpPr>
          <p:cNvPr id="14340" name="Group 9"/>
          <p:cNvGrpSpPr>
            <a:grpSpLocks/>
          </p:cNvGrpSpPr>
          <p:nvPr/>
        </p:nvGrpSpPr>
        <p:grpSpPr bwMode="auto">
          <a:xfrm>
            <a:off x="2590800" y="4267200"/>
            <a:ext cx="4267200" cy="822325"/>
            <a:chOff x="1920" y="2688"/>
            <a:chExt cx="2688" cy="518"/>
          </a:xfrm>
        </p:grpSpPr>
        <p:sp>
          <p:nvSpPr>
            <p:cNvPr id="14341" name="Text Box 7"/>
            <p:cNvSpPr txBox="1">
              <a:spLocks noChangeArrowheads="1"/>
            </p:cNvSpPr>
            <p:nvPr/>
          </p:nvSpPr>
          <p:spPr bwMode="auto">
            <a:xfrm>
              <a:off x="1920" y="2688"/>
              <a:ext cx="431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 u="sng"/>
                <a:t>100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/>
                <a:t>16</a:t>
              </a:r>
            </a:p>
          </p:txBody>
        </p:sp>
        <p:sp>
          <p:nvSpPr>
            <p:cNvPr id="14342" name="Text Box 8"/>
            <p:cNvSpPr txBox="1">
              <a:spLocks noChangeArrowheads="1"/>
            </p:cNvSpPr>
            <p:nvPr/>
          </p:nvSpPr>
          <p:spPr bwMode="auto">
            <a:xfrm>
              <a:off x="2352" y="2803"/>
              <a:ext cx="22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/>
                <a:t>= 6.25  so 6.25 x N = CP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1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9pPr>
          </a:lstStyle>
          <a:p>
            <a:fld id="{DA5224BD-F62E-4ECA-9078-9BE24C24ADFF}" type="slidenum">
              <a:rPr lang="en-US" altLang="th-TH" sz="1400">
                <a:solidFill>
                  <a:srgbClr val="40458C"/>
                </a:solidFill>
                <a:latin typeface="TH SarabunPSK" pitchFamily="34" charset="-34"/>
                <a:cs typeface="TH SarabunPSK" pitchFamily="34" charset="-34"/>
              </a:rPr>
              <a:pPr/>
              <a:t>2</a:t>
            </a:fld>
            <a:endParaRPr lang="th-TH" altLang="th-TH" sz="1400">
              <a:solidFill>
                <a:srgbClr val="40458C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5813" y="1622425"/>
            <a:ext cx="7977187" cy="1085850"/>
          </a:xfrm>
        </p:spPr>
        <p:txBody>
          <a:bodyPr/>
          <a:lstStyle/>
          <a:p>
            <a:pPr algn="ctr" eaLnBrk="1" hangingPunct="1"/>
            <a:r>
              <a:rPr lang="th-TH" altLang="th-TH" sz="3600" b="1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วิชา 137441 โภชนศาสตร์สัตว์ประยุกต์</a:t>
            </a:r>
            <a:br>
              <a:rPr lang="th-TH" altLang="th-TH" sz="3600" b="1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en-US" altLang="th-TH" sz="3600" b="1">
                <a:latin typeface="TH SarabunPSK" pitchFamily="34" charset="-34"/>
                <a:cs typeface="TH SarabunPSK" pitchFamily="34" charset="-34"/>
              </a:rPr>
              <a:t>137441 Applied Animal Nutrition</a:t>
            </a:r>
            <a:endParaRPr lang="th-TH" altLang="th-TH" sz="3600" b="1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07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0400"/>
            <a:ext cx="6400800" cy="3086100"/>
          </a:xfrm>
        </p:spPr>
        <p:txBody>
          <a:bodyPr/>
          <a:lstStyle/>
          <a:p>
            <a:pPr eaLnBrk="1" hangingPunct="1"/>
            <a:r>
              <a:rPr lang="th-TH" altLang="th-TH" sz="2400" b="1">
                <a:latin typeface="TH SarabunPSK" pitchFamily="34" charset="-34"/>
                <a:cs typeface="TH SarabunPSK" pitchFamily="34" charset="-34"/>
              </a:rPr>
              <a:t>รศ.ดร.กฤตพล สมมาตย์</a:t>
            </a:r>
          </a:p>
          <a:p>
            <a:pPr eaLnBrk="1" hangingPunct="1"/>
            <a:r>
              <a:rPr lang="th-TH" altLang="th-TH" sz="2400" b="1">
                <a:latin typeface="TH SarabunPSK" pitchFamily="34" charset="-34"/>
                <a:cs typeface="TH SarabunPSK" pitchFamily="34" charset="-34"/>
              </a:rPr>
              <a:t>ภาควิชาสัตวศาสตร์ คณะเกษตรศาสตร์ </a:t>
            </a:r>
          </a:p>
          <a:p>
            <a:pPr eaLnBrk="1" hangingPunct="1"/>
            <a:r>
              <a:rPr lang="th-TH" altLang="th-TH" sz="2400" b="1">
                <a:latin typeface="TH SarabunPSK" pitchFamily="34" charset="-34"/>
                <a:cs typeface="TH SarabunPSK" pitchFamily="34" charset="-34"/>
              </a:rPr>
              <a:t>มหาวิทยาลัยขอนแก่น </a:t>
            </a:r>
            <a:endParaRPr lang="en-US" altLang="th-TH" sz="2400" b="1">
              <a:latin typeface="TH SarabunPSK" pitchFamily="34" charset="-34"/>
              <a:cs typeface="TH SarabunPSK" pitchFamily="34" charset="-34"/>
            </a:endParaRPr>
          </a:p>
          <a:p>
            <a:pPr eaLnBrk="1" hangingPunct="1"/>
            <a:r>
              <a:rPr lang="en-US" altLang="th-TH" sz="2400" b="1">
                <a:latin typeface="TH SarabunPSK" pitchFamily="34" charset="-34"/>
                <a:cs typeface="TH SarabunPSK" pitchFamily="34" charset="-34"/>
              </a:rPr>
              <a:t>Email: </a:t>
            </a:r>
            <a:r>
              <a:rPr lang="en-US" altLang="th-TH" sz="2400" b="1">
                <a:latin typeface="TH SarabunPSK" pitchFamily="34" charset="-34"/>
                <a:cs typeface="TH SarabunPSK" pitchFamily="34" charset="-34"/>
                <a:hlinkClick r:id="rId2"/>
              </a:rPr>
              <a:t>kritapon@kku.ac.th</a:t>
            </a:r>
            <a:endParaRPr lang="th-TH" altLang="th-TH" sz="2400" b="1">
              <a:latin typeface="TH SarabunPSK" pitchFamily="34" charset="-34"/>
              <a:cs typeface="TH SarabunPSK" pitchFamily="34" charset="-34"/>
            </a:endParaRPr>
          </a:p>
          <a:p>
            <a:pPr eaLnBrk="1" hangingPunct="1"/>
            <a:r>
              <a:rPr lang="en-US" altLang="th-TH" sz="2400" b="1">
                <a:latin typeface="TH SarabunPSK" pitchFamily="34" charset="-34"/>
                <a:cs typeface="TH SarabunPSK" pitchFamily="34" charset="-34"/>
              </a:rPr>
              <a:t>Tel: 089-7117898</a:t>
            </a:r>
            <a:r>
              <a:rPr lang="th-TH" altLang="th-TH" sz="2400" b="1">
                <a:latin typeface="TH SarabunPSK" pitchFamily="34" charset="-34"/>
                <a:cs typeface="TH SarabunPSK" pitchFamily="34" charset="-34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688346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Crude Protein (CP)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N analysis</a:t>
            </a:r>
          </a:p>
          <a:p>
            <a:pPr lvl="1" eaLnBrk="1" hangingPunct="1"/>
            <a:r>
              <a:rPr lang="en-US"/>
              <a:t>Boil dried sample in 36 N sulfuric acid</a:t>
            </a:r>
          </a:p>
          <a:p>
            <a:pPr lvl="1" eaLnBrk="1" hangingPunct="1"/>
            <a:r>
              <a:rPr lang="en-US"/>
              <a:t>Neutralize with 12 N NaOH</a:t>
            </a:r>
          </a:p>
          <a:p>
            <a:pPr lvl="2" eaLnBrk="1" hangingPunct="1"/>
            <a:r>
              <a:rPr lang="en-US"/>
              <a:t>Releases ionized ammonium</a:t>
            </a:r>
          </a:p>
          <a:p>
            <a:pPr lvl="1" eaLnBrk="1" hangingPunct="1"/>
            <a:r>
              <a:rPr lang="en-US"/>
              <a:t>Titrate the distilled ammonium with 0.02 N sulfuric acid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Crude Protein (CP)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Possible errors</a:t>
            </a:r>
          </a:p>
          <a:p>
            <a:pPr lvl="1" eaLnBrk="1" hangingPunct="1"/>
            <a:r>
              <a:rPr lang="en-US"/>
              <a:t>Assumes all N comes from protein</a:t>
            </a:r>
          </a:p>
          <a:p>
            <a:pPr lvl="2" eaLnBrk="1" hangingPunct="1"/>
            <a:r>
              <a:rPr lang="en-US"/>
              <a:t>Not true (DNA, RNA, urea)</a:t>
            </a:r>
          </a:p>
          <a:p>
            <a:pPr lvl="1" eaLnBrk="1" hangingPunct="1"/>
            <a:r>
              <a:rPr lang="en-US"/>
              <a:t>6.25 conversion factor is adequate</a:t>
            </a:r>
          </a:p>
          <a:p>
            <a:pPr lvl="2" eaLnBrk="1" hangingPunct="1"/>
            <a:r>
              <a:rPr lang="en-US"/>
              <a:t>Oilseed proteins contain 18.5% protein</a:t>
            </a:r>
          </a:p>
          <a:p>
            <a:pPr lvl="3" eaLnBrk="1" hangingPunct="1"/>
            <a:r>
              <a:rPr lang="en-US"/>
              <a:t>Conversion factor =  ??</a:t>
            </a:r>
          </a:p>
          <a:p>
            <a:pPr lvl="2" eaLnBrk="1" hangingPunct="1"/>
            <a:r>
              <a:rPr lang="en-US"/>
              <a:t>Milk uses a conversion factor of 6.38</a:t>
            </a:r>
          </a:p>
          <a:p>
            <a:pPr lvl="3" eaLnBrk="1" hangingPunct="1"/>
            <a:r>
              <a:rPr lang="en-US"/>
              <a:t>Total N content = ??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/>
              <a:t>		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Crude Fiber (CF)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Cell wall constituents</a:t>
            </a:r>
          </a:p>
          <a:p>
            <a:pPr lvl="1" eaLnBrk="1" hangingPunct="1"/>
            <a:r>
              <a:rPr lang="en-US"/>
              <a:t>Cellulose, hemicellulose, pectin, lignin</a:t>
            </a:r>
          </a:p>
          <a:p>
            <a:pPr eaLnBrk="1" hangingPunct="1"/>
            <a:r>
              <a:rPr lang="en-US"/>
              <a:t>Ruminants can digest a large portion of CF; nonruminants cannot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Crude Fiber (CF)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Procedure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Dried in weak sulfuric acid (1.25%)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Boiled in weak alkali (1.25% NaOH)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Remainder is dried and ashed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Difference between filtered dried sample and ashed sample is CF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Boiling simulate pH conditions in the stomach and small intestine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Crude Fiber (CF)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230687"/>
          </a:xfrm>
        </p:spPr>
        <p:txBody>
          <a:bodyPr/>
          <a:lstStyle/>
          <a:p>
            <a:pPr eaLnBrk="1" hangingPunct="1"/>
            <a:r>
              <a:rPr lang="en-US"/>
              <a:t>Possible error</a:t>
            </a:r>
          </a:p>
          <a:p>
            <a:pPr lvl="1" eaLnBrk="1" hangingPunct="1"/>
            <a:r>
              <a:rPr lang="en-US"/>
              <a:t>Acid and base solubilize some of the true fiber (hemicellulose)</a:t>
            </a:r>
          </a:p>
          <a:p>
            <a:pPr eaLnBrk="1" hangingPunct="1"/>
            <a:r>
              <a:rPr lang="en-US"/>
              <a:t>CF underestimates true fiber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Nitrogen-free Extract (NFE)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Approximates non-structural carbohydrate content (starch and sugars)</a:t>
            </a:r>
          </a:p>
          <a:p>
            <a:pPr eaLnBrk="1" hangingPunct="1"/>
            <a:r>
              <a:rPr lang="en-US"/>
              <a:t>Determined by difference between total dry matter and the sum of the other four chemical components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762000" y="5486400"/>
            <a:ext cx="799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2800"/>
              <a:t>%NFE = %DM – (%EE + %CP + % ash + % CF)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Nitrogen-free Extract (NFE)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Only part of proximate analysis not determined directly</a:t>
            </a:r>
          </a:p>
          <a:p>
            <a:pPr eaLnBrk="1" hangingPunct="1"/>
            <a:r>
              <a:rPr lang="en-US"/>
              <a:t>NFE supposedly represents soluble carbohydrate; CF is insoluble carbohydrate</a:t>
            </a:r>
          </a:p>
          <a:p>
            <a:pPr eaLnBrk="1" hangingPunct="1"/>
            <a:r>
              <a:rPr lang="en-US"/>
              <a:t>NFE contains accumulated errors from DM, CP, CF, EE and ash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23877"/>
            <a:ext cx="7162800" cy="11430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Feed Fraction</a:t>
            </a:r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1524000" y="2743200"/>
            <a:ext cx="1219200" cy="914400"/>
          </a:xfrm>
          <a:prstGeom prst="cube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H2O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2438400" y="2743200"/>
            <a:ext cx="1295400" cy="914400"/>
          </a:xfrm>
          <a:prstGeom prst="cube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Ash</a:t>
            </a: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3352800" y="2743200"/>
            <a:ext cx="1447800" cy="9144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CP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4495800" y="2743200"/>
            <a:ext cx="1371600" cy="914400"/>
          </a:xfrm>
          <a:prstGeom prst="cube">
            <a:avLst>
              <a:gd name="adj" fmla="val 25000"/>
            </a:avLst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EE</a:t>
            </a: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5562600" y="2743200"/>
            <a:ext cx="1371600" cy="914400"/>
          </a:xfrm>
          <a:prstGeom prst="cube">
            <a:avLst>
              <a:gd name="adj" fmla="val 2500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Sol.non-N</a:t>
            </a:r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6705600" y="2743200"/>
            <a:ext cx="1219200" cy="9144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Fiber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5638800" y="2071688"/>
            <a:ext cx="236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2743200" y="2071688"/>
            <a:ext cx="1905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4800600" y="1766888"/>
            <a:ext cx="5619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DM</a:t>
            </a:r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23622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H="1">
            <a:off x="1676400" y="2438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1828800" y="2133600"/>
            <a:ext cx="641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H2O</a:t>
            </a:r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H="1">
            <a:off x="3810000" y="2362200"/>
            <a:ext cx="121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5638800" y="2362200"/>
            <a:ext cx="236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5105400" y="2057400"/>
            <a:ext cx="561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OM</a:t>
            </a:r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>
            <a:off x="5638800" y="38100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6163" name="AutoShape 19"/>
          <p:cNvSpPr>
            <a:spLocks noChangeArrowheads="1"/>
          </p:cNvSpPr>
          <p:nvPr/>
        </p:nvSpPr>
        <p:spPr bwMode="auto">
          <a:xfrm>
            <a:off x="990600" y="4267200"/>
            <a:ext cx="4800600" cy="6096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Proximate analysis system = NFE + CF</a:t>
            </a:r>
          </a:p>
        </p:txBody>
      </p:sp>
      <p:sp>
        <p:nvSpPr>
          <p:cNvPr id="6164" name="AutoShape 20"/>
          <p:cNvSpPr>
            <a:spLocks noChangeArrowheads="1"/>
          </p:cNvSpPr>
          <p:nvPr/>
        </p:nvSpPr>
        <p:spPr bwMode="auto">
          <a:xfrm>
            <a:off x="914400" y="5181600"/>
            <a:ext cx="5562600" cy="6096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Detergent Analysis system = NDS+NDF+(ADF+ADL)</a:t>
            </a:r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 flipH="1">
            <a:off x="5715000" y="38100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 flipH="1">
            <a:off x="6096000" y="3824288"/>
            <a:ext cx="381000" cy="1204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Detergent System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NDF = neutral detergent fiber</a:t>
            </a:r>
          </a:p>
          <a:p>
            <a:pPr lvl="1" eaLnBrk="1" hangingPunct="1"/>
            <a:r>
              <a:rPr lang="en-US" sz="2000" dirty="0"/>
              <a:t>Extraction with neutral detergent recovers major plant cell wall components (cellulose, hemicellulose, lignin) and removes all other organic constituents</a:t>
            </a:r>
          </a:p>
          <a:p>
            <a:pPr eaLnBrk="1" hangingPunct="1"/>
            <a:r>
              <a:rPr lang="en-US" sz="2400" dirty="0"/>
              <a:t>ADF = acid detergent fiber</a:t>
            </a:r>
          </a:p>
          <a:p>
            <a:pPr lvl="1" eaLnBrk="1" hangingPunct="1"/>
            <a:r>
              <a:rPr lang="en-US" sz="2000" dirty="0"/>
              <a:t>Extraction with strong acid detergent recovers cellulose, lignin and lignin-N complexes, and removes hemicellulose and fiber-bound protein</a:t>
            </a:r>
          </a:p>
          <a:p>
            <a:pPr eaLnBrk="1" hangingPunct="1"/>
            <a:r>
              <a:rPr lang="en-US" sz="2400" dirty="0"/>
              <a:t>ADL = acid detergent lignin</a:t>
            </a:r>
          </a:p>
          <a:p>
            <a:pPr lvl="1" eaLnBrk="1" hangingPunct="1"/>
            <a:r>
              <a:rPr lang="en-US" sz="2000" dirty="0"/>
              <a:t>Extraction with strong acid recovers lignin and removes cellulose and bound protein</a:t>
            </a:r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3375"/>
            <a:ext cx="7772400" cy="1143000"/>
          </a:xfrm>
        </p:spPr>
        <p:txBody>
          <a:bodyPr/>
          <a:lstStyle/>
          <a:p>
            <a:r>
              <a:rPr lang="en-US" sz="4800" b="1">
                <a:solidFill>
                  <a:schemeClr val="bg1"/>
                </a:solidFill>
              </a:rPr>
              <a:t>Carbohydrate component in Plant </a:t>
            </a:r>
            <a:r>
              <a:rPr lang="en-US" sz="4800">
                <a:solidFill>
                  <a:schemeClr val="bg1"/>
                </a:solidFill>
              </a:rPr>
              <a:t> </a:t>
            </a:r>
            <a:endParaRPr lang="th-TH" sz="4800">
              <a:solidFill>
                <a:schemeClr val="bg1"/>
              </a:solidFill>
            </a:endParaRPr>
          </a:p>
        </p:txBody>
      </p:sp>
      <p:pic>
        <p:nvPicPr>
          <p:cNvPr id="25603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1270000"/>
            <a:ext cx="7129463" cy="5481638"/>
          </a:xfr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9pPr>
          </a:lstStyle>
          <a:p>
            <a:fld id="{376261CB-5270-4AA1-AD38-C9BFE222F811}" type="slidenum">
              <a:rPr lang="en-US" altLang="th-TH" sz="1400">
                <a:solidFill>
                  <a:srgbClr val="40458C"/>
                </a:solidFill>
                <a:latin typeface="TH SarabunPSK" pitchFamily="34" charset="-34"/>
                <a:cs typeface="TH SarabunPSK" pitchFamily="34" charset="-34"/>
              </a:rPr>
              <a:pPr/>
              <a:t>3</a:t>
            </a:fld>
            <a:endParaRPr lang="th-TH" altLang="th-TH" sz="1400">
              <a:solidFill>
                <a:srgbClr val="40458C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099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54063" y="304800"/>
            <a:ext cx="7489825" cy="1143000"/>
          </a:xfrm>
        </p:spPr>
        <p:txBody>
          <a:bodyPr/>
          <a:lstStyle/>
          <a:p>
            <a:pPr eaLnBrk="1" hangingPunct="1"/>
            <a:r>
              <a:rPr lang="th-TH" altLang="th-TH" sz="4800" b="1">
                <a:latin typeface="TH SarabunPSK" pitchFamily="34" charset="-34"/>
                <a:cs typeface="TH SarabunPSK" pitchFamily="34" charset="-34"/>
              </a:rPr>
              <a:t>สื่อและเอกสารประกอบการสอน</a:t>
            </a:r>
          </a:p>
        </p:txBody>
      </p:sp>
      <p:sp>
        <p:nvSpPr>
          <p:cNvPr id="4100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1643063"/>
            <a:ext cx="8064500" cy="4643437"/>
          </a:xfrm>
        </p:spPr>
        <p:txBody>
          <a:bodyPr/>
          <a:lstStyle/>
          <a:p>
            <a:pPr eaLnBrk="1" hangingPunct="1"/>
            <a:r>
              <a:rPr lang="th-TH" altLang="th-TH" sz="1800" b="1">
                <a:latin typeface="TH SarabunPSK" pitchFamily="34" charset="-34"/>
                <a:cs typeface="TH SarabunPSK" pitchFamily="34" charset="-34"/>
              </a:rPr>
              <a:t>ระบบการเรียนออนไลน์</a:t>
            </a:r>
            <a:r>
              <a:rPr lang="en-US" altLang="th-TH" sz="1800">
                <a:latin typeface="TH SarabunPSK" pitchFamily="34" charset="-34"/>
                <a:cs typeface="TH SarabunPSK" pitchFamily="34" charset="-34"/>
              </a:rPr>
              <a:t>: </a:t>
            </a:r>
            <a:r>
              <a:rPr lang="en-US" altLang="th-TH" sz="1800">
                <a:latin typeface="TH SarabunPSK" pitchFamily="34" charset="-34"/>
                <a:cs typeface="TH SarabunPSK" pitchFamily="34" charset="-34"/>
                <a:hlinkClick r:id="rId2"/>
              </a:rPr>
              <a:t>e-learning.kku.ac.th</a:t>
            </a:r>
            <a:endParaRPr lang="th-TH" altLang="th-TH" sz="1800" b="1">
              <a:latin typeface="TH SarabunPSK" pitchFamily="34" charset="-34"/>
              <a:cs typeface="TH SarabunPSK" pitchFamily="34" charset="-34"/>
            </a:endParaRPr>
          </a:p>
          <a:p>
            <a:pPr eaLnBrk="1" hangingPunct="1"/>
            <a:r>
              <a:rPr lang="th-TH" altLang="th-TH" sz="1800" b="1">
                <a:latin typeface="TH SarabunPSK" pitchFamily="34" charset="-34"/>
                <a:cs typeface="TH SarabunPSK" pitchFamily="34" charset="-34"/>
              </a:rPr>
              <a:t>หนังและเอกสารประกอบการสอน </a:t>
            </a:r>
          </a:p>
          <a:p>
            <a:pPr lvl="1" eaLnBrk="1" hangingPunct="1"/>
            <a:r>
              <a:rPr lang="th-TH" altLang="th-TH" sz="1800">
                <a:latin typeface="TH SarabunPSK" pitchFamily="34" charset="-34"/>
                <a:cs typeface="TH SarabunPSK" pitchFamily="34" charset="-34"/>
              </a:rPr>
              <a:t>กฤตพล สมมาตย์</a:t>
            </a:r>
            <a:r>
              <a:rPr lang="en-US" altLang="th-TH" sz="1800">
                <a:latin typeface="TH SarabunPSK" pitchFamily="34" charset="-34"/>
                <a:cs typeface="TH SarabunPSK" pitchFamily="34" charset="-34"/>
              </a:rPr>
              <a:t>. 2552. </a:t>
            </a:r>
            <a:r>
              <a:rPr lang="th-TH" altLang="th-TH" sz="1800">
                <a:latin typeface="TH SarabunPSK" pitchFamily="34" charset="-34"/>
                <a:cs typeface="TH SarabunPSK" pitchFamily="34" charset="-34"/>
              </a:rPr>
              <a:t>เทคนิคการวิจัยด้านโภชนศาสตร์สัตว์เคี้ยวเอื้อง</a:t>
            </a:r>
            <a:r>
              <a:rPr lang="en-US" altLang="th-TH" sz="1800"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altLang="th-TH" sz="1800">
                <a:latin typeface="TH SarabunPSK" pitchFamily="34" charset="-34"/>
                <a:cs typeface="TH SarabunPSK" pitchFamily="34" charset="-34"/>
              </a:rPr>
              <a:t>โรงพิมพ์คลังนานาวิทยา</a:t>
            </a:r>
            <a:r>
              <a:rPr lang="en-US" altLang="th-TH" sz="1800"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altLang="th-TH" sz="1800">
                <a:latin typeface="TH SarabunPSK" pitchFamily="34" charset="-34"/>
                <a:cs typeface="TH SarabunPSK" pitchFamily="34" charset="-34"/>
              </a:rPr>
              <a:t> ขอนแก่น</a:t>
            </a:r>
            <a:r>
              <a:rPr lang="en-US" altLang="th-TH" sz="1800">
                <a:latin typeface="TH SarabunPSK" pitchFamily="34" charset="-34"/>
                <a:cs typeface="TH SarabunPSK" pitchFamily="34" charset="-34"/>
              </a:rPr>
              <a:t>.</a:t>
            </a:r>
          </a:p>
          <a:p>
            <a:pPr lvl="1" eaLnBrk="1" hangingPunct="1"/>
            <a:r>
              <a:rPr lang="th-TH" altLang="th-TH" sz="1800">
                <a:latin typeface="TH SarabunPSK" pitchFamily="34" charset="-34"/>
                <a:cs typeface="TH SarabunPSK" pitchFamily="34" charset="-34"/>
              </a:rPr>
              <a:t>คณะทำงานจัดทำมาตรฐานอาหารสัตว์เคี้ยวเอื้องของประเทศไทย</a:t>
            </a:r>
            <a:r>
              <a:rPr lang="en-US" altLang="th-TH" sz="1800">
                <a:latin typeface="TH SarabunPSK" pitchFamily="34" charset="-34"/>
                <a:cs typeface="TH SarabunPSK" pitchFamily="34" charset="-34"/>
              </a:rPr>
              <a:t>. 2551. </a:t>
            </a:r>
            <a:r>
              <a:rPr lang="th-TH" altLang="th-TH" sz="1800">
                <a:latin typeface="TH SarabunPSK" pitchFamily="34" charset="-34"/>
                <a:cs typeface="TH SarabunPSK" pitchFamily="34" charset="-34"/>
              </a:rPr>
              <a:t>ความต้องการโภชนะของโคเนื้อในประเทศไทย</a:t>
            </a:r>
            <a:r>
              <a:rPr lang="en-US" altLang="th-TH" sz="1800">
                <a:latin typeface="TH SarabunPSK" pitchFamily="34" charset="-34"/>
                <a:cs typeface="TH SarabunPSK" pitchFamily="34" charset="-34"/>
              </a:rPr>
              <a:t>. </a:t>
            </a:r>
            <a:r>
              <a:rPr lang="th-TH" altLang="th-TH" sz="1800">
                <a:latin typeface="TH SarabunPSK" pitchFamily="34" charset="-34"/>
                <a:cs typeface="TH SarabunPSK" pitchFamily="34" charset="-34"/>
              </a:rPr>
              <a:t>โรงพมพ์คลังนานาวิทยา</a:t>
            </a:r>
            <a:r>
              <a:rPr lang="en-US" altLang="th-TH" sz="1800"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altLang="th-TH" sz="1800">
                <a:latin typeface="TH SarabunPSK" pitchFamily="34" charset="-34"/>
                <a:cs typeface="TH SarabunPSK" pitchFamily="34" charset="-34"/>
              </a:rPr>
              <a:t> ขอนแก่น</a:t>
            </a:r>
            <a:r>
              <a:rPr lang="en-US" altLang="th-TH" sz="1800">
                <a:latin typeface="TH SarabunPSK" pitchFamily="34" charset="-34"/>
                <a:cs typeface="TH SarabunPSK" pitchFamily="34" charset="-34"/>
              </a:rPr>
              <a:t>.</a:t>
            </a:r>
          </a:p>
          <a:p>
            <a:pPr lvl="1" eaLnBrk="1" hangingPunct="1"/>
            <a:r>
              <a:rPr lang="en-US" altLang="th-TH" sz="1800">
                <a:latin typeface="TH SarabunPSK" pitchFamily="34" charset="-34"/>
                <a:cs typeface="TH SarabunPSK" pitchFamily="34" charset="-34"/>
              </a:rPr>
              <a:t>NRC. 2016. Nutrient Requirements of Beef Cattle. 8th Edition. The National Academies Press. </a:t>
            </a:r>
          </a:p>
          <a:p>
            <a:pPr lvl="1" eaLnBrk="1" hangingPunct="1"/>
            <a:r>
              <a:rPr lang="en-US" altLang="th-TH" sz="1800">
                <a:latin typeface="TH SarabunPSK" pitchFamily="34" charset="-34"/>
                <a:cs typeface="TH SarabunPSK" pitchFamily="34" charset="-34"/>
              </a:rPr>
              <a:t>NRC. 2012. Nutrient Requirements of Swine. 11th Edition. The National Academies Press.</a:t>
            </a:r>
          </a:p>
          <a:p>
            <a:pPr lvl="1" eaLnBrk="1" hangingPunct="1"/>
            <a:r>
              <a:rPr lang="en-US" altLang="th-TH" sz="1800">
                <a:latin typeface="TH SarabunPSK" pitchFamily="34" charset="-34"/>
                <a:cs typeface="TH SarabunPSK" pitchFamily="34" charset="-34"/>
              </a:rPr>
              <a:t>NRC. 2011. Nutrient Requirements of Fish and Shrimp. The National Academies Press.</a:t>
            </a:r>
          </a:p>
          <a:p>
            <a:pPr lvl="1" eaLnBrk="1" hangingPunct="1"/>
            <a:r>
              <a:rPr lang="en-US" altLang="th-TH" sz="1800">
                <a:latin typeface="TH SarabunPSK" pitchFamily="34" charset="-34"/>
                <a:cs typeface="TH SarabunPSK" pitchFamily="34" charset="-34"/>
              </a:rPr>
              <a:t>NRC. 2007. Nutrient Requirements of Small Ruminants (Sheep, Goat, Cervids, Camelids). The National Academies Press.</a:t>
            </a:r>
          </a:p>
          <a:p>
            <a:pPr lvl="1" eaLnBrk="1" hangingPunct="1"/>
            <a:r>
              <a:rPr lang="en-US" altLang="th-TH" sz="1800">
                <a:latin typeface="TH SarabunPSK" pitchFamily="34" charset="-34"/>
                <a:cs typeface="TH SarabunPSK" pitchFamily="34" charset="-34"/>
              </a:rPr>
              <a:t>NRC. 2001. Nutrient Requirements of Dairy Cattle. 7 th Edition. The National Academies Press.</a:t>
            </a:r>
          </a:p>
          <a:p>
            <a:pPr lvl="1" eaLnBrk="1" hangingPunct="1"/>
            <a:r>
              <a:rPr lang="en-US" altLang="th-TH" sz="1800">
                <a:latin typeface="TH SarabunPSK" pitchFamily="34" charset="-34"/>
                <a:cs typeface="TH SarabunPSK" pitchFamily="34" charset="-34"/>
              </a:rPr>
              <a:t>NRC. 2000. Nutrient Requirements of Beef Cattle. 7 th Edition. The National Academies Press.</a:t>
            </a:r>
          </a:p>
          <a:p>
            <a:pPr lvl="1" eaLnBrk="1" hangingPunct="1"/>
            <a:r>
              <a:rPr lang="en-US" altLang="th-TH" sz="1800">
                <a:latin typeface="TH SarabunPSK" pitchFamily="34" charset="-34"/>
                <a:cs typeface="TH SarabunPSK" pitchFamily="34" charset="-34"/>
              </a:rPr>
              <a:t>McDonald, P.,R.A. Edwards,J.F.D. Greenhalgh and C.A. Morgan. 2002. Animal Nutrition. 6th Edition. Longman Scientific &amp; Technical. England.</a:t>
            </a:r>
          </a:p>
          <a:p>
            <a:pPr lvl="1" eaLnBrk="1" hangingPunct="1"/>
            <a:endParaRPr lang="th-TH" altLang="th-TH" sz="180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84143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9pPr>
          </a:lstStyle>
          <a:p>
            <a:fld id="{DCF2BB50-1147-4A59-823E-029BEAB937F5}" type="slidenum">
              <a:rPr lang="en-US" altLang="th-TH" sz="4000">
                <a:solidFill>
                  <a:srgbClr val="40458C"/>
                </a:solidFill>
                <a:latin typeface="TH SarabunPSK" pitchFamily="34" charset="-34"/>
                <a:cs typeface="TH SarabunPSK" pitchFamily="34" charset="-34"/>
              </a:rPr>
              <a:pPr/>
              <a:t>4</a:t>
            </a:fld>
            <a:endParaRPr lang="th-TH" altLang="th-TH" sz="4000">
              <a:solidFill>
                <a:srgbClr val="40458C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altLang="th-TH" sz="4000" b="1">
                <a:latin typeface="TH SarabunPSK" pitchFamily="34" charset="-34"/>
                <a:cs typeface="TH SarabunPSK" pitchFamily="34" charset="-34"/>
              </a:rPr>
              <a:t>การประเมินผลการเรียนรู้</a:t>
            </a:r>
          </a:p>
        </p:txBody>
      </p:sp>
      <p:sp>
        <p:nvSpPr>
          <p:cNvPr id="512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000125" y="1905000"/>
            <a:ext cx="7604125" cy="4114800"/>
          </a:xfrm>
        </p:spPr>
        <p:txBody>
          <a:bodyPr/>
          <a:lstStyle/>
          <a:p>
            <a:pPr eaLnBrk="1" hangingPunct="1"/>
            <a:r>
              <a:rPr lang="th-TH" altLang="th-TH" sz="4000" b="1">
                <a:latin typeface="TH SarabunPSK" pitchFamily="34" charset="-34"/>
                <a:cs typeface="TH SarabunPSK" pitchFamily="34" charset="-34"/>
              </a:rPr>
              <a:t>การสอบปลายภาค </a:t>
            </a:r>
            <a:r>
              <a:rPr lang="en-US" altLang="th-TH" sz="4000" b="1">
                <a:latin typeface="TH SarabunPSK" pitchFamily="34" charset="-34"/>
                <a:cs typeface="TH SarabunPSK" pitchFamily="34" charset="-34"/>
              </a:rPr>
              <a:t>80 %</a:t>
            </a:r>
            <a:endParaRPr lang="th-TH" altLang="th-TH" sz="4000" b="1">
              <a:latin typeface="TH SarabunPSK" pitchFamily="34" charset="-34"/>
              <a:cs typeface="TH SarabunPSK" pitchFamily="34" charset="-34"/>
            </a:endParaRPr>
          </a:p>
          <a:p>
            <a:pPr eaLnBrk="1" hangingPunct="1"/>
            <a:r>
              <a:rPr lang="th-TH" altLang="th-TH" sz="4000" b="1">
                <a:latin typeface="TH SarabunPSK" pitchFamily="34" charset="-34"/>
                <a:cs typeface="TH SarabunPSK" pitchFamily="34" charset="-34"/>
              </a:rPr>
              <a:t>การทดสอบย่อยในห้องเรียน </a:t>
            </a:r>
            <a:r>
              <a:rPr lang="en-US" altLang="th-TH" sz="4000" b="1">
                <a:latin typeface="TH SarabunPSK" pitchFamily="34" charset="-34"/>
                <a:cs typeface="TH SarabunPSK" pitchFamily="34" charset="-34"/>
              </a:rPr>
              <a:t>20 %</a:t>
            </a:r>
          </a:p>
        </p:txBody>
      </p:sp>
    </p:spTree>
    <p:extLst>
      <p:ext uri="{BB962C8B-B14F-4D97-AF65-F5344CB8AC3E}">
        <p14:creationId xmlns:p14="http://schemas.microsoft.com/office/powerpoint/2010/main" val="1227965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altLang="th-TH" sz="2800" b="1">
                <a:latin typeface="TH SarabunPSK" pitchFamily="34" charset="-34"/>
                <a:cs typeface="TH SarabunPSK" pitchFamily="34" charset="-34"/>
              </a:rPr>
              <a:t>หัวข้อการเรียน</a:t>
            </a:r>
          </a:p>
        </p:txBody>
      </p:sp>
      <p:sp>
        <p:nvSpPr>
          <p:cNvPr id="6147" name="ตัวยึดเนื้อหา 5" descr="Rectangle: Click to edit Master text styles&#10;Second level&#10;Third level&#10;Fourth level&#10;Fifth level"/>
          <p:cNvSpPr>
            <a:spLocks noGrp="1"/>
          </p:cNvSpPr>
          <p:nvPr>
            <p:ph sz="half" idx="2"/>
          </p:nvPr>
        </p:nvSpPr>
        <p:spPr>
          <a:xfrm>
            <a:off x="755650" y="1628775"/>
            <a:ext cx="7993063" cy="4114800"/>
          </a:xfrm>
        </p:spPr>
        <p:txBody>
          <a:bodyPr/>
          <a:lstStyle/>
          <a:p>
            <a:pPr marL="914400" lvl="1" indent="-514350">
              <a:buFont typeface="Wingdings" pitchFamily="2" charset="2"/>
              <a:buChar char="ü"/>
            </a:pPr>
            <a:r>
              <a:rPr lang="th-TH" altLang="th-TH" sz="2800" dirty="0">
                <a:latin typeface="TH SarabunPSK" pitchFamily="34" charset="-34"/>
                <a:cs typeface="TH SarabunPSK" pitchFamily="34" charset="-34"/>
              </a:rPr>
              <a:t>การประเมินคุณค่าทางโภชนะในอาหารสัตว์</a:t>
            </a:r>
          </a:p>
          <a:p>
            <a:pPr marL="914400" lvl="1" indent="-514350">
              <a:buFont typeface="Wingdings" pitchFamily="2" charset="2"/>
              <a:buChar char="ü"/>
            </a:pPr>
            <a:r>
              <a:rPr lang="th-TH" altLang="th-TH" sz="2800" dirty="0">
                <a:latin typeface="TH SarabunPSK" pitchFamily="34" charset="-34"/>
                <a:cs typeface="TH SarabunPSK" pitchFamily="34" charset="-34"/>
              </a:rPr>
              <a:t>ความต้องการโภชนะของสัตว์เลี้ยงและมาตรฐานการให้อาหารสัตว์</a:t>
            </a:r>
          </a:p>
          <a:p>
            <a:pPr marL="914400" lvl="1" indent="-514350">
              <a:buFont typeface="Wingdings" pitchFamily="2" charset="2"/>
              <a:buChar char="ü"/>
            </a:pPr>
            <a:r>
              <a:rPr lang="th-TH" altLang="th-TH" sz="2800" dirty="0">
                <a:latin typeface="TH SarabunPSK" pitchFamily="34" charset="-34"/>
                <a:cs typeface="TH SarabunPSK" pitchFamily="34" charset="-34"/>
              </a:rPr>
              <a:t>การวิเคราะห์หาพลังงาน</a:t>
            </a:r>
            <a:r>
              <a:rPr lang="en-US" altLang="th-TH" sz="2800" dirty="0">
                <a:latin typeface="TH SarabunPSK" pitchFamily="34" charset="-34"/>
                <a:cs typeface="TH SarabunPSK" pitchFamily="34" charset="-34"/>
              </a:rPr>
              <a:t>(LAB)</a:t>
            </a:r>
            <a:endParaRPr lang="th-TH" altLang="th-TH" sz="2800" dirty="0">
              <a:latin typeface="TH SarabunPSK" pitchFamily="34" charset="-34"/>
              <a:cs typeface="TH SarabunPSK" pitchFamily="34" charset="-34"/>
            </a:endParaRPr>
          </a:p>
          <a:p>
            <a:pPr marL="514350" indent="-514350">
              <a:buFont typeface="Wingdings" pitchFamily="2" charset="2"/>
              <a:buNone/>
            </a:pPr>
            <a:endParaRPr lang="th-TH" alt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148" name="Rectangle 71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ngsana New" pitchFamily="18" charset="-34"/>
              </a:defRPr>
            </a:lvl9pPr>
          </a:lstStyle>
          <a:p>
            <a:fld id="{E07472E6-0151-463A-96F7-77EC370FBDAA}" type="slidenum">
              <a:rPr lang="en-US" altLang="th-TH" sz="2800">
                <a:solidFill>
                  <a:srgbClr val="40458C"/>
                </a:solidFill>
                <a:latin typeface="TH SarabunPSK" pitchFamily="34" charset="-34"/>
                <a:cs typeface="TH SarabunPSK" pitchFamily="34" charset="-34"/>
              </a:rPr>
              <a:pPr/>
              <a:t>5</a:t>
            </a:fld>
            <a:endParaRPr lang="th-TH" altLang="th-TH" sz="2800">
              <a:solidFill>
                <a:srgbClr val="40458C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75630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50963" y="500063"/>
            <a:ext cx="7469509" cy="1200745"/>
          </a:xfrm>
        </p:spPr>
        <p:txBody>
          <a:bodyPr/>
          <a:lstStyle/>
          <a:p>
            <a:pPr eaLnBrk="1" hangingPunct="1"/>
            <a:r>
              <a:rPr lang="th-TH" sz="36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การประเมินคุณค่าทางโภชนะในอาหารสัตว์</a:t>
            </a:r>
            <a:r>
              <a:rPr lang="en-US" sz="36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br>
              <a:rPr lang="en-US" sz="3600" b="1" dirty="0">
                <a:latin typeface="AngsanaUPC" panose="02020603050405020304" pitchFamily="18" charset="-34"/>
                <a:cs typeface="AngsanaUPC" panose="02020603050405020304" pitchFamily="18" charset="-34"/>
              </a:rPr>
            </a:br>
            <a:r>
              <a:rPr lang="en-US" sz="3600" b="1" dirty="0">
                <a:latin typeface="AngsanaUPC" panose="02020603050405020304" pitchFamily="18" charset="-34"/>
                <a:cs typeface="AngsanaUPC" panose="02020603050405020304" pitchFamily="18" charset="-34"/>
              </a:rPr>
              <a:t>(Nutrients and feed evaluation)</a:t>
            </a:r>
            <a:r>
              <a:rPr lang="th-TH" sz="3600" b="1" dirty="0">
                <a:latin typeface="AngsanaUPC" panose="02020603050405020304" pitchFamily="18" charset="-34"/>
                <a:cs typeface="AngsanaUPC" panose="02020603050405020304" pitchFamily="18" charset="-34"/>
              </a:rPr>
              <a:t/>
            </a:r>
            <a:br>
              <a:rPr lang="th-TH" sz="3600" b="1" dirty="0">
                <a:latin typeface="AngsanaUPC" panose="02020603050405020304" pitchFamily="18" charset="-34"/>
                <a:cs typeface="AngsanaUPC" panose="02020603050405020304" pitchFamily="18" charset="-34"/>
              </a:rPr>
            </a:br>
            <a:endParaRPr lang="th-TH" sz="1400" b="1" dirty="0"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pic>
        <p:nvPicPr>
          <p:cNvPr id="4099" name="Picture 10" descr="AG00044_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43025" y="5514975"/>
            <a:ext cx="1428750" cy="866775"/>
          </a:xfrm>
          <a:noFill/>
        </p:spPr>
      </p:pic>
      <p:pic>
        <p:nvPicPr>
          <p:cNvPr id="4100" name="Picture 12" descr="AG00445_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24300" y="5300663"/>
            <a:ext cx="1066800" cy="1028700"/>
          </a:xfrm>
          <a:noFill/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684213" y="2492375"/>
            <a:ext cx="7272337" cy="99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b="1">
              <a:solidFill>
                <a:srgbClr val="333399"/>
              </a:solidFill>
              <a:cs typeface="Tahoma" panose="020B0604030504040204" pitchFamily="34" charset="0"/>
            </a:endParaRPr>
          </a:p>
        </p:txBody>
      </p:sp>
      <p:pic>
        <p:nvPicPr>
          <p:cNvPr id="7" name="Picture 8" descr="AG00211_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3748" y="3831506"/>
            <a:ext cx="1600200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9" descr="AG00209_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3748426"/>
            <a:ext cx="1790700" cy="115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36" descr="PE03297_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72200" y="4388258"/>
            <a:ext cx="1873250" cy="20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1083828" y="1823600"/>
            <a:ext cx="7552407" cy="1391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Clr>
                <a:srgbClr val="3333CC"/>
              </a:buClr>
              <a:buFont typeface="Wingdings" panose="05000000000000000000" pitchFamily="2" charset="2"/>
              <a:buNone/>
            </a:pPr>
            <a:r>
              <a:rPr lang="th-TH" altLang="th-TH" sz="2400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รศ.ดร.กฤตพล สมมาตย์</a:t>
            </a:r>
          </a:p>
          <a:p>
            <a:pPr marL="0" indent="0" eaLnBrk="1" hangingPunct="1">
              <a:buClr>
                <a:srgbClr val="3333CC"/>
              </a:buClr>
              <a:buFont typeface="Wingdings" panose="05000000000000000000" pitchFamily="2" charset="2"/>
              <a:buNone/>
            </a:pPr>
            <a:r>
              <a:rPr lang="th-TH" altLang="th-TH" sz="2400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ภาควิชาสัตวศาสตร์ คณะเกษตรศาสตร์ มหาวิทยาลัยขอนแก่น </a:t>
            </a:r>
            <a:endParaRPr lang="en-US" altLang="th-TH" sz="2400" b="1" kern="0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 eaLnBrk="1" hangingPunct="1">
              <a:buClr>
                <a:srgbClr val="3333CC"/>
              </a:buClr>
              <a:buFont typeface="Wingdings" panose="05000000000000000000" pitchFamily="2" charset="2"/>
              <a:buNone/>
            </a:pPr>
            <a:r>
              <a:rPr lang="en-US" altLang="th-TH" sz="2400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Email: </a:t>
            </a:r>
            <a:r>
              <a:rPr lang="en-US" altLang="th-TH" sz="2400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hlinkClick r:id="rId7"/>
              </a:rPr>
              <a:t>kritapon@kku.ac.th</a:t>
            </a:r>
            <a:r>
              <a:rPr lang="en-US" altLang="th-TH" sz="2400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Tel: 089-7117898</a:t>
            </a:r>
            <a:r>
              <a:rPr lang="th-TH" altLang="th-TH" sz="2400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79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z="4000" dirty="0">
                <a:cs typeface="Tahoma" panose="020B0604030504040204" pitchFamily="34" charset="0"/>
              </a:rPr>
              <a:t>อาหารมีความสำคัญอย่างไรบ้าง</a:t>
            </a:r>
            <a:r>
              <a:rPr lang="th-TH" sz="4000" dirty="0"/>
              <a:t>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2060575"/>
            <a:ext cx="7772400" cy="4321175"/>
          </a:xfrm>
        </p:spPr>
        <p:txBody>
          <a:bodyPr/>
          <a:lstStyle/>
          <a:p>
            <a:pPr eaLnBrk="1" hangingPunct="1"/>
            <a:r>
              <a:rPr lang="th-TH" dirty="0">
                <a:cs typeface="Tahoma" panose="020B0604030504040204" pitchFamily="34" charset="0"/>
              </a:rPr>
              <a:t>อาหารสัตว์แข่งขันกับอาหารคน</a:t>
            </a:r>
          </a:p>
          <a:p>
            <a:pPr eaLnBrk="1" hangingPunct="1"/>
            <a:r>
              <a:rPr lang="th-TH" dirty="0">
                <a:cs typeface="Tahoma" panose="020B0604030504040204" pitchFamily="34" charset="0"/>
              </a:rPr>
              <a:t>ต้นทุนหลักเป็นค่าอาหารสัตว์</a:t>
            </a:r>
            <a:endParaRPr lang="th-TH" dirty="0"/>
          </a:p>
          <a:p>
            <a:pPr lvl="1" eaLnBrk="1" hangingPunct="1"/>
            <a:r>
              <a:rPr lang="th-TH" dirty="0">
                <a:cs typeface="Tahoma" panose="020B0604030504040204" pitchFamily="34" charset="0"/>
              </a:rPr>
              <a:t>โคนม </a:t>
            </a:r>
            <a:r>
              <a:rPr lang="th-TH" dirty="0"/>
              <a:t> = 40-50% </a:t>
            </a:r>
            <a:r>
              <a:rPr lang="en-US" dirty="0"/>
              <a:t>(</a:t>
            </a:r>
            <a:r>
              <a:rPr lang="th-TH" dirty="0"/>
              <a:t>นอก</a:t>
            </a:r>
            <a:r>
              <a:rPr lang="en-US" dirty="0"/>
              <a:t>) / 75-80% (</a:t>
            </a:r>
            <a:r>
              <a:rPr lang="th-TH" dirty="0"/>
              <a:t>ไทย</a:t>
            </a:r>
            <a:r>
              <a:rPr lang="en-US" dirty="0"/>
              <a:t>)</a:t>
            </a:r>
            <a:endParaRPr lang="th-TH" dirty="0"/>
          </a:p>
          <a:p>
            <a:pPr lvl="1" eaLnBrk="1" hangingPunct="1"/>
            <a:r>
              <a:rPr lang="th-TH" dirty="0">
                <a:cs typeface="Tahoma" panose="020B0604030504040204" pitchFamily="34" charset="0"/>
              </a:rPr>
              <a:t>โคขุน</a:t>
            </a:r>
            <a:r>
              <a:rPr lang="th-TH" dirty="0"/>
              <a:t> = 80% </a:t>
            </a:r>
          </a:p>
          <a:p>
            <a:pPr lvl="1" eaLnBrk="1" hangingPunct="1"/>
            <a:r>
              <a:rPr lang="th-TH" dirty="0">
                <a:cs typeface="Tahoma" panose="020B0604030504040204" pitchFamily="34" charset="0"/>
              </a:rPr>
              <a:t>สุกร</a:t>
            </a:r>
            <a:r>
              <a:rPr lang="th-TH" dirty="0"/>
              <a:t> = 75%</a:t>
            </a:r>
          </a:p>
          <a:p>
            <a:pPr eaLnBrk="1" hangingPunct="1"/>
            <a:r>
              <a:rPr lang="th-TH" dirty="0">
                <a:cs typeface="Tahoma" panose="020B0604030504040204" pitchFamily="34" charset="0"/>
              </a:rPr>
              <a:t>เพิ่มมูลค่าให้ทรัพยากรในพื้นที่ เช่น หญ้า ฟางข้าว รำ ปลายข้าว มันสำปะหลัง ฯลฯ </a:t>
            </a:r>
          </a:p>
        </p:txBody>
      </p:sp>
    </p:spTree>
    <p:extLst>
      <p:ext uri="{BB962C8B-B14F-4D97-AF65-F5344CB8AC3E}">
        <p14:creationId xmlns:p14="http://schemas.microsoft.com/office/powerpoint/2010/main" val="3029724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9pPr>
          </a:lstStyle>
          <a:p>
            <a:fld id="{56E81473-DE89-4DB0-B796-26084215D2F1}" type="slidenum">
              <a:rPr lang="en-US" sz="2600" smtClean="0">
                <a:solidFill>
                  <a:srgbClr val="000000"/>
                </a:solidFill>
              </a:rPr>
              <a:pPr/>
              <a:t>8</a:t>
            </a:fld>
            <a:endParaRPr lang="en-US" sz="2600">
              <a:solidFill>
                <a:srgbClr val="000000"/>
              </a:solidFill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Purpose of Feed Analysis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820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Determining nutritional value of feed</a:t>
            </a:r>
          </a:p>
          <a:p>
            <a:pPr lvl="1">
              <a:lnSpc>
                <a:spcPct val="90000"/>
              </a:lnSpc>
            </a:pPr>
            <a:r>
              <a:rPr lang="en-US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provided information to livestock animal eg. Feed formulation</a:t>
            </a:r>
          </a:p>
          <a:p>
            <a:pPr>
              <a:lnSpc>
                <a:spcPct val="90000"/>
              </a:lnSpc>
            </a:pPr>
            <a:r>
              <a:rPr 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Quality evaluation of the feed</a:t>
            </a:r>
          </a:p>
          <a:p>
            <a:pPr lvl="1">
              <a:lnSpc>
                <a:spcPct val="90000"/>
              </a:lnSpc>
            </a:pPr>
            <a:r>
              <a:rPr lang="en-US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evalutate the feed from the aspects of nutrition, form, palatability, utilization information, feed production and preparation technology</a:t>
            </a:r>
          </a:p>
          <a:p>
            <a:pPr>
              <a:lnSpc>
                <a:spcPct val="90000"/>
              </a:lnSpc>
            </a:pPr>
            <a:r>
              <a:rPr 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Feed safety</a:t>
            </a:r>
          </a:p>
          <a:p>
            <a:pPr lvl="1">
              <a:lnSpc>
                <a:spcPct val="90000"/>
              </a:lnSpc>
            </a:pPr>
            <a:r>
              <a:rPr lang="en-US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test for the presence or absence of hazadous substance such as nitrate nitrogen, mycotoxin, residual pesticide etc. in the feed</a:t>
            </a:r>
          </a:p>
        </p:txBody>
      </p:sp>
    </p:spTree>
    <p:extLst>
      <p:ext uri="{BB962C8B-B14F-4D97-AF65-F5344CB8AC3E}">
        <p14:creationId xmlns:p14="http://schemas.microsoft.com/office/powerpoint/2010/main" val="12866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Classes of Nutrients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3808412" cy="4114800"/>
          </a:xfrm>
        </p:spPr>
        <p:txBody>
          <a:bodyPr/>
          <a:lstStyle/>
          <a:p>
            <a:pPr eaLnBrk="1" hangingPunct="1"/>
            <a:r>
              <a:rPr lang="en-US" sz="2800" dirty="0"/>
              <a:t>Proteins</a:t>
            </a:r>
          </a:p>
          <a:p>
            <a:pPr eaLnBrk="1" hangingPunct="1"/>
            <a:r>
              <a:rPr lang="en-US" sz="2800" dirty="0"/>
              <a:t>Carbohydrates</a:t>
            </a:r>
          </a:p>
          <a:p>
            <a:pPr eaLnBrk="1" hangingPunct="1"/>
            <a:r>
              <a:rPr lang="en-US" sz="2800" dirty="0"/>
              <a:t>Lipids</a:t>
            </a:r>
          </a:p>
          <a:p>
            <a:pPr eaLnBrk="1" hangingPunct="1"/>
            <a:r>
              <a:rPr lang="en-US" sz="2800" dirty="0"/>
              <a:t>Vitamins</a:t>
            </a:r>
          </a:p>
          <a:p>
            <a:pPr eaLnBrk="1" hangingPunct="1"/>
            <a:r>
              <a:rPr lang="en-US" sz="2800" dirty="0"/>
              <a:t>Minerals</a:t>
            </a:r>
          </a:p>
          <a:p>
            <a:pPr eaLnBrk="1" hangingPunct="1"/>
            <a:r>
              <a:rPr lang="en-US" sz="2800" dirty="0"/>
              <a:t>Water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960" y="1844824"/>
            <a:ext cx="4392488" cy="494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60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allAtOnce" autoUpdateAnimBg="0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Angsana New"/>
      </a:majorFont>
      <a:minorFont>
        <a:latin typeface="Tahoma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ngsana New" pitchFamily="18" charset="-34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ค่าเริ่มต้นการออกแบบ">
  <a:themeElements>
    <a:clrScheme name="ค่าเริ่มต้นการออกแบบ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ค่าเริ่มต้นการออกแบบ">
      <a:majorFont>
        <a:latin typeface="Angsana New"/>
        <a:ea typeface=""/>
        <a:cs typeface="Angsana New"/>
      </a:majorFont>
      <a:minorFont>
        <a:latin typeface="Angsana New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ngsana New" pitchFamily="18" charset="-34"/>
            <a:cs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ngsana New" pitchFamily="18" charset="-34"/>
            <a:cs typeface="Angsana New" pitchFamily="18" charset="-34"/>
          </a:defRPr>
        </a:defPPr>
      </a:lstStyle>
    </a:lnDef>
  </a:objectDefaults>
  <a:extraClrSchemeLst>
    <a:extraClrScheme>
      <a:clrScheme name="ค่าเริ่มต้นการออกแบบ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ค่าเริ่มต้นการออกแบบ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ค่าเริ่มต้นการออกแบบ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ค่าเริ่มต้นการออกแบบ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ค่าเริ่มต้นการออกแบบ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ค่าเริ่มต้นการออกแบบ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ค่าเริ่มต้นการออกแบบ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460</TotalTime>
  <Words>1209</Words>
  <Application>Microsoft Office PowerPoint</Application>
  <PresentationFormat>On-screen Show (4:3)</PresentationFormat>
  <Paragraphs>189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42" baseType="lpstr">
      <vt:lpstr>Angsana New</vt:lpstr>
      <vt:lpstr>AngsanaUPC</vt:lpstr>
      <vt:lpstr>Arial</vt:lpstr>
      <vt:lpstr>Tahoma</vt:lpstr>
      <vt:lpstr>TH SarabunPSK</vt:lpstr>
      <vt:lpstr>Times New Roman</vt:lpstr>
      <vt:lpstr>Wingdings</vt:lpstr>
      <vt:lpstr>Blends</vt:lpstr>
      <vt:lpstr>1_Blends</vt:lpstr>
      <vt:lpstr>Blueprint</vt:lpstr>
      <vt:lpstr>ค่าเริ่มต้นการออกแบบ</vt:lpstr>
      <vt:lpstr>Presentation</vt:lpstr>
      <vt:lpstr>Document</vt:lpstr>
      <vt:lpstr>ทดสอบความรู้เดิมก่อนเรียน 10 นาที</vt:lpstr>
      <vt:lpstr>วิชา 137441 โภชนศาสตร์สัตว์ประยุกต์ 137441 Applied Animal Nutrition</vt:lpstr>
      <vt:lpstr>สื่อและเอกสารประกอบการสอน</vt:lpstr>
      <vt:lpstr>การประเมินผลการเรียนรู้</vt:lpstr>
      <vt:lpstr>หัวข้อการเรียน</vt:lpstr>
      <vt:lpstr>การประเมินคุณค่าทางโภชนะในอาหารสัตว์  (Nutrients and feed evaluation) </vt:lpstr>
      <vt:lpstr>อาหารมีความสำคัญอย่างไรบ้าง?</vt:lpstr>
      <vt:lpstr>Purpose of Feed Analysis</vt:lpstr>
      <vt:lpstr>Classes of Nutrients</vt:lpstr>
      <vt:lpstr>Nutrients and Feed Fraction</vt:lpstr>
      <vt:lpstr>Feed evaluation to determined nutritive Value</vt:lpstr>
      <vt:lpstr>A.Chemical composition of feed</vt:lpstr>
      <vt:lpstr>Feed analysis by Proximate Analysis</vt:lpstr>
      <vt:lpstr>Component of Proximate Analysis</vt:lpstr>
      <vt:lpstr>Dry Matter (DM)</vt:lpstr>
      <vt:lpstr>Dry Matter (DM)</vt:lpstr>
      <vt:lpstr>Ash</vt:lpstr>
      <vt:lpstr>Ether Extract (EE)</vt:lpstr>
      <vt:lpstr>Crude Protein (CP)</vt:lpstr>
      <vt:lpstr>Crude Protein (CP)</vt:lpstr>
      <vt:lpstr>Crude Protein (CP)</vt:lpstr>
      <vt:lpstr>Crude Fiber (CF)</vt:lpstr>
      <vt:lpstr>Crude Fiber (CF)</vt:lpstr>
      <vt:lpstr>Crude Fiber (CF)</vt:lpstr>
      <vt:lpstr>Nitrogen-free Extract (NFE)</vt:lpstr>
      <vt:lpstr>Nitrogen-free Extract (NFE)</vt:lpstr>
      <vt:lpstr>Feed Fraction</vt:lpstr>
      <vt:lpstr>Detergent System</vt:lpstr>
      <vt:lpstr>Carbohydrate component in Plant  </vt:lpstr>
    </vt:vector>
  </TitlesOfParts>
  <Company>University of Idaho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 Composition</dc:title>
  <dc:creator>Mark McGuire</dc:creator>
  <cp:lastModifiedBy>Admin</cp:lastModifiedBy>
  <cp:revision>36</cp:revision>
  <dcterms:created xsi:type="dcterms:W3CDTF">2004-10-15T15:52:50Z</dcterms:created>
  <dcterms:modified xsi:type="dcterms:W3CDTF">2021-06-15T00:00:45Z</dcterms:modified>
</cp:coreProperties>
</file>