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261" r:id="rId2"/>
    <p:sldId id="322" r:id="rId3"/>
    <p:sldId id="325" r:id="rId4"/>
    <p:sldId id="323" r:id="rId5"/>
    <p:sldId id="334" r:id="rId6"/>
    <p:sldId id="324" r:id="rId7"/>
    <p:sldId id="282" r:id="rId8"/>
    <p:sldId id="339" r:id="rId9"/>
    <p:sldId id="342" r:id="rId10"/>
    <p:sldId id="359" r:id="rId11"/>
    <p:sldId id="358" r:id="rId12"/>
    <p:sldId id="340" r:id="rId13"/>
    <p:sldId id="341" r:id="rId14"/>
    <p:sldId id="344" r:id="rId15"/>
    <p:sldId id="343" r:id="rId16"/>
    <p:sldId id="347" r:id="rId17"/>
    <p:sldId id="348" r:id="rId18"/>
    <p:sldId id="349" r:id="rId19"/>
    <p:sldId id="350" r:id="rId20"/>
    <p:sldId id="351" r:id="rId21"/>
    <p:sldId id="352" r:id="rId22"/>
    <p:sldId id="353" r:id="rId23"/>
    <p:sldId id="355" r:id="rId24"/>
    <p:sldId id="356" r:id="rId2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p:cViewPr varScale="1">
        <p:scale>
          <a:sx n="84" d="100"/>
          <a:sy n="84" d="100"/>
        </p:scale>
        <p:origin x="-143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endParaRPr lang="en-US"/>
          </a:p>
        </p:txBody>
      </p:sp>
      <p:sp>
        <p:nvSpPr>
          <p:cNvPr id="5325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5325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p>
        </p:txBody>
      </p:sp>
      <p:sp>
        <p:nvSpPr>
          <p:cNvPr id="5325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1CEADDE4-93C1-44E4-8A9C-EC6A94B6C74C}" type="slidenum">
              <a:rPr lang="en-US"/>
              <a:pPr>
                <a:defRPr/>
              </a:pPr>
              <a:t>‹#›</a:t>
            </a:fld>
            <a:endParaRPr lang="en-US"/>
          </a:p>
        </p:txBody>
      </p:sp>
    </p:spTree>
    <p:extLst>
      <p:ext uri="{BB962C8B-B14F-4D97-AF65-F5344CB8AC3E}">
        <p14:creationId xmlns:p14="http://schemas.microsoft.com/office/powerpoint/2010/main" val="2952385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hangingPunct="1">
              <a:defRPr sz="1200"/>
            </a:lvl1pPr>
          </a:lstStyle>
          <a:p>
            <a:pPr>
              <a:defRPr/>
            </a:pPr>
            <a:endParaRPr lang="th-TH"/>
          </a:p>
        </p:txBody>
      </p:sp>
      <p:sp>
        <p:nvSpPr>
          <p:cNvPr id="3" name="ตัวยึดวันที่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hangingPunct="1">
              <a:defRPr sz="1200"/>
            </a:lvl1pPr>
          </a:lstStyle>
          <a:p>
            <a:pPr>
              <a:defRPr/>
            </a:pPr>
            <a:fld id="{CABC10FB-DA1C-495E-A24F-C4D4379EB2C5}" type="datetimeFigureOut">
              <a:rPr lang="th-TH"/>
              <a:pPr>
                <a:defRPr/>
              </a:pPr>
              <a:t>15/06/64</a:t>
            </a:fld>
            <a:endParaRPr lang="th-TH"/>
          </a:p>
        </p:txBody>
      </p:sp>
      <p:sp>
        <p:nvSpPr>
          <p:cNvPr id="4" name="ตัวยึดรูปบนภาพนิ่ง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th-TH" noProof="0"/>
          </a:p>
        </p:txBody>
      </p:sp>
      <p:sp>
        <p:nvSpPr>
          <p:cNvPr id="5" name="ตัวยึดบันทึกย่อ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th-TH" noProof="0"/>
              <a:t>คลิกเพื่อแก้ไขลักษณะของข้อความต้นแบบ</a:t>
            </a:r>
          </a:p>
          <a:p>
            <a:pPr lvl="1"/>
            <a:r>
              <a:rPr lang="th-TH" noProof="0"/>
              <a:t>ระดับที่สอง</a:t>
            </a:r>
          </a:p>
          <a:p>
            <a:pPr lvl="2"/>
            <a:r>
              <a:rPr lang="th-TH" noProof="0"/>
              <a:t>ระดับที่สาม</a:t>
            </a:r>
          </a:p>
          <a:p>
            <a:pPr lvl="3"/>
            <a:r>
              <a:rPr lang="th-TH" noProof="0"/>
              <a:t>ระดับที่สี่</a:t>
            </a:r>
          </a:p>
          <a:p>
            <a:pPr lvl="4"/>
            <a:r>
              <a:rPr lang="th-TH" noProof="0"/>
              <a:t>ระดับที่ห้า</a:t>
            </a:r>
          </a:p>
        </p:txBody>
      </p:sp>
      <p:sp>
        <p:nvSpPr>
          <p:cNvPr id="6" name="ตัวยึดท้ายกระดาษ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hangingPunct="1">
              <a:defRPr sz="1200"/>
            </a:lvl1pPr>
          </a:lstStyle>
          <a:p>
            <a:pPr>
              <a:defRPr/>
            </a:pPr>
            <a:endParaRPr lang="th-TH"/>
          </a:p>
        </p:txBody>
      </p:sp>
      <p:sp>
        <p:nvSpPr>
          <p:cNvPr id="7" name="ตัวยึดหมายเลขภาพนิ่ง 6"/>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0F28881-77AA-4C40-94DD-F5A5775FF4DD}" type="slidenum">
              <a:rPr lang="th-TH"/>
              <a:pPr>
                <a:defRPr/>
              </a:pPr>
              <a:t>‹#›</a:t>
            </a:fld>
            <a:endParaRPr lang="th-TH"/>
          </a:p>
        </p:txBody>
      </p:sp>
    </p:spTree>
    <p:extLst>
      <p:ext uri="{BB962C8B-B14F-4D97-AF65-F5344CB8AC3E}">
        <p14:creationId xmlns:p14="http://schemas.microsoft.com/office/powerpoint/2010/main" val="3964822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defRPr>
            </a:lvl1pPr>
            <a:lvl2pPr marL="742950" indent="-285750">
              <a:spcBef>
                <a:spcPct val="30000"/>
              </a:spcBef>
              <a:defRPr>
                <a:solidFill>
                  <a:schemeClr val="tx1"/>
                </a:solidFill>
                <a:latin typeface="Calibri" panose="020F0502020204030204" pitchFamily="34" charset="0"/>
              </a:defRPr>
            </a:lvl2pPr>
            <a:lvl3pPr marL="1143000" indent="-228600">
              <a:spcBef>
                <a:spcPct val="30000"/>
              </a:spcBef>
              <a:defRPr>
                <a:solidFill>
                  <a:schemeClr val="tx1"/>
                </a:solidFill>
                <a:latin typeface="Calibri" panose="020F0502020204030204" pitchFamily="34" charset="0"/>
              </a:defRPr>
            </a:lvl3pPr>
            <a:lvl4pPr marL="1600200" indent="-228600">
              <a:spcBef>
                <a:spcPct val="30000"/>
              </a:spcBef>
              <a:defRPr>
                <a:solidFill>
                  <a:schemeClr val="tx1"/>
                </a:solidFill>
                <a:latin typeface="Calibri" panose="020F0502020204030204" pitchFamily="34" charset="0"/>
              </a:defRPr>
            </a:lvl4pPr>
            <a:lvl5pPr marL="2057400" indent="-228600">
              <a:spcBef>
                <a:spcPct val="30000"/>
              </a:spcBef>
              <a:defRPr>
                <a:solidFill>
                  <a:schemeClr val="tx1"/>
                </a:solidFill>
                <a:latin typeface="Calibri" panose="020F0502020204030204" pitchFamily="34" charset="0"/>
              </a:defRPr>
            </a:lvl5pPr>
            <a:lvl6pPr marL="2514600" indent="-228600" eaLnBrk="0" fontAlgn="base" hangingPunct="0">
              <a:spcBef>
                <a:spcPct val="30000"/>
              </a:spcBef>
              <a:spcAft>
                <a:spcPct val="0"/>
              </a:spcAft>
              <a:defRPr>
                <a:solidFill>
                  <a:schemeClr val="tx1"/>
                </a:solidFill>
                <a:latin typeface="Calibri" panose="020F0502020204030204" pitchFamily="34" charset="0"/>
              </a:defRPr>
            </a:lvl6pPr>
            <a:lvl7pPr marL="2971800" indent="-228600" eaLnBrk="0" fontAlgn="base" hangingPunct="0">
              <a:spcBef>
                <a:spcPct val="30000"/>
              </a:spcBef>
              <a:spcAft>
                <a:spcPct val="0"/>
              </a:spcAft>
              <a:defRPr>
                <a:solidFill>
                  <a:schemeClr val="tx1"/>
                </a:solidFill>
                <a:latin typeface="Calibri" panose="020F0502020204030204" pitchFamily="34" charset="0"/>
              </a:defRPr>
            </a:lvl7pPr>
            <a:lvl8pPr marL="3429000" indent="-228600" eaLnBrk="0" fontAlgn="base" hangingPunct="0">
              <a:spcBef>
                <a:spcPct val="30000"/>
              </a:spcBef>
              <a:spcAft>
                <a:spcPct val="0"/>
              </a:spcAft>
              <a:defRPr>
                <a:solidFill>
                  <a:schemeClr val="tx1"/>
                </a:solidFill>
                <a:latin typeface="Calibri" panose="020F0502020204030204" pitchFamily="34" charset="0"/>
              </a:defRPr>
            </a:lvl8pPr>
            <a:lvl9pPr marL="3886200" indent="-228600" eaLnBrk="0" fontAlgn="base" hangingPunct="0">
              <a:spcBef>
                <a:spcPct val="30000"/>
              </a:spcBef>
              <a:spcAft>
                <a:spcPct val="0"/>
              </a:spcAft>
              <a:defRPr>
                <a:solidFill>
                  <a:schemeClr val="tx1"/>
                </a:solidFill>
                <a:latin typeface="Calibri" panose="020F0502020204030204" pitchFamily="34" charset="0"/>
              </a:defRPr>
            </a:lvl9pPr>
          </a:lstStyle>
          <a:p>
            <a:pPr>
              <a:spcBef>
                <a:spcPct val="0"/>
              </a:spcBef>
            </a:pPr>
            <a:fld id="{3C1AF7D7-EA1C-45EC-A53E-8618771F20F5}" type="slidenum">
              <a:rPr lang="en-US" altLang="ja-JP" smtClean="0">
                <a:latin typeface="Tahoma" panose="020B0604030504040204" pitchFamily="34" charset="0"/>
              </a:rPr>
              <a:pPr>
                <a:spcBef>
                  <a:spcPct val="0"/>
                </a:spcBef>
              </a:pPr>
              <a:t>4</a:t>
            </a:fld>
            <a:endParaRPr lang="en-US" altLang="ja-JP">
              <a:latin typeface="Tahoma" panose="020B0604030504040204" pitchFamily="34" charset="0"/>
            </a:endParaRPr>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ja-JP" sz="1900" b="1" i="1">
                <a:latin typeface="Tahoma" panose="020B0604030504040204" pitchFamily="34" charset="0"/>
                <a:ea typeface="MS Gothic" panose="020B0609070205080204" pitchFamily="49" charset="-128"/>
              </a:rPr>
              <a:t>Manual collection</a:t>
            </a:r>
            <a:r>
              <a:rPr lang="en-US" altLang="ja-JP" sz="1900">
                <a:latin typeface="Tahoma" panose="020B0604030504040204" pitchFamily="34" charset="0"/>
                <a:ea typeface="MS Gothic" panose="020B0609070205080204" pitchFamily="49" charset="-128"/>
              </a:rPr>
              <a:t>: Fig 6 shows manual collection of feces. Every time cattle produce feces, man takes feces to collect total feces in the container. Cleaner feces can be collected by this system. Besides, animals received less stress, because they do not have to wear harness and move to the strange place like a digestion stall. Therefore, the adaptation period can be shorter in the manual collection than in either the mechanical collection or fecal tube technique. But a lot of labor is required.</a:t>
            </a:r>
          </a:p>
        </p:txBody>
      </p:sp>
    </p:spTree>
    <p:extLst>
      <p:ext uri="{BB962C8B-B14F-4D97-AF65-F5344CB8AC3E}">
        <p14:creationId xmlns:p14="http://schemas.microsoft.com/office/powerpoint/2010/main" val="1314007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B8AD428-5A8B-45F1-A016-3834E4EE09BE}" type="slidenum">
              <a:rPr lang="en-US" altLang="ja-JP" smtClean="0"/>
              <a:pPr/>
              <a:t>14</a:t>
            </a:fld>
            <a:endParaRPr lang="en-US" altLang="ja-JP"/>
          </a:p>
        </p:txBody>
      </p:sp>
      <p:sp>
        <p:nvSpPr>
          <p:cNvPr id="399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4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92500" lnSpcReduction="20000"/>
          </a:bodyPr>
          <a:lstStyle/>
          <a:p>
            <a:pPr eaLnBrk="1" hangingPunct="1"/>
            <a:r>
              <a:rPr lang="en-US" altLang="ja-JP" sz="1400">
                <a:latin typeface="Tahoma" pitchFamily="34" charset="0"/>
              </a:rPr>
              <a:t>This slide shows the partition of food energy in the animal. Gross energy of food, not all is available and useful to the animal. Some energy is lost from the animal in the form of the solid, liquid and gaseous excretions. Another fraction is lost as heat. Gross energy less the energy content of faeces gives the the category known as the digestible energy of the food.</a:t>
            </a:r>
          </a:p>
          <a:p>
            <a:pPr eaLnBrk="1" hangingPunct="1"/>
            <a:r>
              <a:rPr lang="en-US" altLang="ja-JP" sz="1400">
                <a:latin typeface="Tahoma" pitchFamily="34" charset="0"/>
              </a:rPr>
              <a:t>The animal suffers further losses of energy-containing substances in its urine and, in the combustible gases leaving the digestive tract. The metabolizable energy of a food is the digestible energy less the energy lost in urine and combustible gases. The energy of urine is present in nitrogen-containing substances such as urea, hippuric acid, creatinine and allantoin.</a:t>
            </a:r>
          </a:p>
          <a:p>
            <a:pPr eaLnBrk="1" hangingPunct="1"/>
            <a:r>
              <a:rPr lang="en-US" altLang="ja-JP" sz="1400">
                <a:latin typeface="Tahoma" pitchFamily="34" charset="0"/>
              </a:rPr>
              <a:t>The combustible gases lost from the rumen consist almost entirely of methane.</a:t>
            </a:r>
          </a:p>
          <a:p>
            <a:pPr eaLnBrk="1" hangingPunct="1"/>
            <a:r>
              <a:rPr lang="en-US" altLang="ja-JP" sz="1400">
                <a:latin typeface="Tahoma" pitchFamily="34" charset="0"/>
              </a:rPr>
              <a:t>About the heat increment of foods, animals are continuously producing heat and losing it to their surroundings, either directly by radiation, conduction and convection, or indirectly by the evaporation of water. If a fasting animal is given food, within a few hours its heat production will increase above the level of basal metabolism.</a:t>
            </a:r>
          </a:p>
          <a:p>
            <a:pPr eaLnBrk="1" hangingPunct="1"/>
            <a:r>
              <a:rPr lang="en-US" altLang="ja-JP" sz="1400">
                <a:latin typeface="Tahoma" pitchFamily="34" charset="0"/>
              </a:rPr>
              <a:t>The deduction of the heat increment of a food from its metabolizable energy gives the net energy value of the food.the net energy of a food is that energy which is available to the animal for useful purpose, for example for body maintenance and for the various forms of production.</a:t>
            </a:r>
          </a:p>
          <a:p>
            <a:pPr eaLnBrk="1" hangingPunct="1"/>
            <a:r>
              <a:rPr lang="en-US" altLang="ja-JP" sz="1400">
                <a:latin typeface="Tahoma" pitchFamily="34" charset="0"/>
              </a:rPr>
              <a:t>Net energy used for maintenance  is mainly used to perform work within the body, and will leave the animal as heat.</a:t>
            </a:r>
          </a:p>
        </p:txBody>
      </p:sp>
    </p:spTree>
    <p:extLst>
      <p:ext uri="{BB962C8B-B14F-4D97-AF65-F5344CB8AC3E}">
        <p14:creationId xmlns:p14="http://schemas.microsoft.com/office/powerpoint/2010/main" val="394334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ภาพนิ่งชื่อเรื่อ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th-TH"/>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th-TH"/>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th-TH"/>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th-TH"/>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th-TH"/>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th-TH"/>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defRPr/>
              </a:pPr>
              <a:endParaRPr lang="th-TH"/>
            </a:p>
          </p:txBody>
        </p:sp>
      </p:grpSp>
      <p:sp>
        <p:nvSpPr>
          <p:cNvPr id="410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9DDB2EF-7112-4585-94E1-5BE9AE2E8277}" type="slidenum">
              <a:rPr lang="en-US"/>
              <a:pPr>
                <a:defRPr/>
              </a:pPr>
              <a:t>‹#›</a:t>
            </a:fld>
            <a:endParaRPr lang="en-US"/>
          </a:p>
        </p:txBody>
      </p:sp>
    </p:spTree>
    <p:extLst>
      <p:ext uri="{BB962C8B-B14F-4D97-AF65-F5344CB8AC3E}">
        <p14:creationId xmlns:p14="http://schemas.microsoft.com/office/powerpoint/2010/main" val="420366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ยึดข้อความแนวตั้ง 2"/>
          <p:cNvSpPr>
            <a:spLocks noGrp="1"/>
          </p:cNvSpPr>
          <p:nvPr>
            <p:ph type="body" orient="vert" idx="1"/>
          </p:nvPr>
        </p:nvSpPr>
        <p:spPr/>
        <p:txBody>
          <a:bodyPr vert="eaVert"/>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3B829823-ED24-4796-AEFF-4FF6946165E2}" type="slidenum">
              <a:rPr lang="en-US"/>
              <a:pPr>
                <a:defRPr/>
              </a:pPr>
              <a:t>‹#›</a:t>
            </a:fld>
            <a:endParaRPr lang="en-US"/>
          </a:p>
        </p:txBody>
      </p:sp>
    </p:spTree>
    <p:extLst>
      <p:ext uri="{BB962C8B-B14F-4D97-AF65-F5344CB8AC3E}">
        <p14:creationId xmlns:p14="http://schemas.microsoft.com/office/powerpoint/2010/main" val="373133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7004050" y="617538"/>
            <a:ext cx="1951038" cy="5514975"/>
          </a:xfrm>
        </p:spPr>
        <p:txBody>
          <a:bodyPr vert="eaVert"/>
          <a:lstStyle/>
          <a:p>
            <a:r>
              <a:rPr lang="th-TH"/>
              <a:t>คลิกเพื่อแก้ไขลักษณะชื่อเรื่องต้นแบบ</a:t>
            </a:r>
          </a:p>
        </p:txBody>
      </p:sp>
      <p:sp>
        <p:nvSpPr>
          <p:cNvPr id="3" name="ตัวยึดข้อความแนวตั้ง 2"/>
          <p:cNvSpPr>
            <a:spLocks noGrp="1"/>
          </p:cNvSpPr>
          <p:nvPr>
            <p:ph type="body" orient="vert" idx="1"/>
          </p:nvPr>
        </p:nvSpPr>
        <p:spPr>
          <a:xfrm>
            <a:off x="1150938" y="617538"/>
            <a:ext cx="5700712" cy="5514975"/>
          </a:xfrm>
        </p:spPr>
        <p:txBody>
          <a:bodyPr vert="eaVert"/>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77F52CDE-5F21-4893-8AE0-9BFC7B5176E5}" type="slidenum">
              <a:rPr lang="en-US"/>
              <a:pPr>
                <a:defRPr/>
              </a:pPr>
              <a:t>‹#›</a:t>
            </a:fld>
            <a:endParaRPr lang="en-US"/>
          </a:p>
        </p:txBody>
      </p:sp>
    </p:spTree>
    <p:extLst>
      <p:ext uri="{BB962C8B-B14F-4D97-AF65-F5344CB8AC3E}">
        <p14:creationId xmlns:p14="http://schemas.microsoft.com/office/powerpoint/2010/main" val="1951675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ชื่อเรื่องและไดอะแกรมหรือแผนผังองค์กร">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150938" y="617538"/>
            <a:ext cx="7793037" cy="1143000"/>
          </a:xfrm>
        </p:spPr>
        <p:txBody>
          <a:bodyPr/>
          <a:lstStyle/>
          <a:p>
            <a:r>
              <a:rPr lang="th-TH"/>
              <a:t>คลิกเพื่อแก้ไขลักษณะชื่อเรื่องต้นแบบ</a:t>
            </a:r>
          </a:p>
        </p:txBody>
      </p:sp>
      <p:sp>
        <p:nvSpPr>
          <p:cNvPr id="3" name="ตัวยึด SmartArt 2"/>
          <p:cNvSpPr>
            <a:spLocks noGrp="1"/>
          </p:cNvSpPr>
          <p:nvPr>
            <p:ph type="dgm" idx="1"/>
          </p:nvPr>
        </p:nvSpPr>
        <p:spPr>
          <a:xfrm>
            <a:off x="1182688" y="2017713"/>
            <a:ext cx="7772400" cy="4114800"/>
          </a:xfrm>
        </p:spPr>
        <p:txBody>
          <a:bodyPr/>
          <a:lstStyle/>
          <a:p>
            <a:pPr lvl="0"/>
            <a:endParaRPr lang="th-TH" noProof="0"/>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463E2A44-B818-4C70-960A-9BE7B719BC8E}" type="slidenum">
              <a:rPr lang="en-US"/>
              <a:pPr>
                <a:defRPr/>
              </a:pPr>
              <a:t>‹#›</a:t>
            </a:fld>
            <a:endParaRPr lang="en-US"/>
          </a:p>
        </p:txBody>
      </p:sp>
    </p:spTree>
    <p:extLst>
      <p:ext uri="{BB962C8B-B14F-4D97-AF65-F5344CB8AC3E}">
        <p14:creationId xmlns:p14="http://schemas.microsoft.com/office/powerpoint/2010/main" val="3317303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ชื่อเรื่องและตาราง">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150938" y="617538"/>
            <a:ext cx="7793037" cy="1143000"/>
          </a:xfrm>
        </p:spPr>
        <p:txBody>
          <a:bodyPr/>
          <a:lstStyle/>
          <a:p>
            <a:r>
              <a:rPr lang="th-TH"/>
              <a:t>คลิกเพื่อแก้ไขลักษณะชื่อเรื่องต้นแบบ</a:t>
            </a:r>
          </a:p>
        </p:txBody>
      </p:sp>
      <p:sp>
        <p:nvSpPr>
          <p:cNvPr id="3" name="ตัวยึดตาราง 2"/>
          <p:cNvSpPr>
            <a:spLocks noGrp="1"/>
          </p:cNvSpPr>
          <p:nvPr>
            <p:ph type="tbl" idx="1"/>
          </p:nvPr>
        </p:nvSpPr>
        <p:spPr>
          <a:xfrm>
            <a:off x="1182688" y="2017713"/>
            <a:ext cx="7772400" cy="4114800"/>
          </a:xfrm>
        </p:spPr>
        <p:txBody>
          <a:bodyPr/>
          <a:lstStyle/>
          <a:p>
            <a:pPr lvl="0"/>
            <a:endParaRPr lang="th-TH" noProof="0"/>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CA67EA5D-12FB-4C78-9F6D-2B54D80E4569}" type="slidenum">
              <a:rPr lang="en-US"/>
              <a:pPr>
                <a:defRPr/>
              </a:pPr>
              <a:t>‹#›</a:t>
            </a:fld>
            <a:endParaRPr lang="en-US"/>
          </a:p>
        </p:txBody>
      </p:sp>
    </p:spTree>
    <p:extLst>
      <p:ext uri="{BB962C8B-B14F-4D97-AF65-F5344CB8AC3E}">
        <p14:creationId xmlns:p14="http://schemas.microsoft.com/office/powerpoint/2010/main" val="324041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ชื่อเรื่อง ข้อความ และภาพตัดปะ">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150938" y="617538"/>
            <a:ext cx="7793037" cy="1143000"/>
          </a:xfrm>
        </p:spPr>
        <p:txBody>
          <a:bodyPr/>
          <a:lstStyle/>
          <a:p>
            <a:r>
              <a:rPr lang="th-TH"/>
              <a:t>คลิกเพื่อแก้ไขลักษณะชื่อเรื่องต้นแบบ</a:t>
            </a:r>
          </a:p>
        </p:txBody>
      </p:sp>
      <p:sp>
        <p:nvSpPr>
          <p:cNvPr id="3" name="ตัวยึดข้อความ 2"/>
          <p:cNvSpPr>
            <a:spLocks noGrp="1"/>
          </p:cNvSpPr>
          <p:nvPr>
            <p:ph type="body" sz="half" idx="1"/>
          </p:nvPr>
        </p:nvSpPr>
        <p:spPr>
          <a:xfrm>
            <a:off x="1182688" y="2017713"/>
            <a:ext cx="3810000" cy="4114800"/>
          </a:xfrm>
        </p:spPr>
        <p:txBody>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ภาพตัดปะ 3"/>
          <p:cNvSpPr>
            <a:spLocks noGrp="1"/>
          </p:cNvSpPr>
          <p:nvPr>
            <p:ph type="clipArt" sz="half" idx="2"/>
          </p:nvPr>
        </p:nvSpPr>
        <p:spPr>
          <a:xfrm>
            <a:off x="5145088" y="2017713"/>
            <a:ext cx="3810000" cy="4114800"/>
          </a:xfrm>
        </p:spPr>
        <p:txBody>
          <a:bodyPr/>
          <a:lstStyle/>
          <a:p>
            <a:pPr lvl="0"/>
            <a:endParaRPr lang="th-TH" noProof="0"/>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FDE2CF5-71FE-44A4-9247-BED943303CE0}" type="slidenum">
              <a:rPr lang="en-US"/>
              <a:pPr>
                <a:defRPr/>
              </a:pPr>
              <a:t>‹#›</a:t>
            </a:fld>
            <a:endParaRPr lang="en-US"/>
          </a:p>
        </p:txBody>
      </p:sp>
    </p:spTree>
    <p:extLst>
      <p:ext uri="{BB962C8B-B14F-4D97-AF65-F5344CB8AC3E}">
        <p14:creationId xmlns:p14="http://schemas.microsoft.com/office/powerpoint/2010/main" val="79585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ยึดเนื้อหา 2"/>
          <p:cNvSpPr>
            <a:spLocks noGrp="1"/>
          </p:cNvSpPr>
          <p:nvPr>
            <p:ph idx="1"/>
          </p:nvPr>
        </p:nvSpPr>
        <p:spPr/>
        <p:txBody>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C56687E6-F057-41C3-8B61-70D99C7F48E5}" type="slidenum">
              <a:rPr lang="en-US"/>
              <a:pPr>
                <a:defRPr/>
              </a:pPr>
              <a:t>‹#›</a:t>
            </a:fld>
            <a:endParaRPr lang="en-US"/>
          </a:p>
        </p:txBody>
      </p:sp>
    </p:spTree>
    <p:extLst>
      <p:ext uri="{BB962C8B-B14F-4D97-AF65-F5344CB8AC3E}">
        <p14:creationId xmlns:p14="http://schemas.microsoft.com/office/powerpoint/2010/main" val="360090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a:t>คลิกเพื่อแก้ไขลักษณะชื่อเรื่องต้นแบบ</a:t>
            </a:r>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a:t>คลิกเพื่อแก้ไขลักษณะของข้อความต้นแบบ</a:t>
            </a:r>
          </a:p>
        </p:txBody>
      </p:sp>
      <p:sp>
        <p:nvSpPr>
          <p:cNvPr id="4" name="Rectangle 1035"/>
          <p:cNvSpPr>
            <a:spLocks noGrp="1" noChangeArrowheads="1"/>
          </p:cNvSpPr>
          <p:nvPr>
            <p:ph type="dt" sz="half" idx="10"/>
          </p:nvPr>
        </p:nvSpPr>
        <p:spPr>
          <a:ln/>
        </p:spPr>
        <p:txBody>
          <a:bodyPr/>
          <a:lstStyle>
            <a:lvl1pPr>
              <a:defRPr/>
            </a:lvl1pPr>
          </a:lstStyle>
          <a:p>
            <a:pPr>
              <a:defRPr/>
            </a:pPr>
            <a:endParaRPr lang="en-US"/>
          </a:p>
        </p:txBody>
      </p:sp>
      <p:sp>
        <p:nvSpPr>
          <p:cNvPr id="5" name="Rectangle 1036"/>
          <p:cNvSpPr>
            <a:spLocks noGrp="1" noChangeArrowheads="1"/>
          </p:cNvSpPr>
          <p:nvPr>
            <p:ph type="ftr" sz="quarter" idx="11"/>
          </p:nvPr>
        </p:nvSpPr>
        <p:spPr>
          <a:ln/>
        </p:spPr>
        <p:txBody>
          <a:bodyPr/>
          <a:lstStyle>
            <a:lvl1pPr>
              <a:defRPr/>
            </a:lvl1pPr>
          </a:lstStyle>
          <a:p>
            <a:pPr>
              <a:defRPr/>
            </a:pPr>
            <a:endParaRPr lang="en-US"/>
          </a:p>
        </p:txBody>
      </p:sp>
      <p:sp>
        <p:nvSpPr>
          <p:cNvPr id="6" name="Rectangle 1037"/>
          <p:cNvSpPr>
            <a:spLocks noGrp="1" noChangeArrowheads="1"/>
          </p:cNvSpPr>
          <p:nvPr>
            <p:ph type="sldNum" sz="quarter" idx="12"/>
          </p:nvPr>
        </p:nvSpPr>
        <p:spPr>
          <a:ln/>
        </p:spPr>
        <p:txBody>
          <a:bodyPr/>
          <a:lstStyle>
            <a:lvl1pPr>
              <a:defRPr/>
            </a:lvl1pPr>
          </a:lstStyle>
          <a:p>
            <a:pPr>
              <a:defRPr/>
            </a:pPr>
            <a:fld id="{845E91BE-F519-46F9-AD61-B17CB6CA0F51}" type="slidenum">
              <a:rPr lang="en-US"/>
              <a:pPr>
                <a:defRPr/>
              </a:pPr>
              <a:t>‹#›</a:t>
            </a:fld>
            <a:endParaRPr lang="en-US"/>
          </a:p>
        </p:txBody>
      </p:sp>
    </p:spTree>
    <p:extLst>
      <p:ext uri="{BB962C8B-B14F-4D97-AF65-F5344CB8AC3E}">
        <p14:creationId xmlns:p14="http://schemas.microsoft.com/office/powerpoint/2010/main" val="27614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ตัวยึดเนื้อหา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เนื้อหา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937FD6C4-DFB2-410B-8158-34BD64BB3C5F}" type="slidenum">
              <a:rPr lang="en-US"/>
              <a:pPr>
                <a:defRPr/>
              </a:pPr>
              <a:t>‹#›</a:t>
            </a:fld>
            <a:endParaRPr lang="en-US"/>
          </a:p>
        </p:txBody>
      </p:sp>
    </p:spTree>
    <p:extLst>
      <p:ext uri="{BB962C8B-B14F-4D97-AF65-F5344CB8AC3E}">
        <p14:creationId xmlns:p14="http://schemas.microsoft.com/office/powerpoint/2010/main" val="381211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th-TH"/>
              <a:t>คลิกเพื่อแก้ไขลักษณะชื่อเรื่องต้นแบบ</a:t>
            </a:r>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7" name="Rectangle 1035"/>
          <p:cNvSpPr>
            <a:spLocks noGrp="1" noChangeArrowheads="1"/>
          </p:cNvSpPr>
          <p:nvPr>
            <p:ph type="dt" sz="half" idx="10"/>
          </p:nvPr>
        </p:nvSpPr>
        <p:spPr>
          <a:ln/>
        </p:spPr>
        <p:txBody>
          <a:bodyPr/>
          <a:lstStyle>
            <a:lvl1pPr>
              <a:defRPr/>
            </a:lvl1pPr>
          </a:lstStyle>
          <a:p>
            <a:pPr>
              <a:defRPr/>
            </a:pPr>
            <a:endParaRPr lang="en-US"/>
          </a:p>
        </p:txBody>
      </p:sp>
      <p:sp>
        <p:nvSpPr>
          <p:cNvPr id="8" name="Rectangle 1036"/>
          <p:cNvSpPr>
            <a:spLocks noGrp="1" noChangeArrowheads="1"/>
          </p:cNvSpPr>
          <p:nvPr>
            <p:ph type="ftr" sz="quarter" idx="11"/>
          </p:nvPr>
        </p:nvSpPr>
        <p:spPr>
          <a:ln/>
        </p:spPr>
        <p:txBody>
          <a:bodyPr/>
          <a:lstStyle>
            <a:lvl1pPr>
              <a:defRPr/>
            </a:lvl1pPr>
          </a:lstStyle>
          <a:p>
            <a:pPr>
              <a:defRPr/>
            </a:pPr>
            <a:endParaRPr lang="en-US"/>
          </a:p>
        </p:txBody>
      </p:sp>
      <p:sp>
        <p:nvSpPr>
          <p:cNvPr id="9" name="Rectangle 1037"/>
          <p:cNvSpPr>
            <a:spLocks noGrp="1" noChangeArrowheads="1"/>
          </p:cNvSpPr>
          <p:nvPr>
            <p:ph type="sldNum" sz="quarter" idx="12"/>
          </p:nvPr>
        </p:nvSpPr>
        <p:spPr>
          <a:ln/>
        </p:spPr>
        <p:txBody>
          <a:bodyPr/>
          <a:lstStyle>
            <a:lvl1pPr>
              <a:defRPr/>
            </a:lvl1pPr>
          </a:lstStyle>
          <a:p>
            <a:pPr>
              <a:defRPr/>
            </a:pPr>
            <a:fld id="{2A085E4D-F253-4056-B182-1D5E9E37F948}" type="slidenum">
              <a:rPr lang="en-US"/>
              <a:pPr>
                <a:defRPr/>
              </a:pPr>
              <a:t>‹#›</a:t>
            </a:fld>
            <a:endParaRPr lang="en-US"/>
          </a:p>
        </p:txBody>
      </p:sp>
    </p:spTree>
    <p:extLst>
      <p:ext uri="{BB962C8B-B14F-4D97-AF65-F5344CB8AC3E}">
        <p14:creationId xmlns:p14="http://schemas.microsoft.com/office/powerpoint/2010/main" val="8683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p>
        </p:txBody>
      </p:sp>
      <p:sp>
        <p:nvSpPr>
          <p:cNvPr id="3" name="Rectangle 1035"/>
          <p:cNvSpPr>
            <a:spLocks noGrp="1" noChangeArrowheads="1"/>
          </p:cNvSpPr>
          <p:nvPr>
            <p:ph type="dt" sz="half" idx="10"/>
          </p:nvPr>
        </p:nvSpPr>
        <p:spPr>
          <a:ln/>
        </p:spPr>
        <p:txBody>
          <a:bodyPr/>
          <a:lstStyle>
            <a:lvl1pPr>
              <a:defRPr/>
            </a:lvl1pPr>
          </a:lstStyle>
          <a:p>
            <a:pPr>
              <a:defRPr/>
            </a:pPr>
            <a:endParaRPr lang="en-US"/>
          </a:p>
        </p:txBody>
      </p:sp>
      <p:sp>
        <p:nvSpPr>
          <p:cNvPr id="4" name="Rectangle 1036"/>
          <p:cNvSpPr>
            <a:spLocks noGrp="1" noChangeArrowheads="1"/>
          </p:cNvSpPr>
          <p:nvPr>
            <p:ph type="ftr" sz="quarter" idx="11"/>
          </p:nvPr>
        </p:nvSpPr>
        <p:spPr>
          <a:ln/>
        </p:spPr>
        <p:txBody>
          <a:bodyPr/>
          <a:lstStyle>
            <a:lvl1pPr>
              <a:defRPr/>
            </a:lvl1pPr>
          </a:lstStyle>
          <a:p>
            <a:pPr>
              <a:defRPr/>
            </a:pPr>
            <a:endParaRPr lang="en-US"/>
          </a:p>
        </p:txBody>
      </p:sp>
      <p:sp>
        <p:nvSpPr>
          <p:cNvPr id="5" name="Rectangle 1037"/>
          <p:cNvSpPr>
            <a:spLocks noGrp="1" noChangeArrowheads="1"/>
          </p:cNvSpPr>
          <p:nvPr>
            <p:ph type="sldNum" sz="quarter" idx="12"/>
          </p:nvPr>
        </p:nvSpPr>
        <p:spPr>
          <a:ln/>
        </p:spPr>
        <p:txBody>
          <a:bodyPr/>
          <a:lstStyle>
            <a:lvl1pPr>
              <a:defRPr/>
            </a:lvl1pPr>
          </a:lstStyle>
          <a:p>
            <a:pPr>
              <a:defRPr/>
            </a:pPr>
            <a:fld id="{5D6816D5-1A12-4D88-96C7-ADE14F2AECEB}" type="slidenum">
              <a:rPr lang="en-US"/>
              <a:pPr>
                <a:defRPr/>
              </a:pPr>
              <a:t>‹#›</a:t>
            </a:fld>
            <a:endParaRPr lang="en-US"/>
          </a:p>
        </p:txBody>
      </p:sp>
    </p:spTree>
    <p:extLst>
      <p:ext uri="{BB962C8B-B14F-4D97-AF65-F5344CB8AC3E}">
        <p14:creationId xmlns:p14="http://schemas.microsoft.com/office/powerpoint/2010/main" val="417192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a:ln/>
        </p:spPr>
        <p:txBody>
          <a:bodyPr/>
          <a:lstStyle>
            <a:lvl1pPr>
              <a:defRPr/>
            </a:lvl1pPr>
          </a:lstStyle>
          <a:p>
            <a:pPr>
              <a:defRPr/>
            </a:pPr>
            <a:endParaRPr lang="en-US"/>
          </a:p>
        </p:txBody>
      </p:sp>
      <p:sp>
        <p:nvSpPr>
          <p:cNvPr id="3" name="Rectangle 1036"/>
          <p:cNvSpPr>
            <a:spLocks noGrp="1" noChangeArrowheads="1"/>
          </p:cNvSpPr>
          <p:nvPr>
            <p:ph type="ftr" sz="quarter" idx="11"/>
          </p:nvPr>
        </p:nvSpPr>
        <p:spPr>
          <a:ln/>
        </p:spPr>
        <p:txBody>
          <a:bodyPr/>
          <a:lstStyle>
            <a:lvl1pPr>
              <a:defRPr/>
            </a:lvl1pPr>
          </a:lstStyle>
          <a:p>
            <a:pPr>
              <a:defRPr/>
            </a:pPr>
            <a:endParaRPr lang="en-US"/>
          </a:p>
        </p:txBody>
      </p:sp>
      <p:sp>
        <p:nvSpPr>
          <p:cNvPr id="4" name="Rectangle 1037"/>
          <p:cNvSpPr>
            <a:spLocks noGrp="1" noChangeArrowheads="1"/>
          </p:cNvSpPr>
          <p:nvPr>
            <p:ph type="sldNum" sz="quarter" idx="12"/>
          </p:nvPr>
        </p:nvSpPr>
        <p:spPr>
          <a:ln/>
        </p:spPr>
        <p:txBody>
          <a:bodyPr/>
          <a:lstStyle>
            <a:lvl1pPr>
              <a:defRPr/>
            </a:lvl1pPr>
          </a:lstStyle>
          <a:p>
            <a:pPr>
              <a:defRPr/>
            </a:pPr>
            <a:fld id="{D535EB7C-38B8-4F7A-A8B6-0DCBF08135EB}" type="slidenum">
              <a:rPr lang="en-US"/>
              <a:pPr>
                <a:defRPr/>
              </a:pPr>
              <a:t>‹#›</a:t>
            </a:fld>
            <a:endParaRPr lang="en-US"/>
          </a:p>
        </p:txBody>
      </p:sp>
    </p:spTree>
    <p:extLst>
      <p:ext uri="{BB962C8B-B14F-4D97-AF65-F5344CB8AC3E}">
        <p14:creationId xmlns:p14="http://schemas.microsoft.com/office/powerpoint/2010/main" val="14455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lstStyle>
            <a:lvl1pPr algn="l">
              <a:defRPr sz="2000" b="1"/>
            </a:lvl1pPr>
          </a:lstStyle>
          <a:p>
            <a:r>
              <a:rPr lang="th-TH"/>
              <a:t>คลิกเพื่อแก้ไขลักษณะชื่อเรื่องต้นแบบ</a:t>
            </a:r>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คลิกเพื่อแก้ไขลักษณะของข้อความต้นแบบ</a:t>
            </a:r>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FE7D4FB8-2334-4E38-B9EA-68066FDE98D6}" type="slidenum">
              <a:rPr lang="en-US"/>
              <a:pPr>
                <a:defRPr/>
              </a:pPr>
              <a:t>‹#›</a:t>
            </a:fld>
            <a:endParaRPr lang="en-US"/>
          </a:p>
        </p:txBody>
      </p:sp>
    </p:spTree>
    <p:extLst>
      <p:ext uri="{BB962C8B-B14F-4D97-AF65-F5344CB8AC3E}">
        <p14:creationId xmlns:p14="http://schemas.microsoft.com/office/powerpoint/2010/main" val="34768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lstStyle>
            <a:lvl1pPr algn="l">
              <a:defRPr sz="2000" b="1"/>
            </a:lvl1pPr>
          </a:lstStyle>
          <a:p>
            <a:r>
              <a:rPr lang="th-TH"/>
              <a:t>คลิกเพื่อแก้ไขลักษณะชื่อเรื่องต้นแบบ</a:t>
            </a:r>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คลิกเพื่อแก้ไขลักษณะของข้อความต้นแบบ</a:t>
            </a:r>
          </a:p>
        </p:txBody>
      </p:sp>
      <p:sp>
        <p:nvSpPr>
          <p:cNvPr id="5" name="Rectangle 1035"/>
          <p:cNvSpPr>
            <a:spLocks noGrp="1" noChangeArrowheads="1"/>
          </p:cNvSpPr>
          <p:nvPr>
            <p:ph type="dt" sz="half" idx="10"/>
          </p:nvPr>
        </p:nvSpPr>
        <p:spPr>
          <a:ln/>
        </p:spPr>
        <p:txBody>
          <a:bodyPr/>
          <a:lstStyle>
            <a:lvl1pPr>
              <a:defRPr/>
            </a:lvl1pPr>
          </a:lstStyle>
          <a:p>
            <a:pPr>
              <a:defRPr/>
            </a:pPr>
            <a:endParaRPr lang="en-US"/>
          </a:p>
        </p:txBody>
      </p:sp>
      <p:sp>
        <p:nvSpPr>
          <p:cNvPr id="6" name="Rectangle 1036"/>
          <p:cNvSpPr>
            <a:spLocks noGrp="1" noChangeArrowheads="1"/>
          </p:cNvSpPr>
          <p:nvPr>
            <p:ph type="ftr" sz="quarter" idx="11"/>
          </p:nvPr>
        </p:nvSpPr>
        <p:spPr>
          <a:ln/>
        </p:spPr>
        <p:txBody>
          <a:bodyPr/>
          <a:lstStyle>
            <a:lvl1pPr>
              <a:defRPr/>
            </a:lvl1pPr>
          </a:lstStyle>
          <a:p>
            <a:pPr>
              <a:defRPr/>
            </a:pPr>
            <a:endParaRPr lang="en-US"/>
          </a:p>
        </p:txBody>
      </p:sp>
      <p:sp>
        <p:nvSpPr>
          <p:cNvPr id="7" name="Rectangle 1037"/>
          <p:cNvSpPr>
            <a:spLocks noGrp="1" noChangeArrowheads="1"/>
          </p:cNvSpPr>
          <p:nvPr>
            <p:ph type="sldNum" sz="quarter" idx="12"/>
          </p:nvPr>
        </p:nvSpPr>
        <p:spPr>
          <a:ln/>
        </p:spPr>
        <p:txBody>
          <a:bodyPr/>
          <a:lstStyle>
            <a:lvl1pPr>
              <a:defRPr/>
            </a:lvl1pPr>
          </a:lstStyle>
          <a:p>
            <a:pPr>
              <a:defRPr/>
            </a:pPr>
            <a:fld id="{5002B4D6-7E92-4D63-9F0D-845CBEA42F04}" type="slidenum">
              <a:rPr lang="en-US"/>
              <a:pPr>
                <a:defRPr/>
              </a:pPr>
              <a:t>‹#›</a:t>
            </a:fld>
            <a:endParaRPr lang="en-US"/>
          </a:p>
        </p:txBody>
      </p:sp>
    </p:spTree>
    <p:extLst>
      <p:ext uri="{BB962C8B-B14F-4D97-AF65-F5344CB8AC3E}">
        <p14:creationId xmlns:p14="http://schemas.microsoft.com/office/powerpoint/2010/main" val="299589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th-TH"/>
          </a:p>
        </p:txBody>
      </p:sp>
      <p:sp>
        <p:nvSpPr>
          <p:cNvPr id="1027"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th-TH"/>
          </a:p>
        </p:txBody>
      </p:sp>
      <p:sp>
        <p:nvSpPr>
          <p:cNvPr id="1028"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th-TH"/>
          </a:p>
        </p:txBody>
      </p:sp>
      <p:sp>
        <p:nvSpPr>
          <p:cNvPr id="1029"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th-TH"/>
          </a:p>
        </p:txBody>
      </p:sp>
      <p:sp>
        <p:nvSpPr>
          <p:cNvPr id="1030"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th-TH"/>
          </a:p>
        </p:txBody>
      </p:sp>
      <p:sp>
        <p:nvSpPr>
          <p:cNvPr id="1031"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th-TH"/>
          </a:p>
        </p:txBody>
      </p:sp>
      <p:sp>
        <p:nvSpPr>
          <p:cNvPr id="1032" name="Rectangle 1032"/>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endParaRPr kumimoji="1" lang="th-TH"/>
          </a:p>
        </p:txBody>
      </p:sp>
      <p:sp>
        <p:nvSpPr>
          <p:cNvPr id="1033"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3"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3084"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3085"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5D847C71-AECE-4329-A786-D74A47EF25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7"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6.png"/><Relationship Id="rId18" Type="http://schemas.openxmlformats.org/officeDocument/2006/relationships/image" Target="../media/image20.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oleObject" Target="../embeddings/oleObject1.bin"/><Relationship Id="rId17" Type="http://schemas.openxmlformats.org/officeDocument/2006/relationships/image" Target="../media/image19.jpeg"/><Relationship Id="rId2" Type="http://schemas.openxmlformats.org/officeDocument/2006/relationships/slideLayout" Target="../slideLayouts/slideLayout2.xml"/><Relationship Id="rId16" Type="http://schemas.openxmlformats.org/officeDocument/2006/relationships/image" Target="../media/image18.jpeg"/><Relationship Id="rId1" Type="http://schemas.openxmlformats.org/officeDocument/2006/relationships/vmlDrawing" Target="../drawings/vmlDrawing1.v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7.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pPr eaLnBrk="1" hangingPunct="1"/>
            <a:r>
              <a:rPr lang="en-US" sz="3200">
                <a:solidFill>
                  <a:srgbClr val="002060"/>
                </a:solidFill>
              </a:rPr>
              <a:t>Assessment of Nutritive Value</a:t>
            </a:r>
            <a:endParaRPr lang="en-US" sz="3200"/>
          </a:p>
        </p:txBody>
      </p:sp>
      <p:sp>
        <p:nvSpPr>
          <p:cNvPr id="5123" name="Rectangle 1027"/>
          <p:cNvSpPr>
            <a:spLocks noGrp="1" noChangeArrowheads="1"/>
          </p:cNvSpPr>
          <p:nvPr>
            <p:ph type="body" idx="1"/>
          </p:nvPr>
        </p:nvSpPr>
        <p:spPr/>
        <p:txBody>
          <a:bodyPr/>
          <a:lstStyle/>
          <a:p>
            <a:pPr eaLnBrk="1" hangingPunct="1"/>
            <a:r>
              <a:rPr lang="en-US"/>
              <a:t>A. Chemical composition analysis</a:t>
            </a:r>
          </a:p>
          <a:p>
            <a:pPr eaLnBrk="1" hangingPunct="1"/>
            <a:r>
              <a:rPr lang="en-US" i="1"/>
              <a:t>B. </a:t>
            </a:r>
            <a:r>
              <a:rPr lang="en-US"/>
              <a:t>Digestibility study</a:t>
            </a:r>
          </a:p>
          <a:p>
            <a:pPr eaLnBrk="1" hangingPunct="1"/>
            <a:r>
              <a:rPr lang="en-US"/>
              <a:t>C. Energy values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Net Energy System</a:t>
            </a:r>
          </a:p>
        </p:txBody>
      </p:sp>
      <p:sp>
        <p:nvSpPr>
          <p:cNvPr id="33795" name="Text Box 3"/>
          <p:cNvSpPr txBox="1">
            <a:spLocks noChangeArrowheads="1"/>
          </p:cNvSpPr>
          <p:nvPr/>
        </p:nvSpPr>
        <p:spPr bwMode="auto">
          <a:xfrm>
            <a:off x="517525" y="3538538"/>
            <a:ext cx="1116013" cy="1187450"/>
          </a:xfrm>
          <a:prstGeom prst="rect">
            <a:avLst/>
          </a:prstGeom>
          <a:noFill/>
          <a:ln w="9525">
            <a:noFill/>
            <a:miter lim="800000"/>
            <a:headEnd/>
            <a:tailEnd/>
          </a:ln>
        </p:spPr>
        <p:txBody>
          <a:bodyPr wrap="none">
            <a:spAutoFit/>
          </a:bodyPr>
          <a:lstStyle/>
          <a:p>
            <a:pPr algn="ctr"/>
            <a:r>
              <a:rPr lang="en-US"/>
              <a:t>Gross</a:t>
            </a:r>
          </a:p>
          <a:p>
            <a:pPr algn="ctr"/>
            <a:r>
              <a:rPr lang="en-US"/>
              <a:t>Energy</a:t>
            </a:r>
          </a:p>
          <a:p>
            <a:pPr algn="ctr"/>
            <a:r>
              <a:rPr lang="en-US"/>
              <a:t>(GE)</a:t>
            </a:r>
          </a:p>
        </p:txBody>
      </p:sp>
      <p:sp>
        <p:nvSpPr>
          <p:cNvPr id="33796" name="Text Box 4"/>
          <p:cNvSpPr txBox="1">
            <a:spLocks noChangeArrowheads="1"/>
          </p:cNvSpPr>
          <p:nvPr/>
        </p:nvSpPr>
        <p:spPr bwMode="auto">
          <a:xfrm>
            <a:off x="2286000" y="2819400"/>
            <a:ext cx="1495425" cy="1187450"/>
          </a:xfrm>
          <a:prstGeom prst="rect">
            <a:avLst/>
          </a:prstGeom>
          <a:noFill/>
          <a:ln w="9525">
            <a:noFill/>
            <a:miter lim="800000"/>
            <a:headEnd/>
            <a:tailEnd/>
          </a:ln>
        </p:spPr>
        <p:txBody>
          <a:bodyPr wrap="none">
            <a:spAutoFit/>
          </a:bodyPr>
          <a:lstStyle/>
          <a:p>
            <a:pPr algn="ctr"/>
            <a:r>
              <a:rPr lang="en-US"/>
              <a:t>Digestible</a:t>
            </a:r>
          </a:p>
          <a:p>
            <a:pPr algn="ctr"/>
            <a:r>
              <a:rPr lang="en-US"/>
              <a:t>Energy</a:t>
            </a:r>
            <a:br>
              <a:rPr lang="en-US"/>
            </a:br>
            <a:r>
              <a:rPr lang="en-US"/>
              <a:t>(DE)</a:t>
            </a:r>
          </a:p>
        </p:txBody>
      </p:sp>
      <p:sp>
        <p:nvSpPr>
          <p:cNvPr id="33797" name="Rectangle 5"/>
          <p:cNvSpPr>
            <a:spLocks noChangeArrowheads="1"/>
          </p:cNvSpPr>
          <p:nvPr/>
        </p:nvSpPr>
        <p:spPr bwMode="auto">
          <a:xfrm>
            <a:off x="4495800" y="2286000"/>
            <a:ext cx="2057400" cy="1187450"/>
          </a:xfrm>
          <a:prstGeom prst="rect">
            <a:avLst/>
          </a:prstGeom>
          <a:noFill/>
          <a:ln w="9525">
            <a:noFill/>
            <a:miter lim="800000"/>
            <a:headEnd/>
            <a:tailEnd/>
          </a:ln>
        </p:spPr>
        <p:txBody>
          <a:bodyPr>
            <a:spAutoFit/>
          </a:bodyPr>
          <a:lstStyle/>
          <a:p>
            <a:pPr algn="ctr"/>
            <a:r>
              <a:rPr lang="en-US"/>
              <a:t>Metabolizable</a:t>
            </a:r>
          </a:p>
          <a:p>
            <a:pPr algn="ctr"/>
            <a:r>
              <a:rPr lang="en-US"/>
              <a:t>Energy</a:t>
            </a:r>
          </a:p>
          <a:p>
            <a:pPr algn="ctr"/>
            <a:r>
              <a:rPr lang="en-US"/>
              <a:t>(ME)</a:t>
            </a:r>
          </a:p>
        </p:txBody>
      </p:sp>
      <p:sp>
        <p:nvSpPr>
          <p:cNvPr id="33798" name="Text Box 6"/>
          <p:cNvSpPr txBox="1">
            <a:spLocks noChangeArrowheads="1"/>
          </p:cNvSpPr>
          <p:nvPr/>
        </p:nvSpPr>
        <p:spPr bwMode="auto">
          <a:xfrm>
            <a:off x="7391400" y="2133600"/>
            <a:ext cx="1116013" cy="1187450"/>
          </a:xfrm>
          <a:prstGeom prst="rect">
            <a:avLst/>
          </a:prstGeom>
          <a:noFill/>
          <a:ln w="9525">
            <a:noFill/>
            <a:miter lim="800000"/>
            <a:headEnd/>
            <a:tailEnd/>
          </a:ln>
        </p:spPr>
        <p:txBody>
          <a:bodyPr wrap="none">
            <a:spAutoFit/>
          </a:bodyPr>
          <a:lstStyle/>
          <a:p>
            <a:pPr algn="ctr"/>
            <a:r>
              <a:rPr lang="en-US"/>
              <a:t>Net</a:t>
            </a:r>
          </a:p>
          <a:p>
            <a:pPr algn="ctr"/>
            <a:r>
              <a:rPr lang="en-US"/>
              <a:t>Energy</a:t>
            </a:r>
          </a:p>
          <a:p>
            <a:pPr algn="ctr"/>
            <a:r>
              <a:rPr lang="en-US"/>
              <a:t>(NE)</a:t>
            </a:r>
          </a:p>
        </p:txBody>
      </p:sp>
      <p:sp>
        <p:nvSpPr>
          <p:cNvPr id="33799" name="Line 7"/>
          <p:cNvSpPr>
            <a:spLocks noChangeShapeType="1"/>
          </p:cNvSpPr>
          <p:nvPr/>
        </p:nvSpPr>
        <p:spPr bwMode="auto">
          <a:xfrm flipV="1">
            <a:off x="1752600" y="3657600"/>
            <a:ext cx="533400" cy="304800"/>
          </a:xfrm>
          <a:prstGeom prst="line">
            <a:avLst/>
          </a:prstGeom>
          <a:noFill/>
          <a:ln w="31750">
            <a:solidFill>
              <a:schemeClr val="tx1"/>
            </a:solidFill>
            <a:miter lim="800000"/>
            <a:headEnd/>
            <a:tailEnd type="triangle" w="lg" len="lg"/>
          </a:ln>
        </p:spPr>
        <p:txBody>
          <a:bodyPr wrap="none"/>
          <a:lstStyle/>
          <a:p>
            <a:endParaRPr lang="th-TH"/>
          </a:p>
        </p:txBody>
      </p:sp>
      <p:sp>
        <p:nvSpPr>
          <p:cNvPr id="33800" name="Line 8"/>
          <p:cNvSpPr>
            <a:spLocks noChangeShapeType="1"/>
          </p:cNvSpPr>
          <p:nvPr/>
        </p:nvSpPr>
        <p:spPr bwMode="auto">
          <a:xfrm flipV="1">
            <a:off x="3962400" y="2819400"/>
            <a:ext cx="533400" cy="304800"/>
          </a:xfrm>
          <a:prstGeom prst="line">
            <a:avLst/>
          </a:prstGeom>
          <a:noFill/>
          <a:ln w="31750">
            <a:solidFill>
              <a:schemeClr val="tx1"/>
            </a:solidFill>
            <a:miter lim="800000"/>
            <a:headEnd/>
            <a:tailEnd type="triangle" w="lg" len="lg"/>
          </a:ln>
        </p:spPr>
        <p:txBody>
          <a:bodyPr wrap="none"/>
          <a:lstStyle/>
          <a:p>
            <a:endParaRPr lang="th-TH"/>
          </a:p>
        </p:txBody>
      </p:sp>
      <p:sp>
        <p:nvSpPr>
          <p:cNvPr id="33801" name="Line 9"/>
          <p:cNvSpPr>
            <a:spLocks noChangeShapeType="1"/>
          </p:cNvSpPr>
          <p:nvPr/>
        </p:nvSpPr>
        <p:spPr bwMode="auto">
          <a:xfrm flipV="1">
            <a:off x="6553200" y="2667000"/>
            <a:ext cx="609600" cy="0"/>
          </a:xfrm>
          <a:prstGeom prst="line">
            <a:avLst/>
          </a:prstGeom>
          <a:noFill/>
          <a:ln w="31750">
            <a:solidFill>
              <a:schemeClr val="tx1"/>
            </a:solidFill>
            <a:miter lim="800000"/>
            <a:headEnd/>
            <a:tailEnd type="triangle" w="lg" len="lg"/>
          </a:ln>
        </p:spPr>
        <p:txBody>
          <a:bodyPr wrap="none"/>
          <a:lstStyle/>
          <a:p>
            <a:endParaRPr lang="th-TH"/>
          </a:p>
        </p:txBody>
      </p:sp>
      <p:sp>
        <p:nvSpPr>
          <p:cNvPr id="33802" name="Line 10"/>
          <p:cNvSpPr>
            <a:spLocks noChangeShapeType="1"/>
          </p:cNvSpPr>
          <p:nvPr/>
        </p:nvSpPr>
        <p:spPr bwMode="auto">
          <a:xfrm>
            <a:off x="1981200" y="3962400"/>
            <a:ext cx="381000" cy="533400"/>
          </a:xfrm>
          <a:prstGeom prst="line">
            <a:avLst/>
          </a:prstGeom>
          <a:noFill/>
          <a:ln w="31750">
            <a:solidFill>
              <a:schemeClr val="hlink"/>
            </a:solidFill>
            <a:miter lim="800000"/>
            <a:headEnd/>
            <a:tailEnd type="triangle" w="lg" len="lg"/>
          </a:ln>
        </p:spPr>
        <p:txBody>
          <a:bodyPr wrap="none"/>
          <a:lstStyle/>
          <a:p>
            <a:endParaRPr lang="th-TH"/>
          </a:p>
        </p:txBody>
      </p:sp>
      <p:sp>
        <p:nvSpPr>
          <p:cNvPr id="33803" name="Line 11"/>
          <p:cNvSpPr>
            <a:spLocks noChangeShapeType="1"/>
          </p:cNvSpPr>
          <p:nvPr/>
        </p:nvSpPr>
        <p:spPr bwMode="auto">
          <a:xfrm>
            <a:off x="4191000" y="3124200"/>
            <a:ext cx="381000" cy="609600"/>
          </a:xfrm>
          <a:prstGeom prst="line">
            <a:avLst/>
          </a:prstGeom>
          <a:noFill/>
          <a:ln w="31750">
            <a:solidFill>
              <a:schemeClr val="hlink"/>
            </a:solidFill>
            <a:miter lim="800000"/>
            <a:headEnd/>
            <a:tailEnd type="triangle" w="lg" len="lg"/>
          </a:ln>
        </p:spPr>
        <p:txBody>
          <a:bodyPr wrap="none"/>
          <a:lstStyle/>
          <a:p>
            <a:endParaRPr lang="th-TH"/>
          </a:p>
        </p:txBody>
      </p:sp>
      <p:sp>
        <p:nvSpPr>
          <p:cNvPr id="33804" name="Line 12"/>
          <p:cNvSpPr>
            <a:spLocks noChangeShapeType="1"/>
          </p:cNvSpPr>
          <p:nvPr/>
        </p:nvSpPr>
        <p:spPr bwMode="auto">
          <a:xfrm>
            <a:off x="6858000" y="2819400"/>
            <a:ext cx="152400" cy="685800"/>
          </a:xfrm>
          <a:prstGeom prst="line">
            <a:avLst/>
          </a:prstGeom>
          <a:noFill/>
          <a:ln w="31750">
            <a:solidFill>
              <a:schemeClr val="hlink"/>
            </a:solidFill>
            <a:miter lim="800000"/>
            <a:headEnd/>
            <a:tailEnd type="triangle" w="lg" len="lg"/>
          </a:ln>
        </p:spPr>
        <p:txBody>
          <a:bodyPr wrap="none"/>
          <a:lstStyle/>
          <a:p>
            <a:endParaRPr lang="th-TH"/>
          </a:p>
        </p:txBody>
      </p:sp>
      <p:sp>
        <p:nvSpPr>
          <p:cNvPr id="33805" name="Text Box 13"/>
          <p:cNvSpPr txBox="1">
            <a:spLocks noChangeArrowheads="1"/>
          </p:cNvSpPr>
          <p:nvPr/>
        </p:nvSpPr>
        <p:spPr bwMode="auto">
          <a:xfrm>
            <a:off x="1981200" y="4572000"/>
            <a:ext cx="1116013" cy="822325"/>
          </a:xfrm>
          <a:prstGeom prst="rect">
            <a:avLst/>
          </a:prstGeom>
          <a:noFill/>
          <a:ln w="9525">
            <a:noFill/>
            <a:miter lim="800000"/>
            <a:headEnd/>
            <a:tailEnd/>
          </a:ln>
        </p:spPr>
        <p:txBody>
          <a:bodyPr wrap="none">
            <a:spAutoFit/>
          </a:bodyPr>
          <a:lstStyle/>
          <a:p>
            <a:pPr algn="ctr"/>
            <a:r>
              <a:rPr lang="en-US">
                <a:solidFill>
                  <a:schemeClr val="hlink"/>
                </a:solidFill>
              </a:rPr>
              <a:t>Fecal</a:t>
            </a:r>
          </a:p>
          <a:p>
            <a:pPr algn="ctr"/>
            <a:r>
              <a:rPr lang="en-US">
                <a:solidFill>
                  <a:schemeClr val="hlink"/>
                </a:solidFill>
              </a:rPr>
              <a:t>Energy</a:t>
            </a:r>
          </a:p>
        </p:txBody>
      </p:sp>
      <p:sp>
        <p:nvSpPr>
          <p:cNvPr id="33806" name="Text Box 14"/>
          <p:cNvSpPr txBox="1">
            <a:spLocks noChangeArrowheads="1"/>
          </p:cNvSpPr>
          <p:nvPr/>
        </p:nvSpPr>
        <p:spPr bwMode="auto">
          <a:xfrm>
            <a:off x="3581400" y="3810000"/>
            <a:ext cx="2343150" cy="822325"/>
          </a:xfrm>
          <a:prstGeom prst="rect">
            <a:avLst/>
          </a:prstGeom>
          <a:noFill/>
          <a:ln w="9525">
            <a:noFill/>
            <a:miter lim="800000"/>
            <a:headEnd/>
            <a:tailEnd/>
          </a:ln>
        </p:spPr>
        <p:txBody>
          <a:bodyPr wrap="none">
            <a:spAutoFit/>
          </a:bodyPr>
          <a:lstStyle/>
          <a:p>
            <a:pPr algn="ctr"/>
            <a:r>
              <a:rPr lang="en-US">
                <a:solidFill>
                  <a:schemeClr val="hlink"/>
                </a:solidFill>
              </a:rPr>
              <a:t>Urinary &amp;</a:t>
            </a:r>
          </a:p>
          <a:p>
            <a:pPr algn="ctr"/>
            <a:r>
              <a:rPr lang="en-US">
                <a:solidFill>
                  <a:schemeClr val="hlink"/>
                </a:solidFill>
              </a:rPr>
              <a:t>Gaseous Energy</a:t>
            </a:r>
          </a:p>
        </p:txBody>
      </p:sp>
      <p:sp>
        <p:nvSpPr>
          <p:cNvPr id="33807" name="Text Box 15"/>
          <p:cNvSpPr txBox="1">
            <a:spLocks noChangeArrowheads="1"/>
          </p:cNvSpPr>
          <p:nvPr/>
        </p:nvSpPr>
        <p:spPr bwMode="auto">
          <a:xfrm>
            <a:off x="6553200" y="3581400"/>
            <a:ext cx="812800" cy="457200"/>
          </a:xfrm>
          <a:prstGeom prst="rect">
            <a:avLst/>
          </a:prstGeom>
          <a:noFill/>
          <a:ln w="9525">
            <a:noFill/>
            <a:miter lim="800000"/>
            <a:headEnd/>
            <a:tailEnd/>
          </a:ln>
        </p:spPr>
        <p:txBody>
          <a:bodyPr wrap="none">
            <a:spAutoFit/>
          </a:bodyPr>
          <a:lstStyle/>
          <a:p>
            <a:r>
              <a:rPr lang="en-US">
                <a:solidFill>
                  <a:schemeClr val="hlink"/>
                </a:solidFill>
              </a:rPr>
              <a:t>Heat</a:t>
            </a:r>
          </a:p>
        </p:txBody>
      </p:sp>
    </p:spTree>
    <p:extLst>
      <p:ext uri="{BB962C8B-B14F-4D97-AF65-F5344CB8AC3E}">
        <p14:creationId xmlns:p14="http://schemas.microsoft.com/office/powerpoint/2010/main" val="4250863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What makes up </a:t>
            </a:r>
            <a:r>
              <a:rPr lang="en-US" i="1"/>
              <a:t>energy in</a:t>
            </a:r>
            <a:r>
              <a:rPr lang="en-US"/>
              <a:t>?</a:t>
            </a:r>
          </a:p>
        </p:txBody>
      </p:sp>
      <p:sp>
        <p:nvSpPr>
          <p:cNvPr id="24579" name="Rectangle 3"/>
          <p:cNvSpPr>
            <a:spLocks noGrp="1" noChangeArrowheads="1"/>
          </p:cNvSpPr>
          <p:nvPr>
            <p:ph type="body" idx="1"/>
          </p:nvPr>
        </p:nvSpPr>
        <p:spPr/>
        <p:txBody>
          <a:bodyPr/>
          <a:lstStyle/>
          <a:p>
            <a:pPr eaLnBrk="1" hangingPunct="1">
              <a:lnSpc>
                <a:spcPct val="90000"/>
              </a:lnSpc>
            </a:pPr>
            <a:r>
              <a:rPr lang="en-US" sz="2800"/>
              <a:t>Simply, the amount of energy that we get from food.</a:t>
            </a:r>
          </a:p>
          <a:p>
            <a:pPr lvl="1" eaLnBrk="1" hangingPunct="1">
              <a:lnSpc>
                <a:spcPct val="90000"/>
              </a:lnSpc>
            </a:pPr>
            <a:r>
              <a:rPr lang="en-US" sz="2400"/>
              <a:t>4 kcal/g carbohydrate</a:t>
            </a:r>
          </a:p>
          <a:p>
            <a:pPr lvl="1" eaLnBrk="1" hangingPunct="1">
              <a:lnSpc>
                <a:spcPct val="90000"/>
              </a:lnSpc>
            </a:pPr>
            <a:r>
              <a:rPr lang="en-US" sz="2400"/>
              <a:t>4 kcal/g protein</a:t>
            </a:r>
          </a:p>
          <a:p>
            <a:pPr lvl="1" eaLnBrk="1" hangingPunct="1">
              <a:lnSpc>
                <a:spcPct val="90000"/>
              </a:lnSpc>
            </a:pPr>
            <a:r>
              <a:rPr lang="en-US" sz="2400"/>
              <a:t>9 kcal/g fat</a:t>
            </a:r>
          </a:p>
          <a:p>
            <a:pPr lvl="1" eaLnBrk="1" hangingPunct="1">
              <a:lnSpc>
                <a:spcPct val="90000"/>
              </a:lnSpc>
            </a:pPr>
            <a:r>
              <a:rPr lang="en-US" sz="2400"/>
              <a:t>7 kcal/g alcohol</a:t>
            </a:r>
          </a:p>
        </p:txBody>
      </p:sp>
    </p:spTree>
    <p:extLst>
      <p:ext uri="{BB962C8B-B14F-4D97-AF65-F5344CB8AC3E}">
        <p14:creationId xmlns:p14="http://schemas.microsoft.com/office/powerpoint/2010/main" val="25474877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Calorimetry, cont.</a:t>
            </a:r>
          </a:p>
        </p:txBody>
      </p:sp>
      <p:sp>
        <p:nvSpPr>
          <p:cNvPr id="27651" name="Rectangle 3"/>
          <p:cNvSpPr>
            <a:spLocks noGrp="1" noChangeArrowheads="1"/>
          </p:cNvSpPr>
          <p:nvPr>
            <p:ph type="body" sz="half" idx="1"/>
          </p:nvPr>
        </p:nvSpPr>
        <p:spPr/>
        <p:txBody>
          <a:bodyPr/>
          <a:lstStyle/>
          <a:p>
            <a:pPr eaLnBrk="1" hangingPunct="1"/>
            <a:r>
              <a:rPr lang="en-US"/>
              <a:t>1 calorie =  amount of heat (energy) needed to raise 1 gram of water 1 degree Centigrade.</a:t>
            </a:r>
          </a:p>
        </p:txBody>
      </p:sp>
      <p:pic>
        <p:nvPicPr>
          <p:cNvPr id="27652" name="Picture 4" descr="C08F02"/>
          <p:cNvPicPr>
            <a:picLocks noGrp="1" noChangeAspect="1" noChangeArrowheads="1"/>
          </p:cNvPicPr>
          <p:nvPr>
            <p:ph type="clipArt" sz="half" idx="2"/>
          </p:nvPr>
        </p:nvPicPr>
        <p:blipFill>
          <a:blip r:embed="rId2" cstate="print"/>
          <a:srcRect/>
          <a:stretch>
            <a:fillRect/>
          </a:stretch>
        </p:blipFill>
        <p:spPr>
          <a:xfrm>
            <a:off x="5145088" y="2093913"/>
            <a:ext cx="3810000" cy="3962400"/>
          </a:xfrm>
          <a:noFill/>
        </p:spPr>
      </p:pic>
    </p:spTree>
    <p:extLst>
      <p:ext uri="{BB962C8B-B14F-4D97-AF65-F5344CB8AC3E}">
        <p14:creationId xmlns:p14="http://schemas.microsoft.com/office/powerpoint/2010/main" val="12946189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Energy Units</a:t>
            </a:r>
          </a:p>
        </p:txBody>
      </p:sp>
      <p:sp>
        <p:nvSpPr>
          <p:cNvPr id="21507" name="Rectangle 3"/>
          <p:cNvSpPr>
            <a:spLocks noGrp="1" noChangeArrowheads="1"/>
          </p:cNvSpPr>
          <p:nvPr>
            <p:ph type="body" idx="1"/>
          </p:nvPr>
        </p:nvSpPr>
        <p:spPr>
          <a:xfrm>
            <a:off x="428625" y="2017713"/>
            <a:ext cx="8526463" cy="4114800"/>
          </a:xfrm>
        </p:spPr>
        <p:txBody>
          <a:bodyPr/>
          <a:lstStyle/>
          <a:p>
            <a:pPr eaLnBrk="1" hangingPunct="1">
              <a:lnSpc>
                <a:spcPct val="90000"/>
              </a:lnSpc>
            </a:pPr>
            <a:r>
              <a:rPr lang="en-US"/>
              <a:t>Joule</a:t>
            </a:r>
          </a:p>
          <a:p>
            <a:pPr lvl="1" eaLnBrk="1" hangingPunct="1">
              <a:lnSpc>
                <a:spcPct val="90000"/>
              </a:lnSpc>
            </a:pPr>
            <a:r>
              <a:rPr lang="en-US">
                <a:sym typeface="Symbol" pitchFamily="18" charset="2"/>
              </a:rPr>
              <a:t>Joule</a:t>
            </a:r>
            <a:r>
              <a:rPr lang="en-US">
                <a:cs typeface="Times New Roman" pitchFamily="18" charset="0"/>
                <a:sym typeface="Symbol" pitchFamily="18" charset="2"/>
              </a:rPr>
              <a:t> = kg/(m</a:t>
            </a:r>
            <a:r>
              <a:rPr lang="en-US" baseline="30000">
                <a:cs typeface="Times New Roman" pitchFamily="18" charset="0"/>
                <a:sym typeface="Symbol" pitchFamily="18" charset="2"/>
              </a:rPr>
              <a:t>2●</a:t>
            </a:r>
            <a:r>
              <a:rPr lang="en-US">
                <a:cs typeface="Times New Roman" pitchFamily="18" charset="0"/>
                <a:sym typeface="Symbol" pitchFamily="18" charset="2"/>
              </a:rPr>
              <a:t>s</a:t>
            </a:r>
            <a:r>
              <a:rPr lang="en-US" baseline="30000">
                <a:cs typeface="Times New Roman" pitchFamily="18" charset="0"/>
                <a:sym typeface="Symbol" pitchFamily="18" charset="2"/>
              </a:rPr>
              <a:t>2</a:t>
            </a:r>
            <a:r>
              <a:rPr lang="en-US">
                <a:cs typeface="Times New Roman" pitchFamily="18" charset="0"/>
                <a:sym typeface="Symbol" pitchFamily="18" charset="2"/>
              </a:rPr>
              <a:t>)</a:t>
            </a:r>
            <a:endParaRPr lang="en-US" baseline="-25000"/>
          </a:p>
          <a:p>
            <a:pPr eaLnBrk="1" hangingPunct="1">
              <a:lnSpc>
                <a:spcPct val="90000"/>
              </a:lnSpc>
            </a:pPr>
            <a:r>
              <a:rPr lang="en-US"/>
              <a:t>Older unit still used in the US is calorie (cal)</a:t>
            </a:r>
            <a:endParaRPr lang="en-US">
              <a:cs typeface="Times New Roman" pitchFamily="18" charset="0"/>
              <a:sym typeface="Symbol" pitchFamily="18" charset="2"/>
            </a:endParaRPr>
          </a:p>
          <a:p>
            <a:pPr eaLnBrk="1" hangingPunct="1">
              <a:lnSpc>
                <a:spcPct val="90000"/>
              </a:lnSpc>
            </a:pPr>
            <a:r>
              <a:rPr lang="en-US">
                <a:cs typeface="Times New Roman" pitchFamily="18" charset="0"/>
                <a:sym typeface="Symbol" pitchFamily="18" charset="2"/>
              </a:rPr>
              <a:t>1 calorie = heat required to increase the temperature of one gram of water from 14.5 to 15.5°C</a:t>
            </a:r>
            <a:endParaRPr lang="en-US">
              <a:cs typeface="Tahoma" pitchFamily="34" charset="0"/>
              <a:sym typeface="Symbol" pitchFamily="18" charset="2"/>
            </a:endParaRPr>
          </a:p>
          <a:p>
            <a:pPr eaLnBrk="1" hangingPunct="1">
              <a:lnSpc>
                <a:spcPct val="90000"/>
              </a:lnSpc>
            </a:pPr>
            <a:r>
              <a:rPr lang="en-US">
                <a:cs typeface="Times New Roman" pitchFamily="18" charset="0"/>
                <a:sym typeface="Symbol" pitchFamily="18" charset="2"/>
              </a:rPr>
              <a:t>1 calorie = 4.184 J</a:t>
            </a:r>
          </a:p>
        </p:txBody>
      </p:sp>
    </p:spTree>
    <p:extLst>
      <p:ext uri="{BB962C8B-B14F-4D97-AF65-F5344CB8AC3E}">
        <p14:creationId xmlns:p14="http://schemas.microsoft.com/office/powerpoint/2010/main" val="1248928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611438" y="1077913"/>
            <a:ext cx="2405062" cy="476250"/>
          </a:xfrm>
          <a:prstGeom prst="rect">
            <a:avLst/>
          </a:prstGeom>
          <a:solidFill>
            <a:srgbClr val="FFFF66"/>
          </a:solidFill>
          <a:ln w="19050">
            <a:solidFill>
              <a:schemeClr val="tx1"/>
            </a:solidFill>
            <a:miter lim="800000"/>
            <a:headEnd/>
            <a:tailEnd/>
          </a:ln>
        </p:spPr>
        <p:txBody>
          <a:bodyPr anchor="ctr">
            <a:spAutoFit/>
          </a:bodyPr>
          <a:lstStyle/>
          <a:p>
            <a:pPr algn="ctr">
              <a:spcBef>
                <a:spcPct val="50000"/>
              </a:spcBef>
            </a:pPr>
            <a:r>
              <a:rPr lang="en-US" altLang="ja-JP">
                <a:ea typeface="MS PGothic" pitchFamily="34" charset="-128"/>
              </a:rPr>
              <a:t>Gross energy</a:t>
            </a:r>
          </a:p>
        </p:txBody>
      </p:sp>
      <p:sp>
        <p:nvSpPr>
          <p:cNvPr id="16387" name="Text Box 3"/>
          <p:cNvSpPr txBox="1">
            <a:spLocks noChangeArrowheads="1"/>
          </p:cNvSpPr>
          <p:nvPr/>
        </p:nvSpPr>
        <p:spPr bwMode="auto">
          <a:xfrm>
            <a:off x="3921125" y="1989138"/>
            <a:ext cx="2622550" cy="476250"/>
          </a:xfrm>
          <a:prstGeom prst="rect">
            <a:avLst/>
          </a:prstGeom>
          <a:solidFill>
            <a:srgbClr val="FFFF66"/>
          </a:solidFill>
          <a:ln w="19050">
            <a:solidFill>
              <a:schemeClr val="tx1"/>
            </a:solidFill>
            <a:miter lim="800000"/>
            <a:headEnd/>
            <a:tailEnd/>
          </a:ln>
        </p:spPr>
        <p:txBody>
          <a:bodyPr anchor="ctr">
            <a:spAutoFit/>
          </a:bodyPr>
          <a:lstStyle/>
          <a:p>
            <a:pPr algn="ctr">
              <a:spcBef>
                <a:spcPct val="50000"/>
              </a:spcBef>
            </a:pPr>
            <a:r>
              <a:rPr lang="en-US" altLang="ja-JP">
                <a:ea typeface="MS PGothic" pitchFamily="34" charset="-128"/>
              </a:rPr>
              <a:t>Digestible energy</a:t>
            </a:r>
          </a:p>
        </p:txBody>
      </p:sp>
      <p:sp>
        <p:nvSpPr>
          <p:cNvPr id="16388" name="Text Box 4"/>
          <p:cNvSpPr txBox="1">
            <a:spLocks noChangeArrowheads="1"/>
          </p:cNvSpPr>
          <p:nvPr/>
        </p:nvSpPr>
        <p:spPr bwMode="auto">
          <a:xfrm>
            <a:off x="5016500" y="2952750"/>
            <a:ext cx="3346450" cy="476250"/>
          </a:xfrm>
          <a:prstGeom prst="rect">
            <a:avLst/>
          </a:prstGeom>
          <a:solidFill>
            <a:srgbClr val="FFFF66"/>
          </a:solidFill>
          <a:ln w="19050">
            <a:solidFill>
              <a:schemeClr val="tx1"/>
            </a:solidFill>
            <a:miter lim="800000"/>
            <a:headEnd/>
            <a:tailEnd/>
          </a:ln>
        </p:spPr>
        <p:txBody>
          <a:bodyPr anchor="ctr">
            <a:spAutoFit/>
          </a:bodyPr>
          <a:lstStyle/>
          <a:p>
            <a:pPr algn="ctr">
              <a:spcBef>
                <a:spcPct val="50000"/>
              </a:spcBef>
            </a:pPr>
            <a:r>
              <a:rPr lang="en-US" altLang="ja-JP">
                <a:ea typeface="MS PGothic" pitchFamily="34" charset="-128"/>
              </a:rPr>
              <a:t>Metabolizable energy</a:t>
            </a:r>
          </a:p>
        </p:txBody>
      </p:sp>
      <p:sp>
        <p:nvSpPr>
          <p:cNvPr id="16389" name="Text Box 5"/>
          <p:cNvSpPr txBox="1">
            <a:spLocks noChangeArrowheads="1"/>
          </p:cNvSpPr>
          <p:nvPr/>
        </p:nvSpPr>
        <p:spPr bwMode="auto">
          <a:xfrm>
            <a:off x="5883275" y="4346575"/>
            <a:ext cx="2622550" cy="476250"/>
          </a:xfrm>
          <a:prstGeom prst="rect">
            <a:avLst/>
          </a:prstGeom>
          <a:solidFill>
            <a:srgbClr val="FFFF66"/>
          </a:solidFill>
          <a:ln w="19050">
            <a:solidFill>
              <a:schemeClr val="tx1"/>
            </a:solidFill>
            <a:miter lim="800000"/>
            <a:headEnd/>
            <a:tailEnd/>
          </a:ln>
        </p:spPr>
        <p:txBody>
          <a:bodyPr anchor="ctr">
            <a:spAutoFit/>
          </a:bodyPr>
          <a:lstStyle/>
          <a:p>
            <a:pPr algn="ctr">
              <a:spcBef>
                <a:spcPct val="50000"/>
              </a:spcBef>
            </a:pPr>
            <a:r>
              <a:rPr lang="en-US" altLang="ja-JP">
                <a:ea typeface="MS PGothic" pitchFamily="34" charset="-128"/>
              </a:rPr>
              <a:t>Net energy</a:t>
            </a:r>
          </a:p>
        </p:txBody>
      </p:sp>
      <p:sp>
        <p:nvSpPr>
          <p:cNvPr id="16390" name="Text Box 6"/>
          <p:cNvSpPr txBox="1">
            <a:spLocks noChangeArrowheads="1"/>
          </p:cNvSpPr>
          <p:nvPr/>
        </p:nvSpPr>
        <p:spPr bwMode="auto">
          <a:xfrm>
            <a:off x="966788" y="1989138"/>
            <a:ext cx="2622550" cy="476250"/>
          </a:xfrm>
          <a:prstGeom prst="rect">
            <a:avLst/>
          </a:prstGeom>
          <a:noFill/>
          <a:ln w="19050">
            <a:solidFill>
              <a:schemeClr val="tx1"/>
            </a:solidFill>
            <a:miter lim="800000"/>
            <a:headEnd/>
            <a:tailEnd/>
          </a:ln>
        </p:spPr>
        <p:txBody>
          <a:bodyPr anchor="ctr">
            <a:spAutoFit/>
          </a:bodyPr>
          <a:lstStyle/>
          <a:p>
            <a:pPr algn="ctr">
              <a:spcBef>
                <a:spcPct val="50000"/>
              </a:spcBef>
            </a:pPr>
            <a:r>
              <a:rPr lang="en-US" altLang="ja-JP">
                <a:ea typeface="MS PGothic" pitchFamily="34" charset="-128"/>
              </a:rPr>
              <a:t>Feces energy</a:t>
            </a:r>
          </a:p>
        </p:txBody>
      </p:sp>
      <p:sp>
        <p:nvSpPr>
          <p:cNvPr id="16391" name="Text Box 7"/>
          <p:cNvSpPr txBox="1">
            <a:spLocks noChangeArrowheads="1"/>
          </p:cNvSpPr>
          <p:nvPr/>
        </p:nvSpPr>
        <p:spPr bwMode="auto">
          <a:xfrm>
            <a:off x="1589088" y="2952750"/>
            <a:ext cx="2787650" cy="476250"/>
          </a:xfrm>
          <a:prstGeom prst="rect">
            <a:avLst/>
          </a:prstGeom>
          <a:noFill/>
          <a:ln w="19050">
            <a:solidFill>
              <a:schemeClr val="tx1"/>
            </a:solidFill>
            <a:miter lim="800000"/>
            <a:headEnd/>
            <a:tailEnd/>
          </a:ln>
        </p:spPr>
        <p:txBody>
          <a:bodyPr anchor="ctr">
            <a:spAutoFit/>
          </a:bodyPr>
          <a:lstStyle/>
          <a:p>
            <a:pPr algn="ctr">
              <a:spcBef>
                <a:spcPct val="50000"/>
              </a:spcBef>
            </a:pPr>
            <a:r>
              <a:rPr lang="en-US" altLang="ja-JP">
                <a:ea typeface="MS PGothic" pitchFamily="34" charset="-128"/>
              </a:rPr>
              <a:t>Urine energy</a:t>
            </a:r>
          </a:p>
        </p:txBody>
      </p:sp>
      <p:sp>
        <p:nvSpPr>
          <p:cNvPr id="16392" name="Text Box 8"/>
          <p:cNvSpPr txBox="1">
            <a:spLocks noChangeArrowheads="1"/>
          </p:cNvSpPr>
          <p:nvPr/>
        </p:nvSpPr>
        <p:spPr bwMode="auto">
          <a:xfrm>
            <a:off x="1590675" y="3429000"/>
            <a:ext cx="2787650" cy="476250"/>
          </a:xfrm>
          <a:prstGeom prst="rect">
            <a:avLst/>
          </a:prstGeom>
          <a:noFill/>
          <a:ln w="19050">
            <a:solidFill>
              <a:schemeClr val="tx1"/>
            </a:solidFill>
            <a:miter lim="800000"/>
            <a:headEnd/>
            <a:tailEnd/>
          </a:ln>
        </p:spPr>
        <p:txBody>
          <a:bodyPr anchor="ctr">
            <a:spAutoFit/>
          </a:bodyPr>
          <a:lstStyle/>
          <a:p>
            <a:pPr algn="ctr">
              <a:spcBef>
                <a:spcPct val="50000"/>
              </a:spcBef>
            </a:pPr>
            <a:r>
              <a:rPr lang="en-US" altLang="ja-JP">
                <a:ea typeface="MS PGothic" pitchFamily="34" charset="-128"/>
              </a:rPr>
              <a:t>Methane energy</a:t>
            </a:r>
          </a:p>
        </p:txBody>
      </p:sp>
      <p:sp>
        <p:nvSpPr>
          <p:cNvPr id="16393" name="Text Box 9"/>
          <p:cNvSpPr txBox="1">
            <a:spLocks noChangeArrowheads="1"/>
          </p:cNvSpPr>
          <p:nvPr/>
        </p:nvSpPr>
        <p:spPr bwMode="auto">
          <a:xfrm>
            <a:off x="3590925" y="4100513"/>
            <a:ext cx="1895475" cy="841375"/>
          </a:xfrm>
          <a:prstGeom prst="rect">
            <a:avLst/>
          </a:prstGeom>
          <a:noFill/>
          <a:ln w="19050">
            <a:solidFill>
              <a:schemeClr val="tx1"/>
            </a:solidFill>
            <a:miter lim="800000"/>
            <a:headEnd/>
            <a:tailEnd/>
          </a:ln>
        </p:spPr>
        <p:txBody>
          <a:bodyPr anchor="ctr">
            <a:spAutoFit/>
          </a:bodyPr>
          <a:lstStyle/>
          <a:p>
            <a:pPr algn="ctr">
              <a:spcBef>
                <a:spcPct val="50000"/>
              </a:spcBef>
            </a:pPr>
            <a:r>
              <a:rPr lang="en-US" altLang="ja-JP">
                <a:ea typeface="MS PGothic" pitchFamily="34" charset="-128"/>
              </a:rPr>
              <a:t>Heat increment</a:t>
            </a:r>
          </a:p>
        </p:txBody>
      </p:sp>
      <p:sp>
        <p:nvSpPr>
          <p:cNvPr id="16394" name="Text Box 10"/>
          <p:cNvSpPr txBox="1">
            <a:spLocks noChangeArrowheads="1"/>
          </p:cNvSpPr>
          <p:nvPr/>
        </p:nvSpPr>
        <p:spPr bwMode="auto">
          <a:xfrm>
            <a:off x="2574925" y="5278438"/>
            <a:ext cx="1739900" cy="841375"/>
          </a:xfrm>
          <a:prstGeom prst="rect">
            <a:avLst/>
          </a:prstGeom>
          <a:solidFill>
            <a:srgbClr val="B20202"/>
          </a:solidFill>
          <a:ln w="19050">
            <a:solidFill>
              <a:schemeClr val="tx1"/>
            </a:solidFill>
            <a:miter lim="800000"/>
            <a:headEnd/>
            <a:tailEnd/>
          </a:ln>
        </p:spPr>
        <p:txBody>
          <a:bodyPr anchor="ctr">
            <a:spAutoFit/>
          </a:bodyPr>
          <a:lstStyle/>
          <a:p>
            <a:pPr algn="ctr">
              <a:spcBef>
                <a:spcPct val="50000"/>
              </a:spcBef>
            </a:pPr>
            <a:r>
              <a:rPr lang="en-US" altLang="ja-JP">
                <a:solidFill>
                  <a:schemeClr val="bg1"/>
                </a:solidFill>
                <a:ea typeface="MS PGothic" pitchFamily="34" charset="-128"/>
              </a:rPr>
              <a:t>Heat production</a:t>
            </a:r>
          </a:p>
        </p:txBody>
      </p:sp>
      <p:sp>
        <p:nvSpPr>
          <p:cNvPr id="16395" name="Text Box 11"/>
          <p:cNvSpPr txBox="1">
            <a:spLocks noChangeArrowheads="1"/>
          </p:cNvSpPr>
          <p:nvPr/>
        </p:nvSpPr>
        <p:spPr bwMode="auto">
          <a:xfrm>
            <a:off x="4746625" y="5280025"/>
            <a:ext cx="1982788" cy="841375"/>
          </a:xfrm>
          <a:prstGeom prst="rect">
            <a:avLst/>
          </a:prstGeom>
          <a:noFill/>
          <a:ln w="19050">
            <a:solidFill>
              <a:schemeClr val="tx1"/>
            </a:solidFill>
            <a:miter lim="800000"/>
            <a:headEnd/>
            <a:tailEnd/>
          </a:ln>
        </p:spPr>
        <p:txBody>
          <a:bodyPr anchor="ctr">
            <a:spAutoFit/>
          </a:bodyPr>
          <a:lstStyle/>
          <a:p>
            <a:pPr algn="ctr">
              <a:spcBef>
                <a:spcPct val="50000"/>
              </a:spcBef>
            </a:pPr>
            <a:r>
              <a:rPr lang="en-US" altLang="ja-JP">
                <a:ea typeface="MS PGothic" pitchFamily="34" charset="-128"/>
              </a:rPr>
              <a:t>Used for maintenance</a:t>
            </a:r>
          </a:p>
        </p:txBody>
      </p:sp>
      <p:sp>
        <p:nvSpPr>
          <p:cNvPr id="16396" name="Text Box 12"/>
          <p:cNvSpPr txBox="1">
            <a:spLocks noChangeArrowheads="1"/>
          </p:cNvSpPr>
          <p:nvPr/>
        </p:nvSpPr>
        <p:spPr bwMode="auto">
          <a:xfrm>
            <a:off x="6872288" y="5280025"/>
            <a:ext cx="1870075" cy="841375"/>
          </a:xfrm>
          <a:prstGeom prst="rect">
            <a:avLst/>
          </a:prstGeom>
          <a:solidFill>
            <a:srgbClr val="FFFF66"/>
          </a:solidFill>
          <a:ln w="19050">
            <a:solidFill>
              <a:schemeClr val="tx1"/>
            </a:solidFill>
            <a:miter lim="800000"/>
            <a:headEnd/>
            <a:tailEnd/>
          </a:ln>
        </p:spPr>
        <p:txBody>
          <a:bodyPr anchor="ctr">
            <a:spAutoFit/>
          </a:bodyPr>
          <a:lstStyle/>
          <a:p>
            <a:pPr algn="ctr">
              <a:spcBef>
                <a:spcPct val="50000"/>
              </a:spcBef>
            </a:pPr>
            <a:r>
              <a:rPr lang="en-US" altLang="ja-JP">
                <a:ea typeface="MS PGothic" pitchFamily="34" charset="-128"/>
              </a:rPr>
              <a:t>Used for production</a:t>
            </a:r>
          </a:p>
        </p:txBody>
      </p:sp>
      <p:cxnSp>
        <p:nvCxnSpPr>
          <p:cNvPr id="16397" name="AutoShape 13"/>
          <p:cNvCxnSpPr>
            <a:cxnSpLocks noChangeShapeType="1"/>
            <a:stCxn id="16386" idx="2"/>
            <a:endCxn id="16390" idx="0"/>
          </p:cNvCxnSpPr>
          <p:nvPr/>
        </p:nvCxnSpPr>
        <p:spPr bwMode="auto">
          <a:xfrm rot="5400000">
            <a:off x="2838450" y="1003301"/>
            <a:ext cx="415925" cy="1536700"/>
          </a:xfrm>
          <a:prstGeom prst="bentConnector3">
            <a:avLst>
              <a:gd name="adj1" fmla="val 50000"/>
            </a:avLst>
          </a:prstGeom>
          <a:noFill/>
          <a:ln w="19050">
            <a:solidFill>
              <a:schemeClr val="tx1"/>
            </a:solidFill>
            <a:miter lim="800000"/>
            <a:headEnd/>
            <a:tailEnd/>
          </a:ln>
        </p:spPr>
      </p:cxnSp>
      <p:cxnSp>
        <p:nvCxnSpPr>
          <p:cNvPr id="16398" name="AutoShape 14"/>
          <p:cNvCxnSpPr>
            <a:cxnSpLocks noChangeShapeType="1"/>
            <a:stCxn id="16386" idx="2"/>
            <a:endCxn id="16387" idx="0"/>
          </p:cNvCxnSpPr>
          <p:nvPr/>
        </p:nvCxnSpPr>
        <p:spPr bwMode="auto">
          <a:xfrm rot="16200000" flipH="1">
            <a:off x="4315619" y="1062832"/>
            <a:ext cx="415925" cy="1417637"/>
          </a:xfrm>
          <a:prstGeom prst="bentConnector3">
            <a:avLst>
              <a:gd name="adj1" fmla="val 50000"/>
            </a:avLst>
          </a:prstGeom>
          <a:noFill/>
          <a:ln w="19050">
            <a:solidFill>
              <a:schemeClr val="tx1"/>
            </a:solidFill>
            <a:miter lim="800000"/>
            <a:headEnd/>
            <a:tailEnd/>
          </a:ln>
        </p:spPr>
      </p:cxnSp>
      <p:cxnSp>
        <p:nvCxnSpPr>
          <p:cNvPr id="16399" name="AutoShape 15"/>
          <p:cNvCxnSpPr>
            <a:cxnSpLocks noChangeShapeType="1"/>
            <a:stCxn id="16387" idx="2"/>
            <a:endCxn id="16391" idx="0"/>
          </p:cNvCxnSpPr>
          <p:nvPr/>
        </p:nvCxnSpPr>
        <p:spPr bwMode="auto">
          <a:xfrm rot="5400000">
            <a:off x="3873501" y="1584325"/>
            <a:ext cx="468312" cy="2249487"/>
          </a:xfrm>
          <a:prstGeom prst="bentConnector3">
            <a:avLst>
              <a:gd name="adj1" fmla="val 49829"/>
            </a:avLst>
          </a:prstGeom>
          <a:noFill/>
          <a:ln w="19050">
            <a:solidFill>
              <a:schemeClr val="tx1"/>
            </a:solidFill>
            <a:miter lim="800000"/>
            <a:headEnd/>
            <a:tailEnd/>
          </a:ln>
        </p:spPr>
      </p:cxnSp>
      <p:cxnSp>
        <p:nvCxnSpPr>
          <p:cNvPr id="16400" name="AutoShape 16"/>
          <p:cNvCxnSpPr>
            <a:cxnSpLocks noChangeShapeType="1"/>
            <a:stCxn id="16387" idx="2"/>
            <a:endCxn id="16388" idx="0"/>
          </p:cNvCxnSpPr>
          <p:nvPr/>
        </p:nvCxnSpPr>
        <p:spPr bwMode="auto">
          <a:xfrm rot="16200000" flipH="1">
            <a:off x="5726907" y="1980406"/>
            <a:ext cx="468312" cy="1457325"/>
          </a:xfrm>
          <a:prstGeom prst="bentConnector3">
            <a:avLst>
              <a:gd name="adj1" fmla="val 49829"/>
            </a:avLst>
          </a:prstGeom>
          <a:noFill/>
          <a:ln w="19050">
            <a:solidFill>
              <a:schemeClr val="tx1"/>
            </a:solidFill>
            <a:miter lim="800000"/>
            <a:headEnd/>
            <a:tailEnd/>
          </a:ln>
        </p:spPr>
      </p:cxnSp>
      <p:cxnSp>
        <p:nvCxnSpPr>
          <p:cNvPr id="16401" name="AutoShape 17"/>
          <p:cNvCxnSpPr>
            <a:cxnSpLocks noChangeShapeType="1"/>
            <a:stCxn id="16388" idx="2"/>
            <a:endCxn id="16393" idx="0"/>
          </p:cNvCxnSpPr>
          <p:nvPr/>
        </p:nvCxnSpPr>
        <p:spPr bwMode="auto">
          <a:xfrm rot="5400000">
            <a:off x="5287962" y="2689226"/>
            <a:ext cx="652463" cy="2151062"/>
          </a:xfrm>
          <a:prstGeom prst="bentConnector3">
            <a:avLst>
              <a:gd name="adj1" fmla="val 49880"/>
            </a:avLst>
          </a:prstGeom>
          <a:noFill/>
          <a:ln w="19050">
            <a:solidFill>
              <a:schemeClr val="tx1"/>
            </a:solidFill>
            <a:miter lim="800000"/>
            <a:headEnd/>
            <a:tailEnd/>
          </a:ln>
        </p:spPr>
      </p:cxnSp>
      <p:cxnSp>
        <p:nvCxnSpPr>
          <p:cNvPr id="16402" name="AutoShape 18"/>
          <p:cNvCxnSpPr>
            <a:cxnSpLocks noChangeShapeType="1"/>
            <a:stCxn id="16388" idx="2"/>
            <a:endCxn id="16389" idx="0"/>
          </p:cNvCxnSpPr>
          <p:nvPr/>
        </p:nvCxnSpPr>
        <p:spPr bwMode="auto">
          <a:xfrm rot="16200000" flipH="1">
            <a:off x="6492875" y="3635375"/>
            <a:ext cx="898525" cy="504825"/>
          </a:xfrm>
          <a:prstGeom prst="bentConnector3">
            <a:avLst>
              <a:gd name="adj1" fmla="val 35685"/>
            </a:avLst>
          </a:prstGeom>
          <a:noFill/>
          <a:ln w="19050">
            <a:solidFill>
              <a:schemeClr val="tx1"/>
            </a:solidFill>
            <a:miter lim="800000"/>
            <a:headEnd/>
            <a:tailEnd/>
          </a:ln>
        </p:spPr>
      </p:cxnSp>
      <p:cxnSp>
        <p:nvCxnSpPr>
          <p:cNvPr id="16403" name="AutoShape 19"/>
          <p:cNvCxnSpPr>
            <a:cxnSpLocks noChangeShapeType="1"/>
            <a:stCxn id="16389" idx="2"/>
            <a:endCxn id="16395" idx="0"/>
          </p:cNvCxnSpPr>
          <p:nvPr/>
        </p:nvCxnSpPr>
        <p:spPr bwMode="auto">
          <a:xfrm rot="5400000">
            <a:off x="6247607" y="4323556"/>
            <a:ext cx="438150" cy="1455737"/>
          </a:xfrm>
          <a:prstGeom prst="bentConnector3">
            <a:avLst>
              <a:gd name="adj1" fmla="val 50000"/>
            </a:avLst>
          </a:prstGeom>
          <a:noFill/>
          <a:ln w="19050">
            <a:solidFill>
              <a:schemeClr val="tx1"/>
            </a:solidFill>
            <a:miter lim="800000"/>
            <a:headEnd/>
            <a:tailEnd/>
          </a:ln>
        </p:spPr>
      </p:cxnSp>
      <p:cxnSp>
        <p:nvCxnSpPr>
          <p:cNvPr id="16404" name="AutoShape 20"/>
          <p:cNvCxnSpPr>
            <a:cxnSpLocks noChangeShapeType="1"/>
            <a:stCxn id="16389" idx="2"/>
            <a:endCxn id="16396" idx="0"/>
          </p:cNvCxnSpPr>
          <p:nvPr/>
        </p:nvCxnSpPr>
        <p:spPr bwMode="auto">
          <a:xfrm rot="16200000" flipH="1">
            <a:off x="7281863" y="4745037"/>
            <a:ext cx="438150" cy="612775"/>
          </a:xfrm>
          <a:prstGeom prst="bentConnector3">
            <a:avLst>
              <a:gd name="adj1" fmla="val 50000"/>
            </a:avLst>
          </a:prstGeom>
          <a:noFill/>
          <a:ln w="19050">
            <a:solidFill>
              <a:schemeClr val="tx1"/>
            </a:solidFill>
            <a:miter lim="800000"/>
            <a:headEnd/>
            <a:tailEnd/>
          </a:ln>
        </p:spPr>
      </p:cxnSp>
      <p:cxnSp>
        <p:nvCxnSpPr>
          <p:cNvPr id="16405" name="AutoShape 21"/>
          <p:cNvCxnSpPr>
            <a:cxnSpLocks noChangeShapeType="1"/>
            <a:stCxn id="16393" idx="2"/>
            <a:endCxn id="16394" idx="0"/>
          </p:cNvCxnSpPr>
          <p:nvPr/>
        </p:nvCxnSpPr>
        <p:spPr bwMode="auto">
          <a:xfrm rot="5400000">
            <a:off x="3833019" y="4563269"/>
            <a:ext cx="317500" cy="1093788"/>
          </a:xfrm>
          <a:prstGeom prst="bentConnector3">
            <a:avLst>
              <a:gd name="adj1" fmla="val 50000"/>
            </a:avLst>
          </a:prstGeom>
          <a:noFill/>
          <a:ln w="19050">
            <a:solidFill>
              <a:schemeClr val="tx1"/>
            </a:solidFill>
            <a:miter lim="800000"/>
            <a:headEnd/>
            <a:tailEnd type="triangle" w="med" len="med"/>
          </a:ln>
        </p:spPr>
      </p:cxnSp>
      <p:cxnSp>
        <p:nvCxnSpPr>
          <p:cNvPr id="16406" name="AutoShape 22"/>
          <p:cNvCxnSpPr>
            <a:cxnSpLocks noChangeShapeType="1"/>
            <a:stCxn id="16395" idx="1"/>
            <a:endCxn id="16394" idx="3"/>
          </p:cNvCxnSpPr>
          <p:nvPr/>
        </p:nvCxnSpPr>
        <p:spPr bwMode="auto">
          <a:xfrm rot="10800000">
            <a:off x="4324350" y="5699125"/>
            <a:ext cx="412750" cy="1588"/>
          </a:xfrm>
          <a:prstGeom prst="bentConnector3">
            <a:avLst>
              <a:gd name="adj1" fmla="val 50000"/>
            </a:avLst>
          </a:prstGeom>
          <a:noFill/>
          <a:ln w="19050">
            <a:solidFill>
              <a:schemeClr val="tx1"/>
            </a:solidFill>
            <a:miter lim="800000"/>
            <a:headEnd/>
            <a:tailEnd type="triangle" w="med" len="med"/>
          </a:ln>
        </p:spPr>
      </p:cxnSp>
      <p:sp>
        <p:nvSpPr>
          <p:cNvPr id="37915" name="Freeform 27"/>
          <p:cNvSpPr>
            <a:spLocks/>
          </p:cNvSpPr>
          <p:nvPr/>
        </p:nvSpPr>
        <p:spPr bwMode="auto">
          <a:xfrm>
            <a:off x="430213" y="1554163"/>
            <a:ext cx="6383337" cy="4751387"/>
          </a:xfrm>
          <a:custGeom>
            <a:avLst/>
            <a:gdLst>
              <a:gd name="T0" fmla="*/ 2147483647 w 4021"/>
              <a:gd name="T1" fmla="*/ 2147483647 h 2993"/>
              <a:gd name="T2" fmla="*/ 2147483647 w 4021"/>
              <a:gd name="T3" fmla="*/ 2147483647 h 2993"/>
              <a:gd name="T4" fmla="*/ 2147483647 w 4021"/>
              <a:gd name="T5" fmla="*/ 2147483647 h 2993"/>
              <a:gd name="T6" fmla="*/ 2147483647 w 4021"/>
              <a:gd name="T7" fmla="*/ 2147483647 h 2993"/>
              <a:gd name="T8" fmla="*/ 2147483647 w 4021"/>
              <a:gd name="T9" fmla="*/ 2147483647 h 2993"/>
              <a:gd name="T10" fmla="*/ 2147483647 w 4021"/>
              <a:gd name="T11" fmla="*/ 2147483647 h 2993"/>
              <a:gd name="T12" fmla="*/ 2147483647 w 4021"/>
              <a:gd name="T13" fmla="*/ 2147483647 h 2993"/>
              <a:gd name="T14" fmla="*/ 2147483647 w 4021"/>
              <a:gd name="T15" fmla="*/ 2147483647 h 2993"/>
              <a:gd name="T16" fmla="*/ 2147483647 w 4021"/>
              <a:gd name="T17" fmla="*/ 2147483647 h 2993"/>
              <a:gd name="T18" fmla="*/ 2147483647 w 4021"/>
              <a:gd name="T19" fmla="*/ 2147483647 h 2993"/>
              <a:gd name="T20" fmla="*/ 2147483647 w 4021"/>
              <a:gd name="T21" fmla="*/ 2147483647 h 2993"/>
              <a:gd name="T22" fmla="*/ 2147483647 w 4021"/>
              <a:gd name="T23" fmla="*/ 2147483647 h 2993"/>
              <a:gd name="T24" fmla="*/ 2147483647 w 4021"/>
              <a:gd name="T25" fmla="*/ 2147483647 h 2993"/>
              <a:gd name="T26" fmla="*/ 2147483647 w 4021"/>
              <a:gd name="T27" fmla="*/ 2147483647 h 2993"/>
              <a:gd name="T28" fmla="*/ 2147483647 w 4021"/>
              <a:gd name="T29" fmla="*/ 2147483647 h 2993"/>
              <a:gd name="T30" fmla="*/ 2147483647 w 4021"/>
              <a:gd name="T31" fmla="*/ 2147483647 h 2993"/>
              <a:gd name="T32" fmla="*/ 2147483647 w 4021"/>
              <a:gd name="T33" fmla="*/ 2147483647 h 2993"/>
              <a:gd name="T34" fmla="*/ 2147483647 w 4021"/>
              <a:gd name="T35" fmla="*/ 2147483647 h 2993"/>
              <a:gd name="T36" fmla="*/ 2147483647 w 4021"/>
              <a:gd name="T37" fmla="*/ 2147483647 h 2993"/>
              <a:gd name="T38" fmla="*/ 2147483647 w 4021"/>
              <a:gd name="T39" fmla="*/ 2147483647 h 2993"/>
              <a:gd name="T40" fmla="*/ 2147483647 w 4021"/>
              <a:gd name="T41" fmla="*/ 2147483647 h 2993"/>
              <a:gd name="T42" fmla="*/ 2147483647 w 4021"/>
              <a:gd name="T43" fmla="*/ 2147483647 h 2993"/>
              <a:gd name="T44" fmla="*/ 2147483647 w 4021"/>
              <a:gd name="T45" fmla="*/ 2147483647 h 2993"/>
              <a:gd name="T46" fmla="*/ 2147483647 w 4021"/>
              <a:gd name="T47" fmla="*/ 2147483647 h 2993"/>
              <a:gd name="T48" fmla="*/ 2147483647 w 4021"/>
              <a:gd name="T49" fmla="*/ 2147483647 h 2993"/>
              <a:gd name="T50" fmla="*/ 2147483647 w 4021"/>
              <a:gd name="T51" fmla="*/ 2147483647 h 2993"/>
              <a:gd name="T52" fmla="*/ 2147483647 w 4021"/>
              <a:gd name="T53" fmla="*/ 2147483647 h 2993"/>
              <a:gd name="T54" fmla="*/ 2147483647 w 4021"/>
              <a:gd name="T55" fmla="*/ 2147483647 h 2993"/>
              <a:gd name="T56" fmla="*/ 2147483647 w 4021"/>
              <a:gd name="T57" fmla="*/ 2147483647 h 2993"/>
              <a:gd name="T58" fmla="*/ 2147483647 w 4021"/>
              <a:gd name="T59" fmla="*/ 2147483647 h 2993"/>
              <a:gd name="T60" fmla="*/ 2147483647 w 4021"/>
              <a:gd name="T61" fmla="*/ 2147483647 h 2993"/>
              <a:gd name="T62" fmla="*/ 2147483647 w 4021"/>
              <a:gd name="T63" fmla="*/ 2147483647 h 29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21"/>
              <a:gd name="T97" fmla="*/ 0 h 2993"/>
              <a:gd name="T98" fmla="*/ 4021 w 4021"/>
              <a:gd name="T99" fmla="*/ 2993 h 29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21" h="2993">
                <a:moveTo>
                  <a:pt x="9" y="1221"/>
                </a:moveTo>
                <a:cubicBezTo>
                  <a:pt x="18" y="957"/>
                  <a:pt x="52" y="421"/>
                  <a:pt x="113" y="221"/>
                </a:cubicBezTo>
                <a:cubicBezTo>
                  <a:pt x="174" y="21"/>
                  <a:pt x="192" y="42"/>
                  <a:pt x="377" y="21"/>
                </a:cubicBezTo>
                <a:cubicBezTo>
                  <a:pt x="562" y="0"/>
                  <a:pt x="970" y="66"/>
                  <a:pt x="1225" y="93"/>
                </a:cubicBezTo>
                <a:cubicBezTo>
                  <a:pt x="1480" y="120"/>
                  <a:pt x="1756" y="140"/>
                  <a:pt x="1905" y="181"/>
                </a:cubicBezTo>
                <a:cubicBezTo>
                  <a:pt x="2054" y="222"/>
                  <a:pt x="2084" y="269"/>
                  <a:pt x="2121" y="341"/>
                </a:cubicBezTo>
                <a:cubicBezTo>
                  <a:pt x="2158" y="413"/>
                  <a:pt x="2120" y="544"/>
                  <a:pt x="2129" y="613"/>
                </a:cubicBezTo>
                <a:cubicBezTo>
                  <a:pt x="2138" y="682"/>
                  <a:pt x="2108" y="725"/>
                  <a:pt x="2177" y="757"/>
                </a:cubicBezTo>
                <a:cubicBezTo>
                  <a:pt x="2246" y="789"/>
                  <a:pt x="2458" y="758"/>
                  <a:pt x="2545" y="805"/>
                </a:cubicBezTo>
                <a:cubicBezTo>
                  <a:pt x="2632" y="852"/>
                  <a:pt x="2660" y="938"/>
                  <a:pt x="2697" y="1037"/>
                </a:cubicBezTo>
                <a:cubicBezTo>
                  <a:pt x="2734" y="1136"/>
                  <a:pt x="2740" y="1320"/>
                  <a:pt x="2769" y="1397"/>
                </a:cubicBezTo>
                <a:cubicBezTo>
                  <a:pt x="2798" y="1474"/>
                  <a:pt x="2808" y="1482"/>
                  <a:pt x="2873" y="1501"/>
                </a:cubicBezTo>
                <a:cubicBezTo>
                  <a:pt x="2938" y="1520"/>
                  <a:pt x="3089" y="1492"/>
                  <a:pt x="3161" y="1509"/>
                </a:cubicBezTo>
                <a:cubicBezTo>
                  <a:pt x="3233" y="1526"/>
                  <a:pt x="3278" y="1505"/>
                  <a:pt x="3305" y="1605"/>
                </a:cubicBezTo>
                <a:cubicBezTo>
                  <a:pt x="3332" y="1705"/>
                  <a:pt x="3302" y="2006"/>
                  <a:pt x="3321" y="2109"/>
                </a:cubicBezTo>
                <a:cubicBezTo>
                  <a:pt x="3340" y="2212"/>
                  <a:pt x="3374" y="2197"/>
                  <a:pt x="3417" y="2221"/>
                </a:cubicBezTo>
                <a:cubicBezTo>
                  <a:pt x="3460" y="2245"/>
                  <a:pt x="3514" y="2245"/>
                  <a:pt x="3577" y="2253"/>
                </a:cubicBezTo>
                <a:cubicBezTo>
                  <a:pt x="3640" y="2261"/>
                  <a:pt x="3728" y="2258"/>
                  <a:pt x="3793" y="2269"/>
                </a:cubicBezTo>
                <a:cubicBezTo>
                  <a:pt x="3858" y="2280"/>
                  <a:pt x="3936" y="2282"/>
                  <a:pt x="3969" y="2317"/>
                </a:cubicBezTo>
                <a:cubicBezTo>
                  <a:pt x="4002" y="2352"/>
                  <a:pt x="3985" y="2393"/>
                  <a:pt x="3993" y="2477"/>
                </a:cubicBezTo>
                <a:cubicBezTo>
                  <a:pt x="4001" y="2561"/>
                  <a:pt x="4021" y="2742"/>
                  <a:pt x="4017" y="2821"/>
                </a:cubicBezTo>
                <a:cubicBezTo>
                  <a:pt x="4013" y="2900"/>
                  <a:pt x="3989" y="2921"/>
                  <a:pt x="3969" y="2949"/>
                </a:cubicBezTo>
                <a:cubicBezTo>
                  <a:pt x="3949" y="2977"/>
                  <a:pt x="3948" y="2985"/>
                  <a:pt x="3897" y="2989"/>
                </a:cubicBezTo>
                <a:cubicBezTo>
                  <a:pt x="3846" y="2993"/>
                  <a:pt x="3884" y="2973"/>
                  <a:pt x="3665" y="2973"/>
                </a:cubicBezTo>
                <a:cubicBezTo>
                  <a:pt x="3446" y="2973"/>
                  <a:pt x="2933" y="2992"/>
                  <a:pt x="2585" y="2989"/>
                </a:cubicBezTo>
                <a:cubicBezTo>
                  <a:pt x="2237" y="2986"/>
                  <a:pt x="1822" y="2969"/>
                  <a:pt x="1577" y="2957"/>
                </a:cubicBezTo>
                <a:cubicBezTo>
                  <a:pt x="1332" y="2945"/>
                  <a:pt x="1245" y="2950"/>
                  <a:pt x="1113" y="2917"/>
                </a:cubicBezTo>
                <a:cubicBezTo>
                  <a:pt x="981" y="2884"/>
                  <a:pt x="928" y="2849"/>
                  <a:pt x="785" y="2757"/>
                </a:cubicBezTo>
                <a:cubicBezTo>
                  <a:pt x="642" y="2665"/>
                  <a:pt x="362" y="2460"/>
                  <a:pt x="257" y="2365"/>
                </a:cubicBezTo>
                <a:cubicBezTo>
                  <a:pt x="152" y="2270"/>
                  <a:pt x="186" y="2282"/>
                  <a:pt x="153" y="2189"/>
                </a:cubicBezTo>
                <a:cubicBezTo>
                  <a:pt x="120" y="2096"/>
                  <a:pt x="77" y="1965"/>
                  <a:pt x="57" y="1805"/>
                </a:cubicBezTo>
                <a:cubicBezTo>
                  <a:pt x="37" y="1645"/>
                  <a:pt x="0" y="1485"/>
                  <a:pt x="9" y="1221"/>
                </a:cubicBezTo>
                <a:close/>
              </a:path>
            </a:pathLst>
          </a:custGeom>
          <a:noFill/>
          <a:ln w="38100">
            <a:solidFill>
              <a:srgbClr val="FF0000"/>
            </a:solidFill>
            <a:round/>
            <a:headEnd/>
            <a:tailEnd/>
          </a:ln>
        </p:spPr>
        <p:txBody>
          <a:bodyPr wrap="none" anchor="ctr"/>
          <a:lstStyle/>
          <a:p>
            <a:endParaRPr lang="th-TH"/>
          </a:p>
        </p:txBody>
      </p:sp>
      <p:sp>
        <p:nvSpPr>
          <p:cNvPr id="16408" name="Text Box 29"/>
          <p:cNvSpPr txBox="1">
            <a:spLocks noChangeArrowheads="1"/>
          </p:cNvSpPr>
          <p:nvPr/>
        </p:nvSpPr>
        <p:spPr bwMode="auto">
          <a:xfrm>
            <a:off x="0" y="0"/>
            <a:ext cx="8943975" cy="571500"/>
          </a:xfrm>
          <a:prstGeom prst="rect">
            <a:avLst/>
          </a:prstGeom>
          <a:solidFill>
            <a:srgbClr val="B20202"/>
          </a:solidFill>
          <a:ln w="9525">
            <a:solidFill>
              <a:srgbClr val="B20202"/>
            </a:solidFill>
            <a:miter lim="800000"/>
            <a:headEnd/>
            <a:tailEnd/>
          </a:ln>
        </p:spPr>
        <p:txBody>
          <a:bodyPr>
            <a:spAutoFit/>
          </a:bodyPr>
          <a:lstStyle/>
          <a:p>
            <a:pPr>
              <a:lnSpc>
                <a:spcPct val="110000"/>
              </a:lnSpc>
            </a:pPr>
            <a:r>
              <a:rPr lang="en-US" altLang="ja-JP" sz="2800" b="1">
                <a:solidFill>
                  <a:schemeClr val="bg1"/>
                </a:solidFill>
                <a:ea typeface="MS PGothic" pitchFamily="34" charset="-128"/>
              </a:rPr>
              <a:t>The partition of food energy in the animal</a:t>
            </a:r>
          </a:p>
        </p:txBody>
      </p:sp>
      <p:sp>
        <p:nvSpPr>
          <p:cNvPr id="16409" name="Text Box 30"/>
          <p:cNvSpPr txBox="1">
            <a:spLocks noChangeArrowheads="1"/>
          </p:cNvSpPr>
          <p:nvPr/>
        </p:nvSpPr>
        <p:spPr bwMode="auto">
          <a:xfrm>
            <a:off x="5105400" y="1074738"/>
            <a:ext cx="3006725" cy="457200"/>
          </a:xfrm>
          <a:prstGeom prst="rect">
            <a:avLst/>
          </a:prstGeom>
          <a:noFill/>
          <a:ln w="9525">
            <a:noFill/>
            <a:miter lim="800000"/>
            <a:headEnd/>
            <a:tailEnd/>
          </a:ln>
        </p:spPr>
        <p:txBody>
          <a:bodyPr wrap="none">
            <a:spAutoFit/>
          </a:bodyPr>
          <a:lstStyle/>
          <a:p>
            <a:r>
              <a:rPr lang="en-US" altLang="ja-JP">
                <a:ea typeface="MS PGothic" pitchFamily="34" charset="-128"/>
              </a:rPr>
              <a:t>(heat of combustion)</a:t>
            </a:r>
          </a:p>
        </p:txBody>
      </p:sp>
      <p:sp>
        <p:nvSpPr>
          <p:cNvPr id="16410" name="Text Box 31"/>
          <p:cNvSpPr txBox="1">
            <a:spLocks noChangeArrowheads="1"/>
          </p:cNvSpPr>
          <p:nvPr/>
        </p:nvSpPr>
        <p:spPr bwMode="auto">
          <a:xfrm>
            <a:off x="6597650" y="1768475"/>
            <a:ext cx="2293938" cy="822325"/>
          </a:xfrm>
          <a:prstGeom prst="rect">
            <a:avLst/>
          </a:prstGeom>
          <a:noFill/>
          <a:ln w="9525">
            <a:noFill/>
            <a:miter lim="800000"/>
            <a:headEnd/>
            <a:tailEnd/>
          </a:ln>
        </p:spPr>
        <p:txBody>
          <a:bodyPr>
            <a:spAutoFit/>
          </a:bodyPr>
          <a:lstStyle/>
          <a:p>
            <a:r>
              <a:rPr lang="en-US" altLang="ja-JP">
                <a:ea typeface="MS PGothic" pitchFamily="34" charset="-128"/>
              </a:rPr>
              <a:t>(energy of digested food)</a:t>
            </a:r>
          </a:p>
        </p:txBody>
      </p:sp>
    </p:spTree>
    <p:extLst>
      <p:ext uri="{BB962C8B-B14F-4D97-AF65-F5344CB8AC3E}">
        <p14:creationId xmlns:p14="http://schemas.microsoft.com/office/powerpoint/2010/main" val="1077939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915"/>
                                        </p:tgtEl>
                                        <p:attrNameLst>
                                          <p:attrName>style.visibility</p:attrName>
                                        </p:attrNameLst>
                                      </p:cBhvr>
                                      <p:to>
                                        <p:strVal val="visible"/>
                                      </p:to>
                                    </p:set>
                                    <p:anim calcmode="lin" valueType="num">
                                      <p:cBhvr additive="base">
                                        <p:cTn id="7" dur="500" fill="hold"/>
                                        <p:tgtEl>
                                          <p:spTgt spid="37915"/>
                                        </p:tgtEl>
                                        <p:attrNameLst>
                                          <p:attrName>ppt_x</p:attrName>
                                        </p:attrNameLst>
                                      </p:cBhvr>
                                      <p:tavLst>
                                        <p:tav tm="0">
                                          <p:val>
                                            <p:strVal val="#ppt_x"/>
                                          </p:val>
                                        </p:tav>
                                        <p:tav tm="100000">
                                          <p:val>
                                            <p:strVal val="#ppt_x"/>
                                          </p:val>
                                        </p:tav>
                                      </p:tavLst>
                                    </p:anim>
                                    <p:anim calcmode="lin" valueType="num">
                                      <p:cBhvr additive="base">
                                        <p:cTn id="8" dur="500" fill="hold"/>
                                        <p:tgtEl>
                                          <p:spTgt spid="37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Net Energy System</a:t>
            </a:r>
          </a:p>
        </p:txBody>
      </p:sp>
      <p:sp>
        <p:nvSpPr>
          <p:cNvPr id="23555" name="Line 3"/>
          <p:cNvSpPr>
            <a:spLocks noChangeShapeType="1"/>
          </p:cNvSpPr>
          <p:nvPr/>
        </p:nvSpPr>
        <p:spPr bwMode="auto">
          <a:xfrm>
            <a:off x="3222625" y="2938463"/>
            <a:ext cx="0" cy="1447800"/>
          </a:xfrm>
          <a:prstGeom prst="line">
            <a:avLst/>
          </a:prstGeom>
          <a:noFill/>
          <a:ln w="9525">
            <a:solidFill>
              <a:schemeClr val="tx1"/>
            </a:solidFill>
            <a:miter lim="800000"/>
            <a:headEnd/>
            <a:tailEnd/>
          </a:ln>
        </p:spPr>
        <p:txBody>
          <a:bodyPr wrap="none"/>
          <a:lstStyle/>
          <a:p>
            <a:endParaRPr lang="th-TH"/>
          </a:p>
        </p:txBody>
      </p:sp>
      <p:sp>
        <p:nvSpPr>
          <p:cNvPr id="23556" name="Line 4"/>
          <p:cNvSpPr>
            <a:spLocks noChangeShapeType="1"/>
          </p:cNvSpPr>
          <p:nvPr/>
        </p:nvSpPr>
        <p:spPr bwMode="auto">
          <a:xfrm>
            <a:off x="3222625" y="2938463"/>
            <a:ext cx="304800" cy="0"/>
          </a:xfrm>
          <a:prstGeom prst="line">
            <a:avLst/>
          </a:prstGeom>
          <a:noFill/>
          <a:ln w="9525">
            <a:solidFill>
              <a:schemeClr val="tx1"/>
            </a:solidFill>
            <a:miter lim="800000"/>
            <a:headEnd/>
            <a:tailEnd/>
          </a:ln>
        </p:spPr>
        <p:txBody>
          <a:bodyPr wrap="none"/>
          <a:lstStyle/>
          <a:p>
            <a:endParaRPr lang="th-TH"/>
          </a:p>
        </p:txBody>
      </p:sp>
      <p:sp>
        <p:nvSpPr>
          <p:cNvPr id="23557" name="Line 5"/>
          <p:cNvSpPr>
            <a:spLocks noChangeShapeType="1"/>
          </p:cNvSpPr>
          <p:nvPr/>
        </p:nvSpPr>
        <p:spPr bwMode="auto">
          <a:xfrm>
            <a:off x="3222625" y="4386263"/>
            <a:ext cx="304800" cy="0"/>
          </a:xfrm>
          <a:prstGeom prst="line">
            <a:avLst/>
          </a:prstGeom>
          <a:noFill/>
          <a:ln w="9525">
            <a:solidFill>
              <a:schemeClr val="tx1"/>
            </a:solidFill>
            <a:miter lim="800000"/>
            <a:headEnd/>
            <a:tailEnd/>
          </a:ln>
        </p:spPr>
        <p:txBody>
          <a:bodyPr wrap="none"/>
          <a:lstStyle/>
          <a:p>
            <a:endParaRPr lang="th-TH"/>
          </a:p>
        </p:txBody>
      </p:sp>
      <p:sp>
        <p:nvSpPr>
          <p:cNvPr id="23558" name="Text Box 6"/>
          <p:cNvSpPr txBox="1">
            <a:spLocks noChangeArrowheads="1"/>
          </p:cNvSpPr>
          <p:nvPr/>
        </p:nvSpPr>
        <p:spPr bwMode="auto">
          <a:xfrm>
            <a:off x="868363" y="3243263"/>
            <a:ext cx="1820862" cy="822325"/>
          </a:xfrm>
          <a:prstGeom prst="rect">
            <a:avLst/>
          </a:prstGeom>
          <a:noFill/>
          <a:ln w="9525">
            <a:noFill/>
            <a:miter lim="800000"/>
            <a:headEnd/>
            <a:tailEnd/>
          </a:ln>
        </p:spPr>
        <p:txBody>
          <a:bodyPr wrap="none">
            <a:spAutoFit/>
          </a:bodyPr>
          <a:lstStyle/>
          <a:p>
            <a:pPr algn="ctr"/>
            <a:r>
              <a:rPr lang="en-US"/>
              <a:t>Gross</a:t>
            </a:r>
          </a:p>
          <a:p>
            <a:pPr algn="ctr"/>
            <a:r>
              <a:rPr lang="en-US"/>
              <a:t>Energy (GE)</a:t>
            </a:r>
          </a:p>
        </p:txBody>
      </p:sp>
      <p:sp>
        <p:nvSpPr>
          <p:cNvPr id="23559" name="Text Box 7"/>
          <p:cNvSpPr txBox="1">
            <a:spLocks noChangeArrowheads="1"/>
          </p:cNvSpPr>
          <p:nvPr/>
        </p:nvSpPr>
        <p:spPr bwMode="auto">
          <a:xfrm>
            <a:off x="3663950" y="2590800"/>
            <a:ext cx="3219450" cy="457200"/>
          </a:xfrm>
          <a:prstGeom prst="rect">
            <a:avLst/>
          </a:prstGeom>
          <a:noFill/>
          <a:ln w="9525">
            <a:noFill/>
            <a:miter lim="800000"/>
            <a:headEnd/>
            <a:tailEnd/>
          </a:ln>
        </p:spPr>
        <p:txBody>
          <a:bodyPr wrap="none">
            <a:spAutoFit/>
          </a:bodyPr>
          <a:lstStyle/>
          <a:p>
            <a:r>
              <a:rPr lang="en-US">
                <a:solidFill>
                  <a:schemeClr val="folHlink"/>
                </a:solidFill>
              </a:rPr>
              <a:t>Digestible energy (DE)</a:t>
            </a:r>
          </a:p>
        </p:txBody>
      </p:sp>
      <p:sp>
        <p:nvSpPr>
          <p:cNvPr id="23560" name="Text Box 8"/>
          <p:cNvSpPr txBox="1">
            <a:spLocks noChangeArrowheads="1"/>
          </p:cNvSpPr>
          <p:nvPr/>
        </p:nvSpPr>
        <p:spPr bwMode="auto">
          <a:xfrm>
            <a:off x="3740150" y="4114800"/>
            <a:ext cx="4032250" cy="2282825"/>
          </a:xfrm>
          <a:prstGeom prst="rect">
            <a:avLst/>
          </a:prstGeom>
          <a:noFill/>
          <a:ln w="9525">
            <a:noFill/>
            <a:miter lim="800000"/>
            <a:headEnd/>
            <a:tailEnd/>
          </a:ln>
        </p:spPr>
        <p:txBody>
          <a:bodyPr wrap="none">
            <a:spAutoFit/>
          </a:bodyPr>
          <a:lstStyle/>
          <a:p>
            <a:pPr marL="457200" indent="-457200"/>
            <a:r>
              <a:rPr lang="en-US">
                <a:solidFill>
                  <a:schemeClr val="hlink"/>
                </a:solidFill>
              </a:rPr>
              <a:t>Fecal energy</a:t>
            </a:r>
          </a:p>
          <a:p>
            <a:pPr marL="457200" indent="-457200">
              <a:buFontTx/>
              <a:buAutoNum type="alphaLcPeriod"/>
            </a:pPr>
            <a:r>
              <a:rPr lang="en-US"/>
              <a:t>Undigested feed residues</a:t>
            </a:r>
          </a:p>
          <a:p>
            <a:pPr marL="457200" indent="-457200">
              <a:buFontTx/>
              <a:buAutoNum type="alphaLcPeriod"/>
            </a:pPr>
            <a:r>
              <a:rPr lang="en-US"/>
              <a:t>Metabolic products</a:t>
            </a:r>
          </a:p>
          <a:p>
            <a:pPr marL="914400" lvl="1" indent="-457200">
              <a:buFontTx/>
              <a:buChar char="•"/>
            </a:pPr>
            <a:r>
              <a:rPr lang="en-US"/>
              <a:t>Mucosa</a:t>
            </a:r>
          </a:p>
          <a:p>
            <a:pPr marL="914400" lvl="1" indent="-457200">
              <a:buFontTx/>
              <a:buChar char="•"/>
            </a:pPr>
            <a:r>
              <a:rPr lang="en-US"/>
              <a:t>Bacteria</a:t>
            </a:r>
          </a:p>
          <a:p>
            <a:pPr marL="914400" lvl="1" indent="-457200">
              <a:buFontTx/>
              <a:buChar char="•"/>
            </a:pPr>
            <a:r>
              <a:rPr lang="en-US"/>
              <a:t>Enzymes</a:t>
            </a:r>
          </a:p>
        </p:txBody>
      </p:sp>
      <p:sp>
        <p:nvSpPr>
          <p:cNvPr id="23561" name="Line 9"/>
          <p:cNvSpPr>
            <a:spLocks noChangeShapeType="1"/>
          </p:cNvSpPr>
          <p:nvPr/>
        </p:nvSpPr>
        <p:spPr bwMode="auto">
          <a:xfrm>
            <a:off x="2895600" y="3657600"/>
            <a:ext cx="304800" cy="0"/>
          </a:xfrm>
          <a:prstGeom prst="line">
            <a:avLst/>
          </a:prstGeom>
          <a:noFill/>
          <a:ln w="9525">
            <a:solidFill>
              <a:schemeClr val="tx1"/>
            </a:solidFill>
            <a:miter lim="800000"/>
            <a:headEnd/>
            <a:tailEnd/>
          </a:ln>
        </p:spPr>
        <p:txBody>
          <a:bodyPr wrap="none"/>
          <a:lstStyle/>
          <a:p>
            <a:endParaRPr lang="th-TH"/>
          </a:p>
        </p:txBody>
      </p:sp>
    </p:spTree>
    <p:extLst>
      <p:ext uri="{BB962C8B-B14F-4D97-AF65-F5344CB8AC3E}">
        <p14:creationId xmlns:p14="http://schemas.microsoft.com/office/powerpoint/2010/main" val="3016049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Digestible Energy (DE)</a:t>
            </a:r>
          </a:p>
        </p:txBody>
      </p:sp>
      <p:sp>
        <p:nvSpPr>
          <p:cNvPr id="24579" name="Rectangle 3"/>
          <p:cNvSpPr>
            <a:spLocks noGrp="1" noChangeArrowheads="1"/>
          </p:cNvSpPr>
          <p:nvPr>
            <p:ph type="body" idx="1"/>
          </p:nvPr>
        </p:nvSpPr>
        <p:spPr/>
        <p:txBody>
          <a:bodyPr/>
          <a:lstStyle/>
          <a:p>
            <a:pPr eaLnBrk="1" hangingPunct="1"/>
            <a:r>
              <a:rPr lang="en-US"/>
              <a:t>“Apparent”</a:t>
            </a:r>
          </a:p>
          <a:p>
            <a:pPr lvl="1" eaLnBrk="1" hangingPunct="1"/>
            <a:r>
              <a:rPr lang="en-US"/>
              <a:t>Contains mucosa and digestive fluids</a:t>
            </a:r>
          </a:p>
          <a:p>
            <a:pPr eaLnBrk="1" hangingPunct="1"/>
            <a:r>
              <a:rPr lang="en-US"/>
              <a:t>Losses for cattle and sheep</a:t>
            </a:r>
          </a:p>
          <a:p>
            <a:pPr lvl="1" eaLnBrk="1" hangingPunct="1"/>
            <a:r>
              <a:rPr lang="en-US"/>
              <a:t>40-50% for roughages</a:t>
            </a:r>
          </a:p>
          <a:p>
            <a:pPr lvl="1" eaLnBrk="1" hangingPunct="1"/>
            <a:r>
              <a:rPr lang="en-US"/>
              <a:t>20-30% for grains</a:t>
            </a:r>
          </a:p>
          <a:p>
            <a:pPr eaLnBrk="1" hangingPunct="1"/>
            <a:r>
              <a:rPr lang="en-US"/>
              <a:t>Losses for horses are 35-40%</a:t>
            </a:r>
          </a:p>
          <a:p>
            <a:pPr eaLnBrk="1" hangingPunct="1"/>
            <a:r>
              <a:rPr lang="en-US"/>
              <a:t>Losses for pigs are 20%</a:t>
            </a:r>
          </a:p>
        </p:txBody>
      </p:sp>
    </p:spTree>
    <p:extLst>
      <p:ext uri="{BB962C8B-B14F-4D97-AF65-F5344CB8AC3E}">
        <p14:creationId xmlns:p14="http://schemas.microsoft.com/office/powerpoint/2010/main" val="228481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Net Energy System</a:t>
            </a:r>
          </a:p>
        </p:txBody>
      </p:sp>
      <p:sp>
        <p:nvSpPr>
          <p:cNvPr id="25603" name="Line 3"/>
          <p:cNvSpPr>
            <a:spLocks noChangeShapeType="1"/>
          </p:cNvSpPr>
          <p:nvPr/>
        </p:nvSpPr>
        <p:spPr bwMode="auto">
          <a:xfrm>
            <a:off x="3222625" y="2938463"/>
            <a:ext cx="0" cy="1447800"/>
          </a:xfrm>
          <a:prstGeom prst="line">
            <a:avLst/>
          </a:prstGeom>
          <a:noFill/>
          <a:ln w="9525">
            <a:solidFill>
              <a:schemeClr val="tx1"/>
            </a:solidFill>
            <a:miter lim="800000"/>
            <a:headEnd/>
            <a:tailEnd/>
          </a:ln>
        </p:spPr>
        <p:txBody>
          <a:bodyPr wrap="none"/>
          <a:lstStyle/>
          <a:p>
            <a:endParaRPr lang="th-TH"/>
          </a:p>
        </p:txBody>
      </p:sp>
      <p:sp>
        <p:nvSpPr>
          <p:cNvPr id="25604" name="Line 4"/>
          <p:cNvSpPr>
            <a:spLocks noChangeShapeType="1"/>
          </p:cNvSpPr>
          <p:nvPr/>
        </p:nvSpPr>
        <p:spPr bwMode="auto">
          <a:xfrm>
            <a:off x="3222625" y="2938463"/>
            <a:ext cx="304800" cy="0"/>
          </a:xfrm>
          <a:prstGeom prst="line">
            <a:avLst/>
          </a:prstGeom>
          <a:noFill/>
          <a:ln w="9525">
            <a:solidFill>
              <a:schemeClr val="tx1"/>
            </a:solidFill>
            <a:miter lim="800000"/>
            <a:headEnd/>
            <a:tailEnd/>
          </a:ln>
        </p:spPr>
        <p:txBody>
          <a:bodyPr wrap="none"/>
          <a:lstStyle/>
          <a:p>
            <a:endParaRPr lang="th-TH"/>
          </a:p>
        </p:txBody>
      </p:sp>
      <p:sp>
        <p:nvSpPr>
          <p:cNvPr id="25605" name="Line 5"/>
          <p:cNvSpPr>
            <a:spLocks noChangeShapeType="1"/>
          </p:cNvSpPr>
          <p:nvPr/>
        </p:nvSpPr>
        <p:spPr bwMode="auto">
          <a:xfrm>
            <a:off x="3222625" y="4386263"/>
            <a:ext cx="304800" cy="0"/>
          </a:xfrm>
          <a:prstGeom prst="line">
            <a:avLst/>
          </a:prstGeom>
          <a:noFill/>
          <a:ln w="9525">
            <a:solidFill>
              <a:schemeClr val="tx1"/>
            </a:solidFill>
            <a:miter lim="800000"/>
            <a:headEnd/>
            <a:tailEnd/>
          </a:ln>
        </p:spPr>
        <p:txBody>
          <a:bodyPr wrap="none"/>
          <a:lstStyle/>
          <a:p>
            <a:endParaRPr lang="th-TH"/>
          </a:p>
        </p:txBody>
      </p:sp>
      <p:sp>
        <p:nvSpPr>
          <p:cNvPr id="25606" name="Text Box 6"/>
          <p:cNvSpPr txBox="1">
            <a:spLocks noChangeArrowheads="1"/>
          </p:cNvSpPr>
          <p:nvPr/>
        </p:nvSpPr>
        <p:spPr bwMode="auto">
          <a:xfrm>
            <a:off x="866775" y="3243263"/>
            <a:ext cx="1824038" cy="822325"/>
          </a:xfrm>
          <a:prstGeom prst="rect">
            <a:avLst/>
          </a:prstGeom>
          <a:noFill/>
          <a:ln w="9525">
            <a:noFill/>
            <a:miter lim="800000"/>
            <a:headEnd/>
            <a:tailEnd/>
          </a:ln>
        </p:spPr>
        <p:txBody>
          <a:bodyPr wrap="none">
            <a:spAutoFit/>
          </a:bodyPr>
          <a:lstStyle/>
          <a:p>
            <a:pPr algn="ctr"/>
            <a:r>
              <a:rPr lang="en-US"/>
              <a:t>Digestible</a:t>
            </a:r>
          </a:p>
          <a:p>
            <a:pPr algn="ctr"/>
            <a:r>
              <a:rPr lang="en-US"/>
              <a:t>Energy (DE)</a:t>
            </a:r>
          </a:p>
        </p:txBody>
      </p:sp>
      <p:sp>
        <p:nvSpPr>
          <p:cNvPr id="25607" name="Text Box 7"/>
          <p:cNvSpPr txBox="1">
            <a:spLocks noChangeArrowheads="1"/>
          </p:cNvSpPr>
          <p:nvPr/>
        </p:nvSpPr>
        <p:spPr bwMode="auto">
          <a:xfrm>
            <a:off x="3663950" y="2590800"/>
            <a:ext cx="3760788" cy="457200"/>
          </a:xfrm>
          <a:prstGeom prst="rect">
            <a:avLst/>
          </a:prstGeom>
          <a:noFill/>
          <a:ln w="9525">
            <a:noFill/>
            <a:miter lim="800000"/>
            <a:headEnd/>
            <a:tailEnd/>
          </a:ln>
        </p:spPr>
        <p:txBody>
          <a:bodyPr wrap="none">
            <a:spAutoFit/>
          </a:bodyPr>
          <a:lstStyle/>
          <a:p>
            <a:r>
              <a:rPr lang="en-US">
                <a:solidFill>
                  <a:schemeClr val="folHlink"/>
                </a:solidFill>
              </a:rPr>
              <a:t>Metabolizable energy (ME)</a:t>
            </a:r>
          </a:p>
        </p:txBody>
      </p:sp>
      <p:sp>
        <p:nvSpPr>
          <p:cNvPr id="25608" name="Text Box 8"/>
          <p:cNvSpPr txBox="1">
            <a:spLocks noChangeArrowheads="1"/>
          </p:cNvSpPr>
          <p:nvPr/>
        </p:nvSpPr>
        <p:spPr bwMode="auto">
          <a:xfrm>
            <a:off x="3657600" y="3657600"/>
            <a:ext cx="5202238" cy="2647950"/>
          </a:xfrm>
          <a:prstGeom prst="rect">
            <a:avLst/>
          </a:prstGeom>
          <a:noFill/>
          <a:ln w="9525">
            <a:noFill/>
            <a:miter lim="800000"/>
            <a:headEnd/>
            <a:tailEnd/>
          </a:ln>
        </p:spPr>
        <p:txBody>
          <a:bodyPr wrap="none">
            <a:spAutoFit/>
          </a:bodyPr>
          <a:lstStyle/>
          <a:p>
            <a:pPr marL="457200" indent="-457200"/>
            <a:r>
              <a:rPr lang="en-US">
                <a:solidFill>
                  <a:schemeClr val="hlink"/>
                </a:solidFill>
              </a:rPr>
              <a:t>Urinary energy</a:t>
            </a:r>
          </a:p>
          <a:p>
            <a:pPr marL="457200" indent="-457200">
              <a:buFontTx/>
              <a:buAutoNum type="alphaLcPeriod"/>
            </a:pPr>
            <a:r>
              <a:rPr lang="en-US"/>
              <a:t>N disposal</a:t>
            </a:r>
          </a:p>
          <a:p>
            <a:pPr marL="457200" indent="-457200"/>
            <a:endParaRPr lang="en-US"/>
          </a:p>
          <a:p>
            <a:pPr marL="457200" indent="-457200"/>
            <a:r>
              <a:rPr lang="en-US">
                <a:solidFill>
                  <a:schemeClr val="hlink"/>
                </a:solidFill>
              </a:rPr>
              <a:t>Gaseous energy</a:t>
            </a:r>
          </a:p>
          <a:p>
            <a:pPr marL="457200" indent="-457200">
              <a:buFontTx/>
              <a:buAutoNum type="alphaLcPeriod"/>
            </a:pPr>
            <a:r>
              <a:rPr lang="en-US"/>
              <a:t>Gaseous products of fermentation</a:t>
            </a:r>
          </a:p>
          <a:p>
            <a:pPr marL="457200" indent="-457200"/>
            <a:r>
              <a:rPr lang="en-US"/>
              <a:t>      (CH</a:t>
            </a:r>
            <a:r>
              <a:rPr lang="en-US" baseline="-25000"/>
              <a:t>4</a:t>
            </a:r>
            <a:r>
              <a:rPr lang="en-US"/>
              <a:t>)</a:t>
            </a:r>
          </a:p>
          <a:p>
            <a:pPr marL="457200" indent="-457200"/>
            <a:r>
              <a:rPr lang="en-US"/>
              <a:t>b.  Lost via belching or bowels</a:t>
            </a:r>
          </a:p>
        </p:txBody>
      </p:sp>
      <p:sp>
        <p:nvSpPr>
          <p:cNvPr id="25609" name="Line 9"/>
          <p:cNvSpPr>
            <a:spLocks noChangeShapeType="1"/>
          </p:cNvSpPr>
          <p:nvPr/>
        </p:nvSpPr>
        <p:spPr bwMode="auto">
          <a:xfrm>
            <a:off x="3505200" y="3657600"/>
            <a:ext cx="0" cy="2590800"/>
          </a:xfrm>
          <a:prstGeom prst="line">
            <a:avLst/>
          </a:prstGeom>
          <a:noFill/>
          <a:ln w="9525">
            <a:solidFill>
              <a:schemeClr val="tx1"/>
            </a:solidFill>
            <a:miter lim="800000"/>
            <a:headEnd/>
            <a:tailEnd/>
          </a:ln>
        </p:spPr>
        <p:txBody>
          <a:bodyPr wrap="none"/>
          <a:lstStyle/>
          <a:p>
            <a:endParaRPr lang="th-TH"/>
          </a:p>
        </p:txBody>
      </p:sp>
      <p:sp>
        <p:nvSpPr>
          <p:cNvPr id="25610" name="Line 10"/>
          <p:cNvSpPr>
            <a:spLocks noChangeShapeType="1"/>
          </p:cNvSpPr>
          <p:nvPr/>
        </p:nvSpPr>
        <p:spPr bwMode="auto">
          <a:xfrm>
            <a:off x="3505200" y="3657600"/>
            <a:ext cx="304800" cy="0"/>
          </a:xfrm>
          <a:prstGeom prst="line">
            <a:avLst/>
          </a:prstGeom>
          <a:noFill/>
          <a:ln w="9525">
            <a:solidFill>
              <a:schemeClr val="tx1"/>
            </a:solidFill>
            <a:miter lim="800000"/>
            <a:headEnd/>
            <a:tailEnd/>
          </a:ln>
        </p:spPr>
        <p:txBody>
          <a:bodyPr wrap="none"/>
          <a:lstStyle/>
          <a:p>
            <a:endParaRPr lang="th-TH"/>
          </a:p>
        </p:txBody>
      </p:sp>
      <p:sp>
        <p:nvSpPr>
          <p:cNvPr id="25611" name="Line 11"/>
          <p:cNvSpPr>
            <a:spLocks noChangeShapeType="1"/>
          </p:cNvSpPr>
          <p:nvPr/>
        </p:nvSpPr>
        <p:spPr bwMode="auto">
          <a:xfrm>
            <a:off x="3505200" y="6248400"/>
            <a:ext cx="304800" cy="0"/>
          </a:xfrm>
          <a:prstGeom prst="line">
            <a:avLst/>
          </a:prstGeom>
          <a:noFill/>
          <a:ln w="9525">
            <a:solidFill>
              <a:schemeClr val="tx1"/>
            </a:solidFill>
            <a:miter lim="800000"/>
            <a:headEnd/>
            <a:tailEnd/>
          </a:ln>
        </p:spPr>
        <p:txBody>
          <a:bodyPr wrap="none"/>
          <a:lstStyle/>
          <a:p>
            <a:endParaRPr lang="th-TH"/>
          </a:p>
        </p:txBody>
      </p:sp>
      <p:sp>
        <p:nvSpPr>
          <p:cNvPr id="25612" name="Line 12"/>
          <p:cNvSpPr>
            <a:spLocks noChangeShapeType="1"/>
          </p:cNvSpPr>
          <p:nvPr/>
        </p:nvSpPr>
        <p:spPr bwMode="auto">
          <a:xfrm>
            <a:off x="2895600" y="3581400"/>
            <a:ext cx="304800" cy="0"/>
          </a:xfrm>
          <a:prstGeom prst="line">
            <a:avLst/>
          </a:prstGeom>
          <a:noFill/>
          <a:ln w="9525">
            <a:solidFill>
              <a:schemeClr val="tx1"/>
            </a:solidFill>
            <a:miter lim="800000"/>
            <a:headEnd/>
            <a:tailEnd/>
          </a:ln>
        </p:spPr>
        <p:txBody>
          <a:bodyPr wrap="none"/>
          <a:lstStyle/>
          <a:p>
            <a:endParaRPr lang="th-TH"/>
          </a:p>
        </p:txBody>
      </p:sp>
    </p:spTree>
    <p:extLst>
      <p:ext uri="{BB962C8B-B14F-4D97-AF65-F5344CB8AC3E}">
        <p14:creationId xmlns:p14="http://schemas.microsoft.com/office/powerpoint/2010/main" val="1759597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Metabolizable Energy (ME)</a:t>
            </a:r>
          </a:p>
        </p:txBody>
      </p:sp>
      <p:sp>
        <p:nvSpPr>
          <p:cNvPr id="26627" name="Rectangle 3"/>
          <p:cNvSpPr>
            <a:spLocks noGrp="1" noChangeArrowheads="1"/>
          </p:cNvSpPr>
          <p:nvPr>
            <p:ph type="body" idx="1"/>
          </p:nvPr>
        </p:nvSpPr>
        <p:spPr/>
        <p:txBody>
          <a:bodyPr/>
          <a:lstStyle/>
          <a:p>
            <a:pPr eaLnBrk="1" hangingPunct="1">
              <a:lnSpc>
                <a:spcPct val="90000"/>
              </a:lnSpc>
            </a:pPr>
            <a:r>
              <a:rPr lang="en-US"/>
              <a:t>Gaseous energy</a:t>
            </a:r>
          </a:p>
          <a:p>
            <a:pPr lvl="1" eaLnBrk="1" hangingPunct="1">
              <a:lnSpc>
                <a:spcPct val="90000"/>
              </a:lnSpc>
            </a:pPr>
            <a:r>
              <a:rPr lang="en-US"/>
              <a:t>CH</a:t>
            </a:r>
            <a:r>
              <a:rPr lang="en-US" baseline="-25000"/>
              <a:t>4</a:t>
            </a:r>
            <a:r>
              <a:rPr lang="en-US"/>
              <a:t> is main form lost as gas</a:t>
            </a:r>
          </a:p>
          <a:p>
            <a:pPr lvl="2" eaLnBrk="1" hangingPunct="1">
              <a:lnSpc>
                <a:spcPct val="90000"/>
              </a:lnSpc>
            </a:pPr>
            <a:r>
              <a:rPr lang="en-US"/>
              <a:t>Hydrogen and hydrogen sulfide also</a:t>
            </a:r>
          </a:p>
          <a:p>
            <a:pPr lvl="1" eaLnBrk="1" hangingPunct="1">
              <a:lnSpc>
                <a:spcPct val="90000"/>
              </a:lnSpc>
            </a:pPr>
            <a:r>
              <a:rPr lang="en-US"/>
              <a:t>Greatest gaseous losses in ruminants</a:t>
            </a:r>
          </a:p>
          <a:p>
            <a:pPr lvl="2" eaLnBrk="1" hangingPunct="1">
              <a:lnSpc>
                <a:spcPct val="90000"/>
              </a:lnSpc>
            </a:pPr>
            <a:r>
              <a:rPr lang="en-US"/>
              <a:t>82% of DE</a:t>
            </a:r>
          </a:p>
          <a:p>
            <a:pPr lvl="1" eaLnBrk="1" hangingPunct="1">
              <a:lnSpc>
                <a:spcPct val="90000"/>
              </a:lnSpc>
            </a:pPr>
            <a:r>
              <a:rPr lang="en-US"/>
              <a:t>Gaseous losses so small that not considered for ME calculation in man, pigs, dogs and chickens</a:t>
            </a:r>
          </a:p>
          <a:p>
            <a:pPr lvl="2" eaLnBrk="1" hangingPunct="1">
              <a:lnSpc>
                <a:spcPct val="90000"/>
              </a:lnSpc>
            </a:pPr>
            <a:r>
              <a:rPr lang="en-US"/>
              <a:t>&gt;95% of DE</a:t>
            </a:r>
          </a:p>
          <a:p>
            <a:pPr lvl="1" eaLnBrk="1" hangingPunct="1">
              <a:lnSpc>
                <a:spcPct val="90000"/>
              </a:lnSpc>
            </a:pPr>
            <a:endParaRPr lang="en-US"/>
          </a:p>
        </p:txBody>
      </p:sp>
    </p:spTree>
    <p:extLst>
      <p:ext uri="{BB962C8B-B14F-4D97-AF65-F5344CB8AC3E}">
        <p14:creationId xmlns:p14="http://schemas.microsoft.com/office/powerpoint/2010/main" val="3303389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Metabolizable Energy (ME)</a:t>
            </a:r>
          </a:p>
        </p:txBody>
      </p:sp>
      <p:sp>
        <p:nvSpPr>
          <p:cNvPr id="27651" name="Rectangle 3"/>
          <p:cNvSpPr>
            <a:spLocks noGrp="1" noChangeArrowheads="1"/>
          </p:cNvSpPr>
          <p:nvPr>
            <p:ph type="body" idx="1"/>
          </p:nvPr>
        </p:nvSpPr>
        <p:spPr/>
        <p:txBody>
          <a:bodyPr/>
          <a:lstStyle/>
          <a:p>
            <a:pPr eaLnBrk="1" hangingPunct="1"/>
            <a:r>
              <a:rPr lang="en-US"/>
              <a:t>Urinary energy</a:t>
            </a:r>
          </a:p>
          <a:p>
            <a:pPr lvl="1" eaLnBrk="1" hangingPunct="1"/>
            <a:r>
              <a:rPr lang="en-US"/>
              <a:t>Urea in mammals</a:t>
            </a:r>
          </a:p>
          <a:p>
            <a:pPr lvl="1" eaLnBrk="1" hangingPunct="1"/>
            <a:r>
              <a:rPr lang="en-US"/>
              <a:t>Uric acid in birds</a:t>
            </a:r>
          </a:p>
          <a:p>
            <a:pPr lvl="1" eaLnBrk="1" hangingPunct="1"/>
            <a:r>
              <a:rPr lang="en-US"/>
              <a:t>2-3% of gross energy for pigs</a:t>
            </a:r>
          </a:p>
          <a:p>
            <a:pPr lvl="1" eaLnBrk="1" hangingPunct="1"/>
            <a:r>
              <a:rPr lang="en-US"/>
              <a:t>4-5% of gross energy for cattle</a:t>
            </a:r>
          </a:p>
        </p:txBody>
      </p:sp>
    </p:spTree>
    <p:extLst>
      <p:ext uri="{BB962C8B-B14F-4D97-AF65-F5344CB8AC3E}">
        <p14:creationId xmlns:p14="http://schemas.microsoft.com/office/powerpoint/2010/main" val="229011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ตัวยึดหมายเลขภาพนิ่ง 4"/>
          <p:cNvSpPr>
            <a:spLocks noGrp="1"/>
          </p:cNvSpPr>
          <p:nvPr>
            <p:ph type="sldNum" sz="quarter" idx="12"/>
          </p:nvPr>
        </p:nvSpPr>
        <p:spPr>
          <a:xfrm>
            <a:off x="1066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l">
              <a:spcBef>
                <a:spcPct val="0"/>
              </a:spcBef>
              <a:buClrTx/>
              <a:buSzTx/>
              <a:buFontTx/>
              <a:buNone/>
            </a:pPr>
            <a:fld id="{6214CAD7-82E0-47A9-A9C8-E9C6100CDFEF}" type="slidenum">
              <a:rPr lang="en-US" sz="1400" smtClean="0"/>
              <a:pPr algn="l">
                <a:spcBef>
                  <a:spcPct val="0"/>
                </a:spcBef>
                <a:buClrTx/>
                <a:buSzTx/>
                <a:buFontTx/>
                <a:buNone/>
              </a:pPr>
              <a:t>2</a:t>
            </a:fld>
            <a:endParaRPr lang="en-US" sz="1400"/>
          </a:p>
        </p:txBody>
      </p:sp>
      <p:sp>
        <p:nvSpPr>
          <p:cNvPr id="8195" name="Rectangle 11"/>
          <p:cNvSpPr>
            <a:spLocks noGrp="1" noChangeArrowheads="1"/>
          </p:cNvSpPr>
          <p:nvPr>
            <p:ph type="title"/>
          </p:nvPr>
        </p:nvSpPr>
        <p:spPr>
          <a:xfrm>
            <a:off x="533400" y="0"/>
            <a:ext cx="7577138" cy="990600"/>
          </a:xfrm>
        </p:spPr>
        <p:txBody>
          <a:bodyPr/>
          <a:lstStyle/>
          <a:p>
            <a:r>
              <a:rPr lang="en-US"/>
              <a:t>In sacco/ in vivo Digestibility</a:t>
            </a:r>
          </a:p>
        </p:txBody>
      </p:sp>
      <p:pic>
        <p:nvPicPr>
          <p:cNvPr id="8196" name="Picture 10" descr="closefist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 y="3962400"/>
            <a:ext cx="4267200" cy="2813050"/>
          </a:xfrm>
          <a:noFill/>
        </p:spPr>
      </p:pic>
      <p:pic>
        <p:nvPicPr>
          <p:cNvPr id="8197" name="Picture 1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066800"/>
            <a:ext cx="4572000" cy="2925763"/>
          </a:xfrm>
          <a:noFill/>
        </p:spPr>
      </p:pic>
      <p:pic>
        <p:nvPicPr>
          <p:cNvPr id="8198" name="Picture 10" descr="cattle digestion trial set u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2338" y="1066800"/>
            <a:ext cx="3878262"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5" descr="Picture12"/>
          <p:cNvPicPr>
            <a:picLocks noChangeAspect="1" noChangeArrowheads="1"/>
          </p:cNvPicPr>
          <p:nvPr/>
        </p:nvPicPr>
        <p:blipFill>
          <a:blip r:embed="rId5">
            <a:extLst>
              <a:ext uri="{28A0092B-C50C-407E-A947-70E740481C1C}">
                <a14:useLocalDpi xmlns:a14="http://schemas.microsoft.com/office/drawing/2010/main" val="0"/>
              </a:ext>
            </a:extLst>
          </a:blip>
          <a:srcRect l="17708" r="8464"/>
          <a:stretch>
            <a:fillRect/>
          </a:stretch>
        </p:blipFill>
        <p:spPr bwMode="auto">
          <a:xfrm>
            <a:off x="4953000" y="3962400"/>
            <a:ext cx="30480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000"/>
              <a:t>Energy Value of Selected Feeds</a:t>
            </a:r>
          </a:p>
        </p:txBody>
      </p:sp>
      <p:graphicFrame>
        <p:nvGraphicFramePr>
          <p:cNvPr id="75779" name="Group 3"/>
          <p:cNvGraphicFramePr>
            <a:graphicFrameLocks noGrp="1"/>
          </p:cNvGraphicFramePr>
          <p:nvPr>
            <p:ph type="tbl" idx="1"/>
          </p:nvPr>
        </p:nvGraphicFramePr>
        <p:xfrm>
          <a:off x="914400" y="2209800"/>
          <a:ext cx="7620000" cy="3292475"/>
        </p:xfrm>
        <a:graphic>
          <a:graphicData uri="http://schemas.openxmlformats.org/drawingml/2006/table">
            <a:tbl>
              <a:tblPr/>
              <a:tblGrid>
                <a:gridCol w="28194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72561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Feed</a:t>
                      </a: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GE</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DE</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ME</a:t>
                      </a: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6686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Alfalfa hay</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Barley grain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Corn grain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Soybean meal</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Timothy hay</a:t>
                      </a: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3.89</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4.14</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4.41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4.69</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4.44</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2.51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3.66</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4.01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3.63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2.63</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2.03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3.10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3.43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2.98</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2.16</a:t>
                      </a: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9706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Net Energy System</a:t>
            </a:r>
          </a:p>
        </p:txBody>
      </p:sp>
      <p:sp>
        <p:nvSpPr>
          <p:cNvPr id="29699" name="Line 3"/>
          <p:cNvSpPr>
            <a:spLocks noChangeShapeType="1"/>
          </p:cNvSpPr>
          <p:nvPr/>
        </p:nvSpPr>
        <p:spPr bwMode="auto">
          <a:xfrm>
            <a:off x="3222625" y="2938463"/>
            <a:ext cx="0" cy="1447800"/>
          </a:xfrm>
          <a:prstGeom prst="line">
            <a:avLst/>
          </a:prstGeom>
          <a:noFill/>
          <a:ln w="9525">
            <a:solidFill>
              <a:schemeClr val="tx1"/>
            </a:solidFill>
            <a:miter lim="800000"/>
            <a:headEnd/>
            <a:tailEnd/>
          </a:ln>
        </p:spPr>
        <p:txBody>
          <a:bodyPr wrap="none"/>
          <a:lstStyle/>
          <a:p>
            <a:endParaRPr lang="th-TH"/>
          </a:p>
        </p:txBody>
      </p:sp>
      <p:sp>
        <p:nvSpPr>
          <p:cNvPr id="29700" name="Line 4"/>
          <p:cNvSpPr>
            <a:spLocks noChangeShapeType="1"/>
          </p:cNvSpPr>
          <p:nvPr/>
        </p:nvSpPr>
        <p:spPr bwMode="auto">
          <a:xfrm>
            <a:off x="3222625" y="2938463"/>
            <a:ext cx="304800" cy="0"/>
          </a:xfrm>
          <a:prstGeom prst="line">
            <a:avLst/>
          </a:prstGeom>
          <a:noFill/>
          <a:ln w="9525">
            <a:solidFill>
              <a:schemeClr val="tx1"/>
            </a:solidFill>
            <a:miter lim="800000"/>
            <a:headEnd/>
            <a:tailEnd/>
          </a:ln>
        </p:spPr>
        <p:txBody>
          <a:bodyPr wrap="none"/>
          <a:lstStyle/>
          <a:p>
            <a:endParaRPr lang="th-TH"/>
          </a:p>
        </p:txBody>
      </p:sp>
      <p:sp>
        <p:nvSpPr>
          <p:cNvPr id="29701" name="Line 5"/>
          <p:cNvSpPr>
            <a:spLocks noChangeShapeType="1"/>
          </p:cNvSpPr>
          <p:nvPr/>
        </p:nvSpPr>
        <p:spPr bwMode="auto">
          <a:xfrm>
            <a:off x="3222625" y="4386263"/>
            <a:ext cx="304800" cy="0"/>
          </a:xfrm>
          <a:prstGeom prst="line">
            <a:avLst/>
          </a:prstGeom>
          <a:noFill/>
          <a:ln w="9525">
            <a:solidFill>
              <a:schemeClr val="tx1"/>
            </a:solidFill>
            <a:miter lim="800000"/>
            <a:headEnd/>
            <a:tailEnd/>
          </a:ln>
        </p:spPr>
        <p:txBody>
          <a:bodyPr wrap="none"/>
          <a:lstStyle/>
          <a:p>
            <a:endParaRPr lang="th-TH"/>
          </a:p>
        </p:txBody>
      </p:sp>
      <p:sp>
        <p:nvSpPr>
          <p:cNvPr id="29702" name="Text Box 6"/>
          <p:cNvSpPr txBox="1">
            <a:spLocks noChangeArrowheads="1"/>
          </p:cNvSpPr>
          <p:nvPr/>
        </p:nvSpPr>
        <p:spPr bwMode="auto">
          <a:xfrm>
            <a:off x="776288" y="3243263"/>
            <a:ext cx="2008187" cy="822325"/>
          </a:xfrm>
          <a:prstGeom prst="rect">
            <a:avLst/>
          </a:prstGeom>
          <a:noFill/>
          <a:ln w="9525">
            <a:noFill/>
            <a:miter lim="800000"/>
            <a:headEnd/>
            <a:tailEnd/>
          </a:ln>
        </p:spPr>
        <p:txBody>
          <a:bodyPr wrap="none">
            <a:spAutoFit/>
          </a:bodyPr>
          <a:lstStyle/>
          <a:p>
            <a:pPr algn="ctr"/>
            <a:r>
              <a:rPr lang="en-US"/>
              <a:t>Metabolizable</a:t>
            </a:r>
          </a:p>
          <a:p>
            <a:pPr algn="ctr"/>
            <a:r>
              <a:rPr lang="en-US"/>
              <a:t>Energy (ME)</a:t>
            </a:r>
          </a:p>
        </p:txBody>
      </p:sp>
      <p:sp>
        <p:nvSpPr>
          <p:cNvPr id="29703" name="Text Box 7"/>
          <p:cNvSpPr txBox="1">
            <a:spLocks noChangeArrowheads="1"/>
          </p:cNvSpPr>
          <p:nvPr/>
        </p:nvSpPr>
        <p:spPr bwMode="auto">
          <a:xfrm>
            <a:off x="3663950" y="2590800"/>
            <a:ext cx="2370138" cy="457200"/>
          </a:xfrm>
          <a:prstGeom prst="rect">
            <a:avLst/>
          </a:prstGeom>
          <a:noFill/>
          <a:ln w="9525">
            <a:noFill/>
            <a:miter lim="800000"/>
            <a:headEnd/>
            <a:tailEnd/>
          </a:ln>
        </p:spPr>
        <p:txBody>
          <a:bodyPr wrap="none">
            <a:spAutoFit/>
          </a:bodyPr>
          <a:lstStyle/>
          <a:p>
            <a:r>
              <a:rPr lang="en-US">
                <a:solidFill>
                  <a:schemeClr val="folHlink"/>
                </a:solidFill>
              </a:rPr>
              <a:t>Net energy (NE)</a:t>
            </a:r>
          </a:p>
        </p:txBody>
      </p:sp>
      <p:sp>
        <p:nvSpPr>
          <p:cNvPr id="29704" name="Text Box 8"/>
          <p:cNvSpPr txBox="1">
            <a:spLocks noChangeArrowheads="1"/>
          </p:cNvSpPr>
          <p:nvPr/>
        </p:nvSpPr>
        <p:spPr bwMode="auto">
          <a:xfrm>
            <a:off x="3657600" y="3657600"/>
            <a:ext cx="4862513" cy="1552575"/>
          </a:xfrm>
          <a:prstGeom prst="rect">
            <a:avLst/>
          </a:prstGeom>
          <a:noFill/>
          <a:ln w="9525">
            <a:noFill/>
            <a:miter lim="800000"/>
            <a:headEnd/>
            <a:tailEnd/>
          </a:ln>
        </p:spPr>
        <p:txBody>
          <a:bodyPr wrap="none">
            <a:spAutoFit/>
          </a:bodyPr>
          <a:lstStyle/>
          <a:p>
            <a:pPr marL="457200" indent="-457200"/>
            <a:r>
              <a:rPr lang="en-US">
                <a:solidFill>
                  <a:schemeClr val="hlink"/>
                </a:solidFill>
              </a:rPr>
              <a:t>Heat increment energy</a:t>
            </a:r>
          </a:p>
          <a:p>
            <a:pPr marL="457200" indent="-457200">
              <a:buFontTx/>
              <a:buAutoNum type="alphaLcPeriod"/>
            </a:pPr>
            <a:r>
              <a:rPr lang="en-US"/>
              <a:t>Heat of digestive fermentations</a:t>
            </a:r>
          </a:p>
          <a:p>
            <a:pPr marL="457200" indent="-457200"/>
            <a:r>
              <a:rPr lang="en-US"/>
              <a:t>and action</a:t>
            </a:r>
          </a:p>
          <a:p>
            <a:pPr marL="457200" indent="-457200"/>
            <a:r>
              <a:rPr lang="en-US"/>
              <a:t>b.  Heat of metabolism</a:t>
            </a:r>
          </a:p>
        </p:txBody>
      </p:sp>
      <p:sp>
        <p:nvSpPr>
          <p:cNvPr id="29705" name="Line 9"/>
          <p:cNvSpPr>
            <a:spLocks noChangeShapeType="1"/>
          </p:cNvSpPr>
          <p:nvPr/>
        </p:nvSpPr>
        <p:spPr bwMode="auto">
          <a:xfrm>
            <a:off x="3505200" y="3657600"/>
            <a:ext cx="0" cy="1676400"/>
          </a:xfrm>
          <a:prstGeom prst="line">
            <a:avLst/>
          </a:prstGeom>
          <a:noFill/>
          <a:ln w="9525">
            <a:solidFill>
              <a:schemeClr val="tx1"/>
            </a:solidFill>
            <a:miter lim="800000"/>
            <a:headEnd/>
            <a:tailEnd/>
          </a:ln>
        </p:spPr>
        <p:txBody>
          <a:bodyPr wrap="none"/>
          <a:lstStyle/>
          <a:p>
            <a:endParaRPr lang="th-TH"/>
          </a:p>
        </p:txBody>
      </p:sp>
      <p:sp>
        <p:nvSpPr>
          <p:cNvPr id="29706" name="Line 10"/>
          <p:cNvSpPr>
            <a:spLocks noChangeShapeType="1"/>
          </p:cNvSpPr>
          <p:nvPr/>
        </p:nvSpPr>
        <p:spPr bwMode="auto">
          <a:xfrm>
            <a:off x="3505200" y="3657600"/>
            <a:ext cx="304800" cy="0"/>
          </a:xfrm>
          <a:prstGeom prst="line">
            <a:avLst/>
          </a:prstGeom>
          <a:noFill/>
          <a:ln w="9525">
            <a:solidFill>
              <a:schemeClr val="tx1"/>
            </a:solidFill>
            <a:miter lim="800000"/>
            <a:headEnd/>
            <a:tailEnd/>
          </a:ln>
        </p:spPr>
        <p:txBody>
          <a:bodyPr wrap="none"/>
          <a:lstStyle/>
          <a:p>
            <a:endParaRPr lang="th-TH"/>
          </a:p>
        </p:txBody>
      </p:sp>
      <p:sp>
        <p:nvSpPr>
          <p:cNvPr id="29707" name="Line 11"/>
          <p:cNvSpPr>
            <a:spLocks noChangeShapeType="1"/>
          </p:cNvSpPr>
          <p:nvPr/>
        </p:nvSpPr>
        <p:spPr bwMode="auto">
          <a:xfrm>
            <a:off x="3505200" y="5334000"/>
            <a:ext cx="304800" cy="0"/>
          </a:xfrm>
          <a:prstGeom prst="line">
            <a:avLst/>
          </a:prstGeom>
          <a:noFill/>
          <a:ln w="9525">
            <a:solidFill>
              <a:schemeClr val="tx1"/>
            </a:solidFill>
            <a:miter lim="800000"/>
            <a:headEnd/>
            <a:tailEnd/>
          </a:ln>
        </p:spPr>
        <p:txBody>
          <a:bodyPr wrap="none"/>
          <a:lstStyle/>
          <a:p>
            <a:endParaRPr lang="th-TH"/>
          </a:p>
        </p:txBody>
      </p:sp>
      <p:sp>
        <p:nvSpPr>
          <p:cNvPr id="29708" name="Line 12"/>
          <p:cNvSpPr>
            <a:spLocks noChangeShapeType="1"/>
          </p:cNvSpPr>
          <p:nvPr/>
        </p:nvSpPr>
        <p:spPr bwMode="auto">
          <a:xfrm>
            <a:off x="2895600" y="3581400"/>
            <a:ext cx="304800" cy="0"/>
          </a:xfrm>
          <a:prstGeom prst="line">
            <a:avLst/>
          </a:prstGeom>
          <a:noFill/>
          <a:ln w="9525">
            <a:solidFill>
              <a:schemeClr val="tx1"/>
            </a:solidFill>
            <a:miter lim="800000"/>
            <a:headEnd/>
            <a:tailEnd/>
          </a:ln>
        </p:spPr>
        <p:txBody>
          <a:bodyPr wrap="none"/>
          <a:lstStyle/>
          <a:p>
            <a:endParaRPr lang="th-TH"/>
          </a:p>
        </p:txBody>
      </p:sp>
    </p:spTree>
    <p:extLst>
      <p:ext uri="{BB962C8B-B14F-4D97-AF65-F5344CB8AC3E}">
        <p14:creationId xmlns:p14="http://schemas.microsoft.com/office/powerpoint/2010/main" val="233624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a:t>Energy Value of Selected Feeds</a:t>
            </a:r>
          </a:p>
        </p:txBody>
      </p:sp>
      <p:graphicFrame>
        <p:nvGraphicFramePr>
          <p:cNvPr id="78851" name="Group 3"/>
          <p:cNvGraphicFramePr>
            <a:graphicFrameLocks noGrp="1"/>
          </p:cNvGraphicFramePr>
          <p:nvPr>
            <p:ph type="tbl" idx="1"/>
          </p:nvPr>
        </p:nvGraphicFramePr>
        <p:xfrm>
          <a:off x="914400" y="2209800"/>
          <a:ext cx="7772400" cy="3292475"/>
        </p:xfrm>
        <a:graphic>
          <a:graphicData uri="http://schemas.openxmlformats.org/drawingml/2006/table">
            <a:tbl>
              <a:tblPr/>
              <a:tblGrid>
                <a:gridCol w="2438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72561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Feed</a:t>
                      </a: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GE</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DE</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ME</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NE</a:t>
                      </a: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6686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Alfalfa hay</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Barley grain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Corn grain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Soybean meal</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Timothy hay</a:t>
                      </a: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3.89</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4.14</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4.41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4.69</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4.44</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2.51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3.66</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4.01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3.63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2.63</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2.03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3.10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3.43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2.98</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2.16</a:t>
                      </a:r>
                    </a:p>
                  </a:txBody>
                  <a:tcPr marT="45728" marB="4572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1.35</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2.13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2.28</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1.93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1.26</a:t>
                      </a: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18734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Net Energy System</a:t>
            </a:r>
          </a:p>
        </p:txBody>
      </p:sp>
      <p:sp>
        <p:nvSpPr>
          <p:cNvPr id="32771" name="Line 3"/>
          <p:cNvSpPr>
            <a:spLocks noChangeShapeType="1"/>
          </p:cNvSpPr>
          <p:nvPr/>
        </p:nvSpPr>
        <p:spPr bwMode="auto">
          <a:xfrm flipH="1">
            <a:off x="3200400" y="2938463"/>
            <a:ext cx="22225" cy="2471737"/>
          </a:xfrm>
          <a:prstGeom prst="line">
            <a:avLst/>
          </a:prstGeom>
          <a:noFill/>
          <a:ln w="9525">
            <a:solidFill>
              <a:schemeClr val="tx1"/>
            </a:solidFill>
            <a:miter lim="800000"/>
            <a:headEnd/>
            <a:tailEnd/>
          </a:ln>
        </p:spPr>
        <p:txBody>
          <a:bodyPr wrap="none"/>
          <a:lstStyle/>
          <a:p>
            <a:endParaRPr lang="th-TH"/>
          </a:p>
        </p:txBody>
      </p:sp>
      <p:sp>
        <p:nvSpPr>
          <p:cNvPr id="32772" name="Line 4"/>
          <p:cNvSpPr>
            <a:spLocks noChangeShapeType="1"/>
          </p:cNvSpPr>
          <p:nvPr/>
        </p:nvSpPr>
        <p:spPr bwMode="auto">
          <a:xfrm>
            <a:off x="3222625" y="2938463"/>
            <a:ext cx="304800" cy="0"/>
          </a:xfrm>
          <a:prstGeom prst="line">
            <a:avLst/>
          </a:prstGeom>
          <a:noFill/>
          <a:ln w="9525">
            <a:solidFill>
              <a:schemeClr val="tx1"/>
            </a:solidFill>
            <a:miter lim="800000"/>
            <a:headEnd/>
            <a:tailEnd/>
          </a:ln>
        </p:spPr>
        <p:txBody>
          <a:bodyPr wrap="none"/>
          <a:lstStyle/>
          <a:p>
            <a:endParaRPr lang="th-TH"/>
          </a:p>
        </p:txBody>
      </p:sp>
      <p:sp>
        <p:nvSpPr>
          <p:cNvPr id="32773" name="Line 5"/>
          <p:cNvSpPr>
            <a:spLocks noChangeShapeType="1"/>
          </p:cNvSpPr>
          <p:nvPr/>
        </p:nvSpPr>
        <p:spPr bwMode="auto">
          <a:xfrm>
            <a:off x="3200400" y="5410200"/>
            <a:ext cx="304800" cy="0"/>
          </a:xfrm>
          <a:prstGeom prst="line">
            <a:avLst/>
          </a:prstGeom>
          <a:noFill/>
          <a:ln w="9525">
            <a:solidFill>
              <a:schemeClr val="tx1"/>
            </a:solidFill>
            <a:miter lim="800000"/>
            <a:headEnd/>
            <a:tailEnd/>
          </a:ln>
        </p:spPr>
        <p:txBody>
          <a:bodyPr wrap="none"/>
          <a:lstStyle/>
          <a:p>
            <a:endParaRPr lang="th-TH"/>
          </a:p>
        </p:txBody>
      </p:sp>
      <p:sp>
        <p:nvSpPr>
          <p:cNvPr id="32774" name="Text Box 6"/>
          <p:cNvSpPr txBox="1">
            <a:spLocks noChangeArrowheads="1"/>
          </p:cNvSpPr>
          <p:nvPr/>
        </p:nvSpPr>
        <p:spPr bwMode="auto">
          <a:xfrm>
            <a:off x="914400" y="3733800"/>
            <a:ext cx="1820863" cy="822325"/>
          </a:xfrm>
          <a:prstGeom prst="rect">
            <a:avLst/>
          </a:prstGeom>
          <a:noFill/>
          <a:ln w="9525">
            <a:noFill/>
            <a:miter lim="800000"/>
            <a:headEnd/>
            <a:tailEnd/>
          </a:ln>
        </p:spPr>
        <p:txBody>
          <a:bodyPr wrap="none">
            <a:spAutoFit/>
          </a:bodyPr>
          <a:lstStyle/>
          <a:p>
            <a:pPr algn="ctr"/>
            <a:r>
              <a:rPr lang="en-US"/>
              <a:t>Net</a:t>
            </a:r>
          </a:p>
          <a:p>
            <a:pPr algn="ctr"/>
            <a:r>
              <a:rPr lang="en-US"/>
              <a:t>Energy (NE)</a:t>
            </a:r>
          </a:p>
        </p:txBody>
      </p:sp>
      <p:sp>
        <p:nvSpPr>
          <p:cNvPr id="32775" name="Text Box 7"/>
          <p:cNvSpPr txBox="1">
            <a:spLocks noChangeArrowheads="1"/>
          </p:cNvSpPr>
          <p:nvPr/>
        </p:nvSpPr>
        <p:spPr bwMode="auto">
          <a:xfrm>
            <a:off x="3663950" y="2590800"/>
            <a:ext cx="3316288" cy="1552575"/>
          </a:xfrm>
          <a:prstGeom prst="rect">
            <a:avLst/>
          </a:prstGeom>
          <a:noFill/>
          <a:ln w="9525">
            <a:noFill/>
            <a:miter lim="800000"/>
            <a:headEnd/>
            <a:tailEnd/>
          </a:ln>
        </p:spPr>
        <p:txBody>
          <a:bodyPr wrap="none">
            <a:spAutoFit/>
          </a:bodyPr>
          <a:lstStyle/>
          <a:p>
            <a:pPr marL="457200" indent="-457200"/>
            <a:r>
              <a:rPr lang="en-US">
                <a:solidFill>
                  <a:schemeClr val="folHlink"/>
                </a:solidFill>
              </a:rPr>
              <a:t>Production (NE</a:t>
            </a:r>
            <a:r>
              <a:rPr lang="en-US" baseline="-25000">
                <a:solidFill>
                  <a:schemeClr val="folHlink"/>
                </a:solidFill>
              </a:rPr>
              <a:t>g</a:t>
            </a:r>
            <a:r>
              <a:rPr lang="en-US">
                <a:solidFill>
                  <a:schemeClr val="folHlink"/>
                </a:solidFill>
              </a:rPr>
              <a:t> or NE</a:t>
            </a:r>
            <a:r>
              <a:rPr lang="en-US" baseline="-25000">
                <a:solidFill>
                  <a:schemeClr val="folHlink"/>
                </a:solidFill>
              </a:rPr>
              <a:t>l</a:t>
            </a:r>
            <a:r>
              <a:rPr lang="en-US">
                <a:solidFill>
                  <a:schemeClr val="folHlink"/>
                </a:solidFill>
              </a:rPr>
              <a:t>)</a:t>
            </a:r>
          </a:p>
          <a:p>
            <a:pPr marL="457200" indent="-457200">
              <a:buFontTx/>
              <a:buAutoNum type="alphaLcPeriod"/>
            </a:pPr>
            <a:r>
              <a:rPr lang="en-US"/>
              <a:t>Tissue growth</a:t>
            </a:r>
          </a:p>
          <a:p>
            <a:pPr marL="457200" indent="-457200">
              <a:buFontTx/>
              <a:buAutoNum type="alphaLcPeriod"/>
            </a:pPr>
            <a:r>
              <a:rPr lang="en-US"/>
              <a:t>Stored in products</a:t>
            </a:r>
          </a:p>
          <a:p>
            <a:pPr marL="457200" indent="-457200">
              <a:buFontTx/>
              <a:buAutoNum type="alphaLcPeriod"/>
            </a:pPr>
            <a:r>
              <a:rPr lang="en-US"/>
              <a:t>Work</a:t>
            </a:r>
          </a:p>
        </p:txBody>
      </p:sp>
      <p:sp>
        <p:nvSpPr>
          <p:cNvPr id="32776" name="Text Box 8"/>
          <p:cNvSpPr txBox="1">
            <a:spLocks noChangeArrowheads="1"/>
          </p:cNvSpPr>
          <p:nvPr/>
        </p:nvSpPr>
        <p:spPr bwMode="auto">
          <a:xfrm>
            <a:off x="3657600" y="4419600"/>
            <a:ext cx="4529138" cy="1552575"/>
          </a:xfrm>
          <a:prstGeom prst="rect">
            <a:avLst/>
          </a:prstGeom>
          <a:noFill/>
          <a:ln w="9525">
            <a:noFill/>
            <a:miter lim="800000"/>
            <a:headEnd/>
            <a:tailEnd/>
          </a:ln>
        </p:spPr>
        <p:txBody>
          <a:bodyPr wrap="none">
            <a:spAutoFit/>
          </a:bodyPr>
          <a:lstStyle/>
          <a:p>
            <a:pPr marL="457200" indent="-457200"/>
            <a:r>
              <a:rPr lang="en-US">
                <a:solidFill>
                  <a:schemeClr val="hlink"/>
                </a:solidFill>
              </a:rPr>
              <a:t>Maintenance (NE</a:t>
            </a:r>
            <a:r>
              <a:rPr lang="en-US" baseline="-25000">
                <a:solidFill>
                  <a:schemeClr val="hlink"/>
                </a:solidFill>
              </a:rPr>
              <a:t>m</a:t>
            </a:r>
            <a:r>
              <a:rPr lang="en-US">
                <a:solidFill>
                  <a:schemeClr val="hlink"/>
                </a:solidFill>
              </a:rPr>
              <a:t>)</a:t>
            </a:r>
          </a:p>
          <a:p>
            <a:pPr marL="457200" indent="-457200">
              <a:buFontTx/>
              <a:buAutoNum type="alphaLcPeriod"/>
            </a:pPr>
            <a:r>
              <a:rPr lang="en-US"/>
              <a:t>Basal metabolism</a:t>
            </a:r>
          </a:p>
          <a:p>
            <a:pPr marL="457200" indent="-457200">
              <a:buFontTx/>
              <a:buAutoNum type="alphaLcPeriod"/>
            </a:pPr>
            <a:r>
              <a:rPr lang="en-US"/>
              <a:t>Activity at maintenance</a:t>
            </a:r>
          </a:p>
          <a:p>
            <a:pPr marL="457200" indent="-457200">
              <a:buFontTx/>
              <a:buAutoNum type="alphaLcPeriod"/>
            </a:pPr>
            <a:r>
              <a:rPr lang="en-US"/>
              <a:t>Sustaining body temperature</a:t>
            </a:r>
          </a:p>
        </p:txBody>
      </p:sp>
      <p:sp>
        <p:nvSpPr>
          <p:cNvPr id="32777" name="Line 9"/>
          <p:cNvSpPr>
            <a:spLocks noChangeShapeType="1"/>
          </p:cNvSpPr>
          <p:nvPr/>
        </p:nvSpPr>
        <p:spPr bwMode="auto">
          <a:xfrm>
            <a:off x="2895600" y="4191000"/>
            <a:ext cx="304800" cy="0"/>
          </a:xfrm>
          <a:prstGeom prst="line">
            <a:avLst/>
          </a:prstGeom>
          <a:noFill/>
          <a:ln w="9525">
            <a:solidFill>
              <a:schemeClr val="tx1"/>
            </a:solidFill>
            <a:miter lim="800000"/>
            <a:headEnd/>
            <a:tailEnd/>
          </a:ln>
        </p:spPr>
        <p:txBody>
          <a:bodyPr wrap="none"/>
          <a:lstStyle/>
          <a:p>
            <a:endParaRPr lang="th-TH"/>
          </a:p>
        </p:txBody>
      </p:sp>
    </p:spTree>
    <p:extLst>
      <p:ext uri="{BB962C8B-B14F-4D97-AF65-F5344CB8AC3E}">
        <p14:creationId xmlns:p14="http://schemas.microsoft.com/office/powerpoint/2010/main" val="162900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Net Energy System</a:t>
            </a:r>
          </a:p>
        </p:txBody>
      </p:sp>
      <p:sp>
        <p:nvSpPr>
          <p:cNvPr id="33795" name="Text Box 3"/>
          <p:cNvSpPr txBox="1">
            <a:spLocks noChangeArrowheads="1"/>
          </p:cNvSpPr>
          <p:nvPr/>
        </p:nvSpPr>
        <p:spPr bwMode="auto">
          <a:xfrm>
            <a:off x="517525" y="3538538"/>
            <a:ext cx="1116013" cy="1187450"/>
          </a:xfrm>
          <a:prstGeom prst="rect">
            <a:avLst/>
          </a:prstGeom>
          <a:noFill/>
          <a:ln w="9525">
            <a:noFill/>
            <a:miter lim="800000"/>
            <a:headEnd/>
            <a:tailEnd/>
          </a:ln>
        </p:spPr>
        <p:txBody>
          <a:bodyPr wrap="none">
            <a:spAutoFit/>
          </a:bodyPr>
          <a:lstStyle/>
          <a:p>
            <a:pPr algn="ctr"/>
            <a:r>
              <a:rPr lang="en-US"/>
              <a:t>Gross</a:t>
            </a:r>
          </a:p>
          <a:p>
            <a:pPr algn="ctr"/>
            <a:r>
              <a:rPr lang="en-US"/>
              <a:t>Energy</a:t>
            </a:r>
          </a:p>
          <a:p>
            <a:pPr algn="ctr"/>
            <a:r>
              <a:rPr lang="en-US"/>
              <a:t>(GE)</a:t>
            </a:r>
          </a:p>
        </p:txBody>
      </p:sp>
      <p:sp>
        <p:nvSpPr>
          <p:cNvPr id="33796" name="Text Box 4"/>
          <p:cNvSpPr txBox="1">
            <a:spLocks noChangeArrowheads="1"/>
          </p:cNvSpPr>
          <p:nvPr/>
        </p:nvSpPr>
        <p:spPr bwMode="auto">
          <a:xfrm>
            <a:off x="2286000" y="2819400"/>
            <a:ext cx="1495425" cy="1187450"/>
          </a:xfrm>
          <a:prstGeom prst="rect">
            <a:avLst/>
          </a:prstGeom>
          <a:noFill/>
          <a:ln w="9525">
            <a:noFill/>
            <a:miter lim="800000"/>
            <a:headEnd/>
            <a:tailEnd/>
          </a:ln>
        </p:spPr>
        <p:txBody>
          <a:bodyPr wrap="none">
            <a:spAutoFit/>
          </a:bodyPr>
          <a:lstStyle/>
          <a:p>
            <a:pPr algn="ctr"/>
            <a:r>
              <a:rPr lang="en-US"/>
              <a:t>Digestible</a:t>
            </a:r>
          </a:p>
          <a:p>
            <a:pPr algn="ctr"/>
            <a:r>
              <a:rPr lang="en-US"/>
              <a:t>Energy</a:t>
            </a:r>
            <a:br>
              <a:rPr lang="en-US"/>
            </a:br>
            <a:r>
              <a:rPr lang="en-US"/>
              <a:t>(DE)</a:t>
            </a:r>
          </a:p>
        </p:txBody>
      </p:sp>
      <p:sp>
        <p:nvSpPr>
          <p:cNvPr id="33797" name="Rectangle 5"/>
          <p:cNvSpPr>
            <a:spLocks noChangeArrowheads="1"/>
          </p:cNvSpPr>
          <p:nvPr/>
        </p:nvSpPr>
        <p:spPr bwMode="auto">
          <a:xfrm>
            <a:off x="4495800" y="2286000"/>
            <a:ext cx="2057400" cy="1187450"/>
          </a:xfrm>
          <a:prstGeom prst="rect">
            <a:avLst/>
          </a:prstGeom>
          <a:noFill/>
          <a:ln w="9525">
            <a:noFill/>
            <a:miter lim="800000"/>
            <a:headEnd/>
            <a:tailEnd/>
          </a:ln>
        </p:spPr>
        <p:txBody>
          <a:bodyPr>
            <a:spAutoFit/>
          </a:bodyPr>
          <a:lstStyle/>
          <a:p>
            <a:pPr algn="ctr"/>
            <a:r>
              <a:rPr lang="en-US"/>
              <a:t>Metabolizable</a:t>
            </a:r>
          </a:p>
          <a:p>
            <a:pPr algn="ctr"/>
            <a:r>
              <a:rPr lang="en-US"/>
              <a:t>Energy</a:t>
            </a:r>
          </a:p>
          <a:p>
            <a:pPr algn="ctr"/>
            <a:r>
              <a:rPr lang="en-US"/>
              <a:t>(ME)</a:t>
            </a:r>
          </a:p>
        </p:txBody>
      </p:sp>
      <p:sp>
        <p:nvSpPr>
          <p:cNvPr id="33798" name="Text Box 6"/>
          <p:cNvSpPr txBox="1">
            <a:spLocks noChangeArrowheads="1"/>
          </p:cNvSpPr>
          <p:nvPr/>
        </p:nvSpPr>
        <p:spPr bwMode="auto">
          <a:xfrm>
            <a:off x="7391400" y="2133600"/>
            <a:ext cx="1116013" cy="1187450"/>
          </a:xfrm>
          <a:prstGeom prst="rect">
            <a:avLst/>
          </a:prstGeom>
          <a:noFill/>
          <a:ln w="9525">
            <a:noFill/>
            <a:miter lim="800000"/>
            <a:headEnd/>
            <a:tailEnd/>
          </a:ln>
        </p:spPr>
        <p:txBody>
          <a:bodyPr wrap="none">
            <a:spAutoFit/>
          </a:bodyPr>
          <a:lstStyle/>
          <a:p>
            <a:pPr algn="ctr"/>
            <a:r>
              <a:rPr lang="en-US"/>
              <a:t>Net</a:t>
            </a:r>
          </a:p>
          <a:p>
            <a:pPr algn="ctr"/>
            <a:r>
              <a:rPr lang="en-US"/>
              <a:t>Energy</a:t>
            </a:r>
          </a:p>
          <a:p>
            <a:pPr algn="ctr"/>
            <a:r>
              <a:rPr lang="en-US"/>
              <a:t>(NE)</a:t>
            </a:r>
          </a:p>
        </p:txBody>
      </p:sp>
      <p:sp>
        <p:nvSpPr>
          <p:cNvPr id="33799" name="Line 7"/>
          <p:cNvSpPr>
            <a:spLocks noChangeShapeType="1"/>
          </p:cNvSpPr>
          <p:nvPr/>
        </p:nvSpPr>
        <p:spPr bwMode="auto">
          <a:xfrm flipV="1">
            <a:off x="1752600" y="3657600"/>
            <a:ext cx="533400" cy="304800"/>
          </a:xfrm>
          <a:prstGeom prst="line">
            <a:avLst/>
          </a:prstGeom>
          <a:noFill/>
          <a:ln w="31750">
            <a:solidFill>
              <a:schemeClr val="tx1"/>
            </a:solidFill>
            <a:miter lim="800000"/>
            <a:headEnd/>
            <a:tailEnd type="triangle" w="lg" len="lg"/>
          </a:ln>
        </p:spPr>
        <p:txBody>
          <a:bodyPr wrap="none"/>
          <a:lstStyle/>
          <a:p>
            <a:endParaRPr lang="th-TH"/>
          </a:p>
        </p:txBody>
      </p:sp>
      <p:sp>
        <p:nvSpPr>
          <p:cNvPr id="33800" name="Line 8"/>
          <p:cNvSpPr>
            <a:spLocks noChangeShapeType="1"/>
          </p:cNvSpPr>
          <p:nvPr/>
        </p:nvSpPr>
        <p:spPr bwMode="auto">
          <a:xfrm flipV="1">
            <a:off x="3962400" y="2819400"/>
            <a:ext cx="533400" cy="304800"/>
          </a:xfrm>
          <a:prstGeom prst="line">
            <a:avLst/>
          </a:prstGeom>
          <a:noFill/>
          <a:ln w="31750">
            <a:solidFill>
              <a:schemeClr val="tx1"/>
            </a:solidFill>
            <a:miter lim="800000"/>
            <a:headEnd/>
            <a:tailEnd type="triangle" w="lg" len="lg"/>
          </a:ln>
        </p:spPr>
        <p:txBody>
          <a:bodyPr wrap="none"/>
          <a:lstStyle/>
          <a:p>
            <a:endParaRPr lang="th-TH"/>
          </a:p>
        </p:txBody>
      </p:sp>
      <p:sp>
        <p:nvSpPr>
          <p:cNvPr id="33801" name="Line 9"/>
          <p:cNvSpPr>
            <a:spLocks noChangeShapeType="1"/>
          </p:cNvSpPr>
          <p:nvPr/>
        </p:nvSpPr>
        <p:spPr bwMode="auto">
          <a:xfrm flipV="1">
            <a:off x="6553200" y="2667000"/>
            <a:ext cx="609600" cy="0"/>
          </a:xfrm>
          <a:prstGeom prst="line">
            <a:avLst/>
          </a:prstGeom>
          <a:noFill/>
          <a:ln w="31750">
            <a:solidFill>
              <a:schemeClr val="tx1"/>
            </a:solidFill>
            <a:miter lim="800000"/>
            <a:headEnd/>
            <a:tailEnd type="triangle" w="lg" len="lg"/>
          </a:ln>
        </p:spPr>
        <p:txBody>
          <a:bodyPr wrap="none"/>
          <a:lstStyle/>
          <a:p>
            <a:endParaRPr lang="th-TH"/>
          </a:p>
        </p:txBody>
      </p:sp>
      <p:sp>
        <p:nvSpPr>
          <p:cNvPr id="33802" name="Line 10"/>
          <p:cNvSpPr>
            <a:spLocks noChangeShapeType="1"/>
          </p:cNvSpPr>
          <p:nvPr/>
        </p:nvSpPr>
        <p:spPr bwMode="auto">
          <a:xfrm>
            <a:off x="1981200" y="3962400"/>
            <a:ext cx="381000" cy="533400"/>
          </a:xfrm>
          <a:prstGeom prst="line">
            <a:avLst/>
          </a:prstGeom>
          <a:noFill/>
          <a:ln w="31750">
            <a:solidFill>
              <a:schemeClr val="hlink"/>
            </a:solidFill>
            <a:miter lim="800000"/>
            <a:headEnd/>
            <a:tailEnd type="triangle" w="lg" len="lg"/>
          </a:ln>
        </p:spPr>
        <p:txBody>
          <a:bodyPr wrap="none"/>
          <a:lstStyle/>
          <a:p>
            <a:endParaRPr lang="th-TH"/>
          </a:p>
        </p:txBody>
      </p:sp>
      <p:sp>
        <p:nvSpPr>
          <p:cNvPr id="33803" name="Line 11"/>
          <p:cNvSpPr>
            <a:spLocks noChangeShapeType="1"/>
          </p:cNvSpPr>
          <p:nvPr/>
        </p:nvSpPr>
        <p:spPr bwMode="auto">
          <a:xfrm>
            <a:off x="4191000" y="3124200"/>
            <a:ext cx="381000" cy="609600"/>
          </a:xfrm>
          <a:prstGeom prst="line">
            <a:avLst/>
          </a:prstGeom>
          <a:noFill/>
          <a:ln w="31750">
            <a:solidFill>
              <a:schemeClr val="hlink"/>
            </a:solidFill>
            <a:miter lim="800000"/>
            <a:headEnd/>
            <a:tailEnd type="triangle" w="lg" len="lg"/>
          </a:ln>
        </p:spPr>
        <p:txBody>
          <a:bodyPr wrap="none"/>
          <a:lstStyle/>
          <a:p>
            <a:endParaRPr lang="th-TH"/>
          </a:p>
        </p:txBody>
      </p:sp>
      <p:sp>
        <p:nvSpPr>
          <p:cNvPr id="33804" name="Line 12"/>
          <p:cNvSpPr>
            <a:spLocks noChangeShapeType="1"/>
          </p:cNvSpPr>
          <p:nvPr/>
        </p:nvSpPr>
        <p:spPr bwMode="auto">
          <a:xfrm>
            <a:off x="6858000" y="2819400"/>
            <a:ext cx="152400" cy="685800"/>
          </a:xfrm>
          <a:prstGeom prst="line">
            <a:avLst/>
          </a:prstGeom>
          <a:noFill/>
          <a:ln w="31750">
            <a:solidFill>
              <a:schemeClr val="hlink"/>
            </a:solidFill>
            <a:miter lim="800000"/>
            <a:headEnd/>
            <a:tailEnd type="triangle" w="lg" len="lg"/>
          </a:ln>
        </p:spPr>
        <p:txBody>
          <a:bodyPr wrap="none"/>
          <a:lstStyle/>
          <a:p>
            <a:endParaRPr lang="th-TH"/>
          </a:p>
        </p:txBody>
      </p:sp>
      <p:sp>
        <p:nvSpPr>
          <p:cNvPr id="33805" name="Text Box 13"/>
          <p:cNvSpPr txBox="1">
            <a:spLocks noChangeArrowheads="1"/>
          </p:cNvSpPr>
          <p:nvPr/>
        </p:nvSpPr>
        <p:spPr bwMode="auto">
          <a:xfrm>
            <a:off x="1981200" y="4572000"/>
            <a:ext cx="1116013" cy="822325"/>
          </a:xfrm>
          <a:prstGeom prst="rect">
            <a:avLst/>
          </a:prstGeom>
          <a:noFill/>
          <a:ln w="9525">
            <a:noFill/>
            <a:miter lim="800000"/>
            <a:headEnd/>
            <a:tailEnd/>
          </a:ln>
        </p:spPr>
        <p:txBody>
          <a:bodyPr wrap="none">
            <a:spAutoFit/>
          </a:bodyPr>
          <a:lstStyle/>
          <a:p>
            <a:pPr algn="ctr"/>
            <a:r>
              <a:rPr lang="en-US">
                <a:solidFill>
                  <a:schemeClr val="hlink"/>
                </a:solidFill>
              </a:rPr>
              <a:t>Fecal</a:t>
            </a:r>
          </a:p>
          <a:p>
            <a:pPr algn="ctr"/>
            <a:r>
              <a:rPr lang="en-US">
                <a:solidFill>
                  <a:schemeClr val="hlink"/>
                </a:solidFill>
              </a:rPr>
              <a:t>Energy</a:t>
            </a:r>
          </a:p>
        </p:txBody>
      </p:sp>
      <p:sp>
        <p:nvSpPr>
          <p:cNvPr id="33806" name="Text Box 14"/>
          <p:cNvSpPr txBox="1">
            <a:spLocks noChangeArrowheads="1"/>
          </p:cNvSpPr>
          <p:nvPr/>
        </p:nvSpPr>
        <p:spPr bwMode="auto">
          <a:xfrm>
            <a:off x="3581400" y="3810000"/>
            <a:ext cx="2343150" cy="822325"/>
          </a:xfrm>
          <a:prstGeom prst="rect">
            <a:avLst/>
          </a:prstGeom>
          <a:noFill/>
          <a:ln w="9525">
            <a:noFill/>
            <a:miter lim="800000"/>
            <a:headEnd/>
            <a:tailEnd/>
          </a:ln>
        </p:spPr>
        <p:txBody>
          <a:bodyPr wrap="none">
            <a:spAutoFit/>
          </a:bodyPr>
          <a:lstStyle/>
          <a:p>
            <a:pPr algn="ctr"/>
            <a:r>
              <a:rPr lang="en-US">
                <a:solidFill>
                  <a:schemeClr val="hlink"/>
                </a:solidFill>
              </a:rPr>
              <a:t>Urinary &amp;</a:t>
            </a:r>
          </a:p>
          <a:p>
            <a:pPr algn="ctr"/>
            <a:r>
              <a:rPr lang="en-US">
                <a:solidFill>
                  <a:schemeClr val="hlink"/>
                </a:solidFill>
              </a:rPr>
              <a:t>Gaseous Energy</a:t>
            </a:r>
          </a:p>
        </p:txBody>
      </p:sp>
      <p:sp>
        <p:nvSpPr>
          <p:cNvPr id="33807" name="Text Box 15"/>
          <p:cNvSpPr txBox="1">
            <a:spLocks noChangeArrowheads="1"/>
          </p:cNvSpPr>
          <p:nvPr/>
        </p:nvSpPr>
        <p:spPr bwMode="auto">
          <a:xfrm>
            <a:off x="6553200" y="3581400"/>
            <a:ext cx="812800" cy="457200"/>
          </a:xfrm>
          <a:prstGeom prst="rect">
            <a:avLst/>
          </a:prstGeom>
          <a:noFill/>
          <a:ln w="9525">
            <a:noFill/>
            <a:miter lim="800000"/>
            <a:headEnd/>
            <a:tailEnd/>
          </a:ln>
        </p:spPr>
        <p:txBody>
          <a:bodyPr wrap="none">
            <a:spAutoFit/>
          </a:bodyPr>
          <a:lstStyle/>
          <a:p>
            <a:r>
              <a:rPr lang="en-US">
                <a:solidFill>
                  <a:schemeClr val="hlink"/>
                </a:solidFill>
              </a:rPr>
              <a:t>Heat</a:t>
            </a:r>
          </a:p>
        </p:txBody>
      </p:sp>
    </p:spTree>
    <p:extLst>
      <p:ext uri="{BB962C8B-B14F-4D97-AF65-F5344CB8AC3E}">
        <p14:creationId xmlns:p14="http://schemas.microsoft.com/office/powerpoint/2010/main" val="345818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50938" y="617538"/>
            <a:ext cx="5478462" cy="1143000"/>
          </a:xfrm>
        </p:spPr>
        <p:txBody>
          <a:bodyPr/>
          <a:lstStyle/>
          <a:p>
            <a:pPr eaLnBrk="1" hangingPunct="1"/>
            <a:r>
              <a:rPr lang="en-US"/>
              <a:t>B. Digestibility study</a:t>
            </a:r>
          </a:p>
        </p:txBody>
      </p:sp>
      <p:sp>
        <p:nvSpPr>
          <p:cNvPr id="6147" name="Rectangle 3"/>
          <p:cNvSpPr>
            <a:spLocks noGrp="1" noChangeArrowheads="1"/>
          </p:cNvSpPr>
          <p:nvPr>
            <p:ph type="body" idx="1"/>
          </p:nvPr>
        </p:nvSpPr>
        <p:spPr>
          <a:xfrm>
            <a:off x="228600" y="2017713"/>
            <a:ext cx="8726488" cy="4611687"/>
          </a:xfrm>
        </p:spPr>
        <p:txBody>
          <a:bodyPr/>
          <a:lstStyle/>
          <a:p>
            <a:pPr eaLnBrk="1" hangingPunct="1">
              <a:lnSpc>
                <a:spcPct val="90000"/>
              </a:lnSpc>
            </a:pPr>
            <a:r>
              <a:rPr lang="en-US" sz="2800" i="1"/>
              <a:t>In vitro</a:t>
            </a:r>
            <a:r>
              <a:rPr lang="en-US" sz="2800"/>
              <a:t> digestion</a:t>
            </a:r>
          </a:p>
          <a:p>
            <a:pPr lvl="1" eaLnBrk="1" hangingPunct="1">
              <a:lnSpc>
                <a:spcPct val="90000"/>
              </a:lnSpc>
            </a:pPr>
            <a:r>
              <a:rPr lang="en-US" sz="2400"/>
              <a:t>Tilley-Terry (2 stages)</a:t>
            </a:r>
          </a:p>
          <a:p>
            <a:pPr lvl="2" eaLnBrk="1" hangingPunct="1">
              <a:lnSpc>
                <a:spcPct val="90000"/>
              </a:lnSpc>
            </a:pPr>
            <a:r>
              <a:rPr lang="en-US" sz="2000"/>
              <a:t>Rumen digestion </a:t>
            </a:r>
            <a:r>
              <a:rPr lang="en-US" sz="1800"/>
              <a:t>48 h incubation in rumen fluid at 39 C</a:t>
            </a:r>
          </a:p>
          <a:p>
            <a:pPr lvl="2" eaLnBrk="1" hangingPunct="1">
              <a:lnSpc>
                <a:spcPct val="90000"/>
              </a:lnSpc>
            </a:pPr>
            <a:r>
              <a:rPr lang="en-US" sz="2000"/>
              <a:t>Gastric digestion </a:t>
            </a:r>
            <a:r>
              <a:rPr lang="en-US" sz="1800"/>
              <a:t>48 h incubation of residue in pepsin solution at pH 2</a:t>
            </a:r>
          </a:p>
          <a:p>
            <a:pPr eaLnBrk="1" hangingPunct="1">
              <a:lnSpc>
                <a:spcPct val="90000"/>
              </a:lnSpc>
            </a:pPr>
            <a:r>
              <a:rPr lang="en-US"/>
              <a:t>In sacco digestion</a:t>
            </a:r>
          </a:p>
          <a:p>
            <a:pPr lvl="1" eaLnBrk="1" hangingPunct="1">
              <a:lnSpc>
                <a:spcPct val="90000"/>
              </a:lnSpc>
            </a:pPr>
            <a:r>
              <a:rPr lang="en-US" sz="2400"/>
              <a:t>Cloth bags</a:t>
            </a:r>
          </a:p>
          <a:p>
            <a:pPr lvl="2" eaLnBrk="1" hangingPunct="1">
              <a:lnSpc>
                <a:spcPct val="90000"/>
              </a:lnSpc>
            </a:pPr>
            <a:r>
              <a:rPr lang="en-US" sz="2000"/>
              <a:t>Requires fistulated animal</a:t>
            </a:r>
          </a:p>
          <a:p>
            <a:pPr lvl="2" eaLnBrk="1" hangingPunct="1">
              <a:lnSpc>
                <a:spcPct val="90000"/>
              </a:lnSpc>
            </a:pPr>
            <a:r>
              <a:rPr lang="en-US" sz="2000"/>
              <a:t>Measurement of rate of disappearance (= digestion) of a preweighed sample of feed in a bag usually dacron (pore size 30 </a:t>
            </a:r>
            <a:r>
              <a:rPr lang="el-GR" sz="2000">
                <a:cs typeface="Tahoma" panose="020B0604030504040204" pitchFamily="34" charset="0"/>
              </a:rPr>
              <a:t>μ</a:t>
            </a:r>
            <a:r>
              <a:rPr lang="en-US" sz="2000">
                <a:cs typeface="Tahoma" panose="020B0604030504040204" pitchFamily="34" charset="0"/>
              </a:rPr>
              <a:t>m) suspended in the rumen</a:t>
            </a:r>
          </a:p>
          <a:p>
            <a:pPr eaLnBrk="1" hangingPunct="1">
              <a:lnSpc>
                <a:spcPct val="90000"/>
              </a:lnSpc>
            </a:pPr>
            <a:r>
              <a:rPr lang="en-US">
                <a:cs typeface="Tahoma" panose="020B0604030504040204" pitchFamily="34" charset="0"/>
              </a:rPr>
              <a:t>In vivo digestion</a:t>
            </a:r>
            <a:endParaRPr lang="el-GR">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914400"/>
            <a:ext cx="91059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381000" y="212725"/>
            <a:ext cx="7699375" cy="400050"/>
          </a:xfrm>
          <a:prstGeom prst="rect">
            <a:avLst/>
          </a:prstGeom>
          <a:solidFill>
            <a:srgbClr val="FFFF00"/>
          </a:solidFill>
          <a:ln w="9525">
            <a:solidFill>
              <a:srgbClr val="FF0000"/>
            </a:solidFill>
            <a:miter lim="800000"/>
            <a:headEnd/>
            <a:tailEnd/>
          </a:ln>
          <a:effectLst>
            <a:outerShdw dist="107763" dir="2700000" algn="ctr" rotWithShape="0">
              <a:srgbClr val="808080">
                <a:alpha val="50000"/>
              </a:srgbClr>
            </a:outerShdw>
          </a:effec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ja-JP" sz="2000" b="1">
                <a:solidFill>
                  <a:srgbClr val="3333CC"/>
                </a:solidFill>
                <a:ea typeface="MS PGothic" panose="020B0600070205080204" pitchFamily="34" charset="-128"/>
              </a:rPr>
              <a:t>Total feces collection for in vivo digestibility study method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2"/>
          <p:cNvSpPr>
            <a:spLocks noChangeShapeType="1"/>
          </p:cNvSpPr>
          <p:nvPr/>
        </p:nvSpPr>
        <p:spPr bwMode="auto">
          <a:xfrm>
            <a:off x="-1588" y="4113213"/>
            <a:ext cx="9144001" cy="50800"/>
          </a:xfrm>
          <a:prstGeom prst="line">
            <a:avLst/>
          </a:prstGeom>
          <a:noFill/>
          <a:ln w="76200">
            <a:solidFill>
              <a:srgbClr val="FFFFFF"/>
            </a:solidFill>
            <a:miter lim="0"/>
            <a:headEnd/>
            <a:tailEnd/>
          </a:ln>
          <a:extLst>
            <a:ext uri="{909E8E84-426E-40DD-AFC4-6F175D3DCCD1}">
              <a14:hiddenFill xmlns:a14="http://schemas.microsoft.com/office/drawing/2010/main">
                <a:noFill/>
              </a14:hiddenFill>
            </a:ext>
          </a:extLst>
        </p:spPr>
        <p:txBody>
          <a:bodyPr lIns="64291" tIns="32146" rIns="64291" bIns="32146"/>
          <a:lstStyle/>
          <a:p>
            <a:endParaRPr lang="th-TH"/>
          </a:p>
        </p:txBody>
      </p:sp>
      <p:sp>
        <p:nvSpPr>
          <p:cNvPr id="12291" name="รูปห้าเหลี่ยม 36"/>
          <p:cNvSpPr>
            <a:spLocks noChangeArrowheads="1"/>
          </p:cNvSpPr>
          <p:nvPr/>
        </p:nvSpPr>
        <p:spPr bwMode="auto">
          <a:xfrm rot="-5400000">
            <a:off x="1785937" y="2500313"/>
            <a:ext cx="5572125" cy="3143250"/>
          </a:xfrm>
          <a:prstGeom prst="homePlate">
            <a:avLst>
              <a:gd name="adj" fmla="val 14879"/>
            </a:avLst>
          </a:prstGeom>
          <a:gradFill rotWithShape="1">
            <a:gsLst>
              <a:gs pos="0">
                <a:srgbClr val="5C3815"/>
              </a:gs>
              <a:gs pos="50000">
                <a:srgbClr val="865423"/>
              </a:gs>
              <a:gs pos="100000">
                <a:srgbClr val="A1662B"/>
              </a:gs>
            </a:gsLst>
            <a:lin ang="5400000" scaled="1"/>
          </a:gradFill>
          <a:ln>
            <a:noFill/>
          </a:ln>
          <a:extLst>
            <a:ext uri="{91240B29-F687-4F45-9708-019B960494DF}">
              <a14:hiddenLine xmlns:a14="http://schemas.microsoft.com/office/drawing/2010/main" w="12700" algn="ctr">
                <a:solidFill>
                  <a:srgbClr val="000000"/>
                </a:solidFill>
                <a:miter lim="0"/>
                <a:headEnd/>
                <a:tailEnd/>
              </a14:hiddenLine>
            </a:ext>
          </a:extLst>
        </p:spPr>
        <p:txBody>
          <a:bodyPr/>
          <a:lstStyle>
            <a:lvl1pPr defTabSz="5842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defTabSz="58420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defTabSz="5842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defTabSz="5842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defTabSz="5842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584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584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584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584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a:spcBef>
                <a:spcPct val="0"/>
              </a:spcBef>
              <a:buClrTx/>
              <a:buSzTx/>
              <a:buFontTx/>
              <a:buNone/>
            </a:pPr>
            <a:endParaRPr lang="th-TH" sz="3600">
              <a:solidFill>
                <a:srgbClr val="000000"/>
              </a:solidFill>
              <a:latin typeface="Helvetica Light"/>
              <a:sym typeface="Helvetica Light"/>
            </a:endParaRPr>
          </a:p>
        </p:txBody>
      </p:sp>
      <p:sp>
        <p:nvSpPr>
          <p:cNvPr id="12292" name="รูปห้าเหลี่ยม 35"/>
          <p:cNvSpPr>
            <a:spLocks noChangeArrowheads="1"/>
          </p:cNvSpPr>
          <p:nvPr/>
        </p:nvSpPr>
        <p:spPr bwMode="auto">
          <a:xfrm rot="-5400000">
            <a:off x="4857750" y="2643188"/>
            <a:ext cx="5572125" cy="2857500"/>
          </a:xfrm>
          <a:prstGeom prst="homePlate">
            <a:avLst>
              <a:gd name="adj" fmla="val 14878"/>
            </a:avLst>
          </a:prstGeom>
          <a:gradFill rotWithShape="1">
            <a:gsLst>
              <a:gs pos="0">
                <a:srgbClr val="5C3815"/>
              </a:gs>
              <a:gs pos="50000">
                <a:srgbClr val="865423"/>
              </a:gs>
              <a:gs pos="100000">
                <a:srgbClr val="A1662B"/>
              </a:gs>
            </a:gsLst>
            <a:lin ang="5400000" scaled="1"/>
          </a:gradFill>
          <a:ln>
            <a:noFill/>
          </a:ln>
          <a:extLst>
            <a:ext uri="{91240B29-F687-4F45-9708-019B960494DF}">
              <a14:hiddenLine xmlns:a14="http://schemas.microsoft.com/office/drawing/2010/main" w="12700" algn="ctr">
                <a:solidFill>
                  <a:srgbClr val="000000"/>
                </a:solidFill>
                <a:miter lim="0"/>
                <a:headEnd/>
                <a:tailEnd/>
              </a14:hiddenLine>
            </a:ext>
          </a:extLst>
        </p:spPr>
        <p:txBody>
          <a:bodyPr/>
          <a:lstStyle>
            <a:lvl1pPr defTabSz="5842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defTabSz="58420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defTabSz="5842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defTabSz="5842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defTabSz="5842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584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584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584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584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a:spcBef>
                <a:spcPct val="0"/>
              </a:spcBef>
              <a:buClrTx/>
              <a:buSzTx/>
              <a:buFontTx/>
              <a:buNone/>
            </a:pPr>
            <a:endParaRPr lang="th-TH" sz="3600">
              <a:solidFill>
                <a:srgbClr val="000000"/>
              </a:solidFill>
              <a:latin typeface="Helvetica Light"/>
              <a:sym typeface="Helvetica Light"/>
            </a:endParaRPr>
          </a:p>
        </p:txBody>
      </p:sp>
      <p:sp>
        <p:nvSpPr>
          <p:cNvPr id="12293" name="รูปห้าเหลี่ยม 34"/>
          <p:cNvSpPr>
            <a:spLocks noChangeArrowheads="1"/>
          </p:cNvSpPr>
          <p:nvPr/>
        </p:nvSpPr>
        <p:spPr bwMode="auto">
          <a:xfrm rot="-5400000">
            <a:off x="-1285875" y="2643188"/>
            <a:ext cx="5572125" cy="2857500"/>
          </a:xfrm>
          <a:prstGeom prst="homePlate">
            <a:avLst>
              <a:gd name="adj" fmla="val 14878"/>
            </a:avLst>
          </a:prstGeom>
          <a:gradFill rotWithShape="1">
            <a:gsLst>
              <a:gs pos="0">
                <a:srgbClr val="5C3815"/>
              </a:gs>
              <a:gs pos="50000">
                <a:srgbClr val="865423"/>
              </a:gs>
              <a:gs pos="100000">
                <a:srgbClr val="A1662B"/>
              </a:gs>
            </a:gsLst>
            <a:lin ang="5400000" scaled="1"/>
          </a:gradFill>
          <a:ln>
            <a:noFill/>
          </a:ln>
          <a:extLst>
            <a:ext uri="{91240B29-F687-4F45-9708-019B960494DF}">
              <a14:hiddenLine xmlns:a14="http://schemas.microsoft.com/office/drawing/2010/main" w="12700" algn="ctr">
                <a:solidFill>
                  <a:srgbClr val="000000"/>
                </a:solidFill>
                <a:miter lim="0"/>
                <a:headEnd/>
                <a:tailEnd/>
              </a14:hiddenLine>
            </a:ext>
          </a:extLst>
        </p:spPr>
        <p:txBody>
          <a:bodyPr/>
          <a:lstStyle>
            <a:lvl1pPr defTabSz="5842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defTabSz="58420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defTabSz="5842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defTabSz="5842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defTabSz="5842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defTabSz="584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defTabSz="584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defTabSz="584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defTabSz="5842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a:spcBef>
                <a:spcPct val="0"/>
              </a:spcBef>
              <a:buClrTx/>
              <a:buSzTx/>
              <a:buFontTx/>
              <a:buNone/>
            </a:pPr>
            <a:endParaRPr lang="th-TH" sz="3600">
              <a:solidFill>
                <a:srgbClr val="000000"/>
              </a:solidFill>
              <a:latin typeface="Helvetica Light"/>
              <a:sym typeface="Helvetica Light"/>
            </a:endParaRPr>
          </a:p>
        </p:txBody>
      </p:sp>
      <p:sp>
        <p:nvSpPr>
          <p:cNvPr id="12294" name="Rectangle 4"/>
          <p:cNvSpPr>
            <a:spLocks/>
          </p:cNvSpPr>
          <p:nvPr/>
        </p:nvSpPr>
        <p:spPr bwMode="auto">
          <a:xfrm>
            <a:off x="0" y="290513"/>
            <a:ext cx="6951663" cy="1012825"/>
          </a:xfrm>
          <a:prstGeom prst="rect">
            <a:avLst/>
          </a:prstGeom>
          <a:gradFill rotWithShape="0">
            <a:gsLst>
              <a:gs pos="0">
                <a:srgbClr val="B9B9B9"/>
              </a:gs>
              <a:gs pos="50000">
                <a:srgbClr val="D3D3D3"/>
              </a:gs>
              <a:gs pos="100000">
                <a:srgbClr val="E9E9E9"/>
              </a:gs>
            </a:gsLst>
            <a:lin ang="0"/>
          </a:gra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th-TH" sz="2400"/>
          </a:p>
        </p:txBody>
      </p:sp>
      <p:sp>
        <p:nvSpPr>
          <p:cNvPr id="12295" name="Rectangle 5"/>
          <p:cNvSpPr>
            <a:spLocks/>
          </p:cNvSpPr>
          <p:nvPr/>
        </p:nvSpPr>
        <p:spPr bwMode="auto">
          <a:xfrm>
            <a:off x="0" y="0"/>
            <a:ext cx="1533525" cy="542925"/>
          </a:xfrm>
          <a:prstGeom prst="rect">
            <a:avLst/>
          </a:prstGeom>
          <a:solidFill>
            <a:srgbClr val="FFC000"/>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th-TH" sz="2400"/>
          </a:p>
        </p:txBody>
      </p:sp>
      <p:pic>
        <p:nvPicPr>
          <p:cNvPr id="12296" name="Picture 6" descr="Untitled-1.png"/>
          <p:cNvPicPr>
            <a:picLocks noChangeAspect="1"/>
          </p:cNvPicPr>
          <p:nvPr/>
        </p:nvPicPr>
        <p:blipFill>
          <a:blip r:embed="rId3">
            <a:extLst>
              <a:ext uri="{28A0092B-C50C-407E-A947-70E740481C1C}">
                <a14:useLocalDpi xmlns:a14="http://schemas.microsoft.com/office/drawing/2010/main" val="0"/>
              </a:ext>
            </a:extLst>
          </a:blip>
          <a:srcRect l="58687" t="35249" b="50667"/>
          <a:stretch>
            <a:fillRect/>
          </a:stretch>
        </p:blipFill>
        <p:spPr bwMode="auto">
          <a:xfrm>
            <a:off x="0" y="542925"/>
            <a:ext cx="2262188"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2297" name="Picture 7" descr="Untitled-2-smal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350" y="-25400"/>
            <a:ext cx="8501063"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9" name="Rectangle 8"/>
          <p:cNvSpPr>
            <a:spLocks/>
          </p:cNvSpPr>
          <p:nvPr/>
        </p:nvSpPr>
        <p:spPr bwMode="auto">
          <a:xfrm>
            <a:off x="2192238" y="0"/>
            <a:ext cx="6951762" cy="530201"/>
          </a:xfrm>
          <a:prstGeom prst="rect">
            <a:avLst/>
          </a:prstGeom>
          <a:solidFill>
            <a:srgbClr val="D77C01"/>
          </a:solidFill>
          <a:ln w="12700" cap="flat" cmpd="sng">
            <a:noFill/>
            <a:prstDash val="solid"/>
            <a:round/>
            <a:headEnd/>
            <a:tailEnd/>
          </a:ln>
          <a:effectLst/>
        </p:spPr>
        <p:txBody>
          <a:bodyPr lIns="0" tIns="0" rIns="0" bIns="0" anchor="ctr"/>
          <a:lstStyle/>
          <a:p>
            <a:pPr algn="ctr" eaLnBrk="1" hangingPunct="1">
              <a:defRPr/>
            </a:pPr>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Tahoma" pitchFamily="34" charset="0"/>
                <a:cs typeface="Tahoma" pitchFamily="34" charset="0"/>
              </a:rPr>
              <a:t>Materials and Methods</a:t>
            </a:r>
            <a:endParaRPr lang="th-TH"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Tahoma" pitchFamily="34" charset="0"/>
              <a:cs typeface="Tahoma" pitchFamily="34" charset="0"/>
            </a:endParaRPr>
          </a:p>
        </p:txBody>
      </p:sp>
      <p:sp>
        <p:nvSpPr>
          <p:cNvPr id="10" name="สี่เหลี่ยมผืนผ้า 9"/>
          <p:cNvSpPr/>
          <p:nvPr/>
        </p:nvSpPr>
        <p:spPr>
          <a:xfrm>
            <a:off x="0" y="619125"/>
            <a:ext cx="6357938" cy="585788"/>
          </a:xfrm>
          <a:prstGeom prst="rect">
            <a:avLst/>
          </a:prstGeom>
        </p:spPr>
        <p:txBody>
          <a:bodyPr>
            <a:spAutoFit/>
          </a:bodyPr>
          <a:lstStyle/>
          <a:p>
            <a:pPr algn="ctr" eaLnBrk="1" hangingPunct="1">
              <a:defRPr/>
            </a:pPr>
            <a:r>
              <a:rPr lang="en-US" sz="3200" b="1">
                <a:solidFill>
                  <a:srgbClr val="FF00FF"/>
                </a:solidFill>
                <a:effectLst>
                  <a:outerShdw blurRad="38100" dist="38100" dir="2700000" algn="tl">
                    <a:srgbClr val="C0C0C0"/>
                  </a:outerShdw>
                </a:effectLst>
                <a:latin typeface="Tahoma" pitchFamily="34" charset="-34"/>
                <a:cs typeface="Tahoma" pitchFamily="34" charset="-34"/>
              </a:rPr>
              <a:t>Sampling and data collection</a:t>
            </a:r>
            <a:endParaRPr lang="th-TH" sz="3200" b="1">
              <a:solidFill>
                <a:srgbClr val="FF00FF"/>
              </a:solidFill>
              <a:effectLst>
                <a:outerShdw blurRad="38100" dist="38100" dir="2700000" algn="tl">
                  <a:srgbClr val="C0C0C0"/>
                </a:outerShdw>
              </a:effectLst>
              <a:latin typeface="Tahoma" pitchFamily="34" charset="-34"/>
              <a:cs typeface="Tahoma" pitchFamily="34" charset="-34"/>
            </a:endParaRPr>
          </a:p>
        </p:txBody>
      </p:sp>
      <p:pic>
        <p:nvPicPr>
          <p:cNvPr id="12300" name="Picture 322" descr="SANY0265"/>
          <p:cNvPicPr>
            <a:picLocks noChangeAspect="1" noChangeArrowheads="1"/>
          </p:cNvPicPr>
          <p:nvPr/>
        </p:nvPicPr>
        <p:blipFill>
          <a:blip r:embed="rId5">
            <a:extLst>
              <a:ext uri="{28A0092B-C50C-407E-A947-70E740481C1C}">
                <a14:useLocalDpi xmlns:a14="http://schemas.microsoft.com/office/drawing/2010/main" val="0"/>
              </a:ext>
            </a:extLst>
          </a:blip>
          <a:srcRect l="5890" t="17976"/>
          <a:stretch>
            <a:fillRect/>
          </a:stretch>
        </p:blipFill>
        <p:spPr bwMode="auto">
          <a:xfrm>
            <a:off x="3141663" y="5302250"/>
            <a:ext cx="1411287" cy="1484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01" name="Picture 323" descr="SANY0266"/>
          <p:cNvPicPr>
            <a:picLocks noChangeAspect="1" noChangeArrowheads="1"/>
          </p:cNvPicPr>
          <p:nvPr/>
        </p:nvPicPr>
        <p:blipFill>
          <a:blip r:embed="rId6">
            <a:extLst>
              <a:ext uri="{28A0092B-C50C-407E-A947-70E740481C1C}">
                <a14:useLocalDpi xmlns:a14="http://schemas.microsoft.com/office/drawing/2010/main" val="0"/>
              </a:ext>
            </a:extLst>
          </a:blip>
          <a:srcRect l="16695" t="14822" r="2991" b="6104"/>
          <a:stretch>
            <a:fillRect/>
          </a:stretch>
        </p:blipFill>
        <p:spPr bwMode="auto">
          <a:xfrm>
            <a:off x="3141663" y="3587750"/>
            <a:ext cx="1411287" cy="1690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02" name="Picture 324" descr="SANY00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9463" y="4652963"/>
            <a:ext cx="1411287" cy="1062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03" name="Picture 325" descr="SANY0027"/>
          <p:cNvPicPr>
            <a:picLocks noChangeAspect="1" noChangeArrowheads="1"/>
          </p:cNvPicPr>
          <p:nvPr/>
        </p:nvPicPr>
        <p:blipFill>
          <a:blip r:embed="rId8">
            <a:extLst>
              <a:ext uri="{28A0092B-C50C-407E-A947-70E740481C1C}">
                <a14:useLocalDpi xmlns:a14="http://schemas.microsoft.com/office/drawing/2010/main" val="0"/>
              </a:ext>
            </a:extLst>
          </a:blip>
          <a:srcRect l="133" r="3200"/>
          <a:stretch>
            <a:fillRect/>
          </a:stretch>
        </p:blipFill>
        <p:spPr bwMode="auto">
          <a:xfrm>
            <a:off x="4589463" y="3641725"/>
            <a:ext cx="1411287" cy="1001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04" name="Picture 326" descr="SANY0212"/>
          <p:cNvPicPr>
            <a:picLocks noChangeAspect="1" noChangeArrowheads="1"/>
          </p:cNvPicPr>
          <p:nvPr/>
        </p:nvPicPr>
        <p:blipFill>
          <a:blip r:embed="rId9">
            <a:extLst>
              <a:ext uri="{28A0092B-C50C-407E-A947-70E740481C1C}">
                <a14:useLocalDpi xmlns:a14="http://schemas.microsoft.com/office/drawing/2010/main" val="0"/>
              </a:ext>
            </a:extLst>
          </a:blip>
          <a:srcRect l="6580" t="4340" r="4916" b="-1498"/>
          <a:stretch>
            <a:fillRect/>
          </a:stretch>
        </p:blipFill>
        <p:spPr bwMode="auto">
          <a:xfrm>
            <a:off x="4589463" y="5726113"/>
            <a:ext cx="1411287" cy="1060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05" name="Picture 384" descr="SANY0022"/>
          <p:cNvPicPr>
            <a:picLocks noChangeAspect="1" noChangeArrowheads="1"/>
          </p:cNvPicPr>
          <p:nvPr/>
        </p:nvPicPr>
        <p:blipFill>
          <a:blip r:embed="rId10">
            <a:lum bright="18000" contrast="36000"/>
            <a:extLst>
              <a:ext uri="{28A0092B-C50C-407E-A947-70E740481C1C}">
                <a14:useLocalDpi xmlns:a14="http://schemas.microsoft.com/office/drawing/2010/main" val="0"/>
              </a:ext>
            </a:extLst>
          </a:blip>
          <a:srcRect l="2808" t="8345" b="5457"/>
          <a:stretch>
            <a:fillRect/>
          </a:stretch>
        </p:blipFill>
        <p:spPr bwMode="auto">
          <a:xfrm>
            <a:off x="6357938" y="5286375"/>
            <a:ext cx="2571750" cy="1497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06" name="Picture 328" descr="SANY0230"/>
          <p:cNvPicPr>
            <a:picLocks noChangeAspect="1" noChangeArrowheads="1"/>
          </p:cNvPicPr>
          <p:nvPr/>
        </p:nvPicPr>
        <p:blipFill>
          <a:blip r:embed="rId11">
            <a:extLst>
              <a:ext uri="{28A0092B-C50C-407E-A947-70E740481C1C}">
                <a14:useLocalDpi xmlns:a14="http://schemas.microsoft.com/office/drawing/2010/main" val="0"/>
              </a:ext>
            </a:extLst>
          </a:blip>
          <a:srcRect l="14256" r="23335" b="14706"/>
          <a:stretch>
            <a:fillRect/>
          </a:stretch>
        </p:blipFill>
        <p:spPr bwMode="auto">
          <a:xfrm>
            <a:off x="6357938" y="3856038"/>
            <a:ext cx="2571750" cy="1416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2307" name="Object 2"/>
          <p:cNvGraphicFramePr>
            <a:graphicFrameLocks noChangeAspect="1"/>
          </p:cNvGraphicFramePr>
          <p:nvPr/>
        </p:nvGraphicFramePr>
        <p:xfrm>
          <a:off x="6357938" y="2344738"/>
          <a:ext cx="2571750" cy="1441450"/>
        </p:xfrm>
        <a:graphic>
          <a:graphicData uri="http://schemas.openxmlformats.org/presentationml/2006/ole">
            <mc:AlternateContent xmlns:mc="http://schemas.openxmlformats.org/markup-compatibility/2006">
              <mc:Choice xmlns:v="urn:schemas-microsoft-com:vml" Requires="v">
                <p:oleObj spid="_x0000_s12340" name="Photo Editor Photo" r:id="rId12" imgW="2438095" imgH="1828571" progId="">
                  <p:embed/>
                </p:oleObj>
              </mc:Choice>
              <mc:Fallback>
                <p:oleObj name="Photo Editor Photo" r:id="rId12" imgW="2438095" imgH="1828571" progId="">
                  <p:embed/>
                  <p:pic>
                    <p:nvPicPr>
                      <p:cNvPr id="0" name="Object 2"/>
                      <p:cNvPicPr>
                        <a:picLocks noChangeAspect="1" noChangeArrowheads="1"/>
                      </p:cNvPicPr>
                      <p:nvPr/>
                    </p:nvPicPr>
                    <p:blipFill>
                      <a:blip r:embed="rId13">
                        <a:lum bright="18000"/>
                        <a:extLst>
                          <a:ext uri="{28A0092B-C50C-407E-A947-70E740481C1C}">
                            <a14:useLocalDpi xmlns:a14="http://schemas.microsoft.com/office/drawing/2010/main" val="0"/>
                          </a:ext>
                        </a:extLst>
                      </a:blip>
                      <a:srcRect/>
                      <a:stretch>
                        <a:fillRect/>
                      </a:stretch>
                    </p:blipFill>
                    <p:spPr bwMode="auto">
                      <a:xfrm>
                        <a:off x="6357938" y="2344738"/>
                        <a:ext cx="2571750" cy="1441450"/>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sp>
        <p:nvSpPr>
          <p:cNvPr id="27" name="Text Box 39"/>
          <p:cNvSpPr txBox="1">
            <a:spLocks noChangeArrowheads="1"/>
          </p:cNvSpPr>
          <p:nvPr/>
        </p:nvSpPr>
        <p:spPr bwMode="auto">
          <a:xfrm>
            <a:off x="3571875" y="1571625"/>
            <a:ext cx="2359025" cy="523875"/>
          </a:xfrm>
          <a:prstGeom prst="rect">
            <a:avLst/>
          </a:prstGeom>
          <a:noFill/>
          <a:ln>
            <a:noFill/>
          </a:ln>
        </p:spPr>
        <p:txBody>
          <a:bodyPr wrap="none">
            <a:spAutoFit/>
          </a:bodyPr>
          <a:lstStyle/>
          <a:p>
            <a:pPr eaLnBrk="1" hangingPunct="1">
              <a:defRPr/>
            </a:pPr>
            <a:r>
              <a:rPr lang="en-US" b="1">
                <a:solidFill>
                  <a:srgbClr val="00FF00"/>
                </a:solidFill>
                <a:effectLst>
                  <a:outerShdw blurRad="38100" dist="38100" dir="2700000" algn="tl">
                    <a:srgbClr val="C0C0C0"/>
                  </a:outerShdw>
                </a:effectLst>
                <a:latin typeface="Tahoma" pitchFamily="34" charset="-34"/>
                <a:cs typeface="Tahoma" pitchFamily="34" charset="-34"/>
              </a:rPr>
              <a:t>Digestibility</a:t>
            </a:r>
            <a:endParaRPr lang="th-TH" b="1">
              <a:solidFill>
                <a:srgbClr val="00FF00"/>
              </a:solidFill>
              <a:effectLst>
                <a:outerShdw blurRad="38100" dist="38100" dir="2700000" algn="tl">
                  <a:srgbClr val="C0C0C0"/>
                </a:outerShdw>
              </a:effectLst>
              <a:latin typeface="Tahoma" pitchFamily="34" charset="-34"/>
              <a:cs typeface="Tahoma" pitchFamily="34" charset="-34"/>
            </a:endParaRPr>
          </a:p>
        </p:txBody>
      </p:sp>
      <p:sp>
        <p:nvSpPr>
          <p:cNvPr id="28" name="Text Box 42"/>
          <p:cNvSpPr txBox="1">
            <a:spLocks noChangeArrowheads="1"/>
          </p:cNvSpPr>
          <p:nvPr/>
        </p:nvSpPr>
        <p:spPr bwMode="auto">
          <a:xfrm>
            <a:off x="6561138" y="1527175"/>
            <a:ext cx="2297112" cy="830263"/>
          </a:xfrm>
          <a:prstGeom prst="rect">
            <a:avLst/>
          </a:prstGeom>
          <a:noFill/>
          <a:ln>
            <a:noFill/>
          </a:ln>
        </p:spPr>
        <p:txBody>
          <a:bodyPr wrap="none">
            <a:spAutoFit/>
          </a:bodyPr>
          <a:lstStyle/>
          <a:p>
            <a:pPr algn="ctr" eaLnBrk="1" hangingPunct="1">
              <a:defRPr/>
            </a:pPr>
            <a:r>
              <a:rPr lang="en-US" b="1" dirty="0">
                <a:solidFill>
                  <a:srgbClr val="00FF00"/>
                </a:solidFill>
                <a:effectLst>
                  <a:outerShdw blurRad="38100" dist="38100" dir="2700000" algn="tl">
                    <a:srgbClr val="C0C0C0"/>
                  </a:outerShdw>
                </a:effectLst>
                <a:latin typeface="Tahoma" pitchFamily="34" charset="-34"/>
                <a:cs typeface="Tahoma" pitchFamily="34" charset="-34"/>
              </a:rPr>
              <a:t>Respiratory </a:t>
            </a:r>
          </a:p>
          <a:p>
            <a:pPr algn="ctr" eaLnBrk="1" hangingPunct="1">
              <a:defRPr/>
            </a:pPr>
            <a:r>
              <a:rPr lang="en-US" b="1" dirty="0">
                <a:solidFill>
                  <a:srgbClr val="00FF00"/>
                </a:solidFill>
                <a:effectLst>
                  <a:outerShdw blurRad="38100" dist="38100" dir="2700000" algn="tl">
                    <a:srgbClr val="C0C0C0"/>
                  </a:outerShdw>
                </a:effectLst>
                <a:latin typeface="Tahoma" pitchFamily="34" charset="-34"/>
                <a:cs typeface="Tahoma" pitchFamily="34" charset="-34"/>
              </a:rPr>
              <a:t>gas exchange</a:t>
            </a:r>
            <a:endParaRPr lang="th-TH" b="1" dirty="0">
              <a:solidFill>
                <a:srgbClr val="00FF00"/>
              </a:solidFill>
              <a:effectLst>
                <a:outerShdw blurRad="38100" dist="38100" dir="2700000" algn="tl">
                  <a:srgbClr val="C0C0C0"/>
                </a:outerShdw>
              </a:effectLst>
              <a:latin typeface="Tahoma" pitchFamily="34" charset="-34"/>
              <a:cs typeface="Tahoma" pitchFamily="34" charset="-34"/>
            </a:endParaRPr>
          </a:p>
        </p:txBody>
      </p:sp>
      <p:pic>
        <p:nvPicPr>
          <p:cNvPr id="12310" name="Picture 28" descr="SANY00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9463" y="2241550"/>
            <a:ext cx="1411287" cy="1368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11" name="Picture 32" descr="SANY00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6425" y="2230438"/>
            <a:ext cx="1425575" cy="1374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12" name="Picture 321" descr="SANY0246"/>
          <p:cNvPicPr>
            <a:picLocks noChangeAspect="1" noChangeArrowheads="1"/>
          </p:cNvPicPr>
          <p:nvPr/>
        </p:nvPicPr>
        <p:blipFill>
          <a:blip r:embed="rId16">
            <a:extLst>
              <a:ext uri="{28A0092B-C50C-407E-A947-70E740481C1C}">
                <a14:useLocalDpi xmlns:a14="http://schemas.microsoft.com/office/drawing/2010/main" val="0"/>
              </a:ext>
            </a:extLst>
          </a:blip>
          <a:srcRect t="7910"/>
          <a:stretch>
            <a:fillRect/>
          </a:stretch>
        </p:blipFill>
        <p:spPr bwMode="auto">
          <a:xfrm>
            <a:off x="214313" y="3786188"/>
            <a:ext cx="2606675" cy="1389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13" name="Picture 329" descr="SANY0197"/>
          <p:cNvPicPr>
            <a:picLocks noChangeAspect="1" noChangeArrowheads="1"/>
          </p:cNvPicPr>
          <p:nvPr/>
        </p:nvPicPr>
        <p:blipFill>
          <a:blip r:embed="rId17">
            <a:lum contrast="18000"/>
            <a:extLst>
              <a:ext uri="{28A0092B-C50C-407E-A947-70E740481C1C}">
                <a14:useLocalDpi xmlns:a14="http://schemas.microsoft.com/office/drawing/2010/main" val="0"/>
              </a:ext>
            </a:extLst>
          </a:blip>
          <a:srcRect l="8820" t="1515" b="4086"/>
          <a:stretch>
            <a:fillRect/>
          </a:stretch>
        </p:blipFill>
        <p:spPr bwMode="auto">
          <a:xfrm>
            <a:off x="214313" y="5256213"/>
            <a:ext cx="2605087" cy="1557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314" name="Picture 29" descr="SANY0054"/>
          <p:cNvPicPr>
            <a:picLocks noChangeAspect="1" noChangeArrowheads="1"/>
          </p:cNvPicPr>
          <p:nvPr/>
        </p:nvPicPr>
        <p:blipFill>
          <a:blip r:embed="rId18">
            <a:lum bright="12000" contrast="-6000"/>
            <a:extLst>
              <a:ext uri="{28A0092B-C50C-407E-A947-70E740481C1C}">
                <a14:useLocalDpi xmlns:a14="http://schemas.microsoft.com/office/drawing/2010/main" val="0"/>
              </a:ext>
            </a:extLst>
          </a:blip>
          <a:srcRect/>
          <a:stretch>
            <a:fillRect/>
          </a:stretch>
        </p:blipFill>
        <p:spPr bwMode="auto">
          <a:xfrm>
            <a:off x="215900" y="2214563"/>
            <a:ext cx="2589213" cy="1500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 Box 38"/>
          <p:cNvSpPr txBox="1">
            <a:spLocks noChangeArrowheads="1"/>
          </p:cNvSpPr>
          <p:nvPr/>
        </p:nvSpPr>
        <p:spPr bwMode="auto">
          <a:xfrm>
            <a:off x="571500" y="1571625"/>
            <a:ext cx="2282825" cy="523875"/>
          </a:xfrm>
          <a:prstGeom prst="rect">
            <a:avLst/>
          </a:prstGeom>
          <a:noFill/>
          <a:ln>
            <a:noFill/>
          </a:ln>
        </p:spPr>
        <p:txBody>
          <a:bodyPr wrap="none">
            <a:spAutoFit/>
          </a:bodyPr>
          <a:lstStyle/>
          <a:p>
            <a:pPr eaLnBrk="1" hangingPunct="1">
              <a:defRPr/>
            </a:pPr>
            <a:r>
              <a:rPr lang="en-US" b="1">
                <a:solidFill>
                  <a:srgbClr val="00FF00"/>
                </a:solidFill>
                <a:effectLst>
                  <a:outerShdw blurRad="38100" dist="38100" dir="2700000" algn="tl">
                    <a:srgbClr val="C0C0C0"/>
                  </a:outerShdw>
                </a:effectLst>
                <a:latin typeface="Tahoma" pitchFamily="34" charset="-34"/>
                <a:cs typeface="Tahoma" pitchFamily="34" charset="-34"/>
              </a:rPr>
              <a:t>Feed intake</a:t>
            </a:r>
            <a:endParaRPr lang="th-TH" b="1">
              <a:solidFill>
                <a:srgbClr val="00FF00"/>
              </a:solidFill>
              <a:effectLst>
                <a:outerShdw blurRad="38100" dist="38100" dir="2700000" algn="tl">
                  <a:srgbClr val="C0C0C0"/>
                </a:outerShdw>
              </a:effectLst>
              <a:latin typeface="Tahoma" pitchFamily="34" charset="-34"/>
              <a:cs typeface="Tahoma" pitchFamily="34" charset="-34"/>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Digestibility</a:t>
            </a:r>
          </a:p>
        </p:txBody>
      </p:sp>
      <p:sp>
        <p:nvSpPr>
          <p:cNvPr id="11267" name="Rectangle 3"/>
          <p:cNvSpPr>
            <a:spLocks noGrp="1" noChangeArrowheads="1"/>
          </p:cNvSpPr>
          <p:nvPr>
            <p:ph type="body" idx="1"/>
          </p:nvPr>
        </p:nvSpPr>
        <p:spPr/>
        <p:txBody>
          <a:bodyPr/>
          <a:lstStyle/>
          <a:p>
            <a:pPr eaLnBrk="1" hangingPunct="1"/>
            <a:r>
              <a:rPr lang="en-US"/>
              <a:t>Ability of animal to digest and absorb nutrients</a:t>
            </a:r>
          </a:p>
        </p:txBody>
      </p:sp>
      <p:grpSp>
        <p:nvGrpSpPr>
          <p:cNvPr id="11268" name="Group 8"/>
          <p:cNvGrpSpPr>
            <a:grpSpLocks/>
          </p:cNvGrpSpPr>
          <p:nvPr/>
        </p:nvGrpSpPr>
        <p:grpSpPr bwMode="auto">
          <a:xfrm>
            <a:off x="381000" y="3505200"/>
            <a:ext cx="8169275" cy="830263"/>
            <a:chOff x="336" y="3144"/>
            <a:chExt cx="5146" cy="523"/>
          </a:xfrm>
        </p:grpSpPr>
        <p:sp>
          <p:nvSpPr>
            <p:cNvPr id="11269" name="Text Box 4"/>
            <p:cNvSpPr txBox="1">
              <a:spLocks noChangeArrowheads="1"/>
            </p:cNvSpPr>
            <p:nvPr/>
          </p:nvSpPr>
          <p:spPr bwMode="auto">
            <a:xfrm>
              <a:off x="336" y="3144"/>
              <a:ext cx="146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sz="2400"/>
                <a:t>Apparent</a:t>
              </a:r>
            </a:p>
            <a:p>
              <a:pPr algn="ctr" eaLnBrk="1" hangingPunct="1">
                <a:spcBef>
                  <a:spcPct val="0"/>
                </a:spcBef>
                <a:buClrTx/>
                <a:buSzTx/>
                <a:buFontTx/>
                <a:buNone/>
              </a:pPr>
              <a:r>
                <a:rPr lang="en-US" sz="2400"/>
                <a:t>digestibility (%)</a:t>
              </a:r>
            </a:p>
          </p:txBody>
        </p:sp>
        <p:sp>
          <p:nvSpPr>
            <p:cNvPr id="11270" name="Text Box 5"/>
            <p:cNvSpPr txBox="1">
              <a:spLocks noChangeArrowheads="1"/>
            </p:cNvSpPr>
            <p:nvPr/>
          </p:nvSpPr>
          <p:spPr bwMode="auto">
            <a:xfrm>
              <a:off x="2171" y="3144"/>
              <a:ext cx="267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sz="2400" u="sng"/>
                <a:t>(dietary intake – fecal output)</a:t>
              </a:r>
            </a:p>
            <a:p>
              <a:pPr algn="ctr" eaLnBrk="1" hangingPunct="1">
                <a:spcBef>
                  <a:spcPct val="0"/>
                </a:spcBef>
                <a:buClrTx/>
                <a:buSzTx/>
                <a:buFontTx/>
                <a:buNone/>
              </a:pPr>
              <a:r>
                <a:rPr lang="en-US" sz="2400"/>
                <a:t>dietary intake</a:t>
              </a:r>
            </a:p>
          </p:txBody>
        </p:sp>
        <p:sp>
          <p:nvSpPr>
            <p:cNvPr id="11271" name="Text Box 6"/>
            <p:cNvSpPr txBox="1">
              <a:spLocks noChangeArrowheads="1"/>
            </p:cNvSpPr>
            <p:nvPr/>
          </p:nvSpPr>
          <p:spPr bwMode="auto">
            <a:xfrm>
              <a:off x="1920" y="3259"/>
              <a:ext cx="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sz="2400"/>
                <a:t>=</a:t>
              </a:r>
            </a:p>
          </p:txBody>
        </p:sp>
        <p:sp>
          <p:nvSpPr>
            <p:cNvPr id="11272" name="Text Box 7"/>
            <p:cNvSpPr txBox="1">
              <a:spLocks noChangeArrowheads="1"/>
            </p:cNvSpPr>
            <p:nvPr/>
          </p:nvSpPr>
          <p:spPr bwMode="auto">
            <a:xfrm>
              <a:off x="4896" y="3259"/>
              <a:ext cx="5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sz="2400"/>
                <a:t>x 100</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a:t>Total Digestible Nutrients (TDN)</a:t>
            </a:r>
          </a:p>
        </p:txBody>
      </p:sp>
      <p:sp>
        <p:nvSpPr>
          <p:cNvPr id="13315" name="Rectangle 3"/>
          <p:cNvSpPr>
            <a:spLocks noGrp="1" noChangeArrowheads="1"/>
          </p:cNvSpPr>
          <p:nvPr>
            <p:ph type="body" idx="1"/>
          </p:nvPr>
        </p:nvSpPr>
        <p:spPr/>
        <p:txBody>
          <a:bodyPr/>
          <a:lstStyle/>
          <a:p>
            <a:pPr eaLnBrk="1" hangingPunct="1"/>
            <a:endParaRPr lang="en-US"/>
          </a:p>
          <a:p>
            <a:pPr eaLnBrk="1" hangingPunct="1"/>
            <a:endParaRPr lang="en-US"/>
          </a:p>
          <a:p>
            <a:pPr eaLnBrk="1" hangingPunct="1"/>
            <a:r>
              <a:rPr lang="en-US"/>
              <a:t>dCP = digestible CP</a:t>
            </a:r>
          </a:p>
          <a:p>
            <a:pPr eaLnBrk="1" hangingPunct="1"/>
            <a:r>
              <a:rPr lang="en-US"/>
              <a:t>dCF = digestible CF</a:t>
            </a:r>
          </a:p>
          <a:p>
            <a:pPr eaLnBrk="1" hangingPunct="1"/>
            <a:r>
              <a:rPr lang="en-US"/>
              <a:t>dNFE = digestible NFE</a:t>
            </a:r>
          </a:p>
          <a:p>
            <a:pPr eaLnBrk="1" hangingPunct="1"/>
            <a:r>
              <a:rPr lang="en-US"/>
              <a:t>EE = digestible ether extract</a:t>
            </a:r>
          </a:p>
        </p:txBody>
      </p:sp>
      <p:sp>
        <p:nvSpPr>
          <p:cNvPr id="13316" name="Text Box 4"/>
          <p:cNvSpPr txBox="1">
            <a:spLocks noChangeArrowheads="1"/>
          </p:cNvSpPr>
          <p:nvPr/>
        </p:nvSpPr>
        <p:spPr bwMode="auto">
          <a:xfrm>
            <a:off x="1371600" y="2438400"/>
            <a:ext cx="6275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sz="2800"/>
              <a:t>TDN = dCP + dCF + dNFE + 2.25 dEE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a:t>Calculation of TDN</a:t>
            </a:r>
          </a:p>
        </p:txBody>
      </p:sp>
      <p:graphicFrame>
        <p:nvGraphicFramePr>
          <p:cNvPr id="48155" name="Group 27"/>
          <p:cNvGraphicFramePr>
            <a:graphicFrameLocks noGrp="1"/>
          </p:cNvGraphicFramePr>
          <p:nvPr>
            <p:ph type="tbl" idx="1"/>
          </p:nvPr>
        </p:nvGraphicFramePr>
        <p:xfrm>
          <a:off x="1182688" y="2017713"/>
          <a:ext cx="7772400" cy="4130675"/>
        </p:xfrm>
        <a:graphic>
          <a:graphicData uri="http://schemas.openxmlformats.org/drawingml/2006/table">
            <a:tbl>
              <a:tblPr/>
              <a:tblGrid>
                <a:gridCol w="1560512">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211388">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1563904">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Nutrient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Total nutrients in 100 kg, kg</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Digestion coefficients, %</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Digestible nutrients, kg</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66771">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CP</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CF</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NFE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EE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    </a:t>
                      </a:r>
                      <a:r>
                        <a:rPr kumimoji="0" lang="en-US" sz="2800" b="0" i="0" u="none" strike="noStrike" cap="none" normalizeH="0" baseline="0">
                          <a:ln>
                            <a:noFill/>
                          </a:ln>
                          <a:solidFill>
                            <a:schemeClr val="folHlink"/>
                          </a:solidFill>
                          <a:effectLst/>
                          <a:latin typeface="Tahoma" panose="020B0604030504040204" pitchFamily="34" charset="0"/>
                        </a:rPr>
                        <a:t>TDN</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20.11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16.25</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40.99</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3.34</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75.0</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73.9</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80.6</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53.9 (x2.25)</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15.08</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12.01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tx1"/>
                          </a:solidFill>
                          <a:effectLst/>
                          <a:latin typeface="Tahoma" panose="020B0604030504040204" pitchFamily="34" charset="0"/>
                        </a:rPr>
                        <a:t>33.03</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sng" strike="noStrike" cap="none" normalizeH="0" baseline="0">
                          <a:ln>
                            <a:noFill/>
                          </a:ln>
                          <a:solidFill>
                            <a:schemeClr val="tx1"/>
                          </a:solidFill>
                          <a:effectLst/>
                          <a:latin typeface="Tahoma" panose="020B0604030504040204" pitchFamily="34" charset="0"/>
                        </a:rPr>
                        <a:t>4.04</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sz="2800" b="0" i="0" u="none" strike="noStrike" cap="none" normalizeH="0" baseline="0">
                          <a:ln>
                            <a:noFill/>
                          </a:ln>
                          <a:solidFill>
                            <a:schemeClr val="folHlink"/>
                          </a:solidFill>
                          <a:effectLst/>
                          <a:latin typeface="Tahoma" panose="020B0604030504040204" pitchFamily="34" charset="0"/>
                        </a:rPr>
                        <a:t>64.16</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600"/>
              <a:t>C. Energy Value</a:t>
            </a:r>
          </a:p>
        </p:txBody>
      </p:sp>
      <p:graphicFrame>
        <p:nvGraphicFramePr>
          <p:cNvPr id="64515" name="Group 3"/>
          <p:cNvGraphicFramePr>
            <a:graphicFrameLocks noGrp="1"/>
          </p:cNvGraphicFramePr>
          <p:nvPr>
            <p:ph type="tbl" idx="1"/>
          </p:nvPr>
        </p:nvGraphicFramePr>
        <p:xfrm>
          <a:off x="1905000" y="2971800"/>
          <a:ext cx="5257800" cy="3597275"/>
        </p:xfrm>
        <a:graphic>
          <a:graphicData uri="http://schemas.openxmlformats.org/drawingml/2006/table">
            <a:tbl>
              <a:tblPr/>
              <a:tblGrid>
                <a:gridCol w="25908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103040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Feed</a:t>
                      </a: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Energy Content</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a:ln>
                            <a:noFill/>
                          </a:ln>
                          <a:solidFill>
                            <a:schemeClr val="tx1"/>
                          </a:solidFill>
                          <a:effectLst/>
                          <a:latin typeface="Tahoma" pitchFamily="34" charset="0"/>
                        </a:rPr>
                        <a:t>(Mcal/kg)</a:t>
                      </a: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668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Alfalfa hay</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Barley grain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Corn grain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Soybean meal</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Timothy hay</a:t>
                      </a:r>
                    </a:p>
                  </a:txBody>
                  <a:tcPr marT="45728" marB="4572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3.89</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4.14</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4.41</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4.69</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4.44</a:t>
                      </a:r>
                    </a:p>
                  </a:txBody>
                  <a:tcPr marT="45728" marB="4572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Rectangle 2"/>
          <p:cNvSpPr txBox="1">
            <a:spLocks noChangeArrowheads="1"/>
          </p:cNvSpPr>
          <p:nvPr/>
        </p:nvSpPr>
        <p:spPr bwMode="auto">
          <a:xfrm>
            <a:off x="1303338" y="1752600"/>
            <a:ext cx="7793037" cy="1143000"/>
          </a:xfrm>
          <a:prstGeom prst="rect">
            <a:avLst/>
          </a:prstGeom>
          <a:noFill/>
          <a:ln w="9525">
            <a:noFill/>
            <a:miter lim="800000"/>
            <a:headEnd/>
            <a:tailEnd/>
          </a:ln>
        </p:spPr>
        <p:txBody>
          <a:bodyPr anchor="b"/>
          <a:lstStyle/>
          <a:p>
            <a:pPr>
              <a:defRPr/>
            </a:pPr>
            <a:r>
              <a:rPr lang="en-US" sz="3600" kern="0" dirty="0">
                <a:solidFill>
                  <a:schemeClr val="tx2"/>
                </a:solidFill>
                <a:latin typeface="+mj-lt"/>
                <a:ea typeface="+mj-ea"/>
                <a:cs typeface="+mj-cs"/>
              </a:rPr>
              <a:t>Energy Value of Selected Feeds</a:t>
            </a:r>
          </a:p>
        </p:txBody>
      </p:sp>
    </p:spTree>
    <p:extLst>
      <p:ext uri="{BB962C8B-B14F-4D97-AF65-F5344CB8AC3E}">
        <p14:creationId xmlns:p14="http://schemas.microsoft.com/office/powerpoint/2010/main" val="3475496198"/>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ชุดรูปแบบของ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815</TotalTime>
  <Words>1135</Words>
  <Application>Microsoft Office PowerPoint</Application>
  <PresentationFormat>On-screen Show (4:3)</PresentationFormat>
  <Paragraphs>267</Paragraphs>
  <Slides>24</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6" baseType="lpstr">
      <vt:lpstr>MS Gothic</vt:lpstr>
      <vt:lpstr>ＭＳ Ｐゴシック</vt:lpstr>
      <vt:lpstr>ＭＳ Ｐゴシック</vt:lpstr>
      <vt:lpstr>Calibri</vt:lpstr>
      <vt:lpstr>Cordia New</vt:lpstr>
      <vt:lpstr>Helvetica Light</vt:lpstr>
      <vt:lpstr>Symbol</vt:lpstr>
      <vt:lpstr>Tahoma</vt:lpstr>
      <vt:lpstr>Times New Roman</vt:lpstr>
      <vt:lpstr>Wingdings</vt:lpstr>
      <vt:lpstr>Blends</vt:lpstr>
      <vt:lpstr>Photo Editor Photo</vt:lpstr>
      <vt:lpstr>Assessment of Nutritive Value</vt:lpstr>
      <vt:lpstr>In sacco/ in vivo Digestibility</vt:lpstr>
      <vt:lpstr>B. Digestibility study</vt:lpstr>
      <vt:lpstr>PowerPoint Presentation</vt:lpstr>
      <vt:lpstr>PowerPoint Presentation</vt:lpstr>
      <vt:lpstr>Digestibility</vt:lpstr>
      <vt:lpstr>Total Digestible Nutrients (TDN)</vt:lpstr>
      <vt:lpstr>Calculation of TDN</vt:lpstr>
      <vt:lpstr>C. Energy Value</vt:lpstr>
      <vt:lpstr>Net Energy System</vt:lpstr>
      <vt:lpstr>What makes up energy in?</vt:lpstr>
      <vt:lpstr>Calorimetry, cont.</vt:lpstr>
      <vt:lpstr>Energy Units</vt:lpstr>
      <vt:lpstr>PowerPoint Presentation</vt:lpstr>
      <vt:lpstr>Net Energy System</vt:lpstr>
      <vt:lpstr>Digestible Energy (DE)</vt:lpstr>
      <vt:lpstr>Net Energy System</vt:lpstr>
      <vt:lpstr>Metabolizable Energy (ME)</vt:lpstr>
      <vt:lpstr>Metabolizable Energy (ME)</vt:lpstr>
      <vt:lpstr>Energy Value of Selected Feeds</vt:lpstr>
      <vt:lpstr>Net Energy System</vt:lpstr>
      <vt:lpstr>Energy Value of Selected Feeds</vt:lpstr>
      <vt:lpstr>Net Energy System</vt:lpstr>
      <vt:lpstr>Net Energy System</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Composition</dc:title>
  <dc:creator>Mark McGuire</dc:creator>
  <cp:lastModifiedBy>Admin</cp:lastModifiedBy>
  <cp:revision>43</cp:revision>
  <cp:lastPrinted>2016-09-05T02:42:22Z</cp:lastPrinted>
  <dcterms:created xsi:type="dcterms:W3CDTF">2004-10-15T15:52:50Z</dcterms:created>
  <dcterms:modified xsi:type="dcterms:W3CDTF">2021-06-15T00:01:21Z</dcterms:modified>
</cp:coreProperties>
</file>