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3" r:id="rId1"/>
  </p:sldMasterIdLst>
  <p:notesMasterIdLst>
    <p:notesMasterId r:id="rId81"/>
  </p:notesMasterIdLst>
  <p:handoutMasterIdLst>
    <p:handoutMasterId r:id="rId82"/>
  </p:handoutMasterIdLst>
  <p:sldIdLst>
    <p:sldId id="256" r:id="rId2"/>
    <p:sldId id="339" r:id="rId3"/>
    <p:sldId id="340" r:id="rId4"/>
    <p:sldId id="343" r:id="rId5"/>
    <p:sldId id="342" r:id="rId6"/>
    <p:sldId id="341" r:id="rId7"/>
    <p:sldId id="344" r:id="rId8"/>
    <p:sldId id="347" r:id="rId9"/>
    <p:sldId id="348" r:id="rId10"/>
    <p:sldId id="350" r:id="rId11"/>
    <p:sldId id="364" r:id="rId12"/>
    <p:sldId id="365" r:id="rId13"/>
    <p:sldId id="366" r:id="rId14"/>
    <p:sldId id="361" r:id="rId15"/>
    <p:sldId id="363" r:id="rId16"/>
    <p:sldId id="268" r:id="rId17"/>
    <p:sldId id="349" r:id="rId18"/>
    <p:sldId id="263" r:id="rId19"/>
    <p:sldId id="377" r:id="rId20"/>
    <p:sldId id="279" r:id="rId21"/>
    <p:sldId id="336" r:id="rId22"/>
    <p:sldId id="281" r:id="rId23"/>
    <p:sldId id="282" r:id="rId24"/>
    <p:sldId id="368" r:id="rId25"/>
    <p:sldId id="283" r:id="rId26"/>
    <p:sldId id="337" r:id="rId27"/>
    <p:sldId id="338" r:id="rId28"/>
    <p:sldId id="367" r:id="rId29"/>
    <p:sldId id="264" r:id="rId30"/>
    <p:sldId id="284" r:id="rId31"/>
    <p:sldId id="288" r:id="rId32"/>
    <p:sldId id="351" r:id="rId33"/>
    <p:sldId id="352" r:id="rId34"/>
    <p:sldId id="286" r:id="rId35"/>
    <p:sldId id="301" r:id="rId36"/>
    <p:sldId id="378" r:id="rId37"/>
    <p:sldId id="379" r:id="rId38"/>
    <p:sldId id="302" r:id="rId39"/>
    <p:sldId id="303" r:id="rId40"/>
    <p:sldId id="312" r:id="rId41"/>
    <p:sldId id="304" r:id="rId42"/>
    <p:sldId id="354" r:id="rId43"/>
    <p:sldId id="306" r:id="rId44"/>
    <p:sldId id="308" r:id="rId45"/>
    <p:sldId id="309" r:id="rId46"/>
    <p:sldId id="333" r:id="rId47"/>
    <p:sldId id="334" r:id="rId48"/>
    <p:sldId id="307" r:id="rId49"/>
    <p:sldId id="310" r:id="rId50"/>
    <p:sldId id="311" r:id="rId51"/>
    <p:sldId id="315" r:id="rId52"/>
    <p:sldId id="316" r:id="rId53"/>
    <p:sldId id="355" r:id="rId54"/>
    <p:sldId id="369" r:id="rId55"/>
    <p:sldId id="370" r:id="rId56"/>
    <p:sldId id="371" r:id="rId57"/>
    <p:sldId id="318" r:id="rId58"/>
    <p:sldId id="319" r:id="rId59"/>
    <p:sldId id="320" r:id="rId60"/>
    <p:sldId id="321" r:id="rId61"/>
    <p:sldId id="322" r:id="rId62"/>
    <p:sldId id="323" r:id="rId63"/>
    <p:sldId id="373" r:id="rId64"/>
    <p:sldId id="356" r:id="rId65"/>
    <p:sldId id="324" r:id="rId66"/>
    <p:sldId id="325" r:id="rId67"/>
    <p:sldId id="372" r:id="rId68"/>
    <p:sldId id="327" r:id="rId69"/>
    <p:sldId id="328" r:id="rId70"/>
    <p:sldId id="329" r:id="rId71"/>
    <p:sldId id="357" r:id="rId72"/>
    <p:sldId id="358" r:id="rId73"/>
    <p:sldId id="359" r:id="rId74"/>
    <p:sldId id="374" r:id="rId75"/>
    <p:sldId id="376" r:id="rId76"/>
    <p:sldId id="375" r:id="rId77"/>
    <p:sldId id="331" r:id="rId78"/>
    <p:sldId id="360" r:id="rId79"/>
    <p:sldId id="332" r:id="rId80"/>
  </p:sldIdLst>
  <p:sldSz cx="9144000" cy="6858000" type="screen4x3"/>
  <p:notesSz cx="6858000" cy="9144000"/>
  <p:embeddedFontLst>
    <p:embeddedFont>
      <p:font typeface="Angsana New" pitchFamily="18" charset="-34"/>
      <p:regular r:id="rId83"/>
      <p:bold r:id="rId84"/>
      <p:italic r:id="rId85"/>
      <p:boldItalic r:id="rId86"/>
    </p:embeddedFont>
    <p:embeddedFont>
      <p:font typeface="JS Wansika" charset="-34"/>
      <p:regular r:id="rId87"/>
    </p:embeddedFont>
    <p:embeddedFont>
      <p:font typeface="Tempus Sans ITC" pitchFamily="82" charset="0"/>
      <p:regular r:id="rId88"/>
    </p:embeddedFont>
    <p:embeddedFont>
      <p:font typeface="JS Sirium" charset="-34"/>
      <p:regular r:id="rId89"/>
    </p:embeddedFont>
    <p:embeddedFont>
      <p:font typeface="JS Tina" charset="-34"/>
      <p:regular r:id="rId90"/>
    </p:embeddedFont>
    <p:embeddedFont>
      <p:font typeface="Comic Sans MS" pitchFamily="66" charset="0"/>
      <p:regular r:id="rId91"/>
      <p:bold r:id="rId92"/>
    </p:embeddedFont>
    <p:embeddedFont>
      <p:font typeface="Script MT Bold" pitchFamily="66" charset="0"/>
      <p:bold r:id="rId93"/>
    </p:embeddedFont>
    <p:embeddedFont>
      <p:font typeface="Tahoma" pitchFamily="34" charset="0"/>
      <p:regular r:id="rId94"/>
      <p:bold r:id="rId95"/>
    </p:embeddedFont>
  </p:embeddedFontLst>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Angsana New" pitchFamily="18" charset="-34"/>
      </a:defRPr>
    </a:lvl1pPr>
    <a:lvl2pPr marL="457200" algn="l" rtl="0" fontAlgn="base">
      <a:spcBef>
        <a:spcPct val="0"/>
      </a:spcBef>
      <a:spcAft>
        <a:spcPct val="0"/>
      </a:spcAft>
      <a:defRPr sz="2800" kern="1200">
        <a:solidFill>
          <a:schemeClr val="tx1"/>
        </a:solidFill>
        <a:latin typeface="Arial" pitchFamily="34" charset="0"/>
        <a:ea typeface="+mn-ea"/>
        <a:cs typeface="Angsana New" pitchFamily="18" charset="-34"/>
      </a:defRPr>
    </a:lvl2pPr>
    <a:lvl3pPr marL="914400" algn="l" rtl="0" fontAlgn="base">
      <a:spcBef>
        <a:spcPct val="0"/>
      </a:spcBef>
      <a:spcAft>
        <a:spcPct val="0"/>
      </a:spcAft>
      <a:defRPr sz="2800" kern="12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pitchFamily="34" charset="0"/>
        <a:ea typeface="+mn-ea"/>
        <a:cs typeface="Angsana New" pitchFamily="18" charset="-34"/>
      </a:defRPr>
    </a:lvl5pPr>
    <a:lvl6pPr marL="2286000" algn="l" defTabSz="914400" rtl="0" eaLnBrk="1" latinLnBrk="0" hangingPunct="1">
      <a:defRPr sz="2800" kern="1200">
        <a:solidFill>
          <a:schemeClr val="tx1"/>
        </a:solidFill>
        <a:latin typeface="Arial" pitchFamily="34" charset="0"/>
        <a:ea typeface="+mn-ea"/>
        <a:cs typeface="Angsana New" pitchFamily="18" charset="-34"/>
      </a:defRPr>
    </a:lvl6pPr>
    <a:lvl7pPr marL="2743200" algn="l" defTabSz="914400" rtl="0" eaLnBrk="1" latinLnBrk="0" hangingPunct="1">
      <a:defRPr sz="2800" kern="1200">
        <a:solidFill>
          <a:schemeClr val="tx1"/>
        </a:solidFill>
        <a:latin typeface="Arial" pitchFamily="34" charset="0"/>
        <a:ea typeface="+mn-ea"/>
        <a:cs typeface="Angsana New" pitchFamily="18" charset="-34"/>
      </a:defRPr>
    </a:lvl7pPr>
    <a:lvl8pPr marL="3200400" algn="l" defTabSz="914400" rtl="0" eaLnBrk="1" latinLnBrk="0" hangingPunct="1">
      <a:defRPr sz="2800" kern="1200">
        <a:solidFill>
          <a:schemeClr val="tx1"/>
        </a:solidFill>
        <a:latin typeface="Arial" pitchFamily="34" charset="0"/>
        <a:ea typeface="+mn-ea"/>
        <a:cs typeface="Angsana New" pitchFamily="18" charset="-34"/>
      </a:defRPr>
    </a:lvl8pPr>
    <a:lvl9pPr marL="3657600" algn="l" defTabSz="914400" rtl="0" eaLnBrk="1" latinLnBrk="0" hangingPunct="1">
      <a:defRPr sz="2800" kern="1200">
        <a:solidFill>
          <a:schemeClr val="tx1"/>
        </a:solidFill>
        <a:latin typeface="Arial"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66"/>
    <a:srgbClr val="A50021"/>
    <a:srgbClr val="000066"/>
    <a:srgbClr val="FF3300"/>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601" autoAdjust="0"/>
    <p:restoredTop sz="94660"/>
  </p:normalViewPr>
  <p:slideViewPr>
    <p:cSldViewPr snapToGrid="0">
      <p:cViewPr>
        <p:scale>
          <a:sx n="108" d="100"/>
          <a:sy n="108" d="100"/>
        </p:scale>
        <p:origin x="-1692" y="-72"/>
      </p:cViewPr>
      <p:guideLst>
        <p:guide orient="horz" pos="2160"/>
        <p:guide pos="2880"/>
      </p:guideLst>
    </p:cSldViewPr>
  </p:slideViewPr>
  <p:notesTextViewPr>
    <p:cViewPr>
      <p:scale>
        <a:sx n="100" d="100"/>
        <a:sy n="100" d="100"/>
      </p:scale>
      <p:origin x="0" y="0"/>
    </p:cViewPr>
  </p:notesTextViewPr>
  <p:gridSpacing cx="46085125" cy="4608512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2.fntdata"/><Relationship Id="rId89" Type="http://schemas.openxmlformats.org/officeDocument/2006/relationships/font" Target="fonts/font7.fntdata"/><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90" Type="http://schemas.openxmlformats.org/officeDocument/2006/relationships/font" Target="fonts/font8.fntdata"/><Relationship Id="rId95"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93" Type="http://schemas.openxmlformats.org/officeDocument/2006/relationships/font" Target="fonts/font11.fntdata"/><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font" Target="fonts/font4.fntdata"/><Relationship Id="rId94" Type="http://schemas.openxmlformats.org/officeDocument/2006/relationships/font" Target="fonts/font12.fnt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 Id="rId5" Type="http://schemas.openxmlformats.org/officeDocument/2006/relationships/image" Target="../media/image117.wmf"/><Relationship Id="rId4" Type="http://schemas.openxmlformats.org/officeDocument/2006/relationships/image" Target="../media/image11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4" Type="http://schemas.openxmlformats.org/officeDocument/2006/relationships/image" Target="../media/image8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US"/>
              <a:t>Psychrometric</a:t>
            </a:r>
            <a:endParaRPr lang="th-TH"/>
          </a:p>
        </p:txBody>
      </p:sp>
      <p:sp>
        <p:nvSpPr>
          <p:cNvPr id="1259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h-TH"/>
          </a:p>
        </p:txBody>
      </p:sp>
      <p:sp>
        <p:nvSpPr>
          <p:cNvPr id="1259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รศ.ดร.สมหมาย ปรีเปรม</a:t>
            </a:r>
            <a:endParaRPr lang="th-TH"/>
          </a:p>
        </p:txBody>
      </p:sp>
      <p:sp>
        <p:nvSpPr>
          <p:cNvPr id="1259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A76898F-44DA-4DA9-9D60-F4317F8CDB86}" type="slidenum">
              <a:rPr lang="en-US"/>
              <a:pPr/>
              <a:t>‹#›</a:t>
            </a:fld>
            <a:endParaRPr lang="th-T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US"/>
              <a:t>Psychrometric</a:t>
            </a:r>
            <a:endParaRPr lang="th-TH"/>
          </a:p>
        </p:txBody>
      </p:sp>
      <p:sp>
        <p:nvSpPr>
          <p:cNvPr id="522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h-TH"/>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รศ.ดร.สมหมาย ปรีเปรม</a:t>
            </a:r>
            <a:endParaRPr lang="th-TH"/>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F1B7572-2360-49BC-AB2D-F42DFCDDD3A0}" type="slidenum">
              <a:rPr lang="en-US"/>
              <a:pPr/>
              <a:t>‹#›</a:t>
            </a:fld>
            <a:endParaRPr lang="th-TH"/>
          </a:p>
        </p:txBody>
      </p:sp>
    </p:spTree>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kern="1200">
        <a:solidFill>
          <a:schemeClr val="tx1"/>
        </a:solidFill>
        <a:latin typeface="Arial" pitchFamily="34" charset="0"/>
        <a:ea typeface="+mn-ea"/>
        <a:cs typeface="Tahoma" pitchFamily="34" charset="0"/>
      </a:defRPr>
    </a:lvl1pPr>
    <a:lvl2pPr marL="457200" algn="l" rtl="0" fontAlgn="base">
      <a:spcBef>
        <a:spcPct val="30000"/>
      </a:spcBef>
      <a:spcAft>
        <a:spcPct val="0"/>
      </a:spcAft>
      <a:defRPr kern="1200">
        <a:solidFill>
          <a:schemeClr val="tx1"/>
        </a:solidFill>
        <a:latin typeface="Arial" pitchFamily="34" charset="0"/>
        <a:ea typeface="+mn-ea"/>
        <a:cs typeface="Tahoma" pitchFamily="34" charset="0"/>
      </a:defRPr>
    </a:lvl2pPr>
    <a:lvl3pPr marL="914400" algn="l" rtl="0" fontAlgn="base">
      <a:spcBef>
        <a:spcPct val="30000"/>
      </a:spcBef>
      <a:spcAft>
        <a:spcPct val="0"/>
      </a:spcAft>
      <a:defRPr kern="1200">
        <a:solidFill>
          <a:schemeClr val="tx1"/>
        </a:solidFill>
        <a:latin typeface="Arial" pitchFamily="34" charset="0"/>
        <a:ea typeface="+mn-ea"/>
        <a:cs typeface="Tahoma" pitchFamily="34" charset="0"/>
      </a:defRPr>
    </a:lvl3pPr>
    <a:lvl4pPr marL="1371600" algn="l" rtl="0" fontAlgn="base">
      <a:spcBef>
        <a:spcPct val="30000"/>
      </a:spcBef>
      <a:spcAft>
        <a:spcPct val="0"/>
      </a:spcAft>
      <a:defRPr kern="1200">
        <a:solidFill>
          <a:schemeClr val="tx1"/>
        </a:solidFill>
        <a:latin typeface="Arial" pitchFamily="34" charset="0"/>
        <a:ea typeface="+mn-ea"/>
        <a:cs typeface="Tahoma" pitchFamily="34" charset="0"/>
      </a:defRPr>
    </a:lvl4pPr>
    <a:lvl5pPr marL="1828800" algn="l" rtl="0" fontAlgn="base">
      <a:spcBef>
        <a:spcPct val="30000"/>
      </a:spcBef>
      <a:spcAft>
        <a:spcPct val="0"/>
      </a:spcAft>
      <a:defRPr kern="1200">
        <a:solidFill>
          <a:schemeClr val="tx1"/>
        </a:solidFill>
        <a:latin typeface="Arial" pitchFamily="34" charset="0"/>
        <a:ea typeface="+mn-ea"/>
        <a:cs typeface="Tahoma" pitchFamily="34" charset="0"/>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Psychrometric</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A32987F8-B0E6-4259-BC7C-6979691ED295}" type="slidenum">
              <a:rPr lang="en-US"/>
              <a:pPr/>
              <a:t>1</a:t>
            </a:fld>
            <a:endParaRPr lang="th-TH"/>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th-T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th-TH"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th-TH"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h-TH" smtClean="0"/>
              <a:t>คลิกเพื่อแก้ไขลักษณะชื่อเรื่องรองต้นแบบ</a:t>
            </a:r>
            <a:endParaRPr lang="th-TH"/>
          </a:p>
        </p:txBody>
      </p:sp>
      <p:sp>
        <p:nvSpPr>
          <p:cNvPr id="4" name="ตัวยึดวันที่ 3"/>
          <p:cNvSpPr>
            <a:spLocks noGrp="1"/>
          </p:cNvSpPr>
          <p:nvPr>
            <p:ph type="dt" sz="half" idx="10"/>
          </p:nvPr>
        </p:nvSpPr>
        <p:spPr/>
        <p:txBody>
          <a:bodyPr/>
          <a:lstStyle>
            <a:lvl1pPr>
              <a:defRPr/>
            </a:lvl1pPr>
          </a:lstStyle>
          <a:p>
            <a:endParaRPr lang="th-TH"/>
          </a:p>
        </p:txBody>
      </p:sp>
      <p:sp>
        <p:nvSpPr>
          <p:cNvPr id="5" name="ตัวยึดท้ายกระดาษ 4"/>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6" name="ตัวยึดหมายเลขภาพนิ่ง 5"/>
          <p:cNvSpPr>
            <a:spLocks noGrp="1"/>
          </p:cNvSpPr>
          <p:nvPr>
            <p:ph type="sldNum" sz="quarter" idx="12"/>
          </p:nvPr>
        </p:nvSpPr>
        <p:spPr/>
        <p:txBody>
          <a:bodyPr/>
          <a:lstStyle>
            <a:lvl1pPr>
              <a:defRPr/>
            </a:lvl1pPr>
          </a:lstStyle>
          <a:p>
            <a:fld id="{A000FC1A-B0AC-4A76-BB04-EEF2F533519E}" type="slidenum">
              <a:rPr lang="en-US"/>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lvl1pPr>
              <a:defRPr/>
            </a:lvl1pPr>
          </a:lstStyle>
          <a:p>
            <a:endParaRPr lang="th-TH"/>
          </a:p>
        </p:txBody>
      </p:sp>
      <p:sp>
        <p:nvSpPr>
          <p:cNvPr id="5" name="ตัวยึดท้ายกระดาษ 4"/>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6" name="ตัวยึดหมายเลขภาพนิ่ง 5"/>
          <p:cNvSpPr>
            <a:spLocks noGrp="1"/>
          </p:cNvSpPr>
          <p:nvPr>
            <p:ph type="sldNum" sz="quarter" idx="12"/>
          </p:nvPr>
        </p:nvSpPr>
        <p:spPr/>
        <p:txBody>
          <a:bodyPr/>
          <a:lstStyle>
            <a:lvl1pPr>
              <a:defRPr/>
            </a:lvl1pPr>
          </a:lstStyle>
          <a:p>
            <a:fld id="{79420E90-0741-44F1-951F-2972AADB9F1F}" type="slidenum">
              <a:rPr lang="en-US"/>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38"/>
            <a:ext cx="2057400" cy="5851525"/>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457200" y="274638"/>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lvl1pPr>
              <a:defRPr/>
            </a:lvl1pPr>
          </a:lstStyle>
          <a:p>
            <a:endParaRPr lang="th-TH"/>
          </a:p>
        </p:txBody>
      </p:sp>
      <p:sp>
        <p:nvSpPr>
          <p:cNvPr id="5" name="ตัวยึดท้ายกระดาษ 4"/>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6" name="ตัวยึดหมายเลขภาพนิ่ง 5"/>
          <p:cNvSpPr>
            <a:spLocks noGrp="1"/>
          </p:cNvSpPr>
          <p:nvPr>
            <p:ph type="sldNum" sz="quarter" idx="12"/>
          </p:nvPr>
        </p:nvSpPr>
        <p:spPr/>
        <p:txBody>
          <a:bodyPr/>
          <a:lstStyle>
            <a:lvl1pPr>
              <a:defRPr/>
            </a:lvl1pPr>
          </a:lstStyle>
          <a:p>
            <a:fld id="{D9A74C6A-6D37-4EA7-B1D1-67D02345E385}" type="slidenum">
              <a:rPr lang="en-US"/>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lvl1pPr>
              <a:defRPr/>
            </a:lvl1pPr>
          </a:lstStyle>
          <a:p>
            <a:endParaRPr lang="th-TH"/>
          </a:p>
        </p:txBody>
      </p:sp>
      <p:sp>
        <p:nvSpPr>
          <p:cNvPr id="5" name="ตัวยึดท้ายกระดาษ 4"/>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6" name="ตัวยึดหมายเลขภาพนิ่ง 5"/>
          <p:cNvSpPr>
            <a:spLocks noGrp="1"/>
          </p:cNvSpPr>
          <p:nvPr>
            <p:ph type="sldNum" sz="quarter" idx="12"/>
          </p:nvPr>
        </p:nvSpPr>
        <p:spPr/>
        <p:txBody>
          <a:bodyPr/>
          <a:lstStyle>
            <a:lvl1pPr>
              <a:defRPr/>
            </a:lvl1pPr>
          </a:lstStyle>
          <a:p>
            <a:fld id="{A00B073E-B587-4DFC-A1C4-843815EF10DA}" type="slidenum">
              <a:rPr lang="en-US"/>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h-TH" smtClean="0"/>
              <a:t>คลิกเพื่อแก้ไขลักษณะของข้อความต้นแบบ</a:t>
            </a:r>
          </a:p>
        </p:txBody>
      </p:sp>
      <p:sp>
        <p:nvSpPr>
          <p:cNvPr id="4" name="ตัวยึดวันที่ 3"/>
          <p:cNvSpPr>
            <a:spLocks noGrp="1"/>
          </p:cNvSpPr>
          <p:nvPr>
            <p:ph type="dt" sz="half" idx="10"/>
          </p:nvPr>
        </p:nvSpPr>
        <p:spPr/>
        <p:txBody>
          <a:bodyPr/>
          <a:lstStyle>
            <a:lvl1pPr>
              <a:defRPr/>
            </a:lvl1pPr>
          </a:lstStyle>
          <a:p>
            <a:endParaRPr lang="th-TH"/>
          </a:p>
        </p:txBody>
      </p:sp>
      <p:sp>
        <p:nvSpPr>
          <p:cNvPr id="5" name="ตัวยึดท้ายกระดาษ 4"/>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6" name="ตัวยึดหมายเลขภาพนิ่ง 5"/>
          <p:cNvSpPr>
            <a:spLocks noGrp="1"/>
          </p:cNvSpPr>
          <p:nvPr>
            <p:ph type="sldNum" sz="quarter" idx="12"/>
          </p:nvPr>
        </p:nvSpPr>
        <p:spPr/>
        <p:txBody>
          <a:bodyPr/>
          <a:lstStyle>
            <a:lvl1pPr>
              <a:defRPr/>
            </a:lvl1pPr>
          </a:lstStyle>
          <a:p>
            <a:fld id="{2B11074B-9F0F-463E-A248-0CB01DAFDC7C}" type="slidenum">
              <a:rPr lang="en-US"/>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วันที่ 4"/>
          <p:cNvSpPr>
            <a:spLocks noGrp="1"/>
          </p:cNvSpPr>
          <p:nvPr>
            <p:ph type="dt" sz="half" idx="10"/>
          </p:nvPr>
        </p:nvSpPr>
        <p:spPr/>
        <p:txBody>
          <a:bodyPr/>
          <a:lstStyle>
            <a:lvl1pPr>
              <a:defRPr/>
            </a:lvl1pPr>
          </a:lstStyle>
          <a:p>
            <a:endParaRPr lang="th-TH"/>
          </a:p>
        </p:txBody>
      </p:sp>
      <p:sp>
        <p:nvSpPr>
          <p:cNvPr id="6" name="ตัวยึดท้ายกระดาษ 5"/>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7" name="ตัวยึดหมายเลขภาพนิ่ง 6"/>
          <p:cNvSpPr>
            <a:spLocks noGrp="1"/>
          </p:cNvSpPr>
          <p:nvPr>
            <p:ph type="sldNum" sz="quarter" idx="12"/>
          </p:nvPr>
        </p:nvSpPr>
        <p:spPr/>
        <p:txBody>
          <a:bodyPr/>
          <a:lstStyle>
            <a:lvl1pPr>
              <a:defRPr/>
            </a:lvl1pPr>
          </a:lstStyle>
          <a:p>
            <a:fld id="{671F6EFD-65FE-4B62-8538-EAFF5E260496}" type="slidenum">
              <a:rPr lang="en-US"/>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ยึดวันที่ 6"/>
          <p:cNvSpPr>
            <a:spLocks noGrp="1"/>
          </p:cNvSpPr>
          <p:nvPr>
            <p:ph type="dt" sz="half" idx="10"/>
          </p:nvPr>
        </p:nvSpPr>
        <p:spPr/>
        <p:txBody>
          <a:bodyPr/>
          <a:lstStyle>
            <a:lvl1pPr>
              <a:defRPr/>
            </a:lvl1pPr>
          </a:lstStyle>
          <a:p>
            <a:endParaRPr lang="th-TH"/>
          </a:p>
        </p:txBody>
      </p:sp>
      <p:sp>
        <p:nvSpPr>
          <p:cNvPr id="8" name="ตัวยึดท้ายกระดาษ 7"/>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9" name="ตัวยึดหมายเลขภาพนิ่ง 8"/>
          <p:cNvSpPr>
            <a:spLocks noGrp="1"/>
          </p:cNvSpPr>
          <p:nvPr>
            <p:ph type="sldNum" sz="quarter" idx="12"/>
          </p:nvPr>
        </p:nvSpPr>
        <p:spPr/>
        <p:txBody>
          <a:bodyPr/>
          <a:lstStyle>
            <a:lvl1pPr>
              <a:defRPr/>
            </a:lvl1pPr>
          </a:lstStyle>
          <a:p>
            <a:fld id="{D5CE3A9B-A2AD-4066-8AD4-536230B1EF93}" type="slidenum">
              <a:rPr lang="en-US"/>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วันที่ 2"/>
          <p:cNvSpPr>
            <a:spLocks noGrp="1"/>
          </p:cNvSpPr>
          <p:nvPr>
            <p:ph type="dt" sz="half" idx="10"/>
          </p:nvPr>
        </p:nvSpPr>
        <p:spPr/>
        <p:txBody>
          <a:bodyPr/>
          <a:lstStyle>
            <a:lvl1pPr>
              <a:defRPr/>
            </a:lvl1pPr>
          </a:lstStyle>
          <a:p>
            <a:endParaRPr lang="th-TH"/>
          </a:p>
        </p:txBody>
      </p:sp>
      <p:sp>
        <p:nvSpPr>
          <p:cNvPr id="4" name="ตัวยึดท้ายกระดาษ 3"/>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5" name="ตัวยึดหมายเลขภาพนิ่ง 4"/>
          <p:cNvSpPr>
            <a:spLocks noGrp="1"/>
          </p:cNvSpPr>
          <p:nvPr>
            <p:ph type="sldNum" sz="quarter" idx="12"/>
          </p:nvPr>
        </p:nvSpPr>
        <p:spPr/>
        <p:txBody>
          <a:bodyPr/>
          <a:lstStyle>
            <a:lvl1pPr>
              <a:defRPr/>
            </a:lvl1pPr>
          </a:lstStyle>
          <a:p>
            <a:fld id="{E2DCE5FA-73F5-4C2F-A899-1377603A7A30}" type="slidenum">
              <a:rPr lang="en-US"/>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ยึดวันที่ 1"/>
          <p:cNvSpPr>
            <a:spLocks noGrp="1"/>
          </p:cNvSpPr>
          <p:nvPr>
            <p:ph type="dt" sz="half" idx="10"/>
          </p:nvPr>
        </p:nvSpPr>
        <p:spPr/>
        <p:txBody>
          <a:bodyPr/>
          <a:lstStyle>
            <a:lvl1pPr>
              <a:defRPr/>
            </a:lvl1pPr>
          </a:lstStyle>
          <a:p>
            <a:endParaRPr lang="th-TH"/>
          </a:p>
        </p:txBody>
      </p:sp>
      <p:sp>
        <p:nvSpPr>
          <p:cNvPr id="3" name="ตัวยึดท้ายกระดาษ 2"/>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4" name="ตัวยึดหมายเลขภาพนิ่ง 3"/>
          <p:cNvSpPr>
            <a:spLocks noGrp="1"/>
          </p:cNvSpPr>
          <p:nvPr>
            <p:ph type="sldNum" sz="quarter" idx="12"/>
          </p:nvPr>
        </p:nvSpPr>
        <p:spPr/>
        <p:txBody>
          <a:bodyPr/>
          <a:lstStyle>
            <a:lvl1pPr>
              <a:defRPr/>
            </a:lvl1pPr>
          </a:lstStyle>
          <a:p>
            <a:fld id="{774A9917-E47F-4C1F-A4CA-12FFAA7B07F0}" type="slidenum">
              <a:rPr lang="en-US"/>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lvl1pPr>
              <a:defRPr/>
            </a:lvl1pPr>
          </a:lstStyle>
          <a:p>
            <a:endParaRPr lang="th-TH"/>
          </a:p>
        </p:txBody>
      </p:sp>
      <p:sp>
        <p:nvSpPr>
          <p:cNvPr id="6" name="ตัวยึดท้ายกระดาษ 5"/>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7" name="ตัวยึดหมายเลขภาพนิ่ง 6"/>
          <p:cNvSpPr>
            <a:spLocks noGrp="1"/>
          </p:cNvSpPr>
          <p:nvPr>
            <p:ph type="sldNum" sz="quarter" idx="12"/>
          </p:nvPr>
        </p:nvSpPr>
        <p:spPr/>
        <p:txBody>
          <a:bodyPr/>
          <a:lstStyle>
            <a:lvl1pPr>
              <a:defRPr/>
            </a:lvl1pPr>
          </a:lstStyle>
          <a:p>
            <a:fld id="{5FB49A65-69F5-4AF2-AB04-CF1348AFF8F5}" type="slidenum">
              <a:rPr lang="en-US"/>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lvl1pPr>
              <a:defRPr/>
            </a:lvl1pPr>
          </a:lstStyle>
          <a:p>
            <a:endParaRPr lang="th-TH"/>
          </a:p>
        </p:txBody>
      </p:sp>
      <p:sp>
        <p:nvSpPr>
          <p:cNvPr id="6" name="ตัวยึดท้ายกระดาษ 5"/>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7" name="ตัวยึดหมายเลขภาพนิ่ง 6"/>
          <p:cNvSpPr>
            <a:spLocks noGrp="1"/>
          </p:cNvSpPr>
          <p:nvPr>
            <p:ph type="sldNum" sz="quarter" idx="12"/>
          </p:nvPr>
        </p:nvSpPr>
        <p:spPr/>
        <p:txBody>
          <a:bodyPr/>
          <a:lstStyle>
            <a:lvl1pPr>
              <a:defRPr/>
            </a:lvl1pPr>
          </a:lstStyle>
          <a:p>
            <a:fld id="{05C01585-58AE-4B44-913A-FD1B5B8F0E0A}" type="slidenum">
              <a:rPr lang="en-US"/>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h-TH" smtClean="0"/>
              <a:t>Click to edit Master title style</a:t>
            </a:r>
          </a:p>
        </p:txBody>
      </p:sp>
      <p:sp>
        <p:nvSpPr>
          <p:cNvPr id="450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
        <p:nvSpPr>
          <p:cNvPr id="450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th-TH"/>
          </a:p>
        </p:txBody>
      </p:sp>
      <p:sp>
        <p:nvSpPr>
          <p:cNvPr id="450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รศ.ดร.สมหมาย ปรีเปรม</a:t>
            </a:r>
            <a:endParaRPr lang="th-TH"/>
          </a:p>
        </p:txBody>
      </p:sp>
      <p:sp>
        <p:nvSpPr>
          <p:cNvPr id="450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B4328EC-39F8-4D42-B83E-9BE2F3DD1CC9}" type="slidenum">
              <a:rPr lang="en-US"/>
              <a:pPr/>
              <a:t>‹#›</a:t>
            </a:fld>
            <a:endParaRPr lang="th-TH"/>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ngsana New" pitchFamily="18" charset="-34"/>
        </a:defRPr>
      </a:lvl2pPr>
      <a:lvl3pPr algn="ctr" rtl="0" fontAlgn="base">
        <a:spcBef>
          <a:spcPct val="0"/>
        </a:spcBef>
        <a:spcAft>
          <a:spcPct val="0"/>
        </a:spcAft>
        <a:defRPr sz="4400">
          <a:solidFill>
            <a:schemeClr val="tx2"/>
          </a:solidFill>
          <a:latin typeface="Arial" pitchFamily="34" charset="0"/>
          <a:cs typeface="Angsana New" pitchFamily="18" charset="-34"/>
        </a:defRPr>
      </a:lvl3pPr>
      <a:lvl4pPr algn="ctr" rtl="0" fontAlgn="base">
        <a:spcBef>
          <a:spcPct val="0"/>
        </a:spcBef>
        <a:spcAft>
          <a:spcPct val="0"/>
        </a:spcAft>
        <a:defRPr sz="4400">
          <a:solidFill>
            <a:schemeClr val="tx2"/>
          </a:solidFill>
          <a:latin typeface="Arial" pitchFamily="34" charset="0"/>
          <a:cs typeface="Angsana New" pitchFamily="18" charset="-34"/>
        </a:defRPr>
      </a:lvl4pPr>
      <a:lvl5pPr algn="ctr" rtl="0" fontAlgn="base">
        <a:spcBef>
          <a:spcPct val="0"/>
        </a:spcBef>
        <a:spcAft>
          <a:spcPct val="0"/>
        </a:spcAft>
        <a:defRPr sz="4400">
          <a:solidFill>
            <a:schemeClr val="tx2"/>
          </a:solidFill>
          <a:latin typeface="Arial" pitchFamily="34" charset="0"/>
          <a:cs typeface="Angsana New" pitchFamily="18" charset="-34"/>
        </a:defRPr>
      </a:lvl5pPr>
      <a:lvl6pPr marL="457200" algn="ctr" rtl="0" fontAlgn="base">
        <a:spcBef>
          <a:spcPct val="0"/>
        </a:spcBef>
        <a:spcAft>
          <a:spcPct val="0"/>
        </a:spcAft>
        <a:defRPr sz="4400">
          <a:solidFill>
            <a:schemeClr val="tx2"/>
          </a:solidFill>
          <a:latin typeface="Arial" pitchFamily="34" charset="0"/>
          <a:cs typeface="Angsana New" pitchFamily="18" charset="-34"/>
        </a:defRPr>
      </a:lvl6pPr>
      <a:lvl7pPr marL="914400" algn="ctr" rtl="0" fontAlgn="base">
        <a:spcBef>
          <a:spcPct val="0"/>
        </a:spcBef>
        <a:spcAft>
          <a:spcPct val="0"/>
        </a:spcAft>
        <a:defRPr sz="4400">
          <a:solidFill>
            <a:schemeClr val="tx2"/>
          </a:solidFill>
          <a:latin typeface="Arial" pitchFamily="34" charset="0"/>
          <a:cs typeface="Angsana New" pitchFamily="18" charset="-34"/>
        </a:defRPr>
      </a:lvl7pPr>
      <a:lvl8pPr marL="1371600" algn="ctr" rtl="0" fontAlgn="base">
        <a:spcBef>
          <a:spcPct val="0"/>
        </a:spcBef>
        <a:spcAft>
          <a:spcPct val="0"/>
        </a:spcAft>
        <a:defRPr sz="4400">
          <a:solidFill>
            <a:schemeClr val="tx2"/>
          </a:solidFill>
          <a:latin typeface="Arial" pitchFamily="34" charset="0"/>
          <a:cs typeface="Angsana New" pitchFamily="18" charset="-34"/>
        </a:defRPr>
      </a:lvl8pPr>
      <a:lvl9pPr marL="1828800" algn="ctr" rtl="0" fontAlgn="base">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61.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8.bin"/><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4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82.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82.emf"/></Relationships>
</file>

<file path=ppt/slides/_rels/slide5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16.bin"/><Relationship Id="rId4" Type="http://schemas.openxmlformats.org/officeDocument/2006/relationships/image" Target="../media/image86.jpeg"/></Relationships>
</file>

<file path=ppt/slides/_rels/slide5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90.jpeg"/><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5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oleObject19.bin"/><Relationship Id="rId4" Type="http://schemas.openxmlformats.org/officeDocument/2006/relationships/image" Target="../media/image64.jpeg"/></Relationships>
</file>

<file path=ppt/slides/_rels/slide6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gi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6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04.jpeg"/></Relationships>
</file>

<file path=ppt/slides/_rels/slide69.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xml"/><Relationship Id="rId4" Type="http://schemas.openxmlformats.org/officeDocument/2006/relationships/image" Target="../media/image109.jpeg"/></Relationships>
</file>

<file path=ppt/slides/_rels/slide7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12.gi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119.emf"/></Relationships>
</file>

<file path=ppt/slides/_rels/slide76.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oleObject" Target="../embeddings/oleObject30.bin"/></Relationships>
</file>

<file path=ppt/slides/_rels/slide77.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22.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Dome2"/>
          <p:cNvPicPr>
            <a:picLocks noChangeAspect="1" noChangeArrowheads="1"/>
          </p:cNvPicPr>
          <p:nvPr/>
        </p:nvPicPr>
        <p:blipFill>
          <a:blip r:embed="rId3" cstate="screen"/>
          <a:srcRect/>
          <a:stretch>
            <a:fillRect/>
          </a:stretch>
        </p:blipFill>
        <p:spPr bwMode="auto">
          <a:xfrm>
            <a:off x="0" y="2224088"/>
            <a:ext cx="9251950" cy="2846387"/>
          </a:xfrm>
          <a:prstGeom prst="rect">
            <a:avLst/>
          </a:prstGeom>
          <a:noFill/>
        </p:spPr>
      </p:pic>
      <p:sp>
        <p:nvSpPr>
          <p:cNvPr id="2054" name="Rectangle 6"/>
          <p:cNvSpPr>
            <a:spLocks noChangeArrowheads="1"/>
          </p:cNvSpPr>
          <p:nvPr/>
        </p:nvSpPr>
        <p:spPr bwMode="auto">
          <a:xfrm>
            <a:off x="431223" y="380753"/>
            <a:ext cx="8456613" cy="1865126"/>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60000"/>
              </a:lnSpc>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S Wansika" pitchFamily="2" charset="-34"/>
                <a:cs typeface="JS Wansika" pitchFamily="2" charset="-34"/>
              </a:rPr>
              <a:t>Chapter </a:t>
            </a: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S Wansika" pitchFamily="2" charset="-34"/>
                <a:cs typeface="JS Wansika" pitchFamily="2" charset="-34"/>
              </a:rPr>
              <a:t>3</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S Wansika" pitchFamily="2" charset="-34"/>
              <a:cs typeface="JS Wansika" pitchFamily="2" charset="-34"/>
            </a:endParaRPr>
          </a:p>
          <a:p>
            <a:pPr algn="ctr">
              <a:lnSpc>
                <a:spcPct val="60000"/>
              </a:lnSpc>
            </a:pPr>
            <a:r>
              <a:rPr lang="en-US" sz="7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S Wansika" pitchFamily="2" charset="-34"/>
                <a:cs typeface="JS Wansika" pitchFamily="2" charset="-34"/>
              </a:rPr>
              <a:t>Psychrometry</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S Wansika" pitchFamily="2" charset="-34"/>
              <a:cs typeface="JS Wansika" pitchFamily="2" charset="-34"/>
            </a:endParaRPr>
          </a:p>
          <a:p>
            <a:pPr algn="ctr">
              <a:lnSpc>
                <a:spcPct val="60000"/>
              </a:lnSpc>
            </a:pPr>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S Wansika" pitchFamily="2" charset="-34"/>
                <a:cs typeface="JS Wansika" pitchFamily="2" charset="-34"/>
              </a:rPr>
              <a:t>and Air-Conditioning</a:t>
            </a:r>
            <a:endParaRPr lang="th-TH"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S Wansika" pitchFamily="2" charset="-34"/>
              <a:cs typeface="JS Wansika" pitchFamily="2" charset="-34"/>
            </a:endParaRPr>
          </a:p>
        </p:txBody>
      </p:sp>
      <p:sp>
        <p:nvSpPr>
          <p:cNvPr id="2056" name="Rectangle 8"/>
          <p:cNvSpPr>
            <a:spLocks noChangeArrowheads="1"/>
          </p:cNvSpPr>
          <p:nvPr/>
        </p:nvSpPr>
        <p:spPr bwMode="auto">
          <a:xfrm>
            <a:off x="2210937" y="5570538"/>
            <a:ext cx="6718751" cy="86793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lnSpc>
                <a:spcPct val="70000"/>
              </a:lnSpc>
            </a:pP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empus Sans ITC" pitchFamily="82" charset="0"/>
                <a:cs typeface="JS Sirium" pitchFamily="2" charset="-34"/>
              </a:rPr>
              <a:t>Assoc.Prof.Sommai</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empus Sans ITC" pitchFamily="82" charset="0"/>
                <a:cs typeface="JS Sirium" pitchFamily="2" charset="-34"/>
              </a:rPr>
              <a:t> </a:t>
            </a: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empus Sans ITC" pitchFamily="82" charset="0"/>
                <a:cs typeface="JS Sirium" pitchFamily="2" charset="-34"/>
              </a:rPr>
              <a:t>Priprem</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empus Sans ITC" pitchFamily="82" charset="0"/>
                <a:cs typeface="JS Sirium" pitchFamily="2" charset="-34"/>
              </a:rPr>
              <a:t>, PhD.</a:t>
            </a:r>
          </a:p>
          <a:p>
            <a:pPr algn="r">
              <a:lnSpc>
                <a:spcPct val="70000"/>
              </a:lnSpc>
            </a:pP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empus Sans ITC" pitchFamily="82" charset="0"/>
                <a:cs typeface="JS Sirium" pitchFamily="2" charset="-34"/>
              </a:rPr>
              <a:t>Department of Mechanical Engineering</a:t>
            </a:r>
          </a:p>
          <a:p>
            <a:pPr algn="r">
              <a:lnSpc>
                <a:spcPct val="70000"/>
              </a:lnSpc>
            </a:pP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empus Sans ITC" pitchFamily="82" charset="0"/>
                <a:cs typeface="JS Sirium" pitchFamily="2" charset="-34"/>
              </a:rPr>
              <a:t>Khon</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empus Sans ITC" pitchFamily="82" charset="0"/>
                <a:cs typeface="JS Sirium" pitchFamily="2" charset="-34"/>
              </a:rPr>
              <a:t> </a:t>
            </a: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empus Sans ITC" pitchFamily="82" charset="0"/>
                <a:cs typeface="JS Sirium" pitchFamily="2" charset="-34"/>
              </a:rPr>
              <a:t>Kaen</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empus Sans ITC" pitchFamily="82" charset="0"/>
                <a:cs typeface="JS Sirium" pitchFamily="2" charset="-34"/>
              </a:rPr>
              <a:t> University</a:t>
            </a:r>
            <a:endParaRPr lang="th-TH"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empus Sans ITC" pitchFamily="82" charset="0"/>
              <a:cs typeface="JS Sirium" pitchFamily="2" charset="-34"/>
            </a:endParaRPr>
          </a:p>
        </p:txBody>
      </p:sp>
      <p:sp>
        <p:nvSpPr>
          <p:cNvPr id="2055" name="Rectangle 7"/>
          <p:cNvSpPr>
            <a:spLocks noChangeArrowheads="1"/>
          </p:cNvSpPr>
          <p:nvPr/>
        </p:nvSpPr>
        <p:spPr bwMode="auto">
          <a:xfrm>
            <a:off x="0" y="5138738"/>
            <a:ext cx="9144000" cy="274637"/>
          </a:xfrm>
          <a:prstGeom prst="rect">
            <a:avLst/>
          </a:prstGeom>
          <a:noFill/>
          <a:ln w="9525">
            <a:noFill/>
            <a:miter lim="800000"/>
            <a:headEnd/>
            <a:tailEnd/>
          </a:ln>
          <a:effectLst/>
        </p:spPr>
        <p:txBody>
          <a:bodyPr>
            <a:spAutoFit/>
          </a:bodyPr>
          <a:lstStyle/>
          <a:p>
            <a:pPr algn="ctr"/>
            <a:r>
              <a:rPr lang="en-US" sz="1200" i="1">
                <a:effectLst>
                  <a:outerShdw blurRad="38100" dist="38100" dir="2700000" algn="tl">
                    <a:srgbClr val="C0C0C0"/>
                  </a:outerShdw>
                </a:effectLst>
                <a:latin typeface="Times New Roman" pitchFamily="18" charset="0"/>
              </a:rPr>
              <a:t>Reference:  Cengel, Yunus A. and Boles, Michael A., </a:t>
            </a:r>
            <a:r>
              <a:rPr lang="en-US" sz="1200" b="1" i="1" u="sng">
                <a:solidFill>
                  <a:schemeClr val="accent2"/>
                </a:solidFill>
                <a:effectLst>
                  <a:outerShdw blurRad="38100" dist="38100" dir="2700000" algn="tl">
                    <a:srgbClr val="C0C0C0"/>
                  </a:outerShdw>
                </a:effectLst>
                <a:latin typeface="Times New Roman" pitchFamily="18" charset="0"/>
              </a:rPr>
              <a:t>THERMODYNAMICS: An Engineering Approach</a:t>
            </a:r>
            <a:r>
              <a:rPr lang="en-US" sz="1200" i="1">
                <a:effectLst>
                  <a:outerShdw blurRad="38100" dist="38100" dir="2700000" algn="tl">
                    <a:srgbClr val="C0C0C0"/>
                  </a:outerShdw>
                </a:effectLst>
                <a:latin typeface="Times New Roman" pitchFamily="18" charset="0"/>
              </a:rPr>
              <a:t>, 5th Edition, McGraw-Hill Inc</a:t>
            </a:r>
            <a:endParaRPr lang="th-TH" sz="1200" i="1">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ท้ายกระดาษ 1"/>
          <p:cNvSpPr>
            <a:spLocks noGrp="1"/>
          </p:cNvSpPr>
          <p:nvPr>
            <p:ph type="ftr" sz="quarter" idx="11"/>
          </p:nvPr>
        </p:nvSpPr>
        <p:spPr/>
        <p:txBody>
          <a:bodyPr/>
          <a:lstStyle/>
          <a:p>
            <a:r>
              <a:rPr lang="en-US" smtClean="0"/>
              <a:t>รศ.ดร.สมหมาย ปรีเปรม</a:t>
            </a:r>
            <a:endParaRPr lang="th-TH"/>
          </a:p>
        </p:txBody>
      </p:sp>
      <p:pic>
        <p:nvPicPr>
          <p:cNvPr id="76801" name="Picture 1"/>
          <p:cNvPicPr>
            <a:picLocks noChangeAspect="1" noChangeArrowheads="1"/>
          </p:cNvPicPr>
          <p:nvPr/>
        </p:nvPicPr>
        <p:blipFill>
          <a:blip r:embed="rId2" cstate="screen"/>
          <a:srcRect/>
          <a:stretch>
            <a:fillRect/>
          </a:stretch>
        </p:blipFill>
        <p:spPr bwMode="auto">
          <a:xfrm>
            <a:off x="27295" y="726888"/>
            <a:ext cx="4953000" cy="2533650"/>
          </a:xfrm>
          <a:prstGeom prst="rect">
            <a:avLst/>
          </a:prstGeom>
          <a:ln>
            <a:noFill/>
          </a:ln>
          <a:effectLst>
            <a:outerShdw blurRad="292100" dist="139700" dir="2700000" algn="tl" rotWithShape="0">
              <a:srgbClr val="333333">
                <a:alpha val="65000"/>
              </a:srgbClr>
            </a:outerShdw>
          </a:effectLst>
        </p:spPr>
      </p:pic>
      <p:pic>
        <p:nvPicPr>
          <p:cNvPr id="76802" name="Picture 2"/>
          <p:cNvPicPr>
            <a:picLocks noChangeAspect="1" noChangeArrowheads="1"/>
          </p:cNvPicPr>
          <p:nvPr/>
        </p:nvPicPr>
        <p:blipFill>
          <a:blip r:embed="rId3" cstate="screen"/>
          <a:srcRect/>
          <a:stretch>
            <a:fillRect/>
          </a:stretch>
        </p:blipFill>
        <p:spPr bwMode="auto">
          <a:xfrm>
            <a:off x="0" y="3352800"/>
            <a:ext cx="4953000" cy="3505200"/>
          </a:xfrm>
          <a:prstGeom prst="rect">
            <a:avLst/>
          </a:prstGeom>
          <a:ln>
            <a:noFill/>
          </a:ln>
          <a:effectLst>
            <a:outerShdw blurRad="292100" dist="139700" dir="2700000" algn="tl" rotWithShape="0">
              <a:srgbClr val="333333">
                <a:alpha val="65000"/>
              </a:srgbClr>
            </a:outerShdw>
          </a:effectLst>
        </p:spPr>
      </p:pic>
      <p:sp>
        <p:nvSpPr>
          <p:cNvPr id="5" name="สี่เหลี่ยมผืนผ้า 4"/>
          <p:cNvSpPr/>
          <p:nvPr/>
        </p:nvSpPr>
        <p:spPr>
          <a:xfrm>
            <a:off x="1494430" y="81885"/>
            <a:ext cx="6080077"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Ski Dubai (United Arab Emirates)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2"/>
          <p:cNvPicPr>
            <a:picLocks noChangeAspect="1" noChangeArrowheads="1"/>
          </p:cNvPicPr>
          <p:nvPr/>
        </p:nvPicPr>
        <p:blipFill>
          <a:blip r:embed="rId4" cstate="screen"/>
          <a:srcRect/>
          <a:stretch>
            <a:fillRect/>
          </a:stretch>
        </p:blipFill>
        <p:spPr bwMode="auto">
          <a:xfrm>
            <a:off x="5031332" y="735700"/>
            <a:ext cx="1428750" cy="1428750"/>
          </a:xfrm>
          <a:prstGeom prst="rect">
            <a:avLst/>
          </a:prstGeom>
          <a:ln>
            <a:noFill/>
          </a:ln>
          <a:effectLst>
            <a:outerShdw blurRad="292100" dist="139700" dir="2700000" algn="tl" rotWithShape="0">
              <a:srgbClr val="333333">
                <a:alpha val="65000"/>
              </a:srgbClr>
            </a:outerShdw>
          </a:effectLst>
        </p:spPr>
      </p:pic>
      <p:pic>
        <p:nvPicPr>
          <p:cNvPr id="7" name="Picture 3"/>
          <p:cNvPicPr>
            <a:picLocks noChangeAspect="1" noChangeArrowheads="1"/>
          </p:cNvPicPr>
          <p:nvPr/>
        </p:nvPicPr>
        <p:blipFill>
          <a:blip r:embed="rId5" cstate="screen"/>
          <a:srcRect/>
          <a:stretch>
            <a:fillRect/>
          </a:stretch>
        </p:blipFill>
        <p:spPr bwMode="auto">
          <a:xfrm>
            <a:off x="6341517" y="1172431"/>
            <a:ext cx="1428750" cy="1428750"/>
          </a:xfrm>
          <a:prstGeom prst="rect">
            <a:avLst/>
          </a:prstGeom>
          <a:ln>
            <a:noFill/>
          </a:ln>
          <a:effectLst>
            <a:outerShdw blurRad="292100" dist="139700" dir="2700000" algn="tl" rotWithShape="0">
              <a:srgbClr val="333333">
                <a:alpha val="65000"/>
              </a:srgbClr>
            </a:outerShdw>
          </a:effectLst>
        </p:spPr>
      </p:pic>
      <p:pic>
        <p:nvPicPr>
          <p:cNvPr id="8" name="Picture 4"/>
          <p:cNvPicPr>
            <a:picLocks noChangeAspect="1" noChangeArrowheads="1"/>
          </p:cNvPicPr>
          <p:nvPr/>
        </p:nvPicPr>
        <p:blipFill>
          <a:blip r:embed="rId6" cstate="screen"/>
          <a:srcRect/>
          <a:stretch>
            <a:fillRect/>
          </a:stretch>
        </p:blipFill>
        <p:spPr bwMode="auto">
          <a:xfrm>
            <a:off x="7701602" y="1513624"/>
            <a:ext cx="1428750" cy="1428750"/>
          </a:xfrm>
          <a:prstGeom prst="rect">
            <a:avLst/>
          </a:prstGeom>
          <a:ln>
            <a:noFill/>
          </a:ln>
          <a:effectLst>
            <a:outerShdw blurRad="292100" dist="139700" dir="2700000" algn="tl" rotWithShape="0">
              <a:srgbClr val="333333">
                <a:alpha val="65000"/>
              </a:srgbClr>
            </a:outerShdw>
          </a:effectLst>
        </p:spPr>
      </p:pic>
      <p:pic>
        <p:nvPicPr>
          <p:cNvPr id="9" name="Picture 6"/>
          <p:cNvPicPr>
            <a:picLocks noChangeAspect="1" noChangeArrowheads="1"/>
          </p:cNvPicPr>
          <p:nvPr/>
        </p:nvPicPr>
        <p:blipFill>
          <a:blip r:embed="rId7" cstate="email"/>
          <a:srcRect/>
          <a:stretch>
            <a:fillRect/>
          </a:stretch>
        </p:blipFill>
        <p:spPr bwMode="auto">
          <a:xfrm>
            <a:off x="5127008" y="3683911"/>
            <a:ext cx="3962400" cy="27584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6801"/>
                                        </p:tgtEl>
                                        <p:attrNameLst>
                                          <p:attrName>style.visibility</p:attrName>
                                        </p:attrNameLst>
                                      </p:cBhvr>
                                      <p:to>
                                        <p:strVal val="visible"/>
                                      </p:to>
                                    </p:set>
                                    <p:animEffect transition="in" filter="dissolve">
                                      <p:cBhvr>
                                        <p:cTn id="7" dur="1000"/>
                                        <p:tgtEl>
                                          <p:spTgt spid="76801"/>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76802"/>
                                        </p:tgtEl>
                                        <p:attrNameLst>
                                          <p:attrName>style.visibility</p:attrName>
                                        </p:attrNameLst>
                                      </p:cBhvr>
                                      <p:to>
                                        <p:strVal val="visible"/>
                                      </p:to>
                                    </p:set>
                                    <p:animEffect transition="in" filter="dissolve">
                                      <p:cBhvr>
                                        <p:cTn id="11" dur="1000"/>
                                        <p:tgtEl>
                                          <p:spTgt spid="76802"/>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1000"/>
                                        <p:tgtEl>
                                          <p:spTgt spid="6"/>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1000"/>
                                        <p:tgtEl>
                                          <p:spTgt spid="7"/>
                                        </p:tgtEl>
                                      </p:cBhvr>
                                    </p:animEffect>
                                  </p:childTnLst>
                                </p:cTn>
                              </p:par>
                            </p:childTnLst>
                          </p:cTn>
                        </p:par>
                        <p:par>
                          <p:cTn id="20" fill="hold">
                            <p:stCondLst>
                              <p:cond delay="4000"/>
                            </p:stCondLst>
                            <p:childTnLst>
                              <p:par>
                                <p:cTn id="21" presetID="9"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1000"/>
                                        <p:tgtEl>
                                          <p:spTgt spid="8"/>
                                        </p:tgtEl>
                                      </p:cBhvr>
                                    </p:animEffect>
                                  </p:childTnLst>
                                </p:cTn>
                              </p:par>
                            </p:childTnLst>
                          </p:cTn>
                        </p:par>
                        <p:par>
                          <p:cTn id="24" fill="hold">
                            <p:stCondLst>
                              <p:cond delay="5000"/>
                            </p:stCondLst>
                            <p:childTnLst>
                              <p:par>
                                <p:cTn id="25" presetID="9"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116738" name="Picture 2" descr="Spray"/>
          <p:cNvPicPr>
            <a:picLocks noChangeAspect="1" noChangeArrowheads="1"/>
          </p:cNvPicPr>
          <p:nvPr/>
        </p:nvPicPr>
        <p:blipFill>
          <a:blip r:embed="rId2" cstate="screen"/>
          <a:srcRect/>
          <a:stretch>
            <a:fillRect/>
          </a:stretch>
        </p:blipFill>
        <p:spPr bwMode="auto">
          <a:xfrm>
            <a:off x="571500" y="2398713"/>
            <a:ext cx="3922713" cy="4129087"/>
          </a:xfrm>
          <a:prstGeom prst="rect">
            <a:avLst/>
          </a:prstGeom>
          <a:noFill/>
        </p:spPr>
      </p:pic>
      <p:pic>
        <p:nvPicPr>
          <p:cNvPr id="116739" name="Picture 3" descr="Greenhouse_Concept"/>
          <p:cNvPicPr>
            <a:picLocks noChangeAspect="1" noChangeArrowheads="1"/>
          </p:cNvPicPr>
          <p:nvPr/>
        </p:nvPicPr>
        <p:blipFill>
          <a:blip r:embed="rId3" cstate="screen"/>
          <a:srcRect/>
          <a:stretch>
            <a:fillRect/>
          </a:stretch>
        </p:blipFill>
        <p:spPr bwMode="auto">
          <a:xfrm>
            <a:off x="4159250" y="266700"/>
            <a:ext cx="4781550" cy="2800350"/>
          </a:xfrm>
          <a:prstGeom prst="rect">
            <a:avLst/>
          </a:prstGeom>
          <a:noFill/>
        </p:spPr>
      </p:pic>
      <p:pic>
        <p:nvPicPr>
          <p:cNvPr id="116740" name="Picture 4" descr="odc-3"/>
          <p:cNvPicPr>
            <a:picLocks noChangeAspect="1" noChangeArrowheads="1"/>
          </p:cNvPicPr>
          <p:nvPr/>
        </p:nvPicPr>
        <p:blipFill>
          <a:blip r:embed="rId4" cstate="screen"/>
          <a:srcRect/>
          <a:stretch>
            <a:fillRect/>
          </a:stretch>
        </p:blipFill>
        <p:spPr bwMode="auto">
          <a:xfrm>
            <a:off x="5232400" y="4037013"/>
            <a:ext cx="3548063" cy="2400300"/>
          </a:xfrm>
          <a:prstGeom prst="rect">
            <a:avLst/>
          </a:prstGeom>
          <a:noFill/>
        </p:spPr>
      </p:pic>
      <p:pic>
        <p:nvPicPr>
          <p:cNvPr id="116741" name="Picture 5" descr="PortCool"/>
          <p:cNvPicPr>
            <a:picLocks noChangeAspect="1" noChangeArrowheads="1"/>
          </p:cNvPicPr>
          <p:nvPr/>
        </p:nvPicPr>
        <p:blipFill>
          <a:blip r:embed="rId5" cstate="screen"/>
          <a:srcRect/>
          <a:stretch>
            <a:fillRect/>
          </a:stretch>
        </p:blipFill>
        <p:spPr bwMode="auto">
          <a:xfrm>
            <a:off x="4229100" y="5130800"/>
            <a:ext cx="1371600" cy="1524000"/>
          </a:xfrm>
          <a:prstGeom prst="rect">
            <a:avLst/>
          </a:prstGeom>
          <a:noFill/>
        </p:spPr>
      </p:pic>
      <p:pic>
        <p:nvPicPr>
          <p:cNvPr id="116742" name="Picture 6" descr="Evaporative_cooling_technol"/>
          <p:cNvPicPr>
            <a:picLocks noChangeAspect="1" noChangeArrowheads="1"/>
          </p:cNvPicPr>
          <p:nvPr/>
        </p:nvPicPr>
        <p:blipFill>
          <a:blip r:embed="rId6" cstate="screen"/>
          <a:srcRect/>
          <a:stretch>
            <a:fillRect/>
          </a:stretch>
        </p:blipFill>
        <p:spPr bwMode="auto">
          <a:xfrm>
            <a:off x="1130300" y="609600"/>
            <a:ext cx="2857500" cy="2505075"/>
          </a:xfrm>
          <a:prstGeom prst="rect">
            <a:avLst/>
          </a:prstGeom>
          <a:noFill/>
        </p:spPr>
      </p:pic>
      <p:sp>
        <p:nvSpPr>
          <p:cNvPr id="116743" name="Text Box 7"/>
          <p:cNvSpPr txBox="1">
            <a:spLocks noChangeArrowheads="1"/>
          </p:cNvSpPr>
          <p:nvPr/>
        </p:nvSpPr>
        <p:spPr bwMode="auto">
          <a:xfrm>
            <a:off x="0" y="0"/>
            <a:ext cx="4610100" cy="519113"/>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S Tina" pitchFamily="2" charset="-34"/>
                <a:cs typeface="JS Tina" pitchFamily="2" charset="-34"/>
              </a:rPr>
              <a:t>Applications of Evaporative Cooling</a:t>
            </a:r>
            <a:endParaRPr lang="th-TH"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S Tina" pitchFamily="2" charset="-34"/>
              <a:cs typeface="JS Tina" pitchFamily="2"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6742"/>
                                        </p:tgtEl>
                                        <p:attrNameLst>
                                          <p:attrName>style.visibility</p:attrName>
                                        </p:attrNameLst>
                                      </p:cBhvr>
                                      <p:to>
                                        <p:strVal val="visible"/>
                                      </p:to>
                                    </p:set>
                                    <p:anim calcmode="lin" valueType="num">
                                      <p:cBhvr>
                                        <p:cTn id="7" dur="500" fill="hold"/>
                                        <p:tgtEl>
                                          <p:spTgt spid="116742"/>
                                        </p:tgtEl>
                                        <p:attrNameLst>
                                          <p:attrName>ppt_w</p:attrName>
                                        </p:attrNameLst>
                                      </p:cBhvr>
                                      <p:tavLst>
                                        <p:tav tm="0">
                                          <p:val>
                                            <p:fltVal val="0"/>
                                          </p:val>
                                        </p:tav>
                                        <p:tav tm="100000">
                                          <p:val>
                                            <p:strVal val="#ppt_w"/>
                                          </p:val>
                                        </p:tav>
                                      </p:tavLst>
                                    </p:anim>
                                    <p:anim calcmode="lin" valueType="num">
                                      <p:cBhvr>
                                        <p:cTn id="8" dur="500" fill="hold"/>
                                        <p:tgtEl>
                                          <p:spTgt spid="11674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16739"/>
                                        </p:tgtEl>
                                        <p:attrNameLst>
                                          <p:attrName>style.visibility</p:attrName>
                                        </p:attrNameLst>
                                      </p:cBhvr>
                                      <p:to>
                                        <p:strVal val="visible"/>
                                      </p:to>
                                    </p:set>
                                    <p:anim calcmode="lin" valueType="num">
                                      <p:cBhvr>
                                        <p:cTn id="11" dur="500" fill="hold"/>
                                        <p:tgtEl>
                                          <p:spTgt spid="116739"/>
                                        </p:tgtEl>
                                        <p:attrNameLst>
                                          <p:attrName>ppt_w</p:attrName>
                                        </p:attrNameLst>
                                      </p:cBhvr>
                                      <p:tavLst>
                                        <p:tav tm="0">
                                          <p:val>
                                            <p:fltVal val="0"/>
                                          </p:val>
                                        </p:tav>
                                        <p:tav tm="100000">
                                          <p:val>
                                            <p:strVal val="#ppt_w"/>
                                          </p:val>
                                        </p:tav>
                                      </p:tavLst>
                                    </p:anim>
                                    <p:anim calcmode="lin" valueType="num">
                                      <p:cBhvr>
                                        <p:cTn id="12" dur="500" fill="hold"/>
                                        <p:tgtEl>
                                          <p:spTgt spid="116739"/>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6738"/>
                                        </p:tgtEl>
                                        <p:attrNameLst>
                                          <p:attrName>style.visibility</p:attrName>
                                        </p:attrNameLst>
                                      </p:cBhvr>
                                      <p:to>
                                        <p:strVal val="visible"/>
                                      </p:to>
                                    </p:set>
                                    <p:animEffect transition="in" filter="fade">
                                      <p:cBhvr>
                                        <p:cTn id="16" dur="2000"/>
                                        <p:tgtEl>
                                          <p:spTgt spid="116738"/>
                                        </p:tgtEl>
                                      </p:cBhvr>
                                    </p:animEffect>
                                  </p:childTnLst>
                                </p:cTn>
                              </p:par>
                              <p:par>
                                <p:cTn id="17" presetID="10" presetClass="entr" presetSubtype="0" fill="hold" nodeType="withEffect">
                                  <p:stCondLst>
                                    <p:cond delay="0"/>
                                  </p:stCondLst>
                                  <p:childTnLst>
                                    <p:set>
                                      <p:cBhvr>
                                        <p:cTn id="18" dur="1" fill="hold">
                                          <p:stCondLst>
                                            <p:cond delay="0"/>
                                          </p:stCondLst>
                                        </p:cTn>
                                        <p:tgtEl>
                                          <p:spTgt spid="116741"/>
                                        </p:tgtEl>
                                        <p:attrNameLst>
                                          <p:attrName>style.visibility</p:attrName>
                                        </p:attrNameLst>
                                      </p:cBhvr>
                                      <p:to>
                                        <p:strVal val="visible"/>
                                      </p:to>
                                    </p:set>
                                    <p:animEffect transition="in" filter="fade">
                                      <p:cBhvr>
                                        <p:cTn id="19" dur="2000"/>
                                        <p:tgtEl>
                                          <p:spTgt spid="116741"/>
                                        </p:tgtEl>
                                      </p:cBhvr>
                                    </p:animEffect>
                                  </p:childTnLst>
                                </p:cTn>
                              </p:par>
                              <p:par>
                                <p:cTn id="20" presetID="10" presetClass="entr" presetSubtype="0" fill="hold" nodeType="withEffect">
                                  <p:stCondLst>
                                    <p:cond delay="0"/>
                                  </p:stCondLst>
                                  <p:childTnLst>
                                    <p:set>
                                      <p:cBhvr>
                                        <p:cTn id="21" dur="1" fill="hold">
                                          <p:stCondLst>
                                            <p:cond delay="0"/>
                                          </p:stCondLst>
                                        </p:cTn>
                                        <p:tgtEl>
                                          <p:spTgt spid="116740"/>
                                        </p:tgtEl>
                                        <p:attrNameLst>
                                          <p:attrName>style.visibility</p:attrName>
                                        </p:attrNameLst>
                                      </p:cBhvr>
                                      <p:to>
                                        <p:strVal val="visible"/>
                                      </p:to>
                                    </p:set>
                                    <p:animEffect transition="in" filter="fade">
                                      <p:cBhvr>
                                        <p:cTn id="22" dur="20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RatcliffePowerPlantBlackAndWhite"/>
          <p:cNvPicPr>
            <a:picLocks noChangeAspect="1" noChangeArrowheads="1"/>
          </p:cNvPicPr>
          <p:nvPr/>
        </p:nvPicPr>
        <p:blipFill>
          <a:blip r:embed="rId3" cstate="screen">
            <a:lum bright="-18000" contrast="6000"/>
          </a:blip>
          <a:srcRect/>
          <a:stretch>
            <a:fillRect/>
          </a:stretch>
        </p:blipFill>
        <p:spPr bwMode="auto">
          <a:xfrm>
            <a:off x="0" y="0"/>
            <a:ext cx="9144000" cy="6859588"/>
          </a:xfrm>
          <a:prstGeom prst="rect">
            <a:avLst/>
          </a:prstGeom>
          <a:noFill/>
        </p:spPr>
      </p:pic>
      <p:sp>
        <p:nvSpPr>
          <p:cNvPr id="3" name="สี่เหลี่ยมผืนผ้า 4"/>
          <p:cNvSpPr/>
          <p:nvPr/>
        </p:nvSpPr>
        <p:spPr>
          <a:xfrm>
            <a:off x="1494430" y="81885"/>
            <a:ext cx="6080077"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Cooling Tower</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รศ.ดร.สมหมาย ปรีเปรม</a:t>
            </a:r>
            <a:endParaRPr lang="th-TH"/>
          </a:p>
        </p:txBody>
      </p:sp>
      <p:pic>
        <p:nvPicPr>
          <p:cNvPr id="142338" name="Picture 2" descr="M:\Teaching2010-2\Thermo2\3Psychrometry\Pictures\CT02.jpg"/>
          <p:cNvPicPr>
            <a:picLocks noChangeAspect="1" noChangeArrowheads="1"/>
          </p:cNvPicPr>
          <p:nvPr/>
        </p:nvPicPr>
        <p:blipFill>
          <a:blip r:embed="rId2" cstate="screen"/>
          <a:srcRect/>
          <a:stretch>
            <a:fillRect/>
          </a:stretch>
        </p:blipFill>
        <p:spPr bwMode="auto">
          <a:xfrm>
            <a:off x="2083894" y="1242575"/>
            <a:ext cx="4064658" cy="2754439"/>
          </a:xfrm>
          <a:prstGeom prst="rect">
            <a:avLst/>
          </a:prstGeom>
          <a:noFill/>
        </p:spPr>
      </p:pic>
      <p:pic>
        <p:nvPicPr>
          <p:cNvPr id="142339" name="Picture 3" descr="M:\Teaching2010-2\Thermo2\3Psychrometry\Pictures\CoolingTower01.jpg"/>
          <p:cNvPicPr>
            <a:picLocks noChangeAspect="1" noChangeArrowheads="1"/>
          </p:cNvPicPr>
          <p:nvPr/>
        </p:nvPicPr>
        <p:blipFill>
          <a:blip r:embed="rId3" cstate="screen"/>
          <a:srcRect/>
          <a:stretch>
            <a:fillRect/>
          </a:stretch>
        </p:blipFill>
        <p:spPr bwMode="auto">
          <a:xfrm>
            <a:off x="5630755" y="4010461"/>
            <a:ext cx="3169860" cy="2232684"/>
          </a:xfrm>
          <a:prstGeom prst="rect">
            <a:avLst/>
          </a:prstGeom>
          <a:noFill/>
        </p:spPr>
      </p:pic>
      <p:pic>
        <p:nvPicPr>
          <p:cNvPr id="142340" name="Picture 4" descr="M:\Teaching2010-2\Thermo2\3Psychrometry\Pictures\CT03.jpg"/>
          <p:cNvPicPr>
            <a:picLocks noChangeAspect="1" noChangeArrowheads="1"/>
          </p:cNvPicPr>
          <p:nvPr/>
        </p:nvPicPr>
        <p:blipFill>
          <a:blip r:embed="rId4" cstate="screen"/>
          <a:srcRect/>
          <a:stretch>
            <a:fillRect/>
          </a:stretch>
        </p:blipFill>
        <p:spPr bwMode="auto">
          <a:xfrm>
            <a:off x="222250" y="770815"/>
            <a:ext cx="1743075" cy="2619375"/>
          </a:xfrm>
          <a:prstGeom prst="rect">
            <a:avLst/>
          </a:prstGeom>
          <a:noFill/>
        </p:spPr>
      </p:pic>
      <p:pic>
        <p:nvPicPr>
          <p:cNvPr id="142341" name="Picture 5" descr="M:\Teaching2010-2\Thermo2\3Psychrometry\Pictures\CT04.jpg"/>
          <p:cNvPicPr>
            <a:picLocks noChangeAspect="1" noChangeArrowheads="1"/>
          </p:cNvPicPr>
          <p:nvPr/>
        </p:nvPicPr>
        <p:blipFill>
          <a:blip r:embed="rId5" cstate="screen"/>
          <a:srcRect/>
          <a:stretch>
            <a:fillRect/>
          </a:stretch>
        </p:blipFill>
        <p:spPr bwMode="auto">
          <a:xfrm>
            <a:off x="3520692" y="4361849"/>
            <a:ext cx="1828800" cy="1828800"/>
          </a:xfrm>
          <a:prstGeom prst="rect">
            <a:avLst/>
          </a:prstGeom>
          <a:noFill/>
        </p:spPr>
      </p:pic>
      <p:sp>
        <p:nvSpPr>
          <p:cNvPr id="7" name="สี่เหลี่ยมผืนผ้า 4"/>
          <p:cNvSpPr/>
          <p:nvPr/>
        </p:nvSpPr>
        <p:spPr>
          <a:xfrm>
            <a:off x="1494430" y="81885"/>
            <a:ext cx="6080077"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Cooling Tower</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รศ.ดร.สมหมาย ปรีเปรม</a:t>
            </a:r>
            <a:endParaRPr lang="th-TH"/>
          </a:p>
        </p:txBody>
      </p:sp>
      <p:pic>
        <p:nvPicPr>
          <p:cNvPr id="140290" name="Picture 2" descr="M:\Teaching2010-2\Thermo2\3Psychrometry\Pictures\RiceDrying01.jpg"/>
          <p:cNvPicPr>
            <a:picLocks noChangeAspect="1" noChangeArrowheads="1"/>
          </p:cNvPicPr>
          <p:nvPr/>
        </p:nvPicPr>
        <p:blipFill>
          <a:blip r:embed="rId2" cstate="screen"/>
          <a:srcRect/>
          <a:stretch>
            <a:fillRect/>
          </a:stretch>
        </p:blipFill>
        <p:spPr bwMode="auto">
          <a:xfrm>
            <a:off x="0" y="987972"/>
            <a:ext cx="6350001" cy="4749800"/>
          </a:xfrm>
          <a:prstGeom prst="rect">
            <a:avLst/>
          </a:prstGeom>
          <a:noFill/>
        </p:spPr>
      </p:pic>
      <p:pic>
        <p:nvPicPr>
          <p:cNvPr id="140291" name="Picture 3" descr="M:\Teaching2010-2\Thermo2\3Psychrometry\Pictures\rice_dryer9600901.jpg"/>
          <p:cNvPicPr>
            <a:picLocks noChangeAspect="1" noChangeArrowheads="1"/>
          </p:cNvPicPr>
          <p:nvPr/>
        </p:nvPicPr>
        <p:blipFill>
          <a:blip r:embed="rId3" cstate="screen"/>
          <a:srcRect/>
          <a:stretch>
            <a:fillRect/>
          </a:stretch>
        </p:blipFill>
        <p:spPr bwMode="auto">
          <a:xfrm>
            <a:off x="6603834" y="1434606"/>
            <a:ext cx="2540166" cy="5127811"/>
          </a:xfrm>
          <a:prstGeom prst="rect">
            <a:avLst/>
          </a:prstGeom>
          <a:noFill/>
        </p:spPr>
      </p:pic>
      <p:sp>
        <p:nvSpPr>
          <p:cNvPr id="5" name="สี่เหลี่ยมผืนผ้า 4"/>
          <p:cNvSpPr/>
          <p:nvPr/>
        </p:nvSpPr>
        <p:spPr>
          <a:xfrm>
            <a:off x="1494430" y="81885"/>
            <a:ext cx="6080077"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Drying</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5" name="Picture 3" descr="M:\Teaching2010-2\Thermo2\3Psychrometry\Pictures\กล้วยตาก02.jpg"/>
          <p:cNvPicPr>
            <a:picLocks noChangeAspect="1" noChangeArrowheads="1"/>
          </p:cNvPicPr>
          <p:nvPr/>
        </p:nvPicPr>
        <p:blipFill>
          <a:blip r:embed="rId2" cstate="screen"/>
          <a:srcRect/>
          <a:stretch>
            <a:fillRect/>
          </a:stretch>
        </p:blipFill>
        <p:spPr bwMode="auto">
          <a:xfrm>
            <a:off x="1341120" y="1005840"/>
            <a:ext cx="7802880" cy="5852160"/>
          </a:xfrm>
          <a:prstGeom prst="rect">
            <a:avLst/>
          </a:prstGeom>
          <a:noFill/>
        </p:spPr>
      </p:pic>
      <p:sp>
        <p:nvSpPr>
          <p:cNvPr id="2" name="Footer Placeholder 1"/>
          <p:cNvSpPr>
            <a:spLocks noGrp="1"/>
          </p:cNvSpPr>
          <p:nvPr>
            <p:ph type="ftr" sz="quarter" idx="11"/>
          </p:nvPr>
        </p:nvSpPr>
        <p:spPr/>
        <p:txBody>
          <a:bodyPr/>
          <a:lstStyle/>
          <a:p>
            <a:r>
              <a:rPr lang="en-US" smtClean="0"/>
              <a:t>รศ.ดร.สมหมาย ปรีเปรม</a:t>
            </a:r>
            <a:endParaRPr lang="th-TH"/>
          </a:p>
        </p:txBody>
      </p:sp>
      <p:pic>
        <p:nvPicPr>
          <p:cNvPr id="141314" name="Picture 2" descr="M:\Teaching2010-2\Thermo2\3Psychrometry\Pictures\กล้วยตาก.jpg"/>
          <p:cNvPicPr>
            <a:picLocks noChangeAspect="1" noChangeArrowheads="1"/>
          </p:cNvPicPr>
          <p:nvPr/>
        </p:nvPicPr>
        <p:blipFill>
          <a:blip r:embed="rId3" cstate="screen"/>
          <a:srcRect/>
          <a:stretch>
            <a:fillRect/>
          </a:stretch>
        </p:blipFill>
        <p:spPr bwMode="auto">
          <a:xfrm>
            <a:off x="0" y="0"/>
            <a:ext cx="2466975" cy="1847850"/>
          </a:xfrm>
          <a:prstGeom prst="rect">
            <a:avLst/>
          </a:prstGeom>
          <a:noFill/>
        </p:spPr>
      </p:pic>
      <p:sp>
        <p:nvSpPr>
          <p:cNvPr id="5" name="สี่เหลี่ยมผืนผ้า 4"/>
          <p:cNvSpPr/>
          <p:nvPr/>
        </p:nvSpPr>
        <p:spPr>
          <a:xfrm>
            <a:off x="1494430" y="81885"/>
            <a:ext cx="6080077"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Drying</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53251" name="Rectangle 3"/>
          <p:cNvSpPr>
            <a:spLocks noGrp="1" noChangeArrowheads="1"/>
          </p:cNvSpPr>
          <p:nvPr>
            <p:ph type="body" idx="1"/>
          </p:nvPr>
        </p:nvSpPr>
        <p:spPr>
          <a:xfrm>
            <a:off x="444500" y="673100"/>
            <a:ext cx="8229600" cy="5541963"/>
          </a:xfrm>
        </p:spPr>
        <p:style>
          <a:lnRef idx="2">
            <a:schemeClr val="dk1"/>
          </a:lnRef>
          <a:fillRef idx="1">
            <a:schemeClr val="lt1"/>
          </a:fillRef>
          <a:effectRef idx="0">
            <a:schemeClr val="dk1"/>
          </a:effectRef>
          <a:fontRef idx="minor">
            <a:schemeClr val="dk1"/>
          </a:fontRef>
        </p:style>
        <p:txBody>
          <a:bodyPr/>
          <a:lstStyle/>
          <a:p>
            <a:pPr>
              <a:buFontTx/>
              <a:buNone/>
            </a:pPr>
            <a:r>
              <a:rPr lang="en-US" sz="2800" b="1" dirty="0">
                <a:solidFill>
                  <a:srgbClr val="000066"/>
                </a:solidFill>
                <a:latin typeface="Times New Roman" pitchFamily="18" charset="0"/>
              </a:rPr>
              <a:t>Objectives:</a:t>
            </a:r>
          </a:p>
          <a:p>
            <a:r>
              <a:rPr lang="en-US" sz="2800" dirty="0">
                <a:latin typeface="Times New Roman" pitchFamily="18" charset="0"/>
              </a:rPr>
              <a:t>Differentiate between </a:t>
            </a:r>
            <a:r>
              <a:rPr lang="en-US" sz="2800" dirty="0">
                <a:solidFill>
                  <a:schemeClr val="accent2"/>
                </a:solidFill>
                <a:effectLst>
                  <a:outerShdw blurRad="38100" dist="38100" dir="2700000" algn="tl">
                    <a:srgbClr val="C0C0C0"/>
                  </a:outerShdw>
                </a:effectLst>
                <a:latin typeface="Times New Roman" pitchFamily="18" charset="0"/>
              </a:rPr>
              <a:t>DRY AIR</a:t>
            </a:r>
            <a:r>
              <a:rPr lang="en-US" sz="2800" dirty="0">
                <a:latin typeface="Times New Roman" pitchFamily="18" charset="0"/>
              </a:rPr>
              <a:t> and </a:t>
            </a:r>
            <a:r>
              <a:rPr lang="en-US" sz="2800" dirty="0">
                <a:solidFill>
                  <a:schemeClr val="accent2"/>
                </a:solidFill>
                <a:effectLst>
                  <a:outerShdw blurRad="38100" dist="38100" dir="2700000" algn="tl">
                    <a:srgbClr val="C0C0C0"/>
                  </a:outerShdw>
                </a:effectLst>
                <a:latin typeface="Times New Roman" pitchFamily="18" charset="0"/>
              </a:rPr>
              <a:t>ATMOSPHERIC AIR</a:t>
            </a:r>
          </a:p>
          <a:p>
            <a:r>
              <a:rPr lang="en-US" sz="2800" dirty="0">
                <a:latin typeface="Times New Roman" pitchFamily="18" charset="0"/>
              </a:rPr>
              <a:t>Defined and calculate: </a:t>
            </a:r>
            <a:r>
              <a:rPr lang="en-US" sz="2800" b="1" dirty="0">
                <a:solidFill>
                  <a:schemeClr val="accent2"/>
                </a:solidFill>
                <a:effectLst>
                  <a:outerShdw blurRad="38100" dist="38100" dir="2700000" algn="tl">
                    <a:srgbClr val="C0C0C0"/>
                  </a:outerShdw>
                </a:effectLst>
                <a:latin typeface="Times New Roman" pitchFamily="18" charset="0"/>
              </a:rPr>
              <a:t>specific and relative humidity</a:t>
            </a:r>
            <a:r>
              <a:rPr lang="en-US" sz="2800" dirty="0">
                <a:latin typeface="Times New Roman" pitchFamily="18" charset="0"/>
              </a:rPr>
              <a:t> of atmospheric air.</a:t>
            </a:r>
          </a:p>
          <a:p>
            <a:r>
              <a:rPr lang="en-US" sz="2800" dirty="0">
                <a:latin typeface="Times New Roman" pitchFamily="18" charset="0"/>
              </a:rPr>
              <a:t>Calculate the </a:t>
            </a:r>
            <a:r>
              <a:rPr lang="en-US" sz="2800" b="1" dirty="0">
                <a:solidFill>
                  <a:schemeClr val="accent2"/>
                </a:solidFill>
                <a:effectLst>
                  <a:outerShdw blurRad="38100" dist="38100" dir="2700000" algn="tl">
                    <a:srgbClr val="C0C0C0"/>
                  </a:outerShdw>
                </a:effectLst>
                <a:latin typeface="Times New Roman" pitchFamily="18" charset="0"/>
              </a:rPr>
              <a:t>DEW POINT temperature</a:t>
            </a:r>
            <a:r>
              <a:rPr lang="en-US" sz="2800" dirty="0">
                <a:latin typeface="Times New Roman" pitchFamily="18" charset="0"/>
              </a:rPr>
              <a:t>.</a:t>
            </a:r>
          </a:p>
          <a:p>
            <a:r>
              <a:rPr lang="en-US" sz="2800" dirty="0">
                <a:latin typeface="Times New Roman" pitchFamily="18" charset="0"/>
              </a:rPr>
              <a:t>Relate the </a:t>
            </a:r>
            <a:r>
              <a:rPr lang="en-US" sz="2800" b="1" dirty="0">
                <a:solidFill>
                  <a:schemeClr val="accent2"/>
                </a:solidFill>
                <a:effectLst>
                  <a:outerShdw blurRad="38100" dist="38100" dir="2700000" algn="tl">
                    <a:srgbClr val="C0C0C0"/>
                  </a:outerShdw>
                </a:effectLst>
                <a:latin typeface="Times New Roman" pitchFamily="18" charset="0"/>
              </a:rPr>
              <a:t>Adiabatic Saturation Temperature</a:t>
            </a:r>
            <a:r>
              <a:rPr lang="en-US" sz="2800" dirty="0">
                <a:latin typeface="Times New Roman" pitchFamily="18" charset="0"/>
              </a:rPr>
              <a:t> and </a:t>
            </a:r>
            <a:r>
              <a:rPr lang="en-US" sz="2800" b="1" dirty="0">
                <a:solidFill>
                  <a:schemeClr val="accent2"/>
                </a:solidFill>
                <a:effectLst>
                  <a:outerShdw blurRad="38100" dist="38100" dir="2700000" algn="tl">
                    <a:srgbClr val="C0C0C0"/>
                  </a:outerShdw>
                </a:effectLst>
                <a:latin typeface="Times New Roman" pitchFamily="18" charset="0"/>
              </a:rPr>
              <a:t>Wet-Bulb Temperature</a:t>
            </a:r>
            <a:r>
              <a:rPr lang="en-US" sz="2800" dirty="0">
                <a:latin typeface="Times New Roman" pitchFamily="18" charset="0"/>
              </a:rPr>
              <a:t>.</a:t>
            </a:r>
          </a:p>
          <a:p>
            <a:r>
              <a:rPr lang="en-US" sz="2800" b="1" dirty="0" err="1">
                <a:solidFill>
                  <a:schemeClr val="accent2"/>
                </a:solidFill>
                <a:effectLst>
                  <a:outerShdw blurRad="38100" dist="38100" dir="2700000" algn="tl">
                    <a:srgbClr val="C0C0C0"/>
                  </a:outerShdw>
                </a:effectLst>
                <a:latin typeface="Times New Roman" pitchFamily="18" charset="0"/>
              </a:rPr>
              <a:t>Psychrometric</a:t>
            </a:r>
            <a:r>
              <a:rPr lang="en-US" sz="2800" b="1" dirty="0">
                <a:solidFill>
                  <a:schemeClr val="accent2"/>
                </a:solidFill>
                <a:effectLst>
                  <a:outerShdw blurRad="38100" dist="38100" dir="2700000" algn="tl">
                    <a:srgbClr val="C0C0C0"/>
                  </a:outerShdw>
                </a:effectLst>
                <a:latin typeface="Times New Roman" pitchFamily="18" charset="0"/>
              </a:rPr>
              <a:t> Chart</a:t>
            </a:r>
            <a:r>
              <a:rPr lang="en-US" sz="2800" dirty="0">
                <a:latin typeface="Times New Roman" pitchFamily="18" charset="0"/>
              </a:rPr>
              <a:t> </a:t>
            </a:r>
            <a:r>
              <a:rPr lang="en-US" sz="2800" dirty="0">
                <a:latin typeface="Times New Roman" pitchFamily="18" charset="0"/>
                <a:sym typeface="Wingdings" pitchFamily="2" charset="2"/>
              </a:rPr>
              <a:t> Properties of </a:t>
            </a:r>
            <a:r>
              <a:rPr lang="en-US" sz="2800" dirty="0" err="1">
                <a:latin typeface="Times New Roman" pitchFamily="18" charset="0"/>
                <a:sym typeface="Wingdings" pitchFamily="2" charset="2"/>
              </a:rPr>
              <a:t>atm</a:t>
            </a:r>
            <a:r>
              <a:rPr lang="en-US" sz="2800" dirty="0">
                <a:latin typeface="Times New Roman" pitchFamily="18" charset="0"/>
                <a:sym typeface="Wingdings" pitchFamily="2" charset="2"/>
              </a:rPr>
              <a:t> .air.</a:t>
            </a:r>
          </a:p>
          <a:p>
            <a:r>
              <a:rPr lang="en-US" sz="2800" b="1" dirty="0">
                <a:solidFill>
                  <a:schemeClr val="accent2"/>
                </a:solidFill>
                <a:effectLst>
                  <a:outerShdw blurRad="38100" dist="38100" dir="2700000" algn="tl">
                    <a:srgbClr val="C0C0C0"/>
                  </a:outerShdw>
                </a:effectLst>
                <a:latin typeface="Times New Roman" pitchFamily="18" charset="0"/>
                <a:sym typeface="Wingdings" pitchFamily="2" charset="2"/>
              </a:rPr>
              <a:t>Air Conditioning Processes.</a:t>
            </a:r>
            <a:endParaRPr lang="th-TH" sz="2800" b="1" dirty="0">
              <a:solidFill>
                <a:schemeClr val="accent2"/>
              </a:solidFill>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162818" name="Rectangle 2"/>
          <p:cNvSpPr>
            <a:spLocks noGrp="1" noChangeArrowheads="1"/>
          </p:cNvSpPr>
          <p:nvPr>
            <p:ph type="title"/>
          </p:nvPr>
        </p:nvSpPr>
        <p:spPr/>
        <p:style>
          <a:lnRef idx="2">
            <a:schemeClr val="accent3"/>
          </a:lnRef>
          <a:fillRef idx="1">
            <a:schemeClr val="lt1"/>
          </a:fillRef>
          <a:effectRef idx="0">
            <a:schemeClr val="accent3"/>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Gas-Vapor Mixtures</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 Air-Conditioning</a:t>
            </a:r>
            <a:endParaRPr lang="th-TH"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2819" name="Rectangle 3"/>
          <p:cNvSpPr>
            <a:spLocks noGrp="1" noChangeArrowheads="1"/>
          </p:cNvSpPr>
          <p:nvPr>
            <p:ph type="body" idx="1"/>
          </p:nvPr>
        </p:nvSpPr>
        <p:spPr>
          <a:xfrm>
            <a:off x="457200" y="2108200"/>
            <a:ext cx="8229600" cy="3319463"/>
          </a:xfrm>
        </p:spPr>
        <p:txBody>
          <a:bodyPr/>
          <a:lstStyle/>
          <a:p>
            <a:r>
              <a:rPr lang="en-US" sz="2800"/>
              <a:t>At T&lt; T</a:t>
            </a:r>
            <a:r>
              <a:rPr lang="en-US" sz="2800" baseline="-25000"/>
              <a:t>c</a:t>
            </a:r>
            <a:r>
              <a:rPr lang="en-US" sz="2800"/>
              <a:t>  Gas is referred as </a:t>
            </a:r>
            <a:r>
              <a:rPr lang="en-US" sz="2800" b="1">
                <a:solidFill>
                  <a:schemeClr val="accent2"/>
                </a:solidFill>
                <a:effectLst>
                  <a:outerShdw blurRad="38100" dist="38100" dir="2700000" algn="tl">
                    <a:srgbClr val="C0C0C0"/>
                  </a:outerShdw>
                </a:effectLst>
              </a:rPr>
              <a:t>“VAPOR”</a:t>
            </a:r>
          </a:p>
          <a:p>
            <a:r>
              <a:rPr lang="en-US" sz="2800">
                <a:solidFill>
                  <a:schemeClr val="accent2"/>
                </a:solidFill>
              </a:rPr>
              <a:t>Close to sat. </a:t>
            </a:r>
            <a:r>
              <a:rPr lang="en-US" sz="2800">
                <a:solidFill>
                  <a:schemeClr val="accent2"/>
                </a:solidFill>
                <a:sym typeface="Wingdings" pitchFamily="2" charset="2"/>
              </a:rPr>
              <a:t></a:t>
            </a:r>
            <a:r>
              <a:rPr lang="en-US" sz="2800" b="1">
                <a:solidFill>
                  <a:schemeClr val="accent2"/>
                </a:solidFill>
                <a:effectLst>
                  <a:outerShdw blurRad="38100" dist="38100" dir="2700000" algn="tl">
                    <a:srgbClr val="C0C0C0"/>
                  </a:outerShdw>
                </a:effectLst>
                <a:sym typeface="Wingdings" pitchFamily="2" charset="2"/>
              </a:rPr>
              <a:t> </a:t>
            </a:r>
            <a:r>
              <a:rPr lang="en-US" sz="2800">
                <a:solidFill>
                  <a:schemeClr val="accent2"/>
                </a:solidFill>
                <a:sym typeface="Wingdings" pitchFamily="2" charset="2"/>
              </a:rPr>
              <a:t>possibility of</a:t>
            </a:r>
            <a:r>
              <a:rPr lang="en-US" sz="2800" b="1">
                <a:solidFill>
                  <a:schemeClr val="accent2"/>
                </a:solidFill>
                <a:effectLst>
                  <a:outerShdw blurRad="38100" dist="38100" dir="2700000" algn="tl">
                    <a:srgbClr val="C0C0C0"/>
                  </a:outerShdw>
                </a:effectLst>
                <a:sym typeface="Wingdings" pitchFamily="2" charset="2"/>
              </a:rPr>
              <a:t> condensation</a:t>
            </a:r>
          </a:p>
          <a:p>
            <a:r>
              <a:rPr lang="en-US" sz="2800">
                <a:solidFill>
                  <a:schemeClr val="accent2"/>
                </a:solidFill>
                <a:sym typeface="Wingdings" pitchFamily="2" charset="2"/>
              </a:rPr>
              <a:t>Last Chapter dealing only with Gas + Gas</a:t>
            </a:r>
          </a:p>
          <a:p>
            <a:r>
              <a:rPr lang="en-US" sz="2800">
                <a:solidFill>
                  <a:schemeClr val="accent2"/>
                </a:solidFill>
                <a:sym typeface="Wingdings" pitchFamily="2" charset="2"/>
              </a:rPr>
              <a:t>Gas + Vapor ~ Condensation  </a:t>
            </a:r>
            <a:r>
              <a:rPr lang="en-US" sz="2800" b="1">
                <a:solidFill>
                  <a:schemeClr val="accent2"/>
                </a:solidFill>
                <a:effectLst>
                  <a:outerShdw blurRad="38100" dist="38100" dir="2700000" algn="tl">
                    <a:srgbClr val="C0C0C0"/>
                  </a:outerShdw>
                </a:effectLst>
                <a:sym typeface="Wingdings" pitchFamily="2" charset="2"/>
              </a:rPr>
              <a:t>Two Phase</a:t>
            </a:r>
          </a:p>
          <a:p>
            <a:r>
              <a:rPr lang="en-US" sz="2800">
                <a:solidFill>
                  <a:schemeClr val="accent2"/>
                </a:solidFill>
              </a:rPr>
              <a:t>In this chapter </a:t>
            </a:r>
            <a:r>
              <a:rPr lang="en-US" sz="2800">
                <a:solidFill>
                  <a:schemeClr val="accent2"/>
                </a:solidFill>
                <a:sym typeface="Wingdings" pitchFamily="2" charset="2"/>
              </a:rPr>
              <a:t> </a:t>
            </a:r>
            <a:r>
              <a:rPr lang="en-US" sz="2800" b="1">
                <a:solidFill>
                  <a:schemeClr val="accent2"/>
                </a:solidFill>
                <a:effectLst>
                  <a:outerShdw blurRad="38100" dist="38100" dir="2700000" algn="tl">
                    <a:srgbClr val="C0C0C0"/>
                  </a:outerShdw>
                </a:effectLst>
                <a:sym typeface="Wingdings" pitchFamily="2" charset="2"/>
              </a:rPr>
              <a:t>Air + Water Vapor = “Psychrometry”.. ~ Air-Conditioning</a:t>
            </a:r>
            <a:endParaRPr lang="th-TH" sz="2800">
              <a:solidFill>
                <a:schemeClr val="accent2"/>
              </a:solidFill>
              <a:sym typeface="Wingdings" pitchFamily="2" charset="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47106" name="Rectangle 2"/>
          <p:cNvSpPr>
            <a:spLocks noGrp="1" noChangeArrowheads="1"/>
          </p:cNvSpPr>
          <p:nvPr>
            <p:ph type="title"/>
          </p:nvPr>
        </p:nvSpPr>
        <p:spPr>
          <a:xfrm>
            <a:off x="457200" y="0"/>
            <a:ext cx="8229600" cy="1143000"/>
          </a:xfrm>
          <a:noFill/>
          <a:ln w="9525">
            <a:noFill/>
            <a:miter lim="800000"/>
            <a:headEnd/>
            <a:tailEnd/>
          </a:ln>
          <a:effec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14.1 Dry and Atmospheric Air</a:t>
            </a:r>
            <a:endParaRPr lang="th-TH"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7107" name="Rectangle 3"/>
          <p:cNvSpPr>
            <a:spLocks noGrp="1" noChangeArrowheads="1"/>
          </p:cNvSpPr>
          <p:nvPr>
            <p:ph type="body" idx="1"/>
          </p:nvPr>
        </p:nvSpPr>
        <p:spPr>
          <a:xfrm>
            <a:off x="498475" y="1374775"/>
            <a:ext cx="8229600" cy="4525963"/>
          </a:xfrm>
        </p:spPr>
        <p:txBody>
          <a:bodyPr/>
          <a:lstStyle/>
          <a:p>
            <a:r>
              <a:rPr lang="en-US" sz="3600"/>
              <a:t>Atmospheric air = </a:t>
            </a:r>
          </a:p>
          <a:p>
            <a:pPr>
              <a:buFontTx/>
              <a:buNone/>
            </a:pPr>
            <a:r>
              <a:rPr lang="en-US" sz="3600"/>
              <a:t>     [N</a:t>
            </a:r>
            <a:r>
              <a:rPr lang="en-US" sz="3600" baseline="-25000"/>
              <a:t>2</a:t>
            </a:r>
            <a:r>
              <a:rPr lang="en-US" sz="3600"/>
              <a:t> + O</a:t>
            </a:r>
            <a:r>
              <a:rPr lang="en-US" sz="3600" baseline="-25000"/>
              <a:t>2</a:t>
            </a:r>
            <a:r>
              <a:rPr lang="en-US" sz="3600"/>
              <a:t> + Other gases] + </a:t>
            </a:r>
          </a:p>
          <a:p>
            <a:pPr>
              <a:buFontTx/>
              <a:buNone/>
            </a:pPr>
            <a:r>
              <a:rPr lang="en-US" sz="3600"/>
              <a:t>     Moisture (water vapor)</a:t>
            </a:r>
          </a:p>
          <a:p>
            <a:r>
              <a:rPr lang="en-US" sz="3600"/>
              <a:t>Dry air = No moisture</a:t>
            </a:r>
          </a:p>
          <a:p>
            <a:r>
              <a:rPr lang="en-US" sz="3600"/>
              <a:t>then: </a:t>
            </a:r>
            <a:r>
              <a:rPr lang="en-US" sz="3600" b="1">
                <a:solidFill>
                  <a:schemeClr val="accent2"/>
                </a:solidFill>
                <a:effectLst>
                  <a:outerShdw blurRad="38100" dist="38100" dir="2700000" algn="tl">
                    <a:srgbClr val="C0C0C0"/>
                  </a:outerShdw>
                </a:effectLst>
              </a:rPr>
              <a:t>Air = </a:t>
            </a:r>
            <a:r>
              <a:rPr lang="en-US" sz="3600">
                <a:solidFill>
                  <a:schemeClr val="accent2"/>
                </a:solidFill>
              </a:rPr>
              <a:t>mixture of</a:t>
            </a:r>
            <a:r>
              <a:rPr lang="en-US" sz="3600" b="1">
                <a:solidFill>
                  <a:schemeClr val="accent2"/>
                </a:solidFill>
                <a:effectLst>
                  <a:outerShdw blurRad="38100" dist="38100" dir="2700000" algn="tl">
                    <a:srgbClr val="C0C0C0"/>
                  </a:outerShdw>
                </a:effectLst>
              </a:rPr>
              <a:t> Dry Air + Water Vapor</a:t>
            </a:r>
            <a:endParaRPr lang="th-TH" sz="3600" b="1">
              <a:solidFill>
                <a:schemeClr val="accent2"/>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Desktop\Ball Molecule\Psychrometry\ภาพนิ่ง3.JPG"/>
          <p:cNvPicPr>
            <a:picLocks noChangeAspect="1" noChangeArrowheads="1"/>
          </p:cNvPicPr>
          <p:nvPr/>
        </p:nvPicPr>
        <p:blipFill>
          <a:blip r:embed="rId2" cstate="screen"/>
          <a:srcRect/>
          <a:stretch>
            <a:fillRect/>
          </a:stretch>
        </p:blipFill>
        <p:spPr bwMode="auto">
          <a:xfrm>
            <a:off x="222068" y="3030583"/>
            <a:ext cx="2409078" cy="2743200"/>
          </a:xfrm>
          <a:prstGeom prst="rect">
            <a:avLst/>
          </a:prstGeom>
          <a:noFill/>
        </p:spPr>
      </p:pic>
      <p:sp>
        <p:nvSpPr>
          <p:cNvPr id="5" name="TextBox 4"/>
          <p:cNvSpPr txBox="1"/>
          <p:nvPr/>
        </p:nvSpPr>
        <p:spPr>
          <a:xfrm>
            <a:off x="247650" y="1250496"/>
            <a:ext cx="24003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h-TH" dirty="0" smtClean="0"/>
              <a:t>อากาศแห้งและไอน้ำ</a:t>
            </a:r>
            <a:endParaRPr lang="th-TH" dirty="0"/>
          </a:p>
        </p:txBody>
      </p:sp>
      <p:sp>
        <p:nvSpPr>
          <p:cNvPr id="6" name="TextBox 5"/>
          <p:cNvSpPr txBox="1"/>
          <p:nvPr/>
        </p:nvSpPr>
        <p:spPr>
          <a:xfrm>
            <a:off x="3464379" y="1258661"/>
            <a:ext cx="24003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h-TH" dirty="0" smtClean="0"/>
              <a:t>อากาศแห้ง</a:t>
            </a:r>
            <a:endParaRPr lang="th-TH" dirty="0"/>
          </a:p>
        </p:txBody>
      </p:sp>
      <p:sp>
        <p:nvSpPr>
          <p:cNvPr id="7" name="TextBox 6"/>
          <p:cNvSpPr txBox="1"/>
          <p:nvPr/>
        </p:nvSpPr>
        <p:spPr>
          <a:xfrm>
            <a:off x="6358618" y="1265465"/>
            <a:ext cx="24003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h-TH" dirty="0" smtClean="0"/>
              <a:t>ไอน้ำ</a:t>
            </a:r>
            <a:endParaRPr lang="th-TH" dirty="0"/>
          </a:p>
        </p:txBody>
      </p:sp>
      <p:sp>
        <p:nvSpPr>
          <p:cNvPr id="8" name="TextBox 7"/>
          <p:cNvSpPr txBox="1"/>
          <p:nvPr/>
        </p:nvSpPr>
        <p:spPr>
          <a:xfrm>
            <a:off x="383723" y="1763486"/>
            <a:ext cx="2073727"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Temperature, T</a:t>
            </a:r>
          </a:p>
          <a:p>
            <a:r>
              <a:rPr lang="en-US" sz="2400" dirty="0" smtClean="0">
                <a:latin typeface="Times New Roman" pitchFamily="18" charset="0"/>
                <a:cs typeface="Times New Roman" pitchFamily="18" charset="0"/>
              </a:rPr>
              <a:t>Volume,  V</a:t>
            </a:r>
          </a:p>
          <a:p>
            <a:r>
              <a:rPr lang="en-US" sz="2400" dirty="0" smtClean="0">
                <a:latin typeface="Times New Roman" pitchFamily="18" charset="0"/>
                <a:cs typeface="Times New Roman" pitchFamily="18" charset="0"/>
              </a:rPr>
              <a:t>Pressure, P</a:t>
            </a:r>
            <a:endParaRPr lang="th-TH" sz="2400" dirty="0">
              <a:latin typeface="Times New Roman" pitchFamily="18" charset="0"/>
            </a:endParaRPr>
          </a:p>
        </p:txBody>
      </p:sp>
      <p:sp>
        <p:nvSpPr>
          <p:cNvPr id="9" name="TextBox 8"/>
          <p:cNvSpPr txBox="1"/>
          <p:nvPr/>
        </p:nvSpPr>
        <p:spPr>
          <a:xfrm>
            <a:off x="3488870" y="481694"/>
            <a:ext cx="5361215"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t>Dalton’s Law</a:t>
            </a:r>
            <a:endParaRPr lang="th-TH" dirty="0"/>
          </a:p>
        </p:txBody>
      </p:sp>
      <p:sp>
        <p:nvSpPr>
          <p:cNvPr id="10" name="TextBox 9"/>
          <p:cNvSpPr txBox="1"/>
          <p:nvPr/>
        </p:nvSpPr>
        <p:spPr>
          <a:xfrm>
            <a:off x="3522519" y="1826079"/>
            <a:ext cx="2389908" cy="1261884"/>
          </a:xfrm>
          <a:prstGeom prst="rect">
            <a:avLst/>
          </a:prstGeom>
          <a:noFill/>
        </p:spPr>
        <p:txBody>
          <a:bodyPr wrap="square" rtlCol="0">
            <a:spAutoFit/>
          </a:bodyPr>
          <a:lstStyle/>
          <a:p>
            <a:r>
              <a:rPr lang="en-US" sz="2400" dirty="0" smtClean="0">
                <a:latin typeface="Times New Roman" pitchFamily="18" charset="0"/>
                <a:cs typeface="Times New Roman" pitchFamily="18" charset="0"/>
              </a:rPr>
              <a:t>Temperature, T</a:t>
            </a:r>
          </a:p>
          <a:p>
            <a:r>
              <a:rPr lang="en-US" sz="2400" dirty="0" smtClean="0">
                <a:latin typeface="Times New Roman" pitchFamily="18" charset="0"/>
                <a:cs typeface="Times New Roman" pitchFamily="18" charset="0"/>
              </a:rPr>
              <a:t>Volume,  V</a:t>
            </a:r>
          </a:p>
          <a:p>
            <a:r>
              <a:rPr lang="en-US" b="1" dirty="0" smtClean="0">
                <a:solidFill>
                  <a:srgbClr val="A50021"/>
                </a:solidFill>
                <a:latin typeface="Times New Roman" pitchFamily="18" charset="0"/>
                <a:cs typeface="Times New Roman" pitchFamily="18" charset="0"/>
              </a:rPr>
              <a:t>Pressure, P</a:t>
            </a:r>
            <a:r>
              <a:rPr lang="en-US" b="1" baseline="-25000" dirty="0" smtClean="0">
                <a:solidFill>
                  <a:srgbClr val="A50021"/>
                </a:solidFill>
                <a:latin typeface="Times New Roman" pitchFamily="18" charset="0"/>
                <a:cs typeface="Times New Roman" pitchFamily="18" charset="0"/>
              </a:rPr>
              <a:t>air</a:t>
            </a:r>
            <a:endParaRPr lang="th-TH" b="1" dirty="0">
              <a:solidFill>
                <a:srgbClr val="A50021"/>
              </a:solidFill>
              <a:latin typeface="Times New Roman" pitchFamily="18" charset="0"/>
            </a:endParaRPr>
          </a:p>
        </p:txBody>
      </p:sp>
      <p:cxnSp>
        <p:nvCxnSpPr>
          <p:cNvPr id="12" name="ตัวเชื่อมต่อตรง 11"/>
          <p:cNvCxnSpPr/>
          <p:nvPr/>
        </p:nvCxnSpPr>
        <p:spPr>
          <a:xfrm>
            <a:off x="-314325" y="1762125"/>
            <a:ext cx="9734550" cy="28575"/>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29375" y="1826079"/>
            <a:ext cx="2590800" cy="1261884"/>
          </a:xfrm>
          <a:prstGeom prst="rect">
            <a:avLst/>
          </a:prstGeom>
          <a:noFill/>
        </p:spPr>
        <p:txBody>
          <a:bodyPr wrap="square" rtlCol="0">
            <a:spAutoFit/>
          </a:bodyPr>
          <a:lstStyle/>
          <a:p>
            <a:r>
              <a:rPr lang="en-US" sz="2400" dirty="0" smtClean="0">
                <a:latin typeface="Times New Roman" pitchFamily="18" charset="0"/>
                <a:cs typeface="Times New Roman" pitchFamily="18" charset="0"/>
              </a:rPr>
              <a:t>Temperature, T</a:t>
            </a:r>
          </a:p>
          <a:p>
            <a:r>
              <a:rPr lang="en-US" sz="2400" dirty="0" smtClean="0">
                <a:latin typeface="Times New Roman" pitchFamily="18" charset="0"/>
                <a:cs typeface="Times New Roman" pitchFamily="18" charset="0"/>
              </a:rPr>
              <a:t>Volume,  V</a:t>
            </a:r>
          </a:p>
          <a:p>
            <a:r>
              <a:rPr lang="en-US" b="1" dirty="0" smtClean="0">
                <a:solidFill>
                  <a:srgbClr val="A50021"/>
                </a:solidFill>
                <a:latin typeface="Times New Roman" pitchFamily="18" charset="0"/>
                <a:cs typeface="Times New Roman" pitchFamily="18" charset="0"/>
              </a:rPr>
              <a:t>Pressure, </a:t>
            </a:r>
            <a:r>
              <a:rPr lang="en-US" b="1" dirty="0" err="1" smtClean="0">
                <a:solidFill>
                  <a:srgbClr val="A50021"/>
                </a:solidFill>
                <a:latin typeface="Times New Roman" pitchFamily="18" charset="0"/>
                <a:cs typeface="Times New Roman" pitchFamily="18" charset="0"/>
              </a:rPr>
              <a:t>P</a:t>
            </a:r>
            <a:r>
              <a:rPr lang="en-US" b="1" baseline="-25000" dirty="0" err="1" smtClean="0">
                <a:solidFill>
                  <a:srgbClr val="A50021"/>
                </a:solidFill>
                <a:latin typeface="Times New Roman" pitchFamily="18" charset="0"/>
                <a:cs typeface="Times New Roman" pitchFamily="18" charset="0"/>
              </a:rPr>
              <a:t>steam</a:t>
            </a:r>
            <a:endParaRPr lang="th-TH" b="1" dirty="0">
              <a:solidFill>
                <a:srgbClr val="A50021"/>
              </a:solidFill>
              <a:latin typeface="Times New Roman" pitchFamily="18" charset="0"/>
            </a:endParaRPr>
          </a:p>
        </p:txBody>
      </p:sp>
      <p:cxnSp>
        <p:nvCxnSpPr>
          <p:cNvPr id="16" name="ตัวเชื่อมต่อตรง 15"/>
          <p:cNvCxnSpPr/>
          <p:nvPr/>
        </p:nvCxnSpPr>
        <p:spPr>
          <a:xfrm>
            <a:off x="3038475" y="-142875"/>
            <a:ext cx="28575" cy="7115175"/>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pic>
        <p:nvPicPr>
          <p:cNvPr id="14" name="Picture 3" descr="C:\Documents and Settings\User\Desktop\Ball Molecule\Psychrometry\ภาพนิ่ง1.JP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218746" y="3027120"/>
            <a:ext cx="2403738" cy="2743200"/>
          </a:xfrm>
          <a:prstGeom prst="rect">
            <a:avLst/>
          </a:prstGeom>
          <a:noFill/>
        </p:spPr>
      </p:pic>
      <p:pic>
        <p:nvPicPr>
          <p:cNvPr id="3076" name="Picture 4" descr="C:\Documents and Settings\User\Desktop\Ball Molecule\Psychrometry\ภาพนิ่ง2.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223980" y="3037862"/>
            <a:ext cx="2414272"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ipe(left)">
                                      <p:cBhvr>
                                        <p:cTn id="11" dur="1000"/>
                                        <p:tgtEl>
                                          <p:spTgt spid="307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2000"/>
                                        <p:tgtEl>
                                          <p:spTgt spid="12"/>
                                        </p:tgtEl>
                                      </p:cBhvr>
                                    </p:animEffect>
                                  </p:childTnLst>
                                </p:cTn>
                              </p:par>
                              <p:par>
                                <p:cTn id="21" presetID="22" presetClass="entr" presetSubtype="1"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2000"/>
                                        <p:tgtEl>
                                          <p:spTgt spid="1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2000"/>
                                        <p:tgtEl>
                                          <p:spTgt spid="9"/>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3500"/>
                            </p:stCondLst>
                            <p:childTnLst>
                              <p:par>
                                <p:cTn id="36" presetID="1"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p:stCondLst>
                              <p:cond delay="3500"/>
                            </p:stCondLst>
                            <p:childTnLst>
                              <p:par>
                                <p:cTn id="39" presetID="63" presetClass="path" presetSubtype="0" accel="50000" decel="50000" fill="hold" nodeType="afterEffect">
                                  <p:stCondLst>
                                    <p:cond delay="0"/>
                                  </p:stCondLst>
                                  <p:childTnLst>
                                    <p:animMotion origin="layout" path="M -1.94444E-6 4.81481E-6 L 0.36146 0.00162 " pathEditMode="relative" rAng="0" ptsTypes="AA">
                                      <p:cBhvr>
                                        <p:cTn id="40" dur="2000" fill="hold"/>
                                        <p:tgtEl>
                                          <p:spTgt spid="14"/>
                                        </p:tgtEl>
                                        <p:attrNameLst>
                                          <p:attrName>ppt_x</p:attrName>
                                          <p:attrName>ppt_y</p:attrName>
                                        </p:attrNameLst>
                                      </p:cBhvr>
                                      <p:rCtr x="181" y="1"/>
                                    </p:animMotion>
                                  </p:childTnLst>
                                </p:cTn>
                              </p:par>
                            </p:childTnLst>
                          </p:cTn>
                        </p:par>
                        <p:par>
                          <p:cTn id="41" fill="hold">
                            <p:stCondLst>
                              <p:cond delay="5500"/>
                            </p:stCondLst>
                            <p:childTnLst>
                              <p:par>
                                <p:cTn id="42" presetID="1" presetClass="entr" presetSubtype="0" fill="hold" nodeType="afterEffect">
                                  <p:stCondLst>
                                    <p:cond delay="0"/>
                                  </p:stCondLst>
                                  <p:childTnLst>
                                    <p:set>
                                      <p:cBhvr>
                                        <p:cTn id="43" dur="1" fill="hold">
                                          <p:stCondLst>
                                            <p:cond delay="0"/>
                                          </p:stCondLst>
                                        </p:cTn>
                                        <p:tgtEl>
                                          <p:spTgt spid="3076"/>
                                        </p:tgtEl>
                                        <p:attrNameLst>
                                          <p:attrName>style.visibility</p:attrName>
                                        </p:attrNameLst>
                                      </p:cBhvr>
                                      <p:to>
                                        <p:strVal val="visible"/>
                                      </p:to>
                                    </p:set>
                                  </p:childTnLst>
                                </p:cTn>
                              </p:par>
                            </p:childTnLst>
                          </p:cTn>
                        </p:par>
                        <p:par>
                          <p:cTn id="44" fill="hold">
                            <p:stCondLst>
                              <p:cond delay="5500"/>
                            </p:stCondLst>
                            <p:childTnLst>
                              <p:par>
                                <p:cTn id="45" presetID="63" presetClass="path" presetSubtype="0" accel="50000" decel="50000" fill="hold" nodeType="afterEffect">
                                  <p:stCondLst>
                                    <p:cond delay="0"/>
                                  </p:stCondLst>
                                  <p:childTnLst>
                                    <p:animMotion origin="layout" path="M -3.61111E-6 4.44444E-6 L 0.68698 -0.00278 " pathEditMode="relative" rAng="0" ptsTypes="AA">
                                      <p:cBhvr>
                                        <p:cTn id="46" dur="2000" fill="hold"/>
                                        <p:tgtEl>
                                          <p:spTgt spid="3076"/>
                                        </p:tgtEl>
                                        <p:attrNameLst>
                                          <p:attrName>ppt_x</p:attrName>
                                          <p:attrName>ppt_y</p:attrName>
                                        </p:attrNameLst>
                                      </p:cBhvr>
                                      <p:rCtr x="343" y="-1"/>
                                    </p:animMotion>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2000"/>
                                        <p:tgtEl>
                                          <p:spTgt spid="10"/>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152578" name="Picture 2" descr="Our World 2 [from www"/>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152579" name="Rectangle 3"/>
          <p:cNvSpPr>
            <a:spLocks noChangeArrowheads="1"/>
          </p:cNvSpPr>
          <p:nvPr/>
        </p:nvSpPr>
        <p:spPr bwMode="auto">
          <a:xfrm>
            <a:off x="5461000" y="5410200"/>
            <a:ext cx="3683000" cy="1295400"/>
          </a:xfrm>
          <a:prstGeom prst="rect">
            <a:avLst/>
          </a:prstGeom>
          <a:noFill/>
          <a:ln w="9525">
            <a:noFill/>
            <a:miter lim="800000"/>
            <a:headEnd/>
            <a:tailEnd/>
          </a:ln>
          <a:effectLst/>
        </p:spPr>
        <p:txBody>
          <a:bodyPr anchor="ctr"/>
          <a:lstStyle/>
          <a:p>
            <a:pPr algn="ctr">
              <a:lnSpc>
                <a:spcPct val="50000"/>
              </a:lnSpc>
            </a:pPr>
            <a:r>
              <a:rPr lang="en-US" sz="12000" b="1">
                <a:solidFill>
                  <a:schemeClr val="accent2"/>
                </a:solidFill>
                <a:effectLst>
                  <a:outerShdw blurRad="38100" dist="38100" dir="2700000" algn="tl">
                    <a:srgbClr val="C0C0C0"/>
                  </a:outerShdw>
                </a:effectLst>
                <a:latin typeface="JS Tina" pitchFamily="2" charset="-34"/>
                <a:cs typeface="JS Tina" pitchFamily="2" charset="-34"/>
              </a:rPr>
              <a:t>Cloud</a:t>
            </a:r>
            <a:endParaRPr lang="th-TH" sz="12000" b="1">
              <a:solidFill>
                <a:schemeClr val="accent2"/>
              </a:solidFill>
              <a:effectLst>
                <a:outerShdw blurRad="38100" dist="38100" dir="2700000" algn="tl">
                  <a:srgbClr val="C0C0C0"/>
                </a:outerShdw>
              </a:effectLst>
              <a:latin typeface="JS Tina" pitchFamily="2" charset="-34"/>
              <a:cs typeface="JS Tina" pitchFamily="2" charset="-34"/>
            </a:endParaRPr>
          </a:p>
        </p:txBody>
      </p:sp>
      <p:pic>
        <p:nvPicPr>
          <p:cNvPr id="152580" name="Picture 4"/>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593975" y="3228975"/>
            <a:ext cx="2971800" cy="33813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2579"/>
                                        </p:tgtEl>
                                        <p:attrNameLst>
                                          <p:attrName>style.visibility</p:attrName>
                                        </p:attrNameLst>
                                      </p:cBhvr>
                                      <p:to>
                                        <p:strVal val="visible"/>
                                      </p:to>
                                    </p:set>
                                    <p:animEffect transition="in" filter="fade">
                                      <p:cBhvr>
                                        <p:cTn id="7" dur="3000"/>
                                        <p:tgtEl>
                                          <p:spTgt spid="15257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500"/>
                                  </p:stCondLst>
                                  <p:childTnLst>
                                    <p:set>
                                      <p:cBhvr>
                                        <p:cTn id="11" dur="1" fill="hold">
                                          <p:stCondLst>
                                            <p:cond delay="0"/>
                                          </p:stCondLst>
                                        </p:cTn>
                                        <p:tgtEl>
                                          <p:spTgt spid="152580"/>
                                        </p:tgtEl>
                                        <p:attrNameLst>
                                          <p:attrName>style.visibility</p:attrName>
                                        </p:attrNameLst>
                                      </p:cBhvr>
                                      <p:to>
                                        <p:strVal val="visible"/>
                                      </p:to>
                                    </p:set>
                                    <p:animEffect transition="in" filter="wheel(4)">
                                      <p:cBhvr>
                                        <p:cTn id="12" dur="2000"/>
                                        <p:tgtEl>
                                          <p:spTgt spid="152580"/>
                                        </p:tgtEl>
                                      </p:cBhvr>
                                    </p:animEffect>
                                  </p:childTnLst>
                                </p:cTn>
                              </p:par>
                            </p:childTnLst>
                          </p:cTn>
                        </p:par>
                        <p:par>
                          <p:cTn id="13" fill="hold">
                            <p:stCondLst>
                              <p:cond delay="2500"/>
                            </p:stCondLst>
                            <p:childTnLst>
                              <p:par>
                                <p:cTn id="14" presetID="26" presetClass="emph" presetSubtype="0" repeatCount="indefinite" fill="hold" nodeType="afterEffect">
                                  <p:stCondLst>
                                    <p:cond delay="0"/>
                                  </p:stCondLst>
                                  <p:endCondLst>
                                    <p:cond evt="onNext" delay="0">
                                      <p:tgtEl>
                                        <p:sldTgt/>
                                      </p:tgtEl>
                                    </p:cond>
                                  </p:endCondLst>
                                  <p:childTnLst>
                                    <p:animEffect transition="out" filter="fade">
                                      <p:cBhvr>
                                        <p:cTn id="15" dur="500" tmFilter="0, 0; .2, .5; .8, .5; 1, 0"/>
                                        <p:tgtEl>
                                          <p:spTgt spid="152580"/>
                                        </p:tgtEl>
                                      </p:cBhvr>
                                    </p:animEffect>
                                    <p:animScale>
                                      <p:cBhvr>
                                        <p:cTn id="16" dur="250" autoRev="1" fill="hold"/>
                                        <p:tgtEl>
                                          <p:spTgt spid="15258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68610" name="Rectangle 2"/>
          <p:cNvSpPr>
            <a:spLocks noGrp="1" noChangeArrowheads="1"/>
          </p:cNvSpPr>
          <p:nvPr>
            <p:ph type="title"/>
          </p:nvPr>
        </p:nvSpPr>
        <p:spPr>
          <a:xfrm>
            <a:off x="457200" y="0"/>
            <a:ext cx="8229600" cy="1143000"/>
          </a:xfrm>
        </p:spPr>
        <p:style>
          <a:lnRef idx="2">
            <a:schemeClr val="accent3"/>
          </a:lnRef>
          <a:fillRef idx="1">
            <a:schemeClr val="lt1"/>
          </a:fillRef>
          <a:effectRef idx="0">
            <a:schemeClr val="accent3"/>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Moisture in the Atmospheric Air</a:t>
            </a:r>
            <a:endParaRPr lang="th-TH"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8611" name="Rectangle 3"/>
          <p:cNvSpPr>
            <a:spLocks noGrp="1" noChangeArrowheads="1"/>
          </p:cNvSpPr>
          <p:nvPr>
            <p:ph type="body" idx="1"/>
          </p:nvPr>
        </p:nvSpPr>
        <p:spPr>
          <a:xfrm>
            <a:off x="485775" y="1062038"/>
            <a:ext cx="8229600" cy="5033962"/>
          </a:xfrm>
        </p:spPr>
        <p:txBody>
          <a:bodyPr/>
          <a:lstStyle/>
          <a:p>
            <a:r>
              <a:rPr lang="en-US" dirty="0">
                <a:solidFill>
                  <a:schemeClr val="accent2"/>
                </a:solidFill>
              </a:rPr>
              <a:t>Consider water: At</a:t>
            </a:r>
            <a:r>
              <a:rPr lang="en-US" b="1" dirty="0">
                <a:solidFill>
                  <a:schemeClr val="accent2"/>
                </a:solidFill>
                <a:effectLst>
                  <a:outerShdw blurRad="38100" dist="38100" dir="2700000" algn="tl">
                    <a:srgbClr val="C0C0C0"/>
                  </a:outerShdw>
                </a:effectLst>
              </a:rPr>
              <a:t>  </a:t>
            </a:r>
            <a:r>
              <a:rPr lang="en-US" dirty="0">
                <a:solidFill>
                  <a:schemeClr val="accent2"/>
                </a:solidFill>
              </a:rPr>
              <a:t>50</a:t>
            </a:r>
            <a:r>
              <a:rPr lang="en-US" baseline="30000" dirty="0">
                <a:solidFill>
                  <a:schemeClr val="accent2"/>
                </a:solidFill>
              </a:rPr>
              <a:t>o</a:t>
            </a:r>
            <a:r>
              <a:rPr lang="en-US" dirty="0">
                <a:solidFill>
                  <a:schemeClr val="accent2"/>
                </a:solidFill>
              </a:rPr>
              <a:t>C </a:t>
            </a:r>
            <a:r>
              <a:rPr lang="en-US" dirty="0" err="1">
                <a:solidFill>
                  <a:schemeClr val="accent2"/>
                </a:solidFill>
              </a:rPr>
              <a:t>P</a:t>
            </a:r>
            <a:r>
              <a:rPr lang="en-US" baseline="-25000" dirty="0" err="1">
                <a:solidFill>
                  <a:schemeClr val="accent2"/>
                </a:solidFill>
              </a:rPr>
              <a:t>sat</a:t>
            </a:r>
            <a:r>
              <a:rPr lang="en-US" baseline="-25000" dirty="0">
                <a:solidFill>
                  <a:schemeClr val="accent2"/>
                </a:solidFill>
              </a:rPr>
              <a:t> </a:t>
            </a:r>
            <a:r>
              <a:rPr lang="en-US" dirty="0">
                <a:solidFill>
                  <a:schemeClr val="accent2"/>
                </a:solidFill>
              </a:rPr>
              <a:t>=12.3 </a:t>
            </a:r>
            <a:r>
              <a:rPr lang="en-US" dirty="0" err="1">
                <a:solidFill>
                  <a:schemeClr val="accent2"/>
                </a:solidFill>
              </a:rPr>
              <a:t>kPa</a:t>
            </a:r>
            <a:endParaRPr lang="en-US" dirty="0">
              <a:solidFill>
                <a:schemeClr val="accent2"/>
              </a:solidFill>
            </a:endParaRPr>
          </a:p>
          <a:p>
            <a:r>
              <a:rPr lang="en-US" dirty="0">
                <a:solidFill>
                  <a:schemeClr val="accent2"/>
                </a:solidFill>
              </a:rPr>
              <a:t>At lower pressure Water Vapor ~ Ideal Gas with </a:t>
            </a:r>
            <a:r>
              <a:rPr lang="en-US" dirty="0" smtClean="0">
                <a:solidFill>
                  <a:schemeClr val="accent2"/>
                </a:solidFill>
              </a:rPr>
              <a:t>negligible </a:t>
            </a:r>
            <a:r>
              <a:rPr lang="en-US" dirty="0">
                <a:solidFill>
                  <a:schemeClr val="accent2"/>
                </a:solidFill>
              </a:rPr>
              <a:t>error (&lt;0.2%)</a:t>
            </a:r>
          </a:p>
          <a:p>
            <a:r>
              <a:rPr lang="en-US" dirty="0">
                <a:solidFill>
                  <a:schemeClr val="accent2"/>
                </a:solidFill>
              </a:rPr>
              <a:t>So, </a:t>
            </a:r>
            <a:r>
              <a:rPr lang="en-US" dirty="0">
                <a:solidFill>
                  <a:schemeClr val="accent2"/>
                </a:solidFill>
                <a:sym typeface="Wingdings" pitchFamily="2" charset="2"/>
              </a:rPr>
              <a:t> Dry air + Water Vapor  </a:t>
            </a:r>
            <a:r>
              <a:rPr lang="en-US" b="1" dirty="0">
                <a:solidFill>
                  <a:schemeClr val="accent2"/>
                </a:solidFill>
                <a:effectLst>
                  <a:outerShdw blurRad="38100" dist="38100" dir="2700000" algn="tl">
                    <a:srgbClr val="C0C0C0"/>
                  </a:outerShdw>
                </a:effectLst>
                <a:sym typeface="Wingdings" pitchFamily="2" charset="2"/>
              </a:rPr>
              <a:t>Ideal gas mixture</a:t>
            </a:r>
          </a:p>
          <a:p>
            <a:r>
              <a:rPr lang="en-US" dirty="0">
                <a:solidFill>
                  <a:schemeClr val="accent2"/>
                </a:solidFill>
              </a:rPr>
              <a:t>Dalton’ Law:</a:t>
            </a:r>
            <a:r>
              <a:rPr lang="en-US" b="1" dirty="0">
                <a:solidFill>
                  <a:schemeClr val="accent2"/>
                </a:solidFill>
                <a:effectLst>
                  <a:outerShdw blurRad="38100" dist="38100" dir="2700000" algn="tl">
                    <a:srgbClr val="C0C0C0"/>
                  </a:outerShdw>
                </a:effectLst>
              </a:rPr>
              <a:t>     P = P</a:t>
            </a:r>
            <a:r>
              <a:rPr lang="en-US" b="1" baseline="-25000" dirty="0">
                <a:solidFill>
                  <a:schemeClr val="accent2"/>
                </a:solidFill>
                <a:effectLst>
                  <a:outerShdw blurRad="38100" dist="38100" dir="2700000" algn="tl">
                    <a:srgbClr val="C0C0C0"/>
                  </a:outerShdw>
                </a:effectLst>
              </a:rPr>
              <a:t>a</a:t>
            </a:r>
            <a:r>
              <a:rPr lang="en-US" b="1" dirty="0">
                <a:solidFill>
                  <a:schemeClr val="accent2"/>
                </a:solidFill>
                <a:effectLst>
                  <a:outerShdw blurRad="38100" dist="38100" dir="2700000" algn="tl">
                    <a:srgbClr val="C0C0C0"/>
                  </a:outerShdw>
                </a:effectLst>
              </a:rPr>
              <a:t> + </a:t>
            </a:r>
            <a:r>
              <a:rPr lang="en-US" b="1" dirty="0" err="1">
                <a:solidFill>
                  <a:schemeClr val="accent2"/>
                </a:solidFill>
                <a:effectLst>
                  <a:outerShdw blurRad="38100" dist="38100" dir="2700000" algn="tl">
                    <a:srgbClr val="C0C0C0"/>
                  </a:outerShdw>
                </a:effectLst>
              </a:rPr>
              <a:t>P</a:t>
            </a:r>
            <a:r>
              <a:rPr lang="en-US" b="1" baseline="-25000" dirty="0" err="1">
                <a:solidFill>
                  <a:schemeClr val="accent2"/>
                </a:solidFill>
                <a:effectLst>
                  <a:outerShdw blurRad="38100" dist="38100" dir="2700000" algn="tl">
                    <a:srgbClr val="C0C0C0"/>
                  </a:outerShdw>
                </a:effectLst>
              </a:rPr>
              <a:t>v</a:t>
            </a:r>
            <a:r>
              <a:rPr lang="en-US" dirty="0">
                <a:solidFill>
                  <a:schemeClr val="accent2"/>
                </a:solidFill>
              </a:rPr>
              <a:t>            (14.2)</a:t>
            </a:r>
            <a:endParaRPr lang="en-US" b="1" dirty="0">
              <a:solidFill>
                <a:schemeClr val="accent2"/>
              </a:solidFill>
              <a:effectLst>
                <a:outerShdw blurRad="38100" dist="38100" dir="2700000" algn="tl">
                  <a:srgbClr val="C0C0C0"/>
                </a:outerShdw>
              </a:effectLst>
            </a:endParaRPr>
          </a:p>
          <a:p>
            <a:pPr>
              <a:buFontTx/>
              <a:buNone/>
            </a:pPr>
            <a:r>
              <a:rPr lang="en-US" sz="2800" i="1" dirty="0">
                <a:solidFill>
                  <a:schemeClr val="accent2"/>
                </a:solidFill>
              </a:rPr>
              <a:t>     where  	P   = Total Pressure</a:t>
            </a:r>
          </a:p>
          <a:p>
            <a:pPr>
              <a:buFontTx/>
              <a:buNone/>
            </a:pPr>
            <a:r>
              <a:rPr lang="en-US" sz="2800" i="1" dirty="0">
                <a:solidFill>
                  <a:schemeClr val="accent2"/>
                </a:solidFill>
              </a:rPr>
              <a:t>			P</a:t>
            </a:r>
            <a:r>
              <a:rPr lang="en-US" sz="2800" i="1" baseline="-25000" dirty="0">
                <a:solidFill>
                  <a:schemeClr val="accent2"/>
                </a:solidFill>
              </a:rPr>
              <a:t>a</a:t>
            </a:r>
            <a:r>
              <a:rPr lang="en-US" sz="2800" i="1" dirty="0">
                <a:solidFill>
                  <a:schemeClr val="accent2"/>
                </a:solidFill>
              </a:rPr>
              <a:t> =  Partial Pressure of Dry Air</a:t>
            </a:r>
          </a:p>
          <a:p>
            <a:pPr>
              <a:lnSpc>
                <a:spcPct val="90000"/>
              </a:lnSpc>
              <a:spcBef>
                <a:spcPct val="0"/>
              </a:spcBef>
              <a:buFontTx/>
              <a:buNone/>
            </a:pPr>
            <a:r>
              <a:rPr lang="en-US" sz="2800" i="1" dirty="0">
                <a:solidFill>
                  <a:schemeClr val="accent2"/>
                </a:solidFill>
              </a:rPr>
              <a:t>			</a:t>
            </a:r>
            <a:r>
              <a:rPr lang="en-US" sz="2800" i="1" dirty="0" err="1">
                <a:solidFill>
                  <a:schemeClr val="accent2"/>
                </a:solidFill>
              </a:rPr>
              <a:t>P</a:t>
            </a:r>
            <a:r>
              <a:rPr lang="en-US" sz="2800" i="1" baseline="-25000" dirty="0" err="1">
                <a:solidFill>
                  <a:schemeClr val="accent2"/>
                </a:solidFill>
              </a:rPr>
              <a:t>v</a:t>
            </a:r>
            <a:r>
              <a:rPr lang="en-US" sz="2800" i="1" dirty="0">
                <a:solidFill>
                  <a:schemeClr val="accent2"/>
                </a:solidFill>
              </a:rPr>
              <a:t> =  Partial Pressure of Water Vapor</a:t>
            </a:r>
          </a:p>
          <a:p>
            <a:pPr>
              <a:lnSpc>
                <a:spcPct val="90000"/>
              </a:lnSpc>
              <a:spcBef>
                <a:spcPct val="0"/>
              </a:spcBef>
              <a:buFontTx/>
              <a:buNone/>
            </a:pPr>
            <a:r>
              <a:rPr lang="en-US" sz="2800" i="1" dirty="0">
                <a:solidFill>
                  <a:schemeClr val="accent2"/>
                </a:solidFill>
              </a:rPr>
              <a:t>				</a:t>
            </a:r>
            <a:r>
              <a:rPr lang="en-US" sz="2000" i="1" dirty="0">
                <a:solidFill>
                  <a:schemeClr val="accent2"/>
                </a:solidFill>
              </a:rPr>
              <a:t>(Vapor Pressure)</a:t>
            </a:r>
            <a:endParaRPr lang="th-TH" sz="2000" i="1" dirty="0">
              <a:solidFill>
                <a:schemeClr val="accent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Grp="1" noChangeArrowheads="1"/>
          </p:cNvSpPr>
          <p:nvPr>
            <p:ph type="ctrTitle"/>
          </p:nvPr>
        </p:nvSpPr>
        <p:spPr>
          <a:xfrm>
            <a:off x="685800" y="928048"/>
            <a:ext cx="7772400" cy="3848667"/>
          </a:xfrm>
        </p:spPr>
        <p:style>
          <a:lnRef idx="0">
            <a:schemeClr val="accent5"/>
          </a:lnRef>
          <a:fillRef idx="3">
            <a:schemeClr val="accent5"/>
          </a:fillRef>
          <a:effectRef idx="3">
            <a:schemeClr val="accent5"/>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Specific Humidity </a:t>
            </a:r>
            <a:b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 </a:t>
            </a:r>
            <a:b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Relative Humidity </a:t>
            </a:r>
            <a:b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 Air</a:t>
            </a:r>
            <a:endParaRPr lang="th-TH"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70659" name="Rectangle 3"/>
          <p:cNvSpPr>
            <a:spLocks noGrp="1" noChangeArrowheads="1"/>
          </p:cNvSpPr>
          <p:nvPr>
            <p:ph type="body" idx="1"/>
          </p:nvPr>
        </p:nvSpPr>
        <p:spPr>
          <a:xfrm>
            <a:off x="404813" y="390525"/>
            <a:ext cx="8229600" cy="1724025"/>
          </a:xfrm>
        </p:spPr>
        <p:style>
          <a:lnRef idx="0">
            <a:schemeClr val="accent3"/>
          </a:lnRef>
          <a:fillRef idx="3">
            <a:schemeClr val="accent3"/>
          </a:fillRef>
          <a:effectRef idx="3">
            <a:schemeClr val="accent3"/>
          </a:effectRef>
          <a:fontRef idx="minor">
            <a:schemeClr val="lt1"/>
          </a:fontRef>
        </p:style>
        <p:txBody>
          <a:bodyPr/>
          <a:lstStyle/>
          <a:p>
            <a:pPr>
              <a:buFontTx/>
              <a:buNone/>
            </a:pPr>
            <a:r>
              <a:rPr lang="en-US" sz="2800" b="1" dirty="0">
                <a:solidFill>
                  <a:srgbClr val="660066"/>
                </a:solidFill>
                <a:effectLst>
                  <a:outerShdw blurRad="38100" dist="38100" dir="2700000" algn="tl">
                    <a:srgbClr val="C0C0C0"/>
                  </a:outerShdw>
                </a:effectLst>
              </a:rPr>
              <a:t>Specific humidity, </a:t>
            </a:r>
            <a:r>
              <a:rPr lang="el-GR" sz="2800" b="1" i="1" dirty="0">
                <a:solidFill>
                  <a:srgbClr val="660066"/>
                </a:solidFill>
                <a:effectLst>
                  <a:outerShdw blurRad="38100" dist="38100" dir="2700000" algn="tl">
                    <a:srgbClr val="C0C0C0"/>
                  </a:outerShdw>
                </a:effectLst>
                <a:cs typeface="Arial" pitchFamily="34" charset="0"/>
              </a:rPr>
              <a:t>ω</a:t>
            </a:r>
            <a:r>
              <a:rPr lang="en-US" sz="2800" dirty="0">
                <a:solidFill>
                  <a:schemeClr val="accent2"/>
                </a:solidFill>
              </a:rPr>
              <a:t> (or Absolute humidity or Humidity Ratio) </a:t>
            </a:r>
          </a:p>
          <a:p>
            <a:pPr>
              <a:buFontTx/>
              <a:buNone/>
            </a:pPr>
            <a:r>
              <a:rPr lang="en-US" sz="2800" b="1" i="1" dirty="0">
                <a:solidFill>
                  <a:srgbClr val="660066"/>
                </a:solidFill>
                <a:effectLst>
                  <a:outerShdw blurRad="38100" dist="38100" dir="2700000" algn="tl">
                    <a:srgbClr val="C0C0C0"/>
                  </a:outerShdw>
                </a:effectLst>
                <a:cs typeface="Arial" pitchFamily="34" charset="0"/>
              </a:rPr>
              <a:t>    </a:t>
            </a:r>
            <a:r>
              <a:rPr lang="el-GR" sz="2800" b="1" i="1" dirty="0">
                <a:solidFill>
                  <a:srgbClr val="660066"/>
                </a:solidFill>
                <a:effectLst>
                  <a:outerShdw blurRad="38100" dist="38100" dir="2700000" algn="tl">
                    <a:srgbClr val="C0C0C0"/>
                  </a:outerShdw>
                </a:effectLst>
                <a:cs typeface="Arial" pitchFamily="34" charset="0"/>
              </a:rPr>
              <a:t>ω</a:t>
            </a:r>
            <a:r>
              <a:rPr lang="en-US" sz="2800" dirty="0">
                <a:solidFill>
                  <a:schemeClr val="accent2"/>
                </a:solidFill>
              </a:rPr>
              <a:t> = </a:t>
            </a:r>
            <a:r>
              <a:rPr lang="en-US" sz="2400" dirty="0">
                <a:solidFill>
                  <a:schemeClr val="accent2"/>
                </a:solidFill>
              </a:rPr>
              <a:t>Ratio of mass of water vapor to mass of Dry air</a:t>
            </a:r>
          </a:p>
          <a:p>
            <a:endParaRPr lang="th-TH" sz="2400" b="1" dirty="0">
              <a:solidFill>
                <a:schemeClr val="accent2"/>
              </a:solidFill>
              <a:effectLst>
                <a:outerShdw blurRad="38100" dist="38100" dir="2700000" algn="tl">
                  <a:srgbClr val="C0C0C0"/>
                </a:outerShdw>
              </a:effectLst>
            </a:endParaRPr>
          </a:p>
        </p:txBody>
      </p:sp>
      <p:graphicFrame>
        <p:nvGraphicFramePr>
          <p:cNvPr id="70660" name="Object 4"/>
          <p:cNvGraphicFramePr>
            <a:graphicFrameLocks noChangeAspect="1"/>
          </p:cNvGraphicFramePr>
          <p:nvPr/>
        </p:nvGraphicFramePr>
        <p:xfrm>
          <a:off x="665163" y="2689225"/>
          <a:ext cx="7785100" cy="2533650"/>
        </p:xfrm>
        <a:graphic>
          <a:graphicData uri="http://schemas.openxmlformats.org/presentationml/2006/ole">
            <p:oleObj spid="_x0000_s70660" name="Equation" r:id="rId3" imgW="3632040" imgH="1180800" progId="Equation.3">
              <p:embed/>
            </p:oleObj>
          </a:graphicData>
        </a:graphic>
      </p:graphicFrame>
      <p:graphicFrame>
        <p:nvGraphicFramePr>
          <p:cNvPr id="70661" name="Object 5"/>
          <p:cNvGraphicFramePr>
            <a:graphicFrameLocks noChangeAspect="1"/>
          </p:cNvGraphicFramePr>
          <p:nvPr/>
        </p:nvGraphicFramePr>
        <p:xfrm>
          <a:off x="4514850" y="3321050"/>
          <a:ext cx="114300" cy="215900"/>
        </p:xfrm>
        <a:graphic>
          <a:graphicData uri="http://schemas.openxmlformats.org/presentationml/2006/ole">
            <p:oleObj spid="_x0000_s70661" name="Equation" r:id="rId4" imgW="114120" imgH="21564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71683" name="Rectangle 3"/>
          <p:cNvSpPr>
            <a:spLocks noGrp="1" noChangeArrowheads="1"/>
          </p:cNvSpPr>
          <p:nvPr>
            <p:ph type="body" idx="1"/>
          </p:nvPr>
        </p:nvSpPr>
        <p:spPr>
          <a:xfrm>
            <a:off x="523520" y="315320"/>
            <a:ext cx="8229600" cy="1724025"/>
          </a:xfrm>
        </p:spPr>
        <p:style>
          <a:lnRef idx="1">
            <a:schemeClr val="accent3"/>
          </a:lnRef>
          <a:fillRef idx="3">
            <a:schemeClr val="accent3"/>
          </a:fillRef>
          <a:effectRef idx="2">
            <a:schemeClr val="accent3"/>
          </a:effectRef>
          <a:fontRef idx="minor">
            <a:schemeClr val="lt1"/>
          </a:fontRef>
        </p:style>
        <p:txBody>
          <a:bodyPr/>
          <a:lstStyle/>
          <a:p>
            <a:pPr>
              <a:lnSpc>
                <a:spcPct val="90000"/>
              </a:lnSpc>
              <a:buFontTx/>
              <a:buNone/>
            </a:pPr>
            <a:r>
              <a:rPr lang="en-US" sz="2800" b="1" dirty="0">
                <a:solidFill>
                  <a:schemeClr val="accent2"/>
                </a:solidFill>
                <a:effectLst>
                  <a:outerShdw blurRad="38100" dist="38100" dir="2700000" algn="tl">
                    <a:srgbClr val="C0C0C0"/>
                  </a:outerShdw>
                </a:effectLst>
              </a:rPr>
              <a:t>Relative humidity</a:t>
            </a:r>
            <a:r>
              <a:rPr lang="en-US" sz="2800" dirty="0">
                <a:solidFill>
                  <a:schemeClr val="accent2"/>
                </a:solidFill>
              </a:rPr>
              <a:t> (</a:t>
            </a:r>
            <a:r>
              <a:rPr lang="el-GR" sz="2800" i="1" dirty="0">
                <a:solidFill>
                  <a:schemeClr val="accent2"/>
                </a:solidFill>
                <a:cs typeface="Arial" pitchFamily="34" charset="0"/>
              </a:rPr>
              <a:t>Φ</a:t>
            </a:r>
            <a:r>
              <a:rPr lang="en-US" sz="2800" dirty="0">
                <a:solidFill>
                  <a:schemeClr val="accent2"/>
                </a:solidFill>
              </a:rPr>
              <a:t>) </a:t>
            </a:r>
          </a:p>
          <a:p>
            <a:pPr>
              <a:lnSpc>
                <a:spcPct val="90000"/>
              </a:lnSpc>
              <a:buFontTx/>
              <a:buNone/>
            </a:pPr>
            <a:r>
              <a:rPr lang="el-GR" sz="2800" b="1" i="1" dirty="0">
                <a:solidFill>
                  <a:schemeClr val="accent2"/>
                </a:solidFill>
                <a:cs typeface="Arial" pitchFamily="34" charset="0"/>
              </a:rPr>
              <a:t>Φ</a:t>
            </a:r>
            <a:r>
              <a:rPr lang="en-US" sz="2800" dirty="0">
                <a:solidFill>
                  <a:schemeClr val="accent2"/>
                </a:solidFill>
              </a:rPr>
              <a:t> = Ratio of mass of water vapor at the specified condition to mass of water vapor if </a:t>
            </a:r>
            <a:r>
              <a:rPr lang="en-US" sz="2800" b="1" dirty="0">
                <a:solidFill>
                  <a:schemeClr val="accent2"/>
                </a:solidFill>
                <a:effectLst>
                  <a:outerShdw blurRad="38100" dist="38100" dir="2700000" algn="tl">
                    <a:srgbClr val="C0C0C0"/>
                  </a:outerShdw>
                </a:effectLst>
              </a:rPr>
              <a:t>saturated condition</a:t>
            </a:r>
            <a:r>
              <a:rPr lang="en-US" sz="2800" dirty="0">
                <a:solidFill>
                  <a:schemeClr val="accent2"/>
                </a:solidFill>
              </a:rPr>
              <a:t> at the same temperature</a:t>
            </a:r>
            <a:endParaRPr lang="th-TH" sz="2800" dirty="0">
              <a:solidFill>
                <a:schemeClr val="accent2"/>
              </a:solidFill>
            </a:endParaRPr>
          </a:p>
        </p:txBody>
      </p:sp>
      <p:graphicFrame>
        <p:nvGraphicFramePr>
          <p:cNvPr id="71684" name="Object 4"/>
          <p:cNvGraphicFramePr>
            <a:graphicFrameLocks noChangeAspect="1"/>
          </p:cNvGraphicFramePr>
          <p:nvPr/>
        </p:nvGraphicFramePr>
        <p:xfrm>
          <a:off x="481013" y="2952750"/>
          <a:ext cx="4900612" cy="3078163"/>
        </p:xfrm>
        <a:graphic>
          <a:graphicData uri="http://schemas.openxmlformats.org/presentationml/2006/ole">
            <p:oleObj spid="_x0000_s71684" name="Equation" r:id="rId3" imgW="2286000" imgH="1434960" progId="Equation.3">
              <p:embed/>
            </p:oleObj>
          </a:graphicData>
        </a:graphic>
      </p:graphicFrame>
      <p:pic>
        <p:nvPicPr>
          <p:cNvPr id="71686" name="Picture 6" descr="Fig 14-5"/>
          <p:cNvPicPr>
            <a:picLocks noChangeAspect="1" noChangeArrowheads="1"/>
          </p:cNvPicPr>
          <p:nvPr/>
        </p:nvPicPr>
        <p:blipFill>
          <a:blip r:embed="rId4" cstate="email"/>
          <a:srcRect/>
          <a:stretch>
            <a:fillRect/>
          </a:stretch>
        </p:blipFill>
        <p:spPr bwMode="auto">
          <a:xfrm>
            <a:off x="5845175" y="4454525"/>
            <a:ext cx="2178050" cy="1684338"/>
          </a:xfrm>
          <a:prstGeom prst="rect">
            <a:avLst/>
          </a:prstGeom>
          <a:noFill/>
        </p:spPr>
      </p:pic>
      <p:grpSp>
        <p:nvGrpSpPr>
          <p:cNvPr id="71687" name="Group 7"/>
          <p:cNvGrpSpPr>
            <a:grpSpLocks/>
          </p:cNvGrpSpPr>
          <p:nvPr/>
        </p:nvGrpSpPr>
        <p:grpSpPr bwMode="auto">
          <a:xfrm>
            <a:off x="5314642" y="2372247"/>
            <a:ext cx="3597275" cy="2360613"/>
            <a:chOff x="861" y="1984"/>
            <a:chExt cx="2266" cy="1487"/>
          </a:xfrm>
        </p:grpSpPr>
        <p:sp>
          <p:nvSpPr>
            <p:cNvPr id="71688" name="Freeform 8"/>
            <p:cNvSpPr>
              <a:spLocks/>
            </p:cNvSpPr>
            <p:nvPr/>
          </p:nvSpPr>
          <p:spPr bwMode="auto">
            <a:xfrm>
              <a:off x="1296" y="2259"/>
              <a:ext cx="1078" cy="913"/>
            </a:xfrm>
            <a:custGeom>
              <a:avLst/>
              <a:gdLst/>
              <a:ahLst/>
              <a:cxnLst>
                <a:cxn ang="0">
                  <a:pos x="0" y="1825"/>
                </a:cxn>
                <a:cxn ang="0">
                  <a:pos x="48" y="1558"/>
                </a:cxn>
                <a:cxn ang="0">
                  <a:pos x="145" y="1002"/>
                </a:cxn>
                <a:cxn ang="0">
                  <a:pos x="194" y="736"/>
                </a:cxn>
                <a:cxn ang="0">
                  <a:pos x="242" y="421"/>
                </a:cxn>
                <a:cxn ang="0">
                  <a:pos x="314" y="131"/>
                </a:cxn>
                <a:cxn ang="0">
                  <a:pos x="460" y="0"/>
                </a:cxn>
                <a:cxn ang="0">
                  <a:pos x="677" y="131"/>
                </a:cxn>
                <a:cxn ang="0">
                  <a:pos x="895" y="397"/>
                </a:cxn>
                <a:cxn ang="0">
                  <a:pos x="1161" y="736"/>
                </a:cxn>
                <a:cxn ang="0">
                  <a:pos x="1604" y="1178"/>
                </a:cxn>
                <a:cxn ang="0">
                  <a:pos x="1970" y="1496"/>
                </a:cxn>
                <a:cxn ang="0">
                  <a:pos x="2318" y="1712"/>
                </a:cxn>
              </a:cxnLst>
              <a:rect l="0" t="0" r="r" b="b"/>
              <a:pathLst>
                <a:path w="2318" h="1825">
                  <a:moveTo>
                    <a:pt x="0" y="1825"/>
                  </a:moveTo>
                  <a:cubicBezTo>
                    <a:pt x="12" y="1760"/>
                    <a:pt x="24" y="1695"/>
                    <a:pt x="48" y="1558"/>
                  </a:cubicBezTo>
                  <a:cubicBezTo>
                    <a:pt x="72" y="1421"/>
                    <a:pt x="121" y="1139"/>
                    <a:pt x="145" y="1002"/>
                  </a:cubicBezTo>
                  <a:cubicBezTo>
                    <a:pt x="169" y="865"/>
                    <a:pt x="178" y="833"/>
                    <a:pt x="194" y="736"/>
                  </a:cubicBezTo>
                  <a:cubicBezTo>
                    <a:pt x="210" y="639"/>
                    <a:pt x="222" y="522"/>
                    <a:pt x="242" y="421"/>
                  </a:cubicBezTo>
                  <a:cubicBezTo>
                    <a:pt x="262" y="320"/>
                    <a:pt x="278" y="201"/>
                    <a:pt x="314" y="131"/>
                  </a:cubicBezTo>
                  <a:cubicBezTo>
                    <a:pt x="350" y="61"/>
                    <a:pt x="400" y="0"/>
                    <a:pt x="460" y="0"/>
                  </a:cubicBezTo>
                  <a:cubicBezTo>
                    <a:pt x="520" y="0"/>
                    <a:pt x="605" y="65"/>
                    <a:pt x="677" y="131"/>
                  </a:cubicBezTo>
                  <a:cubicBezTo>
                    <a:pt x="749" y="197"/>
                    <a:pt x="814" y="296"/>
                    <a:pt x="895" y="397"/>
                  </a:cubicBezTo>
                  <a:cubicBezTo>
                    <a:pt x="976" y="498"/>
                    <a:pt x="1043" y="606"/>
                    <a:pt x="1161" y="736"/>
                  </a:cubicBezTo>
                  <a:cubicBezTo>
                    <a:pt x="1279" y="866"/>
                    <a:pt x="1469" y="1051"/>
                    <a:pt x="1604" y="1178"/>
                  </a:cubicBezTo>
                  <a:cubicBezTo>
                    <a:pt x="1739" y="1305"/>
                    <a:pt x="1851" y="1407"/>
                    <a:pt x="1970" y="1496"/>
                  </a:cubicBezTo>
                  <a:cubicBezTo>
                    <a:pt x="2089" y="1585"/>
                    <a:pt x="2246" y="1667"/>
                    <a:pt x="2318" y="1712"/>
                  </a:cubicBezTo>
                </a:path>
              </a:pathLst>
            </a:custGeom>
            <a:noFill/>
            <a:ln w="50800">
              <a:solidFill>
                <a:srgbClr val="800080"/>
              </a:solidFill>
              <a:round/>
              <a:headEnd/>
              <a:tailEnd/>
            </a:ln>
            <a:effectLst/>
          </p:spPr>
          <p:txBody>
            <a:bodyPr/>
            <a:lstStyle/>
            <a:p>
              <a:endParaRPr lang="th-TH"/>
            </a:p>
          </p:txBody>
        </p:sp>
        <p:sp>
          <p:nvSpPr>
            <p:cNvPr id="71689" name="Freeform 9"/>
            <p:cNvSpPr>
              <a:spLocks/>
            </p:cNvSpPr>
            <p:nvPr/>
          </p:nvSpPr>
          <p:spPr bwMode="auto">
            <a:xfrm>
              <a:off x="1334" y="2256"/>
              <a:ext cx="1153" cy="660"/>
            </a:xfrm>
            <a:custGeom>
              <a:avLst/>
              <a:gdLst/>
              <a:ahLst/>
              <a:cxnLst>
                <a:cxn ang="0">
                  <a:pos x="0" y="660"/>
                </a:cxn>
                <a:cxn ang="0">
                  <a:pos x="781" y="660"/>
                </a:cxn>
                <a:cxn ang="0">
                  <a:pos x="838" y="615"/>
                </a:cxn>
                <a:cxn ang="0">
                  <a:pos x="994" y="402"/>
                </a:cxn>
                <a:cxn ang="0">
                  <a:pos x="1099" y="192"/>
                </a:cxn>
                <a:cxn ang="0">
                  <a:pos x="1153" y="0"/>
                </a:cxn>
              </a:cxnLst>
              <a:rect l="0" t="0" r="r" b="b"/>
              <a:pathLst>
                <a:path w="1153" h="660">
                  <a:moveTo>
                    <a:pt x="0" y="660"/>
                  </a:moveTo>
                  <a:lnTo>
                    <a:pt x="781" y="660"/>
                  </a:lnTo>
                  <a:lnTo>
                    <a:pt x="838" y="615"/>
                  </a:lnTo>
                  <a:cubicBezTo>
                    <a:pt x="873" y="572"/>
                    <a:pt x="950" y="473"/>
                    <a:pt x="994" y="402"/>
                  </a:cubicBezTo>
                  <a:cubicBezTo>
                    <a:pt x="1038" y="331"/>
                    <a:pt x="1073" y="259"/>
                    <a:pt x="1099" y="192"/>
                  </a:cubicBezTo>
                  <a:cubicBezTo>
                    <a:pt x="1125" y="125"/>
                    <a:pt x="1142" y="40"/>
                    <a:pt x="1153" y="0"/>
                  </a:cubicBezTo>
                </a:path>
              </a:pathLst>
            </a:custGeom>
            <a:noFill/>
            <a:ln w="50800">
              <a:solidFill>
                <a:srgbClr val="FF6600"/>
              </a:solidFill>
              <a:round/>
              <a:headEnd/>
              <a:tailEnd/>
            </a:ln>
            <a:effectLst/>
          </p:spPr>
          <p:txBody>
            <a:bodyPr/>
            <a:lstStyle/>
            <a:p>
              <a:endParaRPr lang="th-TH"/>
            </a:p>
          </p:txBody>
        </p:sp>
        <p:sp>
          <p:nvSpPr>
            <p:cNvPr id="71690" name="Text Box 10"/>
            <p:cNvSpPr txBox="1">
              <a:spLocks noChangeArrowheads="1"/>
            </p:cNvSpPr>
            <p:nvPr/>
          </p:nvSpPr>
          <p:spPr bwMode="auto">
            <a:xfrm>
              <a:off x="861" y="2516"/>
              <a:ext cx="294" cy="156"/>
            </a:xfrm>
            <a:prstGeom prst="rect">
              <a:avLst/>
            </a:prstGeom>
            <a:noFill/>
            <a:ln w="9525">
              <a:noFill/>
              <a:miter lim="800000"/>
              <a:headEnd/>
              <a:tailEnd/>
            </a:ln>
          </p:spPr>
          <p:txBody>
            <a:bodyPr/>
            <a:lstStyle/>
            <a:p>
              <a:pPr algn="ctr"/>
              <a:r>
                <a:rPr lang="en-US" sz="1400" b="1" i="1">
                  <a:solidFill>
                    <a:srgbClr val="000066"/>
                  </a:solidFill>
                  <a:effectLst>
                    <a:outerShdw blurRad="38100" dist="38100" dir="2700000" algn="tl">
                      <a:srgbClr val="C0C0C0"/>
                    </a:outerShdw>
                  </a:effectLst>
                  <a:latin typeface="Times New Roman" pitchFamily="18" charset="0"/>
                </a:rPr>
                <a:t>T</a:t>
              </a:r>
              <a:r>
                <a:rPr lang="en-US" sz="1400" b="1" i="1" baseline="-25000">
                  <a:solidFill>
                    <a:srgbClr val="000066"/>
                  </a:solidFill>
                  <a:effectLst>
                    <a:outerShdw blurRad="38100" dist="38100" dir="2700000" algn="tl">
                      <a:srgbClr val="C0C0C0"/>
                    </a:outerShdw>
                  </a:effectLst>
                  <a:latin typeface="Times New Roman" pitchFamily="18" charset="0"/>
                </a:rPr>
                <a:t>air</a:t>
              </a:r>
              <a:endParaRPr lang="en-US" sz="1400" b="1" i="1" baseline="-25000">
                <a:solidFill>
                  <a:srgbClr val="000066"/>
                </a:solidFill>
                <a:effectLst>
                  <a:outerShdw blurRad="38100" dist="38100" dir="2700000" algn="tl">
                    <a:srgbClr val="C0C0C0"/>
                  </a:outerShdw>
                </a:effectLst>
                <a:latin typeface="Times New Roman" pitchFamily="18" charset="0"/>
                <a:cs typeface="Arial" pitchFamily="34" charset="0"/>
              </a:endParaRPr>
            </a:p>
          </p:txBody>
        </p:sp>
        <p:sp>
          <p:nvSpPr>
            <p:cNvPr id="71691" name="Line 11"/>
            <p:cNvSpPr>
              <a:spLocks noChangeShapeType="1"/>
            </p:cNvSpPr>
            <p:nvPr/>
          </p:nvSpPr>
          <p:spPr bwMode="auto">
            <a:xfrm flipV="1">
              <a:off x="1127" y="2624"/>
              <a:ext cx="1221" cy="3"/>
            </a:xfrm>
            <a:prstGeom prst="line">
              <a:avLst/>
            </a:prstGeom>
            <a:noFill/>
            <a:ln w="19050">
              <a:solidFill>
                <a:srgbClr val="FF0000"/>
              </a:solidFill>
              <a:prstDash val="dash"/>
              <a:round/>
              <a:headEnd/>
              <a:tailEnd/>
            </a:ln>
            <a:effectLst/>
          </p:spPr>
          <p:txBody>
            <a:bodyPr/>
            <a:lstStyle/>
            <a:p>
              <a:endParaRPr lang="th-TH"/>
            </a:p>
          </p:txBody>
        </p:sp>
        <p:sp>
          <p:nvSpPr>
            <p:cNvPr id="71692" name="Oval 12"/>
            <p:cNvSpPr>
              <a:spLocks noChangeArrowheads="1"/>
            </p:cNvSpPr>
            <p:nvPr/>
          </p:nvSpPr>
          <p:spPr bwMode="auto">
            <a:xfrm>
              <a:off x="2321" y="2582"/>
              <a:ext cx="67" cy="73"/>
            </a:xfrm>
            <a:prstGeom prst="ellipse">
              <a:avLst/>
            </a:prstGeom>
            <a:solidFill>
              <a:srgbClr val="000080"/>
            </a:solidFill>
            <a:ln w="9525">
              <a:solidFill>
                <a:srgbClr val="CCFFCC"/>
              </a:solidFill>
              <a:round/>
              <a:headEnd/>
              <a:tailEnd/>
            </a:ln>
            <a:effectLst>
              <a:prstShdw prst="shdw17" dist="17961" dir="2700000">
                <a:srgbClr val="CCFFCC">
                  <a:gamma/>
                  <a:shade val="60000"/>
                  <a:invGamma/>
                </a:srgbClr>
              </a:prstShdw>
            </a:effectLst>
          </p:spPr>
          <p:txBody>
            <a:bodyPr wrap="none" anchor="ctr"/>
            <a:lstStyle/>
            <a:p>
              <a:endParaRPr lang="th-TH"/>
            </a:p>
          </p:txBody>
        </p:sp>
        <p:sp>
          <p:nvSpPr>
            <p:cNvPr id="71693" name="Freeform 13"/>
            <p:cNvSpPr>
              <a:spLocks/>
            </p:cNvSpPr>
            <p:nvPr/>
          </p:nvSpPr>
          <p:spPr bwMode="auto">
            <a:xfrm>
              <a:off x="1374" y="2120"/>
              <a:ext cx="731" cy="504"/>
            </a:xfrm>
            <a:custGeom>
              <a:avLst/>
              <a:gdLst/>
              <a:ahLst/>
              <a:cxnLst>
                <a:cxn ang="0">
                  <a:pos x="0" y="502"/>
                </a:cxn>
                <a:cxn ang="0">
                  <a:pos x="483" y="504"/>
                </a:cxn>
                <a:cxn ang="0">
                  <a:pos x="521" y="470"/>
                </a:cxn>
                <a:cxn ang="0">
                  <a:pos x="625" y="307"/>
                </a:cxn>
                <a:cxn ang="0">
                  <a:pos x="695" y="147"/>
                </a:cxn>
                <a:cxn ang="0">
                  <a:pos x="731" y="0"/>
                </a:cxn>
              </a:cxnLst>
              <a:rect l="0" t="0" r="r" b="b"/>
              <a:pathLst>
                <a:path w="731" h="504">
                  <a:moveTo>
                    <a:pt x="0" y="502"/>
                  </a:moveTo>
                  <a:lnTo>
                    <a:pt x="483" y="504"/>
                  </a:lnTo>
                  <a:lnTo>
                    <a:pt x="521" y="470"/>
                  </a:lnTo>
                  <a:cubicBezTo>
                    <a:pt x="544" y="437"/>
                    <a:pt x="596" y="361"/>
                    <a:pt x="625" y="307"/>
                  </a:cubicBezTo>
                  <a:cubicBezTo>
                    <a:pt x="654" y="253"/>
                    <a:pt x="678" y="198"/>
                    <a:pt x="695" y="147"/>
                  </a:cubicBezTo>
                  <a:cubicBezTo>
                    <a:pt x="712" y="95"/>
                    <a:pt x="724" y="31"/>
                    <a:pt x="731" y="0"/>
                  </a:cubicBezTo>
                </a:path>
              </a:pathLst>
            </a:custGeom>
            <a:noFill/>
            <a:ln w="50800">
              <a:solidFill>
                <a:srgbClr val="FF6600"/>
              </a:solidFill>
              <a:round/>
              <a:headEnd/>
              <a:tailEnd/>
            </a:ln>
            <a:effectLst/>
          </p:spPr>
          <p:txBody>
            <a:bodyPr/>
            <a:lstStyle/>
            <a:p>
              <a:endParaRPr lang="th-TH"/>
            </a:p>
          </p:txBody>
        </p:sp>
        <p:sp>
          <p:nvSpPr>
            <p:cNvPr id="71694" name="Oval 14"/>
            <p:cNvSpPr>
              <a:spLocks noChangeArrowheads="1"/>
            </p:cNvSpPr>
            <p:nvPr/>
          </p:nvSpPr>
          <p:spPr bwMode="auto">
            <a:xfrm>
              <a:off x="1810" y="2593"/>
              <a:ext cx="67" cy="73"/>
            </a:xfrm>
            <a:prstGeom prst="ellipse">
              <a:avLst/>
            </a:prstGeom>
            <a:solidFill>
              <a:srgbClr val="000080"/>
            </a:solidFill>
            <a:ln w="9525">
              <a:solidFill>
                <a:srgbClr val="CCFFCC"/>
              </a:solidFill>
              <a:round/>
              <a:headEnd/>
              <a:tailEnd/>
            </a:ln>
            <a:effectLst>
              <a:prstShdw prst="shdw17" dist="17961" dir="2700000">
                <a:srgbClr val="CCFFCC">
                  <a:gamma/>
                  <a:shade val="60000"/>
                  <a:invGamma/>
                </a:srgbClr>
              </a:prstShdw>
            </a:effectLst>
          </p:spPr>
          <p:txBody>
            <a:bodyPr wrap="none" anchor="ctr"/>
            <a:lstStyle/>
            <a:p>
              <a:endParaRPr lang="th-TH"/>
            </a:p>
          </p:txBody>
        </p:sp>
        <p:sp>
          <p:nvSpPr>
            <p:cNvPr id="71695" name="Text Box 15"/>
            <p:cNvSpPr txBox="1">
              <a:spLocks noChangeArrowheads="1"/>
            </p:cNvSpPr>
            <p:nvPr/>
          </p:nvSpPr>
          <p:spPr bwMode="auto">
            <a:xfrm>
              <a:off x="1478" y="2916"/>
              <a:ext cx="348" cy="198"/>
            </a:xfrm>
            <a:prstGeom prst="rect">
              <a:avLst/>
            </a:prstGeom>
            <a:noFill/>
            <a:ln w="9525">
              <a:noFill/>
              <a:miter lim="800000"/>
              <a:headEnd/>
              <a:tailEnd/>
            </a:ln>
          </p:spPr>
          <p:txBody>
            <a:bodyPr/>
            <a:lstStyle/>
            <a:p>
              <a:pPr algn="ctr">
                <a:lnSpc>
                  <a:spcPct val="90000"/>
                </a:lnSpc>
              </a:pPr>
              <a:r>
                <a:rPr lang="en-US" sz="1200" i="1">
                  <a:latin typeface="Times New Roman" pitchFamily="18" charset="0"/>
                </a:rPr>
                <a:t>P</a:t>
              </a:r>
              <a:r>
                <a:rPr lang="en-US" sz="1200" i="1" baseline="-25000">
                  <a:latin typeface="Times New Roman" pitchFamily="18" charset="0"/>
                </a:rPr>
                <a:t>v</a:t>
              </a:r>
              <a:r>
                <a:rPr lang="en-US" sz="1200" i="1">
                  <a:latin typeface="Times New Roman" pitchFamily="18" charset="0"/>
                </a:rPr>
                <a:t> </a:t>
              </a:r>
              <a:endParaRPr lang="en-US" sz="1200" i="1" baseline="-25000">
                <a:latin typeface="Times New Roman" pitchFamily="18" charset="0"/>
              </a:endParaRPr>
            </a:p>
          </p:txBody>
        </p:sp>
        <p:sp>
          <p:nvSpPr>
            <p:cNvPr id="71696" name="Text Box 16"/>
            <p:cNvSpPr txBox="1">
              <a:spLocks noChangeArrowheads="1"/>
            </p:cNvSpPr>
            <p:nvPr/>
          </p:nvSpPr>
          <p:spPr bwMode="auto">
            <a:xfrm>
              <a:off x="1440" y="2413"/>
              <a:ext cx="246" cy="198"/>
            </a:xfrm>
            <a:prstGeom prst="rect">
              <a:avLst/>
            </a:prstGeom>
            <a:noFill/>
            <a:ln w="9525">
              <a:noFill/>
              <a:miter lim="800000"/>
              <a:headEnd/>
              <a:tailEnd/>
            </a:ln>
          </p:spPr>
          <p:txBody>
            <a:bodyPr/>
            <a:lstStyle/>
            <a:p>
              <a:pPr algn="ctr"/>
              <a:r>
                <a:rPr lang="en-US" sz="1400" i="1">
                  <a:latin typeface="Times New Roman" pitchFamily="18" charset="0"/>
                </a:rPr>
                <a:t>P</a:t>
              </a:r>
              <a:r>
                <a:rPr lang="en-US" sz="1400" i="1" baseline="-25000">
                  <a:latin typeface="Times New Roman" pitchFamily="18" charset="0"/>
                </a:rPr>
                <a:t>g</a:t>
              </a:r>
              <a:r>
                <a:rPr lang="en-US" sz="1400" i="1">
                  <a:latin typeface="Times New Roman" pitchFamily="18" charset="0"/>
                </a:rPr>
                <a:t> </a:t>
              </a:r>
              <a:endParaRPr lang="en-US" sz="1400" i="1" baseline="-25000">
                <a:latin typeface="Times New Roman" pitchFamily="18" charset="0"/>
              </a:endParaRPr>
            </a:p>
          </p:txBody>
        </p:sp>
        <p:grpSp>
          <p:nvGrpSpPr>
            <p:cNvPr id="71697" name="Group 17"/>
            <p:cNvGrpSpPr>
              <a:grpSpLocks/>
            </p:cNvGrpSpPr>
            <p:nvPr/>
          </p:nvGrpSpPr>
          <p:grpSpPr bwMode="auto">
            <a:xfrm>
              <a:off x="956" y="2162"/>
              <a:ext cx="1802" cy="1309"/>
              <a:chOff x="956" y="2162"/>
              <a:chExt cx="1802" cy="1309"/>
            </a:xfrm>
          </p:grpSpPr>
          <p:grpSp>
            <p:nvGrpSpPr>
              <p:cNvPr id="71698" name="Group 18"/>
              <p:cNvGrpSpPr>
                <a:grpSpLocks/>
              </p:cNvGrpSpPr>
              <p:nvPr/>
            </p:nvGrpSpPr>
            <p:grpSpPr bwMode="auto">
              <a:xfrm>
                <a:off x="1212" y="2162"/>
                <a:ext cx="1400" cy="1055"/>
                <a:chOff x="1212" y="2162"/>
                <a:chExt cx="1400" cy="1055"/>
              </a:xfrm>
            </p:grpSpPr>
            <p:sp>
              <p:nvSpPr>
                <p:cNvPr id="71699" name="Line 19"/>
                <p:cNvSpPr>
                  <a:spLocks noChangeShapeType="1"/>
                </p:cNvSpPr>
                <p:nvPr/>
              </p:nvSpPr>
              <p:spPr bwMode="auto">
                <a:xfrm flipH="1" flipV="1">
                  <a:off x="1229" y="2162"/>
                  <a:ext cx="1" cy="1055"/>
                </a:xfrm>
                <a:prstGeom prst="line">
                  <a:avLst/>
                </a:prstGeom>
                <a:noFill/>
                <a:ln w="57150">
                  <a:solidFill>
                    <a:srgbClr val="808080"/>
                  </a:solidFill>
                  <a:round/>
                  <a:headEnd/>
                  <a:tailEnd type="stealth" w="med" len="med"/>
                </a:ln>
              </p:spPr>
              <p:txBody>
                <a:bodyPr/>
                <a:lstStyle/>
                <a:p>
                  <a:endParaRPr lang="th-TH"/>
                </a:p>
              </p:txBody>
            </p:sp>
            <p:sp>
              <p:nvSpPr>
                <p:cNvPr id="71700" name="Line 20"/>
                <p:cNvSpPr>
                  <a:spLocks noChangeShapeType="1"/>
                </p:cNvSpPr>
                <p:nvPr/>
              </p:nvSpPr>
              <p:spPr bwMode="auto">
                <a:xfrm flipV="1">
                  <a:off x="1212" y="3215"/>
                  <a:ext cx="1400" cy="2"/>
                </a:xfrm>
                <a:prstGeom prst="line">
                  <a:avLst/>
                </a:prstGeom>
                <a:noFill/>
                <a:ln w="57150">
                  <a:solidFill>
                    <a:srgbClr val="808080"/>
                  </a:solidFill>
                  <a:round/>
                  <a:headEnd/>
                  <a:tailEnd type="stealth" w="med" len="med"/>
                </a:ln>
              </p:spPr>
              <p:txBody>
                <a:bodyPr/>
                <a:lstStyle/>
                <a:p>
                  <a:endParaRPr lang="th-TH"/>
                </a:p>
              </p:txBody>
            </p:sp>
          </p:grpSp>
          <p:sp>
            <p:nvSpPr>
              <p:cNvPr id="71701" name="Text Box 21"/>
              <p:cNvSpPr txBox="1">
                <a:spLocks noChangeArrowheads="1"/>
              </p:cNvSpPr>
              <p:nvPr/>
            </p:nvSpPr>
            <p:spPr bwMode="auto">
              <a:xfrm>
                <a:off x="2468" y="3205"/>
                <a:ext cx="290" cy="266"/>
              </a:xfrm>
              <a:prstGeom prst="rect">
                <a:avLst/>
              </a:prstGeom>
              <a:noFill/>
              <a:ln w="9525">
                <a:noFill/>
                <a:miter lim="800000"/>
                <a:headEnd/>
                <a:tailEnd/>
              </a:ln>
            </p:spPr>
            <p:txBody>
              <a:bodyPr/>
              <a:lstStyle/>
              <a:p>
                <a:pPr algn="ctr"/>
                <a:r>
                  <a:rPr lang="en-US" sz="1800" b="1" i="1">
                    <a:effectLst>
                      <a:outerShdw blurRad="38100" dist="38100" dir="2700000" algn="tl">
                        <a:srgbClr val="C0C0C0"/>
                      </a:outerShdw>
                    </a:effectLst>
                    <a:latin typeface="Times New Roman" pitchFamily="18" charset="0"/>
                  </a:rPr>
                  <a:t>v</a:t>
                </a:r>
                <a:endParaRPr lang="en-US" sz="1800" b="1" i="1" baseline="-25000">
                  <a:effectLst>
                    <a:outerShdw blurRad="38100" dist="38100" dir="2700000" algn="tl">
                      <a:srgbClr val="C0C0C0"/>
                    </a:outerShdw>
                  </a:effectLst>
                  <a:latin typeface="Times New Roman" pitchFamily="18" charset="0"/>
                  <a:cs typeface="Arial" pitchFamily="34" charset="0"/>
                </a:endParaRPr>
              </a:p>
            </p:txBody>
          </p:sp>
          <p:sp>
            <p:nvSpPr>
              <p:cNvPr id="71702" name="Text Box 22"/>
              <p:cNvSpPr txBox="1">
                <a:spLocks noChangeArrowheads="1"/>
              </p:cNvSpPr>
              <p:nvPr/>
            </p:nvSpPr>
            <p:spPr bwMode="auto">
              <a:xfrm>
                <a:off x="956" y="2164"/>
                <a:ext cx="207" cy="156"/>
              </a:xfrm>
              <a:prstGeom prst="rect">
                <a:avLst/>
              </a:prstGeom>
              <a:noFill/>
              <a:ln w="9525">
                <a:noFill/>
                <a:miter lim="800000"/>
                <a:headEnd/>
                <a:tailEnd/>
              </a:ln>
            </p:spPr>
            <p:txBody>
              <a:bodyPr/>
              <a:lstStyle/>
              <a:p>
                <a:pPr algn="ctr"/>
                <a:r>
                  <a:rPr lang="en-US" sz="1400" b="1" i="1">
                    <a:solidFill>
                      <a:srgbClr val="000066"/>
                    </a:solidFill>
                    <a:effectLst>
                      <a:outerShdw blurRad="38100" dist="38100" dir="2700000" algn="tl">
                        <a:srgbClr val="C0C0C0"/>
                      </a:outerShdw>
                    </a:effectLst>
                    <a:latin typeface="Times New Roman" pitchFamily="18" charset="0"/>
                  </a:rPr>
                  <a:t>T</a:t>
                </a:r>
                <a:endParaRPr lang="en-US" sz="1400" b="1" i="1" baseline="-25000">
                  <a:solidFill>
                    <a:srgbClr val="000066"/>
                  </a:solidFill>
                  <a:effectLst>
                    <a:outerShdw blurRad="38100" dist="38100" dir="2700000" algn="tl">
                      <a:srgbClr val="C0C0C0"/>
                    </a:outerShdw>
                  </a:effectLst>
                  <a:latin typeface="Times New Roman" pitchFamily="18" charset="0"/>
                  <a:cs typeface="Arial" pitchFamily="34" charset="0"/>
                </a:endParaRPr>
              </a:p>
            </p:txBody>
          </p:sp>
        </p:grpSp>
        <p:sp>
          <p:nvSpPr>
            <p:cNvPr id="71703" name="Text Box 23"/>
            <p:cNvSpPr txBox="1">
              <a:spLocks noChangeArrowheads="1"/>
            </p:cNvSpPr>
            <p:nvPr/>
          </p:nvSpPr>
          <p:spPr bwMode="auto">
            <a:xfrm>
              <a:off x="2089" y="2267"/>
              <a:ext cx="1038" cy="198"/>
            </a:xfrm>
            <a:prstGeom prst="rect">
              <a:avLst/>
            </a:prstGeom>
            <a:noFill/>
            <a:ln w="9525">
              <a:solidFill>
                <a:srgbClr val="FF0000"/>
              </a:solidFill>
              <a:miter lim="800000"/>
              <a:headEnd/>
              <a:tailEnd/>
            </a:ln>
          </p:spPr>
          <p:txBody>
            <a:bodyPr/>
            <a:lstStyle/>
            <a:p>
              <a:pPr algn="ctr">
                <a:lnSpc>
                  <a:spcPct val="90000"/>
                </a:lnSpc>
              </a:pPr>
              <a:r>
                <a:rPr lang="en-US" sz="1200" i="1">
                  <a:latin typeface="Times New Roman" pitchFamily="18" charset="0"/>
                </a:rPr>
                <a:t>Actual vapor condition</a:t>
              </a:r>
              <a:endParaRPr lang="en-US" sz="1200" i="1" baseline="-25000">
                <a:latin typeface="Times New Roman" pitchFamily="18" charset="0"/>
              </a:endParaRPr>
            </a:p>
          </p:txBody>
        </p:sp>
        <p:sp>
          <p:nvSpPr>
            <p:cNvPr id="71704" name="Text Box 24"/>
            <p:cNvSpPr txBox="1">
              <a:spLocks noChangeArrowheads="1"/>
            </p:cNvSpPr>
            <p:nvPr/>
          </p:nvSpPr>
          <p:spPr bwMode="auto">
            <a:xfrm>
              <a:off x="1236" y="1984"/>
              <a:ext cx="924" cy="198"/>
            </a:xfrm>
            <a:prstGeom prst="rect">
              <a:avLst/>
            </a:prstGeom>
            <a:noFill/>
            <a:ln w="9525">
              <a:solidFill>
                <a:srgbClr val="FF0000"/>
              </a:solidFill>
              <a:miter lim="800000"/>
              <a:headEnd/>
              <a:tailEnd/>
            </a:ln>
          </p:spPr>
          <p:txBody>
            <a:bodyPr/>
            <a:lstStyle/>
            <a:p>
              <a:pPr algn="ctr">
                <a:lnSpc>
                  <a:spcPct val="90000"/>
                </a:lnSpc>
              </a:pPr>
              <a:r>
                <a:rPr lang="en-US" sz="1200" i="1">
                  <a:latin typeface="Times New Roman" pitchFamily="18" charset="0"/>
                </a:rPr>
                <a:t>If saturated at T</a:t>
              </a:r>
              <a:r>
                <a:rPr lang="en-US" sz="1200" i="1" baseline="-25000">
                  <a:latin typeface="Times New Roman" pitchFamily="18" charset="0"/>
                </a:rPr>
                <a:t>air</a:t>
              </a:r>
            </a:p>
          </p:txBody>
        </p:sp>
        <p:cxnSp>
          <p:nvCxnSpPr>
            <p:cNvPr id="71705" name="AutoShape 25"/>
            <p:cNvCxnSpPr>
              <a:cxnSpLocks noChangeShapeType="1"/>
              <a:stCxn id="71703" idx="2"/>
              <a:endCxn id="71692" idx="6"/>
            </p:cNvCxnSpPr>
            <p:nvPr/>
          </p:nvCxnSpPr>
          <p:spPr bwMode="auto">
            <a:xfrm rot="5400000">
              <a:off x="2421" y="2432"/>
              <a:ext cx="154" cy="220"/>
            </a:xfrm>
            <a:prstGeom prst="curvedConnector2">
              <a:avLst/>
            </a:prstGeom>
            <a:noFill/>
            <a:ln w="9525">
              <a:solidFill>
                <a:schemeClr val="tx1"/>
              </a:solidFill>
              <a:round/>
              <a:headEnd/>
              <a:tailEnd type="triangle" w="med" len="med"/>
            </a:ln>
            <a:effectLst/>
          </p:spPr>
        </p:cxnSp>
        <p:cxnSp>
          <p:nvCxnSpPr>
            <p:cNvPr id="71706" name="AutoShape 26"/>
            <p:cNvCxnSpPr>
              <a:cxnSpLocks noChangeShapeType="1"/>
              <a:stCxn id="71704" idx="2"/>
            </p:cNvCxnSpPr>
            <p:nvPr/>
          </p:nvCxnSpPr>
          <p:spPr bwMode="auto">
            <a:xfrm rot="16200000" flipH="1">
              <a:off x="1562" y="2318"/>
              <a:ext cx="424" cy="152"/>
            </a:xfrm>
            <a:prstGeom prst="curvedConnector3">
              <a:avLst>
                <a:gd name="adj1" fmla="val 50000"/>
              </a:avLst>
            </a:prstGeom>
            <a:noFill/>
            <a:ln w="9525">
              <a:solidFill>
                <a:schemeClr val="tx1"/>
              </a:solidFill>
              <a:round/>
              <a:headEnd/>
              <a:tailEnd type="triangle" w="med" len="med"/>
            </a:ln>
            <a:effectLst/>
          </p:spPr>
        </p:cxn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ยึดท้ายกระดาษ 2"/>
          <p:cNvSpPr>
            <a:spLocks noGrp="1"/>
          </p:cNvSpPr>
          <p:nvPr>
            <p:ph type="ftr" sz="quarter" idx="11"/>
          </p:nvPr>
        </p:nvSpPr>
        <p:spPr/>
        <p:txBody>
          <a:bodyPr/>
          <a:lstStyle/>
          <a:p>
            <a:r>
              <a:rPr lang="en-US" smtClean="0"/>
              <a:t>รศ.ดร.สมหมาย ปรีเปรม</a:t>
            </a:r>
            <a:endParaRPr lang="th-TH"/>
          </a:p>
        </p:txBody>
      </p:sp>
      <p:sp>
        <p:nvSpPr>
          <p:cNvPr id="4" name="Text Box 6"/>
          <p:cNvSpPr txBox="1">
            <a:spLocks noChangeArrowheads="1"/>
          </p:cNvSpPr>
          <p:nvPr/>
        </p:nvSpPr>
        <p:spPr bwMode="auto">
          <a:xfrm>
            <a:off x="420852" y="306114"/>
            <a:ext cx="8229162" cy="1384995"/>
          </a:xfrm>
          <a:prstGeom prst="rect">
            <a:avLst/>
          </a:prstGeom>
          <a:noFill/>
          <a:ln w="57150">
            <a:solidFill>
              <a:srgbClr val="FFCC99"/>
            </a:solidFill>
            <a:miter lim="800000"/>
            <a:headEnd/>
            <a:tailEnd/>
          </a:ln>
          <a:effectLst>
            <a:prstShdw prst="shdw17" dist="17961" dir="2700000">
              <a:srgbClr val="FFCC99">
                <a:gamma/>
                <a:shade val="60000"/>
                <a:invGamma/>
              </a:srgbClr>
            </a:prstShdw>
          </a:effectLst>
        </p:spPr>
        <p:txBody>
          <a:bodyPr wrap="square">
            <a:spAutoFit/>
          </a:bodyPr>
          <a:lstStyle/>
          <a:p>
            <a:pPr>
              <a:spcBef>
                <a:spcPct val="50000"/>
              </a:spcBef>
            </a:pPr>
            <a:r>
              <a:rPr lang="en-US" sz="2000" dirty="0"/>
              <a:t> For an amount of moist air, the mass of dry air is not change but water vapor may condense causing mass of vapor change. Then </a:t>
            </a:r>
            <a:r>
              <a:rPr lang="en-US" sz="2000" dirty="0" smtClean="0"/>
              <a:t>PROPERTIES </a:t>
            </a:r>
            <a:r>
              <a:rPr lang="en-US" sz="2000" dirty="0"/>
              <a:t>of moist air is expressed  </a:t>
            </a:r>
            <a:r>
              <a:rPr lang="en-US" sz="2400" b="1" i="1" dirty="0">
                <a:solidFill>
                  <a:schemeClr val="accent2"/>
                </a:solidFill>
                <a:effectLst>
                  <a:outerShdw blurRad="38100" dist="38100" dir="2700000" algn="tl">
                    <a:srgbClr val="C0C0C0"/>
                  </a:outerShdw>
                </a:effectLst>
              </a:rPr>
              <a:t>per unit mass of dry air</a:t>
            </a:r>
            <a:r>
              <a:rPr lang="en-US" sz="2000" dirty="0"/>
              <a:t> instead of per unit mass of air-water vapor mixture.</a:t>
            </a:r>
            <a:endParaRPr lang="th-TH" sz="2000" dirty="0"/>
          </a:p>
        </p:txBody>
      </p:sp>
      <p:pic>
        <p:nvPicPr>
          <p:cNvPr id="6" name="Picture 5" descr="Fig 14-25"/>
          <p:cNvPicPr>
            <a:picLocks noChangeAspect="1" noChangeArrowheads="1"/>
          </p:cNvPicPr>
          <p:nvPr/>
        </p:nvPicPr>
        <p:blipFill>
          <a:blip r:embed="rId2" cstate="email"/>
          <a:srcRect/>
          <a:stretch>
            <a:fillRect/>
          </a:stretch>
        </p:blipFill>
        <p:spPr bwMode="auto">
          <a:xfrm>
            <a:off x="2957853" y="2520116"/>
            <a:ext cx="3224212" cy="2063750"/>
          </a:xfrm>
          <a:prstGeom prst="rect">
            <a:avLst/>
          </a:prstGeom>
          <a:noFill/>
        </p:spPr>
      </p:pic>
      <p:sp>
        <p:nvSpPr>
          <p:cNvPr id="8" name="ลูกศรซ้าย 7"/>
          <p:cNvSpPr/>
          <p:nvPr/>
        </p:nvSpPr>
        <p:spPr>
          <a:xfrm>
            <a:off x="5784216" y="2889740"/>
            <a:ext cx="861848" cy="645174"/>
          </a:xfrm>
          <a:prstGeom prst="leftArrow">
            <a:avLst/>
          </a:prstGeom>
          <a:gradFill>
            <a:gsLst>
              <a:gs pos="0">
                <a:srgbClr val="FFF200"/>
              </a:gs>
              <a:gs pos="45000">
                <a:srgbClr val="FF7A00"/>
              </a:gs>
              <a:gs pos="70000">
                <a:srgbClr val="FF0300"/>
              </a:gs>
              <a:gs pos="100000">
                <a:srgbClr val="4D0808"/>
              </a:gs>
            </a:gsLst>
            <a:lin ang="162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h-TH"/>
          </a:p>
        </p:txBody>
      </p:sp>
      <p:sp>
        <p:nvSpPr>
          <p:cNvPr id="9" name="ลูกศรซ้าย 8"/>
          <p:cNvSpPr/>
          <p:nvPr/>
        </p:nvSpPr>
        <p:spPr>
          <a:xfrm>
            <a:off x="5792703" y="3063240"/>
            <a:ext cx="861848" cy="301751"/>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h-TH"/>
          </a:p>
        </p:txBody>
      </p:sp>
      <p:sp>
        <p:nvSpPr>
          <p:cNvPr id="10" name="ลูกศรโค้ง 9"/>
          <p:cNvSpPr/>
          <p:nvPr/>
        </p:nvSpPr>
        <p:spPr>
          <a:xfrm flipV="1">
            <a:off x="4157333" y="3206463"/>
            <a:ext cx="294087" cy="1040523"/>
          </a:xfrm>
          <a:prstGeom prst="bentArrow">
            <a:avLst>
              <a:gd name="adj1" fmla="val 25000"/>
              <a:gd name="adj2" fmla="val 24167"/>
              <a:gd name="adj3" fmla="val 25000"/>
              <a:gd name="adj4" fmla="val 3541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h-TH">
              <a:solidFill>
                <a:schemeClr val="tx1"/>
              </a:solidFill>
            </a:endParaRPr>
          </a:p>
        </p:txBody>
      </p:sp>
      <p:sp>
        <p:nvSpPr>
          <p:cNvPr id="11" name="ลูกศรซ้าย 10"/>
          <p:cNvSpPr/>
          <p:nvPr/>
        </p:nvSpPr>
        <p:spPr>
          <a:xfrm>
            <a:off x="4023353" y="2887903"/>
            <a:ext cx="861848" cy="645174"/>
          </a:xfrm>
          <a:prstGeom prst="leftArrow">
            <a:avLst/>
          </a:prstGeom>
          <a:gradFill>
            <a:gsLst>
              <a:gs pos="0">
                <a:srgbClr val="FFF200"/>
              </a:gs>
              <a:gs pos="45000">
                <a:srgbClr val="FF7A00"/>
              </a:gs>
              <a:gs pos="70000">
                <a:srgbClr val="FF0300"/>
              </a:gs>
              <a:gs pos="100000">
                <a:srgbClr val="4D0808"/>
              </a:gs>
            </a:gsLst>
            <a:lin ang="162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h-TH"/>
          </a:p>
        </p:txBody>
      </p:sp>
      <p:sp>
        <p:nvSpPr>
          <p:cNvPr id="12" name="ลูกศรซ้าย 11"/>
          <p:cNvSpPr/>
          <p:nvPr/>
        </p:nvSpPr>
        <p:spPr>
          <a:xfrm>
            <a:off x="4031840" y="3159863"/>
            <a:ext cx="861848" cy="102824"/>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h-TH"/>
          </a:p>
        </p:txBody>
      </p:sp>
      <p:sp>
        <p:nvSpPr>
          <p:cNvPr id="13" name="Rectangle 2"/>
          <p:cNvSpPr>
            <a:spLocks noGrp="1" noChangeArrowheads="1"/>
          </p:cNvSpPr>
          <p:nvPr>
            <p:ph type="title"/>
          </p:nvPr>
        </p:nvSpPr>
        <p:spPr>
          <a:xfrm>
            <a:off x="5782827" y="2170444"/>
            <a:ext cx="3029577" cy="724302"/>
          </a:xfrm>
          <a:noFill/>
          <a:ln w="9525">
            <a:noFill/>
            <a:miter lim="800000"/>
            <a:headEnd/>
            <a:tailEnd/>
          </a:ln>
          <a:effec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Air </a:t>
            </a:r>
            <a:r>
              <a:rPr lang="en-U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Water Vapor </a:t>
            </a:r>
            <a:r>
              <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Mixture, in</a:t>
            </a:r>
            <a:endParaRPr lang="th-TH"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2"/>
          <p:cNvSpPr txBox="1">
            <a:spLocks noChangeArrowheads="1"/>
          </p:cNvSpPr>
          <p:nvPr/>
        </p:nvSpPr>
        <p:spPr bwMode="auto">
          <a:xfrm>
            <a:off x="3733953" y="4058582"/>
            <a:ext cx="2801929" cy="724302"/>
          </a:xfrm>
          <a:prstGeom prst="rect">
            <a:avLst/>
          </a:prstGeom>
          <a:noFill/>
          <a:ln w="9525" cap="flat" cmpd="sng" algn="ctr">
            <a:noFill/>
            <a:prstDash val="solid"/>
            <a:miter lim="800000"/>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Condensate (liquid water)</a:t>
            </a:r>
            <a:endParaRPr kumimoji="0" lang="th-TH" sz="1600" b="1" i="0" u="none" strike="noStrike" kern="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endParaRPr>
          </a:p>
        </p:txBody>
      </p:sp>
      <p:sp>
        <p:nvSpPr>
          <p:cNvPr id="15" name="Rectangle 2"/>
          <p:cNvSpPr txBox="1">
            <a:spLocks noChangeArrowheads="1"/>
          </p:cNvSpPr>
          <p:nvPr/>
        </p:nvSpPr>
        <p:spPr bwMode="auto">
          <a:xfrm>
            <a:off x="228601" y="2051538"/>
            <a:ext cx="3340240" cy="724302"/>
          </a:xfrm>
          <a:prstGeom prst="rect">
            <a:avLst/>
          </a:prstGeom>
          <a:noFill/>
          <a:ln w="9525" cap="flat" cmpd="sng" algn="ctr">
            <a:noFill/>
            <a:prstDash val="solid"/>
            <a:miter lim="800000"/>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Air – Water Vapor Mixture, out</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Less mass of </a:t>
            </a:r>
            <a:r>
              <a:rPr lang="en-US" sz="1600" b="1" kern="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vaopr</a:t>
            </a:r>
            <a:endParaRPr lang="en-US" sz="16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but the same mass of dry air</a:t>
            </a:r>
            <a:endParaRPr kumimoji="0" lang="th-TH" sz="1600" b="1" i="0" u="none" strike="noStrike" kern="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endParaRPr>
          </a:p>
        </p:txBody>
      </p:sp>
      <p:sp>
        <p:nvSpPr>
          <p:cNvPr id="16" name="Rectangle 2"/>
          <p:cNvSpPr txBox="1">
            <a:spLocks noChangeArrowheads="1"/>
          </p:cNvSpPr>
          <p:nvPr/>
        </p:nvSpPr>
        <p:spPr bwMode="auto">
          <a:xfrm>
            <a:off x="1143153" y="4969519"/>
            <a:ext cx="7034491" cy="724302"/>
          </a:xfrm>
          <a:prstGeom prst="rect">
            <a:avLst/>
          </a:prstGeom>
          <a:noFill/>
          <a:ln w="9525" cap="flat" cmpd="sng" algn="ctr">
            <a:noFill/>
            <a:prstDash val="solid"/>
            <a:miter lim="800000"/>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h-TH" sz="4000" b="1" i="0" u="none" strike="noStrike" kern="0" cap="none" spc="0" normalizeH="0" baseline="0" noProof="0" dirty="0" smtClean="0">
                <a:ln w="11430"/>
                <a:solidFill>
                  <a:srgbClr val="FF0000"/>
                </a:solidFill>
                <a:effectLst>
                  <a:outerShdw blurRad="50800" dist="39000" dir="5460000" algn="tl">
                    <a:srgbClr val="000000">
                      <a:alpha val="38000"/>
                    </a:srgbClr>
                  </a:outerShdw>
                </a:effectLst>
                <a:uLnTx/>
                <a:uFillTx/>
                <a:latin typeface="+mn-lt"/>
                <a:ea typeface="+mn-ea"/>
                <a:cs typeface="+mn-cs"/>
              </a:rPr>
              <a:t>ตัวอย่างกระบวนการที่เกิดขึ้นในระบบปรับอากาศ</a:t>
            </a:r>
            <a:endParaRPr kumimoji="0" lang="th-TH" sz="4000" b="1" i="0" u="none" strike="noStrike" kern="0" cap="none" spc="0" normalizeH="0" baseline="0" noProof="0" dirty="0">
              <a:ln w="11430"/>
              <a:solidFill>
                <a:srgbClr val="FF0000"/>
              </a:solidFill>
              <a:effectLst>
                <a:outerShdw blurRad="50800" dist="39000" dir="5460000" algn="tl">
                  <a:srgbClr val="000000">
                    <a:alpha val="38000"/>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2000"/>
                                        <p:tgtEl>
                                          <p:spTgt spid="8"/>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2000"/>
                                        <p:tgtEl>
                                          <p:spTgt spid="9"/>
                                        </p:tgtEl>
                                      </p:cBhvr>
                                    </p:animEffect>
                                  </p:childTnLst>
                                </p:cTn>
                              </p:par>
                            </p:childTnLst>
                          </p:cTn>
                        </p:par>
                        <p:par>
                          <p:cTn id="15" fill="hold">
                            <p:stCondLst>
                              <p:cond delay="2500"/>
                            </p:stCondLst>
                            <p:childTnLst>
                              <p:par>
                                <p:cTn id="16" presetID="35" presetClass="path" presetSubtype="0" accel="50000" decel="50000" fill="remove" grpId="1" nodeType="afterEffect">
                                  <p:stCondLst>
                                    <p:cond delay="0"/>
                                  </p:stCondLst>
                                  <p:childTnLst>
                                    <p:animMotion origin="layout" path="M 5.55556E-7 1.24971E-6 L -0.19531 -0.0007 " pathEditMode="relative" rAng="0" ptsTypes="AA">
                                      <p:cBhvr>
                                        <p:cTn id="17" dur="3000" fill="hold"/>
                                        <p:tgtEl>
                                          <p:spTgt spid="8"/>
                                        </p:tgtEl>
                                        <p:attrNameLst>
                                          <p:attrName>ppt_x</p:attrName>
                                          <p:attrName>ppt_y</p:attrName>
                                        </p:attrNameLst>
                                      </p:cBhvr>
                                      <p:rCtr x="-98" y="0"/>
                                    </p:animMotion>
                                  </p:childTnLst>
                                  <p:subTnLst>
                                    <p:set>
                                      <p:cBhvr override="childStyle">
                                        <p:cTn dur="1" fill="hold" display="0" masterRel="sameClick" afterEffect="1">
                                          <p:stCondLst>
                                            <p:cond evt="end" delay="0">
                                              <p:tn val="16"/>
                                            </p:cond>
                                          </p:stCondLst>
                                        </p:cTn>
                                        <p:tgtEl>
                                          <p:spTgt spid="8"/>
                                        </p:tgtEl>
                                        <p:attrNameLst>
                                          <p:attrName>style.visibility</p:attrName>
                                        </p:attrNameLst>
                                      </p:cBhvr>
                                      <p:to>
                                        <p:strVal val="hidden"/>
                                      </p:to>
                                    </p:set>
                                  </p:subTnLst>
                                </p:cTn>
                              </p:par>
                              <p:par>
                                <p:cTn id="18" presetID="35" presetClass="path" presetSubtype="0" accel="50000" decel="50000" fill="remove" grpId="1" nodeType="withEffect">
                                  <p:stCondLst>
                                    <p:cond delay="0"/>
                                  </p:stCondLst>
                                  <p:childTnLst>
                                    <p:animMotion origin="layout" path="M -1.11111E-6 4.07407E-6 L -0.1967 -0.00162 " pathEditMode="relative" rAng="0" ptsTypes="AA">
                                      <p:cBhvr>
                                        <p:cTn id="19" dur="3000" fill="hold"/>
                                        <p:tgtEl>
                                          <p:spTgt spid="9"/>
                                        </p:tgtEl>
                                        <p:attrNameLst>
                                          <p:attrName>ppt_x</p:attrName>
                                          <p:attrName>ppt_y</p:attrName>
                                        </p:attrNameLst>
                                      </p:cBhvr>
                                      <p:rCtr x="-98" y="-1"/>
                                    </p:animMotion>
                                  </p:childTnLst>
                                  <p:subTnLst>
                                    <p:set>
                                      <p:cBhvr override="childStyle">
                                        <p:cTn dur="1" fill="hold" display="0" masterRel="sameClick" afterEffect="1">
                                          <p:stCondLst>
                                            <p:cond evt="end" delay="0">
                                              <p:tn val="18"/>
                                            </p:cond>
                                          </p:stCondLst>
                                        </p:cTn>
                                        <p:tgtEl>
                                          <p:spTgt spid="9"/>
                                        </p:tgtEl>
                                        <p:attrNameLst>
                                          <p:attrName>style.visibility</p:attrName>
                                        </p:attrNameLst>
                                      </p:cBhvr>
                                      <p:to>
                                        <p:strVal val="hidden"/>
                                      </p:to>
                                    </p:set>
                                  </p:subTnLst>
                                </p:cTn>
                              </p:par>
                            </p:childTnLst>
                          </p:cTn>
                        </p:par>
                        <p:par>
                          <p:cTn id="20" fill="hold">
                            <p:stCondLst>
                              <p:cond delay="5500"/>
                            </p:stCondLst>
                            <p:childTnLst>
                              <p:par>
                                <p:cTn id="21" presetID="5" presetClass="entr" presetSubtype="1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3000"/>
                                        <p:tgtEl>
                                          <p:spTgt spid="10"/>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heckerboard(across)">
                                      <p:cBhvr>
                                        <p:cTn id="29" dur="500"/>
                                        <p:tgtEl>
                                          <p:spTgt spid="12"/>
                                        </p:tgtEl>
                                      </p:cBhvr>
                                    </p:animEffect>
                                  </p:childTnLst>
                                </p:cTn>
                              </p:par>
                            </p:childTnLst>
                          </p:cTn>
                        </p:par>
                        <p:par>
                          <p:cTn id="30" fill="hold">
                            <p:stCondLst>
                              <p:cond delay="85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9000"/>
                            </p:stCondLst>
                            <p:childTnLst>
                              <p:par>
                                <p:cTn id="35" presetID="35" presetClass="path" presetSubtype="0" accel="50000" decel="50000" fill="hold" grpId="1" nodeType="afterEffect">
                                  <p:stCondLst>
                                    <p:cond delay="0"/>
                                  </p:stCondLst>
                                  <p:childTnLst>
                                    <p:animMotion origin="layout" path="M 5.55556E-7 1.24971E-6 L -0.19531 -0.0007 " pathEditMode="relative" rAng="0" ptsTypes="AA">
                                      <p:cBhvr>
                                        <p:cTn id="36" dur="3000" fill="hold"/>
                                        <p:tgtEl>
                                          <p:spTgt spid="11"/>
                                        </p:tgtEl>
                                        <p:attrNameLst>
                                          <p:attrName>ppt_x</p:attrName>
                                          <p:attrName>ppt_y</p:attrName>
                                        </p:attrNameLst>
                                      </p:cBhvr>
                                      <p:rCtr x="-98" y="0"/>
                                    </p:animMotion>
                                  </p:childTnLst>
                                </p:cTn>
                              </p:par>
                              <p:par>
                                <p:cTn id="37" presetID="35" presetClass="path" presetSubtype="0" accel="50000" decel="50000" fill="hold" grpId="1" nodeType="withEffect">
                                  <p:stCondLst>
                                    <p:cond delay="0"/>
                                  </p:stCondLst>
                                  <p:childTnLst>
                                    <p:animMotion origin="layout" path="M -1.11111E-6 4.07407E-6 L -0.1967 -0.00162 " pathEditMode="relative" rAng="0" ptsTypes="AA">
                                      <p:cBhvr>
                                        <p:cTn id="38" dur="3000" fill="hold"/>
                                        <p:tgtEl>
                                          <p:spTgt spid="12"/>
                                        </p:tgtEl>
                                        <p:attrNameLst>
                                          <p:attrName>ppt_x</p:attrName>
                                          <p:attrName>ppt_y</p:attrName>
                                        </p:attrNameLst>
                                      </p:cBhvr>
                                      <p:rCtr x="-98" y="-1"/>
                                    </p:animMotion>
                                  </p:childTnLst>
                                </p:cTn>
                              </p:par>
                            </p:childTnLst>
                          </p:cTn>
                        </p:par>
                        <p:par>
                          <p:cTn id="39" fill="hold">
                            <p:stCondLst>
                              <p:cond delay="12000"/>
                            </p:stCondLst>
                            <p:childTnLst>
                              <p:par>
                                <p:cTn id="40" presetID="2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1" grpId="0" animBg="1"/>
      <p:bldP spid="11" grpId="1" animBg="1"/>
      <p:bldP spid="12" grpId="0" animBg="1"/>
      <p:bldP spid="12" grpId="1" animBg="1"/>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Fig 14-6"/>
          <p:cNvPicPr>
            <a:picLocks noChangeAspect="1" noChangeArrowheads="1"/>
          </p:cNvPicPr>
          <p:nvPr/>
        </p:nvPicPr>
        <p:blipFill>
          <a:blip r:embed="rId3" cstate="screen"/>
          <a:srcRect/>
          <a:stretch>
            <a:fillRect/>
          </a:stretch>
        </p:blipFill>
        <p:spPr bwMode="auto">
          <a:xfrm>
            <a:off x="6297613" y="1160463"/>
            <a:ext cx="2085975" cy="1844675"/>
          </a:xfrm>
          <a:prstGeom prst="rect">
            <a:avLst/>
          </a:prstGeom>
          <a:noFill/>
        </p:spPr>
      </p:pic>
      <p:sp>
        <p:nvSpPr>
          <p:cNvPr id="7" name="ตัวยึดท้ายกระดาษ 4"/>
          <p:cNvSpPr>
            <a:spLocks noGrp="1"/>
          </p:cNvSpPr>
          <p:nvPr>
            <p:ph type="ftr" sz="quarter" idx="11"/>
          </p:nvPr>
        </p:nvSpPr>
        <p:spPr/>
        <p:txBody>
          <a:bodyPr/>
          <a:lstStyle/>
          <a:p>
            <a:r>
              <a:rPr lang="en-US"/>
              <a:t>รศ.ดร.สมหมาย ปรีเปรม</a:t>
            </a:r>
            <a:endParaRPr lang="th-TH"/>
          </a:p>
        </p:txBody>
      </p:sp>
      <p:graphicFrame>
        <p:nvGraphicFramePr>
          <p:cNvPr id="72709" name="Object 5"/>
          <p:cNvGraphicFramePr>
            <a:graphicFrameLocks noChangeAspect="1"/>
          </p:cNvGraphicFramePr>
          <p:nvPr/>
        </p:nvGraphicFramePr>
        <p:xfrm>
          <a:off x="629006" y="1691326"/>
          <a:ext cx="7894637" cy="2452688"/>
        </p:xfrm>
        <a:graphic>
          <a:graphicData uri="http://schemas.openxmlformats.org/presentationml/2006/ole">
            <p:oleObj spid="_x0000_s72709" name="Equation" r:id="rId4" imgW="3682800" imgH="1143000" progId="Equation.3">
              <p:embed/>
            </p:oleObj>
          </a:graphicData>
        </a:graphic>
      </p:graphicFrame>
      <p:sp>
        <p:nvSpPr>
          <p:cNvPr id="72706" name="Rectangle 2"/>
          <p:cNvSpPr>
            <a:spLocks noGrp="1" noChangeArrowheads="1"/>
          </p:cNvSpPr>
          <p:nvPr>
            <p:ph type="title"/>
          </p:nvPr>
        </p:nvSpPr>
        <p:spPr>
          <a:noFill/>
          <a:ln w="9525">
            <a:noFill/>
            <a:miter lim="800000"/>
            <a:headEnd/>
            <a:tailEnd/>
          </a:ln>
          <a:effec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Enthalpy of Air – Water Vapor Mixture ( moist air)</a:t>
            </a:r>
            <a:endParaRPr lang="th-TH"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2710" name="Text Box 6"/>
          <p:cNvSpPr txBox="1">
            <a:spLocks noChangeArrowheads="1"/>
          </p:cNvSpPr>
          <p:nvPr/>
        </p:nvSpPr>
        <p:spPr bwMode="auto">
          <a:xfrm>
            <a:off x="673100" y="4457700"/>
            <a:ext cx="7912100" cy="1428750"/>
          </a:xfrm>
          <a:prstGeom prst="rect">
            <a:avLst/>
          </a:prstGeom>
          <a:noFill/>
          <a:ln w="57150">
            <a:solidFill>
              <a:srgbClr val="FFCC99"/>
            </a:solidFill>
            <a:miter lim="800000"/>
            <a:headEnd/>
            <a:tailEnd/>
          </a:ln>
          <a:effectLst>
            <a:prstShdw prst="shdw17" dist="17961" dir="2700000">
              <a:srgbClr val="FFCC99">
                <a:gamma/>
                <a:shade val="60000"/>
                <a:invGamma/>
              </a:srgbClr>
            </a:prstShdw>
          </a:effectLst>
        </p:spPr>
        <p:txBody>
          <a:bodyPr>
            <a:spAutoFit/>
          </a:bodyPr>
          <a:lstStyle/>
          <a:p>
            <a:pPr>
              <a:spcBef>
                <a:spcPct val="50000"/>
              </a:spcBef>
            </a:pPr>
            <a:r>
              <a:rPr lang="en-US" sz="2000"/>
              <a:t> For an amount of moist air, the mass of dry air is not change but water vapor may condense causing mass of vapor change. Then enthalpy of moist air is expressed  </a:t>
            </a:r>
            <a:r>
              <a:rPr lang="en-US" sz="2400" b="1" i="1">
                <a:solidFill>
                  <a:schemeClr val="accent2"/>
                </a:solidFill>
                <a:effectLst>
                  <a:outerShdw blurRad="38100" dist="38100" dir="2700000" algn="tl">
                    <a:srgbClr val="C0C0C0"/>
                  </a:outerShdw>
                </a:effectLst>
              </a:rPr>
              <a:t>per unit mass of dry air</a:t>
            </a:r>
            <a:r>
              <a:rPr lang="en-US" sz="2000"/>
              <a:t> instead of per unit mass of air-water vapor mixture.</a:t>
            </a:r>
            <a:endParaRPr lang="th-TH" sz="20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149506" name="Rectangle 2"/>
          <p:cNvSpPr>
            <a:spLocks noGrp="1" noChangeArrowheads="1"/>
          </p:cNvSpPr>
          <p:nvPr>
            <p:ph type="title"/>
          </p:nvPr>
        </p:nvSpPr>
        <p:spPr>
          <a:xfrm>
            <a:off x="511791" y="0"/>
            <a:ext cx="5029200" cy="1143000"/>
          </a:xfrm>
          <a:noFill/>
          <a:ln w="9525">
            <a:noFill/>
            <a:miter lim="800000"/>
            <a:headEnd/>
            <a:tailEnd/>
          </a:ln>
          <a:effec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th-TH"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Enthalpy</a:t>
            </a:r>
            <a:r>
              <a:rPr lang="th-TH"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th-TH"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a:t>
            </a:r>
            <a:r>
              <a:rPr lang="th-TH"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th-TH"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Dry</a:t>
            </a:r>
            <a:r>
              <a:rPr lang="th-TH"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th-TH"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Air</a:t>
            </a:r>
            <a:endParaRPr lang="th-TH"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9507" name="Rectangle 3"/>
          <p:cNvSpPr>
            <a:spLocks noGrp="1" noChangeArrowheads="1"/>
          </p:cNvSpPr>
          <p:nvPr>
            <p:ph type="body" idx="1"/>
          </p:nvPr>
        </p:nvSpPr>
        <p:spPr>
          <a:xfrm>
            <a:off x="485775" y="1222375"/>
            <a:ext cx="8229600" cy="4525963"/>
          </a:xfrm>
        </p:spPr>
        <p:txBody>
          <a:bodyPr/>
          <a:lstStyle/>
          <a:p>
            <a:pPr>
              <a:spcBef>
                <a:spcPts val="600"/>
              </a:spcBef>
            </a:pPr>
            <a:r>
              <a:rPr lang="en-US" b="1" dirty="0">
                <a:solidFill>
                  <a:schemeClr val="accent2"/>
                </a:solidFill>
                <a:effectLst>
                  <a:outerShdw blurRad="38100" dist="38100" dir="2700000" algn="tl">
                    <a:srgbClr val="C0C0C0"/>
                  </a:outerShdw>
                </a:effectLst>
              </a:rPr>
              <a:t>For Air Conditioning         </a:t>
            </a:r>
          </a:p>
          <a:p>
            <a:pPr>
              <a:spcBef>
                <a:spcPts val="600"/>
              </a:spcBef>
              <a:buFontTx/>
              <a:buNone/>
            </a:pPr>
            <a:r>
              <a:rPr lang="en-US" dirty="0">
                <a:solidFill>
                  <a:schemeClr val="accent2"/>
                </a:solidFill>
              </a:rPr>
              <a:t>   T ~ -10</a:t>
            </a:r>
            <a:r>
              <a:rPr lang="en-US" baseline="30000" dirty="0">
                <a:solidFill>
                  <a:schemeClr val="accent2"/>
                </a:solidFill>
              </a:rPr>
              <a:t>o</a:t>
            </a:r>
            <a:r>
              <a:rPr lang="en-US" dirty="0">
                <a:solidFill>
                  <a:schemeClr val="accent2"/>
                </a:solidFill>
              </a:rPr>
              <a:t>C – 50</a:t>
            </a:r>
            <a:r>
              <a:rPr lang="en-US" baseline="30000" dirty="0">
                <a:solidFill>
                  <a:schemeClr val="accent2"/>
                </a:solidFill>
              </a:rPr>
              <a:t>o</a:t>
            </a:r>
            <a:r>
              <a:rPr lang="en-US" dirty="0">
                <a:solidFill>
                  <a:schemeClr val="accent2"/>
                </a:solidFill>
              </a:rPr>
              <a:t>C;  </a:t>
            </a:r>
          </a:p>
          <a:p>
            <a:pPr>
              <a:spcBef>
                <a:spcPts val="600"/>
              </a:spcBef>
            </a:pPr>
            <a:r>
              <a:rPr lang="en-US" dirty="0">
                <a:solidFill>
                  <a:schemeClr val="accent2"/>
                </a:solidFill>
              </a:rPr>
              <a:t>dry air ~ Ideal gas </a:t>
            </a:r>
          </a:p>
          <a:p>
            <a:pPr>
              <a:spcBef>
                <a:spcPts val="600"/>
              </a:spcBef>
            </a:pPr>
            <a:r>
              <a:rPr lang="en-US" dirty="0">
                <a:solidFill>
                  <a:schemeClr val="accent2"/>
                </a:solidFill>
              </a:rPr>
              <a:t>and C</a:t>
            </a:r>
            <a:r>
              <a:rPr lang="en-US" baseline="-25000" dirty="0">
                <a:solidFill>
                  <a:schemeClr val="accent2"/>
                </a:solidFill>
              </a:rPr>
              <a:t>p</a:t>
            </a:r>
            <a:r>
              <a:rPr lang="en-US" dirty="0">
                <a:solidFill>
                  <a:schemeClr val="accent2"/>
                </a:solidFill>
              </a:rPr>
              <a:t> ~ 1.005 kJ/kg-K </a:t>
            </a:r>
            <a:r>
              <a:rPr lang="en-US" sz="2000" dirty="0">
                <a:solidFill>
                  <a:schemeClr val="accent2"/>
                </a:solidFill>
              </a:rPr>
              <a:t>(error &lt; 0.2%)</a:t>
            </a:r>
          </a:p>
          <a:p>
            <a:pPr>
              <a:spcBef>
                <a:spcPts val="600"/>
              </a:spcBef>
            </a:pPr>
            <a:r>
              <a:rPr lang="en-US" dirty="0">
                <a:solidFill>
                  <a:schemeClr val="accent2"/>
                </a:solidFill>
              </a:rPr>
              <a:t>Take </a:t>
            </a:r>
            <a:r>
              <a:rPr lang="en-US" dirty="0" err="1">
                <a:solidFill>
                  <a:schemeClr val="accent2"/>
                </a:solidFill>
              </a:rPr>
              <a:t>T</a:t>
            </a:r>
            <a:r>
              <a:rPr lang="en-US" baseline="-25000" dirty="0" err="1">
                <a:solidFill>
                  <a:schemeClr val="accent2"/>
                </a:solidFill>
              </a:rPr>
              <a:t>reference</a:t>
            </a:r>
            <a:r>
              <a:rPr lang="en-US" dirty="0">
                <a:solidFill>
                  <a:schemeClr val="accent2"/>
                </a:solidFill>
              </a:rPr>
              <a:t> = 0</a:t>
            </a:r>
            <a:r>
              <a:rPr lang="en-US" baseline="30000" dirty="0">
                <a:solidFill>
                  <a:schemeClr val="accent2"/>
                </a:solidFill>
              </a:rPr>
              <a:t>o</a:t>
            </a:r>
            <a:r>
              <a:rPr lang="en-US" dirty="0">
                <a:solidFill>
                  <a:schemeClr val="accent2"/>
                </a:solidFill>
              </a:rPr>
              <a:t>C then </a:t>
            </a:r>
          </a:p>
          <a:p>
            <a:pPr>
              <a:spcBef>
                <a:spcPts val="600"/>
              </a:spcBef>
              <a:buFontTx/>
              <a:buNone/>
            </a:pPr>
            <a:r>
              <a:rPr lang="en-US" dirty="0">
                <a:solidFill>
                  <a:schemeClr val="accent2"/>
                </a:solidFill>
              </a:rPr>
              <a:t>		   </a:t>
            </a:r>
            <a:r>
              <a:rPr lang="en-US" dirty="0" err="1">
                <a:solidFill>
                  <a:schemeClr val="accent2"/>
                </a:solidFill>
              </a:rPr>
              <a:t>h</a:t>
            </a:r>
            <a:r>
              <a:rPr lang="en-US" baseline="-25000" dirty="0" err="1">
                <a:solidFill>
                  <a:schemeClr val="accent2"/>
                </a:solidFill>
              </a:rPr>
              <a:t>dry</a:t>
            </a:r>
            <a:r>
              <a:rPr lang="en-US" baseline="-25000" dirty="0">
                <a:solidFill>
                  <a:schemeClr val="accent2"/>
                </a:solidFill>
              </a:rPr>
              <a:t> air</a:t>
            </a:r>
            <a:r>
              <a:rPr lang="en-US" dirty="0">
                <a:solidFill>
                  <a:schemeClr val="accent2"/>
                </a:solidFill>
              </a:rPr>
              <a:t> = C</a:t>
            </a:r>
            <a:r>
              <a:rPr lang="en-US" baseline="-25000" dirty="0">
                <a:solidFill>
                  <a:schemeClr val="accent2"/>
                </a:solidFill>
              </a:rPr>
              <a:t>p</a:t>
            </a:r>
            <a:r>
              <a:rPr lang="en-US" dirty="0">
                <a:solidFill>
                  <a:schemeClr val="accent2"/>
                </a:solidFill>
              </a:rPr>
              <a:t>(T - </a:t>
            </a:r>
            <a:r>
              <a:rPr lang="en-US" dirty="0" err="1">
                <a:solidFill>
                  <a:schemeClr val="accent2"/>
                </a:solidFill>
              </a:rPr>
              <a:t>T</a:t>
            </a:r>
            <a:r>
              <a:rPr lang="en-US" baseline="-25000" dirty="0" err="1">
                <a:solidFill>
                  <a:schemeClr val="accent2"/>
                </a:solidFill>
              </a:rPr>
              <a:t>ref</a:t>
            </a:r>
            <a:r>
              <a:rPr lang="en-US" dirty="0">
                <a:solidFill>
                  <a:schemeClr val="accent2"/>
                </a:solidFill>
              </a:rPr>
              <a:t>) = </a:t>
            </a:r>
            <a:r>
              <a:rPr lang="en-US" dirty="0" err="1">
                <a:solidFill>
                  <a:schemeClr val="accent2"/>
                </a:solidFill>
              </a:rPr>
              <a:t>C</a:t>
            </a:r>
            <a:r>
              <a:rPr lang="en-US" baseline="-25000" dirty="0" err="1">
                <a:solidFill>
                  <a:schemeClr val="accent2"/>
                </a:solidFill>
              </a:rPr>
              <a:t>p</a:t>
            </a:r>
            <a:r>
              <a:rPr lang="en-US" dirty="0" err="1">
                <a:solidFill>
                  <a:schemeClr val="accent2"/>
                </a:solidFill>
              </a:rPr>
              <a:t>T</a:t>
            </a:r>
            <a:r>
              <a:rPr lang="en-US" dirty="0">
                <a:solidFill>
                  <a:schemeClr val="accent2"/>
                </a:solidFill>
              </a:rPr>
              <a:t>      (14.1a)</a:t>
            </a:r>
          </a:p>
          <a:p>
            <a:pPr>
              <a:spcBef>
                <a:spcPts val="600"/>
              </a:spcBef>
              <a:buFontTx/>
              <a:buNone/>
            </a:pPr>
            <a:r>
              <a:rPr lang="en-US" sz="2400" i="1" dirty="0">
                <a:solidFill>
                  <a:srgbClr val="660066"/>
                </a:solidFill>
                <a:latin typeface="Comic Sans MS" pitchFamily="66" charset="0"/>
              </a:rPr>
              <a:t>(note T in </a:t>
            </a:r>
            <a:r>
              <a:rPr lang="en-US" sz="2400" i="1" baseline="30000" dirty="0" err="1">
                <a:solidFill>
                  <a:srgbClr val="660066"/>
                </a:solidFill>
                <a:latin typeface="Comic Sans MS" pitchFamily="66" charset="0"/>
              </a:rPr>
              <a:t>o</a:t>
            </a:r>
            <a:r>
              <a:rPr lang="en-US" sz="2400" i="1" dirty="0" err="1">
                <a:solidFill>
                  <a:srgbClr val="660066"/>
                </a:solidFill>
                <a:latin typeface="Comic Sans MS" pitchFamily="66" charset="0"/>
              </a:rPr>
              <a:t>C</a:t>
            </a:r>
            <a:r>
              <a:rPr lang="en-US" sz="2400" i="1" dirty="0">
                <a:solidFill>
                  <a:srgbClr val="660066"/>
                </a:solidFill>
                <a:latin typeface="Comic Sans MS" pitchFamily="66" charset="0"/>
              </a:rPr>
              <a:t> because </a:t>
            </a:r>
            <a:r>
              <a:rPr lang="en-US" sz="2400" i="1" dirty="0" err="1">
                <a:solidFill>
                  <a:srgbClr val="660066"/>
                </a:solidFill>
                <a:latin typeface="Comic Sans MS" pitchFamily="66" charset="0"/>
              </a:rPr>
              <a:t>T</a:t>
            </a:r>
            <a:r>
              <a:rPr lang="en-US" sz="2400" i="1" baseline="-25000" dirty="0" err="1">
                <a:solidFill>
                  <a:srgbClr val="660066"/>
                </a:solidFill>
                <a:latin typeface="Comic Sans MS" pitchFamily="66" charset="0"/>
              </a:rPr>
              <a:t>ref</a:t>
            </a:r>
            <a:r>
              <a:rPr lang="en-US" sz="2400" i="1" baseline="-25000" dirty="0">
                <a:solidFill>
                  <a:srgbClr val="660066"/>
                </a:solidFill>
                <a:latin typeface="Comic Sans MS" pitchFamily="66" charset="0"/>
              </a:rPr>
              <a:t> </a:t>
            </a:r>
            <a:r>
              <a:rPr lang="en-US" sz="2400" i="1" dirty="0">
                <a:solidFill>
                  <a:srgbClr val="660066"/>
                </a:solidFill>
                <a:latin typeface="Comic Sans MS" pitchFamily="66" charset="0"/>
              </a:rPr>
              <a:t>= 0 </a:t>
            </a:r>
            <a:r>
              <a:rPr lang="en-US" sz="2400" i="1" baseline="30000" dirty="0" err="1">
                <a:solidFill>
                  <a:srgbClr val="660066"/>
                </a:solidFill>
                <a:latin typeface="Comic Sans MS" pitchFamily="66" charset="0"/>
              </a:rPr>
              <a:t>o</a:t>
            </a:r>
            <a:r>
              <a:rPr lang="en-US" sz="2400" i="1" dirty="0" err="1">
                <a:solidFill>
                  <a:srgbClr val="660066"/>
                </a:solidFill>
                <a:latin typeface="Comic Sans MS" pitchFamily="66" charset="0"/>
              </a:rPr>
              <a:t>C</a:t>
            </a:r>
            <a:r>
              <a:rPr lang="en-US" sz="2400" i="1" dirty="0">
                <a:solidFill>
                  <a:srgbClr val="660066"/>
                </a:solidFill>
                <a:latin typeface="Comic Sans MS" pitchFamily="66" charset="0"/>
              </a:rPr>
              <a:t>)</a:t>
            </a:r>
          </a:p>
          <a:p>
            <a:pPr>
              <a:spcBef>
                <a:spcPts val="600"/>
              </a:spcBef>
              <a:buFontTx/>
              <a:buNone/>
            </a:pPr>
            <a:r>
              <a:rPr lang="en-US" dirty="0">
                <a:solidFill>
                  <a:schemeClr val="accent2"/>
                </a:solidFill>
              </a:rPr>
              <a:t>and	</a:t>
            </a:r>
            <a:r>
              <a:rPr lang="el-GR" dirty="0">
                <a:solidFill>
                  <a:schemeClr val="accent2"/>
                </a:solidFill>
                <a:cs typeface="Arial" pitchFamily="34" charset="0"/>
              </a:rPr>
              <a:t>Δ</a:t>
            </a:r>
            <a:r>
              <a:rPr lang="en-US" dirty="0" err="1">
                <a:solidFill>
                  <a:schemeClr val="accent2"/>
                </a:solidFill>
              </a:rPr>
              <a:t>h</a:t>
            </a:r>
            <a:r>
              <a:rPr lang="en-US" baseline="-25000" dirty="0" err="1">
                <a:solidFill>
                  <a:schemeClr val="accent2"/>
                </a:solidFill>
              </a:rPr>
              <a:t>dry</a:t>
            </a:r>
            <a:r>
              <a:rPr lang="en-US" baseline="-25000" dirty="0">
                <a:solidFill>
                  <a:schemeClr val="accent2"/>
                </a:solidFill>
              </a:rPr>
              <a:t> air</a:t>
            </a:r>
            <a:r>
              <a:rPr lang="en-US" dirty="0">
                <a:solidFill>
                  <a:schemeClr val="accent2"/>
                </a:solidFill>
              </a:rPr>
              <a:t> = Cp(T</a:t>
            </a:r>
            <a:r>
              <a:rPr lang="en-US" baseline="-25000" dirty="0">
                <a:solidFill>
                  <a:schemeClr val="accent2"/>
                </a:solidFill>
              </a:rPr>
              <a:t>2</a:t>
            </a:r>
            <a:r>
              <a:rPr lang="en-US" dirty="0">
                <a:solidFill>
                  <a:schemeClr val="accent2"/>
                </a:solidFill>
              </a:rPr>
              <a:t> –T</a:t>
            </a:r>
            <a:r>
              <a:rPr lang="en-US" baseline="-25000" dirty="0">
                <a:solidFill>
                  <a:schemeClr val="accent2"/>
                </a:solidFill>
              </a:rPr>
              <a:t>1</a:t>
            </a:r>
            <a:r>
              <a:rPr lang="en-US" dirty="0">
                <a:solidFill>
                  <a:schemeClr val="accent2"/>
                </a:solidFill>
              </a:rPr>
              <a:t>) = C</a:t>
            </a:r>
            <a:r>
              <a:rPr lang="en-US" baseline="-25000" dirty="0">
                <a:solidFill>
                  <a:schemeClr val="accent2"/>
                </a:solidFill>
              </a:rPr>
              <a:t>p</a:t>
            </a:r>
            <a:r>
              <a:rPr lang="el-GR" dirty="0">
                <a:solidFill>
                  <a:schemeClr val="accent2"/>
                </a:solidFill>
                <a:cs typeface="Arial" pitchFamily="34" charset="0"/>
              </a:rPr>
              <a:t>Δ</a:t>
            </a:r>
            <a:r>
              <a:rPr lang="en-US" dirty="0">
                <a:solidFill>
                  <a:schemeClr val="accent2"/>
                </a:solidFill>
              </a:rPr>
              <a:t>T    (14.1b)</a:t>
            </a:r>
          </a:p>
          <a:p>
            <a:pPr>
              <a:spcBef>
                <a:spcPts val="600"/>
              </a:spcBef>
            </a:pPr>
            <a:endParaRPr lang="th-TH" b="1" dirty="0">
              <a:solidFill>
                <a:schemeClr val="accent2"/>
              </a:solidFill>
              <a:effectLst>
                <a:outerShdw blurRad="38100" dist="38100" dir="2700000" algn="tl">
                  <a:srgbClr val="C0C0C0"/>
                </a:outerShdw>
              </a:effectLst>
            </a:endParaRPr>
          </a:p>
        </p:txBody>
      </p:sp>
      <p:pic>
        <p:nvPicPr>
          <p:cNvPr id="149508" name="Picture 4" descr="Fig 14-1"/>
          <p:cNvPicPr>
            <a:picLocks noChangeAspect="1" noChangeArrowheads="1"/>
          </p:cNvPicPr>
          <p:nvPr/>
        </p:nvPicPr>
        <p:blipFill>
          <a:blip r:embed="rId2" cstate="screen"/>
          <a:srcRect/>
          <a:stretch>
            <a:fillRect/>
          </a:stretch>
        </p:blipFill>
        <p:spPr bwMode="auto">
          <a:xfrm>
            <a:off x="5785963" y="0"/>
            <a:ext cx="3327273" cy="29479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150530" name="Rectangle 2"/>
          <p:cNvSpPr>
            <a:spLocks noGrp="1" noChangeArrowheads="1"/>
          </p:cNvSpPr>
          <p:nvPr>
            <p:ph type="title"/>
          </p:nvPr>
        </p:nvSpPr>
        <p:spPr>
          <a:xfrm>
            <a:off x="457200" y="0"/>
            <a:ext cx="8229600" cy="1143000"/>
          </a:xfrm>
        </p:spPr>
        <p:style>
          <a:lnRef idx="2">
            <a:schemeClr val="accent3"/>
          </a:lnRef>
          <a:fillRef idx="1">
            <a:schemeClr val="lt1"/>
          </a:fillRef>
          <a:effectRef idx="0">
            <a:schemeClr val="accent3"/>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Enthalpy of water vapor – Ideal gas</a:t>
            </a:r>
            <a:endParaRPr lang="th-TH"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0531" name="Rectangle 3"/>
          <p:cNvSpPr>
            <a:spLocks noGrp="1" noChangeArrowheads="1"/>
          </p:cNvSpPr>
          <p:nvPr>
            <p:ph type="body" idx="1"/>
          </p:nvPr>
        </p:nvSpPr>
        <p:spPr>
          <a:xfrm>
            <a:off x="485775" y="1133475"/>
            <a:ext cx="8229600" cy="4525963"/>
          </a:xfrm>
        </p:spPr>
        <p:txBody>
          <a:bodyPr/>
          <a:lstStyle/>
          <a:p>
            <a:r>
              <a:rPr lang="en-US" b="1">
                <a:solidFill>
                  <a:schemeClr val="accent2"/>
                </a:solidFill>
                <a:effectLst>
                  <a:outerShdw blurRad="38100" dist="38100" dir="2700000" algn="tl">
                    <a:srgbClr val="C0C0C0"/>
                  </a:outerShdw>
                </a:effectLst>
              </a:rPr>
              <a:t>For Air Conditioning  </a:t>
            </a:r>
            <a:r>
              <a:rPr lang="en-US">
                <a:solidFill>
                  <a:schemeClr val="accent2"/>
                </a:solidFill>
              </a:rPr>
              <a:t>T ~ -10</a:t>
            </a:r>
            <a:r>
              <a:rPr lang="en-US" baseline="30000">
                <a:solidFill>
                  <a:schemeClr val="accent2"/>
                </a:solidFill>
              </a:rPr>
              <a:t>o</a:t>
            </a:r>
            <a:r>
              <a:rPr lang="en-US">
                <a:solidFill>
                  <a:schemeClr val="accent2"/>
                </a:solidFill>
              </a:rPr>
              <a:t>C – 50</a:t>
            </a:r>
            <a:r>
              <a:rPr lang="en-US" baseline="30000">
                <a:solidFill>
                  <a:schemeClr val="accent2"/>
                </a:solidFill>
              </a:rPr>
              <a:t>o</a:t>
            </a:r>
            <a:r>
              <a:rPr lang="en-US">
                <a:solidFill>
                  <a:schemeClr val="accent2"/>
                </a:solidFill>
              </a:rPr>
              <a:t>C;</a:t>
            </a:r>
          </a:p>
          <a:p>
            <a:pPr>
              <a:buFontTx/>
              <a:buNone/>
            </a:pPr>
            <a:r>
              <a:rPr lang="en-US" b="1">
                <a:solidFill>
                  <a:srgbClr val="660066"/>
                </a:solidFill>
                <a:effectLst>
                  <a:outerShdw blurRad="38100" dist="38100" dir="2700000" algn="tl">
                    <a:srgbClr val="C0C0C0"/>
                  </a:outerShdw>
                </a:effectLst>
              </a:rPr>
              <a:t>1.         h</a:t>
            </a:r>
            <a:r>
              <a:rPr lang="en-US" b="1" baseline="-25000">
                <a:solidFill>
                  <a:srgbClr val="660066"/>
                </a:solidFill>
                <a:effectLst>
                  <a:outerShdw blurRad="38100" dist="38100" dir="2700000" algn="tl">
                    <a:srgbClr val="C0C0C0"/>
                  </a:outerShdw>
                </a:effectLst>
              </a:rPr>
              <a:t>v</a:t>
            </a:r>
            <a:r>
              <a:rPr lang="en-US" b="1">
                <a:solidFill>
                  <a:srgbClr val="660066"/>
                </a:solidFill>
                <a:effectLst>
                  <a:outerShdw blurRad="38100" dist="38100" dir="2700000" algn="tl">
                    <a:srgbClr val="C0C0C0"/>
                  </a:outerShdw>
                </a:effectLst>
              </a:rPr>
              <a:t>(T, low P) ~ h</a:t>
            </a:r>
            <a:r>
              <a:rPr lang="en-US" b="1" baseline="-25000">
                <a:solidFill>
                  <a:srgbClr val="660066"/>
                </a:solidFill>
                <a:effectLst>
                  <a:outerShdw blurRad="38100" dist="38100" dir="2700000" algn="tl">
                    <a:srgbClr val="C0C0C0"/>
                  </a:outerShdw>
                </a:effectLst>
              </a:rPr>
              <a:t>g</a:t>
            </a:r>
            <a:r>
              <a:rPr lang="en-US" b="1">
                <a:solidFill>
                  <a:srgbClr val="660066"/>
                </a:solidFill>
                <a:effectLst>
                  <a:outerShdw blurRad="38100" dist="38100" dir="2700000" algn="tl">
                    <a:srgbClr val="C0C0C0"/>
                  </a:outerShdw>
                </a:effectLst>
              </a:rPr>
              <a:t>(T)                  (14.3)</a:t>
            </a:r>
          </a:p>
          <a:p>
            <a:pPr>
              <a:buFontTx/>
              <a:buNone/>
            </a:pPr>
            <a:r>
              <a:rPr lang="en-US" b="1">
                <a:solidFill>
                  <a:srgbClr val="660066"/>
                </a:solidFill>
                <a:effectLst>
                  <a:outerShdw blurRad="38100" dist="38100" dir="2700000" algn="tl">
                    <a:srgbClr val="C0C0C0"/>
                  </a:outerShdw>
                </a:effectLst>
                <a:cs typeface="Arial" pitchFamily="34" charset="0"/>
              </a:rPr>
              <a:t>2. </a:t>
            </a:r>
            <a:r>
              <a:rPr lang="en-US" sz="2800">
                <a:solidFill>
                  <a:schemeClr val="accent2"/>
                </a:solidFill>
              </a:rPr>
              <a:t>Take T</a:t>
            </a:r>
            <a:r>
              <a:rPr lang="en-US" sz="2800" baseline="-25000">
                <a:solidFill>
                  <a:schemeClr val="accent2"/>
                </a:solidFill>
              </a:rPr>
              <a:t>reference</a:t>
            </a:r>
            <a:r>
              <a:rPr lang="en-US" sz="2800">
                <a:solidFill>
                  <a:schemeClr val="accent2"/>
                </a:solidFill>
              </a:rPr>
              <a:t> = 0</a:t>
            </a:r>
            <a:r>
              <a:rPr lang="en-US" sz="2800" baseline="30000">
                <a:solidFill>
                  <a:schemeClr val="accent2"/>
                </a:solidFill>
              </a:rPr>
              <a:t>o</a:t>
            </a:r>
            <a:r>
              <a:rPr lang="en-US" sz="2800">
                <a:solidFill>
                  <a:schemeClr val="accent2"/>
                </a:solidFill>
              </a:rPr>
              <a:t>C;  </a:t>
            </a:r>
          </a:p>
          <a:p>
            <a:pPr>
              <a:buFontTx/>
              <a:buNone/>
            </a:pPr>
            <a:r>
              <a:rPr lang="en-US" sz="2800">
                <a:solidFill>
                  <a:schemeClr val="accent2"/>
                </a:solidFill>
              </a:rPr>
              <a:t>and Average  C</a:t>
            </a:r>
            <a:r>
              <a:rPr lang="en-US" sz="2800" baseline="-25000">
                <a:solidFill>
                  <a:schemeClr val="accent2"/>
                </a:solidFill>
              </a:rPr>
              <a:t>p</a:t>
            </a:r>
            <a:r>
              <a:rPr lang="en-US" sz="2800">
                <a:solidFill>
                  <a:schemeClr val="accent2"/>
                </a:solidFill>
              </a:rPr>
              <a:t> ~ 1.82 kJ/kg-K </a:t>
            </a:r>
          </a:p>
          <a:p>
            <a:pPr>
              <a:buFontTx/>
              <a:buNone/>
            </a:pPr>
            <a:r>
              <a:rPr lang="en-US" sz="2800">
                <a:solidFill>
                  <a:schemeClr val="accent2"/>
                </a:solidFill>
              </a:rPr>
              <a:t>h</a:t>
            </a:r>
            <a:r>
              <a:rPr lang="en-US" sz="2800" baseline="-25000">
                <a:solidFill>
                  <a:schemeClr val="accent2"/>
                </a:solidFill>
              </a:rPr>
              <a:t>g</a:t>
            </a:r>
            <a:r>
              <a:rPr lang="en-US" sz="2800">
                <a:solidFill>
                  <a:schemeClr val="accent2"/>
                </a:solidFill>
              </a:rPr>
              <a:t>(T=0</a:t>
            </a:r>
            <a:r>
              <a:rPr lang="en-US" sz="2800" baseline="30000">
                <a:solidFill>
                  <a:schemeClr val="accent2"/>
                </a:solidFill>
              </a:rPr>
              <a:t>o</a:t>
            </a:r>
            <a:r>
              <a:rPr lang="en-US" sz="2800">
                <a:solidFill>
                  <a:schemeClr val="accent2"/>
                </a:solidFill>
              </a:rPr>
              <a:t>C)  = 2,500.9 kJ/kg                </a:t>
            </a:r>
          </a:p>
          <a:p>
            <a:pPr>
              <a:buFontTx/>
              <a:buNone/>
            </a:pPr>
            <a:r>
              <a:rPr lang="en-US" sz="2800">
                <a:solidFill>
                  <a:schemeClr val="accent2"/>
                </a:solidFill>
              </a:rPr>
              <a:t>eqn.(14.1): </a:t>
            </a:r>
            <a:r>
              <a:rPr lang="en-US" sz="2800">
                <a:solidFill>
                  <a:schemeClr val="accent2"/>
                </a:solidFill>
                <a:cs typeface="Arial" pitchFamily="34" charset="0"/>
              </a:rPr>
              <a:t>      </a:t>
            </a:r>
          </a:p>
          <a:p>
            <a:pPr>
              <a:buFontTx/>
              <a:buNone/>
            </a:pPr>
            <a:r>
              <a:rPr lang="en-US" sz="2800">
                <a:solidFill>
                  <a:schemeClr val="accent2"/>
                </a:solidFill>
                <a:cs typeface="Arial" pitchFamily="34" charset="0"/>
              </a:rPr>
              <a:t>            </a:t>
            </a:r>
            <a:r>
              <a:rPr lang="en-US" sz="2800">
                <a:solidFill>
                  <a:schemeClr val="accent2"/>
                </a:solidFill>
              </a:rPr>
              <a:t>h</a:t>
            </a:r>
            <a:r>
              <a:rPr lang="en-US" sz="2800" baseline="-25000">
                <a:solidFill>
                  <a:schemeClr val="accent2"/>
                </a:solidFill>
              </a:rPr>
              <a:t>g </a:t>
            </a:r>
            <a:r>
              <a:rPr lang="en-US" sz="2800">
                <a:solidFill>
                  <a:schemeClr val="accent2"/>
                </a:solidFill>
              </a:rPr>
              <a:t>(T) = h</a:t>
            </a:r>
            <a:r>
              <a:rPr lang="en-US" sz="2800" baseline="-25000">
                <a:solidFill>
                  <a:schemeClr val="accent2"/>
                </a:solidFill>
              </a:rPr>
              <a:t>g</a:t>
            </a:r>
            <a:r>
              <a:rPr lang="en-US" sz="2800">
                <a:solidFill>
                  <a:schemeClr val="accent2"/>
                </a:solidFill>
              </a:rPr>
              <a:t>(T</a:t>
            </a:r>
            <a:r>
              <a:rPr lang="en-US" sz="2800" baseline="-25000">
                <a:solidFill>
                  <a:schemeClr val="accent2"/>
                </a:solidFill>
              </a:rPr>
              <a:t>0</a:t>
            </a:r>
            <a:r>
              <a:rPr lang="en-US" sz="2800">
                <a:solidFill>
                  <a:schemeClr val="accent2"/>
                </a:solidFill>
              </a:rPr>
              <a:t>=0</a:t>
            </a:r>
            <a:r>
              <a:rPr lang="en-US" sz="2800" baseline="30000">
                <a:solidFill>
                  <a:schemeClr val="accent2"/>
                </a:solidFill>
              </a:rPr>
              <a:t>o</a:t>
            </a:r>
            <a:r>
              <a:rPr lang="en-US" sz="2800">
                <a:solidFill>
                  <a:schemeClr val="accent2"/>
                </a:solidFill>
              </a:rPr>
              <a:t>C) + Cp(T –T</a:t>
            </a:r>
            <a:r>
              <a:rPr lang="en-US" sz="2800" baseline="-25000">
                <a:solidFill>
                  <a:schemeClr val="accent2"/>
                </a:solidFill>
              </a:rPr>
              <a:t>0</a:t>
            </a:r>
            <a:r>
              <a:rPr lang="en-US" sz="2800">
                <a:solidFill>
                  <a:schemeClr val="accent2"/>
                </a:solidFill>
              </a:rPr>
              <a:t>) </a:t>
            </a:r>
          </a:p>
          <a:p>
            <a:pPr>
              <a:buFontTx/>
              <a:buNone/>
            </a:pPr>
            <a:r>
              <a:rPr lang="en-US" b="1">
                <a:solidFill>
                  <a:srgbClr val="660066"/>
                </a:solidFill>
                <a:effectLst>
                  <a:outerShdw blurRad="38100" dist="38100" dir="2700000" algn="tl">
                    <a:srgbClr val="C0C0C0"/>
                  </a:outerShdw>
                </a:effectLst>
              </a:rPr>
              <a:t>          h</a:t>
            </a:r>
            <a:r>
              <a:rPr lang="en-US" b="1" baseline="-25000">
                <a:solidFill>
                  <a:srgbClr val="660066"/>
                </a:solidFill>
                <a:effectLst>
                  <a:outerShdw blurRad="38100" dist="38100" dir="2700000" algn="tl">
                    <a:srgbClr val="C0C0C0"/>
                  </a:outerShdw>
                </a:effectLst>
              </a:rPr>
              <a:t>g </a:t>
            </a:r>
            <a:r>
              <a:rPr lang="en-US" b="1">
                <a:solidFill>
                  <a:srgbClr val="660066"/>
                </a:solidFill>
                <a:effectLst>
                  <a:outerShdw blurRad="38100" dist="38100" dir="2700000" algn="tl">
                    <a:srgbClr val="C0C0C0"/>
                  </a:outerShdw>
                </a:effectLst>
              </a:rPr>
              <a:t>(T) = 2,500.9 + 1.82(T)     (14.4)</a:t>
            </a:r>
            <a:endParaRPr lang="th-TH" b="1">
              <a:solidFill>
                <a:srgbClr val="660066"/>
              </a:solidFill>
              <a:effectLst>
                <a:outerShdw blurRad="38100" dist="38100" dir="2700000" algn="tl">
                  <a:srgbClr val="C0C0C0"/>
                </a:outerShdw>
              </a:effectLst>
            </a:endParaRPr>
          </a:p>
        </p:txBody>
      </p:sp>
      <p:pic>
        <p:nvPicPr>
          <p:cNvPr id="150532" name="Picture 4" descr="Fig 14-3"/>
          <p:cNvPicPr>
            <a:picLocks noChangeAspect="1" noChangeArrowheads="1"/>
          </p:cNvPicPr>
          <p:nvPr/>
        </p:nvPicPr>
        <p:blipFill>
          <a:blip r:embed="rId2" cstate="screen"/>
          <a:srcRect/>
          <a:stretch>
            <a:fillRect/>
          </a:stretch>
        </p:blipFill>
        <p:spPr bwMode="auto">
          <a:xfrm>
            <a:off x="5846763" y="2257425"/>
            <a:ext cx="2701925" cy="2051050"/>
          </a:xfrm>
          <a:prstGeom prst="rect">
            <a:avLst/>
          </a:prstGeom>
          <a:ln>
            <a:noFill/>
          </a:ln>
          <a:effectLst>
            <a:outerShdw blurRad="292100" dist="139700" dir="2700000" algn="tl" rotWithShape="0">
              <a:srgbClr val="333333">
                <a:alpha val="65000"/>
              </a:srgbClr>
            </a:outerShdw>
          </a:effectLst>
        </p:spPr>
      </p:pic>
      <p:sp>
        <p:nvSpPr>
          <p:cNvPr id="150533" name="Rectangle 5"/>
          <p:cNvSpPr>
            <a:spLocks noChangeArrowheads="1"/>
          </p:cNvSpPr>
          <p:nvPr/>
        </p:nvSpPr>
        <p:spPr bwMode="auto">
          <a:xfrm>
            <a:off x="2476500" y="5792788"/>
            <a:ext cx="3817938" cy="406400"/>
          </a:xfrm>
          <a:prstGeom prst="rect">
            <a:avLst/>
          </a:prstGeom>
          <a:noFill/>
          <a:ln w="9525">
            <a:solidFill>
              <a:srgbClr val="0000FF"/>
            </a:solidFill>
            <a:miter lim="800000"/>
            <a:headEnd/>
            <a:tailEnd/>
          </a:ln>
          <a:effectLst/>
        </p:spPr>
        <p:txBody>
          <a:bodyPr wrap="none">
            <a:spAutoFit/>
          </a:bodyPr>
          <a:lstStyle/>
          <a:p>
            <a:pPr>
              <a:spcBef>
                <a:spcPts val="600"/>
              </a:spcBef>
            </a:pPr>
            <a:r>
              <a:rPr lang="en-US" sz="2000" i="1">
                <a:solidFill>
                  <a:srgbClr val="0000CC"/>
                </a:solidFill>
              </a:rPr>
              <a:t>(note T in </a:t>
            </a:r>
            <a:r>
              <a:rPr lang="en-US" sz="2000" i="1" baseline="30000">
                <a:solidFill>
                  <a:srgbClr val="0000CC"/>
                </a:solidFill>
              </a:rPr>
              <a:t>o</a:t>
            </a:r>
            <a:r>
              <a:rPr lang="en-US" sz="2000" i="1">
                <a:solidFill>
                  <a:srgbClr val="0000CC"/>
                </a:solidFill>
              </a:rPr>
              <a:t>C because T</a:t>
            </a:r>
            <a:r>
              <a:rPr lang="en-US" sz="2000" i="1" baseline="-25000">
                <a:solidFill>
                  <a:srgbClr val="0000CC"/>
                </a:solidFill>
              </a:rPr>
              <a:t>0</a:t>
            </a:r>
            <a:r>
              <a:rPr lang="en-US" sz="2000" i="1">
                <a:solidFill>
                  <a:srgbClr val="0000CC"/>
                </a:solidFill>
              </a:rPr>
              <a:t> = 0 </a:t>
            </a:r>
            <a:r>
              <a:rPr lang="en-US" sz="2000" i="1" baseline="30000">
                <a:solidFill>
                  <a:srgbClr val="0000CC"/>
                </a:solidFill>
              </a:rPr>
              <a:t>o</a:t>
            </a:r>
            <a:r>
              <a:rPr lang="en-US" sz="2000" i="1">
                <a:solidFill>
                  <a:srgbClr val="0000CC"/>
                </a:solidFill>
              </a:rPr>
              <a:t>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ตัวยึดท้ายกระดาษ 4"/>
          <p:cNvSpPr>
            <a:spLocks noGrp="1"/>
          </p:cNvSpPr>
          <p:nvPr>
            <p:ph type="ftr" sz="quarter" idx="11"/>
          </p:nvPr>
        </p:nvSpPr>
        <p:spPr/>
        <p:txBody>
          <a:bodyPr/>
          <a:lstStyle/>
          <a:p>
            <a:r>
              <a:rPr lang="en-US"/>
              <a:t>รศ.ดร.สมหมาย ปรีเปรม</a:t>
            </a:r>
            <a:endParaRPr lang="th-TH"/>
          </a:p>
        </p:txBody>
      </p:sp>
      <p:graphicFrame>
        <p:nvGraphicFramePr>
          <p:cNvPr id="72709" name="Object 5"/>
          <p:cNvGraphicFramePr>
            <a:graphicFrameLocks noChangeAspect="1"/>
          </p:cNvGraphicFramePr>
          <p:nvPr/>
        </p:nvGraphicFramePr>
        <p:xfrm>
          <a:off x="2274779" y="1701199"/>
          <a:ext cx="4329112" cy="2452687"/>
        </p:xfrm>
        <a:graphic>
          <a:graphicData uri="http://schemas.openxmlformats.org/presentationml/2006/ole">
            <p:oleObj spid="_x0000_s146434" name="สมการ" r:id="rId3" imgW="2019240" imgH="1143000" progId="Equation.3">
              <p:embed/>
            </p:oleObj>
          </a:graphicData>
        </a:graphic>
      </p:graphicFrame>
      <p:sp>
        <p:nvSpPr>
          <p:cNvPr id="72706" name="Rectangle 2"/>
          <p:cNvSpPr>
            <a:spLocks noGrp="1" noChangeArrowheads="1"/>
          </p:cNvSpPr>
          <p:nvPr>
            <p:ph type="title"/>
          </p:nvPr>
        </p:nvSpPr>
        <p:spPr>
          <a:noFill/>
          <a:ln w="9525">
            <a:noFill/>
            <a:miter lim="800000"/>
            <a:headEnd/>
            <a:tailEnd/>
          </a:ln>
          <a:effec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Specific Volume </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 Air – Water Vapor </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Mixture</a:t>
            </a:r>
            <a:endParaRPr lang="th-TH"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ตัวยึดท้ายกระดาษ 2"/>
          <p:cNvSpPr>
            <a:spLocks noGrp="1"/>
          </p:cNvSpPr>
          <p:nvPr>
            <p:ph type="ftr" sz="quarter" idx="11"/>
          </p:nvPr>
        </p:nvSpPr>
        <p:spPr/>
        <p:txBody>
          <a:bodyPr/>
          <a:lstStyle/>
          <a:p>
            <a:r>
              <a:rPr lang="en-US"/>
              <a:t>รศ.ดร.สมหมาย ปรีเปรม</a:t>
            </a:r>
            <a:endParaRPr lang="th-TH"/>
          </a:p>
        </p:txBody>
      </p:sp>
      <p:sp>
        <p:nvSpPr>
          <p:cNvPr id="48132" name="Text Box 4"/>
          <p:cNvSpPr txBox="1">
            <a:spLocks noChangeArrowheads="1"/>
          </p:cNvSpPr>
          <p:nvPr/>
        </p:nvSpPr>
        <p:spPr bwMode="auto">
          <a:xfrm>
            <a:off x="193675" y="306388"/>
            <a:ext cx="8775700" cy="3937000"/>
          </a:xfrm>
          <a:prstGeom prst="rect">
            <a:avLst/>
          </a:prstGeom>
          <a:noFill/>
          <a:ln w="9525">
            <a:noFill/>
            <a:miter lim="800000"/>
            <a:headEnd/>
            <a:tailEnd/>
          </a:ln>
          <a:effectLst/>
        </p:spPr>
        <p:txBody>
          <a:bodyPr>
            <a:spAutoFit/>
          </a:bodyPr>
          <a:lstStyle/>
          <a:p>
            <a:pPr>
              <a:spcBef>
                <a:spcPct val="50000"/>
              </a:spcBef>
            </a:pPr>
            <a:r>
              <a:rPr lang="en-US" u="sng" dirty="0">
                <a:latin typeface="Comic Sans MS" pitchFamily="66" charset="0"/>
              </a:rPr>
              <a:t>Example 14.1</a:t>
            </a:r>
            <a:r>
              <a:rPr lang="en-US" dirty="0">
                <a:latin typeface="Comic Sans MS" pitchFamily="66" charset="0"/>
              </a:rPr>
              <a:t> A 5-m x 5-m x 3-m room contains air at 25</a:t>
            </a:r>
            <a:r>
              <a:rPr lang="en-US" baseline="30000" dirty="0">
                <a:latin typeface="Comic Sans MS" pitchFamily="66" charset="0"/>
              </a:rPr>
              <a:t>o</a:t>
            </a:r>
            <a:r>
              <a:rPr lang="en-US" dirty="0">
                <a:latin typeface="Comic Sans MS" pitchFamily="66" charset="0"/>
              </a:rPr>
              <a:t>C and 100 </a:t>
            </a:r>
            <a:r>
              <a:rPr lang="en-US" dirty="0" err="1">
                <a:latin typeface="Comic Sans MS" pitchFamily="66" charset="0"/>
              </a:rPr>
              <a:t>kPa</a:t>
            </a:r>
            <a:r>
              <a:rPr lang="en-US" dirty="0">
                <a:latin typeface="Comic Sans MS" pitchFamily="66" charset="0"/>
              </a:rPr>
              <a:t> at a relative humidity of  75 percent. Determine</a:t>
            </a:r>
            <a:r>
              <a:rPr lang="en-US" baseline="-25000" dirty="0">
                <a:latin typeface="Comic Sans MS" pitchFamily="66" charset="0"/>
              </a:rPr>
              <a:t> </a:t>
            </a:r>
            <a:r>
              <a:rPr lang="en-US" dirty="0">
                <a:latin typeface="Comic Sans MS" pitchFamily="66" charset="0"/>
              </a:rPr>
              <a:t>(a) the partial pressure of dry air, (b) the specific humidity (c) the enthalpy per unit mass of dry air, and (d) the masses of dry air and water vapor in the room.</a:t>
            </a:r>
          </a:p>
          <a:p>
            <a:pPr>
              <a:spcBef>
                <a:spcPct val="50000"/>
              </a:spcBef>
            </a:pPr>
            <a:r>
              <a:rPr lang="en-US" u="sng" dirty="0">
                <a:latin typeface="Comic Sans MS" pitchFamily="66" charset="0"/>
              </a:rPr>
              <a:t>System</a:t>
            </a:r>
            <a:r>
              <a:rPr lang="en-US" dirty="0">
                <a:latin typeface="Comic Sans MS" pitchFamily="66" charset="0"/>
              </a:rPr>
              <a:t>: moist air, in a room</a:t>
            </a:r>
            <a:endParaRPr lang="en-US" u="sng" dirty="0">
              <a:latin typeface="Comic Sans MS" pitchFamily="66" charset="0"/>
            </a:endParaRPr>
          </a:p>
          <a:p>
            <a:pPr>
              <a:spcBef>
                <a:spcPct val="50000"/>
              </a:spcBef>
            </a:pPr>
            <a:r>
              <a:rPr lang="en-US" u="sng" dirty="0">
                <a:latin typeface="Comic Sans MS" pitchFamily="66" charset="0"/>
              </a:rPr>
              <a:t>Analysis</a:t>
            </a:r>
            <a:endParaRPr lang="th-TH" u="sng" baseline="-25000" dirty="0">
              <a:latin typeface="Comic Sans MS" pitchFamily="66" charset="0"/>
            </a:endParaRPr>
          </a:p>
        </p:txBody>
      </p:sp>
      <p:graphicFrame>
        <p:nvGraphicFramePr>
          <p:cNvPr id="48156" name="Object 28"/>
          <p:cNvGraphicFramePr>
            <a:graphicFrameLocks noChangeAspect="1"/>
          </p:cNvGraphicFramePr>
          <p:nvPr/>
        </p:nvGraphicFramePr>
        <p:xfrm>
          <a:off x="1830388" y="3465513"/>
          <a:ext cx="3954462" cy="2903537"/>
        </p:xfrm>
        <a:graphic>
          <a:graphicData uri="http://schemas.openxmlformats.org/presentationml/2006/ole">
            <p:oleObj spid="_x0000_s48156" name="สมการ" r:id="rId3" imgW="1726920" imgH="1841400" progId="Equation.3">
              <p:embed/>
            </p:oleObj>
          </a:graphicData>
        </a:graphic>
      </p:graphicFrame>
      <p:grpSp>
        <p:nvGrpSpPr>
          <p:cNvPr id="48159" name="Group 31"/>
          <p:cNvGrpSpPr>
            <a:grpSpLocks/>
          </p:cNvGrpSpPr>
          <p:nvPr/>
        </p:nvGrpSpPr>
        <p:grpSpPr bwMode="auto">
          <a:xfrm>
            <a:off x="5895975" y="3257550"/>
            <a:ext cx="2114550" cy="1895475"/>
            <a:chOff x="3468" y="2100"/>
            <a:chExt cx="1332" cy="1194"/>
          </a:xfrm>
        </p:grpSpPr>
        <p:sp>
          <p:nvSpPr>
            <p:cNvPr id="48158" name="Rectangle 30"/>
            <p:cNvSpPr>
              <a:spLocks noChangeArrowheads="1"/>
            </p:cNvSpPr>
            <p:nvPr/>
          </p:nvSpPr>
          <p:spPr bwMode="auto">
            <a:xfrm>
              <a:off x="3468" y="2100"/>
              <a:ext cx="1332" cy="1194"/>
            </a:xfrm>
            <a:prstGeom prst="rect">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flatTx/>
            </a:bodyPr>
            <a:lstStyle/>
            <a:p>
              <a:endParaRPr lang="th-TH"/>
            </a:p>
          </p:txBody>
        </p:sp>
        <p:sp>
          <p:nvSpPr>
            <p:cNvPr id="48157" name="Text Box 29"/>
            <p:cNvSpPr txBox="1">
              <a:spLocks noChangeArrowheads="1"/>
            </p:cNvSpPr>
            <p:nvPr/>
          </p:nvSpPr>
          <p:spPr bwMode="auto">
            <a:xfrm>
              <a:off x="3528" y="2172"/>
              <a:ext cx="1212" cy="1020"/>
            </a:xfrm>
            <a:prstGeom prst="rect">
              <a:avLst/>
            </a:prstGeom>
            <a:noFill/>
            <a:ln w="9525">
              <a:noFill/>
              <a:miter lim="800000"/>
              <a:headEnd/>
              <a:tailEnd/>
            </a:ln>
            <a:effectLst/>
          </p:spPr>
          <p:txBody>
            <a:bodyPr>
              <a:spAutoFit/>
            </a:bodyPr>
            <a:lstStyle/>
            <a:p>
              <a:pPr algn="ctr">
                <a:spcBef>
                  <a:spcPts val="600"/>
                </a:spcBef>
              </a:pPr>
              <a:r>
                <a:rPr lang="en-US" sz="1600">
                  <a:solidFill>
                    <a:srgbClr val="0000CC"/>
                  </a:solidFill>
                  <a:latin typeface="Times New Roman" pitchFamily="18" charset="0"/>
                </a:rPr>
                <a:t>Room</a:t>
              </a:r>
            </a:p>
            <a:p>
              <a:pPr algn="ctr">
                <a:spcBef>
                  <a:spcPts val="600"/>
                </a:spcBef>
              </a:pPr>
              <a:r>
                <a:rPr lang="en-US" sz="1600">
                  <a:solidFill>
                    <a:srgbClr val="0000CC"/>
                  </a:solidFill>
                  <a:latin typeface="Times New Roman" pitchFamily="18" charset="0"/>
                </a:rPr>
                <a:t>5mx5mx3m</a:t>
              </a:r>
              <a:endParaRPr lang="th-TH" sz="1600">
                <a:solidFill>
                  <a:srgbClr val="0000CC"/>
                </a:solidFill>
                <a:latin typeface="Times New Roman" pitchFamily="18" charset="0"/>
              </a:endParaRPr>
            </a:p>
            <a:p>
              <a:pPr algn="ctr">
                <a:spcBef>
                  <a:spcPts val="600"/>
                </a:spcBef>
              </a:pPr>
              <a:r>
                <a:rPr lang="th-TH" sz="1600">
                  <a:solidFill>
                    <a:srgbClr val="0000CC"/>
                  </a:solidFill>
                  <a:latin typeface="Times New Roman" pitchFamily="18" charset="0"/>
                </a:rPr>
                <a:t>T= </a:t>
              </a:r>
              <a:r>
                <a:rPr lang="en-US" sz="1600">
                  <a:solidFill>
                    <a:srgbClr val="0000CC"/>
                  </a:solidFill>
                  <a:latin typeface="Times New Roman" pitchFamily="18" charset="0"/>
                </a:rPr>
                <a:t>25</a:t>
              </a:r>
              <a:r>
                <a:rPr lang="th-TH" sz="1600">
                  <a:solidFill>
                    <a:srgbClr val="0000CC"/>
                  </a:solidFill>
                  <a:latin typeface="Times New Roman" pitchFamily="18" charset="0"/>
                </a:rPr>
                <a:t> </a:t>
              </a:r>
              <a:r>
                <a:rPr lang="th-TH" sz="1600" baseline="30000">
                  <a:solidFill>
                    <a:srgbClr val="0000CC"/>
                  </a:solidFill>
                  <a:latin typeface="Times New Roman" pitchFamily="18" charset="0"/>
                </a:rPr>
                <a:t>o</a:t>
              </a:r>
              <a:r>
                <a:rPr lang="th-TH" sz="1600">
                  <a:solidFill>
                    <a:srgbClr val="0000CC"/>
                  </a:solidFill>
                  <a:latin typeface="Times New Roman" pitchFamily="18" charset="0"/>
                </a:rPr>
                <a:t>C</a:t>
              </a:r>
            </a:p>
            <a:p>
              <a:pPr algn="ctr">
                <a:spcBef>
                  <a:spcPts val="600"/>
                </a:spcBef>
              </a:pPr>
              <a:r>
                <a:rPr lang="th-TH" sz="1600">
                  <a:solidFill>
                    <a:srgbClr val="0000CC"/>
                  </a:solidFill>
                  <a:latin typeface="Times New Roman" pitchFamily="18" charset="0"/>
                </a:rPr>
                <a:t>P</a:t>
              </a:r>
              <a:r>
                <a:rPr lang="en-US" sz="1600">
                  <a:solidFill>
                    <a:srgbClr val="0000CC"/>
                  </a:solidFill>
                  <a:latin typeface="Times New Roman" pitchFamily="18" charset="0"/>
                </a:rPr>
                <a:t>= 100 kPa</a:t>
              </a:r>
            </a:p>
            <a:p>
              <a:pPr algn="ctr">
                <a:spcBef>
                  <a:spcPts val="600"/>
                </a:spcBef>
              </a:pPr>
              <a:r>
                <a:rPr lang="el-GR" sz="1600">
                  <a:solidFill>
                    <a:srgbClr val="0000CC"/>
                  </a:solidFill>
                  <a:latin typeface="Times New Roman" pitchFamily="18" charset="0"/>
                  <a:cs typeface="Arial" pitchFamily="34" charset="0"/>
                </a:rPr>
                <a:t>Φ</a:t>
              </a:r>
              <a:r>
                <a:rPr lang="en-US" sz="1600">
                  <a:solidFill>
                    <a:srgbClr val="0000CC"/>
                  </a:solidFill>
                  <a:latin typeface="Times New Roman" pitchFamily="18" charset="0"/>
                  <a:cs typeface="Arial" pitchFamily="34" charset="0"/>
                </a:rPr>
                <a:t> = 75%</a:t>
              </a:r>
              <a:endParaRPr lang="el-GR" sz="1600">
                <a:solidFill>
                  <a:srgbClr val="0000CC"/>
                </a:solidFill>
                <a:latin typeface="Times New Roman" pitchFamily="18"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8159"/>
                                        </p:tgtEl>
                                        <p:attrNameLst>
                                          <p:attrName>style.visibility</p:attrName>
                                        </p:attrNameLst>
                                      </p:cBhvr>
                                      <p:to>
                                        <p:strVal val="visible"/>
                                      </p:to>
                                    </p:set>
                                    <p:animEffect transition="in" filter="diamond(out)">
                                      <p:cBhvr>
                                        <p:cTn id="7" dur="2000"/>
                                        <p:tgtEl>
                                          <p:spTgt spid="481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8156"/>
                                        </p:tgtEl>
                                        <p:attrNameLst>
                                          <p:attrName>style.visibility</p:attrName>
                                        </p:attrNameLst>
                                      </p:cBhvr>
                                      <p:to>
                                        <p:strVal val="visible"/>
                                      </p:to>
                                    </p:set>
                                    <p:animEffect transition="in" filter="box(in)">
                                      <p:cBhvr>
                                        <p:cTn id="12" dur="500"/>
                                        <p:tgtEl>
                                          <p:spTgt spid="48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153602" name="Picture 2" descr="หมอก"/>
          <p:cNvPicPr>
            <a:picLocks noChangeAspect="1" noChangeArrowheads="1"/>
          </p:cNvPicPr>
          <p:nvPr/>
        </p:nvPicPr>
        <p:blipFill>
          <a:blip r:embed="rId2" cstate="screen"/>
          <a:srcRect/>
          <a:stretch>
            <a:fillRect/>
          </a:stretch>
        </p:blipFill>
        <p:spPr bwMode="auto">
          <a:xfrm>
            <a:off x="0" y="0"/>
            <a:ext cx="9748838" cy="7312025"/>
          </a:xfrm>
          <a:prstGeom prst="rect">
            <a:avLst/>
          </a:prstGeom>
          <a:noFill/>
        </p:spPr>
      </p:pic>
      <p:sp>
        <p:nvSpPr>
          <p:cNvPr id="153603" name="Rectangle 3"/>
          <p:cNvSpPr>
            <a:spLocks noChangeArrowheads="1"/>
          </p:cNvSpPr>
          <p:nvPr/>
        </p:nvSpPr>
        <p:spPr bwMode="auto">
          <a:xfrm>
            <a:off x="5461000" y="5410200"/>
            <a:ext cx="3683000" cy="1295400"/>
          </a:xfrm>
          <a:prstGeom prst="rect">
            <a:avLst/>
          </a:prstGeom>
          <a:noFill/>
          <a:ln w="9525">
            <a:noFill/>
            <a:miter lim="800000"/>
            <a:headEnd/>
            <a:tailEnd/>
          </a:ln>
          <a:effectLst/>
        </p:spPr>
        <p:txBody>
          <a:bodyPr anchor="ctr"/>
          <a:lstStyle/>
          <a:p>
            <a:pPr algn="ctr">
              <a:lnSpc>
                <a:spcPct val="50000"/>
              </a:lnSpc>
            </a:pPr>
            <a:r>
              <a:rPr lang="en-US" sz="12000" b="1">
                <a:solidFill>
                  <a:schemeClr val="accent2"/>
                </a:solidFill>
                <a:effectLst>
                  <a:outerShdw blurRad="38100" dist="38100" dir="2700000" algn="tl">
                    <a:srgbClr val="C0C0C0"/>
                  </a:outerShdw>
                </a:effectLst>
                <a:latin typeface="JS Tina" pitchFamily="2" charset="-34"/>
                <a:cs typeface="JS Tina" pitchFamily="2" charset="-34"/>
              </a:rPr>
              <a:t>Fog</a:t>
            </a:r>
            <a:endParaRPr lang="th-TH" sz="12000" b="1">
              <a:solidFill>
                <a:schemeClr val="accent2"/>
              </a:solidFill>
              <a:effectLst>
                <a:outerShdw blurRad="38100" dist="38100" dir="2700000" algn="tl">
                  <a:srgbClr val="C0C0C0"/>
                </a:outerShdw>
              </a:effectLst>
              <a:latin typeface="JS Tina" pitchFamily="2" charset="-34"/>
              <a:cs typeface="JS Tina" pitchFamily="2"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03"/>
                                        </p:tgtEl>
                                        <p:attrNameLst>
                                          <p:attrName>style.visibility</p:attrName>
                                        </p:attrNameLst>
                                      </p:cBhvr>
                                      <p:to>
                                        <p:strVal val="visible"/>
                                      </p:to>
                                    </p:set>
                                    <p:animEffect transition="in" filter="fade">
                                      <p:cBhvr>
                                        <p:cTn id="7" dur="3000"/>
                                        <p:tgtEl>
                                          <p:spTgt spid="153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ท้ายกระดาษ 2"/>
          <p:cNvSpPr>
            <a:spLocks noGrp="1"/>
          </p:cNvSpPr>
          <p:nvPr>
            <p:ph type="ftr" sz="quarter" idx="11"/>
          </p:nvPr>
        </p:nvSpPr>
        <p:spPr/>
        <p:txBody>
          <a:bodyPr/>
          <a:lstStyle/>
          <a:p>
            <a:r>
              <a:rPr lang="en-US"/>
              <a:t>รศ.ดร.สมหมาย ปรีเปรม</a:t>
            </a:r>
            <a:endParaRPr lang="th-TH"/>
          </a:p>
        </p:txBody>
      </p:sp>
      <p:graphicFrame>
        <p:nvGraphicFramePr>
          <p:cNvPr id="73732" name="Object 4"/>
          <p:cNvGraphicFramePr>
            <a:graphicFrameLocks noChangeAspect="1"/>
          </p:cNvGraphicFramePr>
          <p:nvPr/>
        </p:nvGraphicFramePr>
        <p:xfrm>
          <a:off x="482600" y="317500"/>
          <a:ext cx="7948613" cy="5505450"/>
        </p:xfrm>
        <a:graphic>
          <a:graphicData uri="http://schemas.openxmlformats.org/presentationml/2006/ole">
            <p:oleObj spid="_x0000_s73732" name="Equation" r:id="rId3" imgW="2997000" imgH="256536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77829" name="Picture 5" descr="Vista Nature 63"/>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77830" name="Rectangle 6"/>
          <p:cNvSpPr>
            <a:spLocks noChangeArrowheads="1"/>
          </p:cNvSpPr>
          <p:nvPr/>
        </p:nvSpPr>
        <p:spPr bwMode="auto">
          <a:xfrm>
            <a:off x="0" y="5283200"/>
            <a:ext cx="8890000" cy="1282700"/>
          </a:xfrm>
          <a:prstGeom prst="rect">
            <a:avLst/>
          </a:prstGeom>
          <a:noFill/>
          <a:ln w="9525">
            <a:noFill/>
            <a:miter lim="800000"/>
            <a:headEnd/>
            <a:tailEnd/>
          </a:ln>
          <a:effectLst/>
        </p:spPr>
        <p:txBody>
          <a:bodyPr anchor="ctr"/>
          <a:lstStyle/>
          <a:p>
            <a:pPr algn="ctr">
              <a:lnSpc>
                <a:spcPct val="50000"/>
              </a:lnSpc>
            </a:pPr>
            <a:r>
              <a:rPr lang="en-US" sz="9900" b="1" dirty="0">
                <a:solidFill>
                  <a:schemeClr val="accent2"/>
                </a:solidFill>
                <a:effectLst>
                  <a:outerShdw blurRad="38100" dist="38100" dir="2700000" algn="tl">
                    <a:srgbClr val="C0C0C0"/>
                  </a:outerShdw>
                </a:effectLst>
                <a:latin typeface="JS Tina" pitchFamily="2" charset="-34"/>
                <a:cs typeface="JS Tina" pitchFamily="2" charset="-34"/>
              </a:rPr>
              <a:t>How Dews happen?</a:t>
            </a:r>
            <a:endParaRPr lang="th-TH" sz="9900" b="1" dirty="0">
              <a:solidFill>
                <a:schemeClr val="accent2"/>
              </a:solidFill>
              <a:effectLst>
                <a:outerShdw blurRad="38100" dist="38100" dir="2700000" algn="tl">
                  <a:srgbClr val="C0C0C0"/>
                </a:outerShdw>
              </a:effectLst>
              <a:latin typeface="JS Tina" pitchFamily="2" charset="-34"/>
              <a:cs typeface="JS Tina" pitchFamily="2"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830"/>
                                        </p:tgtEl>
                                        <p:attrNameLst>
                                          <p:attrName>style.visibility</p:attrName>
                                        </p:attrNameLst>
                                      </p:cBhvr>
                                      <p:to>
                                        <p:strVal val="visible"/>
                                      </p:to>
                                    </p:set>
                                    <p:animEffect transition="in" filter="fade">
                                      <p:cBhvr>
                                        <p:cTn id="7" dur="3000"/>
                                        <p:tgtEl>
                                          <p:spTgt spid="7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ท้ายกระดาษ 1"/>
          <p:cNvSpPr>
            <a:spLocks noGrp="1"/>
          </p:cNvSpPr>
          <p:nvPr>
            <p:ph type="ftr" sz="quarter" idx="11"/>
          </p:nvPr>
        </p:nvSpPr>
        <p:spPr/>
        <p:txBody>
          <a:bodyPr/>
          <a:lstStyle/>
          <a:p>
            <a:r>
              <a:rPr lang="en-US" smtClean="0"/>
              <a:t>รศ.ดร.สมหมาย ปรีเปรม</a:t>
            </a:r>
            <a:endParaRPr lang="th-TH"/>
          </a:p>
        </p:txBody>
      </p:sp>
      <p:pic>
        <p:nvPicPr>
          <p:cNvPr id="136194" name="Picture 2" descr="C:\Users\KKU\Desktop\Thermo2\Pictures\Whisky.jpg"/>
          <p:cNvPicPr>
            <a:picLocks noChangeAspect="1" noChangeArrowheads="1"/>
          </p:cNvPicPr>
          <p:nvPr/>
        </p:nvPicPr>
        <p:blipFill>
          <a:blip r:embed="rId2" cstate="screen"/>
          <a:srcRect/>
          <a:stretch>
            <a:fillRect/>
          </a:stretch>
        </p:blipFill>
        <p:spPr bwMode="auto">
          <a:xfrm>
            <a:off x="817719" y="497955"/>
            <a:ext cx="3424498" cy="2825210"/>
          </a:xfrm>
          <a:prstGeom prst="rect">
            <a:avLst/>
          </a:prstGeom>
          <a:noFill/>
        </p:spPr>
      </p:pic>
      <p:pic>
        <p:nvPicPr>
          <p:cNvPr id="136195" name="Picture 3" descr="C:\Users\KKU\Desktop\Thermo2\Pictures\whiskey-smash.jpg"/>
          <p:cNvPicPr>
            <a:picLocks noChangeAspect="1" noChangeArrowheads="1"/>
          </p:cNvPicPr>
          <p:nvPr/>
        </p:nvPicPr>
        <p:blipFill>
          <a:blip r:embed="rId3" cstate="email"/>
          <a:stretch>
            <a:fillRect/>
          </a:stretch>
        </p:blipFill>
        <p:spPr bwMode="auto">
          <a:xfrm>
            <a:off x="839448" y="3432748"/>
            <a:ext cx="1959149" cy="2503357"/>
          </a:xfrm>
          <a:prstGeom prst="rect">
            <a:avLst/>
          </a:prstGeom>
          <a:noFill/>
          <a:ln>
            <a:noFill/>
          </a:ln>
        </p:spPr>
      </p:pic>
      <p:pic>
        <p:nvPicPr>
          <p:cNvPr id="136196" name="Picture 4" descr="C:\Users\KKU\Desktop\Thermo2\Pictures\20090822_004320_Water Drops_view.jpg"/>
          <p:cNvPicPr>
            <a:picLocks noChangeAspect="1" noChangeArrowheads="1"/>
          </p:cNvPicPr>
          <p:nvPr/>
        </p:nvPicPr>
        <p:blipFill>
          <a:blip r:embed="rId4" cstate="email"/>
          <a:srcRect/>
          <a:stretch>
            <a:fillRect/>
          </a:stretch>
        </p:blipFill>
        <p:spPr bwMode="auto">
          <a:xfrm>
            <a:off x="2874703" y="3447556"/>
            <a:ext cx="1417637" cy="2130425"/>
          </a:xfrm>
          <a:prstGeom prst="rect">
            <a:avLst/>
          </a:prstGeom>
          <a:noFill/>
        </p:spPr>
      </p:pic>
      <p:pic>
        <p:nvPicPr>
          <p:cNvPr id="136197" name="Picture 5" descr="C:\Users\KKU\Desktop\Thermo2\Pictures\75104153.PK0NquOt.MorningDewOnGlass.jpg"/>
          <p:cNvPicPr>
            <a:picLocks noChangeAspect="1" noChangeArrowheads="1"/>
          </p:cNvPicPr>
          <p:nvPr/>
        </p:nvPicPr>
        <p:blipFill>
          <a:blip r:embed="rId5" cstate="email"/>
          <a:srcRect/>
          <a:stretch>
            <a:fillRect/>
          </a:stretch>
        </p:blipFill>
        <p:spPr bwMode="auto">
          <a:xfrm>
            <a:off x="5025972" y="501804"/>
            <a:ext cx="3438525" cy="5143500"/>
          </a:xfrm>
          <a:prstGeom prst="rect">
            <a:avLst/>
          </a:prstGeom>
          <a:noFill/>
        </p:spPr>
      </p:pic>
      <p:pic>
        <p:nvPicPr>
          <p:cNvPr id="8" name="Picture 2" descr="C:\Users\KKU\Desktop\Thermo2\Pictures\Whisky.jpg"/>
          <p:cNvPicPr>
            <a:picLocks noChangeAspect="1" noChangeArrowheads="1"/>
          </p:cNvPicPr>
          <p:nvPr/>
        </p:nvPicPr>
        <p:blipFill>
          <a:blip r:embed="rId2" cstate="screen"/>
          <a:srcRect/>
          <a:stretch>
            <a:fillRect/>
          </a:stretch>
        </p:blipFill>
        <p:spPr bwMode="auto">
          <a:xfrm>
            <a:off x="599606" y="284813"/>
            <a:ext cx="5559989" cy="458699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dissolve">
                                      <p:cBhvr>
                                        <p:cTn id="7" dur="1000"/>
                                        <p:tgtEl>
                                          <p:spTgt spid="136194"/>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36195"/>
                                        </p:tgtEl>
                                        <p:attrNameLst>
                                          <p:attrName>style.visibility</p:attrName>
                                        </p:attrNameLst>
                                      </p:cBhvr>
                                      <p:to>
                                        <p:strVal val="visible"/>
                                      </p:to>
                                    </p:set>
                                    <p:animEffect transition="in" filter="dissolve">
                                      <p:cBhvr>
                                        <p:cTn id="11" dur="1000"/>
                                        <p:tgtEl>
                                          <p:spTgt spid="136195"/>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136196"/>
                                        </p:tgtEl>
                                        <p:attrNameLst>
                                          <p:attrName>style.visibility</p:attrName>
                                        </p:attrNameLst>
                                      </p:cBhvr>
                                      <p:to>
                                        <p:strVal val="visible"/>
                                      </p:to>
                                    </p:set>
                                    <p:animEffect transition="in" filter="dissolve">
                                      <p:cBhvr>
                                        <p:cTn id="15" dur="1000"/>
                                        <p:tgtEl>
                                          <p:spTgt spid="136196"/>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136197"/>
                                        </p:tgtEl>
                                        <p:attrNameLst>
                                          <p:attrName>style.visibility</p:attrName>
                                        </p:attrNameLst>
                                      </p:cBhvr>
                                      <p:to>
                                        <p:strVal val="visible"/>
                                      </p:to>
                                    </p:set>
                                    <p:animEffect transition="in" filter="dissolve">
                                      <p:cBhvr>
                                        <p:cTn id="19" dur="1000"/>
                                        <p:tgtEl>
                                          <p:spTgt spid="136197"/>
                                        </p:tgtEl>
                                      </p:cBhvr>
                                    </p:animEffect>
                                  </p:childTnLst>
                                </p:cTn>
                              </p:par>
                            </p:childTnLst>
                          </p:cTn>
                        </p:par>
                        <p:par>
                          <p:cTn id="20" fill="hold">
                            <p:stCondLst>
                              <p:cond delay="4000"/>
                            </p:stCondLst>
                            <p:childTnLst>
                              <p:par>
                                <p:cTn id="21" presetID="53" presetClass="entr" presetSubtype="0" fill="hold" nodeType="afterEffect">
                                  <p:stCondLst>
                                    <p:cond delay="2000"/>
                                  </p:stCondLst>
                                  <p:childTnLst>
                                    <p:set>
                                      <p:cBhvr>
                                        <p:cTn id="22" dur="1" fill="hold">
                                          <p:stCondLst>
                                            <p:cond delay="0"/>
                                          </p:stCondLst>
                                        </p:cTn>
                                        <p:tgtEl>
                                          <p:spTgt spid="8"/>
                                        </p:tgtEl>
                                        <p:attrNameLst>
                                          <p:attrName>style.visibility</p:attrName>
                                        </p:attrNameLst>
                                      </p:cBhvr>
                                      <p:to>
                                        <p:strVal val="visible"/>
                                      </p:to>
                                    </p:set>
                                    <p:anim calcmode="lin" valueType="num">
                                      <p:cBhvr>
                                        <p:cTn id="23" dur="2000" fill="hold"/>
                                        <p:tgtEl>
                                          <p:spTgt spid="8"/>
                                        </p:tgtEl>
                                        <p:attrNameLst>
                                          <p:attrName>ppt_w</p:attrName>
                                        </p:attrNameLst>
                                      </p:cBhvr>
                                      <p:tavLst>
                                        <p:tav tm="0">
                                          <p:val>
                                            <p:fltVal val="0"/>
                                          </p:val>
                                        </p:tav>
                                        <p:tav tm="100000">
                                          <p:val>
                                            <p:strVal val="#ppt_w"/>
                                          </p:val>
                                        </p:tav>
                                      </p:tavLst>
                                    </p:anim>
                                    <p:anim calcmode="lin" valueType="num">
                                      <p:cBhvr>
                                        <p:cTn id="24" dur="2000" fill="hold"/>
                                        <p:tgtEl>
                                          <p:spTgt spid="8"/>
                                        </p:tgtEl>
                                        <p:attrNameLst>
                                          <p:attrName>ppt_h</p:attrName>
                                        </p:attrNameLst>
                                      </p:cBhvr>
                                      <p:tavLst>
                                        <p:tav tm="0">
                                          <p:val>
                                            <p:fltVal val="0"/>
                                          </p:val>
                                        </p:tav>
                                        <p:tav tm="100000">
                                          <p:val>
                                            <p:strVal val="#ppt_h"/>
                                          </p:val>
                                        </p:tav>
                                      </p:tavLst>
                                    </p:anim>
                                    <p:animEffect transition="in" filter="fade">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ท้ายกระดาษ 1"/>
          <p:cNvSpPr>
            <a:spLocks noGrp="1"/>
          </p:cNvSpPr>
          <p:nvPr>
            <p:ph type="ftr" sz="quarter" idx="11"/>
          </p:nvPr>
        </p:nvSpPr>
        <p:spPr/>
        <p:txBody>
          <a:bodyPr/>
          <a:lstStyle/>
          <a:p>
            <a:r>
              <a:rPr lang="en-US" smtClean="0"/>
              <a:t>รศ.ดร.สมหมาย ปรีเปรม</a:t>
            </a:r>
            <a:endParaRPr lang="th-TH"/>
          </a:p>
        </p:txBody>
      </p:sp>
      <p:pic>
        <p:nvPicPr>
          <p:cNvPr id="137219" name="Picture 3" descr="C:\Users\KKU\Desktop\Thermo2\Pictures\DSC03663.jpg"/>
          <p:cNvPicPr>
            <a:picLocks noChangeAspect="1" noChangeArrowheads="1"/>
          </p:cNvPicPr>
          <p:nvPr/>
        </p:nvPicPr>
        <p:blipFill>
          <a:blip r:embed="rId2" cstate="screen"/>
          <a:srcRect/>
          <a:stretch>
            <a:fillRect/>
          </a:stretch>
        </p:blipFill>
        <p:spPr bwMode="auto">
          <a:xfrm>
            <a:off x="612281" y="209862"/>
            <a:ext cx="8128001" cy="6096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ตัวยึดท้ายกระดาษ 4"/>
          <p:cNvSpPr>
            <a:spLocks noGrp="1"/>
          </p:cNvSpPr>
          <p:nvPr>
            <p:ph type="ftr" sz="quarter" idx="11"/>
          </p:nvPr>
        </p:nvSpPr>
        <p:spPr/>
        <p:txBody>
          <a:bodyPr/>
          <a:lstStyle/>
          <a:p>
            <a:r>
              <a:rPr lang="en-US"/>
              <a:t>รศ.ดร.สมหมาย ปรีเปรม</a:t>
            </a:r>
            <a:endParaRPr lang="th-TH"/>
          </a:p>
        </p:txBody>
      </p:sp>
      <p:pic>
        <p:nvPicPr>
          <p:cNvPr id="75790" name="Picture 14" descr="Fig 14-9"/>
          <p:cNvPicPr>
            <a:picLocks noChangeAspect="1" noChangeArrowheads="1"/>
          </p:cNvPicPr>
          <p:nvPr/>
        </p:nvPicPr>
        <p:blipFill>
          <a:blip r:embed="rId2" cstate="screen"/>
          <a:srcRect/>
          <a:stretch>
            <a:fillRect/>
          </a:stretch>
        </p:blipFill>
        <p:spPr bwMode="auto">
          <a:xfrm>
            <a:off x="5959475" y="4238625"/>
            <a:ext cx="2484438" cy="2252663"/>
          </a:xfrm>
          <a:prstGeom prst="rect">
            <a:avLst/>
          </a:prstGeom>
          <a:noFill/>
        </p:spPr>
      </p:pic>
      <p:sp>
        <p:nvSpPr>
          <p:cNvPr id="75778" name="Rectangle 2"/>
          <p:cNvSpPr>
            <a:spLocks noGrp="1" noChangeArrowheads="1"/>
          </p:cNvSpPr>
          <p:nvPr>
            <p:ph type="title"/>
          </p:nvPr>
        </p:nvSpPr>
        <p:spPr>
          <a:xfrm>
            <a:off x="584200" y="0"/>
            <a:ext cx="7713639" cy="1143000"/>
          </a:xfrm>
        </p:spPr>
        <p:style>
          <a:lnRef idx="2">
            <a:schemeClr val="accent3"/>
          </a:lnRef>
          <a:fillRef idx="1">
            <a:schemeClr val="lt1"/>
          </a:fillRef>
          <a:effectRef idx="0">
            <a:schemeClr val="accent3"/>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14.3   Dew Point Temperature</a:t>
            </a:r>
            <a:endParaRPr lang="th-TH"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ndParaRPr>
          </a:p>
        </p:txBody>
      </p:sp>
      <p:sp>
        <p:nvSpPr>
          <p:cNvPr id="75789" name="Text Box 13"/>
          <p:cNvSpPr txBox="1">
            <a:spLocks noChangeArrowheads="1"/>
          </p:cNvSpPr>
          <p:nvPr/>
        </p:nvSpPr>
        <p:spPr bwMode="auto">
          <a:xfrm>
            <a:off x="265729" y="1326392"/>
            <a:ext cx="8705850" cy="3082925"/>
          </a:xfrm>
          <a:prstGeom prst="rect">
            <a:avLst/>
          </a:prstGeom>
          <a:noFill/>
          <a:ln w="9525">
            <a:noFill/>
            <a:miter lim="800000"/>
            <a:headEnd/>
            <a:tailEnd/>
          </a:ln>
          <a:effectLst/>
        </p:spPr>
        <p:txBody>
          <a:bodyPr>
            <a:spAutoFit/>
          </a:bodyPr>
          <a:lstStyle/>
          <a:p>
            <a:pPr>
              <a:spcBef>
                <a:spcPct val="50000"/>
              </a:spcBef>
            </a:pPr>
            <a:r>
              <a:rPr lang="en-US" dirty="0">
                <a:latin typeface="Times New Roman" pitchFamily="18" charset="0"/>
              </a:rPr>
              <a:t>Dew-point temperature, </a:t>
            </a:r>
            <a:r>
              <a:rPr lang="en-US" dirty="0" err="1">
                <a:latin typeface="Times New Roman" pitchFamily="18" charset="0"/>
              </a:rPr>
              <a:t>T</a:t>
            </a:r>
            <a:r>
              <a:rPr lang="en-US" baseline="-25000" dirty="0" err="1">
                <a:latin typeface="Times New Roman" pitchFamily="18" charset="0"/>
              </a:rPr>
              <a:t>dp</a:t>
            </a:r>
            <a:r>
              <a:rPr lang="en-US" dirty="0">
                <a:latin typeface="Times New Roman" pitchFamily="18" charset="0"/>
              </a:rPr>
              <a:t> </a:t>
            </a:r>
            <a:r>
              <a:rPr lang="en-US" dirty="0">
                <a:solidFill>
                  <a:schemeClr val="accent2"/>
                </a:solidFill>
                <a:latin typeface="Times New Roman" pitchFamily="18" charset="0"/>
              </a:rPr>
              <a:t>= </a:t>
            </a:r>
            <a:r>
              <a:rPr lang="en-US" i="1" dirty="0">
                <a:solidFill>
                  <a:schemeClr val="accent2"/>
                </a:solidFill>
                <a:latin typeface="Times New Roman" pitchFamily="18" charset="0"/>
              </a:rPr>
              <a:t>“the temperature at which condensation begins when the air is cooled at constant pressure.”</a:t>
            </a:r>
            <a:r>
              <a:rPr lang="en-US" dirty="0">
                <a:solidFill>
                  <a:schemeClr val="accent2"/>
                </a:solidFill>
                <a:effectLst>
                  <a:outerShdw blurRad="38100" dist="38100" dir="2700000" algn="tl">
                    <a:srgbClr val="C0C0C0"/>
                  </a:outerShdw>
                </a:effectLst>
                <a:latin typeface="Times New Roman" pitchFamily="18" charset="0"/>
              </a:rPr>
              <a:t>  </a:t>
            </a:r>
          </a:p>
          <a:p>
            <a:pPr>
              <a:spcBef>
                <a:spcPct val="50000"/>
              </a:spcBef>
            </a:pPr>
            <a:r>
              <a:rPr lang="en-US" sz="2000" dirty="0">
                <a:latin typeface="Times New Roman" pitchFamily="18" charset="0"/>
              </a:rPr>
              <a:t>or in other words:</a:t>
            </a:r>
            <a:r>
              <a:rPr lang="en-US" dirty="0">
                <a:latin typeface="Times New Roman" pitchFamily="18" charset="0"/>
              </a:rPr>
              <a:t> </a:t>
            </a:r>
            <a:r>
              <a:rPr lang="en-US" i="1" dirty="0" err="1">
                <a:solidFill>
                  <a:schemeClr val="accent2"/>
                </a:solidFill>
                <a:latin typeface="Times New Roman" pitchFamily="18" charset="0"/>
              </a:rPr>
              <a:t>T</a:t>
            </a:r>
            <a:r>
              <a:rPr lang="en-US" i="1" baseline="-25000" dirty="0" err="1">
                <a:solidFill>
                  <a:schemeClr val="accent2"/>
                </a:solidFill>
                <a:latin typeface="Times New Roman" pitchFamily="18" charset="0"/>
              </a:rPr>
              <a:t>dp</a:t>
            </a:r>
            <a:r>
              <a:rPr lang="en-US" i="1" dirty="0">
                <a:solidFill>
                  <a:schemeClr val="accent2"/>
                </a:solidFill>
                <a:latin typeface="Times New Roman" pitchFamily="18" charset="0"/>
              </a:rPr>
              <a:t> is the saturation temperature of water corresponding to the vapor pressure.</a:t>
            </a:r>
          </a:p>
          <a:p>
            <a:pPr>
              <a:spcBef>
                <a:spcPct val="50000"/>
              </a:spcBef>
            </a:pPr>
            <a:r>
              <a:rPr lang="en-US" dirty="0">
                <a:solidFill>
                  <a:srgbClr val="000066"/>
                </a:solidFill>
                <a:latin typeface="Times New Roman" pitchFamily="18" charset="0"/>
              </a:rPr>
              <a:t>  			             </a:t>
            </a:r>
            <a:r>
              <a:rPr lang="en-US" i="1" dirty="0" err="1">
                <a:solidFill>
                  <a:srgbClr val="000066"/>
                </a:solidFill>
                <a:latin typeface="Times New Roman" pitchFamily="18" charset="0"/>
              </a:rPr>
              <a:t>T</a:t>
            </a:r>
            <a:r>
              <a:rPr lang="en-US" i="1" baseline="-25000" dirty="0" err="1">
                <a:solidFill>
                  <a:srgbClr val="000066"/>
                </a:solidFill>
                <a:latin typeface="Times New Roman" pitchFamily="18" charset="0"/>
              </a:rPr>
              <a:t>dp</a:t>
            </a:r>
            <a:r>
              <a:rPr lang="en-US" i="1" dirty="0">
                <a:solidFill>
                  <a:srgbClr val="000066"/>
                </a:solidFill>
                <a:latin typeface="Times New Roman" pitchFamily="18" charset="0"/>
              </a:rPr>
              <a:t> = </a:t>
            </a:r>
            <a:r>
              <a:rPr lang="en-US" i="1" dirty="0" err="1">
                <a:solidFill>
                  <a:srgbClr val="000066"/>
                </a:solidFill>
                <a:latin typeface="Times New Roman" pitchFamily="18" charset="0"/>
              </a:rPr>
              <a:t>T</a:t>
            </a:r>
            <a:r>
              <a:rPr lang="en-US" i="1" baseline="-25000" dirty="0" err="1">
                <a:solidFill>
                  <a:srgbClr val="000066"/>
                </a:solidFill>
                <a:latin typeface="Times New Roman" pitchFamily="18" charset="0"/>
              </a:rPr>
              <a:t>sat@Pv</a:t>
            </a:r>
            <a:r>
              <a:rPr lang="en-US" i="1" dirty="0">
                <a:solidFill>
                  <a:srgbClr val="000066"/>
                </a:solidFill>
                <a:latin typeface="Times New Roman" pitchFamily="18" charset="0"/>
              </a:rPr>
              <a:t>               (14.13)</a:t>
            </a:r>
            <a:endParaRPr lang="th-TH" dirty="0">
              <a:latin typeface="Times New Roman" pitchFamily="18" charset="0"/>
            </a:endParaRPr>
          </a:p>
        </p:txBody>
      </p:sp>
      <p:sp>
        <p:nvSpPr>
          <p:cNvPr id="75792" name="Freeform 16"/>
          <p:cNvSpPr>
            <a:spLocks/>
          </p:cNvSpPr>
          <p:nvPr/>
        </p:nvSpPr>
        <p:spPr bwMode="auto">
          <a:xfrm>
            <a:off x="1384632" y="4259475"/>
            <a:ext cx="1711325" cy="1449388"/>
          </a:xfrm>
          <a:custGeom>
            <a:avLst/>
            <a:gdLst/>
            <a:ahLst/>
            <a:cxnLst>
              <a:cxn ang="0">
                <a:pos x="0" y="1825"/>
              </a:cxn>
              <a:cxn ang="0">
                <a:pos x="48" y="1558"/>
              </a:cxn>
              <a:cxn ang="0">
                <a:pos x="145" y="1002"/>
              </a:cxn>
              <a:cxn ang="0">
                <a:pos x="194" y="736"/>
              </a:cxn>
              <a:cxn ang="0">
                <a:pos x="242" y="421"/>
              </a:cxn>
              <a:cxn ang="0">
                <a:pos x="314" y="131"/>
              </a:cxn>
              <a:cxn ang="0">
                <a:pos x="460" y="0"/>
              </a:cxn>
              <a:cxn ang="0">
                <a:pos x="677" y="131"/>
              </a:cxn>
              <a:cxn ang="0">
                <a:pos x="895" y="397"/>
              </a:cxn>
              <a:cxn ang="0">
                <a:pos x="1161" y="736"/>
              </a:cxn>
              <a:cxn ang="0">
                <a:pos x="1604" y="1178"/>
              </a:cxn>
              <a:cxn ang="0">
                <a:pos x="1970" y="1496"/>
              </a:cxn>
              <a:cxn ang="0">
                <a:pos x="2318" y="1712"/>
              </a:cxn>
            </a:cxnLst>
            <a:rect l="0" t="0" r="r" b="b"/>
            <a:pathLst>
              <a:path w="2318" h="1825">
                <a:moveTo>
                  <a:pt x="0" y="1825"/>
                </a:moveTo>
                <a:cubicBezTo>
                  <a:pt x="12" y="1760"/>
                  <a:pt x="24" y="1695"/>
                  <a:pt x="48" y="1558"/>
                </a:cubicBezTo>
                <a:cubicBezTo>
                  <a:pt x="72" y="1421"/>
                  <a:pt x="121" y="1139"/>
                  <a:pt x="145" y="1002"/>
                </a:cubicBezTo>
                <a:cubicBezTo>
                  <a:pt x="169" y="865"/>
                  <a:pt x="178" y="833"/>
                  <a:pt x="194" y="736"/>
                </a:cubicBezTo>
                <a:cubicBezTo>
                  <a:pt x="210" y="639"/>
                  <a:pt x="222" y="522"/>
                  <a:pt x="242" y="421"/>
                </a:cubicBezTo>
                <a:cubicBezTo>
                  <a:pt x="262" y="320"/>
                  <a:pt x="278" y="201"/>
                  <a:pt x="314" y="131"/>
                </a:cubicBezTo>
                <a:cubicBezTo>
                  <a:pt x="350" y="61"/>
                  <a:pt x="400" y="0"/>
                  <a:pt x="460" y="0"/>
                </a:cubicBezTo>
                <a:cubicBezTo>
                  <a:pt x="520" y="0"/>
                  <a:pt x="605" y="65"/>
                  <a:pt x="677" y="131"/>
                </a:cubicBezTo>
                <a:cubicBezTo>
                  <a:pt x="749" y="197"/>
                  <a:pt x="814" y="296"/>
                  <a:pt x="895" y="397"/>
                </a:cubicBezTo>
                <a:cubicBezTo>
                  <a:pt x="976" y="498"/>
                  <a:pt x="1043" y="606"/>
                  <a:pt x="1161" y="736"/>
                </a:cubicBezTo>
                <a:cubicBezTo>
                  <a:pt x="1279" y="866"/>
                  <a:pt x="1469" y="1051"/>
                  <a:pt x="1604" y="1178"/>
                </a:cubicBezTo>
                <a:cubicBezTo>
                  <a:pt x="1739" y="1305"/>
                  <a:pt x="1851" y="1407"/>
                  <a:pt x="1970" y="1496"/>
                </a:cubicBezTo>
                <a:cubicBezTo>
                  <a:pt x="2089" y="1585"/>
                  <a:pt x="2246" y="1667"/>
                  <a:pt x="2318" y="1712"/>
                </a:cubicBezTo>
              </a:path>
            </a:pathLst>
          </a:custGeom>
          <a:noFill/>
          <a:ln w="50800">
            <a:solidFill>
              <a:srgbClr val="800080"/>
            </a:solidFill>
            <a:round/>
            <a:headEnd/>
            <a:tailEnd/>
          </a:ln>
          <a:effectLst/>
        </p:spPr>
        <p:txBody>
          <a:bodyPr/>
          <a:lstStyle/>
          <a:p>
            <a:endParaRPr lang="th-TH"/>
          </a:p>
        </p:txBody>
      </p:sp>
      <p:sp>
        <p:nvSpPr>
          <p:cNvPr id="75793" name="Freeform 17"/>
          <p:cNvSpPr>
            <a:spLocks/>
          </p:cNvSpPr>
          <p:nvPr/>
        </p:nvSpPr>
        <p:spPr bwMode="auto">
          <a:xfrm>
            <a:off x="1444957" y="4254713"/>
            <a:ext cx="1830388" cy="1047750"/>
          </a:xfrm>
          <a:custGeom>
            <a:avLst/>
            <a:gdLst/>
            <a:ahLst/>
            <a:cxnLst>
              <a:cxn ang="0">
                <a:pos x="0" y="660"/>
              </a:cxn>
              <a:cxn ang="0">
                <a:pos x="781" y="660"/>
              </a:cxn>
              <a:cxn ang="0">
                <a:pos x="838" y="615"/>
              </a:cxn>
              <a:cxn ang="0">
                <a:pos x="994" y="402"/>
              </a:cxn>
              <a:cxn ang="0">
                <a:pos x="1099" y="192"/>
              </a:cxn>
              <a:cxn ang="0">
                <a:pos x="1153" y="0"/>
              </a:cxn>
            </a:cxnLst>
            <a:rect l="0" t="0" r="r" b="b"/>
            <a:pathLst>
              <a:path w="1153" h="660">
                <a:moveTo>
                  <a:pt x="0" y="660"/>
                </a:moveTo>
                <a:lnTo>
                  <a:pt x="781" y="660"/>
                </a:lnTo>
                <a:lnTo>
                  <a:pt x="838" y="615"/>
                </a:lnTo>
                <a:cubicBezTo>
                  <a:pt x="873" y="572"/>
                  <a:pt x="950" y="473"/>
                  <a:pt x="994" y="402"/>
                </a:cubicBezTo>
                <a:cubicBezTo>
                  <a:pt x="1038" y="331"/>
                  <a:pt x="1073" y="259"/>
                  <a:pt x="1099" y="192"/>
                </a:cubicBezTo>
                <a:cubicBezTo>
                  <a:pt x="1125" y="125"/>
                  <a:pt x="1142" y="40"/>
                  <a:pt x="1153" y="0"/>
                </a:cubicBezTo>
              </a:path>
            </a:pathLst>
          </a:custGeom>
          <a:noFill/>
          <a:ln w="19050">
            <a:solidFill>
              <a:srgbClr val="FF6600"/>
            </a:solidFill>
            <a:round/>
            <a:headEnd/>
            <a:tailEnd/>
          </a:ln>
          <a:effectLst/>
        </p:spPr>
        <p:txBody>
          <a:bodyPr/>
          <a:lstStyle/>
          <a:p>
            <a:endParaRPr lang="th-TH"/>
          </a:p>
        </p:txBody>
      </p:sp>
      <p:sp>
        <p:nvSpPr>
          <p:cNvPr id="75794" name="Text Box 18"/>
          <p:cNvSpPr txBox="1">
            <a:spLocks noChangeArrowheads="1"/>
          </p:cNvSpPr>
          <p:nvPr/>
        </p:nvSpPr>
        <p:spPr bwMode="auto">
          <a:xfrm>
            <a:off x="1749757" y="5048463"/>
            <a:ext cx="552450" cy="314325"/>
          </a:xfrm>
          <a:prstGeom prst="rect">
            <a:avLst/>
          </a:prstGeom>
          <a:noFill/>
          <a:ln w="9525">
            <a:noFill/>
            <a:miter lim="800000"/>
            <a:headEnd/>
            <a:tailEnd/>
          </a:ln>
        </p:spPr>
        <p:txBody>
          <a:bodyPr/>
          <a:lstStyle/>
          <a:p>
            <a:pPr algn="ctr">
              <a:lnSpc>
                <a:spcPct val="90000"/>
              </a:lnSpc>
            </a:pPr>
            <a:r>
              <a:rPr lang="en-US" sz="1200" i="1">
                <a:latin typeface="Times New Roman" pitchFamily="18" charset="0"/>
              </a:rPr>
              <a:t>P</a:t>
            </a:r>
            <a:r>
              <a:rPr lang="en-US" sz="1200" i="1" baseline="-25000">
                <a:latin typeface="Times New Roman" pitchFamily="18" charset="0"/>
              </a:rPr>
              <a:t>v</a:t>
            </a:r>
            <a:r>
              <a:rPr lang="en-US" sz="1200" i="1">
                <a:latin typeface="Times New Roman" pitchFamily="18" charset="0"/>
              </a:rPr>
              <a:t> </a:t>
            </a:r>
            <a:endParaRPr lang="en-US" sz="1200" i="1" baseline="-25000">
              <a:latin typeface="Times New Roman" pitchFamily="18" charset="0"/>
            </a:endParaRPr>
          </a:p>
        </p:txBody>
      </p:sp>
      <p:grpSp>
        <p:nvGrpSpPr>
          <p:cNvPr id="75795" name="Group 19"/>
          <p:cNvGrpSpPr>
            <a:grpSpLocks/>
          </p:cNvGrpSpPr>
          <p:nvPr/>
        </p:nvGrpSpPr>
        <p:grpSpPr bwMode="auto">
          <a:xfrm>
            <a:off x="844882" y="4105488"/>
            <a:ext cx="2860675" cy="2078037"/>
            <a:chOff x="956" y="2162"/>
            <a:chExt cx="1802" cy="1309"/>
          </a:xfrm>
        </p:grpSpPr>
        <p:grpSp>
          <p:nvGrpSpPr>
            <p:cNvPr id="75796" name="Group 20"/>
            <p:cNvGrpSpPr>
              <a:grpSpLocks/>
            </p:cNvGrpSpPr>
            <p:nvPr/>
          </p:nvGrpSpPr>
          <p:grpSpPr bwMode="auto">
            <a:xfrm>
              <a:off x="1212" y="2162"/>
              <a:ext cx="1400" cy="1055"/>
              <a:chOff x="1212" y="2162"/>
              <a:chExt cx="1400" cy="1055"/>
            </a:xfrm>
          </p:grpSpPr>
          <p:sp>
            <p:nvSpPr>
              <p:cNvPr id="75797" name="Line 21"/>
              <p:cNvSpPr>
                <a:spLocks noChangeShapeType="1"/>
              </p:cNvSpPr>
              <p:nvPr/>
            </p:nvSpPr>
            <p:spPr bwMode="auto">
              <a:xfrm flipH="1" flipV="1">
                <a:off x="1229" y="2162"/>
                <a:ext cx="1" cy="1055"/>
              </a:xfrm>
              <a:prstGeom prst="line">
                <a:avLst/>
              </a:prstGeom>
              <a:noFill/>
              <a:ln w="57150">
                <a:solidFill>
                  <a:srgbClr val="808080"/>
                </a:solidFill>
                <a:round/>
                <a:headEnd/>
                <a:tailEnd type="stealth" w="med" len="med"/>
              </a:ln>
            </p:spPr>
            <p:txBody>
              <a:bodyPr/>
              <a:lstStyle/>
              <a:p>
                <a:endParaRPr lang="th-TH"/>
              </a:p>
            </p:txBody>
          </p:sp>
          <p:sp>
            <p:nvSpPr>
              <p:cNvPr id="75798" name="Line 22"/>
              <p:cNvSpPr>
                <a:spLocks noChangeShapeType="1"/>
              </p:cNvSpPr>
              <p:nvPr/>
            </p:nvSpPr>
            <p:spPr bwMode="auto">
              <a:xfrm flipV="1">
                <a:off x="1212" y="3215"/>
                <a:ext cx="1400" cy="2"/>
              </a:xfrm>
              <a:prstGeom prst="line">
                <a:avLst/>
              </a:prstGeom>
              <a:noFill/>
              <a:ln w="57150">
                <a:solidFill>
                  <a:srgbClr val="808080"/>
                </a:solidFill>
                <a:round/>
                <a:headEnd/>
                <a:tailEnd type="stealth" w="med" len="med"/>
              </a:ln>
            </p:spPr>
            <p:txBody>
              <a:bodyPr/>
              <a:lstStyle/>
              <a:p>
                <a:endParaRPr lang="th-TH"/>
              </a:p>
            </p:txBody>
          </p:sp>
        </p:grpSp>
        <p:sp>
          <p:nvSpPr>
            <p:cNvPr id="75799" name="Text Box 23"/>
            <p:cNvSpPr txBox="1">
              <a:spLocks noChangeArrowheads="1"/>
            </p:cNvSpPr>
            <p:nvPr/>
          </p:nvSpPr>
          <p:spPr bwMode="auto">
            <a:xfrm>
              <a:off x="2468" y="3205"/>
              <a:ext cx="290" cy="266"/>
            </a:xfrm>
            <a:prstGeom prst="rect">
              <a:avLst/>
            </a:prstGeom>
            <a:noFill/>
            <a:ln w="9525">
              <a:noFill/>
              <a:miter lim="800000"/>
              <a:headEnd/>
              <a:tailEnd/>
            </a:ln>
          </p:spPr>
          <p:txBody>
            <a:bodyPr/>
            <a:lstStyle/>
            <a:p>
              <a:pPr algn="ctr"/>
              <a:r>
                <a:rPr lang="en-US" sz="1800" b="1" i="1">
                  <a:effectLst>
                    <a:outerShdw blurRad="38100" dist="38100" dir="2700000" algn="tl">
                      <a:srgbClr val="C0C0C0"/>
                    </a:outerShdw>
                  </a:effectLst>
                  <a:latin typeface="Times New Roman" pitchFamily="18" charset="0"/>
                </a:rPr>
                <a:t>s</a:t>
              </a:r>
              <a:endParaRPr lang="en-US" sz="1800" b="1" i="1" baseline="-25000">
                <a:effectLst>
                  <a:outerShdw blurRad="38100" dist="38100" dir="2700000" algn="tl">
                    <a:srgbClr val="C0C0C0"/>
                  </a:outerShdw>
                </a:effectLst>
                <a:latin typeface="Times New Roman" pitchFamily="18" charset="0"/>
                <a:cs typeface="Arial" pitchFamily="34" charset="0"/>
              </a:endParaRPr>
            </a:p>
          </p:txBody>
        </p:sp>
        <p:sp>
          <p:nvSpPr>
            <p:cNvPr id="75800" name="Text Box 24"/>
            <p:cNvSpPr txBox="1">
              <a:spLocks noChangeArrowheads="1"/>
            </p:cNvSpPr>
            <p:nvPr/>
          </p:nvSpPr>
          <p:spPr bwMode="auto">
            <a:xfrm>
              <a:off x="956" y="2164"/>
              <a:ext cx="207" cy="156"/>
            </a:xfrm>
            <a:prstGeom prst="rect">
              <a:avLst/>
            </a:prstGeom>
            <a:noFill/>
            <a:ln w="9525">
              <a:noFill/>
              <a:miter lim="800000"/>
              <a:headEnd/>
              <a:tailEnd/>
            </a:ln>
          </p:spPr>
          <p:txBody>
            <a:bodyPr/>
            <a:lstStyle/>
            <a:p>
              <a:pPr algn="ctr"/>
              <a:r>
                <a:rPr lang="en-US" sz="1400" b="1" i="1">
                  <a:solidFill>
                    <a:srgbClr val="000066"/>
                  </a:solidFill>
                  <a:effectLst>
                    <a:outerShdw blurRad="38100" dist="38100" dir="2700000" algn="tl">
                      <a:srgbClr val="C0C0C0"/>
                    </a:outerShdw>
                  </a:effectLst>
                  <a:latin typeface="Times New Roman" pitchFamily="18" charset="0"/>
                </a:rPr>
                <a:t>T</a:t>
              </a:r>
              <a:endParaRPr lang="en-US" sz="1400" b="1" i="1" baseline="-25000">
                <a:solidFill>
                  <a:srgbClr val="000066"/>
                </a:solidFill>
                <a:effectLst>
                  <a:outerShdw blurRad="38100" dist="38100" dir="2700000" algn="tl">
                    <a:srgbClr val="C0C0C0"/>
                  </a:outerShdw>
                </a:effectLst>
                <a:latin typeface="Times New Roman" pitchFamily="18" charset="0"/>
                <a:cs typeface="Arial" pitchFamily="34" charset="0"/>
              </a:endParaRPr>
            </a:p>
          </p:txBody>
        </p:sp>
      </p:grpSp>
      <p:grpSp>
        <p:nvGrpSpPr>
          <p:cNvPr id="75801" name="Group 25"/>
          <p:cNvGrpSpPr>
            <a:grpSpLocks/>
          </p:cNvGrpSpPr>
          <p:nvPr/>
        </p:nvGrpSpPr>
        <p:grpSpPr bwMode="auto">
          <a:xfrm>
            <a:off x="765507" y="5138950"/>
            <a:ext cx="1890713" cy="247650"/>
            <a:chOff x="3314" y="1357"/>
            <a:chExt cx="1191" cy="156"/>
          </a:xfrm>
        </p:grpSpPr>
        <p:sp>
          <p:nvSpPr>
            <p:cNvPr id="75802" name="Text Box 26"/>
            <p:cNvSpPr txBox="1">
              <a:spLocks noChangeArrowheads="1"/>
            </p:cNvSpPr>
            <p:nvPr/>
          </p:nvSpPr>
          <p:spPr bwMode="auto">
            <a:xfrm>
              <a:off x="3314" y="1357"/>
              <a:ext cx="294" cy="156"/>
            </a:xfrm>
            <a:prstGeom prst="rect">
              <a:avLst/>
            </a:prstGeom>
            <a:noFill/>
            <a:ln w="9525">
              <a:noFill/>
              <a:miter lim="800000"/>
              <a:headEnd/>
              <a:tailEnd/>
            </a:ln>
          </p:spPr>
          <p:txBody>
            <a:bodyPr/>
            <a:lstStyle/>
            <a:p>
              <a:pPr algn="ctr"/>
              <a:r>
                <a:rPr lang="en-US" sz="1400" b="1" i="1">
                  <a:solidFill>
                    <a:srgbClr val="000066"/>
                  </a:solidFill>
                  <a:effectLst>
                    <a:outerShdw blurRad="38100" dist="38100" dir="2700000" algn="tl">
                      <a:srgbClr val="C0C0C0"/>
                    </a:outerShdw>
                  </a:effectLst>
                  <a:latin typeface="Times New Roman" pitchFamily="18" charset="0"/>
                </a:rPr>
                <a:t>T</a:t>
              </a:r>
              <a:r>
                <a:rPr lang="en-US" sz="1400" b="1" i="1" baseline="-25000">
                  <a:solidFill>
                    <a:srgbClr val="000066"/>
                  </a:solidFill>
                  <a:effectLst>
                    <a:outerShdw blurRad="38100" dist="38100" dir="2700000" algn="tl">
                      <a:srgbClr val="C0C0C0"/>
                    </a:outerShdw>
                  </a:effectLst>
                  <a:latin typeface="Times New Roman" pitchFamily="18" charset="0"/>
                </a:rPr>
                <a:t>dp</a:t>
              </a:r>
              <a:endParaRPr lang="en-US" sz="1400" b="1" i="1" baseline="-25000">
                <a:solidFill>
                  <a:srgbClr val="000066"/>
                </a:solidFill>
                <a:effectLst>
                  <a:outerShdw blurRad="38100" dist="38100" dir="2700000" algn="tl">
                    <a:srgbClr val="C0C0C0"/>
                  </a:outerShdw>
                </a:effectLst>
                <a:latin typeface="Times New Roman" pitchFamily="18" charset="0"/>
                <a:cs typeface="Arial" pitchFamily="34" charset="0"/>
              </a:endParaRPr>
            </a:p>
          </p:txBody>
        </p:sp>
        <p:sp>
          <p:nvSpPr>
            <p:cNvPr id="75803" name="Line 27"/>
            <p:cNvSpPr>
              <a:spLocks noChangeShapeType="1"/>
            </p:cNvSpPr>
            <p:nvPr/>
          </p:nvSpPr>
          <p:spPr bwMode="auto">
            <a:xfrm>
              <a:off x="3556" y="1460"/>
              <a:ext cx="949" cy="1"/>
            </a:xfrm>
            <a:prstGeom prst="line">
              <a:avLst/>
            </a:prstGeom>
            <a:noFill/>
            <a:ln w="19050">
              <a:solidFill>
                <a:srgbClr val="FF0000"/>
              </a:solidFill>
              <a:prstDash val="dash"/>
              <a:round/>
              <a:headEnd/>
              <a:tailEnd/>
            </a:ln>
            <a:effectLst/>
          </p:spPr>
          <p:txBody>
            <a:bodyPr/>
            <a:lstStyle/>
            <a:p>
              <a:endParaRPr lang="th-TH"/>
            </a:p>
          </p:txBody>
        </p:sp>
      </p:grpSp>
      <p:grpSp>
        <p:nvGrpSpPr>
          <p:cNvPr id="75804" name="Group 28"/>
          <p:cNvGrpSpPr>
            <a:grpSpLocks/>
          </p:cNvGrpSpPr>
          <p:nvPr/>
        </p:nvGrpSpPr>
        <p:grpSpPr bwMode="auto">
          <a:xfrm>
            <a:off x="2626057" y="4616663"/>
            <a:ext cx="555625" cy="838200"/>
            <a:chOff x="4486" y="1028"/>
            <a:chExt cx="350" cy="528"/>
          </a:xfrm>
        </p:grpSpPr>
        <p:sp>
          <p:nvSpPr>
            <p:cNvPr id="75805" name="Text Box 29"/>
            <p:cNvSpPr txBox="1">
              <a:spLocks noChangeArrowheads="1"/>
            </p:cNvSpPr>
            <p:nvPr/>
          </p:nvSpPr>
          <p:spPr bwMode="auto">
            <a:xfrm>
              <a:off x="4569" y="1366"/>
              <a:ext cx="166" cy="190"/>
            </a:xfrm>
            <a:prstGeom prst="rect">
              <a:avLst/>
            </a:prstGeom>
            <a:noFill/>
            <a:ln w="9525">
              <a:noFill/>
              <a:miter lim="800000"/>
              <a:headEnd/>
              <a:tailEnd/>
            </a:ln>
          </p:spPr>
          <p:txBody>
            <a:bodyPr/>
            <a:lstStyle/>
            <a:p>
              <a:pPr algn="ctr"/>
              <a:r>
                <a:rPr lang="en-US" sz="1400" b="1" i="1">
                  <a:effectLst>
                    <a:outerShdw blurRad="38100" dist="38100" dir="2700000" algn="tl">
                      <a:srgbClr val="C0C0C0"/>
                    </a:outerShdw>
                  </a:effectLst>
                  <a:latin typeface="Times New Roman" pitchFamily="18" charset="0"/>
                </a:rPr>
                <a:t>2 </a:t>
              </a:r>
              <a:endParaRPr lang="en-US" sz="1400" b="1" i="1" baseline="-25000">
                <a:effectLst>
                  <a:outerShdw blurRad="38100" dist="38100" dir="2700000" algn="tl">
                    <a:srgbClr val="C0C0C0"/>
                  </a:outerShdw>
                </a:effectLst>
                <a:latin typeface="Times New Roman" pitchFamily="18" charset="0"/>
              </a:endParaRPr>
            </a:p>
          </p:txBody>
        </p:sp>
        <p:grpSp>
          <p:nvGrpSpPr>
            <p:cNvPr id="75806" name="Group 30"/>
            <p:cNvGrpSpPr>
              <a:grpSpLocks/>
            </p:cNvGrpSpPr>
            <p:nvPr/>
          </p:nvGrpSpPr>
          <p:grpSpPr bwMode="auto">
            <a:xfrm>
              <a:off x="4520" y="1028"/>
              <a:ext cx="316" cy="428"/>
              <a:chOff x="4520" y="1028"/>
              <a:chExt cx="316" cy="428"/>
            </a:xfrm>
          </p:grpSpPr>
          <p:sp>
            <p:nvSpPr>
              <p:cNvPr id="75807" name="Freeform 31"/>
              <p:cNvSpPr>
                <a:spLocks/>
              </p:cNvSpPr>
              <p:nvPr/>
            </p:nvSpPr>
            <p:spPr bwMode="auto">
              <a:xfrm>
                <a:off x="4520" y="1028"/>
                <a:ext cx="316" cy="428"/>
              </a:xfrm>
              <a:custGeom>
                <a:avLst/>
                <a:gdLst/>
                <a:ahLst/>
                <a:cxnLst>
                  <a:cxn ang="0">
                    <a:pos x="0" y="428"/>
                  </a:cxn>
                  <a:cxn ang="0">
                    <a:pos x="64" y="372"/>
                  </a:cxn>
                  <a:cxn ang="0">
                    <a:pos x="164" y="248"/>
                  </a:cxn>
                  <a:cxn ang="0">
                    <a:pos x="248" y="120"/>
                  </a:cxn>
                  <a:cxn ang="0">
                    <a:pos x="316" y="0"/>
                  </a:cxn>
                </a:cxnLst>
                <a:rect l="0" t="0" r="r" b="b"/>
                <a:pathLst>
                  <a:path w="316" h="428">
                    <a:moveTo>
                      <a:pt x="0" y="428"/>
                    </a:moveTo>
                    <a:lnTo>
                      <a:pt x="64" y="372"/>
                    </a:lnTo>
                    <a:cubicBezTo>
                      <a:pt x="91" y="342"/>
                      <a:pt x="133" y="290"/>
                      <a:pt x="164" y="248"/>
                    </a:cubicBezTo>
                    <a:cubicBezTo>
                      <a:pt x="195" y="206"/>
                      <a:pt x="223" y="161"/>
                      <a:pt x="248" y="120"/>
                    </a:cubicBezTo>
                    <a:cubicBezTo>
                      <a:pt x="273" y="79"/>
                      <a:pt x="302" y="25"/>
                      <a:pt x="316" y="0"/>
                    </a:cubicBezTo>
                  </a:path>
                </a:pathLst>
              </a:custGeom>
              <a:noFill/>
              <a:ln w="50800">
                <a:solidFill>
                  <a:srgbClr val="008000"/>
                </a:solidFill>
                <a:round/>
                <a:headEnd/>
                <a:tailEnd/>
              </a:ln>
              <a:effectLst/>
            </p:spPr>
            <p:txBody>
              <a:bodyPr/>
              <a:lstStyle/>
              <a:p>
                <a:endParaRPr lang="th-TH"/>
              </a:p>
            </p:txBody>
          </p:sp>
          <p:sp>
            <p:nvSpPr>
              <p:cNvPr id="75808" name="Line 32"/>
              <p:cNvSpPr>
                <a:spLocks noChangeShapeType="1"/>
              </p:cNvSpPr>
              <p:nvPr/>
            </p:nvSpPr>
            <p:spPr bwMode="auto">
              <a:xfrm flipH="1">
                <a:off x="4660" y="1208"/>
                <a:ext cx="68" cy="100"/>
              </a:xfrm>
              <a:prstGeom prst="line">
                <a:avLst/>
              </a:prstGeom>
              <a:noFill/>
              <a:ln w="38100">
                <a:solidFill>
                  <a:srgbClr val="008000"/>
                </a:solidFill>
                <a:round/>
                <a:headEnd/>
                <a:tailEnd type="stealth" w="lg" len="lg"/>
              </a:ln>
              <a:effectLst/>
            </p:spPr>
            <p:txBody>
              <a:bodyPr/>
              <a:lstStyle/>
              <a:p>
                <a:endParaRPr lang="th-TH"/>
              </a:p>
            </p:txBody>
          </p:sp>
        </p:grpSp>
        <p:sp>
          <p:nvSpPr>
            <p:cNvPr id="75809" name="Oval 33"/>
            <p:cNvSpPr>
              <a:spLocks noChangeArrowheads="1"/>
            </p:cNvSpPr>
            <p:nvPr/>
          </p:nvSpPr>
          <p:spPr bwMode="auto">
            <a:xfrm>
              <a:off x="4486" y="1421"/>
              <a:ext cx="67" cy="73"/>
            </a:xfrm>
            <a:prstGeom prst="ellipse">
              <a:avLst/>
            </a:prstGeom>
            <a:solidFill>
              <a:srgbClr val="000080"/>
            </a:solidFill>
            <a:ln w="9525">
              <a:solidFill>
                <a:srgbClr val="CCFFCC"/>
              </a:solidFill>
              <a:round/>
              <a:headEnd/>
              <a:tailEnd/>
            </a:ln>
            <a:effectLst>
              <a:prstShdw prst="shdw17" dist="17961" dir="2700000">
                <a:srgbClr val="CCFFCC">
                  <a:gamma/>
                  <a:shade val="60000"/>
                  <a:invGamma/>
                </a:srgbClr>
              </a:prstShdw>
            </a:effectLst>
          </p:spPr>
          <p:txBody>
            <a:bodyPr wrap="none" anchor="ctr"/>
            <a:lstStyle/>
            <a:p>
              <a:endParaRPr lang="th-TH"/>
            </a:p>
          </p:txBody>
        </p:sp>
      </p:grpSp>
      <p:grpSp>
        <p:nvGrpSpPr>
          <p:cNvPr id="75810" name="Group 34"/>
          <p:cNvGrpSpPr>
            <a:grpSpLocks/>
          </p:cNvGrpSpPr>
          <p:nvPr/>
        </p:nvGrpSpPr>
        <p:grpSpPr bwMode="auto">
          <a:xfrm>
            <a:off x="763920" y="4457913"/>
            <a:ext cx="2776537" cy="309562"/>
            <a:chOff x="3313" y="928"/>
            <a:chExt cx="1749" cy="195"/>
          </a:xfrm>
        </p:grpSpPr>
        <p:grpSp>
          <p:nvGrpSpPr>
            <p:cNvPr id="75811" name="Group 35"/>
            <p:cNvGrpSpPr>
              <a:grpSpLocks/>
            </p:cNvGrpSpPr>
            <p:nvPr/>
          </p:nvGrpSpPr>
          <p:grpSpPr bwMode="auto">
            <a:xfrm>
              <a:off x="3313" y="928"/>
              <a:ext cx="1519" cy="156"/>
              <a:chOff x="3313" y="928"/>
              <a:chExt cx="1519" cy="156"/>
            </a:xfrm>
          </p:grpSpPr>
          <p:sp>
            <p:nvSpPr>
              <p:cNvPr id="75812" name="Text Box 36"/>
              <p:cNvSpPr txBox="1">
                <a:spLocks noChangeArrowheads="1"/>
              </p:cNvSpPr>
              <p:nvPr/>
            </p:nvSpPr>
            <p:spPr bwMode="auto">
              <a:xfrm>
                <a:off x="3313" y="928"/>
                <a:ext cx="294" cy="156"/>
              </a:xfrm>
              <a:prstGeom prst="rect">
                <a:avLst/>
              </a:prstGeom>
              <a:noFill/>
              <a:ln w="9525">
                <a:noFill/>
                <a:miter lim="800000"/>
                <a:headEnd/>
                <a:tailEnd/>
              </a:ln>
            </p:spPr>
            <p:txBody>
              <a:bodyPr/>
              <a:lstStyle/>
              <a:p>
                <a:pPr algn="ctr"/>
                <a:r>
                  <a:rPr lang="en-US" sz="1400" b="1" i="1">
                    <a:solidFill>
                      <a:srgbClr val="000066"/>
                    </a:solidFill>
                    <a:effectLst>
                      <a:outerShdw blurRad="38100" dist="38100" dir="2700000" algn="tl">
                        <a:srgbClr val="C0C0C0"/>
                      </a:outerShdw>
                    </a:effectLst>
                    <a:latin typeface="Times New Roman" pitchFamily="18" charset="0"/>
                  </a:rPr>
                  <a:t>T</a:t>
                </a:r>
                <a:r>
                  <a:rPr lang="en-US" sz="1400" b="1" i="1" baseline="-25000">
                    <a:solidFill>
                      <a:srgbClr val="000066"/>
                    </a:solidFill>
                    <a:effectLst>
                      <a:outerShdw blurRad="38100" dist="38100" dir="2700000" algn="tl">
                        <a:srgbClr val="C0C0C0"/>
                      </a:outerShdw>
                    </a:effectLst>
                    <a:latin typeface="Times New Roman" pitchFamily="18" charset="0"/>
                  </a:rPr>
                  <a:t>air</a:t>
                </a:r>
                <a:endParaRPr lang="en-US" sz="1400" b="1" i="1" baseline="-25000">
                  <a:solidFill>
                    <a:srgbClr val="000066"/>
                  </a:solidFill>
                  <a:effectLst>
                    <a:outerShdw blurRad="38100" dist="38100" dir="2700000" algn="tl">
                      <a:srgbClr val="C0C0C0"/>
                    </a:outerShdw>
                  </a:effectLst>
                  <a:latin typeface="Times New Roman" pitchFamily="18" charset="0"/>
                  <a:cs typeface="Arial" pitchFamily="34" charset="0"/>
                </a:endParaRPr>
              </a:p>
            </p:txBody>
          </p:sp>
          <p:sp>
            <p:nvSpPr>
              <p:cNvPr id="75813" name="Line 37"/>
              <p:cNvSpPr>
                <a:spLocks noChangeShapeType="1"/>
              </p:cNvSpPr>
              <p:nvPr/>
            </p:nvSpPr>
            <p:spPr bwMode="auto">
              <a:xfrm>
                <a:off x="3535" y="1015"/>
                <a:ext cx="1297" cy="1"/>
              </a:xfrm>
              <a:prstGeom prst="line">
                <a:avLst/>
              </a:prstGeom>
              <a:noFill/>
              <a:ln w="19050">
                <a:solidFill>
                  <a:srgbClr val="FF0000"/>
                </a:solidFill>
                <a:prstDash val="dash"/>
                <a:round/>
                <a:headEnd/>
                <a:tailEnd/>
              </a:ln>
              <a:effectLst/>
            </p:spPr>
            <p:txBody>
              <a:bodyPr/>
              <a:lstStyle/>
              <a:p>
                <a:endParaRPr lang="th-TH"/>
              </a:p>
            </p:txBody>
          </p:sp>
        </p:grpSp>
        <p:grpSp>
          <p:nvGrpSpPr>
            <p:cNvPr id="75814" name="Group 38"/>
            <p:cNvGrpSpPr>
              <a:grpSpLocks/>
            </p:cNvGrpSpPr>
            <p:nvPr/>
          </p:nvGrpSpPr>
          <p:grpSpPr bwMode="auto">
            <a:xfrm>
              <a:off x="4801" y="933"/>
              <a:ext cx="261" cy="190"/>
              <a:chOff x="4801" y="933"/>
              <a:chExt cx="261" cy="190"/>
            </a:xfrm>
          </p:grpSpPr>
          <p:sp>
            <p:nvSpPr>
              <p:cNvPr id="75815" name="Text Box 39"/>
              <p:cNvSpPr txBox="1">
                <a:spLocks noChangeArrowheads="1"/>
              </p:cNvSpPr>
              <p:nvPr/>
            </p:nvSpPr>
            <p:spPr bwMode="auto">
              <a:xfrm>
                <a:off x="4896" y="933"/>
                <a:ext cx="166" cy="190"/>
              </a:xfrm>
              <a:prstGeom prst="rect">
                <a:avLst/>
              </a:prstGeom>
              <a:noFill/>
              <a:ln w="9525">
                <a:noFill/>
                <a:miter lim="800000"/>
                <a:headEnd/>
                <a:tailEnd/>
              </a:ln>
            </p:spPr>
            <p:txBody>
              <a:bodyPr/>
              <a:lstStyle/>
              <a:p>
                <a:pPr algn="ctr"/>
                <a:r>
                  <a:rPr lang="en-US" sz="1400" b="1" i="1">
                    <a:effectLst>
                      <a:outerShdw blurRad="38100" dist="38100" dir="2700000" algn="tl">
                        <a:srgbClr val="C0C0C0"/>
                      </a:outerShdw>
                    </a:effectLst>
                    <a:latin typeface="Times New Roman" pitchFamily="18" charset="0"/>
                  </a:rPr>
                  <a:t>1 </a:t>
                </a:r>
                <a:endParaRPr lang="en-US" sz="1400" b="1" i="1" baseline="-25000">
                  <a:effectLst>
                    <a:outerShdw blurRad="38100" dist="38100" dir="2700000" algn="tl">
                      <a:srgbClr val="C0C0C0"/>
                    </a:outerShdw>
                  </a:effectLst>
                  <a:latin typeface="Times New Roman" pitchFamily="18" charset="0"/>
                </a:endParaRPr>
              </a:p>
            </p:txBody>
          </p:sp>
          <p:sp>
            <p:nvSpPr>
              <p:cNvPr id="75816" name="Oval 40"/>
              <p:cNvSpPr>
                <a:spLocks noChangeArrowheads="1"/>
              </p:cNvSpPr>
              <p:nvPr/>
            </p:nvSpPr>
            <p:spPr bwMode="auto">
              <a:xfrm>
                <a:off x="4801" y="986"/>
                <a:ext cx="67" cy="73"/>
              </a:xfrm>
              <a:prstGeom prst="ellipse">
                <a:avLst/>
              </a:prstGeom>
              <a:solidFill>
                <a:srgbClr val="000080"/>
              </a:solidFill>
              <a:ln w="9525">
                <a:solidFill>
                  <a:srgbClr val="CCFFCC"/>
                </a:solidFill>
                <a:round/>
                <a:headEnd/>
                <a:tailEnd/>
              </a:ln>
              <a:effectLst>
                <a:prstShdw prst="shdw17" dist="17961" dir="2700000">
                  <a:srgbClr val="CCFFCC">
                    <a:gamma/>
                    <a:shade val="60000"/>
                    <a:invGamma/>
                  </a:srgbClr>
                </a:prstShdw>
              </a:effectLst>
            </p:spPr>
            <p:txBody>
              <a:bodyPr wrap="none" anchor="ctr"/>
              <a:lstStyle/>
              <a:p>
                <a:endParaRPr lang="th-TH"/>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75790"/>
                                        </p:tgtEl>
                                        <p:attrNameLst>
                                          <p:attrName>style.visibility</p:attrName>
                                        </p:attrNameLst>
                                      </p:cBhvr>
                                      <p:to>
                                        <p:strVal val="visible"/>
                                      </p:to>
                                    </p:set>
                                    <p:animEffect transition="in" filter="wheel(4)">
                                      <p:cBhvr>
                                        <p:cTn id="7" dur="2000"/>
                                        <p:tgtEl>
                                          <p:spTgt spid="757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792"/>
                                        </p:tgtEl>
                                        <p:attrNameLst>
                                          <p:attrName>style.visibility</p:attrName>
                                        </p:attrNameLst>
                                      </p:cBhvr>
                                      <p:to>
                                        <p:strVal val="visible"/>
                                      </p:to>
                                    </p:set>
                                    <p:animEffect transition="in" filter="fade">
                                      <p:cBhvr>
                                        <p:cTn id="10" dur="2000"/>
                                        <p:tgtEl>
                                          <p:spTgt spid="757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5793"/>
                                        </p:tgtEl>
                                        <p:attrNameLst>
                                          <p:attrName>style.visibility</p:attrName>
                                        </p:attrNameLst>
                                      </p:cBhvr>
                                      <p:to>
                                        <p:strVal val="visible"/>
                                      </p:to>
                                    </p:set>
                                    <p:animEffect transition="in" filter="fade">
                                      <p:cBhvr>
                                        <p:cTn id="13" dur="2000"/>
                                        <p:tgtEl>
                                          <p:spTgt spid="75793"/>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75795"/>
                                        </p:tgtEl>
                                        <p:attrNameLst>
                                          <p:attrName>style.visibility</p:attrName>
                                        </p:attrNameLst>
                                      </p:cBhvr>
                                      <p:to>
                                        <p:strVal val="visible"/>
                                      </p:to>
                                    </p:set>
                                    <p:animEffect transition="in" filter="fade">
                                      <p:cBhvr>
                                        <p:cTn id="17" dur="1000"/>
                                        <p:tgtEl>
                                          <p:spTgt spid="75795"/>
                                        </p:tgtEl>
                                      </p:cBhvr>
                                    </p:animEffect>
                                  </p:childTnLst>
                                </p:cTn>
                              </p:par>
                            </p:childTnLst>
                          </p:cTn>
                        </p:par>
                        <p:par>
                          <p:cTn id="18" fill="hold">
                            <p:stCondLst>
                              <p:cond delay="3000"/>
                            </p:stCondLst>
                            <p:childTnLst>
                              <p:par>
                                <p:cTn id="19" presetID="22" presetClass="entr" presetSubtype="2" fill="hold" nodeType="afterEffect">
                                  <p:stCondLst>
                                    <p:cond delay="0"/>
                                  </p:stCondLst>
                                  <p:childTnLst>
                                    <p:set>
                                      <p:cBhvr>
                                        <p:cTn id="20" dur="1" fill="hold">
                                          <p:stCondLst>
                                            <p:cond delay="0"/>
                                          </p:stCondLst>
                                        </p:cTn>
                                        <p:tgtEl>
                                          <p:spTgt spid="75810"/>
                                        </p:tgtEl>
                                        <p:attrNameLst>
                                          <p:attrName>style.visibility</p:attrName>
                                        </p:attrNameLst>
                                      </p:cBhvr>
                                      <p:to>
                                        <p:strVal val="visible"/>
                                      </p:to>
                                    </p:set>
                                    <p:animEffect transition="in" filter="wipe(right)">
                                      <p:cBhvr>
                                        <p:cTn id="21" dur="2000"/>
                                        <p:tgtEl>
                                          <p:spTgt spid="75810"/>
                                        </p:tgtEl>
                                      </p:cBhvr>
                                    </p:animEffect>
                                  </p:childTnLst>
                                </p:cTn>
                              </p:par>
                            </p:childTnLst>
                          </p:cTn>
                        </p:par>
                        <p:par>
                          <p:cTn id="22" fill="hold">
                            <p:stCondLst>
                              <p:cond delay="5000"/>
                            </p:stCondLst>
                            <p:childTnLst>
                              <p:par>
                                <p:cTn id="23" presetID="18" presetClass="entr" presetSubtype="12" fill="hold" nodeType="afterEffect">
                                  <p:stCondLst>
                                    <p:cond delay="0"/>
                                  </p:stCondLst>
                                  <p:childTnLst>
                                    <p:set>
                                      <p:cBhvr>
                                        <p:cTn id="24" dur="1" fill="hold">
                                          <p:stCondLst>
                                            <p:cond delay="0"/>
                                          </p:stCondLst>
                                        </p:cTn>
                                        <p:tgtEl>
                                          <p:spTgt spid="75804"/>
                                        </p:tgtEl>
                                        <p:attrNameLst>
                                          <p:attrName>style.visibility</p:attrName>
                                        </p:attrNameLst>
                                      </p:cBhvr>
                                      <p:to>
                                        <p:strVal val="visible"/>
                                      </p:to>
                                    </p:set>
                                    <p:animEffect transition="in" filter="strips(downLeft)">
                                      <p:cBhvr>
                                        <p:cTn id="25" dur="3000"/>
                                        <p:tgtEl>
                                          <p:spTgt spid="75804"/>
                                        </p:tgtEl>
                                      </p:cBhvr>
                                    </p:animEffect>
                                  </p:childTnLst>
                                </p:cTn>
                              </p:par>
                            </p:childTnLst>
                          </p:cTn>
                        </p:par>
                        <p:par>
                          <p:cTn id="26" fill="hold">
                            <p:stCondLst>
                              <p:cond delay="8000"/>
                            </p:stCondLst>
                            <p:childTnLst>
                              <p:par>
                                <p:cTn id="27" presetID="22" presetClass="entr" presetSubtype="2" fill="hold" nodeType="afterEffect">
                                  <p:stCondLst>
                                    <p:cond delay="0"/>
                                  </p:stCondLst>
                                  <p:childTnLst>
                                    <p:set>
                                      <p:cBhvr>
                                        <p:cTn id="28" dur="1" fill="hold">
                                          <p:stCondLst>
                                            <p:cond delay="0"/>
                                          </p:stCondLst>
                                        </p:cTn>
                                        <p:tgtEl>
                                          <p:spTgt spid="75801"/>
                                        </p:tgtEl>
                                        <p:attrNameLst>
                                          <p:attrName>style.visibility</p:attrName>
                                        </p:attrNameLst>
                                      </p:cBhvr>
                                      <p:to>
                                        <p:strVal val="visible"/>
                                      </p:to>
                                    </p:set>
                                    <p:animEffect transition="in" filter="wipe(right)">
                                      <p:cBhvr>
                                        <p:cTn id="29" dur="3000"/>
                                        <p:tgtEl>
                                          <p:spTgt spid="75801"/>
                                        </p:tgtEl>
                                      </p:cBhvr>
                                    </p:animEffect>
                                  </p:childTnLst>
                                </p:cTn>
                              </p:par>
                            </p:childTnLst>
                          </p:cTn>
                        </p:par>
                        <p:par>
                          <p:cTn id="30" fill="hold">
                            <p:stCondLst>
                              <p:cond delay="11000"/>
                            </p:stCondLst>
                            <p:childTnLst>
                              <p:par>
                                <p:cTn id="31" presetID="32" presetClass="emph" presetSubtype="0" fill="hold" nodeType="afterEffect">
                                  <p:stCondLst>
                                    <p:cond delay="0"/>
                                  </p:stCondLst>
                                  <p:childTnLst>
                                    <p:animClr clrSpc="rgb" dir="cw">
                                      <p:cBhvr override="childStyle">
                                        <p:cTn id="32" dur="100" fill="hold"/>
                                        <p:tgtEl>
                                          <p:spTgt spid="75804"/>
                                        </p:tgtEl>
                                        <p:attrNameLst>
                                          <p:attrName>style.color</p:attrName>
                                        </p:attrNameLst>
                                      </p:cBhvr>
                                      <p:to>
                                        <a:schemeClr val="accent2"/>
                                      </p:to>
                                    </p:animClr>
                                    <p:animClr clrSpc="rgb" dir="cw">
                                      <p:cBhvr>
                                        <p:cTn id="33" dur="100" fill="hold"/>
                                        <p:tgtEl>
                                          <p:spTgt spid="75804"/>
                                        </p:tgtEl>
                                        <p:attrNameLst>
                                          <p:attrName>fillcolor</p:attrName>
                                        </p:attrNameLst>
                                      </p:cBhvr>
                                      <p:to>
                                        <a:schemeClr val="accent2"/>
                                      </p:to>
                                    </p:animClr>
                                    <p:set>
                                      <p:cBhvr>
                                        <p:cTn id="34" dur="100" fill="hold"/>
                                        <p:tgtEl>
                                          <p:spTgt spid="75804"/>
                                        </p:tgtEl>
                                        <p:attrNameLst>
                                          <p:attrName>fill.type</p:attrName>
                                        </p:attrNameLst>
                                      </p:cBhvr>
                                      <p:to>
                                        <p:strVal val="solid"/>
                                      </p:to>
                                    </p:set>
                                    <p:set>
                                      <p:cBhvr>
                                        <p:cTn id="35" dur="100" fill="hold"/>
                                        <p:tgtEl>
                                          <p:spTgt spid="75804"/>
                                        </p:tgtEl>
                                        <p:attrNameLst>
                                          <p:attrName>fill.on</p:attrName>
                                        </p:attrNameLst>
                                      </p:cBhvr>
                                      <p:to>
                                        <p:strVal val="true"/>
                                      </p:to>
                                    </p:set>
                                    <p:animRot by="120000">
                                      <p:cBhvr>
                                        <p:cTn id="36" dur="100" fill="hold">
                                          <p:stCondLst>
                                            <p:cond delay="0"/>
                                          </p:stCondLst>
                                        </p:cTn>
                                        <p:tgtEl>
                                          <p:spTgt spid="75804"/>
                                        </p:tgtEl>
                                        <p:attrNameLst>
                                          <p:attrName>r</p:attrName>
                                        </p:attrNameLst>
                                      </p:cBhvr>
                                    </p:animRot>
                                    <p:animRot by="-240000">
                                      <p:cBhvr>
                                        <p:cTn id="37" dur="200" fill="hold">
                                          <p:stCondLst>
                                            <p:cond delay="200"/>
                                          </p:stCondLst>
                                        </p:cTn>
                                        <p:tgtEl>
                                          <p:spTgt spid="75804"/>
                                        </p:tgtEl>
                                        <p:attrNameLst>
                                          <p:attrName>r</p:attrName>
                                        </p:attrNameLst>
                                      </p:cBhvr>
                                    </p:animRot>
                                    <p:animRot by="240000">
                                      <p:cBhvr>
                                        <p:cTn id="38" dur="200" fill="hold">
                                          <p:stCondLst>
                                            <p:cond delay="400"/>
                                          </p:stCondLst>
                                        </p:cTn>
                                        <p:tgtEl>
                                          <p:spTgt spid="75804"/>
                                        </p:tgtEl>
                                        <p:attrNameLst>
                                          <p:attrName>r</p:attrName>
                                        </p:attrNameLst>
                                      </p:cBhvr>
                                    </p:animRot>
                                    <p:animRot by="-240000">
                                      <p:cBhvr>
                                        <p:cTn id="39" dur="200" fill="hold">
                                          <p:stCondLst>
                                            <p:cond delay="600"/>
                                          </p:stCondLst>
                                        </p:cTn>
                                        <p:tgtEl>
                                          <p:spTgt spid="75804"/>
                                        </p:tgtEl>
                                        <p:attrNameLst>
                                          <p:attrName>r</p:attrName>
                                        </p:attrNameLst>
                                      </p:cBhvr>
                                    </p:animRot>
                                    <p:animRot by="120000">
                                      <p:cBhvr>
                                        <p:cTn id="40" dur="200" fill="hold">
                                          <p:stCondLst>
                                            <p:cond delay="800"/>
                                          </p:stCondLst>
                                        </p:cTn>
                                        <p:tgtEl>
                                          <p:spTgt spid="758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2" grpId="0" animBg="1"/>
      <p:bldP spid="7579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91140" name="Picture 4" descr="Fig 14-10"/>
          <p:cNvPicPr>
            <a:picLocks noChangeAspect="1" noChangeArrowheads="1"/>
          </p:cNvPicPr>
          <p:nvPr/>
        </p:nvPicPr>
        <p:blipFill>
          <a:blip r:embed="rId2" cstate="screen"/>
          <a:srcRect/>
          <a:stretch>
            <a:fillRect/>
          </a:stretch>
        </p:blipFill>
        <p:spPr bwMode="auto">
          <a:xfrm>
            <a:off x="6378575" y="2846388"/>
            <a:ext cx="2565400" cy="2792412"/>
          </a:xfrm>
          <a:prstGeom prst="rect">
            <a:avLst/>
          </a:prstGeom>
          <a:noFill/>
        </p:spPr>
      </p:pic>
      <p:pic>
        <p:nvPicPr>
          <p:cNvPr id="91142" name="Picture 6" descr="Fig 14-8"/>
          <p:cNvPicPr>
            <a:picLocks noChangeAspect="1" noChangeArrowheads="1"/>
          </p:cNvPicPr>
          <p:nvPr/>
        </p:nvPicPr>
        <p:blipFill>
          <a:blip r:embed="rId3" cstate="screen"/>
          <a:srcRect/>
          <a:stretch>
            <a:fillRect/>
          </a:stretch>
        </p:blipFill>
        <p:spPr bwMode="auto">
          <a:xfrm>
            <a:off x="838200" y="4000500"/>
            <a:ext cx="2130425" cy="1825625"/>
          </a:xfrm>
          <a:prstGeom prst="rect">
            <a:avLst/>
          </a:prstGeom>
          <a:noFill/>
        </p:spPr>
      </p:pic>
      <p:sp>
        <p:nvSpPr>
          <p:cNvPr id="91138" name="Text Box 2"/>
          <p:cNvSpPr txBox="1">
            <a:spLocks noChangeArrowheads="1"/>
          </p:cNvSpPr>
          <p:nvPr/>
        </p:nvSpPr>
        <p:spPr bwMode="auto">
          <a:xfrm>
            <a:off x="193675" y="306388"/>
            <a:ext cx="8775700" cy="3898900"/>
          </a:xfrm>
          <a:prstGeom prst="rect">
            <a:avLst/>
          </a:prstGeom>
          <a:noFill/>
          <a:ln w="9525">
            <a:noFill/>
            <a:miter lim="800000"/>
            <a:headEnd/>
            <a:tailEnd/>
          </a:ln>
          <a:effectLst/>
        </p:spPr>
        <p:txBody>
          <a:bodyPr>
            <a:spAutoFit/>
          </a:bodyPr>
          <a:lstStyle/>
          <a:p>
            <a:pPr>
              <a:spcBef>
                <a:spcPct val="50000"/>
              </a:spcBef>
            </a:pPr>
            <a:r>
              <a:rPr lang="en-US" u="sng">
                <a:latin typeface="Comic Sans MS" pitchFamily="66" charset="0"/>
              </a:rPr>
              <a:t>Example 14.2</a:t>
            </a:r>
            <a:r>
              <a:rPr lang="en-US">
                <a:latin typeface="Comic Sans MS" pitchFamily="66" charset="0"/>
              </a:rPr>
              <a:t>    </a:t>
            </a:r>
            <a:r>
              <a:rPr lang="en-US" sz="2000" i="1">
                <a:latin typeface="Comic Sans MS" pitchFamily="66" charset="0"/>
              </a:rPr>
              <a:t>Fogging of the windows in the house</a:t>
            </a:r>
          </a:p>
          <a:p>
            <a:pPr>
              <a:spcBef>
                <a:spcPct val="50000"/>
              </a:spcBef>
            </a:pPr>
            <a:r>
              <a:rPr lang="en-US" sz="2400">
                <a:latin typeface="Comic Sans MS" pitchFamily="66" charset="0"/>
              </a:rPr>
              <a:t>In clod weather, condensation frequenty occures on the inner surfaces of the windows due to the lower air temperatures near the window surface. consider a house shown, that contains air at 20</a:t>
            </a:r>
            <a:r>
              <a:rPr lang="en-US" sz="2400" baseline="30000">
                <a:latin typeface="Comic Sans MS" pitchFamily="66" charset="0"/>
              </a:rPr>
              <a:t>o</a:t>
            </a:r>
            <a:r>
              <a:rPr lang="en-US" sz="2400">
                <a:latin typeface="Comic Sans MS" pitchFamily="66" charset="0"/>
              </a:rPr>
              <a:t>C and 75 percent relative humidity. At what window temperature will the moisture in the air start condensation on the inner surfaces of the windows?</a:t>
            </a:r>
          </a:p>
          <a:p>
            <a:pPr>
              <a:spcBef>
                <a:spcPct val="50000"/>
              </a:spcBef>
            </a:pPr>
            <a:r>
              <a:rPr lang="en-US" u="sng">
                <a:latin typeface="Comic Sans MS" pitchFamily="66" charset="0"/>
              </a:rPr>
              <a:t>Solution</a:t>
            </a:r>
            <a:endParaRPr lang="th-TH" u="sng" baseline="-25000">
              <a:latin typeface="Comic Sans MS" pitchFamily="66" charset="0"/>
            </a:endParaRPr>
          </a:p>
        </p:txBody>
      </p:sp>
      <p:sp>
        <p:nvSpPr>
          <p:cNvPr id="91141" name="Text Box 5"/>
          <p:cNvSpPr txBox="1">
            <a:spLocks noChangeArrowheads="1"/>
          </p:cNvSpPr>
          <p:nvPr/>
        </p:nvSpPr>
        <p:spPr bwMode="auto">
          <a:xfrm>
            <a:off x="3536950" y="3600450"/>
            <a:ext cx="2466975" cy="1801813"/>
          </a:xfrm>
          <a:prstGeom prst="rect">
            <a:avLst/>
          </a:prstGeom>
          <a:noFill/>
          <a:ln w="9525">
            <a:noFill/>
            <a:miter lim="800000"/>
            <a:headEnd/>
            <a:tailEnd/>
          </a:ln>
          <a:effectLst/>
        </p:spPr>
        <p:txBody>
          <a:bodyPr>
            <a:spAutoFit/>
          </a:bodyPr>
          <a:lstStyle/>
          <a:p>
            <a:pPr>
              <a:spcBef>
                <a:spcPct val="50000"/>
              </a:spcBef>
            </a:pPr>
            <a:r>
              <a:rPr lang="en-US" i="1">
                <a:solidFill>
                  <a:srgbClr val="000066"/>
                </a:solidFill>
                <a:latin typeface="Times New Roman" pitchFamily="18" charset="0"/>
              </a:rPr>
              <a:t>T</a:t>
            </a:r>
            <a:r>
              <a:rPr lang="en-US" i="1" baseline="-25000">
                <a:solidFill>
                  <a:srgbClr val="000066"/>
                </a:solidFill>
                <a:latin typeface="Times New Roman" pitchFamily="18" charset="0"/>
              </a:rPr>
              <a:t>dp</a:t>
            </a:r>
            <a:r>
              <a:rPr lang="en-US" i="1">
                <a:solidFill>
                  <a:srgbClr val="000066"/>
                </a:solidFill>
                <a:latin typeface="Times New Roman" pitchFamily="18" charset="0"/>
              </a:rPr>
              <a:t> = T</a:t>
            </a:r>
            <a:r>
              <a:rPr lang="en-US" i="1" baseline="-25000">
                <a:solidFill>
                  <a:srgbClr val="000066"/>
                </a:solidFill>
                <a:latin typeface="Times New Roman" pitchFamily="18" charset="0"/>
              </a:rPr>
              <a:t>sat@Pv</a:t>
            </a:r>
            <a:r>
              <a:rPr lang="en-US" i="1">
                <a:solidFill>
                  <a:srgbClr val="000066"/>
                </a:solidFill>
                <a:latin typeface="Times New Roman" pitchFamily="18" charset="0"/>
              </a:rPr>
              <a:t>       </a:t>
            </a:r>
          </a:p>
          <a:p>
            <a:pPr>
              <a:spcBef>
                <a:spcPct val="50000"/>
              </a:spcBef>
            </a:pPr>
            <a:r>
              <a:rPr lang="en-US" i="1">
                <a:solidFill>
                  <a:srgbClr val="000066"/>
                </a:solidFill>
                <a:latin typeface="Times New Roman" pitchFamily="18" charset="0"/>
              </a:rPr>
              <a:t>P</a:t>
            </a:r>
            <a:r>
              <a:rPr lang="en-US" i="1" baseline="-25000">
                <a:solidFill>
                  <a:srgbClr val="000066"/>
                </a:solidFill>
                <a:latin typeface="Times New Roman" pitchFamily="18" charset="0"/>
              </a:rPr>
              <a:t>v</a:t>
            </a:r>
            <a:r>
              <a:rPr lang="en-US" i="1">
                <a:solidFill>
                  <a:srgbClr val="000066"/>
                </a:solidFill>
                <a:latin typeface="Times New Roman" pitchFamily="18" charset="0"/>
              </a:rPr>
              <a:t> = </a:t>
            </a:r>
            <a:r>
              <a:rPr lang="el-GR" i="1">
                <a:solidFill>
                  <a:srgbClr val="000066"/>
                </a:solidFill>
                <a:latin typeface="Times New Roman" pitchFamily="18" charset="0"/>
                <a:cs typeface="Times New Roman" pitchFamily="18" charset="0"/>
              </a:rPr>
              <a:t>Φ</a:t>
            </a:r>
            <a:r>
              <a:rPr lang="en-US" i="1">
                <a:solidFill>
                  <a:srgbClr val="000066"/>
                </a:solidFill>
                <a:latin typeface="Times New Roman" pitchFamily="18" charset="0"/>
              </a:rPr>
              <a:t>P</a:t>
            </a:r>
            <a:r>
              <a:rPr lang="en-US" i="1" baseline="-25000">
                <a:solidFill>
                  <a:srgbClr val="000066"/>
                </a:solidFill>
                <a:latin typeface="Times New Roman" pitchFamily="18" charset="0"/>
              </a:rPr>
              <a:t>g@20C</a:t>
            </a:r>
            <a:r>
              <a:rPr lang="en-US" i="1">
                <a:solidFill>
                  <a:srgbClr val="000066"/>
                </a:solidFill>
                <a:latin typeface="Times New Roman" pitchFamily="18" charset="0"/>
              </a:rPr>
              <a:t>  </a:t>
            </a:r>
          </a:p>
          <a:p>
            <a:pPr>
              <a:spcBef>
                <a:spcPct val="50000"/>
              </a:spcBef>
            </a:pPr>
            <a:r>
              <a:rPr lang="en-US" i="1">
                <a:solidFill>
                  <a:srgbClr val="FF3300"/>
                </a:solidFill>
                <a:latin typeface="Times New Roman" pitchFamily="18" charset="0"/>
              </a:rPr>
              <a:t>T</a:t>
            </a:r>
            <a:r>
              <a:rPr lang="en-US" i="1" baseline="-25000">
                <a:solidFill>
                  <a:srgbClr val="FF3300"/>
                </a:solidFill>
                <a:latin typeface="Times New Roman" pitchFamily="18" charset="0"/>
              </a:rPr>
              <a:t>dp</a:t>
            </a:r>
            <a:r>
              <a:rPr lang="en-US" i="1">
                <a:solidFill>
                  <a:srgbClr val="FF3300"/>
                </a:solidFill>
                <a:latin typeface="Times New Roman" pitchFamily="18" charset="0"/>
              </a:rPr>
              <a:t> = 15.4</a:t>
            </a:r>
            <a:r>
              <a:rPr lang="en-US" i="1" baseline="30000">
                <a:solidFill>
                  <a:srgbClr val="FF3300"/>
                </a:solidFill>
                <a:latin typeface="Times New Roman" pitchFamily="18" charset="0"/>
              </a:rPr>
              <a:t>o</a:t>
            </a:r>
            <a:r>
              <a:rPr lang="en-US" i="1">
                <a:solidFill>
                  <a:srgbClr val="FF3300"/>
                </a:solidFill>
                <a:latin typeface="Times New Roman" pitchFamily="18" charset="0"/>
              </a:rPr>
              <a:t>C</a:t>
            </a:r>
            <a:r>
              <a:rPr lang="en-US" i="1">
                <a:solidFill>
                  <a:srgbClr val="000066"/>
                </a:solidFill>
                <a:latin typeface="Times New Roman" pitchFamily="18" charset="0"/>
              </a:rPr>
              <a:t>     </a:t>
            </a:r>
          </a:p>
        </p:txBody>
      </p:sp>
      <p:sp>
        <p:nvSpPr>
          <p:cNvPr id="91143" name="Text Box 7"/>
          <p:cNvSpPr txBox="1">
            <a:spLocks noChangeArrowheads="1"/>
          </p:cNvSpPr>
          <p:nvPr/>
        </p:nvSpPr>
        <p:spPr bwMode="auto">
          <a:xfrm>
            <a:off x="660400" y="5711825"/>
            <a:ext cx="7889875" cy="557213"/>
          </a:xfrm>
          <a:prstGeom prst="rect">
            <a:avLst/>
          </a:prstGeom>
          <a:noFill/>
          <a:ln w="38100">
            <a:solidFill>
              <a:srgbClr val="FFCC99"/>
            </a:solidFill>
            <a:miter lim="800000"/>
            <a:headEnd/>
            <a:tailEnd/>
          </a:ln>
          <a:effectLst/>
        </p:spPr>
        <p:txBody>
          <a:bodyPr>
            <a:spAutoFit/>
          </a:bodyPr>
          <a:lstStyle/>
          <a:p>
            <a:pPr algn="ctr">
              <a:spcBef>
                <a:spcPct val="50000"/>
              </a:spcBef>
            </a:pPr>
            <a:r>
              <a:rPr lang="th-TH" i="1">
                <a:solidFill>
                  <a:srgbClr val="000066"/>
                </a:solidFill>
                <a:latin typeface="JS Tina" pitchFamily="2" charset="-34"/>
                <a:cs typeface="JS Tina" pitchFamily="2" charset="-34"/>
              </a:rPr>
              <a:t>แล้วฝ้าที่เกิดที่กระจกรถยนต์หล่ะ เกิดอย่างไร-กำจัดอย่างไร</a:t>
            </a:r>
            <a:r>
              <a:rPr lang="en-US" i="1">
                <a:solidFill>
                  <a:srgbClr val="000066"/>
                </a:solidFill>
                <a:latin typeface="JS Tina" pitchFamily="2" charset="-34"/>
                <a:cs typeface="JS Tina" pitchFamily="2" charset="-34"/>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p:cTn id="7" dur="1000" fill="hold"/>
                                        <p:tgtEl>
                                          <p:spTgt spid="91142"/>
                                        </p:tgtEl>
                                        <p:attrNameLst>
                                          <p:attrName>ppt_w</p:attrName>
                                        </p:attrNameLst>
                                      </p:cBhvr>
                                      <p:tavLst>
                                        <p:tav tm="0">
                                          <p:val>
                                            <p:fltVal val="0"/>
                                          </p:val>
                                        </p:tav>
                                        <p:tav tm="100000">
                                          <p:val>
                                            <p:strVal val="#ppt_w"/>
                                          </p:val>
                                        </p:tav>
                                      </p:tavLst>
                                    </p:anim>
                                    <p:anim calcmode="lin" valueType="num">
                                      <p:cBhvr>
                                        <p:cTn id="8" dur="1000" fill="hold"/>
                                        <p:tgtEl>
                                          <p:spTgt spid="91142"/>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91141"/>
                                        </p:tgtEl>
                                        <p:attrNameLst>
                                          <p:attrName>style.visibility</p:attrName>
                                        </p:attrNameLst>
                                      </p:cBhvr>
                                      <p:to>
                                        <p:strVal val="visible"/>
                                      </p:to>
                                    </p:set>
                                    <p:animEffect transition="in" filter="fade">
                                      <p:cBhvr>
                                        <p:cTn id="12" dur="3000"/>
                                        <p:tgtEl>
                                          <p:spTgt spid="91141"/>
                                        </p:tgtEl>
                                      </p:cBhvr>
                                    </p:animEffect>
                                  </p:childTnLst>
                                </p:cTn>
                              </p:par>
                            </p:childTnLst>
                          </p:cTn>
                        </p:par>
                        <p:par>
                          <p:cTn id="13" fill="hold">
                            <p:stCondLst>
                              <p:cond delay="4000"/>
                            </p:stCondLst>
                            <p:childTnLst>
                              <p:par>
                                <p:cTn id="14" presetID="17" presetClass="entr" presetSubtype="10" fill="hold" grpId="0" nodeType="afterEffect">
                                  <p:stCondLst>
                                    <p:cond delay="0"/>
                                  </p:stCondLst>
                                  <p:childTnLst>
                                    <p:set>
                                      <p:cBhvr>
                                        <p:cTn id="15" dur="1" fill="hold">
                                          <p:stCondLst>
                                            <p:cond delay="0"/>
                                          </p:stCondLst>
                                        </p:cTn>
                                        <p:tgtEl>
                                          <p:spTgt spid="91143"/>
                                        </p:tgtEl>
                                        <p:attrNameLst>
                                          <p:attrName>style.visibility</p:attrName>
                                        </p:attrNameLst>
                                      </p:cBhvr>
                                      <p:to>
                                        <p:strVal val="visible"/>
                                      </p:to>
                                    </p:set>
                                    <p:anim calcmode="lin" valueType="num">
                                      <p:cBhvr>
                                        <p:cTn id="16" dur="2000" fill="hold"/>
                                        <p:tgtEl>
                                          <p:spTgt spid="91143"/>
                                        </p:tgtEl>
                                        <p:attrNameLst>
                                          <p:attrName>ppt_w</p:attrName>
                                        </p:attrNameLst>
                                      </p:cBhvr>
                                      <p:tavLst>
                                        <p:tav tm="0">
                                          <p:val>
                                            <p:fltVal val="0"/>
                                          </p:val>
                                        </p:tav>
                                        <p:tav tm="100000">
                                          <p:val>
                                            <p:strVal val="#ppt_w"/>
                                          </p:val>
                                        </p:tav>
                                      </p:tavLst>
                                    </p:anim>
                                    <p:anim calcmode="lin" valueType="num">
                                      <p:cBhvr>
                                        <p:cTn id="17" dur="2000" fill="hold"/>
                                        <p:tgtEl>
                                          <p:spTgt spid="911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p:bldP spid="911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Desktop\Ball Molecule\Psychrometry\ภาพนิ่ง3.JPG"/>
          <p:cNvPicPr>
            <a:picLocks noChangeAspect="1" noChangeArrowheads="1"/>
          </p:cNvPicPr>
          <p:nvPr/>
        </p:nvPicPr>
        <p:blipFill>
          <a:blip r:embed="rId2" cstate="screen"/>
          <a:srcRect/>
          <a:stretch>
            <a:fillRect/>
          </a:stretch>
        </p:blipFill>
        <p:spPr bwMode="auto">
          <a:xfrm>
            <a:off x="222068" y="3215215"/>
            <a:ext cx="2409078" cy="2743200"/>
          </a:xfrm>
          <a:prstGeom prst="rect">
            <a:avLst/>
          </a:prstGeom>
          <a:noFill/>
        </p:spPr>
      </p:pic>
      <p:sp>
        <p:nvSpPr>
          <p:cNvPr id="5" name="TextBox 4"/>
          <p:cNvSpPr txBox="1"/>
          <p:nvPr/>
        </p:nvSpPr>
        <p:spPr>
          <a:xfrm>
            <a:off x="247650" y="459216"/>
            <a:ext cx="24003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t>Moist Air</a:t>
            </a:r>
            <a:endParaRPr lang="th-TH" dirty="0"/>
          </a:p>
        </p:txBody>
      </p:sp>
      <p:sp>
        <p:nvSpPr>
          <p:cNvPr id="6" name="TextBox 5"/>
          <p:cNvSpPr txBox="1"/>
          <p:nvPr/>
        </p:nvSpPr>
        <p:spPr>
          <a:xfrm>
            <a:off x="3464379" y="467381"/>
            <a:ext cx="24003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t>Dry Air</a:t>
            </a:r>
            <a:endParaRPr lang="th-TH" dirty="0"/>
          </a:p>
        </p:txBody>
      </p:sp>
      <p:sp>
        <p:nvSpPr>
          <p:cNvPr id="7" name="TextBox 6"/>
          <p:cNvSpPr txBox="1"/>
          <p:nvPr/>
        </p:nvSpPr>
        <p:spPr>
          <a:xfrm>
            <a:off x="6358618" y="474185"/>
            <a:ext cx="24003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t>Water Vapor</a:t>
            </a:r>
            <a:endParaRPr lang="th-TH" dirty="0"/>
          </a:p>
        </p:txBody>
      </p:sp>
      <p:sp>
        <p:nvSpPr>
          <p:cNvPr id="8" name="TextBox 7"/>
          <p:cNvSpPr txBox="1"/>
          <p:nvPr/>
        </p:nvSpPr>
        <p:spPr>
          <a:xfrm>
            <a:off x="313385" y="1051328"/>
            <a:ext cx="2236385" cy="2062103"/>
          </a:xfrm>
          <a:prstGeom prst="rect">
            <a:avLst/>
          </a:prstGeom>
          <a:noFill/>
        </p:spPr>
        <p:txBody>
          <a:bodyPr wrap="square" rtlCol="0">
            <a:spAutoFit/>
          </a:bodyPr>
          <a:lstStyle/>
          <a:p>
            <a:r>
              <a:rPr lang="en-US" sz="2400" dirty="0" smtClean="0">
                <a:latin typeface="Times New Roman" pitchFamily="18" charset="0"/>
                <a:cs typeface="Times New Roman" pitchFamily="18" charset="0"/>
              </a:rPr>
              <a:t>Temperature, T</a:t>
            </a:r>
          </a:p>
          <a:p>
            <a:r>
              <a:rPr lang="en-US" sz="2400" dirty="0" smtClean="0">
                <a:latin typeface="Times New Roman" pitchFamily="18" charset="0"/>
                <a:cs typeface="Times New Roman" pitchFamily="18" charset="0"/>
              </a:rPr>
              <a:t>Volume,  V</a:t>
            </a:r>
          </a:p>
          <a:p>
            <a:r>
              <a:rPr lang="en-US" sz="2400" dirty="0" smtClean="0">
                <a:latin typeface="Times New Roman" pitchFamily="18" charset="0"/>
                <a:cs typeface="Times New Roman" pitchFamily="18" charset="0"/>
              </a:rPr>
              <a:t>Pressure, P</a:t>
            </a:r>
          </a:p>
          <a:p>
            <a:r>
              <a:rPr lang="en-US" sz="2000" dirty="0" err="1" smtClean="0">
                <a:solidFill>
                  <a:srgbClr val="A50021"/>
                </a:solidFill>
                <a:latin typeface="Times New Roman" pitchFamily="18" charset="0"/>
                <a:cs typeface="Times New Roman" pitchFamily="18" charset="0"/>
              </a:rPr>
              <a:t>Spec.Humidity</a:t>
            </a:r>
            <a:r>
              <a:rPr lang="en-US" sz="2000" dirty="0" smtClean="0">
                <a:solidFill>
                  <a:srgbClr val="A50021"/>
                </a:solidFill>
                <a:latin typeface="Times New Roman" pitchFamily="18" charset="0"/>
                <a:cs typeface="Times New Roman" pitchFamily="18" charset="0"/>
              </a:rPr>
              <a:t>, </a:t>
            </a:r>
            <a:r>
              <a:rPr lang="en-US" sz="3200" b="1" dirty="0" smtClean="0">
                <a:solidFill>
                  <a:srgbClr val="A50021"/>
                </a:solidFill>
                <a:latin typeface="Times New Roman" pitchFamily="18" charset="0"/>
                <a:cs typeface="Times New Roman" pitchFamily="18" charset="0"/>
              </a:rPr>
              <a:t>ω</a:t>
            </a:r>
          </a:p>
          <a:p>
            <a:r>
              <a:rPr lang="en-US" sz="2400" b="1" dirty="0" smtClean="0">
                <a:solidFill>
                  <a:srgbClr val="A50021"/>
                </a:solidFill>
                <a:latin typeface="Times New Roman" pitchFamily="18" charset="0"/>
                <a:cs typeface="Times New Roman" pitchFamily="18" charset="0"/>
              </a:rPr>
              <a:t>ω = 0.622 </a:t>
            </a:r>
            <a:r>
              <a:rPr lang="en-US" sz="2400" b="1" dirty="0" err="1" smtClean="0">
                <a:solidFill>
                  <a:srgbClr val="A50021"/>
                </a:solidFill>
                <a:latin typeface="Times New Roman" pitchFamily="18" charset="0"/>
                <a:cs typeface="Times New Roman" pitchFamily="18" charset="0"/>
              </a:rPr>
              <a:t>P</a:t>
            </a:r>
            <a:r>
              <a:rPr lang="en-US" sz="2400" b="1" baseline="-25000" dirty="0" err="1" smtClean="0">
                <a:solidFill>
                  <a:srgbClr val="A50021"/>
                </a:solidFill>
                <a:latin typeface="Times New Roman" pitchFamily="18" charset="0"/>
                <a:cs typeface="Times New Roman" pitchFamily="18" charset="0"/>
              </a:rPr>
              <a:t>v</a:t>
            </a:r>
            <a:r>
              <a:rPr lang="en-US" sz="2400" b="1" dirty="0" smtClean="0">
                <a:solidFill>
                  <a:srgbClr val="A50021"/>
                </a:solidFill>
                <a:latin typeface="Times New Roman" pitchFamily="18" charset="0"/>
                <a:cs typeface="Times New Roman" pitchFamily="18" charset="0"/>
              </a:rPr>
              <a:t>/P</a:t>
            </a:r>
            <a:r>
              <a:rPr lang="en-US" sz="2400" b="1" baseline="-25000" dirty="0" smtClean="0">
                <a:solidFill>
                  <a:srgbClr val="A50021"/>
                </a:solidFill>
                <a:latin typeface="Times New Roman" pitchFamily="18" charset="0"/>
                <a:cs typeface="Times New Roman" pitchFamily="18" charset="0"/>
              </a:rPr>
              <a:t>a</a:t>
            </a:r>
            <a:endParaRPr lang="th-TH" sz="2400" b="1" baseline="-25000" dirty="0">
              <a:solidFill>
                <a:srgbClr val="A50021"/>
              </a:solidFill>
              <a:latin typeface="Times New Roman" pitchFamily="18" charset="0"/>
            </a:endParaRPr>
          </a:p>
        </p:txBody>
      </p:sp>
      <p:sp>
        <p:nvSpPr>
          <p:cNvPr id="10" name="TextBox 9"/>
          <p:cNvSpPr txBox="1"/>
          <p:nvPr/>
        </p:nvSpPr>
        <p:spPr>
          <a:xfrm>
            <a:off x="3522519" y="1298559"/>
            <a:ext cx="2389908" cy="1692771"/>
          </a:xfrm>
          <a:prstGeom prst="rect">
            <a:avLst/>
          </a:prstGeom>
          <a:noFill/>
        </p:spPr>
        <p:txBody>
          <a:bodyPr wrap="square" rtlCol="0">
            <a:spAutoFit/>
          </a:bodyPr>
          <a:lstStyle/>
          <a:p>
            <a:r>
              <a:rPr lang="en-US" sz="2400" dirty="0" smtClean="0">
                <a:latin typeface="Times New Roman" pitchFamily="18" charset="0"/>
                <a:cs typeface="Times New Roman" pitchFamily="18" charset="0"/>
              </a:rPr>
              <a:t>Temperature, T</a:t>
            </a:r>
          </a:p>
          <a:p>
            <a:r>
              <a:rPr lang="en-US" sz="2400" dirty="0" smtClean="0">
                <a:latin typeface="Times New Roman" pitchFamily="18" charset="0"/>
                <a:cs typeface="Times New Roman" pitchFamily="18" charset="0"/>
              </a:rPr>
              <a:t>Volume,  V</a:t>
            </a:r>
          </a:p>
          <a:p>
            <a:r>
              <a:rPr lang="en-US" b="1" dirty="0" smtClean="0">
                <a:solidFill>
                  <a:srgbClr val="A50021"/>
                </a:solidFill>
                <a:latin typeface="Times New Roman" pitchFamily="18" charset="0"/>
                <a:cs typeface="Times New Roman" pitchFamily="18" charset="0"/>
              </a:rPr>
              <a:t>Pressure, P</a:t>
            </a:r>
            <a:r>
              <a:rPr lang="en-US" b="1" baseline="-25000" dirty="0" smtClean="0">
                <a:solidFill>
                  <a:srgbClr val="A50021"/>
                </a:solidFill>
                <a:latin typeface="Times New Roman" pitchFamily="18" charset="0"/>
                <a:cs typeface="Times New Roman" pitchFamily="18" charset="0"/>
              </a:rPr>
              <a:t>a</a:t>
            </a:r>
            <a:endParaRPr lang="en-US" b="1" dirty="0" smtClean="0">
              <a:solidFill>
                <a:srgbClr val="A50021"/>
              </a:solidFill>
              <a:latin typeface="Times New Roman" pitchFamily="18" charset="0"/>
              <a:cs typeface="Times New Roman" pitchFamily="18" charset="0"/>
            </a:endParaRPr>
          </a:p>
          <a:p>
            <a:r>
              <a:rPr lang="en-US" b="1" dirty="0" smtClean="0">
                <a:solidFill>
                  <a:srgbClr val="A50021"/>
                </a:solidFill>
                <a:latin typeface="Times New Roman" pitchFamily="18" charset="0"/>
                <a:cs typeface="Times New Roman" pitchFamily="18" charset="0"/>
              </a:rPr>
              <a:t>mass,       m</a:t>
            </a:r>
            <a:r>
              <a:rPr lang="en-US" b="1" baseline="-25000" dirty="0" smtClean="0">
                <a:solidFill>
                  <a:srgbClr val="A50021"/>
                </a:solidFill>
                <a:latin typeface="Times New Roman" pitchFamily="18" charset="0"/>
                <a:cs typeface="Times New Roman" pitchFamily="18" charset="0"/>
              </a:rPr>
              <a:t>a</a:t>
            </a:r>
            <a:endParaRPr lang="th-TH" b="1" dirty="0">
              <a:solidFill>
                <a:srgbClr val="A50021"/>
              </a:solidFill>
              <a:latin typeface="Times New Roman" pitchFamily="18" charset="0"/>
            </a:endParaRPr>
          </a:p>
        </p:txBody>
      </p:sp>
      <p:cxnSp>
        <p:nvCxnSpPr>
          <p:cNvPr id="12" name="ตัวเชื่อมต่อตรง 11"/>
          <p:cNvCxnSpPr/>
          <p:nvPr/>
        </p:nvCxnSpPr>
        <p:spPr>
          <a:xfrm>
            <a:off x="-314325" y="970845"/>
            <a:ext cx="9734550" cy="28575"/>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29375" y="1298559"/>
            <a:ext cx="2590800" cy="1692771"/>
          </a:xfrm>
          <a:prstGeom prst="rect">
            <a:avLst/>
          </a:prstGeom>
          <a:noFill/>
        </p:spPr>
        <p:txBody>
          <a:bodyPr wrap="square" rtlCol="0">
            <a:spAutoFit/>
          </a:bodyPr>
          <a:lstStyle/>
          <a:p>
            <a:r>
              <a:rPr lang="en-US" sz="2400" dirty="0" smtClean="0">
                <a:latin typeface="Times New Roman" pitchFamily="18" charset="0"/>
                <a:cs typeface="Times New Roman" pitchFamily="18" charset="0"/>
              </a:rPr>
              <a:t>Temperature, T</a:t>
            </a:r>
          </a:p>
          <a:p>
            <a:r>
              <a:rPr lang="en-US" sz="2400" dirty="0" smtClean="0">
                <a:latin typeface="Times New Roman" pitchFamily="18" charset="0"/>
                <a:cs typeface="Times New Roman" pitchFamily="18" charset="0"/>
              </a:rPr>
              <a:t>Volume,  V</a:t>
            </a:r>
          </a:p>
          <a:p>
            <a:r>
              <a:rPr lang="en-US" b="1" dirty="0" smtClean="0">
                <a:solidFill>
                  <a:srgbClr val="A50021"/>
                </a:solidFill>
                <a:latin typeface="Times New Roman" pitchFamily="18" charset="0"/>
                <a:cs typeface="Times New Roman" pitchFamily="18" charset="0"/>
              </a:rPr>
              <a:t>Pressure, </a:t>
            </a:r>
            <a:r>
              <a:rPr lang="en-US" b="1" dirty="0" err="1" smtClean="0">
                <a:solidFill>
                  <a:srgbClr val="A50021"/>
                </a:solidFill>
                <a:latin typeface="Times New Roman" pitchFamily="18" charset="0"/>
                <a:cs typeface="Times New Roman" pitchFamily="18" charset="0"/>
              </a:rPr>
              <a:t>P</a:t>
            </a:r>
            <a:r>
              <a:rPr lang="en-US" b="1" baseline="-25000" dirty="0" err="1" smtClean="0">
                <a:solidFill>
                  <a:srgbClr val="A50021"/>
                </a:solidFill>
                <a:latin typeface="Times New Roman" pitchFamily="18" charset="0"/>
                <a:cs typeface="Times New Roman" pitchFamily="18" charset="0"/>
              </a:rPr>
              <a:t>v</a:t>
            </a:r>
            <a:endParaRPr lang="en-US" b="1" baseline="-25000" dirty="0" smtClean="0">
              <a:solidFill>
                <a:srgbClr val="A50021"/>
              </a:solidFill>
              <a:latin typeface="Times New Roman" pitchFamily="18" charset="0"/>
              <a:cs typeface="Times New Roman" pitchFamily="18" charset="0"/>
            </a:endParaRPr>
          </a:p>
          <a:p>
            <a:r>
              <a:rPr lang="en-US" b="1" dirty="0" smtClean="0">
                <a:solidFill>
                  <a:srgbClr val="A50021"/>
                </a:solidFill>
                <a:latin typeface="Times New Roman" pitchFamily="18" charset="0"/>
                <a:cs typeface="Times New Roman" pitchFamily="18" charset="0"/>
              </a:rPr>
              <a:t>mass,       </a:t>
            </a:r>
            <a:r>
              <a:rPr lang="en-US" b="1" dirty="0" err="1" smtClean="0">
                <a:solidFill>
                  <a:srgbClr val="A50021"/>
                </a:solidFill>
                <a:latin typeface="Times New Roman" pitchFamily="18" charset="0"/>
                <a:cs typeface="Times New Roman" pitchFamily="18" charset="0"/>
              </a:rPr>
              <a:t>m</a:t>
            </a:r>
            <a:r>
              <a:rPr lang="en-US" b="1" baseline="-25000" dirty="0" err="1" smtClean="0">
                <a:solidFill>
                  <a:srgbClr val="A50021"/>
                </a:solidFill>
                <a:latin typeface="Times New Roman" pitchFamily="18" charset="0"/>
                <a:cs typeface="Times New Roman" pitchFamily="18" charset="0"/>
              </a:rPr>
              <a:t>v</a:t>
            </a:r>
            <a:endParaRPr lang="th-TH" b="1" dirty="0" smtClean="0">
              <a:solidFill>
                <a:srgbClr val="A50021"/>
              </a:solidFill>
              <a:latin typeface="Times New Roman" pitchFamily="18" charset="0"/>
            </a:endParaRPr>
          </a:p>
        </p:txBody>
      </p:sp>
      <p:cxnSp>
        <p:nvCxnSpPr>
          <p:cNvPr id="16" name="ตัวเชื่อมต่อตรง 15"/>
          <p:cNvCxnSpPr/>
          <p:nvPr/>
        </p:nvCxnSpPr>
        <p:spPr>
          <a:xfrm>
            <a:off x="3038475" y="-142875"/>
            <a:ext cx="28575" cy="7115175"/>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pic>
        <p:nvPicPr>
          <p:cNvPr id="14" name="Picture 3" descr="C:\Documents and Settings\User\Desktop\Ball Molecule\Psychrometry\ภาพนิ่ง1.JP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218746" y="3211752"/>
            <a:ext cx="2403738" cy="2743200"/>
          </a:xfrm>
          <a:prstGeom prst="rect">
            <a:avLst/>
          </a:prstGeom>
          <a:noFill/>
        </p:spPr>
      </p:pic>
      <p:pic>
        <p:nvPicPr>
          <p:cNvPr id="3076" name="Picture 4" descr="C:\Documents and Settings\User\Desktop\Ball Molecule\Psychrometry\ภาพนิ่ง2.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223980" y="3222494"/>
            <a:ext cx="2414272"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ipe(left)">
                                      <p:cBhvr>
                                        <p:cTn id="11" dur="1000"/>
                                        <p:tgtEl>
                                          <p:spTgt spid="307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2000"/>
                                        <p:tgtEl>
                                          <p:spTgt spid="12"/>
                                        </p:tgtEl>
                                      </p:cBhvr>
                                    </p:animEffect>
                                  </p:childTnLst>
                                </p:cTn>
                              </p:par>
                              <p:par>
                                <p:cTn id="20" presetID="22" presetClass="entr" presetSubtype="1"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2000"/>
                                        <p:tgtEl>
                                          <p:spTgt spid="16"/>
                                        </p:tgtEl>
                                      </p:cBhvr>
                                    </p:animEffect>
                                  </p:childTnLst>
                                </p:cTn>
                              </p:par>
                            </p:childTnLst>
                          </p:cTn>
                        </p:par>
                        <p:par>
                          <p:cTn id="23" fill="hold">
                            <p:stCondLst>
                              <p:cond delay="5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1000"/>
                                        <p:tgtEl>
                                          <p:spTgt spid="6"/>
                                        </p:tgtEl>
                                      </p:cBhvr>
                                    </p:animEffect>
                                  </p:childTnLst>
                                </p:cTn>
                              </p:par>
                            </p:childTnLst>
                          </p:cTn>
                        </p:par>
                        <p:par>
                          <p:cTn id="27" fill="hold">
                            <p:stCondLst>
                              <p:cond delay="60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650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6500"/>
                            </p:stCondLst>
                            <p:childTnLst>
                              <p:par>
                                <p:cTn id="35" presetID="63" presetClass="path" presetSubtype="0" accel="50000" decel="50000" fill="hold" nodeType="afterEffect">
                                  <p:stCondLst>
                                    <p:cond delay="0"/>
                                  </p:stCondLst>
                                  <p:childTnLst>
                                    <p:animMotion origin="layout" path="M -1.94444E-6 4.81481E-6 L 0.36146 0.00162 " pathEditMode="relative" rAng="0" ptsTypes="AA">
                                      <p:cBhvr>
                                        <p:cTn id="36" dur="2000" fill="hold"/>
                                        <p:tgtEl>
                                          <p:spTgt spid="14"/>
                                        </p:tgtEl>
                                        <p:attrNameLst>
                                          <p:attrName>ppt_x</p:attrName>
                                          <p:attrName>ppt_y</p:attrName>
                                        </p:attrNameLst>
                                      </p:cBhvr>
                                      <p:rCtr x="181" y="1"/>
                                    </p:animMotion>
                                  </p:childTnLst>
                                </p:cTn>
                              </p:par>
                            </p:childTnLst>
                          </p:cTn>
                        </p:par>
                        <p:par>
                          <p:cTn id="37" fill="hold">
                            <p:stCondLst>
                              <p:cond delay="8500"/>
                            </p:stCondLst>
                            <p:childTnLst>
                              <p:par>
                                <p:cTn id="38" presetID="1" presetClass="entr" presetSubtype="0" fill="hold" nodeType="afterEffect">
                                  <p:stCondLst>
                                    <p:cond delay="0"/>
                                  </p:stCondLst>
                                  <p:childTnLst>
                                    <p:set>
                                      <p:cBhvr>
                                        <p:cTn id="39" dur="1" fill="hold">
                                          <p:stCondLst>
                                            <p:cond delay="0"/>
                                          </p:stCondLst>
                                        </p:cTn>
                                        <p:tgtEl>
                                          <p:spTgt spid="3076"/>
                                        </p:tgtEl>
                                        <p:attrNameLst>
                                          <p:attrName>style.visibility</p:attrName>
                                        </p:attrNameLst>
                                      </p:cBhvr>
                                      <p:to>
                                        <p:strVal val="visible"/>
                                      </p:to>
                                    </p:set>
                                  </p:childTnLst>
                                </p:cTn>
                              </p:par>
                            </p:childTnLst>
                          </p:cTn>
                        </p:par>
                        <p:par>
                          <p:cTn id="40" fill="hold">
                            <p:stCondLst>
                              <p:cond delay="8500"/>
                            </p:stCondLst>
                            <p:childTnLst>
                              <p:par>
                                <p:cTn id="41" presetID="63" presetClass="path" presetSubtype="0" accel="50000" decel="50000" fill="hold" nodeType="afterEffect">
                                  <p:stCondLst>
                                    <p:cond delay="0"/>
                                  </p:stCondLst>
                                  <p:childTnLst>
                                    <p:animMotion origin="layout" path="M -3.61111E-6 4.44444E-6 L 0.68698 -0.00278 " pathEditMode="relative" rAng="0" ptsTypes="AA">
                                      <p:cBhvr>
                                        <p:cTn id="42" dur="2000" fill="hold"/>
                                        <p:tgtEl>
                                          <p:spTgt spid="3076"/>
                                        </p:tgtEl>
                                        <p:attrNameLst>
                                          <p:attrName>ppt_x</p:attrName>
                                          <p:attrName>ppt_y</p:attrName>
                                        </p:attrNameLst>
                                      </p:cBhvr>
                                      <p:rCtr x="343" y="-1"/>
                                    </p:animMotion>
                                  </p:childTnLst>
                                </p:cTn>
                              </p:par>
                            </p:childTnLst>
                          </p:cTn>
                        </p:par>
                        <p:par>
                          <p:cTn id="43" fill="hold">
                            <p:stCondLst>
                              <p:cond delay="105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2000"/>
                                        <p:tgtEl>
                                          <p:spTgt spid="10"/>
                                        </p:tgtEl>
                                      </p:cBhvr>
                                    </p:animEffect>
                                  </p:childTnLst>
                                </p:cTn>
                              </p:par>
                            </p:childTnLst>
                          </p:cTn>
                        </p:par>
                        <p:par>
                          <p:cTn id="47" fill="hold">
                            <p:stCondLst>
                              <p:cond delay="12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0"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Desktop\Ball Molecule\Psychrometry\ภาพนิ่ง3.JPG"/>
          <p:cNvPicPr>
            <a:picLocks noChangeAspect="1" noChangeArrowheads="1"/>
          </p:cNvPicPr>
          <p:nvPr/>
        </p:nvPicPr>
        <p:blipFill>
          <a:blip r:embed="rId2" cstate="screen"/>
          <a:srcRect/>
          <a:stretch>
            <a:fillRect/>
          </a:stretch>
        </p:blipFill>
        <p:spPr bwMode="auto">
          <a:xfrm>
            <a:off x="767192" y="1685360"/>
            <a:ext cx="1444752" cy="1645920"/>
          </a:xfrm>
          <a:prstGeom prst="rect">
            <a:avLst/>
          </a:prstGeom>
          <a:noFill/>
        </p:spPr>
      </p:pic>
      <p:sp>
        <p:nvSpPr>
          <p:cNvPr id="5" name="TextBox 4"/>
          <p:cNvSpPr txBox="1"/>
          <p:nvPr/>
        </p:nvSpPr>
        <p:spPr>
          <a:xfrm>
            <a:off x="247650" y="239416"/>
            <a:ext cx="24003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t>Moist Air</a:t>
            </a:r>
            <a:endParaRPr lang="th-TH" dirty="0"/>
          </a:p>
        </p:txBody>
      </p:sp>
      <p:sp>
        <p:nvSpPr>
          <p:cNvPr id="6" name="TextBox 5"/>
          <p:cNvSpPr txBox="1"/>
          <p:nvPr/>
        </p:nvSpPr>
        <p:spPr>
          <a:xfrm>
            <a:off x="3464379" y="247581"/>
            <a:ext cx="24003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t>Dry Air</a:t>
            </a:r>
            <a:endParaRPr lang="th-TH" dirty="0"/>
          </a:p>
        </p:txBody>
      </p:sp>
      <p:sp>
        <p:nvSpPr>
          <p:cNvPr id="7" name="TextBox 6"/>
          <p:cNvSpPr txBox="1"/>
          <p:nvPr/>
        </p:nvSpPr>
        <p:spPr>
          <a:xfrm>
            <a:off x="6358618" y="254385"/>
            <a:ext cx="24003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t>Water Vapor</a:t>
            </a:r>
            <a:endParaRPr lang="th-TH" dirty="0"/>
          </a:p>
        </p:txBody>
      </p:sp>
      <p:sp>
        <p:nvSpPr>
          <p:cNvPr id="8" name="TextBox 7"/>
          <p:cNvSpPr txBox="1"/>
          <p:nvPr/>
        </p:nvSpPr>
        <p:spPr>
          <a:xfrm>
            <a:off x="287009" y="866696"/>
            <a:ext cx="2544115" cy="738664"/>
          </a:xfrm>
          <a:prstGeom prst="rect">
            <a:avLst/>
          </a:prstGeom>
          <a:noFill/>
        </p:spPr>
        <p:txBody>
          <a:bodyPr wrap="square" rtlCol="0">
            <a:spAutoFit/>
          </a:bodyPr>
          <a:lstStyle/>
          <a:p>
            <a:r>
              <a:rPr lang="en-US" sz="2400" b="1" u="sng" dirty="0" smtClean="0">
                <a:latin typeface="Times New Roman" pitchFamily="18" charset="0"/>
                <a:cs typeface="Times New Roman" pitchFamily="18" charset="0"/>
              </a:rPr>
              <a:t>State 1</a:t>
            </a:r>
          </a:p>
          <a:p>
            <a:r>
              <a:rPr lang="en-US" sz="1800" dirty="0" smtClean="0">
                <a:latin typeface="Times New Roman" pitchFamily="18" charset="0"/>
                <a:cs typeface="Times New Roman" pitchFamily="18" charset="0"/>
              </a:rPr>
              <a:t>T</a:t>
            </a:r>
            <a:r>
              <a:rPr lang="en-US" sz="1800" baseline="-25000" dirty="0" smtClean="0">
                <a:latin typeface="Times New Roman" pitchFamily="18" charset="0"/>
                <a:cs typeface="Times New Roman" pitchFamily="18" charset="0"/>
              </a:rPr>
              <a:t>1</a:t>
            </a:r>
            <a:r>
              <a:rPr lang="en-US" sz="1800" dirty="0" smtClean="0">
                <a:latin typeface="Times New Roman" pitchFamily="18" charset="0"/>
                <a:cs typeface="Times New Roman" pitchFamily="18" charset="0"/>
              </a:rPr>
              <a:t>, P</a:t>
            </a:r>
            <a:r>
              <a:rPr lang="en-US" sz="1800" baseline="-25000" dirty="0" smtClean="0">
                <a:latin typeface="Times New Roman" pitchFamily="18" charset="0"/>
                <a:cs typeface="Times New Roman" pitchFamily="18" charset="0"/>
              </a:rPr>
              <a:t>1 </a:t>
            </a:r>
            <a:r>
              <a:rPr lang="en-US" sz="1800" dirty="0" smtClean="0">
                <a:latin typeface="Times New Roman" pitchFamily="18" charset="0"/>
                <a:cs typeface="Times New Roman" pitchFamily="18" charset="0"/>
              </a:rPr>
              <a:t>, </a:t>
            </a:r>
            <a:r>
              <a:rPr lang="en-US" sz="1800" b="1" dirty="0" smtClean="0">
                <a:solidFill>
                  <a:srgbClr val="A50021"/>
                </a:solidFill>
                <a:latin typeface="Times New Roman" pitchFamily="18" charset="0"/>
                <a:cs typeface="Times New Roman" pitchFamily="18" charset="0"/>
              </a:rPr>
              <a:t>ω</a:t>
            </a:r>
            <a:r>
              <a:rPr lang="en-US" sz="1800" b="1" baseline="-25000" dirty="0" smtClean="0">
                <a:solidFill>
                  <a:srgbClr val="A50021"/>
                </a:solidFill>
                <a:latin typeface="Times New Roman" pitchFamily="18" charset="0"/>
                <a:cs typeface="Times New Roman" pitchFamily="18" charset="0"/>
              </a:rPr>
              <a:t>1</a:t>
            </a:r>
            <a:r>
              <a:rPr lang="en-US" sz="1800" b="1" dirty="0" smtClean="0">
                <a:solidFill>
                  <a:srgbClr val="A50021"/>
                </a:solidFill>
                <a:latin typeface="Times New Roman" pitchFamily="18" charset="0"/>
                <a:cs typeface="Times New Roman" pitchFamily="18" charset="0"/>
              </a:rPr>
              <a:t>= 0.622 P</a:t>
            </a:r>
            <a:r>
              <a:rPr lang="en-US" sz="1800" b="1" baseline="-25000" dirty="0" smtClean="0">
                <a:solidFill>
                  <a:srgbClr val="A50021"/>
                </a:solidFill>
                <a:latin typeface="Times New Roman" pitchFamily="18" charset="0"/>
                <a:cs typeface="Times New Roman" pitchFamily="18" charset="0"/>
              </a:rPr>
              <a:t>v1</a:t>
            </a:r>
            <a:r>
              <a:rPr lang="en-US" sz="1800" b="1" dirty="0" smtClean="0">
                <a:solidFill>
                  <a:srgbClr val="A50021"/>
                </a:solidFill>
                <a:latin typeface="Times New Roman" pitchFamily="18" charset="0"/>
                <a:cs typeface="Times New Roman" pitchFamily="18" charset="0"/>
              </a:rPr>
              <a:t>/P</a:t>
            </a:r>
            <a:r>
              <a:rPr lang="en-US" sz="1800" b="1" baseline="-25000" dirty="0" smtClean="0">
                <a:solidFill>
                  <a:srgbClr val="A50021"/>
                </a:solidFill>
                <a:latin typeface="Times New Roman" pitchFamily="18" charset="0"/>
                <a:cs typeface="Times New Roman" pitchFamily="18" charset="0"/>
              </a:rPr>
              <a:t>a1</a:t>
            </a:r>
            <a:endParaRPr lang="th-TH" sz="1800" b="1" baseline="-25000" dirty="0">
              <a:solidFill>
                <a:srgbClr val="A50021"/>
              </a:solidFill>
              <a:latin typeface="Times New Roman" pitchFamily="18" charset="0"/>
            </a:endParaRPr>
          </a:p>
        </p:txBody>
      </p:sp>
      <p:sp>
        <p:nvSpPr>
          <p:cNvPr id="10" name="TextBox 9"/>
          <p:cNvSpPr txBox="1"/>
          <p:nvPr/>
        </p:nvSpPr>
        <p:spPr>
          <a:xfrm>
            <a:off x="3214787" y="2098667"/>
            <a:ext cx="574697" cy="923330"/>
          </a:xfrm>
          <a:prstGeom prst="rect">
            <a:avLst/>
          </a:prstGeom>
          <a:noFill/>
        </p:spPr>
        <p:txBody>
          <a:bodyPr wrap="square" rtlCol="0">
            <a:spAutoFit/>
          </a:bodyPr>
          <a:lstStyle/>
          <a:p>
            <a:r>
              <a:rPr lang="en-US" sz="1800" dirty="0" smtClean="0">
                <a:latin typeface="Times New Roman" pitchFamily="18" charset="0"/>
                <a:cs typeface="Times New Roman" pitchFamily="18" charset="0"/>
              </a:rPr>
              <a:t>T</a:t>
            </a:r>
            <a:r>
              <a:rPr lang="en-US" sz="1800" baseline="-25000" dirty="0" smtClean="0">
                <a:latin typeface="Times New Roman" pitchFamily="18" charset="0"/>
                <a:cs typeface="Times New Roman" pitchFamily="18" charset="0"/>
              </a:rPr>
              <a:t>1</a:t>
            </a:r>
            <a:r>
              <a:rPr lang="en-US" sz="1800" dirty="0" smtClean="0">
                <a:latin typeface="Times New Roman" pitchFamily="18" charset="0"/>
                <a:cs typeface="Times New Roman" pitchFamily="18" charset="0"/>
              </a:rPr>
              <a:t> </a:t>
            </a:r>
            <a:r>
              <a:rPr lang="en-US" sz="1800" b="1" dirty="0" smtClean="0">
                <a:solidFill>
                  <a:srgbClr val="A50021"/>
                </a:solidFill>
                <a:latin typeface="Times New Roman" pitchFamily="18" charset="0"/>
                <a:cs typeface="Times New Roman" pitchFamily="18" charset="0"/>
              </a:rPr>
              <a:t>P</a:t>
            </a:r>
            <a:r>
              <a:rPr lang="en-US" sz="1800" b="1" baseline="-25000" dirty="0" smtClean="0">
                <a:solidFill>
                  <a:srgbClr val="A50021"/>
                </a:solidFill>
                <a:latin typeface="Times New Roman" pitchFamily="18" charset="0"/>
                <a:cs typeface="Times New Roman" pitchFamily="18" charset="0"/>
              </a:rPr>
              <a:t>a1</a:t>
            </a:r>
            <a:r>
              <a:rPr lang="en-US" sz="1800" b="1" dirty="0" smtClean="0">
                <a:solidFill>
                  <a:srgbClr val="A50021"/>
                </a:solidFill>
                <a:latin typeface="Times New Roman" pitchFamily="18" charset="0"/>
                <a:cs typeface="Times New Roman" pitchFamily="18" charset="0"/>
              </a:rPr>
              <a:t> m</a:t>
            </a:r>
            <a:r>
              <a:rPr lang="en-US" sz="1800" b="1" baseline="-25000" dirty="0" smtClean="0">
                <a:solidFill>
                  <a:srgbClr val="A50021"/>
                </a:solidFill>
                <a:latin typeface="Times New Roman" pitchFamily="18" charset="0"/>
                <a:cs typeface="Times New Roman" pitchFamily="18" charset="0"/>
              </a:rPr>
              <a:t>a1</a:t>
            </a:r>
            <a:endParaRPr lang="th-TH" sz="1800" b="1" dirty="0">
              <a:solidFill>
                <a:srgbClr val="A50021"/>
              </a:solidFill>
              <a:latin typeface="Times New Roman" pitchFamily="18" charset="0"/>
            </a:endParaRPr>
          </a:p>
        </p:txBody>
      </p:sp>
      <p:cxnSp>
        <p:nvCxnSpPr>
          <p:cNvPr id="12" name="ตัวเชื่อมต่อตรง 11"/>
          <p:cNvCxnSpPr/>
          <p:nvPr/>
        </p:nvCxnSpPr>
        <p:spPr>
          <a:xfrm>
            <a:off x="-314325" y="751045"/>
            <a:ext cx="9734550" cy="28575"/>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6" name="ตัวเชื่อมต่อตรง 15"/>
          <p:cNvCxnSpPr/>
          <p:nvPr/>
        </p:nvCxnSpPr>
        <p:spPr>
          <a:xfrm>
            <a:off x="3038475" y="-142875"/>
            <a:ext cx="28575" cy="7115175"/>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pic>
        <p:nvPicPr>
          <p:cNvPr id="14" name="Picture 3" descr="C:\Documents and Settings\User\Desktop\Ball Molecule\Psychrometry\ภาพนิ่ง1.JP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3832385" y="1681897"/>
            <a:ext cx="1441094" cy="1645920"/>
          </a:xfrm>
          <a:prstGeom prst="rect">
            <a:avLst/>
          </a:prstGeom>
          <a:noFill/>
        </p:spPr>
      </p:pic>
      <p:pic>
        <p:nvPicPr>
          <p:cNvPr id="3076" name="Picture 4" descr="C:\Documents and Settings\User\Desktop\Ball Molecule\Psychrometry\ภาพนิ่ง2.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6703909" y="1683848"/>
            <a:ext cx="1448410" cy="1645920"/>
          </a:xfrm>
          <a:prstGeom prst="rect">
            <a:avLst/>
          </a:prstGeom>
          <a:noFill/>
        </p:spPr>
      </p:pic>
      <p:sp>
        <p:nvSpPr>
          <p:cNvPr id="15" name="TextBox 14"/>
          <p:cNvSpPr txBox="1"/>
          <p:nvPr/>
        </p:nvSpPr>
        <p:spPr>
          <a:xfrm>
            <a:off x="5978502" y="2154352"/>
            <a:ext cx="686067" cy="923330"/>
          </a:xfrm>
          <a:prstGeom prst="rect">
            <a:avLst/>
          </a:prstGeom>
          <a:noFill/>
        </p:spPr>
        <p:txBody>
          <a:bodyPr wrap="square" rtlCol="0">
            <a:spAutoFit/>
          </a:bodyPr>
          <a:lstStyle/>
          <a:p>
            <a:r>
              <a:rPr lang="en-US" sz="1800" dirty="0" smtClean="0">
                <a:latin typeface="Times New Roman" pitchFamily="18" charset="0"/>
                <a:cs typeface="Times New Roman" pitchFamily="18" charset="0"/>
              </a:rPr>
              <a:t>T</a:t>
            </a:r>
            <a:r>
              <a:rPr lang="en-US" sz="1800" baseline="-25000" dirty="0" smtClean="0">
                <a:latin typeface="Times New Roman" pitchFamily="18" charset="0"/>
                <a:cs typeface="Times New Roman" pitchFamily="18" charset="0"/>
              </a:rPr>
              <a:t>1</a:t>
            </a:r>
            <a:r>
              <a:rPr lang="en-US" sz="1800" dirty="0" smtClean="0">
                <a:latin typeface="Times New Roman" pitchFamily="18" charset="0"/>
                <a:cs typeface="Times New Roman" pitchFamily="18" charset="0"/>
              </a:rPr>
              <a:t> </a:t>
            </a:r>
            <a:r>
              <a:rPr lang="en-US" sz="1800" b="1" dirty="0" smtClean="0">
                <a:solidFill>
                  <a:srgbClr val="A50021"/>
                </a:solidFill>
                <a:latin typeface="Times New Roman" pitchFamily="18" charset="0"/>
                <a:cs typeface="Times New Roman" pitchFamily="18" charset="0"/>
              </a:rPr>
              <a:t>P</a:t>
            </a:r>
            <a:r>
              <a:rPr lang="en-US" sz="1800" b="1" baseline="-25000" dirty="0" smtClean="0">
                <a:solidFill>
                  <a:srgbClr val="A50021"/>
                </a:solidFill>
                <a:latin typeface="Times New Roman" pitchFamily="18" charset="0"/>
                <a:cs typeface="Times New Roman" pitchFamily="18" charset="0"/>
              </a:rPr>
              <a:t>v1</a:t>
            </a:r>
            <a:r>
              <a:rPr lang="en-US" sz="1800" b="1" dirty="0" smtClean="0">
                <a:solidFill>
                  <a:srgbClr val="A50021"/>
                </a:solidFill>
                <a:latin typeface="Times New Roman" pitchFamily="18" charset="0"/>
                <a:cs typeface="Times New Roman" pitchFamily="18" charset="0"/>
              </a:rPr>
              <a:t> m</a:t>
            </a:r>
            <a:r>
              <a:rPr lang="en-US" sz="1800" b="1" baseline="-25000" dirty="0" smtClean="0">
                <a:solidFill>
                  <a:srgbClr val="A50021"/>
                </a:solidFill>
                <a:latin typeface="Times New Roman" pitchFamily="18" charset="0"/>
                <a:cs typeface="Times New Roman" pitchFamily="18" charset="0"/>
              </a:rPr>
              <a:t>v1</a:t>
            </a:r>
            <a:endParaRPr lang="th-TH" sz="1800" b="1" dirty="0">
              <a:solidFill>
                <a:srgbClr val="A50021"/>
              </a:solidFill>
              <a:latin typeface="Times New Roman" pitchFamily="18" charset="0"/>
            </a:endParaRPr>
          </a:p>
        </p:txBody>
      </p:sp>
      <p:sp>
        <p:nvSpPr>
          <p:cNvPr id="18" name="TextBox 17"/>
          <p:cNvSpPr txBox="1"/>
          <p:nvPr/>
        </p:nvSpPr>
        <p:spPr>
          <a:xfrm>
            <a:off x="298733" y="3586450"/>
            <a:ext cx="2544115" cy="738664"/>
          </a:xfrm>
          <a:prstGeom prst="rect">
            <a:avLst/>
          </a:prstGeom>
          <a:noFill/>
        </p:spPr>
        <p:txBody>
          <a:bodyPr wrap="square" rtlCol="0">
            <a:spAutoFit/>
          </a:bodyPr>
          <a:lstStyle/>
          <a:p>
            <a:r>
              <a:rPr lang="en-US" sz="2400" b="1" u="sng" dirty="0" smtClean="0">
                <a:latin typeface="Times New Roman" pitchFamily="18" charset="0"/>
                <a:cs typeface="Times New Roman" pitchFamily="18" charset="0"/>
              </a:rPr>
              <a:t>State 2</a:t>
            </a:r>
          </a:p>
          <a:p>
            <a:r>
              <a:rPr lang="en-US" sz="1800" dirty="0" smtClean="0">
                <a:latin typeface="Times New Roman" pitchFamily="18" charset="0"/>
                <a:cs typeface="Times New Roman" pitchFamily="18" charset="0"/>
              </a:rPr>
              <a:t>T</a:t>
            </a:r>
            <a:r>
              <a:rPr lang="en-US" sz="1800" baseline="-25000" dirty="0" smtClean="0">
                <a:latin typeface="Times New Roman" pitchFamily="18" charset="0"/>
                <a:cs typeface="Times New Roman" pitchFamily="18" charset="0"/>
              </a:rPr>
              <a:t>2</a:t>
            </a:r>
            <a:r>
              <a:rPr lang="en-US" sz="1800" dirty="0" smtClean="0">
                <a:latin typeface="Times New Roman" pitchFamily="18" charset="0"/>
                <a:cs typeface="Times New Roman" pitchFamily="18" charset="0"/>
              </a:rPr>
              <a:t>, P</a:t>
            </a:r>
            <a:r>
              <a:rPr lang="en-US" sz="1800" baseline="-25000" dirty="0" smtClean="0">
                <a:latin typeface="Times New Roman" pitchFamily="18" charset="0"/>
                <a:cs typeface="Times New Roman" pitchFamily="18" charset="0"/>
              </a:rPr>
              <a:t>2</a:t>
            </a:r>
            <a:r>
              <a:rPr lang="en-US" sz="1800" dirty="0" smtClean="0">
                <a:latin typeface="Times New Roman" pitchFamily="18" charset="0"/>
                <a:cs typeface="Times New Roman" pitchFamily="18" charset="0"/>
              </a:rPr>
              <a:t>, </a:t>
            </a:r>
            <a:r>
              <a:rPr lang="en-US" sz="1800" b="1" dirty="0" smtClean="0">
                <a:solidFill>
                  <a:srgbClr val="A50021"/>
                </a:solidFill>
                <a:latin typeface="Times New Roman" pitchFamily="18" charset="0"/>
                <a:cs typeface="Times New Roman" pitchFamily="18" charset="0"/>
              </a:rPr>
              <a:t>ω</a:t>
            </a:r>
            <a:r>
              <a:rPr lang="en-US" sz="1800" b="1" baseline="-25000" dirty="0" smtClean="0">
                <a:solidFill>
                  <a:srgbClr val="A50021"/>
                </a:solidFill>
                <a:latin typeface="Times New Roman" pitchFamily="18" charset="0"/>
                <a:cs typeface="Times New Roman" pitchFamily="18" charset="0"/>
              </a:rPr>
              <a:t>2</a:t>
            </a:r>
            <a:r>
              <a:rPr lang="en-US" sz="1800" b="1" dirty="0" smtClean="0">
                <a:solidFill>
                  <a:srgbClr val="A50021"/>
                </a:solidFill>
                <a:latin typeface="Times New Roman" pitchFamily="18" charset="0"/>
                <a:cs typeface="Times New Roman" pitchFamily="18" charset="0"/>
              </a:rPr>
              <a:t>= 0.622 P</a:t>
            </a:r>
            <a:r>
              <a:rPr lang="en-US" sz="1800" b="1" baseline="-25000" dirty="0" smtClean="0">
                <a:solidFill>
                  <a:srgbClr val="A50021"/>
                </a:solidFill>
                <a:latin typeface="Times New Roman" pitchFamily="18" charset="0"/>
                <a:cs typeface="Times New Roman" pitchFamily="18" charset="0"/>
              </a:rPr>
              <a:t>v2</a:t>
            </a:r>
            <a:r>
              <a:rPr lang="en-US" sz="1800" b="1" dirty="0" smtClean="0">
                <a:solidFill>
                  <a:srgbClr val="A50021"/>
                </a:solidFill>
                <a:latin typeface="Times New Roman" pitchFamily="18" charset="0"/>
                <a:cs typeface="Times New Roman" pitchFamily="18" charset="0"/>
              </a:rPr>
              <a:t>/P</a:t>
            </a:r>
            <a:r>
              <a:rPr lang="en-US" sz="1800" b="1" baseline="-25000" dirty="0" smtClean="0">
                <a:solidFill>
                  <a:srgbClr val="A50021"/>
                </a:solidFill>
                <a:latin typeface="Times New Roman" pitchFamily="18" charset="0"/>
                <a:cs typeface="Times New Roman" pitchFamily="18" charset="0"/>
              </a:rPr>
              <a:t>a2</a:t>
            </a:r>
            <a:endParaRPr lang="th-TH" sz="1800" b="1" baseline="-25000" dirty="0">
              <a:solidFill>
                <a:srgbClr val="A50021"/>
              </a:solidFill>
              <a:latin typeface="Times New Roman" pitchFamily="18" charset="0"/>
            </a:endParaRPr>
          </a:p>
        </p:txBody>
      </p:sp>
      <p:cxnSp>
        <p:nvCxnSpPr>
          <p:cNvPr id="23" name="ตัวเชื่อมต่อตรง 22"/>
          <p:cNvCxnSpPr/>
          <p:nvPr/>
        </p:nvCxnSpPr>
        <p:spPr>
          <a:xfrm>
            <a:off x="-311394" y="3549930"/>
            <a:ext cx="9734550" cy="28575"/>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pic>
        <p:nvPicPr>
          <p:cNvPr id="217090" name="Picture 2" descr="C:\Documents and Settings\User\Desktop\Ball Molecule\Moist Air\ภาพนิ่ง5.JPG"/>
          <p:cNvPicPr>
            <a:picLocks noChangeAspect="1" noChangeArrowheads="1"/>
          </p:cNvPicPr>
          <p:nvPr/>
        </p:nvPicPr>
        <p:blipFill>
          <a:blip r:embed="rId5" cstate="print"/>
          <a:srcRect/>
          <a:stretch>
            <a:fillRect/>
          </a:stretch>
        </p:blipFill>
        <p:spPr bwMode="auto">
          <a:xfrm>
            <a:off x="3833446" y="4818180"/>
            <a:ext cx="2286000" cy="1714500"/>
          </a:xfrm>
          <a:prstGeom prst="rect">
            <a:avLst/>
          </a:prstGeom>
          <a:noFill/>
        </p:spPr>
      </p:pic>
      <p:pic>
        <p:nvPicPr>
          <p:cNvPr id="217091" name="Picture 3" descr="C:\Documents and Settings\User\Desktop\Ball Molecule\Moist Air\ภาพนิ่ง6.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43700" y="4826973"/>
            <a:ext cx="2286000" cy="1714500"/>
          </a:xfrm>
          <a:prstGeom prst="rect">
            <a:avLst/>
          </a:prstGeom>
          <a:noFill/>
        </p:spPr>
      </p:pic>
      <p:pic>
        <p:nvPicPr>
          <p:cNvPr id="217092" name="Picture 4" descr="C:\Documents and Settings\User\Desktop\Ball Molecule\Moist Air\ภาพนิ่ง7.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8553" y="4800595"/>
            <a:ext cx="2286000" cy="1714500"/>
          </a:xfrm>
          <a:prstGeom prst="rect">
            <a:avLst/>
          </a:prstGeom>
          <a:noFill/>
        </p:spPr>
      </p:pic>
      <p:sp>
        <p:nvSpPr>
          <p:cNvPr id="24" name="TextBox 23"/>
          <p:cNvSpPr txBox="1"/>
          <p:nvPr/>
        </p:nvSpPr>
        <p:spPr>
          <a:xfrm>
            <a:off x="5031864" y="1093413"/>
            <a:ext cx="1676667" cy="369332"/>
          </a:xfrm>
          <a:prstGeom prst="rect">
            <a:avLst/>
          </a:prstGeom>
          <a:noFill/>
          <a:ln w="12700">
            <a:solidFill>
              <a:srgbClr val="0000CC"/>
            </a:solidFill>
          </a:ln>
        </p:spPr>
        <p:txBody>
          <a:bodyPr wrap="square" rtlCol="0">
            <a:spAutoFit/>
          </a:bodyPr>
          <a:lstStyle/>
          <a:p>
            <a:pPr algn="ctr"/>
            <a:r>
              <a:rPr lang="en-US" sz="1800" b="1" dirty="0" smtClean="0">
                <a:solidFill>
                  <a:srgbClr val="A50021"/>
                </a:solidFill>
                <a:latin typeface="Times New Roman" pitchFamily="18" charset="0"/>
                <a:cs typeface="Times New Roman" pitchFamily="18" charset="0"/>
              </a:rPr>
              <a:t>P</a:t>
            </a:r>
            <a:r>
              <a:rPr lang="en-US" sz="1800" b="1" baseline="-25000" dirty="0" smtClean="0">
                <a:solidFill>
                  <a:srgbClr val="A50021"/>
                </a:solidFill>
                <a:latin typeface="Times New Roman" pitchFamily="18" charset="0"/>
                <a:cs typeface="Times New Roman" pitchFamily="18" charset="0"/>
              </a:rPr>
              <a:t>1 </a:t>
            </a:r>
            <a:r>
              <a:rPr lang="en-US" sz="1800" b="1" dirty="0" smtClean="0">
                <a:solidFill>
                  <a:srgbClr val="A50021"/>
                </a:solidFill>
                <a:latin typeface="Times New Roman" pitchFamily="18" charset="0"/>
                <a:cs typeface="Times New Roman" pitchFamily="18" charset="0"/>
              </a:rPr>
              <a:t>= P</a:t>
            </a:r>
            <a:r>
              <a:rPr lang="en-US" sz="1800" b="1" baseline="-25000" dirty="0" smtClean="0">
                <a:solidFill>
                  <a:srgbClr val="A50021"/>
                </a:solidFill>
                <a:latin typeface="Times New Roman" pitchFamily="18" charset="0"/>
                <a:cs typeface="Times New Roman" pitchFamily="18" charset="0"/>
              </a:rPr>
              <a:t>a1</a:t>
            </a:r>
            <a:r>
              <a:rPr lang="en-US" sz="1800" b="1" dirty="0" smtClean="0">
                <a:solidFill>
                  <a:srgbClr val="A50021"/>
                </a:solidFill>
                <a:latin typeface="Times New Roman" pitchFamily="18" charset="0"/>
                <a:cs typeface="Times New Roman" pitchFamily="18" charset="0"/>
              </a:rPr>
              <a:t> = P</a:t>
            </a:r>
            <a:r>
              <a:rPr lang="en-US" sz="1800" b="1" baseline="-25000" dirty="0" smtClean="0">
                <a:solidFill>
                  <a:srgbClr val="A50021"/>
                </a:solidFill>
                <a:latin typeface="Times New Roman" pitchFamily="18" charset="0"/>
                <a:cs typeface="Times New Roman" pitchFamily="18" charset="0"/>
              </a:rPr>
              <a:t>v1</a:t>
            </a:r>
            <a:endParaRPr lang="th-TH" sz="1800" b="1" baseline="-25000" dirty="0" smtClean="0">
              <a:solidFill>
                <a:srgbClr val="A50021"/>
              </a:solidFill>
              <a:latin typeface="Times New Roman" pitchFamily="18" charset="0"/>
            </a:endParaRPr>
          </a:p>
        </p:txBody>
      </p:sp>
      <p:sp>
        <p:nvSpPr>
          <p:cNvPr id="25" name="TextBox 24"/>
          <p:cNvSpPr txBox="1"/>
          <p:nvPr/>
        </p:nvSpPr>
        <p:spPr>
          <a:xfrm>
            <a:off x="3252887" y="5170102"/>
            <a:ext cx="574697" cy="923330"/>
          </a:xfrm>
          <a:prstGeom prst="rect">
            <a:avLst/>
          </a:prstGeom>
          <a:noFill/>
        </p:spPr>
        <p:txBody>
          <a:bodyPr wrap="square" rtlCol="0">
            <a:spAutoFit/>
          </a:bodyPr>
          <a:lstStyle/>
          <a:p>
            <a:r>
              <a:rPr lang="en-US" sz="1800" dirty="0" smtClean="0">
                <a:latin typeface="Times New Roman" pitchFamily="18" charset="0"/>
                <a:cs typeface="Times New Roman" pitchFamily="18" charset="0"/>
              </a:rPr>
              <a:t>T</a:t>
            </a:r>
            <a:r>
              <a:rPr lang="en-US" sz="1800" baseline="-25000" dirty="0" smtClean="0">
                <a:latin typeface="Times New Roman" pitchFamily="18" charset="0"/>
                <a:cs typeface="Times New Roman" pitchFamily="18" charset="0"/>
              </a:rPr>
              <a:t>2</a:t>
            </a:r>
            <a:r>
              <a:rPr lang="en-US" sz="1800" dirty="0" smtClean="0">
                <a:latin typeface="Times New Roman" pitchFamily="18" charset="0"/>
                <a:cs typeface="Times New Roman" pitchFamily="18" charset="0"/>
              </a:rPr>
              <a:t> </a:t>
            </a:r>
            <a:r>
              <a:rPr lang="en-US" sz="1800" b="1" dirty="0" smtClean="0">
                <a:solidFill>
                  <a:srgbClr val="A50021"/>
                </a:solidFill>
                <a:latin typeface="Times New Roman" pitchFamily="18" charset="0"/>
                <a:cs typeface="Times New Roman" pitchFamily="18" charset="0"/>
              </a:rPr>
              <a:t>P</a:t>
            </a:r>
            <a:r>
              <a:rPr lang="en-US" sz="1800" b="1" baseline="-25000" dirty="0" smtClean="0">
                <a:solidFill>
                  <a:srgbClr val="A50021"/>
                </a:solidFill>
                <a:latin typeface="Times New Roman" pitchFamily="18" charset="0"/>
                <a:cs typeface="Times New Roman" pitchFamily="18" charset="0"/>
              </a:rPr>
              <a:t>a2</a:t>
            </a:r>
            <a:r>
              <a:rPr lang="en-US" sz="1800" b="1" dirty="0" smtClean="0">
                <a:solidFill>
                  <a:srgbClr val="A50021"/>
                </a:solidFill>
                <a:latin typeface="Times New Roman" pitchFamily="18" charset="0"/>
                <a:cs typeface="Times New Roman" pitchFamily="18" charset="0"/>
              </a:rPr>
              <a:t> m</a:t>
            </a:r>
            <a:r>
              <a:rPr lang="en-US" sz="1800" b="1" baseline="-25000" dirty="0" smtClean="0">
                <a:solidFill>
                  <a:srgbClr val="A50021"/>
                </a:solidFill>
                <a:latin typeface="Times New Roman" pitchFamily="18" charset="0"/>
                <a:cs typeface="Times New Roman" pitchFamily="18" charset="0"/>
              </a:rPr>
              <a:t>a2</a:t>
            </a:r>
            <a:endParaRPr lang="th-TH" sz="1800" b="1" dirty="0">
              <a:solidFill>
                <a:srgbClr val="A50021"/>
              </a:solidFill>
              <a:latin typeface="Times New Roman" pitchFamily="18" charset="0"/>
            </a:endParaRPr>
          </a:p>
        </p:txBody>
      </p:sp>
      <p:sp>
        <p:nvSpPr>
          <p:cNvPr id="26" name="TextBox 25"/>
          <p:cNvSpPr txBox="1"/>
          <p:nvPr/>
        </p:nvSpPr>
        <p:spPr>
          <a:xfrm>
            <a:off x="6016602" y="5225787"/>
            <a:ext cx="686067" cy="923330"/>
          </a:xfrm>
          <a:prstGeom prst="rect">
            <a:avLst/>
          </a:prstGeom>
          <a:noFill/>
        </p:spPr>
        <p:txBody>
          <a:bodyPr wrap="square" rtlCol="0">
            <a:spAutoFit/>
          </a:bodyPr>
          <a:lstStyle/>
          <a:p>
            <a:r>
              <a:rPr lang="en-US" sz="1800" dirty="0" smtClean="0">
                <a:latin typeface="Times New Roman" pitchFamily="18" charset="0"/>
                <a:cs typeface="Times New Roman" pitchFamily="18" charset="0"/>
              </a:rPr>
              <a:t>T</a:t>
            </a:r>
            <a:r>
              <a:rPr lang="en-US" sz="1800" baseline="-25000" dirty="0" smtClean="0">
                <a:latin typeface="Times New Roman" pitchFamily="18" charset="0"/>
                <a:cs typeface="Times New Roman" pitchFamily="18" charset="0"/>
              </a:rPr>
              <a:t>2</a:t>
            </a:r>
            <a:r>
              <a:rPr lang="en-US" sz="1800" dirty="0" smtClean="0">
                <a:latin typeface="Times New Roman" pitchFamily="18" charset="0"/>
                <a:cs typeface="Times New Roman" pitchFamily="18" charset="0"/>
              </a:rPr>
              <a:t> </a:t>
            </a:r>
            <a:r>
              <a:rPr lang="en-US" sz="1800" b="1" dirty="0" smtClean="0">
                <a:solidFill>
                  <a:srgbClr val="A50021"/>
                </a:solidFill>
                <a:latin typeface="Times New Roman" pitchFamily="18" charset="0"/>
                <a:cs typeface="Times New Roman" pitchFamily="18" charset="0"/>
              </a:rPr>
              <a:t>P</a:t>
            </a:r>
            <a:r>
              <a:rPr lang="en-US" sz="1800" b="1" baseline="-25000" dirty="0" smtClean="0">
                <a:solidFill>
                  <a:srgbClr val="A50021"/>
                </a:solidFill>
                <a:latin typeface="Times New Roman" pitchFamily="18" charset="0"/>
                <a:cs typeface="Times New Roman" pitchFamily="18" charset="0"/>
              </a:rPr>
              <a:t>v2</a:t>
            </a:r>
            <a:r>
              <a:rPr lang="en-US" sz="1800" b="1" dirty="0" smtClean="0">
                <a:solidFill>
                  <a:srgbClr val="A50021"/>
                </a:solidFill>
                <a:latin typeface="Times New Roman" pitchFamily="18" charset="0"/>
                <a:cs typeface="Times New Roman" pitchFamily="18" charset="0"/>
              </a:rPr>
              <a:t> m</a:t>
            </a:r>
            <a:r>
              <a:rPr lang="en-US" sz="1800" b="1" baseline="-25000" dirty="0" smtClean="0">
                <a:solidFill>
                  <a:srgbClr val="A50021"/>
                </a:solidFill>
                <a:latin typeface="Times New Roman" pitchFamily="18" charset="0"/>
                <a:cs typeface="Times New Roman" pitchFamily="18" charset="0"/>
              </a:rPr>
              <a:t>v2</a:t>
            </a:r>
            <a:endParaRPr lang="th-TH" sz="1800" b="1" dirty="0">
              <a:solidFill>
                <a:srgbClr val="A50021"/>
              </a:solidFill>
              <a:latin typeface="Times New Roman" pitchFamily="18" charset="0"/>
            </a:endParaRPr>
          </a:p>
        </p:txBody>
      </p:sp>
      <p:sp>
        <p:nvSpPr>
          <p:cNvPr id="28" name="รูปแบบอิสระ 27"/>
          <p:cNvSpPr/>
          <p:nvPr/>
        </p:nvSpPr>
        <p:spPr>
          <a:xfrm>
            <a:off x="1872762" y="5556727"/>
            <a:ext cx="624253" cy="800100"/>
          </a:xfrm>
          <a:custGeom>
            <a:avLst/>
            <a:gdLst>
              <a:gd name="connsiteX0" fmla="*/ 0 w 624253"/>
              <a:gd name="connsiteY0" fmla="*/ 0 h 800100"/>
              <a:gd name="connsiteX1" fmla="*/ 123092 w 624253"/>
              <a:gd name="connsiteY1" fmla="*/ 422031 h 800100"/>
              <a:gd name="connsiteX2" fmla="*/ 263769 w 624253"/>
              <a:gd name="connsiteY2" fmla="*/ 668215 h 800100"/>
              <a:gd name="connsiteX3" fmla="*/ 624253 w 624253"/>
              <a:gd name="connsiteY3" fmla="*/ 800100 h 800100"/>
            </a:gdLst>
            <a:ahLst/>
            <a:cxnLst>
              <a:cxn ang="0">
                <a:pos x="connsiteX0" y="connsiteY0"/>
              </a:cxn>
              <a:cxn ang="0">
                <a:pos x="connsiteX1" y="connsiteY1"/>
              </a:cxn>
              <a:cxn ang="0">
                <a:pos x="connsiteX2" y="connsiteY2"/>
              </a:cxn>
              <a:cxn ang="0">
                <a:pos x="connsiteX3" y="connsiteY3"/>
              </a:cxn>
            </a:cxnLst>
            <a:rect l="l" t="t" r="r" b="b"/>
            <a:pathLst>
              <a:path w="624253" h="800100">
                <a:moveTo>
                  <a:pt x="0" y="0"/>
                </a:moveTo>
                <a:cubicBezTo>
                  <a:pt x="39565" y="155331"/>
                  <a:pt x="79131" y="310662"/>
                  <a:pt x="123092" y="422031"/>
                </a:cubicBezTo>
                <a:cubicBezTo>
                  <a:pt x="167054" y="533400"/>
                  <a:pt x="180242" y="605204"/>
                  <a:pt x="263769" y="668215"/>
                </a:cubicBezTo>
                <a:cubicBezTo>
                  <a:pt x="347296" y="731227"/>
                  <a:pt x="485774" y="765663"/>
                  <a:pt x="624253" y="800100"/>
                </a:cubicBezTo>
              </a:path>
            </a:pathLst>
          </a:cu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29" name="TextBox 28"/>
          <p:cNvSpPr txBox="1"/>
          <p:nvPr/>
        </p:nvSpPr>
        <p:spPr>
          <a:xfrm>
            <a:off x="5096341" y="3602151"/>
            <a:ext cx="1676667" cy="1200329"/>
          </a:xfrm>
          <a:prstGeom prst="rect">
            <a:avLst/>
          </a:prstGeom>
          <a:noFill/>
          <a:ln w="25400" cmpd="thinThick">
            <a:solidFill>
              <a:srgbClr val="660066"/>
            </a:solidFill>
            <a:bevel/>
          </a:ln>
        </p:spPr>
        <p:txBody>
          <a:bodyPr wrap="square" rtlCol="0">
            <a:spAutoFit/>
          </a:bodyPr>
          <a:lstStyle/>
          <a:p>
            <a:pPr algn="ctr"/>
            <a:r>
              <a:rPr lang="en-US" sz="1800" b="1" dirty="0" smtClean="0">
                <a:solidFill>
                  <a:srgbClr val="0000CC"/>
                </a:solidFill>
                <a:latin typeface="Times New Roman" pitchFamily="18" charset="0"/>
                <a:cs typeface="Times New Roman" pitchFamily="18" charset="0"/>
              </a:rPr>
              <a:t>P</a:t>
            </a:r>
            <a:r>
              <a:rPr lang="en-US" sz="1800" b="1" baseline="-25000" dirty="0" smtClean="0">
                <a:solidFill>
                  <a:srgbClr val="0000CC"/>
                </a:solidFill>
                <a:latin typeface="Times New Roman" pitchFamily="18" charset="0"/>
                <a:cs typeface="Times New Roman" pitchFamily="18" charset="0"/>
              </a:rPr>
              <a:t>2 </a:t>
            </a:r>
            <a:r>
              <a:rPr lang="en-US" sz="1800" b="1" dirty="0" smtClean="0">
                <a:solidFill>
                  <a:srgbClr val="0000CC"/>
                </a:solidFill>
                <a:latin typeface="Times New Roman" pitchFamily="18" charset="0"/>
                <a:cs typeface="Times New Roman" pitchFamily="18" charset="0"/>
              </a:rPr>
              <a:t>= P</a:t>
            </a:r>
            <a:r>
              <a:rPr lang="en-US" sz="1800" b="1" baseline="-25000" dirty="0" smtClean="0">
                <a:solidFill>
                  <a:srgbClr val="0000CC"/>
                </a:solidFill>
                <a:latin typeface="Times New Roman" pitchFamily="18" charset="0"/>
                <a:cs typeface="Times New Roman" pitchFamily="18" charset="0"/>
              </a:rPr>
              <a:t>a2</a:t>
            </a:r>
            <a:r>
              <a:rPr lang="en-US" sz="1800" b="1" dirty="0" smtClean="0">
                <a:solidFill>
                  <a:srgbClr val="0000CC"/>
                </a:solidFill>
                <a:latin typeface="Times New Roman" pitchFamily="18" charset="0"/>
                <a:cs typeface="Times New Roman" pitchFamily="18" charset="0"/>
              </a:rPr>
              <a:t> + P</a:t>
            </a:r>
            <a:r>
              <a:rPr lang="en-US" sz="1800" b="1" baseline="-25000" dirty="0" smtClean="0">
                <a:solidFill>
                  <a:srgbClr val="0000CC"/>
                </a:solidFill>
                <a:latin typeface="Times New Roman" pitchFamily="18" charset="0"/>
                <a:cs typeface="Times New Roman" pitchFamily="18" charset="0"/>
              </a:rPr>
              <a:t>v2</a:t>
            </a:r>
            <a:endParaRPr lang="en-US" sz="1800" b="1" dirty="0" smtClean="0">
              <a:solidFill>
                <a:srgbClr val="0000CC"/>
              </a:solidFill>
              <a:latin typeface="Times New Roman" pitchFamily="18" charset="0"/>
              <a:cs typeface="Times New Roman" pitchFamily="18" charset="0"/>
            </a:endParaRPr>
          </a:p>
          <a:p>
            <a:pPr algn="ctr"/>
            <a:r>
              <a:rPr lang="en-US" sz="1800" b="1" dirty="0" smtClean="0">
                <a:solidFill>
                  <a:srgbClr val="C00000"/>
                </a:solidFill>
                <a:latin typeface="Times New Roman" pitchFamily="18" charset="0"/>
                <a:cs typeface="Times New Roman" pitchFamily="18" charset="0"/>
              </a:rPr>
              <a:t>m</a:t>
            </a:r>
            <a:r>
              <a:rPr lang="en-US" sz="1800" b="1" baseline="-25000" dirty="0" smtClean="0">
                <a:solidFill>
                  <a:srgbClr val="C00000"/>
                </a:solidFill>
                <a:latin typeface="Times New Roman" pitchFamily="18" charset="0"/>
                <a:cs typeface="Times New Roman" pitchFamily="18" charset="0"/>
              </a:rPr>
              <a:t>a2 </a:t>
            </a:r>
            <a:r>
              <a:rPr lang="en-US" sz="1800" b="1" dirty="0" smtClean="0">
                <a:solidFill>
                  <a:srgbClr val="C00000"/>
                </a:solidFill>
                <a:latin typeface="Times New Roman" pitchFamily="18" charset="0"/>
                <a:cs typeface="Times New Roman" pitchFamily="18" charset="0"/>
              </a:rPr>
              <a:t> = m</a:t>
            </a:r>
            <a:r>
              <a:rPr lang="en-US" sz="1800" b="1" baseline="-25000" dirty="0" smtClean="0">
                <a:solidFill>
                  <a:srgbClr val="C00000"/>
                </a:solidFill>
                <a:latin typeface="Times New Roman" pitchFamily="18" charset="0"/>
                <a:cs typeface="Times New Roman" pitchFamily="18" charset="0"/>
              </a:rPr>
              <a:t>a1</a:t>
            </a:r>
          </a:p>
          <a:p>
            <a:pPr algn="ctr"/>
            <a:r>
              <a:rPr lang="en-US" sz="1800" b="1" dirty="0" smtClean="0">
                <a:solidFill>
                  <a:srgbClr val="0000CC"/>
                </a:solidFill>
                <a:latin typeface="Times New Roman" pitchFamily="18" charset="0"/>
                <a:cs typeface="Times New Roman" pitchFamily="18" charset="0"/>
              </a:rPr>
              <a:t>m</a:t>
            </a:r>
            <a:r>
              <a:rPr lang="en-US" sz="1800" b="1" baseline="-25000" dirty="0" smtClean="0">
                <a:solidFill>
                  <a:srgbClr val="0000CC"/>
                </a:solidFill>
                <a:latin typeface="Times New Roman" pitchFamily="18" charset="0"/>
                <a:cs typeface="Times New Roman" pitchFamily="18" charset="0"/>
              </a:rPr>
              <a:t>v2 </a:t>
            </a:r>
            <a:r>
              <a:rPr lang="en-US" sz="1800" b="1" dirty="0" smtClean="0">
                <a:solidFill>
                  <a:srgbClr val="0000CC"/>
                </a:solidFill>
                <a:latin typeface="Times New Roman" pitchFamily="18" charset="0"/>
                <a:cs typeface="Times New Roman" pitchFamily="18" charset="0"/>
              </a:rPr>
              <a:t> ≠ m</a:t>
            </a:r>
            <a:r>
              <a:rPr lang="en-US" sz="1800" b="1" baseline="-25000" dirty="0" smtClean="0">
                <a:solidFill>
                  <a:srgbClr val="0000CC"/>
                </a:solidFill>
                <a:latin typeface="Times New Roman" pitchFamily="18" charset="0"/>
                <a:cs typeface="Times New Roman" pitchFamily="18" charset="0"/>
              </a:rPr>
              <a:t>v1</a:t>
            </a:r>
          </a:p>
          <a:p>
            <a:pPr algn="ctr"/>
            <a:r>
              <a:rPr lang="en-US" sz="1800" b="1" dirty="0" smtClean="0">
                <a:solidFill>
                  <a:srgbClr val="A50021"/>
                </a:solidFill>
                <a:latin typeface="Times New Roman" pitchFamily="18" charset="0"/>
                <a:cs typeface="Times New Roman" pitchFamily="18" charset="0"/>
              </a:rPr>
              <a:t>ω</a:t>
            </a:r>
            <a:r>
              <a:rPr lang="en-US" sz="1800" b="1" baseline="-25000" dirty="0" smtClean="0">
                <a:solidFill>
                  <a:srgbClr val="A50021"/>
                </a:solidFill>
                <a:latin typeface="Times New Roman" pitchFamily="18" charset="0"/>
                <a:cs typeface="Times New Roman" pitchFamily="18" charset="0"/>
              </a:rPr>
              <a:t>2</a:t>
            </a:r>
            <a:r>
              <a:rPr lang="en-US" sz="1800" b="1" dirty="0" smtClean="0">
                <a:solidFill>
                  <a:srgbClr val="A50021"/>
                </a:solidFill>
                <a:latin typeface="Times New Roman" pitchFamily="18" charset="0"/>
                <a:cs typeface="Times New Roman" pitchFamily="18" charset="0"/>
              </a:rPr>
              <a:t> </a:t>
            </a:r>
            <a:r>
              <a:rPr lang="en-US" sz="1800" b="1" dirty="0" smtClean="0">
                <a:solidFill>
                  <a:srgbClr val="0000CC"/>
                </a:solidFill>
                <a:latin typeface="Times New Roman" pitchFamily="18" charset="0"/>
                <a:cs typeface="Times New Roman" pitchFamily="18" charset="0"/>
              </a:rPr>
              <a:t>≠</a:t>
            </a:r>
            <a:r>
              <a:rPr lang="en-US" sz="1800" b="1" dirty="0" smtClean="0">
                <a:solidFill>
                  <a:srgbClr val="A50021"/>
                </a:solidFill>
                <a:latin typeface="Times New Roman" pitchFamily="18" charset="0"/>
                <a:cs typeface="Times New Roman" pitchFamily="18" charset="0"/>
              </a:rPr>
              <a:t> ω</a:t>
            </a:r>
            <a:r>
              <a:rPr lang="en-US" sz="1800" b="1" baseline="-25000" dirty="0" smtClean="0">
                <a:solidFill>
                  <a:srgbClr val="A50021"/>
                </a:solidFill>
                <a:latin typeface="Times New Roman" pitchFamily="18" charset="0"/>
                <a:cs typeface="Times New Roman" pitchFamily="18" charset="0"/>
              </a:rPr>
              <a:t>1</a:t>
            </a:r>
            <a:endParaRPr lang="th-TH" sz="1800" b="1" dirty="0" smtClean="0">
              <a:solidFill>
                <a:srgbClr val="0000CC"/>
              </a:solidFill>
              <a:latin typeface="Times New Roman" pitchFamily="18" charset="0"/>
            </a:endParaRPr>
          </a:p>
        </p:txBody>
      </p:sp>
      <p:sp>
        <p:nvSpPr>
          <p:cNvPr id="33" name="รูปแบบอิสระ 32"/>
          <p:cNvSpPr/>
          <p:nvPr/>
        </p:nvSpPr>
        <p:spPr>
          <a:xfrm>
            <a:off x="112835" y="1151791"/>
            <a:ext cx="274028" cy="2540977"/>
          </a:xfrm>
          <a:custGeom>
            <a:avLst/>
            <a:gdLst>
              <a:gd name="connsiteX0" fmla="*/ 232996 w 232996"/>
              <a:gd name="connsiteY0" fmla="*/ 0 h 2690446"/>
              <a:gd name="connsiteX1" fmla="*/ 30773 w 232996"/>
              <a:gd name="connsiteY1" fmla="*/ 465993 h 2690446"/>
              <a:gd name="connsiteX2" fmla="*/ 48358 w 232996"/>
              <a:gd name="connsiteY2" fmla="*/ 2286000 h 2690446"/>
              <a:gd name="connsiteX3" fmla="*/ 215412 w 232996"/>
              <a:gd name="connsiteY3" fmla="*/ 2690446 h 2690446"/>
              <a:gd name="connsiteX0" fmla="*/ 294542 w 294542"/>
              <a:gd name="connsiteY0" fmla="*/ 0 h 2690446"/>
              <a:gd name="connsiteX1" fmla="*/ 92319 w 294542"/>
              <a:gd name="connsiteY1" fmla="*/ 465993 h 2690446"/>
              <a:gd name="connsiteX2" fmla="*/ 30773 w 294542"/>
              <a:gd name="connsiteY2" fmla="*/ 1696915 h 2690446"/>
              <a:gd name="connsiteX3" fmla="*/ 276958 w 294542"/>
              <a:gd name="connsiteY3" fmla="*/ 2690446 h 2690446"/>
              <a:gd name="connsiteX0" fmla="*/ 298938 w 307731"/>
              <a:gd name="connsiteY0" fmla="*/ 0 h 2540977"/>
              <a:gd name="connsiteX1" fmla="*/ 96715 w 307731"/>
              <a:gd name="connsiteY1" fmla="*/ 465993 h 2540977"/>
              <a:gd name="connsiteX2" fmla="*/ 35169 w 307731"/>
              <a:gd name="connsiteY2" fmla="*/ 1696915 h 2540977"/>
              <a:gd name="connsiteX3" fmla="*/ 307731 w 307731"/>
              <a:gd name="connsiteY3" fmla="*/ 2540977 h 2540977"/>
              <a:gd name="connsiteX0" fmla="*/ 263769 w 272562"/>
              <a:gd name="connsiteY0" fmla="*/ 0 h 2540977"/>
              <a:gd name="connsiteX1" fmla="*/ 61546 w 272562"/>
              <a:gd name="connsiteY1" fmla="*/ 465993 h 2540977"/>
              <a:gd name="connsiteX2" fmla="*/ 35169 w 272562"/>
              <a:gd name="connsiteY2" fmla="*/ 1380392 h 2540977"/>
              <a:gd name="connsiteX3" fmla="*/ 272562 w 272562"/>
              <a:gd name="connsiteY3" fmla="*/ 2540977 h 2540977"/>
              <a:gd name="connsiteX0" fmla="*/ 265235 w 274028"/>
              <a:gd name="connsiteY0" fmla="*/ 0 h 2540977"/>
              <a:gd name="connsiteX1" fmla="*/ 54220 w 274028"/>
              <a:gd name="connsiteY1" fmla="*/ 386862 h 2540977"/>
              <a:gd name="connsiteX2" fmla="*/ 36635 w 274028"/>
              <a:gd name="connsiteY2" fmla="*/ 1380392 h 2540977"/>
              <a:gd name="connsiteX3" fmla="*/ 274028 w 274028"/>
              <a:gd name="connsiteY3" fmla="*/ 2540977 h 2540977"/>
            </a:gdLst>
            <a:ahLst/>
            <a:cxnLst>
              <a:cxn ang="0">
                <a:pos x="connsiteX0" y="connsiteY0"/>
              </a:cxn>
              <a:cxn ang="0">
                <a:pos x="connsiteX1" y="connsiteY1"/>
              </a:cxn>
              <a:cxn ang="0">
                <a:pos x="connsiteX2" y="connsiteY2"/>
              </a:cxn>
              <a:cxn ang="0">
                <a:pos x="connsiteX3" y="connsiteY3"/>
              </a:cxn>
            </a:cxnLst>
            <a:rect l="l" t="t" r="r" b="b"/>
            <a:pathLst>
              <a:path w="274028" h="2540977">
                <a:moveTo>
                  <a:pt x="265235" y="0"/>
                </a:moveTo>
                <a:cubicBezTo>
                  <a:pt x="179510" y="42496"/>
                  <a:pt x="92320" y="156797"/>
                  <a:pt x="54220" y="386862"/>
                </a:cubicBezTo>
                <a:cubicBezTo>
                  <a:pt x="16120" y="616927"/>
                  <a:pt x="0" y="1021373"/>
                  <a:pt x="36635" y="1380392"/>
                </a:cubicBezTo>
                <a:cubicBezTo>
                  <a:pt x="73270" y="1739411"/>
                  <a:pt x="205887" y="2524125"/>
                  <a:pt x="274028" y="2540977"/>
                </a:cubicBezTo>
              </a:path>
            </a:pathLst>
          </a:custGeom>
          <a:ln w="38100">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ipe(left)">
                                      <p:cBhvr>
                                        <p:cTn id="11" dur="1000"/>
                                        <p:tgtEl>
                                          <p:spTgt spid="307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2000"/>
                                        <p:tgtEl>
                                          <p:spTgt spid="12"/>
                                        </p:tgtEl>
                                      </p:cBhvr>
                                    </p:animEffect>
                                  </p:childTnLst>
                                </p:cTn>
                              </p:par>
                              <p:par>
                                <p:cTn id="20" presetID="22" presetClass="entr" presetSubtype="1"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2000"/>
                                        <p:tgtEl>
                                          <p:spTgt spid="16"/>
                                        </p:tgtEl>
                                      </p:cBhvr>
                                    </p:animEffect>
                                  </p:childTnLst>
                                </p:cTn>
                              </p:par>
                            </p:childTnLst>
                          </p:cTn>
                        </p:par>
                        <p:par>
                          <p:cTn id="23" fill="hold">
                            <p:stCondLst>
                              <p:cond delay="5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1000"/>
                                        <p:tgtEl>
                                          <p:spTgt spid="6"/>
                                        </p:tgtEl>
                                      </p:cBhvr>
                                    </p:animEffect>
                                  </p:childTnLst>
                                </p:cTn>
                              </p:par>
                            </p:childTnLst>
                          </p:cTn>
                        </p:par>
                        <p:par>
                          <p:cTn id="27" fill="hold">
                            <p:stCondLst>
                              <p:cond delay="60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650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0"/>
                                          </p:stCondLst>
                                        </p:cTn>
                                        <p:tgtEl>
                                          <p:spTgt spid="3076"/>
                                        </p:tgtEl>
                                        <p:attrNameLst>
                                          <p:attrName>style.visibility</p:attrName>
                                        </p:attrNameLst>
                                      </p:cBhvr>
                                      <p:to>
                                        <p:strVal val="visible"/>
                                      </p:to>
                                    </p:set>
                                  </p:childTnLst>
                                </p:cTn>
                              </p:par>
                            </p:childTnLst>
                          </p:cTn>
                        </p:par>
                        <p:par>
                          <p:cTn id="37" fill="hold">
                            <p:stCondLst>
                              <p:cond delay="650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2000"/>
                                        <p:tgtEl>
                                          <p:spTgt spid="10"/>
                                        </p:tgtEl>
                                      </p:cBhvr>
                                    </p:animEffect>
                                  </p:childTnLst>
                                </p:cTn>
                              </p:par>
                            </p:childTnLst>
                          </p:cTn>
                        </p:par>
                        <p:par>
                          <p:cTn id="41" fill="hold">
                            <p:stCondLst>
                              <p:cond delay="8500"/>
                            </p:stCondLst>
                            <p:childTnLst>
                              <p:par>
                                <p:cTn id="42" presetID="22" presetClass="entr" presetSubtype="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2000"/>
                                        <p:tgtEl>
                                          <p:spTgt spid="15"/>
                                        </p:tgtEl>
                                      </p:cBhvr>
                                    </p:animEffect>
                                  </p:childTnLst>
                                </p:cTn>
                              </p:par>
                            </p:childTnLst>
                          </p:cTn>
                        </p:par>
                        <p:par>
                          <p:cTn id="45" fill="hold">
                            <p:stCondLst>
                              <p:cond delay="10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20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2000"/>
                                        <p:tgtEl>
                                          <p:spTgt spid="23"/>
                                        </p:tgtEl>
                                      </p:cBhvr>
                                    </p:animEffect>
                                  </p:childTnLst>
                                </p:cTn>
                              </p:par>
                            </p:childTnLst>
                          </p:cTn>
                        </p:par>
                        <p:par>
                          <p:cTn id="54" fill="hold">
                            <p:stCondLst>
                              <p:cond delay="2000"/>
                            </p:stCondLst>
                            <p:childTnLst>
                              <p:par>
                                <p:cTn id="55" presetID="22" presetClass="entr" presetSubtype="1"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up)">
                                      <p:cBhvr>
                                        <p:cTn id="57" dur="2000"/>
                                        <p:tgtEl>
                                          <p:spTgt spid="33"/>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1000"/>
                                        <p:tgtEl>
                                          <p:spTgt spid="18"/>
                                        </p:tgtEl>
                                      </p:cBhvr>
                                    </p:animEffect>
                                  </p:childTnLst>
                                </p:cTn>
                              </p:par>
                            </p:childTnLst>
                          </p:cTn>
                        </p:par>
                        <p:par>
                          <p:cTn id="62" fill="hold">
                            <p:stCondLst>
                              <p:cond delay="5000"/>
                            </p:stCondLst>
                            <p:childTnLst>
                              <p:par>
                                <p:cTn id="63" presetID="1" presetClass="entr" presetSubtype="0" fill="hold" nodeType="afterEffect">
                                  <p:stCondLst>
                                    <p:cond delay="0"/>
                                  </p:stCondLst>
                                  <p:childTnLst>
                                    <p:set>
                                      <p:cBhvr>
                                        <p:cTn id="64" dur="1" fill="hold">
                                          <p:stCondLst>
                                            <p:cond delay="0"/>
                                          </p:stCondLst>
                                        </p:cTn>
                                        <p:tgtEl>
                                          <p:spTgt spid="217092"/>
                                        </p:tgtEl>
                                        <p:attrNameLst>
                                          <p:attrName>style.visibility</p:attrName>
                                        </p:attrNameLst>
                                      </p:cBhvr>
                                      <p:to>
                                        <p:strVal val="visible"/>
                                      </p:to>
                                    </p:set>
                                  </p:childTnLst>
                                </p:cTn>
                              </p:par>
                            </p:childTnLst>
                          </p:cTn>
                        </p:par>
                        <p:par>
                          <p:cTn id="65" fill="hold">
                            <p:stCondLst>
                              <p:cond delay="5000"/>
                            </p:stCondLst>
                            <p:childTnLst>
                              <p:par>
                                <p:cTn id="66" presetID="2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3000"/>
                                        <p:tgtEl>
                                          <p:spTgt spid="28"/>
                                        </p:tgtEl>
                                      </p:cBhvr>
                                    </p:animEffect>
                                  </p:childTnLst>
                                </p:cTn>
                              </p:par>
                            </p:childTnLst>
                          </p:cTn>
                        </p:par>
                        <p:par>
                          <p:cTn id="69" fill="hold">
                            <p:stCondLst>
                              <p:cond delay="8000"/>
                            </p:stCondLst>
                            <p:childTnLst>
                              <p:par>
                                <p:cTn id="70" presetID="1" presetClass="entr" presetSubtype="0" fill="hold" nodeType="afterEffect">
                                  <p:stCondLst>
                                    <p:cond delay="0"/>
                                  </p:stCondLst>
                                  <p:childTnLst>
                                    <p:set>
                                      <p:cBhvr>
                                        <p:cTn id="71" dur="1" fill="hold">
                                          <p:stCondLst>
                                            <p:cond delay="0"/>
                                          </p:stCondLst>
                                        </p:cTn>
                                        <p:tgtEl>
                                          <p:spTgt spid="217090"/>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0"/>
                                  </p:stCondLst>
                                  <p:childTnLst>
                                    <p:set>
                                      <p:cBhvr>
                                        <p:cTn id="74" dur="1" fill="hold">
                                          <p:stCondLst>
                                            <p:cond delay="0"/>
                                          </p:stCondLst>
                                        </p:cTn>
                                        <p:tgtEl>
                                          <p:spTgt spid="217091"/>
                                        </p:tgtEl>
                                        <p:attrNameLst>
                                          <p:attrName>style.visibility</p:attrName>
                                        </p:attrNameLst>
                                      </p:cBhvr>
                                      <p:to>
                                        <p:strVal val="visible"/>
                                      </p:to>
                                    </p:set>
                                  </p:childTnLst>
                                </p:cTn>
                              </p:par>
                            </p:childTnLst>
                          </p:cTn>
                        </p:par>
                        <p:par>
                          <p:cTn id="75" fill="hold">
                            <p:stCondLst>
                              <p:cond delay="8000"/>
                            </p:stCondLst>
                            <p:childTnLst>
                              <p:par>
                                <p:cTn id="76" presetID="22" presetClass="entr" presetSubtype="8"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left)">
                                      <p:cBhvr>
                                        <p:cTn id="78" dur="2000"/>
                                        <p:tgtEl>
                                          <p:spTgt spid="25"/>
                                        </p:tgtEl>
                                      </p:cBhvr>
                                    </p:animEffect>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2000"/>
                                        <p:tgtEl>
                                          <p:spTgt spid="26"/>
                                        </p:tgtEl>
                                      </p:cBhvr>
                                    </p:animEffect>
                                  </p:childTnLst>
                                </p:cTn>
                              </p:par>
                            </p:childTnLst>
                          </p:cTn>
                        </p:par>
                        <p:par>
                          <p:cTn id="83" fill="hold">
                            <p:stCondLst>
                              <p:cond delay="12000"/>
                            </p:stCondLst>
                            <p:childTnLst>
                              <p:par>
                                <p:cTn id="84" presetID="22" presetClass="entr" presetSubtype="8"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left)">
                                      <p:cBhvr>
                                        <p:cTn id="86"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0" grpId="0"/>
      <p:bldP spid="15" grpId="0"/>
      <p:bldP spid="18" grpId="0"/>
      <p:bldP spid="24" grpId="0" animBg="1"/>
      <p:bldP spid="25" grpId="0"/>
      <p:bldP spid="26" grpId="0"/>
      <p:bldP spid="28" grpId="0" animBg="1"/>
      <p:bldP spid="29" grpId="0" animBg="1"/>
      <p:bldP spid="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ท้ายกระดาษ 4"/>
          <p:cNvSpPr>
            <a:spLocks noGrp="1"/>
          </p:cNvSpPr>
          <p:nvPr>
            <p:ph type="ftr" sz="quarter" idx="11"/>
          </p:nvPr>
        </p:nvSpPr>
        <p:spPr/>
        <p:txBody>
          <a:bodyPr/>
          <a:lstStyle/>
          <a:p>
            <a:r>
              <a:rPr lang="en-US" dirty="0" err="1"/>
              <a:t>รศ.ดร.สมหมาย</a:t>
            </a:r>
            <a:r>
              <a:rPr lang="en-US" dirty="0"/>
              <a:t> </a:t>
            </a:r>
            <a:r>
              <a:rPr lang="en-US" dirty="0" err="1"/>
              <a:t>ปรีเปรม</a:t>
            </a:r>
            <a:endParaRPr lang="th-TH" dirty="0"/>
          </a:p>
        </p:txBody>
      </p:sp>
      <p:sp>
        <p:nvSpPr>
          <p:cNvPr id="92164" name="Rectangle 4"/>
          <p:cNvSpPr>
            <a:spLocks noGrp="1" noChangeArrowheads="1"/>
          </p:cNvSpPr>
          <p:nvPr>
            <p:ph type="title"/>
          </p:nvPr>
        </p:nvSpPr>
        <p:spPr>
          <a:xfrm>
            <a:off x="546100" y="304800"/>
            <a:ext cx="8229600" cy="1143000"/>
          </a:xfrm>
        </p:spPr>
        <p:style>
          <a:lnRef idx="2">
            <a:schemeClr val="accent3"/>
          </a:lnRef>
          <a:fillRef idx="1">
            <a:schemeClr val="lt1"/>
          </a:fillRef>
          <a:effectRef idx="0">
            <a:schemeClr val="accent3"/>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14.4 Adiabatic Saturation Temperature</a:t>
            </a:r>
            <a:b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b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        and Wet-Bulb Temperature</a:t>
            </a:r>
            <a:endParaRPr lang="th-TH"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ndParaRPr>
          </a:p>
        </p:txBody>
      </p:sp>
      <p:sp>
        <p:nvSpPr>
          <p:cNvPr id="92165" name="Text Box 5"/>
          <p:cNvSpPr txBox="1">
            <a:spLocks noChangeArrowheads="1"/>
          </p:cNvSpPr>
          <p:nvPr/>
        </p:nvSpPr>
        <p:spPr bwMode="auto">
          <a:xfrm>
            <a:off x="257175" y="1671638"/>
            <a:ext cx="8705850" cy="3247043"/>
          </a:xfrm>
          <a:prstGeom prst="rect">
            <a:avLst/>
          </a:prstGeom>
          <a:noFill/>
          <a:ln w="9525">
            <a:noFill/>
            <a:miter lim="800000"/>
            <a:headEnd/>
            <a:tailEnd/>
          </a:ln>
          <a:effec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Relative humidity, </a:t>
            </a:r>
            <a:r>
              <a:rPr lang="el-GR"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Φ</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and </a:t>
            </a:r>
          </a:p>
          <a:p>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Specific humidity, </a:t>
            </a:r>
            <a:r>
              <a:rPr lang="el-GR"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ω</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th-TH"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ใช้บ่อยมากแต่วัดยาก</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    </a:t>
            </a:r>
          </a:p>
          <a:p>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a:t>
            </a:r>
            <a:r>
              <a:rPr lang="el-GR"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Φ</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 = </a:t>
            </a:r>
            <a:r>
              <a:rPr lang="en-US" sz="3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P</a:t>
            </a:r>
            <a:r>
              <a:rPr lang="en-US" sz="3600" b="1" baseline="-2500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v</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/P</a:t>
            </a:r>
            <a:r>
              <a:rPr lang="en-US" sz="3600" b="1" baseline="-25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g</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 </a:t>
            </a:r>
            <a:r>
              <a:rPr lang="el-GR"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ω</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 = </a:t>
            </a:r>
            <a:r>
              <a:rPr lang="en-US" sz="3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m</a:t>
            </a:r>
            <a:r>
              <a:rPr lang="en-US" sz="3600" b="1" baseline="-2500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v</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/m</a:t>
            </a:r>
            <a:r>
              <a:rPr lang="en-US" sz="3600" b="1" baseline="-25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a</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 =  0.622 </a:t>
            </a:r>
            <a:r>
              <a:rPr lang="en-US" sz="3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P</a:t>
            </a:r>
            <a:r>
              <a:rPr lang="en-US" sz="3600" b="1" baseline="-2500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v</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/P</a:t>
            </a:r>
            <a:r>
              <a:rPr lang="en-US" sz="3600" b="1" baseline="-25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a</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  </a:t>
            </a:r>
            <a:endParaRPr lang="el-GR"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endParaRPr>
          </a:p>
          <a:p>
            <a:endParaRPr lang="en-US" sz="9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endParaRPr>
          </a:p>
          <a:p>
            <a:pPr algn="ctr"/>
            <a:r>
              <a:rPr lang="th-TH" sz="4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ดังนั้นต้องพยายามหาวิธีการหา </a:t>
            </a:r>
            <a:r>
              <a:rPr lang="el-GR" sz="4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Φ</a:t>
            </a:r>
            <a:r>
              <a:rPr lang="th-TH" sz="4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 และ </a:t>
            </a:r>
            <a:r>
              <a:rPr lang="el-GR" sz="4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ω</a:t>
            </a:r>
            <a:r>
              <a:rPr lang="th-TH" sz="4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 </a:t>
            </a:r>
          </a:p>
          <a:p>
            <a:pPr algn="ctr"/>
            <a:r>
              <a:rPr lang="th-TH" sz="4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โดยการวัดกับปริมาณที่วัดง่าย เช่น </a:t>
            </a:r>
            <a:r>
              <a:rPr lang="en-US" sz="4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rPr>
              <a:t>T, P</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ตัวยึดท้ายกระดาษ 4"/>
          <p:cNvSpPr>
            <a:spLocks noGrp="1"/>
          </p:cNvSpPr>
          <p:nvPr>
            <p:ph type="ftr" sz="quarter" idx="11"/>
          </p:nvPr>
        </p:nvSpPr>
        <p:spPr/>
        <p:txBody>
          <a:bodyPr/>
          <a:lstStyle/>
          <a:p>
            <a:r>
              <a:rPr lang="en-US"/>
              <a:t>รศ.ดร.สมหมาย ปรีเปรม</a:t>
            </a:r>
            <a:endParaRPr lang="th-TH"/>
          </a:p>
        </p:txBody>
      </p:sp>
      <p:grpSp>
        <p:nvGrpSpPr>
          <p:cNvPr id="93193" name="Group 9"/>
          <p:cNvGrpSpPr>
            <a:grpSpLocks/>
          </p:cNvGrpSpPr>
          <p:nvPr/>
        </p:nvGrpSpPr>
        <p:grpSpPr bwMode="auto">
          <a:xfrm>
            <a:off x="5835650" y="869950"/>
            <a:ext cx="2684463" cy="3700463"/>
            <a:chOff x="3676" y="548"/>
            <a:chExt cx="1691" cy="2331"/>
          </a:xfrm>
        </p:grpSpPr>
        <p:pic>
          <p:nvPicPr>
            <p:cNvPr id="93187" name="Picture 3" descr="Fig 14-11"/>
            <p:cNvPicPr>
              <a:picLocks noChangeAspect="1" noChangeArrowheads="1"/>
            </p:cNvPicPr>
            <p:nvPr/>
          </p:nvPicPr>
          <p:blipFill>
            <a:blip r:embed="rId3" cstate="email"/>
            <a:srcRect/>
            <a:stretch>
              <a:fillRect/>
            </a:stretch>
          </p:blipFill>
          <p:spPr bwMode="auto">
            <a:xfrm>
              <a:off x="3757" y="1613"/>
              <a:ext cx="1610" cy="1266"/>
            </a:xfrm>
            <a:prstGeom prst="rect">
              <a:avLst/>
            </a:prstGeom>
            <a:noFill/>
          </p:spPr>
        </p:pic>
        <p:pic>
          <p:nvPicPr>
            <p:cNvPr id="93186" name="Picture 2" descr="Fig 14-11"/>
            <p:cNvPicPr>
              <a:picLocks noChangeAspect="1" noChangeArrowheads="1"/>
            </p:cNvPicPr>
            <p:nvPr/>
          </p:nvPicPr>
          <p:blipFill>
            <a:blip r:embed="rId4" cstate="email"/>
            <a:srcRect/>
            <a:stretch>
              <a:fillRect/>
            </a:stretch>
          </p:blipFill>
          <p:spPr bwMode="auto">
            <a:xfrm>
              <a:off x="3676" y="548"/>
              <a:ext cx="1639" cy="1259"/>
            </a:xfrm>
            <a:prstGeom prst="rect">
              <a:avLst/>
            </a:prstGeom>
            <a:noFill/>
          </p:spPr>
        </p:pic>
      </p:grpSp>
      <p:sp>
        <p:nvSpPr>
          <p:cNvPr id="93189" name="Text Box 5"/>
          <p:cNvSpPr txBox="1">
            <a:spLocks noChangeArrowheads="1"/>
          </p:cNvSpPr>
          <p:nvPr/>
        </p:nvSpPr>
        <p:spPr bwMode="auto">
          <a:xfrm>
            <a:off x="655093" y="191070"/>
            <a:ext cx="7533564" cy="584775"/>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Consider an Adiabatic Saturation Process:</a:t>
            </a:r>
            <a:endParaRPr lang="th-TH"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ndParaRPr>
          </a:p>
        </p:txBody>
      </p:sp>
      <p:graphicFrame>
        <p:nvGraphicFramePr>
          <p:cNvPr id="93191" name="Object 7"/>
          <p:cNvGraphicFramePr>
            <a:graphicFrameLocks noChangeAspect="1"/>
          </p:cNvGraphicFramePr>
          <p:nvPr/>
        </p:nvGraphicFramePr>
        <p:xfrm>
          <a:off x="339725" y="850900"/>
          <a:ext cx="5253038" cy="5589588"/>
        </p:xfrm>
        <a:graphic>
          <a:graphicData uri="http://schemas.openxmlformats.org/presentationml/2006/ole">
            <p:oleObj spid="_x0000_s93191" name="Equation" r:id="rId5" imgW="2958840" imgH="3149280" progId="Equation.3">
              <p:embed/>
            </p:oleObj>
          </a:graphicData>
        </a:graphic>
      </p:graphicFrame>
      <p:sp>
        <p:nvSpPr>
          <p:cNvPr id="93192" name="Text Box 8"/>
          <p:cNvSpPr txBox="1">
            <a:spLocks noChangeArrowheads="1"/>
          </p:cNvSpPr>
          <p:nvPr/>
        </p:nvSpPr>
        <p:spPr bwMode="auto">
          <a:xfrm>
            <a:off x="5816600" y="4876800"/>
            <a:ext cx="3124200" cy="1533525"/>
          </a:xfrm>
          <a:prstGeom prst="rect">
            <a:avLst/>
          </a:prstGeom>
          <a:noFill/>
          <a:ln w="38100">
            <a:solidFill>
              <a:srgbClr val="FFCC99"/>
            </a:solidFill>
            <a:miter lim="800000"/>
            <a:headEnd/>
            <a:tailEnd/>
          </a:ln>
          <a:effectLst>
            <a:prstShdw prst="shdw17" dist="17961" dir="2700000">
              <a:srgbClr val="FFCC99">
                <a:gamma/>
                <a:shade val="60000"/>
                <a:invGamma/>
              </a:srgbClr>
            </a:prstShdw>
          </a:effectLst>
        </p:spPr>
        <p:txBody>
          <a:bodyPr>
            <a:spAutoFit/>
          </a:bodyPr>
          <a:lstStyle/>
          <a:p>
            <a:pPr>
              <a:spcBef>
                <a:spcPct val="50000"/>
              </a:spcBef>
            </a:pPr>
            <a:r>
              <a:rPr lang="en-US">
                <a:solidFill>
                  <a:srgbClr val="000066"/>
                </a:solidFill>
                <a:effectLst>
                  <a:outerShdw blurRad="38100" dist="38100" dir="2700000" algn="tl">
                    <a:srgbClr val="C0C0C0"/>
                  </a:outerShdw>
                </a:effectLst>
                <a:latin typeface="Comic Sans MS" pitchFamily="66" charset="0"/>
              </a:rPr>
              <a:t>So, just measure T</a:t>
            </a:r>
            <a:r>
              <a:rPr lang="en-US" baseline="-25000">
                <a:solidFill>
                  <a:srgbClr val="000066"/>
                </a:solidFill>
                <a:effectLst>
                  <a:outerShdw blurRad="38100" dist="38100" dir="2700000" algn="tl">
                    <a:srgbClr val="C0C0C0"/>
                  </a:outerShdw>
                </a:effectLst>
                <a:latin typeface="Comic Sans MS" pitchFamily="66" charset="0"/>
              </a:rPr>
              <a:t>1</a:t>
            </a:r>
            <a:r>
              <a:rPr lang="en-US">
                <a:solidFill>
                  <a:srgbClr val="000066"/>
                </a:solidFill>
                <a:effectLst>
                  <a:outerShdw blurRad="38100" dist="38100" dir="2700000" algn="tl">
                    <a:srgbClr val="C0C0C0"/>
                  </a:outerShdw>
                </a:effectLst>
                <a:latin typeface="Comic Sans MS" pitchFamily="66" charset="0"/>
              </a:rPr>
              <a:t>, T</a:t>
            </a:r>
            <a:r>
              <a:rPr lang="en-US" baseline="-25000">
                <a:solidFill>
                  <a:srgbClr val="000066"/>
                </a:solidFill>
                <a:effectLst>
                  <a:outerShdw blurRad="38100" dist="38100" dir="2700000" algn="tl">
                    <a:srgbClr val="C0C0C0"/>
                  </a:outerShdw>
                </a:effectLst>
                <a:latin typeface="Comic Sans MS" pitchFamily="66" charset="0"/>
              </a:rPr>
              <a:t>2</a:t>
            </a:r>
            <a:r>
              <a:rPr lang="en-US">
                <a:solidFill>
                  <a:srgbClr val="000066"/>
                </a:solidFill>
                <a:effectLst>
                  <a:outerShdw blurRad="38100" dist="38100" dir="2700000" algn="tl">
                    <a:srgbClr val="C0C0C0"/>
                  </a:outerShdw>
                </a:effectLst>
                <a:latin typeface="Comic Sans MS" pitchFamily="66" charset="0"/>
              </a:rPr>
              <a:t> and P</a:t>
            </a:r>
            <a:r>
              <a:rPr lang="en-US" baseline="-25000">
                <a:solidFill>
                  <a:srgbClr val="000066"/>
                </a:solidFill>
                <a:effectLst>
                  <a:outerShdw blurRad="38100" dist="38100" dir="2700000" algn="tl">
                    <a:srgbClr val="C0C0C0"/>
                  </a:outerShdw>
                </a:effectLst>
                <a:latin typeface="Comic Sans MS" pitchFamily="66" charset="0"/>
              </a:rPr>
              <a:t>total</a:t>
            </a:r>
            <a:r>
              <a:rPr lang="en-US">
                <a:solidFill>
                  <a:srgbClr val="000066"/>
                </a:solidFill>
                <a:effectLst>
                  <a:outerShdw blurRad="38100" dist="38100" dir="2700000" algn="tl">
                    <a:srgbClr val="C0C0C0"/>
                  </a:outerShdw>
                </a:effectLst>
                <a:latin typeface="Comic Sans MS" pitchFamily="66" charset="0"/>
              </a:rPr>
              <a:t>, we can get  </a:t>
            </a:r>
            <a:r>
              <a:rPr lang="el-GR" sz="3600" b="1">
                <a:solidFill>
                  <a:srgbClr val="000066"/>
                </a:solidFill>
                <a:effectLst>
                  <a:outerShdw blurRad="38100" dist="38100" dir="2700000" algn="tl">
                    <a:srgbClr val="C0C0C0"/>
                  </a:outerShdw>
                </a:effectLst>
                <a:latin typeface="Comic Sans MS" pitchFamily="66" charset="0"/>
                <a:cs typeface="Arial" pitchFamily="34" charset="0"/>
              </a:rPr>
              <a:t>ω</a:t>
            </a:r>
            <a:r>
              <a:rPr lang="en-US" sz="3600" b="1" baseline="-25000">
                <a:solidFill>
                  <a:srgbClr val="000066"/>
                </a:solidFill>
                <a:effectLst>
                  <a:outerShdw blurRad="38100" dist="38100" dir="2700000" algn="tl">
                    <a:srgbClr val="C0C0C0"/>
                  </a:outerShdw>
                </a:effectLst>
                <a:latin typeface="Comic Sans MS" pitchFamily="66" charset="0"/>
                <a:cs typeface="Arial" pitchFamily="34" charset="0"/>
              </a:rPr>
              <a:t>1</a:t>
            </a:r>
            <a:endParaRPr lang="el-GR" sz="3600" b="1">
              <a:solidFill>
                <a:srgbClr val="000066"/>
              </a:solidFill>
              <a:effectLst>
                <a:outerShdw blurRad="38100" dist="38100" dir="2700000" algn="tl">
                  <a:srgbClr val="C0C0C0"/>
                </a:outerShdw>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156674" name="Picture 2" descr="hard_water02"/>
          <p:cNvPicPr>
            <a:picLocks noChangeAspect="1" noChangeArrowheads="1"/>
          </p:cNvPicPr>
          <p:nvPr/>
        </p:nvPicPr>
        <p:blipFill>
          <a:blip r:embed="rId2" cstate="screen"/>
          <a:srcRect/>
          <a:stretch>
            <a:fillRect/>
          </a:stretch>
        </p:blipFill>
        <p:spPr bwMode="auto">
          <a:xfrm>
            <a:off x="0" y="-139700"/>
            <a:ext cx="9144000" cy="6997700"/>
          </a:xfrm>
          <a:prstGeom prst="rect">
            <a:avLst/>
          </a:prstGeom>
          <a:noFill/>
        </p:spPr>
      </p:pic>
      <p:sp>
        <p:nvSpPr>
          <p:cNvPr id="156675" name="Rectangle 3"/>
          <p:cNvSpPr>
            <a:spLocks noChangeArrowheads="1"/>
          </p:cNvSpPr>
          <p:nvPr/>
        </p:nvSpPr>
        <p:spPr bwMode="auto">
          <a:xfrm>
            <a:off x="5461000" y="5410200"/>
            <a:ext cx="3683000" cy="1295400"/>
          </a:xfrm>
          <a:prstGeom prst="rect">
            <a:avLst/>
          </a:prstGeom>
          <a:noFill/>
          <a:ln w="9525">
            <a:noFill/>
            <a:miter lim="800000"/>
            <a:headEnd/>
            <a:tailEnd/>
          </a:ln>
          <a:effectLst/>
        </p:spPr>
        <p:txBody>
          <a:bodyPr anchor="ctr"/>
          <a:lstStyle/>
          <a:p>
            <a:pPr algn="ctr">
              <a:lnSpc>
                <a:spcPct val="50000"/>
              </a:lnSpc>
            </a:pPr>
            <a:r>
              <a:rPr lang="en-US" sz="12000" b="1">
                <a:solidFill>
                  <a:schemeClr val="accent2"/>
                </a:solidFill>
                <a:effectLst>
                  <a:outerShdw blurRad="38100" dist="38100" dir="2700000" algn="tl">
                    <a:srgbClr val="C0C0C0"/>
                  </a:outerShdw>
                </a:effectLst>
                <a:latin typeface="JS Tina" pitchFamily="2" charset="-34"/>
                <a:cs typeface="JS Tina" pitchFamily="2" charset="-34"/>
              </a:rPr>
              <a:t>Dew</a:t>
            </a:r>
            <a:endParaRPr lang="th-TH" sz="12000" b="1">
              <a:solidFill>
                <a:schemeClr val="accent2"/>
              </a:solidFill>
              <a:effectLst>
                <a:outerShdw blurRad="38100" dist="38100" dir="2700000" algn="tl">
                  <a:srgbClr val="C0C0C0"/>
                </a:outerShdw>
              </a:effectLst>
              <a:latin typeface="JS Tina" pitchFamily="2" charset="-34"/>
              <a:cs typeface="JS Tina" pitchFamily="2"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6675"/>
                                        </p:tgtEl>
                                        <p:attrNameLst>
                                          <p:attrName>style.visibility</p:attrName>
                                        </p:attrNameLst>
                                      </p:cBhvr>
                                      <p:to>
                                        <p:strVal val="visible"/>
                                      </p:to>
                                    </p:set>
                                    <p:animEffect transition="in" filter="fade">
                                      <p:cBhvr>
                                        <p:cTn id="7" dur="3000"/>
                                        <p:tgtEl>
                                          <p:spTgt spid="156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ตัวยึดท้ายกระดาษ 4"/>
          <p:cNvSpPr>
            <a:spLocks noGrp="1"/>
          </p:cNvSpPr>
          <p:nvPr>
            <p:ph type="ftr" sz="quarter" idx="11"/>
          </p:nvPr>
        </p:nvSpPr>
        <p:spPr/>
        <p:txBody>
          <a:bodyPr/>
          <a:lstStyle/>
          <a:p>
            <a:r>
              <a:rPr lang="en-US"/>
              <a:t>รศ.ดร.สมหมาย ปรีเปรม</a:t>
            </a:r>
            <a:endParaRPr lang="th-TH"/>
          </a:p>
        </p:txBody>
      </p:sp>
      <p:pic>
        <p:nvPicPr>
          <p:cNvPr id="104450" name="Picture 2" descr="Fig 14-13"/>
          <p:cNvPicPr>
            <a:picLocks noChangeAspect="1" noChangeArrowheads="1"/>
          </p:cNvPicPr>
          <p:nvPr/>
        </p:nvPicPr>
        <p:blipFill>
          <a:blip r:embed="rId2" cstate="email"/>
          <a:srcRect/>
          <a:stretch>
            <a:fillRect/>
          </a:stretch>
        </p:blipFill>
        <p:spPr bwMode="auto">
          <a:xfrm>
            <a:off x="3076575" y="2111375"/>
            <a:ext cx="2368550" cy="4035425"/>
          </a:xfrm>
          <a:prstGeom prst="rect">
            <a:avLst/>
          </a:prstGeom>
          <a:noFill/>
        </p:spPr>
      </p:pic>
      <p:sp>
        <p:nvSpPr>
          <p:cNvPr id="104451" name="Text Box 3"/>
          <p:cNvSpPr txBox="1">
            <a:spLocks noChangeArrowheads="1"/>
          </p:cNvSpPr>
          <p:nvPr/>
        </p:nvSpPr>
        <p:spPr bwMode="auto">
          <a:xfrm>
            <a:off x="317500" y="381000"/>
            <a:ext cx="8559800" cy="1408113"/>
          </a:xfrm>
          <a:prstGeom prst="rect">
            <a:avLst/>
          </a:prstGeom>
          <a:noFill/>
          <a:ln w="38100">
            <a:solidFill>
              <a:srgbClr val="FFCC99"/>
            </a:solidFill>
            <a:miter lim="800000"/>
            <a:headEnd/>
            <a:tailEnd/>
          </a:ln>
          <a:effectLst>
            <a:prstShdw prst="shdw17" dist="17961" dir="2700000">
              <a:srgbClr val="FFCC99">
                <a:gamma/>
                <a:shade val="60000"/>
                <a:invGamma/>
              </a:srgbClr>
            </a:prstShdw>
          </a:effectLst>
        </p:spPr>
        <p:txBody>
          <a:bodyPr>
            <a:spAutoFit/>
          </a:bodyPr>
          <a:lstStyle/>
          <a:p>
            <a:pPr>
              <a:spcBef>
                <a:spcPct val="50000"/>
              </a:spcBef>
            </a:pPr>
            <a:r>
              <a:rPr lang="en-US" sz="2400" dirty="0">
                <a:solidFill>
                  <a:srgbClr val="000066"/>
                </a:solidFill>
                <a:effectLst>
                  <a:outerShdw blurRad="38100" dist="38100" dir="2700000" algn="tl">
                    <a:srgbClr val="C0C0C0"/>
                  </a:outerShdw>
                </a:effectLst>
                <a:latin typeface="Comic Sans MS" pitchFamily="66" charset="0"/>
              </a:rPr>
              <a:t>But to </a:t>
            </a:r>
            <a:r>
              <a:rPr lang="en-US" sz="2400" dirty="0" smtClean="0">
                <a:solidFill>
                  <a:srgbClr val="000066"/>
                </a:solidFill>
                <a:effectLst>
                  <a:outerShdw blurRad="38100" dist="38100" dir="2700000" algn="tl">
                    <a:srgbClr val="C0C0C0"/>
                  </a:outerShdw>
                </a:effectLst>
                <a:latin typeface="Comic Sans MS" pitchFamily="66" charset="0"/>
              </a:rPr>
              <a:t>make </a:t>
            </a:r>
            <a:r>
              <a:rPr lang="en-US" sz="2400" dirty="0">
                <a:solidFill>
                  <a:srgbClr val="000066"/>
                </a:solidFill>
                <a:effectLst>
                  <a:outerShdw blurRad="38100" dist="38100" dir="2700000" algn="tl">
                    <a:srgbClr val="C0C0C0"/>
                  </a:outerShdw>
                </a:effectLst>
                <a:latin typeface="Comic Sans MS" pitchFamily="66" charset="0"/>
              </a:rPr>
              <a:t>exit stream saturate, it need a very long </a:t>
            </a:r>
            <a:r>
              <a:rPr lang="en-US" sz="2400" dirty="0" smtClean="0">
                <a:solidFill>
                  <a:srgbClr val="000066"/>
                </a:solidFill>
                <a:effectLst>
                  <a:outerShdw blurRad="38100" dist="38100" dir="2700000" algn="tl">
                    <a:srgbClr val="C0C0C0"/>
                  </a:outerShdw>
                </a:effectLst>
                <a:latin typeface="Comic Sans MS" pitchFamily="66" charset="0"/>
              </a:rPr>
              <a:t>channel </a:t>
            </a:r>
            <a:r>
              <a:rPr lang="en-US" sz="2400" dirty="0">
                <a:solidFill>
                  <a:srgbClr val="000066"/>
                </a:solidFill>
                <a:effectLst>
                  <a:outerShdw blurRad="38100" dist="38100" dir="2700000" algn="tl">
                    <a:srgbClr val="C0C0C0"/>
                  </a:outerShdw>
                </a:effectLst>
                <a:latin typeface="Comic Sans MS" pitchFamily="66" charset="0"/>
              </a:rPr>
              <a:t>or spray mechanism. </a:t>
            </a:r>
          </a:p>
          <a:p>
            <a:pPr>
              <a:spcBef>
                <a:spcPct val="50000"/>
              </a:spcBef>
            </a:pPr>
            <a:r>
              <a:rPr lang="en-US" sz="2400" dirty="0">
                <a:solidFill>
                  <a:srgbClr val="000066"/>
                </a:solidFill>
                <a:effectLst>
                  <a:outerShdw blurRad="38100" dist="38100" dir="2700000" algn="tl">
                    <a:srgbClr val="C0C0C0"/>
                  </a:outerShdw>
                </a:effectLst>
                <a:latin typeface="Comic Sans MS" pitchFamily="66" charset="0"/>
              </a:rPr>
              <a:t>Wet-Bulb Temperature is more practical approach.</a:t>
            </a:r>
            <a:endParaRPr lang="el-GR" sz="3200" b="1" dirty="0">
              <a:solidFill>
                <a:srgbClr val="000066"/>
              </a:solidFill>
              <a:effectLst>
                <a:outerShdw blurRad="38100" dist="38100" dir="2700000" algn="tl">
                  <a:srgbClr val="C0C0C0"/>
                </a:outerShdw>
              </a:effectLst>
              <a:latin typeface="Comic Sans MS" pitchFamily="66" charset="0"/>
              <a:cs typeface="Arial" pitchFamily="34" charset="0"/>
            </a:endParaRPr>
          </a:p>
        </p:txBody>
      </p:sp>
      <p:pic>
        <p:nvPicPr>
          <p:cNvPr id="104452" name="Picture 4" descr="Fig 14-12"/>
          <p:cNvPicPr>
            <a:picLocks noChangeAspect="1" noChangeArrowheads="1"/>
          </p:cNvPicPr>
          <p:nvPr/>
        </p:nvPicPr>
        <p:blipFill>
          <a:blip r:embed="rId3" cstate="email"/>
          <a:srcRect/>
          <a:stretch>
            <a:fillRect/>
          </a:stretch>
        </p:blipFill>
        <p:spPr bwMode="auto">
          <a:xfrm>
            <a:off x="214313" y="2141538"/>
            <a:ext cx="2879725" cy="3973512"/>
          </a:xfrm>
          <a:prstGeom prst="rect">
            <a:avLst/>
          </a:prstGeom>
          <a:noFill/>
        </p:spPr>
      </p:pic>
      <p:sp>
        <p:nvSpPr>
          <p:cNvPr id="104453" name="AutoShape 5"/>
          <p:cNvSpPr>
            <a:spLocks noChangeArrowheads="1"/>
          </p:cNvSpPr>
          <p:nvPr/>
        </p:nvSpPr>
        <p:spPr bwMode="auto">
          <a:xfrm>
            <a:off x="2209800" y="2692400"/>
            <a:ext cx="774700"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w="9525">
            <a:noFill/>
            <a:miter lim="800000"/>
            <a:headEnd/>
            <a:tailEnd/>
          </a:ln>
          <a:effectLst>
            <a:prstShdw prst="shdw17" dist="17961" dir="2700000">
              <a:srgbClr val="FF9900">
                <a:gamma/>
                <a:shade val="60000"/>
                <a:invGamma/>
              </a:srgbClr>
            </a:prstShdw>
          </a:effectLst>
        </p:spPr>
        <p:txBody>
          <a:bodyPr wrap="none" anchor="ctr"/>
          <a:lstStyle/>
          <a:p>
            <a:endParaRPr lang="th-TH"/>
          </a:p>
        </p:txBody>
      </p:sp>
      <p:sp>
        <p:nvSpPr>
          <p:cNvPr id="104454" name="Rectangle 6"/>
          <p:cNvSpPr>
            <a:spLocks noChangeArrowheads="1"/>
          </p:cNvSpPr>
          <p:nvPr/>
        </p:nvSpPr>
        <p:spPr bwMode="auto">
          <a:xfrm>
            <a:off x="330200" y="1981200"/>
            <a:ext cx="5740400" cy="4178300"/>
          </a:xfrm>
          <a:prstGeom prst="rect">
            <a:avLst/>
          </a:prstGeom>
          <a:noFill/>
          <a:ln w="38100">
            <a:solidFill>
              <a:srgbClr val="FFCC99"/>
            </a:solidFill>
            <a:miter lim="800000"/>
            <a:headEnd/>
            <a:tailEnd/>
          </a:ln>
          <a:effectLst>
            <a:prstShdw prst="shdw17" dist="17961" dir="2700000">
              <a:srgbClr val="FFCC99">
                <a:gamma/>
                <a:shade val="60000"/>
                <a:invGamma/>
              </a:srgbClr>
            </a:prstShdw>
          </a:effectLst>
        </p:spPr>
        <p:txBody>
          <a:bodyPr wrap="none" anchor="ctr"/>
          <a:lstStyle/>
          <a:p>
            <a:endParaRPr lang="th-TH"/>
          </a:p>
        </p:txBody>
      </p:sp>
      <p:sp>
        <p:nvSpPr>
          <p:cNvPr id="104455" name="Text Box 7"/>
          <p:cNvSpPr txBox="1">
            <a:spLocks noChangeArrowheads="1"/>
          </p:cNvSpPr>
          <p:nvPr/>
        </p:nvSpPr>
        <p:spPr bwMode="auto">
          <a:xfrm>
            <a:off x="6249988" y="1982788"/>
            <a:ext cx="2565400" cy="3146425"/>
          </a:xfrm>
          <a:prstGeom prst="rect">
            <a:avLst/>
          </a:prstGeom>
          <a:noFill/>
          <a:ln w="38100">
            <a:solidFill>
              <a:srgbClr val="FFCC99"/>
            </a:solidFill>
            <a:miter lim="800000"/>
            <a:headEnd/>
            <a:tailEnd/>
          </a:ln>
          <a:effectLst>
            <a:prstShdw prst="shdw17" dist="17961" dir="2700000">
              <a:srgbClr val="FFCC99">
                <a:gamma/>
                <a:shade val="60000"/>
                <a:invGamma/>
              </a:srgbClr>
            </a:prstShdw>
          </a:effectLst>
        </p:spPr>
        <p:txBody>
          <a:bodyPr>
            <a:spAutoFit/>
          </a:bodyPr>
          <a:lstStyle/>
          <a:p>
            <a:pPr>
              <a:lnSpc>
                <a:spcPct val="90000"/>
              </a:lnSpc>
            </a:pPr>
            <a:r>
              <a:rPr lang="en-US" sz="2200" i="1" dirty="0">
                <a:solidFill>
                  <a:srgbClr val="000066"/>
                </a:solidFill>
                <a:effectLst>
                  <a:outerShdw blurRad="38100" dist="38100" dir="2700000" algn="tl">
                    <a:srgbClr val="C0C0C0"/>
                  </a:outerShdw>
                </a:effectLst>
                <a:latin typeface="Times New Roman" pitchFamily="18" charset="0"/>
              </a:rPr>
              <a:t>At normal </a:t>
            </a:r>
            <a:r>
              <a:rPr lang="en-US" sz="2200" i="1" dirty="0" err="1">
                <a:solidFill>
                  <a:srgbClr val="000066"/>
                </a:solidFill>
                <a:effectLst>
                  <a:outerShdw blurRad="38100" dist="38100" dir="2700000" algn="tl">
                    <a:srgbClr val="C0C0C0"/>
                  </a:outerShdw>
                </a:effectLst>
                <a:latin typeface="Times New Roman" pitchFamily="18" charset="0"/>
              </a:rPr>
              <a:t>atmosperic</a:t>
            </a:r>
            <a:r>
              <a:rPr lang="en-US" sz="2200" i="1" dirty="0">
                <a:solidFill>
                  <a:srgbClr val="000066"/>
                </a:solidFill>
                <a:effectLst>
                  <a:outerShdw blurRad="38100" dist="38100" dir="2700000" algn="tl">
                    <a:srgbClr val="C0C0C0"/>
                  </a:outerShdw>
                </a:effectLst>
                <a:latin typeface="Times New Roman" pitchFamily="18" charset="0"/>
              </a:rPr>
              <a:t> Wet-Bulb Temperature and Adiabatic Saturation Temperature of air and water vapor mixture are </a:t>
            </a:r>
            <a:r>
              <a:rPr lang="en-US" sz="2200" b="1" i="1" dirty="0">
                <a:solidFill>
                  <a:srgbClr val="000066"/>
                </a:solidFill>
                <a:effectLst>
                  <a:outerShdw blurRad="38100" dist="38100" dir="2700000" algn="tl">
                    <a:srgbClr val="C0C0C0"/>
                  </a:outerShdw>
                </a:effectLst>
                <a:latin typeface="Times New Roman" pitchFamily="18" charset="0"/>
              </a:rPr>
              <a:t>approximately equal</a:t>
            </a:r>
            <a:endParaRPr lang="el-GR" sz="2200" b="1" i="1" dirty="0">
              <a:solidFill>
                <a:srgbClr val="000066"/>
              </a:solidFill>
              <a:effectLst>
                <a:outerShdw blurRad="38100" dist="38100" dir="2700000" algn="tl">
                  <a:srgbClr val="C0C0C0"/>
                </a:outerShdw>
              </a:effectLst>
              <a:latin typeface="Times New Roman" pitchFamily="18" charset="0"/>
              <a:cs typeface="Arial" pitchFamily="34" charset="0"/>
            </a:endParaRPr>
          </a:p>
        </p:txBody>
      </p:sp>
      <p:sp>
        <p:nvSpPr>
          <p:cNvPr id="104456" name="Text Box 8"/>
          <p:cNvSpPr txBox="1">
            <a:spLocks noChangeArrowheads="1"/>
          </p:cNvSpPr>
          <p:nvPr/>
        </p:nvSpPr>
        <p:spPr bwMode="auto">
          <a:xfrm>
            <a:off x="6238875" y="5464175"/>
            <a:ext cx="2565400" cy="679450"/>
          </a:xfrm>
          <a:prstGeom prst="rect">
            <a:avLst/>
          </a:prstGeom>
          <a:noFill/>
          <a:ln w="38100">
            <a:solidFill>
              <a:srgbClr val="FF6600"/>
            </a:solidFill>
            <a:miter lim="800000"/>
            <a:headEnd/>
            <a:tailEnd/>
          </a:ln>
          <a:effectLst>
            <a:prstShdw prst="shdw17" dist="17961" dir="2700000">
              <a:srgbClr val="FF6600">
                <a:gamma/>
                <a:shade val="60000"/>
                <a:invGamma/>
              </a:srgbClr>
            </a:prstShdw>
          </a:effectLst>
        </p:spPr>
        <p:txBody>
          <a:bodyPr>
            <a:spAutoFit/>
          </a:bodyPr>
          <a:lstStyle/>
          <a:p>
            <a:pPr>
              <a:spcBef>
                <a:spcPct val="50000"/>
              </a:spcBef>
            </a:pPr>
            <a:r>
              <a:rPr lang="en-US" sz="2000">
                <a:solidFill>
                  <a:srgbClr val="000066"/>
                </a:solidFill>
                <a:effectLst>
                  <a:outerShdw blurRad="38100" dist="38100" dir="2700000" algn="tl">
                    <a:srgbClr val="C0C0C0"/>
                  </a:outerShdw>
                </a:effectLst>
                <a:latin typeface="Comic Sans MS" pitchFamily="66" charset="0"/>
              </a:rPr>
              <a:t>Psychrometer </a:t>
            </a:r>
            <a:r>
              <a:rPr lang="th-TH" sz="1600">
                <a:solidFill>
                  <a:srgbClr val="000066"/>
                </a:solidFill>
                <a:effectLst>
                  <a:outerShdw blurRad="38100" dist="38100" dir="2700000" algn="tl">
                    <a:srgbClr val="C0C0C0"/>
                  </a:outerShdw>
                </a:effectLst>
                <a:latin typeface="JS Tina" pitchFamily="2" charset="-34"/>
                <a:cs typeface="JS Tina" pitchFamily="2" charset="-34"/>
              </a:rPr>
              <a:t>มีกี่แบบ แต่ละแบบมีหลักการทำงานอย่างไร</a:t>
            </a:r>
            <a:r>
              <a:rPr lang="en-US" sz="1600">
                <a:solidFill>
                  <a:srgbClr val="000066"/>
                </a:solidFill>
                <a:effectLst>
                  <a:outerShdw blurRad="38100" dist="38100" dir="2700000" algn="tl">
                    <a:srgbClr val="C0C0C0"/>
                  </a:outerShdw>
                </a:effectLst>
                <a:latin typeface="JS Tina" pitchFamily="2" charset="-34"/>
                <a:cs typeface="JS Tina" pitchFamily="2" charset="-34"/>
              </a:rPr>
              <a:t> </a:t>
            </a:r>
            <a:endParaRPr lang="el-GR" sz="2000" b="1">
              <a:solidFill>
                <a:srgbClr val="000066"/>
              </a:solidFill>
              <a:effectLst>
                <a:outerShdw blurRad="38100" dist="38100" dir="2700000" algn="tl">
                  <a:srgbClr val="C0C0C0"/>
                </a:outerShdw>
              </a:effectLst>
              <a:latin typeface="JS Tina" pitchFamily="2" charset="-34"/>
              <a:cs typeface="JS Tina" pitchFamily="2" charset="-34"/>
            </a:endParaRPr>
          </a:p>
        </p:txBody>
      </p:sp>
      <p:pic>
        <p:nvPicPr>
          <p:cNvPr id="104457" name="Picture 9" descr="A picture of Precision Psychrometer"/>
          <p:cNvPicPr>
            <a:picLocks noChangeAspect="1" noChangeArrowheads="1"/>
          </p:cNvPicPr>
          <p:nvPr/>
        </p:nvPicPr>
        <p:blipFill>
          <a:blip r:embed="rId4" cstate="screen"/>
          <a:srcRect/>
          <a:stretch>
            <a:fillRect/>
          </a:stretch>
        </p:blipFill>
        <p:spPr bwMode="auto">
          <a:xfrm>
            <a:off x="5892800" y="2855913"/>
            <a:ext cx="46038" cy="2466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fade">
                                      <p:cBhvr>
                                        <p:cTn id="7" dur="2000"/>
                                        <p:tgtEl>
                                          <p:spTgt spid="10445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4453"/>
                                        </p:tgtEl>
                                        <p:attrNameLst>
                                          <p:attrName>style.visibility</p:attrName>
                                        </p:attrNameLst>
                                      </p:cBhvr>
                                      <p:to>
                                        <p:strVal val="visible"/>
                                      </p:to>
                                    </p:set>
                                    <p:animEffect transition="in" filter="fade">
                                      <p:cBhvr>
                                        <p:cTn id="11" dur="2000"/>
                                        <p:tgtEl>
                                          <p:spTgt spid="104453"/>
                                        </p:tgtEl>
                                      </p:cBhvr>
                                    </p:animEffect>
                                  </p:childTnLst>
                                </p:cTn>
                              </p:par>
                              <p:par>
                                <p:cTn id="12" presetID="51" presetClass="entr" presetSubtype="0" fill="hold" nodeType="withEffect">
                                  <p:stCondLst>
                                    <p:cond delay="0"/>
                                  </p:stCondLst>
                                  <p:childTnLst>
                                    <p:set>
                                      <p:cBhvr>
                                        <p:cTn id="13" dur="1" fill="hold">
                                          <p:stCondLst>
                                            <p:cond delay="0"/>
                                          </p:stCondLst>
                                        </p:cTn>
                                        <p:tgtEl>
                                          <p:spTgt spid="104450"/>
                                        </p:tgtEl>
                                        <p:attrNameLst>
                                          <p:attrName>style.visibility</p:attrName>
                                        </p:attrNameLst>
                                      </p:cBhvr>
                                      <p:to>
                                        <p:strVal val="visible"/>
                                      </p:to>
                                    </p:set>
                                    <p:animEffect transition="in" filter="fade">
                                      <p:cBhvr>
                                        <p:cTn id="14" dur="770" decel="100000"/>
                                        <p:tgtEl>
                                          <p:spTgt spid="104450"/>
                                        </p:tgtEl>
                                      </p:cBhvr>
                                    </p:animEffect>
                                    <p:animScale>
                                      <p:cBhvr>
                                        <p:cTn id="15" dur="770" decel="100000"/>
                                        <p:tgtEl>
                                          <p:spTgt spid="104450"/>
                                        </p:tgtEl>
                                      </p:cBhvr>
                                      <p:from x="10000" y="10000"/>
                                      <p:to x="200000" y="450000"/>
                                    </p:animScale>
                                    <p:animScale>
                                      <p:cBhvr>
                                        <p:cTn id="16" dur="1230" accel="100000" fill="hold">
                                          <p:stCondLst>
                                            <p:cond delay="770"/>
                                          </p:stCondLst>
                                        </p:cTn>
                                        <p:tgtEl>
                                          <p:spTgt spid="104450"/>
                                        </p:tgtEl>
                                      </p:cBhvr>
                                      <p:from x="200000" y="450000"/>
                                      <p:to x="100000" y="100000"/>
                                    </p:animScale>
                                    <p:set>
                                      <p:cBhvr>
                                        <p:cTn id="17" dur="770" fill="hold"/>
                                        <p:tgtEl>
                                          <p:spTgt spid="104450"/>
                                        </p:tgtEl>
                                        <p:attrNameLst>
                                          <p:attrName>ppt_x</p:attrName>
                                        </p:attrNameLst>
                                      </p:cBhvr>
                                      <p:to>
                                        <p:strVal val="(0.5)"/>
                                      </p:to>
                                    </p:set>
                                    <p:anim from="(0.5)" to="(#ppt_x)" calcmode="lin" valueType="num">
                                      <p:cBhvr>
                                        <p:cTn id="18" dur="1230" accel="100000" fill="hold">
                                          <p:stCondLst>
                                            <p:cond delay="770"/>
                                          </p:stCondLst>
                                        </p:cTn>
                                        <p:tgtEl>
                                          <p:spTgt spid="104450"/>
                                        </p:tgtEl>
                                        <p:attrNameLst>
                                          <p:attrName>ppt_x</p:attrName>
                                        </p:attrNameLst>
                                      </p:cBhvr>
                                    </p:anim>
                                    <p:set>
                                      <p:cBhvr>
                                        <p:cTn id="19" dur="770" fill="hold"/>
                                        <p:tgtEl>
                                          <p:spTgt spid="104450"/>
                                        </p:tgtEl>
                                        <p:attrNameLst>
                                          <p:attrName>ppt_y</p:attrName>
                                        </p:attrNameLst>
                                      </p:cBhvr>
                                      <p:to>
                                        <p:strVal val="(#ppt_y+0.4)"/>
                                      </p:to>
                                    </p:set>
                                    <p:anim from="(#ppt_y+0.4)" to="(#ppt_y)" calcmode="lin" valueType="num">
                                      <p:cBhvr>
                                        <p:cTn id="20" dur="1230" accel="100000" fill="hold">
                                          <p:stCondLst>
                                            <p:cond delay="770"/>
                                          </p:stCondLst>
                                        </p:cTn>
                                        <p:tgtEl>
                                          <p:spTgt spid="104450"/>
                                        </p:tgtEl>
                                        <p:attrNameLst>
                                          <p:attrName>ppt_y</p:attrName>
                                        </p:attrNameLst>
                                      </p:cBhvr>
                                    </p:anim>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104457"/>
                                        </p:tgtEl>
                                        <p:attrNameLst>
                                          <p:attrName>style.visibility</p:attrName>
                                        </p:attrNameLst>
                                      </p:cBhvr>
                                      <p:to>
                                        <p:strVal val="visible"/>
                                      </p:to>
                                    </p:set>
                                    <p:animEffect transition="in" filter="fade">
                                      <p:cBhvr>
                                        <p:cTn id="24" dur="2000"/>
                                        <p:tgtEl>
                                          <p:spTgt spid="104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ตัวยึดท้ายกระดาษ 2"/>
          <p:cNvSpPr>
            <a:spLocks noGrp="1"/>
          </p:cNvSpPr>
          <p:nvPr>
            <p:ph type="ftr" sz="quarter" idx="11"/>
          </p:nvPr>
        </p:nvSpPr>
        <p:spPr/>
        <p:txBody>
          <a:bodyPr/>
          <a:lstStyle/>
          <a:p>
            <a:r>
              <a:rPr lang="en-US"/>
              <a:t>รศ.ดร.สมหมาย ปรีเปรม</a:t>
            </a:r>
            <a:endParaRPr lang="th-TH"/>
          </a:p>
        </p:txBody>
      </p:sp>
      <p:sp>
        <p:nvSpPr>
          <p:cNvPr id="94212" name="Text Box 4"/>
          <p:cNvSpPr txBox="1">
            <a:spLocks noChangeArrowheads="1"/>
          </p:cNvSpPr>
          <p:nvPr/>
        </p:nvSpPr>
        <p:spPr bwMode="auto">
          <a:xfrm>
            <a:off x="193675" y="306388"/>
            <a:ext cx="8775700" cy="3441700"/>
          </a:xfrm>
          <a:prstGeom prst="rect">
            <a:avLst/>
          </a:prstGeom>
          <a:noFill/>
          <a:ln w="9525">
            <a:noFill/>
            <a:miter lim="800000"/>
            <a:headEnd/>
            <a:tailEnd/>
          </a:ln>
          <a:effectLst/>
        </p:spPr>
        <p:txBody>
          <a:bodyPr>
            <a:spAutoFit/>
          </a:bodyPr>
          <a:lstStyle/>
          <a:p>
            <a:pPr>
              <a:spcBef>
                <a:spcPct val="50000"/>
              </a:spcBef>
            </a:pPr>
            <a:r>
              <a:rPr lang="en-US" u="sng">
                <a:latin typeface="Comic Sans MS" pitchFamily="66" charset="0"/>
              </a:rPr>
              <a:t>Example 14.3</a:t>
            </a:r>
            <a:r>
              <a:rPr lang="en-US">
                <a:latin typeface="Comic Sans MS" pitchFamily="66" charset="0"/>
              </a:rPr>
              <a:t>    </a:t>
            </a:r>
            <a:r>
              <a:rPr lang="en-US" sz="2000" i="1">
                <a:solidFill>
                  <a:schemeClr val="accent2"/>
                </a:solidFill>
                <a:latin typeface="Comic Sans MS" pitchFamily="66" charset="0"/>
              </a:rPr>
              <a:t>The Specific and Relative Humidity of Air</a:t>
            </a:r>
          </a:p>
          <a:p>
            <a:pPr>
              <a:spcBef>
                <a:spcPct val="50000"/>
              </a:spcBef>
            </a:pPr>
            <a:r>
              <a:rPr lang="en-US" sz="2400">
                <a:latin typeface="Comic Sans MS" pitchFamily="66" charset="0"/>
              </a:rPr>
              <a:t>The dry-bulb and wet-bulb temperatures of atmospheric air at  1 atm (101.325 kPa) pressure are measured with a sling psychrometer and determined to be  25 and 15</a:t>
            </a:r>
            <a:r>
              <a:rPr lang="en-US" sz="2400" baseline="30000">
                <a:latin typeface="Comic Sans MS" pitchFamily="66" charset="0"/>
              </a:rPr>
              <a:t>o</a:t>
            </a:r>
            <a:r>
              <a:rPr lang="en-US" sz="2400">
                <a:latin typeface="Comic Sans MS" pitchFamily="66" charset="0"/>
              </a:rPr>
              <a:t>C, respectively. Determine (a) the specific humidity, (b) the relative humidity, and (c) the enthalpy of the air.</a:t>
            </a:r>
          </a:p>
          <a:p>
            <a:pPr>
              <a:spcBef>
                <a:spcPct val="50000"/>
              </a:spcBef>
            </a:pPr>
            <a:r>
              <a:rPr lang="en-US" u="sng">
                <a:latin typeface="Comic Sans MS" pitchFamily="66" charset="0"/>
              </a:rPr>
              <a:t>Solution</a:t>
            </a:r>
            <a:r>
              <a:rPr lang="en-US">
                <a:latin typeface="Comic Sans MS" pitchFamily="66" charset="0"/>
              </a:rPr>
              <a:t>   </a:t>
            </a:r>
            <a:r>
              <a:rPr lang="en-US" sz="4000">
                <a:solidFill>
                  <a:srgbClr val="FF3300"/>
                </a:solidFill>
                <a:latin typeface="Wingdings" pitchFamily="2" charset="2"/>
              </a:rPr>
              <a:t>J</a:t>
            </a:r>
            <a:r>
              <a:rPr lang="en-US">
                <a:latin typeface="Comic Sans MS" pitchFamily="66" charset="0"/>
              </a:rPr>
              <a:t>   T</a:t>
            </a:r>
            <a:r>
              <a:rPr lang="en-US" baseline="-25000">
                <a:latin typeface="Comic Sans MS" pitchFamily="66" charset="0"/>
              </a:rPr>
              <a:t>db</a:t>
            </a:r>
            <a:r>
              <a:rPr lang="en-US">
                <a:latin typeface="Comic Sans MS" pitchFamily="66" charset="0"/>
              </a:rPr>
              <a:t>=T</a:t>
            </a:r>
            <a:r>
              <a:rPr lang="en-US" baseline="-25000">
                <a:latin typeface="Comic Sans MS" pitchFamily="66" charset="0"/>
              </a:rPr>
              <a:t>1  </a:t>
            </a:r>
            <a:r>
              <a:rPr lang="en-US">
                <a:latin typeface="Comic Sans MS" pitchFamily="66" charset="0"/>
              </a:rPr>
              <a:t>;</a:t>
            </a:r>
            <a:r>
              <a:rPr lang="en-US" baseline="-25000">
                <a:latin typeface="Comic Sans MS" pitchFamily="66" charset="0"/>
              </a:rPr>
              <a:t> </a:t>
            </a:r>
            <a:r>
              <a:rPr lang="en-US">
                <a:latin typeface="Comic Sans MS" pitchFamily="66" charset="0"/>
              </a:rPr>
              <a:t>T</a:t>
            </a:r>
            <a:r>
              <a:rPr lang="en-US" baseline="-25000">
                <a:latin typeface="Comic Sans MS" pitchFamily="66" charset="0"/>
              </a:rPr>
              <a:t>wb</a:t>
            </a:r>
            <a:r>
              <a:rPr lang="en-US">
                <a:latin typeface="Comic Sans MS" pitchFamily="66" charset="0"/>
              </a:rPr>
              <a:t>=T</a:t>
            </a:r>
            <a:r>
              <a:rPr lang="en-US" baseline="-25000">
                <a:latin typeface="Comic Sans MS" pitchFamily="66" charset="0"/>
              </a:rPr>
              <a:t>2 </a:t>
            </a:r>
            <a:r>
              <a:rPr lang="en-US">
                <a:latin typeface="Comic Sans MS" pitchFamily="66" charset="0"/>
              </a:rPr>
              <a:t>; P</a:t>
            </a:r>
            <a:r>
              <a:rPr lang="en-US" baseline="-25000">
                <a:latin typeface="Comic Sans MS" pitchFamily="66" charset="0"/>
              </a:rPr>
              <a:t>atm</a:t>
            </a:r>
            <a:r>
              <a:rPr lang="en-US">
                <a:latin typeface="Comic Sans MS" pitchFamily="66" charset="0"/>
              </a:rPr>
              <a:t> = P</a:t>
            </a:r>
            <a:r>
              <a:rPr lang="en-US" baseline="-25000">
                <a:latin typeface="Comic Sans MS" pitchFamily="66" charset="0"/>
              </a:rPr>
              <a:t>2   </a:t>
            </a:r>
            <a:endParaRPr lang="th-TH" baseline="-25000">
              <a:latin typeface="Comic Sans MS" pitchFamily="66" charset="0"/>
            </a:endParaRPr>
          </a:p>
        </p:txBody>
      </p:sp>
      <p:graphicFrame>
        <p:nvGraphicFramePr>
          <p:cNvPr id="94215" name="Object 7"/>
          <p:cNvGraphicFramePr>
            <a:graphicFrameLocks noChangeAspect="1"/>
          </p:cNvGraphicFramePr>
          <p:nvPr/>
        </p:nvGraphicFramePr>
        <p:xfrm>
          <a:off x="271463" y="3940175"/>
          <a:ext cx="6146800" cy="1881188"/>
        </p:xfrm>
        <a:graphic>
          <a:graphicData uri="http://schemas.openxmlformats.org/presentationml/2006/ole">
            <p:oleObj spid="_x0000_s94215" name="Equation" r:id="rId3" imgW="3403440" imgH="1041120" progId="Equation.DSMT4">
              <p:embed/>
            </p:oleObj>
          </a:graphicData>
        </a:graphic>
      </p:graphicFrame>
      <p:sp>
        <p:nvSpPr>
          <p:cNvPr id="94217" name="Text Box 9"/>
          <p:cNvSpPr txBox="1">
            <a:spLocks noChangeArrowheads="1"/>
          </p:cNvSpPr>
          <p:nvPr/>
        </p:nvSpPr>
        <p:spPr bwMode="auto">
          <a:xfrm>
            <a:off x="6769100" y="4140200"/>
            <a:ext cx="1943100" cy="1590675"/>
          </a:xfrm>
          <a:prstGeom prst="rect">
            <a:avLst/>
          </a:prstGeom>
          <a:noFill/>
          <a:ln w="38100">
            <a:solidFill>
              <a:srgbClr val="FF9900"/>
            </a:solidFill>
            <a:miter lim="800000"/>
            <a:headEnd/>
            <a:tailEnd/>
          </a:ln>
          <a:effectLst>
            <a:prstShdw prst="shdw17" dist="17961" dir="2700000">
              <a:srgbClr val="FF9900">
                <a:gamma/>
                <a:shade val="60000"/>
                <a:invGamma/>
              </a:srgbClr>
            </a:prstShdw>
          </a:effectLst>
        </p:spPr>
        <p:txBody>
          <a:bodyPr>
            <a:spAutoFit/>
          </a:bodyPr>
          <a:lstStyle/>
          <a:p>
            <a:r>
              <a:rPr lang="en-US" sz="2400" i="1">
                <a:latin typeface="Times New Roman" pitchFamily="18" charset="0"/>
              </a:rPr>
              <a:t>P</a:t>
            </a:r>
            <a:r>
              <a:rPr lang="en-US" sz="2400" i="1" baseline="-25000">
                <a:latin typeface="Times New Roman" pitchFamily="18" charset="0"/>
              </a:rPr>
              <a:t>g1</a:t>
            </a:r>
            <a:r>
              <a:rPr lang="en-US" sz="2400" i="1">
                <a:latin typeface="Times New Roman" pitchFamily="18" charset="0"/>
              </a:rPr>
              <a:t>=P</a:t>
            </a:r>
            <a:r>
              <a:rPr lang="en-US" sz="2400" i="1" baseline="-25000">
                <a:latin typeface="Times New Roman" pitchFamily="18" charset="0"/>
              </a:rPr>
              <a:t>sat@Tdb</a:t>
            </a:r>
          </a:p>
          <a:p>
            <a:r>
              <a:rPr lang="en-US" sz="2400" i="1">
                <a:latin typeface="Times New Roman" pitchFamily="18" charset="0"/>
              </a:rPr>
              <a:t>P</a:t>
            </a:r>
            <a:r>
              <a:rPr lang="en-US" sz="2400" i="1" baseline="-25000">
                <a:latin typeface="Times New Roman" pitchFamily="18" charset="0"/>
              </a:rPr>
              <a:t>g2</a:t>
            </a:r>
            <a:r>
              <a:rPr lang="en-US" sz="2400" i="1">
                <a:latin typeface="Times New Roman" pitchFamily="18" charset="0"/>
              </a:rPr>
              <a:t>=P</a:t>
            </a:r>
            <a:r>
              <a:rPr lang="en-US" sz="2400" i="1" baseline="-25000">
                <a:latin typeface="Times New Roman" pitchFamily="18" charset="0"/>
              </a:rPr>
              <a:t>sat@Twb</a:t>
            </a:r>
          </a:p>
          <a:p>
            <a:r>
              <a:rPr lang="en-US" sz="2400" i="1">
                <a:latin typeface="Times New Roman" pitchFamily="18" charset="0"/>
              </a:rPr>
              <a:t>h</a:t>
            </a:r>
            <a:r>
              <a:rPr lang="en-US" sz="2400" i="1" baseline="-25000">
                <a:latin typeface="Times New Roman" pitchFamily="18" charset="0"/>
              </a:rPr>
              <a:t>g1</a:t>
            </a:r>
            <a:r>
              <a:rPr lang="en-US" sz="2400" i="1">
                <a:latin typeface="Times New Roman" pitchFamily="18" charset="0"/>
              </a:rPr>
              <a:t>=h</a:t>
            </a:r>
            <a:r>
              <a:rPr lang="en-US" sz="2400" i="1" baseline="-25000">
                <a:latin typeface="Times New Roman" pitchFamily="18" charset="0"/>
              </a:rPr>
              <a:t>g@Tdb</a:t>
            </a:r>
          </a:p>
          <a:p>
            <a:r>
              <a:rPr lang="en-US" sz="2400" i="1">
                <a:latin typeface="Times New Roman" pitchFamily="18" charset="0"/>
              </a:rPr>
              <a:t>h</a:t>
            </a:r>
            <a:r>
              <a:rPr lang="en-US" sz="2400" i="1" baseline="-25000">
                <a:latin typeface="Times New Roman" pitchFamily="18" charset="0"/>
              </a:rPr>
              <a:t>g2</a:t>
            </a:r>
            <a:r>
              <a:rPr lang="en-US" sz="2400" i="1">
                <a:latin typeface="Times New Roman" pitchFamily="18" charset="0"/>
              </a:rPr>
              <a:t>=h</a:t>
            </a:r>
            <a:r>
              <a:rPr lang="en-US" sz="2400" i="1" baseline="-25000">
                <a:latin typeface="Times New Roman" pitchFamily="18" charset="0"/>
              </a:rPr>
              <a:t>g@Twb</a:t>
            </a:r>
            <a:endParaRPr lang="th-TH" sz="2400" i="1">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104456" name="Picture 8" descr="SlideRule2"/>
          <p:cNvPicPr>
            <a:picLocks noChangeAspect="1" noChangeArrowheads="1"/>
          </p:cNvPicPr>
          <p:nvPr/>
        </p:nvPicPr>
        <p:blipFill>
          <a:blip r:embed="rId2" cstate="screen"/>
          <a:srcRect/>
          <a:stretch>
            <a:fillRect/>
          </a:stretch>
        </p:blipFill>
        <p:spPr bwMode="auto">
          <a:xfrm>
            <a:off x="3048000" y="0"/>
            <a:ext cx="6096000" cy="4057650"/>
          </a:xfrm>
          <a:prstGeom prst="rect">
            <a:avLst/>
          </a:prstGeom>
          <a:noFill/>
        </p:spPr>
      </p:pic>
      <p:pic>
        <p:nvPicPr>
          <p:cNvPr id="104455" name="Picture 7" descr="hemmi149a"/>
          <p:cNvPicPr>
            <a:picLocks noChangeAspect="1" noChangeArrowheads="1"/>
          </p:cNvPicPr>
          <p:nvPr/>
        </p:nvPicPr>
        <p:blipFill>
          <a:blip r:embed="rId3" cstate="screen"/>
          <a:srcRect/>
          <a:stretch>
            <a:fillRect/>
          </a:stretch>
        </p:blipFill>
        <p:spPr bwMode="auto">
          <a:xfrm>
            <a:off x="138113" y="2695574"/>
            <a:ext cx="7729537" cy="4057731"/>
          </a:xfrm>
          <a:prstGeom prst="rect">
            <a:avLst/>
          </a:prstGeom>
          <a:noFill/>
        </p:spPr>
      </p:pic>
      <p:sp>
        <p:nvSpPr>
          <p:cNvPr id="104457" name="Text Box 9"/>
          <p:cNvSpPr txBox="1">
            <a:spLocks noChangeArrowheads="1"/>
          </p:cNvSpPr>
          <p:nvPr/>
        </p:nvSpPr>
        <p:spPr bwMode="auto">
          <a:xfrm>
            <a:off x="203200" y="381000"/>
            <a:ext cx="2717800" cy="1495425"/>
          </a:xfrm>
          <a:prstGeom prst="rect">
            <a:avLst/>
          </a:prstGeom>
          <a:noFill/>
          <a:ln w="38100">
            <a:solidFill>
              <a:srgbClr val="FF9900"/>
            </a:solidFill>
            <a:miter lim="800000"/>
            <a:headEnd/>
            <a:tailEnd/>
          </a:ln>
          <a:effectLst>
            <a:prstShdw prst="shdw17" dist="17961" dir="2700000">
              <a:srgbClr val="FF9900">
                <a:gamma/>
                <a:shade val="60000"/>
                <a:invGamma/>
              </a:srgbClr>
            </a:prst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70000"/>
              </a:lnSpc>
            </a:pPr>
            <a:r>
              <a:rPr lang="en-US" sz="3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S Tina" pitchFamily="2" charset="-34"/>
                <a:cs typeface="JS Tina" pitchFamily="2" charset="-34"/>
              </a:rPr>
              <a:t>Slide Rule</a:t>
            </a:r>
          </a:p>
          <a:p>
            <a:pPr algn="ctr">
              <a:lnSpc>
                <a:spcPct val="70000"/>
              </a:lnSpc>
            </a:pPr>
            <a:r>
              <a:rPr lang="en-US" sz="3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S Tina" pitchFamily="2" charset="-34"/>
                <a:cs typeface="JS Tina" pitchFamily="2" charset="-34"/>
              </a:rPr>
              <a:t>the engineer’s calculation tool in the past century</a:t>
            </a:r>
            <a:endParaRPr lang="th-TH" sz="3200" b="1" i="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ตัวยึดท้ายกระดาษ 4"/>
          <p:cNvSpPr>
            <a:spLocks noGrp="1"/>
          </p:cNvSpPr>
          <p:nvPr>
            <p:ph type="ftr" sz="quarter" idx="11"/>
          </p:nvPr>
        </p:nvSpPr>
        <p:spPr/>
        <p:txBody>
          <a:bodyPr/>
          <a:lstStyle/>
          <a:p>
            <a:r>
              <a:rPr lang="en-US"/>
              <a:t>รศ.ดร.สมหมาย ปรีเปรม</a:t>
            </a:r>
            <a:endParaRPr lang="th-TH"/>
          </a:p>
        </p:txBody>
      </p:sp>
      <p:pic>
        <p:nvPicPr>
          <p:cNvPr id="96260" name="Picture 4" descr="Fig 14-15"/>
          <p:cNvPicPr>
            <a:picLocks noChangeAspect="1" noChangeArrowheads="1"/>
          </p:cNvPicPr>
          <p:nvPr/>
        </p:nvPicPr>
        <p:blipFill>
          <a:blip r:embed="rId2" cstate="email"/>
          <a:srcRect/>
          <a:stretch>
            <a:fillRect/>
          </a:stretch>
        </p:blipFill>
        <p:spPr bwMode="auto">
          <a:xfrm>
            <a:off x="5230813" y="2271713"/>
            <a:ext cx="3246437" cy="3127375"/>
          </a:xfrm>
          <a:prstGeom prst="rect">
            <a:avLst/>
          </a:prstGeom>
          <a:noFill/>
        </p:spPr>
      </p:pic>
      <p:pic>
        <p:nvPicPr>
          <p:cNvPr id="96261" name="Picture 5" descr="Fig 14-14"/>
          <p:cNvPicPr>
            <a:picLocks noChangeAspect="1" noChangeArrowheads="1"/>
          </p:cNvPicPr>
          <p:nvPr/>
        </p:nvPicPr>
        <p:blipFill>
          <a:blip r:embed="rId3" cstate="email"/>
          <a:srcRect/>
          <a:stretch>
            <a:fillRect/>
          </a:stretch>
        </p:blipFill>
        <p:spPr bwMode="auto">
          <a:xfrm>
            <a:off x="1446213" y="2295525"/>
            <a:ext cx="3286125" cy="3135313"/>
          </a:xfrm>
          <a:prstGeom prst="rect">
            <a:avLst/>
          </a:prstGeom>
          <a:noFill/>
        </p:spPr>
      </p:pic>
      <p:sp>
        <p:nvSpPr>
          <p:cNvPr id="96258" name="Rectangle 2"/>
          <p:cNvSpPr>
            <a:spLocks noGrp="1" noChangeArrowheads="1"/>
          </p:cNvSpPr>
          <p:nvPr>
            <p:ph type="title"/>
          </p:nvPr>
        </p:nvSpPr>
        <p:spPr>
          <a:xfrm>
            <a:off x="518804" y="195617"/>
            <a:ext cx="8229600" cy="1143000"/>
          </a:xfrm>
        </p:spPr>
        <p:style>
          <a:lnRef idx="2">
            <a:schemeClr val="accent3"/>
          </a:lnRef>
          <a:fillRef idx="1">
            <a:schemeClr val="lt1"/>
          </a:fillRef>
          <a:effectRef idx="0">
            <a:schemeClr val="accent3"/>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14.5 The </a:t>
            </a:r>
            <a:r>
              <a:rPr lang="en-US"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Psychrometric</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 Chart</a:t>
            </a:r>
            <a:endParaRPr lang="th-TH"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ndParaRPr>
          </a:p>
        </p:txBody>
      </p:sp>
      <p:sp>
        <p:nvSpPr>
          <p:cNvPr id="96259" name="Text Box 3"/>
          <p:cNvSpPr txBox="1">
            <a:spLocks noChangeArrowheads="1"/>
          </p:cNvSpPr>
          <p:nvPr/>
        </p:nvSpPr>
        <p:spPr bwMode="auto">
          <a:xfrm>
            <a:off x="196850" y="1377950"/>
            <a:ext cx="8705850" cy="1431925"/>
          </a:xfrm>
          <a:prstGeom prst="rect">
            <a:avLst/>
          </a:prstGeom>
          <a:noFill/>
          <a:ln w="9525">
            <a:noFill/>
            <a:miter lim="800000"/>
            <a:headEnd/>
            <a:tailEnd/>
          </a:ln>
          <a:effectLst/>
        </p:spPr>
        <p:txBody>
          <a:bodyPr>
            <a:spAutoFit/>
          </a:bodyPr>
          <a:lstStyle/>
          <a:p>
            <a:pPr>
              <a:buFontTx/>
              <a:buChar char="•"/>
            </a:pPr>
            <a:r>
              <a:rPr lang="en-US" sz="2200" dirty="0">
                <a:latin typeface="Times New Roman" pitchFamily="18" charset="0"/>
                <a:sym typeface="Wingdings" pitchFamily="2" charset="2"/>
              </a:rPr>
              <a:t> 2 independent properties  </a:t>
            </a:r>
            <a:r>
              <a:rPr lang="en-US" sz="2200" dirty="0">
                <a:latin typeface="Times New Roman" pitchFamily="18" charset="0"/>
              </a:rPr>
              <a:t>State known</a:t>
            </a:r>
            <a:r>
              <a:rPr lang="en-US" sz="2200" dirty="0">
                <a:latin typeface="Times New Roman" pitchFamily="18" charset="0"/>
                <a:sym typeface="Wingdings" pitchFamily="2" charset="2"/>
              </a:rPr>
              <a:t>  other properties are known.</a:t>
            </a:r>
          </a:p>
          <a:p>
            <a:pPr>
              <a:buFontTx/>
              <a:buChar char="•"/>
            </a:pPr>
            <a:r>
              <a:rPr lang="en-US" sz="2200" dirty="0">
                <a:latin typeface="Times New Roman" pitchFamily="18" charset="0"/>
                <a:sym typeface="Wingdings" pitchFamily="2" charset="2"/>
              </a:rPr>
              <a:t> In air-conditioning problem involves numerous calculations. </a:t>
            </a:r>
          </a:p>
          <a:p>
            <a:pPr>
              <a:buFontTx/>
              <a:buChar char="•"/>
            </a:pPr>
            <a:r>
              <a:rPr lang="en-US" sz="2200" dirty="0">
                <a:latin typeface="Times New Roman" pitchFamily="18" charset="0"/>
                <a:sym typeface="Wingdings" pitchFamily="2" charset="2"/>
              </a:rPr>
              <a:t> Then  </a:t>
            </a:r>
            <a:r>
              <a:rPr lang="th-TH" sz="2200" dirty="0">
                <a:latin typeface="Times New Roman" pitchFamily="18" charset="0"/>
                <a:sym typeface="Wingdings" pitchFamily="2" charset="2"/>
              </a:rPr>
              <a:t> </a:t>
            </a:r>
            <a:r>
              <a:rPr lang="en-US" sz="2200" dirty="0">
                <a:latin typeface="Times New Roman" pitchFamily="18" charset="0"/>
                <a:sym typeface="Wingdings" pitchFamily="2" charset="2"/>
              </a:rPr>
              <a:t>Computer calculation  </a:t>
            </a:r>
            <a:r>
              <a:rPr lang="th-TH" sz="2200" dirty="0">
                <a:latin typeface="Times New Roman" pitchFamily="18" charset="0"/>
                <a:sym typeface="Wingdings" pitchFamily="2" charset="2"/>
              </a:rPr>
              <a:t> </a:t>
            </a:r>
            <a:r>
              <a:rPr lang="en-US" sz="2200" dirty="0">
                <a:latin typeface="Times New Roman" pitchFamily="18" charset="0"/>
                <a:sym typeface="Wingdings" pitchFamily="2" charset="2"/>
              </a:rPr>
              <a:t>easy to used CHART</a:t>
            </a:r>
            <a:r>
              <a:rPr lang="th-TH" sz="2200" dirty="0">
                <a:latin typeface="Times New Roman" pitchFamily="18" charset="0"/>
                <a:sym typeface="Wingdings" pitchFamily="2" charset="2"/>
              </a:rPr>
              <a:t> </a:t>
            </a:r>
            <a:r>
              <a:rPr lang="en-US" sz="2200" dirty="0" err="1">
                <a:latin typeface="Times New Roman" pitchFamily="18" charset="0"/>
                <a:sym typeface="Wingdings" pitchFamily="2" charset="2"/>
              </a:rPr>
              <a:t>Psychrometric</a:t>
            </a:r>
            <a:r>
              <a:rPr lang="en-US" sz="2200" dirty="0">
                <a:latin typeface="Times New Roman" pitchFamily="18" charset="0"/>
                <a:sym typeface="Wingdings" pitchFamily="2" charset="2"/>
              </a:rPr>
              <a:t> Chart</a:t>
            </a:r>
          </a:p>
        </p:txBody>
      </p:sp>
      <p:sp>
        <p:nvSpPr>
          <p:cNvPr id="96262" name="Text Box 6"/>
          <p:cNvSpPr txBox="1">
            <a:spLocks noChangeArrowheads="1"/>
          </p:cNvSpPr>
          <p:nvPr/>
        </p:nvSpPr>
        <p:spPr bwMode="auto">
          <a:xfrm>
            <a:off x="495300" y="5486400"/>
            <a:ext cx="8204200" cy="679450"/>
          </a:xfrm>
          <a:prstGeom prst="rect">
            <a:avLst/>
          </a:prstGeom>
          <a:noFill/>
          <a:ln w="38100">
            <a:solidFill>
              <a:srgbClr val="FF9900"/>
            </a:solidFill>
            <a:miter lim="800000"/>
            <a:headEnd/>
            <a:tailEnd/>
          </a:ln>
          <a:effectLst>
            <a:prstShdw prst="shdw17" dist="17961" dir="2700000">
              <a:srgbClr val="FF9900">
                <a:gamma/>
                <a:shade val="60000"/>
                <a:invGamma/>
              </a:srgbClr>
            </a:prstShdw>
          </a:effectLst>
        </p:spPr>
        <p:txBody>
          <a:bodyPr>
            <a:spAutoFit/>
          </a:bodyPr>
          <a:lstStyle/>
          <a:p>
            <a:pPr algn="ctr"/>
            <a:r>
              <a:rPr lang="th-TH" sz="3600" b="1">
                <a:solidFill>
                  <a:schemeClr val="accent2"/>
                </a:solidFill>
                <a:effectLst>
                  <a:outerShdw blurRad="38100" dist="38100" dir="2700000" algn="tl">
                    <a:srgbClr val="C0C0C0"/>
                  </a:outerShdw>
                </a:effectLst>
                <a:latin typeface="JS Tina" pitchFamily="2" charset="-34"/>
                <a:cs typeface="JS Tina" pitchFamily="2" charset="-34"/>
              </a:rPr>
              <a:t>ถ้าต้องสร้าง </a:t>
            </a:r>
            <a:r>
              <a:rPr lang="en-US" sz="3600" b="1">
                <a:solidFill>
                  <a:schemeClr val="accent2"/>
                </a:solidFill>
                <a:effectLst>
                  <a:outerShdw blurRad="38100" dist="38100" dir="2700000" algn="tl">
                    <a:srgbClr val="C0C0C0"/>
                  </a:outerShdw>
                </a:effectLst>
                <a:latin typeface="JS Tina" pitchFamily="2" charset="-34"/>
                <a:cs typeface="JS Tina" pitchFamily="2" charset="-34"/>
              </a:rPr>
              <a:t>Psychrometric Chart </a:t>
            </a:r>
            <a:r>
              <a:rPr lang="th-TH" sz="3600" b="1">
                <a:solidFill>
                  <a:schemeClr val="accent2"/>
                </a:solidFill>
                <a:effectLst>
                  <a:outerShdw blurRad="38100" dist="38100" dir="2700000" algn="tl">
                    <a:srgbClr val="C0C0C0"/>
                  </a:outerShdw>
                </a:effectLst>
                <a:latin typeface="JS Tina" pitchFamily="2" charset="-34"/>
                <a:cs typeface="JS Tina" pitchFamily="2" charset="-34"/>
              </a:rPr>
              <a:t>เองจะทำอย่างไร</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98306" name="Picture 2" descr="Psychrometric"/>
          <p:cNvPicPr>
            <a:picLocks noChangeAspect="1" noChangeArrowheads="1"/>
          </p:cNvPicPr>
          <p:nvPr/>
        </p:nvPicPr>
        <p:blipFill>
          <a:blip r:embed="rId2" cstate="screen"/>
          <a:srcRect/>
          <a:stretch>
            <a:fillRect/>
          </a:stretch>
        </p:blipFill>
        <p:spPr bwMode="auto">
          <a:xfrm>
            <a:off x="373063" y="127000"/>
            <a:ext cx="8328025" cy="6565900"/>
          </a:xfrm>
          <a:prstGeom prst="rect">
            <a:avLst/>
          </a:prstGeom>
          <a:noFill/>
        </p:spPr>
      </p:pic>
      <p:sp>
        <p:nvSpPr>
          <p:cNvPr id="98307" name="Text Box 3"/>
          <p:cNvSpPr txBox="1">
            <a:spLocks noChangeArrowheads="1"/>
          </p:cNvSpPr>
          <p:nvPr/>
        </p:nvSpPr>
        <p:spPr bwMode="auto">
          <a:xfrm>
            <a:off x="357188" y="5553075"/>
            <a:ext cx="419100" cy="457200"/>
          </a:xfrm>
          <a:prstGeom prst="rect">
            <a:avLst/>
          </a:prstGeom>
          <a:noFill/>
          <a:ln w="9525">
            <a:noFill/>
            <a:miter lim="800000"/>
            <a:headEnd/>
            <a:tailEnd/>
          </a:ln>
          <a:effectLst/>
        </p:spPr>
        <p:txBody>
          <a:bodyPr>
            <a:spAutoFit/>
          </a:bodyPr>
          <a:lstStyle/>
          <a:p>
            <a:pPr>
              <a:spcBef>
                <a:spcPct val="50000"/>
              </a:spcBef>
            </a:pPr>
            <a:r>
              <a:rPr lang="en-US" sz="2400" b="1" i="1">
                <a:solidFill>
                  <a:srgbClr val="996633"/>
                </a:solidFill>
                <a:latin typeface="Times New Roman" pitchFamily="18" charset="0"/>
              </a:rPr>
              <a:t>A</a:t>
            </a:r>
            <a:endParaRPr lang="th-TH" sz="2400" b="1" i="1">
              <a:solidFill>
                <a:srgbClr val="996633"/>
              </a:solidFill>
              <a:latin typeface="Times New Roman" pitchFamily="18" charset="0"/>
            </a:endParaRPr>
          </a:p>
        </p:txBody>
      </p:sp>
      <p:grpSp>
        <p:nvGrpSpPr>
          <p:cNvPr id="98308" name="Group 4"/>
          <p:cNvGrpSpPr>
            <a:grpSpLocks/>
          </p:cNvGrpSpPr>
          <p:nvPr/>
        </p:nvGrpSpPr>
        <p:grpSpPr bwMode="auto">
          <a:xfrm>
            <a:off x="4462463" y="3067050"/>
            <a:ext cx="3756025" cy="2209800"/>
            <a:chOff x="2568" y="1860"/>
            <a:chExt cx="2366" cy="1392"/>
          </a:xfrm>
        </p:grpSpPr>
        <p:sp>
          <p:nvSpPr>
            <p:cNvPr id="98309" name="Line 5"/>
            <p:cNvSpPr>
              <a:spLocks noChangeShapeType="1"/>
            </p:cNvSpPr>
            <p:nvPr/>
          </p:nvSpPr>
          <p:spPr bwMode="auto">
            <a:xfrm>
              <a:off x="2568" y="1860"/>
              <a:ext cx="2124" cy="1242"/>
            </a:xfrm>
            <a:prstGeom prst="line">
              <a:avLst/>
            </a:prstGeom>
            <a:noFill/>
            <a:ln w="57150">
              <a:solidFill>
                <a:srgbClr val="FF0000"/>
              </a:solidFill>
              <a:round/>
              <a:headEnd/>
              <a:tailEnd/>
            </a:ln>
            <a:effectLst>
              <a:prstShdw prst="shdw17" dist="17961" dir="2700000">
                <a:srgbClr val="FF0000">
                  <a:gamma/>
                  <a:shade val="60000"/>
                  <a:invGamma/>
                </a:srgbClr>
              </a:prstShdw>
            </a:effectLst>
          </p:spPr>
          <p:txBody>
            <a:bodyPr/>
            <a:lstStyle/>
            <a:p>
              <a:endParaRPr lang="th-TH"/>
            </a:p>
          </p:txBody>
        </p:sp>
        <p:sp>
          <p:nvSpPr>
            <p:cNvPr id="98310" name="Text Box 6"/>
            <p:cNvSpPr txBox="1">
              <a:spLocks noChangeArrowheads="1"/>
            </p:cNvSpPr>
            <p:nvPr/>
          </p:nvSpPr>
          <p:spPr bwMode="auto">
            <a:xfrm>
              <a:off x="2815" y="2095"/>
              <a:ext cx="264" cy="231"/>
            </a:xfrm>
            <a:prstGeom prst="rect">
              <a:avLst/>
            </a:prstGeom>
            <a:noFill/>
            <a:ln w="9525">
              <a:noFill/>
              <a:miter lim="800000"/>
              <a:headEnd/>
              <a:tailEnd/>
            </a:ln>
            <a:effectLst/>
          </p:spPr>
          <p:txBody>
            <a:bodyPr>
              <a:spAutoFit/>
            </a:bodyPr>
            <a:lstStyle/>
            <a:p>
              <a:pPr>
                <a:spcBef>
                  <a:spcPct val="50000"/>
                </a:spcBef>
              </a:pPr>
              <a:r>
                <a:rPr lang="en-US" sz="1800" b="1" i="1">
                  <a:solidFill>
                    <a:srgbClr val="FF0000"/>
                  </a:solidFill>
                  <a:latin typeface="Times New Roman" pitchFamily="18" charset="0"/>
                </a:rPr>
                <a:t>G</a:t>
              </a:r>
              <a:endParaRPr lang="th-TH" sz="1800" b="1" i="1">
                <a:solidFill>
                  <a:srgbClr val="FF0000"/>
                </a:solidFill>
                <a:latin typeface="Times New Roman" pitchFamily="18" charset="0"/>
              </a:endParaRPr>
            </a:p>
          </p:txBody>
        </p:sp>
        <p:sp>
          <p:nvSpPr>
            <p:cNvPr id="98311" name="Text Box 7"/>
            <p:cNvSpPr txBox="1">
              <a:spLocks noChangeArrowheads="1"/>
            </p:cNvSpPr>
            <p:nvPr/>
          </p:nvSpPr>
          <p:spPr bwMode="auto">
            <a:xfrm>
              <a:off x="4670" y="3002"/>
              <a:ext cx="264" cy="250"/>
            </a:xfrm>
            <a:prstGeom prst="rect">
              <a:avLst/>
            </a:prstGeom>
            <a:noFill/>
            <a:ln w="9525">
              <a:noFill/>
              <a:miter lim="800000"/>
              <a:headEnd/>
              <a:tailEnd/>
            </a:ln>
            <a:effectLst/>
          </p:spPr>
          <p:txBody>
            <a:bodyPr>
              <a:spAutoFit/>
            </a:bodyPr>
            <a:lstStyle/>
            <a:p>
              <a:pPr>
                <a:spcBef>
                  <a:spcPct val="50000"/>
                </a:spcBef>
              </a:pPr>
              <a:r>
                <a:rPr lang="en-US" sz="2000" b="1" i="1">
                  <a:solidFill>
                    <a:srgbClr val="FF0000"/>
                  </a:solidFill>
                  <a:latin typeface="Times New Roman" pitchFamily="18" charset="0"/>
                </a:rPr>
                <a:t>H</a:t>
              </a:r>
              <a:endParaRPr lang="th-TH" sz="2000" b="1" i="1">
                <a:solidFill>
                  <a:srgbClr val="FF0000"/>
                </a:solidFill>
                <a:latin typeface="Times New Roman" pitchFamily="18" charset="0"/>
              </a:endParaRPr>
            </a:p>
          </p:txBody>
        </p:sp>
      </p:grpSp>
      <p:grpSp>
        <p:nvGrpSpPr>
          <p:cNvPr id="98312" name="Group 8"/>
          <p:cNvGrpSpPr>
            <a:grpSpLocks/>
          </p:cNvGrpSpPr>
          <p:nvPr/>
        </p:nvGrpSpPr>
        <p:grpSpPr bwMode="auto">
          <a:xfrm>
            <a:off x="5441950" y="2659063"/>
            <a:ext cx="2798763" cy="390525"/>
            <a:chOff x="3185" y="1594"/>
            <a:chExt cx="1763" cy="246"/>
          </a:xfrm>
        </p:grpSpPr>
        <p:sp>
          <p:nvSpPr>
            <p:cNvPr id="98313" name="Text Box 9"/>
            <p:cNvSpPr txBox="1">
              <a:spLocks noChangeArrowheads="1"/>
            </p:cNvSpPr>
            <p:nvPr/>
          </p:nvSpPr>
          <p:spPr bwMode="auto">
            <a:xfrm>
              <a:off x="3185" y="1609"/>
              <a:ext cx="264" cy="231"/>
            </a:xfrm>
            <a:prstGeom prst="rect">
              <a:avLst/>
            </a:prstGeom>
            <a:noFill/>
            <a:ln w="9525">
              <a:noFill/>
              <a:miter lim="800000"/>
              <a:headEnd/>
              <a:tailEnd/>
            </a:ln>
            <a:effectLst/>
          </p:spPr>
          <p:txBody>
            <a:bodyPr>
              <a:spAutoFit/>
            </a:bodyPr>
            <a:lstStyle/>
            <a:p>
              <a:pPr>
                <a:spcBef>
                  <a:spcPct val="50000"/>
                </a:spcBef>
              </a:pPr>
              <a:r>
                <a:rPr lang="en-US" sz="1800" b="1" i="1">
                  <a:solidFill>
                    <a:srgbClr val="008000"/>
                  </a:solidFill>
                  <a:latin typeface="Times New Roman" pitchFamily="18" charset="0"/>
                </a:rPr>
                <a:t>C</a:t>
              </a:r>
              <a:endParaRPr lang="th-TH" sz="1800" b="1" i="1">
                <a:solidFill>
                  <a:srgbClr val="008000"/>
                </a:solidFill>
                <a:latin typeface="Times New Roman" pitchFamily="18" charset="0"/>
              </a:endParaRPr>
            </a:p>
          </p:txBody>
        </p:sp>
        <p:sp>
          <p:nvSpPr>
            <p:cNvPr id="98314" name="Text Box 10"/>
            <p:cNvSpPr txBox="1">
              <a:spLocks noChangeArrowheads="1"/>
            </p:cNvSpPr>
            <p:nvPr/>
          </p:nvSpPr>
          <p:spPr bwMode="auto">
            <a:xfrm>
              <a:off x="4684" y="1594"/>
              <a:ext cx="264" cy="231"/>
            </a:xfrm>
            <a:prstGeom prst="rect">
              <a:avLst/>
            </a:prstGeom>
            <a:noFill/>
            <a:ln w="9525">
              <a:noFill/>
              <a:miter lim="800000"/>
              <a:headEnd/>
              <a:tailEnd/>
            </a:ln>
            <a:effectLst/>
          </p:spPr>
          <p:txBody>
            <a:bodyPr>
              <a:spAutoFit/>
            </a:bodyPr>
            <a:lstStyle/>
            <a:p>
              <a:pPr>
                <a:spcBef>
                  <a:spcPct val="50000"/>
                </a:spcBef>
              </a:pPr>
              <a:r>
                <a:rPr lang="en-US" sz="1800" b="1" i="1">
                  <a:solidFill>
                    <a:srgbClr val="008000"/>
                  </a:solidFill>
                  <a:latin typeface="Times New Roman" pitchFamily="18" charset="0"/>
                </a:rPr>
                <a:t>D</a:t>
              </a:r>
              <a:endParaRPr lang="th-TH" sz="1800" b="1" i="1">
                <a:solidFill>
                  <a:srgbClr val="008000"/>
                </a:solidFill>
                <a:latin typeface="Times New Roman" pitchFamily="18" charset="0"/>
              </a:endParaRPr>
            </a:p>
          </p:txBody>
        </p:sp>
        <p:sp>
          <p:nvSpPr>
            <p:cNvPr id="98315" name="Line 11"/>
            <p:cNvSpPr>
              <a:spLocks noChangeShapeType="1"/>
            </p:cNvSpPr>
            <p:nvPr/>
          </p:nvSpPr>
          <p:spPr bwMode="auto">
            <a:xfrm>
              <a:off x="3244" y="1620"/>
              <a:ext cx="1658" cy="12"/>
            </a:xfrm>
            <a:prstGeom prst="line">
              <a:avLst/>
            </a:prstGeom>
            <a:noFill/>
            <a:ln w="76200">
              <a:solidFill>
                <a:srgbClr val="008000"/>
              </a:solidFill>
              <a:round/>
              <a:headEnd/>
              <a:tailEnd/>
            </a:ln>
            <a:effectLst>
              <a:prstShdw prst="shdw17" dist="17961" dir="2700000">
                <a:srgbClr val="008000">
                  <a:gamma/>
                  <a:shade val="60000"/>
                  <a:invGamma/>
                </a:srgbClr>
              </a:prstShdw>
            </a:effectLst>
          </p:spPr>
          <p:txBody>
            <a:bodyPr/>
            <a:lstStyle/>
            <a:p>
              <a:endParaRPr lang="th-TH"/>
            </a:p>
          </p:txBody>
        </p:sp>
      </p:grpSp>
      <p:sp>
        <p:nvSpPr>
          <p:cNvPr id="98316" name="Freeform 12"/>
          <p:cNvSpPr>
            <a:spLocks/>
          </p:cNvSpPr>
          <p:nvPr/>
        </p:nvSpPr>
        <p:spPr bwMode="auto">
          <a:xfrm>
            <a:off x="681038" y="571500"/>
            <a:ext cx="5915025" cy="5248275"/>
          </a:xfrm>
          <a:custGeom>
            <a:avLst/>
            <a:gdLst/>
            <a:ahLst/>
            <a:cxnLst>
              <a:cxn ang="0">
                <a:pos x="0" y="3306"/>
              </a:cxn>
              <a:cxn ang="0">
                <a:pos x="498" y="3204"/>
              </a:cxn>
              <a:cxn ang="0">
                <a:pos x="1098" y="3018"/>
              </a:cxn>
              <a:cxn ang="0">
                <a:pos x="1566" y="2784"/>
              </a:cxn>
              <a:cxn ang="0">
                <a:pos x="2100" y="2418"/>
              </a:cxn>
              <a:cxn ang="0">
                <a:pos x="2508" y="2028"/>
              </a:cxn>
              <a:cxn ang="0">
                <a:pos x="2988" y="1440"/>
              </a:cxn>
              <a:cxn ang="0">
                <a:pos x="3342" y="852"/>
              </a:cxn>
              <a:cxn ang="0">
                <a:pos x="3588" y="354"/>
              </a:cxn>
              <a:cxn ang="0">
                <a:pos x="3726" y="0"/>
              </a:cxn>
            </a:cxnLst>
            <a:rect l="0" t="0" r="r" b="b"/>
            <a:pathLst>
              <a:path w="3726" h="3306">
                <a:moveTo>
                  <a:pt x="0" y="3306"/>
                </a:moveTo>
                <a:cubicBezTo>
                  <a:pt x="157" y="3279"/>
                  <a:pt x="315" y="3252"/>
                  <a:pt x="498" y="3204"/>
                </a:cubicBezTo>
                <a:cubicBezTo>
                  <a:pt x="681" y="3156"/>
                  <a:pt x="920" y="3088"/>
                  <a:pt x="1098" y="3018"/>
                </a:cubicBezTo>
                <a:cubicBezTo>
                  <a:pt x="1276" y="2948"/>
                  <a:pt x="1399" y="2884"/>
                  <a:pt x="1566" y="2784"/>
                </a:cubicBezTo>
                <a:cubicBezTo>
                  <a:pt x="1733" y="2684"/>
                  <a:pt x="1943" y="2544"/>
                  <a:pt x="2100" y="2418"/>
                </a:cubicBezTo>
                <a:cubicBezTo>
                  <a:pt x="2257" y="2292"/>
                  <a:pt x="2360" y="2191"/>
                  <a:pt x="2508" y="2028"/>
                </a:cubicBezTo>
                <a:cubicBezTo>
                  <a:pt x="2656" y="1865"/>
                  <a:pt x="2849" y="1636"/>
                  <a:pt x="2988" y="1440"/>
                </a:cubicBezTo>
                <a:cubicBezTo>
                  <a:pt x="3127" y="1244"/>
                  <a:pt x="3242" y="1033"/>
                  <a:pt x="3342" y="852"/>
                </a:cubicBezTo>
                <a:cubicBezTo>
                  <a:pt x="3442" y="671"/>
                  <a:pt x="3524" y="496"/>
                  <a:pt x="3588" y="354"/>
                </a:cubicBezTo>
                <a:cubicBezTo>
                  <a:pt x="3652" y="212"/>
                  <a:pt x="3689" y="106"/>
                  <a:pt x="3726" y="0"/>
                </a:cubicBezTo>
              </a:path>
            </a:pathLst>
          </a:custGeom>
          <a:noFill/>
          <a:ln w="76200">
            <a:solidFill>
              <a:srgbClr val="996633"/>
            </a:solidFill>
            <a:round/>
            <a:headEnd/>
            <a:tailEnd/>
          </a:ln>
          <a:effectLst>
            <a:prstShdw prst="shdw17" dist="17961" dir="2700000">
              <a:srgbClr val="996633">
                <a:gamma/>
                <a:shade val="60000"/>
                <a:invGamma/>
              </a:srgbClr>
            </a:prstShdw>
          </a:effectLst>
        </p:spPr>
        <p:txBody>
          <a:bodyPr/>
          <a:lstStyle/>
          <a:p>
            <a:endParaRPr lang="th-TH"/>
          </a:p>
        </p:txBody>
      </p:sp>
      <p:sp>
        <p:nvSpPr>
          <p:cNvPr id="98317" name="Freeform 13"/>
          <p:cNvSpPr>
            <a:spLocks/>
          </p:cNvSpPr>
          <p:nvPr/>
        </p:nvSpPr>
        <p:spPr bwMode="auto">
          <a:xfrm>
            <a:off x="652463" y="1238250"/>
            <a:ext cx="7486650" cy="4772025"/>
          </a:xfrm>
          <a:custGeom>
            <a:avLst/>
            <a:gdLst/>
            <a:ahLst/>
            <a:cxnLst>
              <a:cxn ang="0">
                <a:pos x="0" y="3006"/>
              </a:cxn>
              <a:cxn ang="0">
                <a:pos x="528" y="2934"/>
              </a:cxn>
              <a:cxn ang="0">
                <a:pos x="1182" y="2808"/>
              </a:cxn>
              <a:cxn ang="0">
                <a:pos x="1836" y="2634"/>
              </a:cxn>
              <a:cxn ang="0">
                <a:pos x="2448" y="2382"/>
              </a:cxn>
              <a:cxn ang="0">
                <a:pos x="2994" y="2082"/>
              </a:cxn>
              <a:cxn ang="0">
                <a:pos x="3534" y="1650"/>
              </a:cxn>
              <a:cxn ang="0">
                <a:pos x="3888" y="1278"/>
              </a:cxn>
              <a:cxn ang="0">
                <a:pos x="4182" y="888"/>
              </a:cxn>
              <a:cxn ang="0">
                <a:pos x="4476" y="408"/>
              </a:cxn>
              <a:cxn ang="0">
                <a:pos x="4494" y="390"/>
              </a:cxn>
              <a:cxn ang="0">
                <a:pos x="4716" y="0"/>
              </a:cxn>
            </a:cxnLst>
            <a:rect l="0" t="0" r="r" b="b"/>
            <a:pathLst>
              <a:path w="4716" h="3006">
                <a:moveTo>
                  <a:pt x="0" y="3006"/>
                </a:moveTo>
                <a:cubicBezTo>
                  <a:pt x="87" y="2994"/>
                  <a:pt x="331" y="2967"/>
                  <a:pt x="528" y="2934"/>
                </a:cubicBezTo>
                <a:cubicBezTo>
                  <a:pt x="725" y="2901"/>
                  <a:pt x="964" y="2858"/>
                  <a:pt x="1182" y="2808"/>
                </a:cubicBezTo>
                <a:cubicBezTo>
                  <a:pt x="1400" y="2758"/>
                  <a:pt x="1625" y="2705"/>
                  <a:pt x="1836" y="2634"/>
                </a:cubicBezTo>
                <a:cubicBezTo>
                  <a:pt x="2047" y="2563"/>
                  <a:pt x="2255" y="2474"/>
                  <a:pt x="2448" y="2382"/>
                </a:cubicBezTo>
                <a:cubicBezTo>
                  <a:pt x="2641" y="2290"/>
                  <a:pt x="2813" y="2204"/>
                  <a:pt x="2994" y="2082"/>
                </a:cubicBezTo>
                <a:cubicBezTo>
                  <a:pt x="3175" y="1960"/>
                  <a:pt x="3385" y="1784"/>
                  <a:pt x="3534" y="1650"/>
                </a:cubicBezTo>
                <a:cubicBezTo>
                  <a:pt x="3683" y="1516"/>
                  <a:pt x="3780" y="1405"/>
                  <a:pt x="3888" y="1278"/>
                </a:cubicBezTo>
                <a:cubicBezTo>
                  <a:pt x="3996" y="1151"/>
                  <a:pt x="4084" y="1033"/>
                  <a:pt x="4182" y="888"/>
                </a:cubicBezTo>
                <a:cubicBezTo>
                  <a:pt x="4280" y="743"/>
                  <a:pt x="4424" y="491"/>
                  <a:pt x="4476" y="408"/>
                </a:cubicBezTo>
                <a:cubicBezTo>
                  <a:pt x="4528" y="325"/>
                  <a:pt x="4454" y="458"/>
                  <a:pt x="4494" y="390"/>
                </a:cubicBezTo>
                <a:cubicBezTo>
                  <a:pt x="4534" y="322"/>
                  <a:pt x="4670" y="81"/>
                  <a:pt x="4716" y="0"/>
                </a:cubicBezTo>
              </a:path>
            </a:pathLst>
          </a:custGeom>
          <a:noFill/>
          <a:ln w="76200">
            <a:solidFill>
              <a:srgbClr val="996633"/>
            </a:solidFill>
            <a:round/>
            <a:headEnd/>
            <a:tailEnd/>
          </a:ln>
          <a:effectLst>
            <a:prstShdw prst="shdw17" dist="17961" dir="2700000">
              <a:srgbClr val="996633">
                <a:gamma/>
                <a:shade val="60000"/>
                <a:invGamma/>
              </a:srgbClr>
            </a:prstShdw>
          </a:effectLst>
        </p:spPr>
        <p:txBody>
          <a:bodyPr/>
          <a:lstStyle/>
          <a:p>
            <a:endParaRPr lang="th-TH"/>
          </a:p>
        </p:txBody>
      </p:sp>
      <p:grpSp>
        <p:nvGrpSpPr>
          <p:cNvPr id="98318" name="Group 14"/>
          <p:cNvGrpSpPr>
            <a:grpSpLocks/>
          </p:cNvGrpSpPr>
          <p:nvPr/>
        </p:nvGrpSpPr>
        <p:grpSpPr bwMode="auto">
          <a:xfrm>
            <a:off x="5773738" y="1941513"/>
            <a:ext cx="2354262" cy="3924300"/>
            <a:chOff x="3410" y="1159"/>
            <a:chExt cx="1483" cy="2472"/>
          </a:xfrm>
        </p:grpSpPr>
        <p:sp>
          <p:nvSpPr>
            <p:cNvPr id="98319" name="Line 15"/>
            <p:cNvSpPr>
              <a:spLocks noChangeShapeType="1"/>
            </p:cNvSpPr>
            <p:nvPr/>
          </p:nvSpPr>
          <p:spPr bwMode="auto">
            <a:xfrm>
              <a:off x="3547" y="1159"/>
              <a:ext cx="1140" cy="2262"/>
            </a:xfrm>
            <a:prstGeom prst="line">
              <a:avLst/>
            </a:prstGeom>
            <a:noFill/>
            <a:ln w="57150">
              <a:solidFill>
                <a:srgbClr val="800080"/>
              </a:solidFill>
              <a:round/>
              <a:headEnd/>
              <a:tailEnd/>
            </a:ln>
            <a:effectLst>
              <a:prstShdw prst="shdw17" dist="17961" dir="2700000">
                <a:srgbClr val="800080">
                  <a:gamma/>
                  <a:shade val="60000"/>
                  <a:invGamma/>
                </a:srgbClr>
              </a:prstShdw>
            </a:effectLst>
          </p:spPr>
          <p:txBody>
            <a:bodyPr/>
            <a:lstStyle/>
            <a:p>
              <a:endParaRPr lang="th-TH"/>
            </a:p>
          </p:txBody>
        </p:sp>
        <p:sp>
          <p:nvSpPr>
            <p:cNvPr id="98320" name="Text Box 16"/>
            <p:cNvSpPr txBox="1">
              <a:spLocks noChangeArrowheads="1"/>
            </p:cNvSpPr>
            <p:nvPr/>
          </p:nvSpPr>
          <p:spPr bwMode="auto">
            <a:xfrm>
              <a:off x="3410" y="1238"/>
              <a:ext cx="264" cy="231"/>
            </a:xfrm>
            <a:prstGeom prst="rect">
              <a:avLst/>
            </a:prstGeom>
            <a:noFill/>
            <a:ln w="9525">
              <a:noFill/>
              <a:miter lim="800000"/>
              <a:headEnd/>
              <a:tailEnd/>
            </a:ln>
            <a:effectLst/>
          </p:spPr>
          <p:txBody>
            <a:bodyPr>
              <a:spAutoFit/>
            </a:bodyPr>
            <a:lstStyle/>
            <a:p>
              <a:pPr>
                <a:spcBef>
                  <a:spcPct val="50000"/>
                </a:spcBef>
              </a:pPr>
              <a:r>
                <a:rPr lang="en-US" sz="1800" b="1" i="1">
                  <a:solidFill>
                    <a:srgbClr val="800080"/>
                  </a:solidFill>
                  <a:latin typeface="Times New Roman" pitchFamily="18" charset="0"/>
                </a:rPr>
                <a:t>E</a:t>
              </a:r>
              <a:endParaRPr lang="th-TH" sz="1800" b="1" i="1">
                <a:solidFill>
                  <a:srgbClr val="800080"/>
                </a:solidFill>
                <a:latin typeface="Times New Roman" pitchFamily="18" charset="0"/>
              </a:endParaRPr>
            </a:p>
          </p:txBody>
        </p:sp>
        <p:sp>
          <p:nvSpPr>
            <p:cNvPr id="98321" name="Text Box 17"/>
            <p:cNvSpPr txBox="1">
              <a:spLocks noChangeArrowheads="1"/>
            </p:cNvSpPr>
            <p:nvPr/>
          </p:nvSpPr>
          <p:spPr bwMode="auto">
            <a:xfrm>
              <a:off x="4629" y="3381"/>
              <a:ext cx="264" cy="250"/>
            </a:xfrm>
            <a:prstGeom prst="rect">
              <a:avLst/>
            </a:prstGeom>
            <a:noFill/>
            <a:ln w="9525">
              <a:noFill/>
              <a:miter lim="800000"/>
              <a:headEnd/>
              <a:tailEnd/>
            </a:ln>
            <a:effectLst/>
          </p:spPr>
          <p:txBody>
            <a:bodyPr>
              <a:spAutoFit/>
            </a:bodyPr>
            <a:lstStyle/>
            <a:p>
              <a:pPr>
                <a:spcBef>
                  <a:spcPct val="50000"/>
                </a:spcBef>
              </a:pPr>
              <a:r>
                <a:rPr lang="en-US" sz="2000" b="1" i="1">
                  <a:solidFill>
                    <a:srgbClr val="800080"/>
                  </a:solidFill>
                  <a:latin typeface="Times New Roman" pitchFamily="18" charset="0"/>
                </a:rPr>
                <a:t>F</a:t>
              </a:r>
              <a:endParaRPr lang="th-TH" sz="2000" b="1" i="1">
                <a:solidFill>
                  <a:srgbClr val="800080"/>
                </a:solidFill>
                <a:latin typeface="Times New Roman" pitchFamily="18" charset="0"/>
              </a:endParaRPr>
            </a:p>
          </p:txBody>
        </p:sp>
      </p:grpSp>
      <p:sp>
        <p:nvSpPr>
          <p:cNvPr id="98322" name="Freeform 18"/>
          <p:cNvSpPr>
            <a:spLocks/>
          </p:cNvSpPr>
          <p:nvPr/>
        </p:nvSpPr>
        <p:spPr bwMode="auto">
          <a:xfrm>
            <a:off x="4129088" y="3911600"/>
            <a:ext cx="711200" cy="2114550"/>
          </a:xfrm>
          <a:custGeom>
            <a:avLst/>
            <a:gdLst/>
            <a:ahLst/>
            <a:cxnLst>
              <a:cxn ang="0">
                <a:pos x="448" y="0"/>
              </a:cxn>
              <a:cxn ang="0">
                <a:pos x="322" y="138"/>
              </a:cxn>
              <a:cxn ang="0">
                <a:pos x="218" y="272"/>
              </a:cxn>
              <a:cxn ang="0">
                <a:pos x="138" y="400"/>
              </a:cxn>
              <a:cxn ang="0">
                <a:pos x="64" y="552"/>
              </a:cxn>
              <a:cxn ang="0">
                <a:pos x="6" y="748"/>
              </a:cxn>
              <a:cxn ang="0">
                <a:pos x="30" y="956"/>
              </a:cxn>
              <a:cxn ang="0">
                <a:pos x="122" y="1172"/>
              </a:cxn>
              <a:cxn ang="0">
                <a:pos x="210" y="1280"/>
              </a:cxn>
              <a:cxn ang="0">
                <a:pos x="274" y="1332"/>
              </a:cxn>
            </a:cxnLst>
            <a:rect l="0" t="0" r="r" b="b"/>
            <a:pathLst>
              <a:path w="448" h="1332">
                <a:moveTo>
                  <a:pt x="448" y="0"/>
                </a:moveTo>
                <a:cubicBezTo>
                  <a:pt x="408" y="41"/>
                  <a:pt x="360" y="93"/>
                  <a:pt x="322" y="138"/>
                </a:cubicBezTo>
                <a:cubicBezTo>
                  <a:pt x="284" y="183"/>
                  <a:pt x="249" y="228"/>
                  <a:pt x="218" y="272"/>
                </a:cubicBezTo>
                <a:cubicBezTo>
                  <a:pt x="187" y="316"/>
                  <a:pt x="164" y="353"/>
                  <a:pt x="138" y="400"/>
                </a:cubicBezTo>
                <a:cubicBezTo>
                  <a:pt x="112" y="447"/>
                  <a:pt x="86" y="494"/>
                  <a:pt x="64" y="552"/>
                </a:cubicBezTo>
                <a:cubicBezTo>
                  <a:pt x="42" y="610"/>
                  <a:pt x="12" y="681"/>
                  <a:pt x="6" y="748"/>
                </a:cubicBezTo>
                <a:cubicBezTo>
                  <a:pt x="0" y="815"/>
                  <a:pt x="11" y="885"/>
                  <a:pt x="30" y="956"/>
                </a:cubicBezTo>
                <a:cubicBezTo>
                  <a:pt x="49" y="1027"/>
                  <a:pt x="92" y="1118"/>
                  <a:pt x="122" y="1172"/>
                </a:cubicBezTo>
                <a:cubicBezTo>
                  <a:pt x="152" y="1226"/>
                  <a:pt x="185" y="1253"/>
                  <a:pt x="210" y="1280"/>
                </a:cubicBezTo>
                <a:cubicBezTo>
                  <a:pt x="235" y="1307"/>
                  <a:pt x="261" y="1321"/>
                  <a:pt x="274" y="1332"/>
                </a:cubicBezTo>
              </a:path>
            </a:pathLst>
          </a:custGeom>
          <a:noFill/>
          <a:ln w="25400" cap="flat">
            <a:solidFill>
              <a:srgbClr val="FF6600"/>
            </a:solidFill>
            <a:prstDash val="solid"/>
            <a:round/>
            <a:headEnd/>
            <a:tailEnd/>
          </a:ln>
          <a:effectLst/>
        </p:spPr>
        <p:txBody>
          <a:bodyPr/>
          <a:lstStyle/>
          <a:p>
            <a:endParaRPr lang="th-TH"/>
          </a:p>
        </p:txBody>
      </p:sp>
      <p:grpSp>
        <p:nvGrpSpPr>
          <p:cNvPr id="98323" name="Group 19"/>
          <p:cNvGrpSpPr>
            <a:grpSpLocks/>
          </p:cNvGrpSpPr>
          <p:nvPr/>
        </p:nvGrpSpPr>
        <p:grpSpPr bwMode="auto">
          <a:xfrm>
            <a:off x="665163" y="6172200"/>
            <a:ext cx="7480300" cy="506413"/>
            <a:chOff x="176" y="3816"/>
            <a:chExt cx="4712" cy="319"/>
          </a:xfrm>
        </p:grpSpPr>
        <p:sp>
          <p:nvSpPr>
            <p:cNvPr id="98324" name="Text Box 20"/>
            <p:cNvSpPr txBox="1">
              <a:spLocks noChangeArrowheads="1"/>
            </p:cNvSpPr>
            <p:nvPr/>
          </p:nvSpPr>
          <p:spPr bwMode="auto">
            <a:xfrm>
              <a:off x="3433" y="3847"/>
              <a:ext cx="382" cy="288"/>
            </a:xfrm>
            <a:prstGeom prst="rect">
              <a:avLst/>
            </a:prstGeom>
            <a:noFill/>
            <a:ln w="9525">
              <a:noFill/>
              <a:miter lim="800000"/>
              <a:headEnd/>
              <a:tailEnd/>
            </a:ln>
            <a:effectLst/>
          </p:spPr>
          <p:txBody>
            <a:bodyPr>
              <a:spAutoFit/>
            </a:bodyPr>
            <a:lstStyle/>
            <a:p>
              <a:pPr>
                <a:spcBef>
                  <a:spcPct val="50000"/>
                </a:spcBef>
              </a:pPr>
              <a:r>
                <a:rPr lang="en-US" sz="2400" b="1" i="1">
                  <a:solidFill>
                    <a:srgbClr val="0000CC"/>
                  </a:solidFill>
                  <a:latin typeface="Times New Roman" pitchFamily="18" charset="0"/>
                </a:rPr>
                <a:t>T</a:t>
              </a:r>
              <a:r>
                <a:rPr lang="en-US" sz="2400" b="1" i="1" baseline="-25000">
                  <a:solidFill>
                    <a:srgbClr val="0000CC"/>
                  </a:solidFill>
                  <a:latin typeface="Times New Roman" pitchFamily="18" charset="0"/>
                </a:rPr>
                <a:t>db</a:t>
              </a:r>
              <a:endParaRPr lang="th-TH" sz="2400" b="1" i="1">
                <a:solidFill>
                  <a:srgbClr val="0000CC"/>
                </a:solidFill>
                <a:latin typeface="Times New Roman" pitchFamily="18" charset="0"/>
              </a:endParaRPr>
            </a:p>
          </p:txBody>
        </p:sp>
        <p:sp>
          <p:nvSpPr>
            <p:cNvPr id="98325" name="Line 21"/>
            <p:cNvSpPr>
              <a:spLocks noChangeShapeType="1"/>
            </p:cNvSpPr>
            <p:nvPr/>
          </p:nvSpPr>
          <p:spPr bwMode="auto">
            <a:xfrm flipV="1">
              <a:off x="176" y="3816"/>
              <a:ext cx="4712" cy="8"/>
            </a:xfrm>
            <a:prstGeom prst="line">
              <a:avLst/>
            </a:prstGeom>
            <a:noFill/>
            <a:ln w="76200">
              <a:solidFill>
                <a:srgbClr val="000080"/>
              </a:solidFill>
              <a:round/>
              <a:headEnd/>
              <a:tailEnd/>
            </a:ln>
            <a:effectLst>
              <a:prstShdw prst="shdw17" dist="17961" dir="2700000">
                <a:srgbClr val="000080">
                  <a:gamma/>
                  <a:shade val="60000"/>
                  <a:invGamma/>
                </a:srgbClr>
              </a:prstShdw>
            </a:effectLst>
          </p:spPr>
          <p:txBody>
            <a:bodyPr/>
            <a:lstStyle/>
            <a:p>
              <a:endParaRPr lang="th-TH"/>
            </a:p>
          </p:txBody>
        </p:sp>
      </p:grpSp>
      <p:sp>
        <p:nvSpPr>
          <p:cNvPr id="98326" name="Line 22"/>
          <p:cNvSpPr>
            <a:spLocks noChangeShapeType="1"/>
          </p:cNvSpPr>
          <p:nvPr/>
        </p:nvSpPr>
        <p:spPr bwMode="auto">
          <a:xfrm>
            <a:off x="4732338" y="3749675"/>
            <a:ext cx="25400" cy="2400300"/>
          </a:xfrm>
          <a:prstGeom prst="line">
            <a:avLst/>
          </a:prstGeom>
          <a:noFill/>
          <a:ln w="38100">
            <a:solidFill>
              <a:srgbClr val="000080"/>
            </a:solidFill>
            <a:round/>
            <a:headEnd/>
            <a:tailEnd/>
          </a:ln>
          <a:effectLst>
            <a:prstShdw prst="shdw17" dist="17961" dir="2700000">
              <a:srgbClr val="000080">
                <a:gamma/>
                <a:shade val="60000"/>
                <a:invGamma/>
              </a:srgbClr>
            </a:prstShdw>
          </a:effectLst>
        </p:spPr>
        <p:txBody>
          <a:bodyPr/>
          <a:lstStyle/>
          <a:p>
            <a:endParaRPr lang="th-TH"/>
          </a:p>
        </p:txBody>
      </p:sp>
      <p:grpSp>
        <p:nvGrpSpPr>
          <p:cNvPr id="98327" name="Group 23"/>
          <p:cNvGrpSpPr>
            <a:grpSpLocks/>
          </p:cNvGrpSpPr>
          <p:nvPr/>
        </p:nvGrpSpPr>
        <p:grpSpPr bwMode="auto">
          <a:xfrm>
            <a:off x="8159750" y="573088"/>
            <a:ext cx="584200" cy="5600700"/>
            <a:chOff x="4897" y="289"/>
            <a:chExt cx="368" cy="3528"/>
          </a:xfrm>
        </p:grpSpPr>
        <p:sp>
          <p:nvSpPr>
            <p:cNvPr id="98328" name="Line 24"/>
            <p:cNvSpPr>
              <a:spLocks noChangeShapeType="1"/>
            </p:cNvSpPr>
            <p:nvPr/>
          </p:nvSpPr>
          <p:spPr bwMode="auto">
            <a:xfrm>
              <a:off x="4897" y="289"/>
              <a:ext cx="8" cy="3528"/>
            </a:xfrm>
            <a:prstGeom prst="line">
              <a:avLst/>
            </a:prstGeom>
            <a:noFill/>
            <a:ln w="76200">
              <a:solidFill>
                <a:srgbClr val="008000"/>
              </a:solidFill>
              <a:round/>
              <a:headEnd/>
              <a:tailEnd/>
            </a:ln>
            <a:effectLst>
              <a:prstShdw prst="shdw17" dist="17961" dir="2700000">
                <a:srgbClr val="008000">
                  <a:gamma/>
                  <a:shade val="60000"/>
                  <a:invGamma/>
                </a:srgbClr>
              </a:prstShdw>
            </a:effectLst>
          </p:spPr>
          <p:txBody>
            <a:bodyPr/>
            <a:lstStyle/>
            <a:p>
              <a:endParaRPr lang="th-TH"/>
            </a:p>
          </p:txBody>
        </p:sp>
        <p:sp>
          <p:nvSpPr>
            <p:cNvPr id="98329" name="Text Box 25"/>
            <p:cNvSpPr txBox="1">
              <a:spLocks noChangeArrowheads="1"/>
            </p:cNvSpPr>
            <p:nvPr/>
          </p:nvSpPr>
          <p:spPr bwMode="auto">
            <a:xfrm>
              <a:off x="4984" y="981"/>
              <a:ext cx="281" cy="365"/>
            </a:xfrm>
            <a:prstGeom prst="rect">
              <a:avLst/>
            </a:prstGeom>
            <a:noFill/>
            <a:ln w="9525">
              <a:noFill/>
              <a:miter lim="800000"/>
              <a:headEnd/>
              <a:tailEnd/>
            </a:ln>
            <a:effectLst/>
          </p:spPr>
          <p:txBody>
            <a:bodyPr>
              <a:spAutoFit/>
            </a:bodyPr>
            <a:lstStyle/>
            <a:p>
              <a:pPr>
                <a:spcBef>
                  <a:spcPct val="50000"/>
                </a:spcBef>
              </a:pPr>
              <a:r>
                <a:rPr lang="el-GR" sz="3200" b="1" i="1">
                  <a:solidFill>
                    <a:srgbClr val="008000"/>
                  </a:solidFill>
                  <a:latin typeface="Times New Roman" pitchFamily="18" charset="0"/>
                  <a:cs typeface="Times New Roman" pitchFamily="18" charset="0"/>
                </a:rPr>
                <a:t>ω</a:t>
              </a:r>
            </a:p>
          </p:txBody>
        </p:sp>
      </p:grpSp>
      <p:sp>
        <p:nvSpPr>
          <p:cNvPr id="98330" name="Freeform 26"/>
          <p:cNvSpPr>
            <a:spLocks/>
          </p:cNvSpPr>
          <p:nvPr/>
        </p:nvSpPr>
        <p:spPr bwMode="auto">
          <a:xfrm>
            <a:off x="3789363" y="2317750"/>
            <a:ext cx="1231900" cy="1428750"/>
          </a:xfrm>
          <a:custGeom>
            <a:avLst/>
            <a:gdLst/>
            <a:ahLst/>
            <a:cxnLst>
              <a:cxn ang="0">
                <a:pos x="776" y="0"/>
              </a:cxn>
              <a:cxn ang="0">
                <a:pos x="684" y="136"/>
              </a:cxn>
              <a:cxn ang="0">
                <a:pos x="548" y="324"/>
              </a:cxn>
              <a:cxn ang="0">
                <a:pos x="456" y="444"/>
              </a:cxn>
              <a:cxn ang="0">
                <a:pos x="348" y="560"/>
              </a:cxn>
              <a:cxn ang="0">
                <a:pos x="276" y="644"/>
              </a:cxn>
              <a:cxn ang="0">
                <a:pos x="180" y="740"/>
              </a:cxn>
              <a:cxn ang="0">
                <a:pos x="64" y="844"/>
              </a:cxn>
              <a:cxn ang="0">
                <a:pos x="0" y="900"/>
              </a:cxn>
            </a:cxnLst>
            <a:rect l="0" t="0" r="r" b="b"/>
            <a:pathLst>
              <a:path w="776" h="900">
                <a:moveTo>
                  <a:pt x="776" y="0"/>
                </a:moveTo>
                <a:cubicBezTo>
                  <a:pt x="749" y="40"/>
                  <a:pt x="722" y="82"/>
                  <a:pt x="684" y="136"/>
                </a:cubicBezTo>
                <a:cubicBezTo>
                  <a:pt x="646" y="190"/>
                  <a:pt x="586" y="273"/>
                  <a:pt x="548" y="324"/>
                </a:cubicBezTo>
                <a:cubicBezTo>
                  <a:pt x="510" y="375"/>
                  <a:pt x="489" y="405"/>
                  <a:pt x="456" y="444"/>
                </a:cubicBezTo>
                <a:cubicBezTo>
                  <a:pt x="423" y="483"/>
                  <a:pt x="378" y="527"/>
                  <a:pt x="348" y="560"/>
                </a:cubicBezTo>
                <a:cubicBezTo>
                  <a:pt x="318" y="593"/>
                  <a:pt x="304" y="614"/>
                  <a:pt x="276" y="644"/>
                </a:cubicBezTo>
                <a:cubicBezTo>
                  <a:pt x="248" y="674"/>
                  <a:pt x="215" y="707"/>
                  <a:pt x="180" y="740"/>
                </a:cubicBezTo>
                <a:cubicBezTo>
                  <a:pt x="145" y="773"/>
                  <a:pt x="94" y="817"/>
                  <a:pt x="64" y="844"/>
                </a:cubicBezTo>
                <a:cubicBezTo>
                  <a:pt x="34" y="871"/>
                  <a:pt x="20" y="882"/>
                  <a:pt x="0" y="900"/>
                </a:cubicBezTo>
              </a:path>
            </a:pathLst>
          </a:custGeom>
          <a:noFill/>
          <a:ln w="76200">
            <a:solidFill>
              <a:srgbClr val="FF0000"/>
            </a:solidFill>
            <a:round/>
            <a:headEnd/>
            <a:tailEnd/>
          </a:ln>
          <a:effectLst>
            <a:prstShdw prst="shdw17" dist="17961" dir="2700000">
              <a:srgbClr val="FF0000">
                <a:gamma/>
                <a:shade val="60000"/>
                <a:invGamma/>
              </a:srgbClr>
            </a:prstShdw>
          </a:effectLst>
        </p:spPr>
        <p:txBody>
          <a:bodyPr/>
          <a:lstStyle/>
          <a:p>
            <a:endParaRPr lang="th-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8323"/>
                                        </p:tgtEl>
                                        <p:attrNameLst>
                                          <p:attrName>style.visibility</p:attrName>
                                        </p:attrNameLst>
                                      </p:cBhvr>
                                      <p:to>
                                        <p:strVal val="visible"/>
                                      </p:to>
                                    </p:set>
                                    <p:animEffect transition="in" filter="wipe(left)">
                                      <p:cBhvr>
                                        <p:cTn id="7" dur="1000"/>
                                        <p:tgtEl>
                                          <p:spTgt spid="98323"/>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98327"/>
                                        </p:tgtEl>
                                        <p:attrNameLst>
                                          <p:attrName>style.visibility</p:attrName>
                                        </p:attrNameLst>
                                      </p:cBhvr>
                                      <p:to>
                                        <p:strVal val="visible"/>
                                      </p:to>
                                    </p:set>
                                    <p:animEffect transition="in" filter="wipe(down)">
                                      <p:cBhvr>
                                        <p:cTn id="11" dur="1000"/>
                                        <p:tgtEl>
                                          <p:spTgt spid="98327"/>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98326"/>
                                        </p:tgtEl>
                                        <p:attrNameLst>
                                          <p:attrName>style.visibility</p:attrName>
                                        </p:attrNameLst>
                                      </p:cBhvr>
                                      <p:to>
                                        <p:strVal val="visible"/>
                                      </p:to>
                                    </p:set>
                                    <p:animEffect transition="in" filter="wipe(up)">
                                      <p:cBhvr>
                                        <p:cTn id="15" dur="1000"/>
                                        <p:tgtEl>
                                          <p:spTgt spid="98326"/>
                                        </p:tgtEl>
                                      </p:cBhvr>
                                    </p:animEffect>
                                  </p:childTnLst>
                                </p:cTn>
                              </p:par>
                              <p:par>
                                <p:cTn id="16" presetID="22" presetClass="entr" presetSubtype="8" fill="hold" nodeType="withEffect">
                                  <p:stCondLst>
                                    <p:cond delay="0"/>
                                  </p:stCondLst>
                                  <p:childTnLst>
                                    <p:set>
                                      <p:cBhvr>
                                        <p:cTn id="17" dur="1" fill="hold">
                                          <p:stCondLst>
                                            <p:cond delay="0"/>
                                          </p:stCondLst>
                                        </p:cTn>
                                        <p:tgtEl>
                                          <p:spTgt spid="98312"/>
                                        </p:tgtEl>
                                        <p:attrNameLst>
                                          <p:attrName>style.visibility</p:attrName>
                                        </p:attrNameLst>
                                      </p:cBhvr>
                                      <p:to>
                                        <p:strVal val="visible"/>
                                      </p:to>
                                    </p:set>
                                    <p:animEffect transition="in" filter="wipe(left)">
                                      <p:cBhvr>
                                        <p:cTn id="18" dur="1000"/>
                                        <p:tgtEl>
                                          <p:spTgt spid="98312"/>
                                        </p:tgtEl>
                                      </p:cBhvr>
                                    </p:animEffect>
                                  </p:childTnLst>
                                </p:cTn>
                              </p:par>
                            </p:childTnLst>
                          </p:cTn>
                        </p:par>
                        <p:par>
                          <p:cTn id="19" fill="hold">
                            <p:stCondLst>
                              <p:cond delay="3000"/>
                            </p:stCondLst>
                            <p:childTnLst>
                              <p:par>
                                <p:cTn id="20" presetID="18" presetClass="entr" presetSubtype="3" fill="hold" grpId="0" nodeType="afterEffect">
                                  <p:stCondLst>
                                    <p:cond delay="0"/>
                                  </p:stCondLst>
                                  <p:childTnLst>
                                    <p:set>
                                      <p:cBhvr>
                                        <p:cTn id="21" dur="1" fill="hold">
                                          <p:stCondLst>
                                            <p:cond delay="0"/>
                                          </p:stCondLst>
                                        </p:cTn>
                                        <p:tgtEl>
                                          <p:spTgt spid="98317"/>
                                        </p:tgtEl>
                                        <p:attrNameLst>
                                          <p:attrName>style.visibility</p:attrName>
                                        </p:attrNameLst>
                                      </p:cBhvr>
                                      <p:to>
                                        <p:strVal val="visible"/>
                                      </p:to>
                                    </p:set>
                                    <p:animEffect transition="in" filter="strips(upRight)">
                                      <p:cBhvr>
                                        <p:cTn id="22" dur="2000"/>
                                        <p:tgtEl>
                                          <p:spTgt spid="98317"/>
                                        </p:tgtEl>
                                      </p:cBhvr>
                                    </p:animEffect>
                                  </p:childTnLst>
                                </p:cTn>
                              </p:par>
                            </p:childTnLst>
                          </p:cTn>
                        </p:par>
                        <p:par>
                          <p:cTn id="23" fill="hold">
                            <p:stCondLst>
                              <p:cond delay="5000"/>
                            </p:stCondLst>
                            <p:childTnLst>
                              <p:par>
                                <p:cTn id="24" presetID="18" presetClass="entr" presetSubtype="12" fill="hold" grpId="0" nodeType="afterEffect">
                                  <p:stCondLst>
                                    <p:cond delay="0"/>
                                  </p:stCondLst>
                                  <p:childTnLst>
                                    <p:set>
                                      <p:cBhvr>
                                        <p:cTn id="25" dur="1" fill="hold">
                                          <p:stCondLst>
                                            <p:cond delay="0"/>
                                          </p:stCondLst>
                                        </p:cTn>
                                        <p:tgtEl>
                                          <p:spTgt spid="98316"/>
                                        </p:tgtEl>
                                        <p:attrNameLst>
                                          <p:attrName>style.visibility</p:attrName>
                                        </p:attrNameLst>
                                      </p:cBhvr>
                                      <p:to>
                                        <p:strVal val="visible"/>
                                      </p:to>
                                    </p:set>
                                    <p:animEffect transition="in" filter="strips(downLeft)">
                                      <p:cBhvr>
                                        <p:cTn id="26" dur="1000"/>
                                        <p:tgtEl>
                                          <p:spTgt spid="98316"/>
                                        </p:tgtEl>
                                      </p:cBhvr>
                                    </p:animEffect>
                                  </p:childTnLst>
                                </p:cTn>
                              </p:par>
                            </p:childTnLst>
                          </p:cTn>
                        </p:par>
                        <p:par>
                          <p:cTn id="27" fill="hold">
                            <p:stCondLst>
                              <p:cond delay="6000"/>
                            </p:stCondLst>
                            <p:childTnLst>
                              <p:par>
                                <p:cTn id="28" presetID="18" presetClass="entr" presetSubtype="12" fill="hold" nodeType="afterEffect">
                                  <p:stCondLst>
                                    <p:cond delay="0"/>
                                  </p:stCondLst>
                                  <p:childTnLst>
                                    <p:set>
                                      <p:cBhvr>
                                        <p:cTn id="29" dur="1" fill="hold">
                                          <p:stCondLst>
                                            <p:cond delay="0"/>
                                          </p:stCondLst>
                                        </p:cTn>
                                        <p:tgtEl>
                                          <p:spTgt spid="98318"/>
                                        </p:tgtEl>
                                        <p:attrNameLst>
                                          <p:attrName>style.visibility</p:attrName>
                                        </p:attrNameLst>
                                      </p:cBhvr>
                                      <p:to>
                                        <p:strVal val="visible"/>
                                      </p:to>
                                    </p:set>
                                    <p:animEffect transition="in" filter="strips(downLeft)">
                                      <p:cBhvr>
                                        <p:cTn id="30" dur="2000"/>
                                        <p:tgtEl>
                                          <p:spTgt spid="98318"/>
                                        </p:tgtEl>
                                      </p:cBhvr>
                                    </p:animEffect>
                                  </p:childTnLst>
                                </p:cTn>
                              </p:par>
                            </p:childTnLst>
                          </p:cTn>
                        </p:par>
                        <p:par>
                          <p:cTn id="31" fill="hold">
                            <p:stCondLst>
                              <p:cond delay="8000"/>
                            </p:stCondLst>
                            <p:childTnLst>
                              <p:par>
                                <p:cTn id="32" presetID="18" presetClass="entr" presetSubtype="9" fill="hold" nodeType="afterEffect">
                                  <p:stCondLst>
                                    <p:cond delay="0"/>
                                  </p:stCondLst>
                                  <p:childTnLst>
                                    <p:set>
                                      <p:cBhvr>
                                        <p:cTn id="33" dur="1" fill="hold">
                                          <p:stCondLst>
                                            <p:cond delay="0"/>
                                          </p:stCondLst>
                                        </p:cTn>
                                        <p:tgtEl>
                                          <p:spTgt spid="98308"/>
                                        </p:tgtEl>
                                        <p:attrNameLst>
                                          <p:attrName>style.visibility</p:attrName>
                                        </p:attrNameLst>
                                      </p:cBhvr>
                                      <p:to>
                                        <p:strVal val="visible"/>
                                      </p:to>
                                    </p:set>
                                    <p:animEffect transition="in" filter="strips(upLeft)">
                                      <p:cBhvr>
                                        <p:cTn id="34" dur="1000"/>
                                        <p:tgtEl>
                                          <p:spTgt spid="98308"/>
                                        </p:tgtEl>
                                      </p:cBhvr>
                                    </p:animEffect>
                                  </p:childTnLst>
                                </p:cTn>
                              </p:par>
                            </p:childTnLst>
                          </p:cTn>
                        </p:par>
                        <p:par>
                          <p:cTn id="35" fill="hold">
                            <p:stCondLst>
                              <p:cond delay="9000"/>
                            </p:stCondLst>
                            <p:childTnLst>
                              <p:par>
                                <p:cTn id="36" presetID="10" presetClass="entr" presetSubtype="0" fill="hold" grpId="0" nodeType="afterEffect">
                                  <p:stCondLst>
                                    <p:cond delay="0"/>
                                  </p:stCondLst>
                                  <p:childTnLst>
                                    <p:set>
                                      <p:cBhvr>
                                        <p:cTn id="37" dur="1" fill="hold">
                                          <p:stCondLst>
                                            <p:cond delay="0"/>
                                          </p:stCondLst>
                                        </p:cTn>
                                        <p:tgtEl>
                                          <p:spTgt spid="98330"/>
                                        </p:tgtEl>
                                        <p:attrNameLst>
                                          <p:attrName>style.visibility</p:attrName>
                                        </p:attrNameLst>
                                      </p:cBhvr>
                                      <p:to>
                                        <p:strVal val="visible"/>
                                      </p:to>
                                    </p:set>
                                    <p:animEffect transition="in" filter="fade">
                                      <p:cBhvr>
                                        <p:cTn id="38" dur="1000"/>
                                        <p:tgtEl>
                                          <p:spTgt spid="98330"/>
                                        </p:tgtEl>
                                      </p:cBhvr>
                                    </p:animEffect>
                                  </p:childTnLst>
                                </p:cTn>
                              </p:par>
                            </p:childTnLst>
                          </p:cTn>
                        </p:par>
                        <p:par>
                          <p:cTn id="39" fill="hold">
                            <p:stCondLst>
                              <p:cond delay="10000"/>
                            </p:stCondLst>
                            <p:childTnLst>
                              <p:par>
                                <p:cTn id="40" presetID="51" presetClass="entr" presetSubtype="0" fill="hold" grpId="0" nodeType="afterEffect">
                                  <p:stCondLst>
                                    <p:cond delay="0"/>
                                  </p:stCondLst>
                                  <p:childTnLst>
                                    <p:set>
                                      <p:cBhvr>
                                        <p:cTn id="41" dur="1" fill="hold">
                                          <p:stCondLst>
                                            <p:cond delay="0"/>
                                          </p:stCondLst>
                                        </p:cTn>
                                        <p:tgtEl>
                                          <p:spTgt spid="98322"/>
                                        </p:tgtEl>
                                        <p:attrNameLst>
                                          <p:attrName>style.visibility</p:attrName>
                                        </p:attrNameLst>
                                      </p:cBhvr>
                                      <p:to>
                                        <p:strVal val="visible"/>
                                      </p:to>
                                    </p:set>
                                    <p:animEffect transition="in" filter="fade">
                                      <p:cBhvr>
                                        <p:cTn id="42" dur="770" decel="100000"/>
                                        <p:tgtEl>
                                          <p:spTgt spid="98322"/>
                                        </p:tgtEl>
                                      </p:cBhvr>
                                    </p:animEffect>
                                    <p:animScale>
                                      <p:cBhvr>
                                        <p:cTn id="43" dur="770" decel="100000"/>
                                        <p:tgtEl>
                                          <p:spTgt spid="98322"/>
                                        </p:tgtEl>
                                      </p:cBhvr>
                                      <p:from x="10000" y="10000"/>
                                      <p:to x="200000" y="450000"/>
                                    </p:animScale>
                                    <p:animScale>
                                      <p:cBhvr>
                                        <p:cTn id="44" dur="1230" accel="100000" fill="hold">
                                          <p:stCondLst>
                                            <p:cond delay="770"/>
                                          </p:stCondLst>
                                        </p:cTn>
                                        <p:tgtEl>
                                          <p:spTgt spid="98322"/>
                                        </p:tgtEl>
                                      </p:cBhvr>
                                      <p:from x="200000" y="450000"/>
                                      <p:to x="100000" y="100000"/>
                                    </p:animScale>
                                    <p:set>
                                      <p:cBhvr>
                                        <p:cTn id="45" dur="770" fill="hold"/>
                                        <p:tgtEl>
                                          <p:spTgt spid="98322"/>
                                        </p:tgtEl>
                                        <p:attrNameLst>
                                          <p:attrName>ppt_x</p:attrName>
                                        </p:attrNameLst>
                                      </p:cBhvr>
                                      <p:to>
                                        <p:strVal val="(0.5)"/>
                                      </p:to>
                                    </p:set>
                                    <p:anim from="(0.5)" to="(#ppt_x)" calcmode="lin" valueType="num">
                                      <p:cBhvr>
                                        <p:cTn id="46" dur="1230" accel="100000" fill="hold">
                                          <p:stCondLst>
                                            <p:cond delay="770"/>
                                          </p:stCondLst>
                                        </p:cTn>
                                        <p:tgtEl>
                                          <p:spTgt spid="98322"/>
                                        </p:tgtEl>
                                        <p:attrNameLst>
                                          <p:attrName>ppt_x</p:attrName>
                                        </p:attrNameLst>
                                      </p:cBhvr>
                                    </p:anim>
                                    <p:set>
                                      <p:cBhvr>
                                        <p:cTn id="47" dur="770" fill="hold"/>
                                        <p:tgtEl>
                                          <p:spTgt spid="98322"/>
                                        </p:tgtEl>
                                        <p:attrNameLst>
                                          <p:attrName>ppt_y</p:attrName>
                                        </p:attrNameLst>
                                      </p:cBhvr>
                                      <p:to>
                                        <p:strVal val="(#ppt_y+0.4)"/>
                                      </p:to>
                                    </p:set>
                                    <p:anim from="(#ppt_y+0.4)" to="(#ppt_y)" calcmode="lin" valueType="num">
                                      <p:cBhvr>
                                        <p:cTn id="48" dur="1230" accel="100000" fill="hold">
                                          <p:stCondLst>
                                            <p:cond delay="770"/>
                                          </p:stCondLst>
                                        </p:cTn>
                                        <p:tgtEl>
                                          <p:spTgt spid="9832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6" grpId="0" animBg="1"/>
      <p:bldP spid="98317" grpId="0" animBg="1"/>
      <p:bldP spid="98322" grpId="0" animBg="1"/>
      <p:bldP spid="98326" grpId="0" animBg="1"/>
      <p:bldP spid="9833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99330" name="Picture 2" descr="PsychrometricSI11"/>
          <p:cNvPicPr>
            <a:picLocks noChangeAspect="1" noChangeArrowheads="1"/>
          </p:cNvPicPr>
          <p:nvPr/>
        </p:nvPicPr>
        <p:blipFill>
          <a:blip r:embed="rId2" cstate="email"/>
          <a:srcRect/>
          <a:stretch>
            <a:fillRect/>
          </a:stretch>
        </p:blipFill>
        <p:spPr bwMode="auto">
          <a:xfrm>
            <a:off x="619125" y="0"/>
            <a:ext cx="7413625" cy="6678613"/>
          </a:xfrm>
          <a:prstGeom prst="rect">
            <a:avLst/>
          </a:prstGeom>
          <a:noFill/>
        </p:spPr>
      </p:pic>
      <p:sp>
        <p:nvSpPr>
          <p:cNvPr id="99331" name="Text Box 3"/>
          <p:cNvSpPr txBox="1">
            <a:spLocks noChangeArrowheads="1"/>
          </p:cNvSpPr>
          <p:nvPr/>
        </p:nvSpPr>
        <p:spPr bwMode="auto">
          <a:xfrm rot="-5400000">
            <a:off x="5657850" y="2857500"/>
            <a:ext cx="5267325" cy="396875"/>
          </a:xfrm>
          <a:prstGeom prst="rect">
            <a:avLst/>
          </a:prstGeom>
          <a:noFill/>
          <a:ln w="9525">
            <a:noFill/>
            <a:miter lim="800000"/>
            <a:headEnd/>
            <a:tailEnd/>
          </a:ln>
          <a:effectLst/>
        </p:spPr>
        <p:txBody>
          <a:bodyPr>
            <a:spAutoFit/>
          </a:bodyPr>
          <a:lstStyle/>
          <a:p>
            <a:pPr algn="ctr">
              <a:spcBef>
                <a:spcPct val="50000"/>
              </a:spcBef>
            </a:pPr>
            <a:r>
              <a:rPr lang="en-US" sz="2000" b="1" i="1">
                <a:solidFill>
                  <a:srgbClr val="0000CC"/>
                </a:solidFill>
                <a:effectLst>
                  <a:outerShdw blurRad="38100" dist="38100" dir="2700000" algn="tl">
                    <a:srgbClr val="C0C0C0"/>
                  </a:outerShdw>
                </a:effectLst>
                <a:latin typeface="Times New Roman" pitchFamily="18" charset="0"/>
              </a:rPr>
              <a:t>Humidity ratio, </a:t>
            </a:r>
            <a:r>
              <a:rPr lang="en-US" sz="2000" b="1" i="1">
                <a:solidFill>
                  <a:srgbClr val="0000CC"/>
                </a:solidFill>
                <a:effectLst>
                  <a:outerShdw blurRad="38100" dist="38100" dir="2700000" algn="tl">
                    <a:srgbClr val="C0C0C0"/>
                  </a:outerShdw>
                </a:effectLst>
                <a:latin typeface="Times New Roman" pitchFamily="18" charset="0"/>
                <a:sym typeface="Symbol" pitchFamily="18" charset="2"/>
              </a:rPr>
              <a:t> (kg H</a:t>
            </a:r>
            <a:r>
              <a:rPr lang="en-US" sz="2000" b="1" i="1" baseline="-25000">
                <a:solidFill>
                  <a:srgbClr val="0000CC"/>
                </a:solidFill>
                <a:effectLst>
                  <a:outerShdw blurRad="38100" dist="38100" dir="2700000" algn="tl">
                    <a:srgbClr val="C0C0C0"/>
                  </a:outerShdw>
                </a:effectLst>
                <a:latin typeface="Times New Roman" pitchFamily="18" charset="0"/>
                <a:sym typeface="Symbol" pitchFamily="18" charset="2"/>
              </a:rPr>
              <a:t>2</a:t>
            </a:r>
            <a:r>
              <a:rPr lang="en-US" sz="2000" b="1" i="1">
                <a:solidFill>
                  <a:srgbClr val="0000CC"/>
                </a:solidFill>
                <a:effectLst>
                  <a:outerShdw blurRad="38100" dist="38100" dir="2700000" algn="tl">
                    <a:srgbClr val="C0C0C0"/>
                  </a:outerShdw>
                </a:effectLst>
                <a:latin typeface="Times New Roman" pitchFamily="18" charset="0"/>
                <a:sym typeface="Symbol" pitchFamily="18" charset="2"/>
              </a:rPr>
              <a:t>O/kg dry air)</a:t>
            </a:r>
          </a:p>
        </p:txBody>
      </p:sp>
      <p:sp>
        <p:nvSpPr>
          <p:cNvPr id="99332" name="Text Box 4"/>
          <p:cNvSpPr txBox="1">
            <a:spLocks noChangeArrowheads="1"/>
          </p:cNvSpPr>
          <p:nvPr/>
        </p:nvSpPr>
        <p:spPr bwMode="auto">
          <a:xfrm rot="-25434864">
            <a:off x="1204913" y="1868488"/>
            <a:ext cx="3771900" cy="336550"/>
          </a:xfrm>
          <a:prstGeom prst="rect">
            <a:avLst/>
          </a:prstGeom>
          <a:noFill/>
          <a:ln w="9525">
            <a:noFill/>
            <a:miter lim="800000"/>
            <a:headEnd/>
            <a:tailEnd/>
          </a:ln>
          <a:effectLst/>
        </p:spPr>
        <p:txBody>
          <a:bodyPr>
            <a:spAutoFit/>
          </a:bodyPr>
          <a:lstStyle/>
          <a:p>
            <a:pPr algn="ctr">
              <a:spcBef>
                <a:spcPct val="50000"/>
              </a:spcBef>
            </a:pPr>
            <a:r>
              <a:rPr lang="en-US" sz="1600" b="1" i="1">
                <a:solidFill>
                  <a:srgbClr val="0000CC"/>
                </a:solidFill>
                <a:effectLst>
                  <a:outerShdw blurRad="38100" dist="38100" dir="2700000" algn="tl">
                    <a:srgbClr val="C0C0C0"/>
                  </a:outerShdw>
                </a:effectLst>
                <a:latin typeface="Times New Roman" pitchFamily="18" charset="0"/>
              </a:rPr>
              <a:t>Enthalpy at Saturation, </a:t>
            </a:r>
            <a:r>
              <a:rPr lang="en-US" sz="1600" b="1" i="1">
                <a:solidFill>
                  <a:srgbClr val="0000CC"/>
                </a:solidFill>
                <a:effectLst>
                  <a:outerShdw blurRad="38100" dist="38100" dir="2700000" algn="tl">
                    <a:srgbClr val="C0C0C0"/>
                  </a:outerShdw>
                </a:effectLst>
                <a:latin typeface="Times New Roman" pitchFamily="18" charset="0"/>
                <a:sym typeface="Symbol" pitchFamily="18" charset="2"/>
              </a:rPr>
              <a:t>h (kJ/kg dry air)</a:t>
            </a:r>
          </a:p>
        </p:txBody>
      </p:sp>
      <p:sp>
        <p:nvSpPr>
          <p:cNvPr id="99333" name="Text Box 5"/>
          <p:cNvSpPr txBox="1">
            <a:spLocks noChangeArrowheads="1"/>
          </p:cNvSpPr>
          <p:nvPr/>
        </p:nvSpPr>
        <p:spPr bwMode="auto">
          <a:xfrm>
            <a:off x="4175125" y="5980113"/>
            <a:ext cx="3362325" cy="304800"/>
          </a:xfrm>
          <a:prstGeom prst="rect">
            <a:avLst/>
          </a:prstGeom>
          <a:noFill/>
          <a:ln w="9525">
            <a:noFill/>
            <a:miter lim="800000"/>
            <a:headEnd/>
            <a:tailEnd/>
          </a:ln>
          <a:effectLst/>
        </p:spPr>
        <p:txBody>
          <a:bodyPr>
            <a:spAutoFit/>
          </a:bodyPr>
          <a:lstStyle/>
          <a:p>
            <a:pPr algn="ctr">
              <a:spcBef>
                <a:spcPct val="50000"/>
              </a:spcBef>
            </a:pPr>
            <a:r>
              <a:rPr lang="en-US" sz="1400" b="1" i="1">
                <a:solidFill>
                  <a:srgbClr val="0000CC"/>
                </a:solidFill>
                <a:effectLst>
                  <a:outerShdw blurRad="38100" dist="38100" dir="2700000" algn="tl">
                    <a:srgbClr val="C0C0C0"/>
                  </a:outerShdw>
                </a:effectLst>
                <a:latin typeface="Times New Roman" pitchFamily="18" charset="0"/>
              </a:rPr>
              <a:t>Dry Bulb Temperature, T</a:t>
            </a:r>
            <a:r>
              <a:rPr lang="en-US" sz="1400" b="1" i="1" baseline="-25000">
                <a:solidFill>
                  <a:srgbClr val="0000CC"/>
                </a:solidFill>
                <a:effectLst>
                  <a:outerShdw blurRad="38100" dist="38100" dir="2700000" algn="tl">
                    <a:srgbClr val="C0C0C0"/>
                  </a:outerShdw>
                </a:effectLst>
                <a:latin typeface="Times New Roman" pitchFamily="18" charset="0"/>
              </a:rPr>
              <a:t>db</a:t>
            </a:r>
            <a:r>
              <a:rPr lang="en-US" sz="1400" b="1" i="1">
                <a:solidFill>
                  <a:srgbClr val="0000CC"/>
                </a:solidFill>
                <a:effectLst>
                  <a:outerShdw blurRad="38100" dist="38100" dir="2700000" algn="tl">
                    <a:srgbClr val="C0C0C0"/>
                  </a:outerShdw>
                </a:effectLst>
                <a:latin typeface="Times New Roman" pitchFamily="18" charset="0"/>
              </a:rPr>
              <a:t> (</a:t>
            </a:r>
            <a:r>
              <a:rPr lang="en-US" sz="1400" b="1" i="1" baseline="30000">
                <a:solidFill>
                  <a:srgbClr val="0000CC"/>
                </a:solidFill>
                <a:effectLst>
                  <a:outerShdw blurRad="38100" dist="38100" dir="2700000" algn="tl">
                    <a:srgbClr val="C0C0C0"/>
                  </a:outerShdw>
                </a:effectLst>
                <a:latin typeface="Times New Roman" pitchFamily="18" charset="0"/>
              </a:rPr>
              <a:t>o</a:t>
            </a:r>
            <a:r>
              <a:rPr lang="en-US" sz="1400" b="1" i="1">
                <a:solidFill>
                  <a:srgbClr val="0000CC"/>
                </a:solidFill>
                <a:effectLst>
                  <a:outerShdw blurRad="38100" dist="38100" dir="2700000" algn="tl">
                    <a:srgbClr val="C0C0C0"/>
                  </a:outerShdw>
                </a:effectLst>
                <a:latin typeface="Times New Roman" pitchFamily="18" charset="0"/>
              </a:rPr>
              <a:t>C)</a:t>
            </a:r>
            <a:endParaRPr lang="en-US" sz="1400" b="1" i="1">
              <a:solidFill>
                <a:srgbClr val="0000CC"/>
              </a:solidFill>
              <a:effectLst>
                <a:outerShdw blurRad="38100" dist="38100" dir="2700000" algn="tl">
                  <a:srgbClr val="C0C0C0"/>
                </a:outerShdw>
              </a:effectLst>
              <a:latin typeface="Times New Roman" pitchFamily="18" charset="0"/>
              <a:sym typeface="Symbol" pitchFamily="18" charset="2"/>
            </a:endParaRPr>
          </a:p>
        </p:txBody>
      </p:sp>
      <p:sp>
        <p:nvSpPr>
          <p:cNvPr id="99334" name="Text Box 6"/>
          <p:cNvSpPr txBox="1">
            <a:spLocks noChangeArrowheads="1"/>
          </p:cNvSpPr>
          <p:nvPr/>
        </p:nvSpPr>
        <p:spPr bwMode="auto">
          <a:xfrm rot="-39064197">
            <a:off x="2409825" y="4448175"/>
            <a:ext cx="3771900" cy="336550"/>
          </a:xfrm>
          <a:prstGeom prst="rect">
            <a:avLst/>
          </a:prstGeom>
          <a:noFill/>
          <a:ln w="9525">
            <a:noFill/>
            <a:miter lim="800000"/>
            <a:headEnd/>
            <a:tailEnd/>
          </a:ln>
          <a:effectLst/>
        </p:spPr>
        <p:txBody>
          <a:bodyPr>
            <a:spAutoFit/>
          </a:bodyPr>
          <a:lstStyle/>
          <a:p>
            <a:pPr algn="ctr">
              <a:spcBef>
                <a:spcPct val="50000"/>
              </a:spcBef>
            </a:pPr>
            <a:r>
              <a:rPr lang="en-US" sz="1600" b="1" i="1">
                <a:solidFill>
                  <a:srgbClr val="0000CC"/>
                </a:solidFill>
                <a:effectLst>
                  <a:outerShdw blurRad="38100" dist="38100" dir="2700000" algn="tl">
                    <a:srgbClr val="C0C0C0"/>
                  </a:outerShdw>
                </a:effectLst>
                <a:latin typeface="Times New Roman" pitchFamily="18" charset="0"/>
              </a:rPr>
              <a:t>Specific Volume, </a:t>
            </a:r>
            <a:r>
              <a:rPr lang="en-US" sz="1600" b="1" i="1">
                <a:solidFill>
                  <a:srgbClr val="0000CC"/>
                </a:solidFill>
                <a:effectLst>
                  <a:outerShdw blurRad="38100" dist="38100" dir="2700000" algn="tl">
                    <a:srgbClr val="C0C0C0"/>
                  </a:outerShdw>
                </a:effectLst>
                <a:latin typeface="Times New Roman" pitchFamily="18" charset="0"/>
                <a:sym typeface="Symbol" pitchFamily="18" charset="2"/>
              </a:rPr>
              <a:t>v (m</a:t>
            </a:r>
            <a:r>
              <a:rPr lang="en-US" sz="1600" b="1" i="1" baseline="30000">
                <a:solidFill>
                  <a:srgbClr val="0000CC"/>
                </a:solidFill>
                <a:effectLst>
                  <a:outerShdw blurRad="38100" dist="38100" dir="2700000" algn="tl">
                    <a:srgbClr val="C0C0C0"/>
                  </a:outerShdw>
                </a:effectLst>
                <a:latin typeface="Times New Roman" pitchFamily="18" charset="0"/>
                <a:sym typeface="Symbol" pitchFamily="18" charset="2"/>
              </a:rPr>
              <a:t>3</a:t>
            </a:r>
            <a:r>
              <a:rPr lang="en-US" sz="1600" b="1" i="1">
                <a:solidFill>
                  <a:srgbClr val="0000CC"/>
                </a:solidFill>
                <a:effectLst>
                  <a:outerShdw blurRad="38100" dist="38100" dir="2700000" algn="tl">
                    <a:srgbClr val="C0C0C0"/>
                  </a:outerShdw>
                </a:effectLst>
                <a:latin typeface="Times New Roman" pitchFamily="18" charset="0"/>
                <a:sym typeface="Symbol" pitchFamily="18" charset="2"/>
              </a:rPr>
              <a:t>/kg dry air)</a:t>
            </a:r>
          </a:p>
        </p:txBody>
      </p:sp>
      <p:sp>
        <p:nvSpPr>
          <p:cNvPr id="99335" name="Text Box 7"/>
          <p:cNvSpPr txBox="1">
            <a:spLocks noChangeArrowheads="1"/>
          </p:cNvSpPr>
          <p:nvPr/>
        </p:nvSpPr>
        <p:spPr bwMode="auto">
          <a:xfrm rot="-3821939">
            <a:off x="2481262" y="2047876"/>
            <a:ext cx="3362325" cy="304800"/>
          </a:xfrm>
          <a:prstGeom prst="rect">
            <a:avLst/>
          </a:prstGeom>
          <a:noFill/>
          <a:ln w="9525">
            <a:noFill/>
            <a:miter lim="800000"/>
            <a:headEnd/>
            <a:tailEnd/>
          </a:ln>
          <a:effectLst/>
        </p:spPr>
        <p:txBody>
          <a:bodyPr>
            <a:spAutoFit/>
          </a:bodyPr>
          <a:lstStyle/>
          <a:p>
            <a:pPr algn="ctr">
              <a:spcBef>
                <a:spcPct val="50000"/>
              </a:spcBef>
            </a:pPr>
            <a:r>
              <a:rPr lang="en-US" sz="1400" b="1" i="1">
                <a:solidFill>
                  <a:srgbClr val="0000CC"/>
                </a:solidFill>
                <a:effectLst>
                  <a:outerShdw blurRad="38100" dist="38100" dir="2700000" algn="tl">
                    <a:srgbClr val="C0C0C0"/>
                  </a:outerShdw>
                </a:effectLst>
                <a:latin typeface="Times New Roman" pitchFamily="18" charset="0"/>
              </a:rPr>
              <a:t>Wet Bulb Temperature, T</a:t>
            </a:r>
            <a:r>
              <a:rPr lang="en-US" sz="1400" b="1" i="1" baseline="-25000">
                <a:solidFill>
                  <a:srgbClr val="0000CC"/>
                </a:solidFill>
                <a:effectLst>
                  <a:outerShdw blurRad="38100" dist="38100" dir="2700000" algn="tl">
                    <a:srgbClr val="C0C0C0"/>
                  </a:outerShdw>
                </a:effectLst>
                <a:latin typeface="Times New Roman" pitchFamily="18" charset="0"/>
              </a:rPr>
              <a:t>wb</a:t>
            </a:r>
            <a:r>
              <a:rPr lang="en-US" sz="1400" b="1" i="1">
                <a:solidFill>
                  <a:srgbClr val="0000CC"/>
                </a:solidFill>
                <a:effectLst>
                  <a:outerShdw blurRad="38100" dist="38100" dir="2700000" algn="tl">
                    <a:srgbClr val="C0C0C0"/>
                  </a:outerShdw>
                </a:effectLst>
                <a:latin typeface="Times New Roman" pitchFamily="18" charset="0"/>
              </a:rPr>
              <a:t> (</a:t>
            </a:r>
            <a:r>
              <a:rPr lang="en-US" sz="1400" b="1" i="1" baseline="30000">
                <a:solidFill>
                  <a:srgbClr val="0000CC"/>
                </a:solidFill>
                <a:effectLst>
                  <a:outerShdw blurRad="38100" dist="38100" dir="2700000" algn="tl">
                    <a:srgbClr val="C0C0C0"/>
                  </a:outerShdw>
                </a:effectLst>
                <a:latin typeface="Times New Roman" pitchFamily="18" charset="0"/>
              </a:rPr>
              <a:t>o</a:t>
            </a:r>
            <a:r>
              <a:rPr lang="en-US" sz="1400" b="1" i="1">
                <a:solidFill>
                  <a:srgbClr val="0000CC"/>
                </a:solidFill>
                <a:effectLst>
                  <a:outerShdw blurRad="38100" dist="38100" dir="2700000" algn="tl">
                    <a:srgbClr val="C0C0C0"/>
                  </a:outerShdw>
                </a:effectLst>
                <a:latin typeface="Times New Roman" pitchFamily="18" charset="0"/>
              </a:rPr>
              <a:t>C)</a:t>
            </a:r>
            <a:endParaRPr lang="en-US" sz="1400" b="1" i="1">
              <a:solidFill>
                <a:srgbClr val="0000CC"/>
              </a:solidFill>
              <a:effectLst>
                <a:outerShdw blurRad="38100" dist="38100" dir="2700000" algn="tl">
                  <a:srgbClr val="C0C0C0"/>
                </a:outerShdw>
              </a:effectLst>
              <a:latin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PsychrometricSI11"/>
          <p:cNvPicPr>
            <a:picLocks noChangeAspect="1" noChangeArrowheads="1"/>
          </p:cNvPicPr>
          <p:nvPr/>
        </p:nvPicPr>
        <p:blipFill>
          <a:blip r:embed="rId2" cstate="email"/>
          <a:srcRect/>
          <a:stretch>
            <a:fillRect/>
          </a:stretch>
        </p:blipFill>
        <p:spPr bwMode="auto">
          <a:xfrm>
            <a:off x="593725" y="0"/>
            <a:ext cx="7413625" cy="6678613"/>
          </a:xfrm>
          <a:prstGeom prst="rect">
            <a:avLst/>
          </a:prstGeom>
          <a:noFill/>
          <a:ln w="9525">
            <a:noFill/>
            <a:miter lim="800000"/>
            <a:headEnd/>
            <a:tailEnd/>
          </a:ln>
          <a:effectLst/>
        </p:spPr>
      </p:pic>
      <p:sp>
        <p:nvSpPr>
          <p:cNvPr id="29" name="ตัวยึดท้ายกระดาษ 2"/>
          <p:cNvSpPr>
            <a:spLocks noGrp="1"/>
          </p:cNvSpPr>
          <p:nvPr>
            <p:ph type="ftr" sz="quarter" idx="11"/>
          </p:nvPr>
        </p:nvSpPr>
        <p:spPr/>
        <p:txBody>
          <a:bodyPr/>
          <a:lstStyle/>
          <a:p>
            <a:r>
              <a:rPr lang="en-US"/>
              <a:t>รศ.ดร.สมหมาย ปรีเปรม</a:t>
            </a:r>
            <a:endParaRPr lang="th-TH"/>
          </a:p>
        </p:txBody>
      </p:sp>
      <p:sp>
        <p:nvSpPr>
          <p:cNvPr id="131075" name="Text Box 3"/>
          <p:cNvSpPr txBox="1">
            <a:spLocks noChangeArrowheads="1"/>
          </p:cNvSpPr>
          <p:nvPr/>
        </p:nvSpPr>
        <p:spPr bwMode="auto">
          <a:xfrm rot="-5400000">
            <a:off x="5657850" y="2857500"/>
            <a:ext cx="5267325" cy="396875"/>
          </a:xfrm>
          <a:prstGeom prst="rect">
            <a:avLst/>
          </a:prstGeom>
          <a:noFill/>
          <a:ln w="9525">
            <a:noFill/>
            <a:miter lim="800000"/>
            <a:headEnd/>
            <a:tailEnd/>
          </a:ln>
          <a:effectLst/>
        </p:spPr>
        <p:txBody>
          <a:bodyPr>
            <a:spAutoFit/>
          </a:bodyPr>
          <a:lstStyle/>
          <a:p>
            <a:pPr algn="ctr">
              <a:spcBef>
                <a:spcPct val="50000"/>
              </a:spcBef>
            </a:pPr>
            <a:r>
              <a:rPr lang="en-US" sz="2000" b="1" i="1">
                <a:solidFill>
                  <a:srgbClr val="0000CC"/>
                </a:solidFill>
                <a:effectLst>
                  <a:outerShdw blurRad="38100" dist="38100" dir="2700000" algn="tl">
                    <a:srgbClr val="C0C0C0"/>
                  </a:outerShdw>
                </a:effectLst>
                <a:latin typeface="Times New Roman" pitchFamily="18" charset="0"/>
              </a:rPr>
              <a:t>Humidity ratio, </a:t>
            </a:r>
            <a:r>
              <a:rPr lang="en-US" sz="2000" b="1" i="1">
                <a:solidFill>
                  <a:srgbClr val="0000CC"/>
                </a:solidFill>
                <a:effectLst>
                  <a:outerShdw blurRad="38100" dist="38100" dir="2700000" algn="tl">
                    <a:srgbClr val="C0C0C0"/>
                  </a:outerShdw>
                </a:effectLst>
                <a:latin typeface="Times New Roman" pitchFamily="18" charset="0"/>
                <a:sym typeface="Symbol" pitchFamily="18" charset="2"/>
              </a:rPr>
              <a:t> (kg H</a:t>
            </a:r>
            <a:r>
              <a:rPr lang="en-US" sz="2000" b="1" i="1" baseline="-25000">
                <a:solidFill>
                  <a:srgbClr val="0000CC"/>
                </a:solidFill>
                <a:effectLst>
                  <a:outerShdw blurRad="38100" dist="38100" dir="2700000" algn="tl">
                    <a:srgbClr val="C0C0C0"/>
                  </a:outerShdw>
                </a:effectLst>
                <a:latin typeface="Times New Roman" pitchFamily="18" charset="0"/>
                <a:sym typeface="Symbol" pitchFamily="18" charset="2"/>
              </a:rPr>
              <a:t>2</a:t>
            </a:r>
            <a:r>
              <a:rPr lang="en-US" sz="2000" b="1" i="1">
                <a:solidFill>
                  <a:srgbClr val="0000CC"/>
                </a:solidFill>
                <a:effectLst>
                  <a:outerShdw blurRad="38100" dist="38100" dir="2700000" algn="tl">
                    <a:srgbClr val="C0C0C0"/>
                  </a:outerShdw>
                </a:effectLst>
                <a:latin typeface="Times New Roman" pitchFamily="18" charset="0"/>
                <a:sym typeface="Symbol" pitchFamily="18" charset="2"/>
              </a:rPr>
              <a:t>O/kg dry air)</a:t>
            </a:r>
          </a:p>
        </p:txBody>
      </p:sp>
      <p:sp>
        <p:nvSpPr>
          <p:cNvPr id="131076" name="Text Box 4"/>
          <p:cNvSpPr txBox="1">
            <a:spLocks noChangeArrowheads="1"/>
          </p:cNvSpPr>
          <p:nvPr/>
        </p:nvSpPr>
        <p:spPr bwMode="auto">
          <a:xfrm rot="-25434864">
            <a:off x="1204913" y="1868488"/>
            <a:ext cx="3771900" cy="336550"/>
          </a:xfrm>
          <a:prstGeom prst="rect">
            <a:avLst/>
          </a:prstGeom>
          <a:noFill/>
          <a:ln w="9525">
            <a:noFill/>
            <a:miter lim="800000"/>
            <a:headEnd/>
            <a:tailEnd/>
          </a:ln>
          <a:effectLst/>
        </p:spPr>
        <p:txBody>
          <a:bodyPr>
            <a:spAutoFit/>
          </a:bodyPr>
          <a:lstStyle/>
          <a:p>
            <a:pPr algn="ctr">
              <a:spcBef>
                <a:spcPct val="50000"/>
              </a:spcBef>
            </a:pPr>
            <a:r>
              <a:rPr lang="en-US" sz="1600" b="1" i="1">
                <a:solidFill>
                  <a:srgbClr val="0000CC"/>
                </a:solidFill>
                <a:effectLst>
                  <a:outerShdw blurRad="38100" dist="38100" dir="2700000" algn="tl">
                    <a:srgbClr val="C0C0C0"/>
                  </a:outerShdw>
                </a:effectLst>
                <a:latin typeface="Times New Roman" pitchFamily="18" charset="0"/>
              </a:rPr>
              <a:t>Enthalpy at Saturation, </a:t>
            </a:r>
            <a:r>
              <a:rPr lang="en-US" sz="1600" b="1" i="1">
                <a:solidFill>
                  <a:srgbClr val="0000CC"/>
                </a:solidFill>
                <a:effectLst>
                  <a:outerShdw blurRad="38100" dist="38100" dir="2700000" algn="tl">
                    <a:srgbClr val="C0C0C0"/>
                  </a:outerShdw>
                </a:effectLst>
                <a:latin typeface="Times New Roman" pitchFamily="18" charset="0"/>
                <a:sym typeface="Symbol" pitchFamily="18" charset="2"/>
              </a:rPr>
              <a:t>h (kJ/kg dry air)</a:t>
            </a:r>
          </a:p>
        </p:txBody>
      </p:sp>
      <p:sp>
        <p:nvSpPr>
          <p:cNvPr id="131077" name="Text Box 5"/>
          <p:cNvSpPr txBox="1">
            <a:spLocks noChangeArrowheads="1"/>
          </p:cNvSpPr>
          <p:nvPr/>
        </p:nvSpPr>
        <p:spPr bwMode="auto">
          <a:xfrm>
            <a:off x="4175125" y="5980113"/>
            <a:ext cx="3362325" cy="304800"/>
          </a:xfrm>
          <a:prstGeom prst="rect">
            <a:avLst/>
          </a:prstGeom>
          <a:noFill/>
          <a:ln w="9525">
            <a:noFill/>
            <a:miter lim="800000"/>
            <a:headEnd/>
            <a:tailEnd/>
          </a:ln>
          <a:effectLst/>
        </p:spPr>
        <p:txBody>
          <a:bodyPr>
            <a:spAutoFit/>
          </a:bodyPr>
          <a:lstStyle/>
          <a:p>
            <a:pPr algn="ctr">
              <a:spcBef>
                <a:spcPct val="50000"/>
              </a:spcBef>
            </a:pPr>
            <a:r>
              <a:rPr lang="en-US" sz="1400" b="1" i="1">
                <a:solidFill>
                  <a:srgbClr val="0000CC"/>
                </a:solidFill>
                <a:effectLst>
                  <a:outerShdw blurRad="38100" dist="38100" dir="2700000" algn="tl">
                    <a:srgbClr val="C0C0C0"/>
                  </a:outerShdw>
                </a:effectLst>
                <a:latin typeface="Times New Roman" pitchFamily="18" charset="0"/>
              </a:rPr>
              <a:t>Dry Bulb Temperature, T</a:t>
            </a:r>
            <a:r>
              <a:rPr lang="en-US" sz="1400" b="1" i="1" baseline="-25000">
                <a:solidFill>
                  <a:srgbClr val="0000CC"/>
                </a:solidFill>
                <a:effectLst>
                  <a:outerShdw blurRad="38100" dist="38100" dir="2700000" algn="tl">
                    <a:srgbClr val="C0C0C0"/>
                  </a:outerShdw>
                </a:effectLst>
                <a:latin typeface="Times New Roman" pitchFamily="18" charset="0"/>
              </a:rPr>
              <a:t>db</a:t>
            </a:r>
            <a:r>
              <a:rPr lang="en-US" sz="1400" b="1" i="1">
                <a:solidFill>
                  <a:srgbClr val="0000CC"/>
                </a:solidFill>
                <a:effectLst>
                  <a:outerShdw blurRad="38100" dist="38100" dir="2700000" algn="tl">
                    <a:srgbClr val="C0C0C0"/>
                  </a:outerShdw>
                </a:effectLst>
                <a:latin typeface="Times New Roman" pitchFamily="18" charset="0"/>
              </a:rPr>
              <a:t> (</a:t>
            </a:r>
            <a:r>
              <a:rPr lang="en-US" sz="1400" b="1" i="1" baseline="30000">
                <a:solidFill>
                  <a:srgbClr val="0000CC"/>
                </a:solidFill>
                <a:effectLst>
                  <a:outerShdw blurRad="38100" dist="38100" dir="2700000" algn="tl">
                    <a:srgbClr val="C0C0C0"/>
                  </a:outerShdw>
                </a:effectLst>
                <a:latin typeface="Times New Roman" pitchFamily="18" charset="0"/>
              </a:rPr>
              <a:t>o</a:t>
            </a:r>
            <a:r>
              <a:rPr lang="en-US" sz="1400" b="1" i="1">
                <a:solidFill>
                  <a:srgbClr val="0000CC"/>
                </a:solidFill>
                <a:effectLst>
                  <a:outerShdw blurRad="38100" dist="38100" dir="2700000" algn="tl">
                    <a:srgbClr val="C0C0C0"/>
                  </a:outerShdw>
                </a:effectLst>
                <a:latin typeface="Times New Roman" pitchFamily="18" charset="0"/>
              </a:rPr>
              <a:t>C)</a:t>
            </a:r>
            <a:endParaRPr lang="en-US" sz="1400" b="1" i="1">
              <a:solidFill>
                <a:srgbClr val="0000CC"/>
              </a:solidFill>
              <a:effectLst>
                <a:outerShdw blurRad="38100" dist="38100" dir="2700000" algn="tl">
                  <a:srgbClr val="C0C0C0"/>
                </a:outerShdw>
              </a:effectLst>
              <a:latin typeface="Times New Roman" pitchFamily="18" charset="0"/>
              <a:sym typeface="Symbol" pitchFamily="18" charset="2"/>
            </a:endParaRPr>
          </a:p>
        </p:txBody>
      </p:sp>
      <p:sp>
        <p:nvSpPr>
          <p:cNvPr id="131078" name="Line 6"/>
          <p:cNvSpPr>
            <a:spLocks noChangeShapeType="1"/>
          </p:cNvSpPr>
          <p:nvPr/>
        </p:nvSpPr>
        <p:spPr bwMode="auto">
          <a:xfrm flipH="1" flipV="1">
            <a:off x="5492750" y="2762250"/>
            <a:ext cx="50800" cy="3136900"/>
          </a:xfrm>
          <a:prstGeom prst="line">
            <a:avLst/>
          </a:prstGeom>
          <a:noFill/>
          <a:ln w="38100">
            <a:solidFill>
              <a:srgbClr val="008000"/>
            </a:solidFill>
            <a:round/>
            <a:headEnd/>
            <a:tailEnd/>
          </a:ln>
          <a:effectLst/>
        </p:spPr>
        <p:txBody>
          <a:bodyPr/>
          <a:lstStyle/>
          <a:p>
            <a:endParaRPr lang="th-TH"/>
          </a:p>
        </p:txBody>
      </p:sp>
      <p:sp>
        <p:nvSpPr>
          <p:cNvPr id="131079" name="Freeform 7"/>
          <p:cNvSpPr>
            <a:spLocks/>
          </p:cNvSpPr>
          <p:nvPr/>
        </p:nvSpPr>
        <p:spPr bwMode="auto">
          <a:xfrm>
            <a:off x="3452813" y="3252788"/>
            <a:ext cx="2314575" cy="1795462"/>
          </a:xfrm>
          <a:custGeom>
            <a:avLst/>
            <a:gdLst/>
            <a:ahLst/>
            <a:cxnLst>
              <a:cxn ang="0">
                <a:pos x="0" y="1131"/>
              </a:cxn>
              <a:cxn ang="0">
                <a:pos x="327" y="963"/>
              </a:cxn>
              <a:cxn ang="0">
                <a:pos x="585" y="804"/>
              </a:cxn>
              <a:cxn ang="0">
                <a:pos x="840" y="621"/>
              </a:cxn>
              <a:cxn ang="0">
                <a:pos x="1167" y="333"/>
              </a:cxn>
              <a:cxn ang="0">
                <a:pos x="1245" y="249"/>
              </a:cxn>
              <a:cxn ang="0">
                <a:pos x="1305" y="203"/>
              </a:cxn>
              <a:cxn ang="0">
                <a:pos x="1371" y="120"/>
              </a:cxn>
              <a:cxn ang="0">
                <a:pos x="1458" y="0"/>
              </a:cxn>
            </a:cxnLst>
            <a:rect l="0" t="0" r="r" b="b"/>
            <a:pathLst>
              <a:path w="1458" h="1131">
                <a:moveTo>
                  <a:pt x="0" y="1131"/>
                </a:moveTo>
                <a:cubicBezTo>
                  <a:pt x="54" y="1103"/>
                  <a:pt x="230" y="1017"/>
                  <a:pt x="327" y="963"/>
                </a:cubicBezTo>
                <a:cubicBezTo>
                  <a:pt x="424" y="909"/>
                  <a:pt x="499" y="861"/>
                  <a:pt x="585" y="804"/>
                </a:cubicBezTo>
                <a:cubicBezTo>
                  <a:pt x="671" y="747"/>
                  <a:pt x="743" y="699"/>
                  <a:pt x="840" y="621"/>
                </a:cubicBezTo>
                <a:cubicBezTo>
                  <a:pt x="937" y="543"/>
                  <a:pt x="1100" y="395"/>
                  <a:pt x="1167" y="333"/>
                </a:cubicBezTo>
                <a:cubicBezTo>
                  <a:pt x="1234" y="271"/>
                  <a:pt x="1222" y="271"/>
                  <a:pt x="1245" y="249"/>
                </a:cubicBezTo>
                <a:cubicBezTo>
                  <a:pt x="1268" y="227"/>
                  <a:pt x="1284" y="225"/>
                  <a:pt x="1305" y="203"/>
                </a:cubicBezTo>
                <a:cubicBezTo>
                  <a:pt x="1326" y="181"/>
                  <a:pt x="1346" y="154"/>
                  <a:pt x="1371" y="120"/>
                </a:cubicBezTo>
                <a:cubicBezTo>
                  <a:pt x="1396" y="86"/>
                  <a:pt x="1440" y="25"/>
                  <a:pt x="1458" y="0"/>
                </a:cubicBezTo>
              </a:path>
            </a:pathLst>
          </a:custGeom>
          <a:noFill/>
          <a:ln w="25400">
            <a:solidFill>
              <a:srgbClr val="008000"/>
            </a:solidFill>
            <a:round/>
            <a:headEnd/>
            <a:tailEnd/>
          </a:ln>
          <a:effectLst/>
        </p:spPr>
        <p:txBody>
          <a:bodyPr/>
          <a:lstStyle/>
          <a:p>
            <a:endParaRPr lang="th-TH"/>
          </a:p>
        </p:txBody>
      </p:sp>
      <p:sp>
        <p:nvSpPr>
          <p:cNvPr id="131080" name="Oval 8"/>
          <p:cNvSpPr>
            <a:spLocks noChangeArrowheads="1"/>
          </p:cNvSpPr>
          <p:nvPr/>
        </p:nvSpPr>
        <p:spPr bwMode="auto">
          <a:xfrm>
            <a:off x="5435600" y="3492500"/>
            <a:ext cx="184150" cy="177800"/>
          </a:xfrm>
          <a:prstGeom prst="ellipse">
            <a:avLst/>
          </a:prstGeom>
          <a:noFill/>
          <a:ln w="19050">
            <a:solidFill>
              <a:srgbClr val="FF0000"/>
            </a:solidFill>
            <a:round/>
            <a:headEnd/>
            <a:tailEnd/>
          </a:ln>
          <a:effectLst>
            <a:prstShdw prst="shdw17" dist="17961" dir="2700000">
              <a:srgbClr val="FF0000">
                <a:gamma/>
                <a:shade val="60000"/>
                <a:invGamma/>
              </a:srgbClr>
            </a:prstShdw>
          </a:effectLst>
        </p:spPr>
        <p:txBody>
          <a:bodyPr wrap="none" anchor="ctr"/>
          <a:lstStyle/>
          <a:p>
            <a:endParaRPr lang="th-TH"/>
          </a:p>
        </p:txBody>
      </p:sp>
      <p:sp>
        <p:nvSpPr>
          <p:cNvPr id="131081" name="Line 9"/>
          <p:cNvSpPr>
            <a:spLocks noChangeShapeType="1"/>
          </p:cNvSpPr>
          <p:nvPr/>
        </p:nvSpPr>
        <p:spPr bwMode="auto">
          <a:xfrm flipV="1">
            <a:off x="5524500" y="3559175"/>
            <a:ext cx="1943100" cy="23813"/>
          </a:xfrm>
          <a:prstGeom prst="line">
            <a:avLst/>
          </a:prstGeom>
          <a:noFill/>
          <a:ln w="22225">
            <a:solidFill>
              <a:srgbClr val="FF0000"/>
            </a:solidFill>
            <a:prstDash val="dash"/>
            <a:round/>
            <a:headEnd/>
            <a:tailEnd/>
          </a:ln>
          <a:effectLst/>
        </p:spPr>
        <p:txBody>
          <a:bodyPr/>
          <a:lstStyle/>
          <a:p>
            <a:endParaRPr lang="th-TH"/>
          </a:p>
        </p:txBody>
      </p:sp>
      <p:sp>
        <p:nvSpPr>
          <p:cNvPr id="131082" name="Line 10"/>
          <p:cNvSpPr>
            <a:spLocks noChangeShapeType="1"/>
          </p:cNvSpPr>
          <p:nvPr/>
        </p:nvSpPr>
        <p:spPr bwMode="auto">
          <a:xfrm flipH="1" flipV="1">
            <a:off x="3360738" y="2411413"/>
            <a:ext cx="2165350" cy="1160462"/>
          </a:xfrm>
          <a:prstGeom prst="line">
            <a:avLst/>
          </a:prstGeom>
          <a:noFill/>
          <a:ln w="22225">
            <a:solidFill>
              <a:srgbClr val="FF0000"/>
            </a:solidFill>
            <a:prstDash val="dash"/>
            <a:round/>
            <a:headEnd/>
            <a:tailEnd/>
          </a:ln>
          <a:effectLst/>
        </p:spPr>
        <p:txBody>
          <a:bodyPr/>
          <a:lstStyle/>
          <a:p>
            <a:endParaRPr lang="th-TH"/>
          </a:p>
        </p:txBody>
      </p:sp>
      <p:sp>
        <p:nvSpPr>
          <p:cNvPr id="131083" name="Line 11"/>
          <p:cNvSpPr>
            <a:spLocks noChangeShapeType="1"/>
          </p:cNvSpPr>
          <p:nvPr/>
        </p:nvSpPr>
        <p:spPr bwMode="auto">
          <a:xfrm flipH="1">
            <a:off x="3576638" y="3578225"/>
            <a:ext cx="1962150" cy="20638"/>
          </a:xfrm>
          <a:prstGeom prst="line">
            <a:avLst/>
          </a:prstGeom>
          <a:noFill/>
          <a:ln w="22225">
            <a:solidFill>
              <a:srgbClr val="FF0000"/>
            </a:solidFill>
            <a:prstDash val="dash"/>
            <a:round/>
            <a:headEnd/>
            <a:tailEnd/>
          </a:ln>
          <a:effectLst/>
        </p:spPr>
        <p:txBody>
          <a:bodyPr/>
          <a:lstStyle/>
          <a:p>
            <a:endParaRPr lang="th-TH"/>
          </a:p>
        </p:txBody>
      </p:sp>
      <p:sp>
        <p:nvSpPr>
          <p:cNvPr id="131084" name="Line 12"/>
          <p:cNvSpPr>
            <a:spLocks noChangeShapeType="1"/>
          </p:cNvSpPr>
          <p:nvPr/>
        </p:nvSpPr>
        <p:spPr bwMode="auto">
          <a:xfrm>
            <a:off x="5176838" y="2632075"/>
            <a:ext cx="1231900" cy="3271838"/>
          </a:xfrm>
          <a:prstGeom prst="line">
            <a:avLst/>
          </a:prstGeom>
          <a:noFill/>
          <a:ln w="22225">
            <a:solidFill>
              <a:srgbClr val="FF0000"/>
            </a:solidFill>
            <a:prstDash val="dash"/>
            <a:round/>
            <a:headEnd/>
            <a:tailEnd/>
          </a:ln>
          <a:effectLst/>
        </p:spPr>
        <p:txBody>
          <a:bodyPr/>
          <a:lstStyle/>
          <a:p>
            <a:endParaRPr lang="th-TH"/>
          </a:p>
        </p:txBody>
      </p:sp>
      <p:sp>
        <p:nvSpPr>
          <p:cNvPr id="131085" name="Oval 13"/>
          <p:cNvSpPr>
            <a:spLocks noChangeArrowheads="1"/>
          </p:cNvSpPr>
          <p:nvPr/>
        </p:nvSpPr>
        <p:spPr bwMode="auto">
          <a:xfrm>
            <a:off x="3468688" y="2439988"/>
            <a:ext cx="184150" cy="177800"/>
          </a:xfrm>
          <a:prstGeom prst="ellipse">
            <a:avLst/>
          </a:prstGeom>
          <a:noFill/>
          <a:ln w="19050">
            <a:solidFill>
              <a:srgbClr val="FF0000"/>
            </a:solidFill>
            <a:round/>
            <a:headEnd/>
            <a:tailEnd/>
          </a:ln>
          <a:effectLst>
            <a:prstShdw prst="shdw17" dist="17961" dir="2700000">
              <a:srgbClr val="FF0000">
                <a:gamma/>
                <a:shade val="60000"/>
                <a:invGamma/>
              </a:srgbClr>
            </a:prstShdw>
          </a:effectLst>
        </p:spPr>
        <p:txBody>
          <a:bodyPr wrap="none" anchor="ctr"/>
          <a:lstStyle/>
          <a:p>
            <a:endParaRPr lang="th-TH"/>
          </a:p>
        </p:txBody>
      </p:sp>
      <p:sp>
        <p:nvSpPr>
          <p:cNvPr id="131086" name="Oval 14"/>
          <p:cNvSpPr>
            <a:spLocks noChangeArrowheads="1"/>
          </p:cNvSpPr>
          <p:nvPr/>
        </p:nvSpPr>
        <p:spPr bwMode="auto">
          <a:xfrm>
            <a:off x="4016375" y="2720975"/>
            <a:ext cx="184150" cy="177800"/>
          </a:xfrm>
          <a:prstGeom prst="ellipse">
            <a:avLst/>
          </a:prstGeom>
          <a:noFill/>
          <a:ln w="19050">
            <a:solidFill>
              <a:srgbClr val="FF0000"/>
            </a:solidFill>
            <a:round/>
            <a:headEnd/>
            <a:tailEnd/>
          </a:ln>
          <a:effectLst>
            <a:prstShdw prst="shdw17" dist="17961" dir="2700000">
              <a:srgbClr val="FF0000">
                <a:gamma/>
                <a:shade val="60000"/>
                <a:invGamma/>
              </a:srgbClr>
            </a:prstShdw>
          </a:effectLst>
        </p:spPr>
        <p:txBody>
          <a:bodyPr wrap="none" anchor="ctr"/>
          <a:lstStyle/>
          <a:p>
            <a:endParaRPr lang="th-TH"/>
          </a:p>
        </p:txBody>
      </p:sp>
      <p:sp>
        <p:nvSpPr>
          <p:cNvPr id="131087" name="Oval 15"/>
          <p:cNvSpPr>
            <a:spLocks noChangeArrowheads="1"/>
          </p:cNvSpPr>
          <p:nvPr/>
        </p:nvSpPr>
        <p:spPr bwMode="auto">
          <a:xfrm>
            <a:off x="3494088" y="3494088"/>
            <a:ext cx="184150" cy="177800"/>
          </a:xfrm>
          <a:prstGeom prst="ellipse">
            <a:avLst/>
          </a:prstGeom>
          <a:noFill/>
          <a:ln w="19050">
            <a:solidFill>
              <a:srgbClr val="FF0000"/>
            </a:solidFill>
            <a:round/>
            <a:headEnd/>
            <a:tailEnd/>
          </a:ln>
          <a:effectLst>
            <a:prstShdw prst="shdw17" dist="17961" dir="2700000">
              <a:srgbClr val="FF0000">
                <a:gamma/>
                <a:shade val="60000"/>
                <a:invGamma/>
              </a:srgbClr>
            </a:prstShdw>
          </a:effectLst>
        </p:spPr>
        <p:txBody>
          <a:bodyPr wrap="none" anchor="ctr"/>
          <a:lstStyle/>
          <a:p>
            <a:endParaRPr lang="th-TH"/>
          </a:p>
        </p:txBody>
      </p:sp>
      <p:sp>
        <p:nvSpPr>
          <p:cNvPr id="131088" name="Oval 16"/>
          <p:cNvSpPr>
            <a:spLocks noChangeArrowheads="1"/>
          </p:cNvSpPr>
          <p:nvPr/>
        </p:nvSpPr>
        <p:spPr bwMode="auto">
          <a:xfrm>
            <a:off x="7265988" y="3468688"/>
            <a:ext cx="184150" cy="177800"/>
          </a:xfrm>
          <a:prstGeom prst="ellipse">
            <a:avLst/>
          </a:prstGeom>
          <a:noFill/>
          <a:ln w="19050">
            <a:solidFill>
              <a:srgbClr val="FF0000"/>
            </a:solidFill>
            <a:round/>
            <a:headEnd/>
            <a:tailEnd/>
          </a:ln>
          <a:effectLst>
            <a:prstShdw prst="shdw17" dist="17961" dir="2700000">
              <a:srgbClr val="FF0000">
                <a:gamma/>
                <a:shade val="60000"/>
                <a:invGamma/>
              </a:srgbClr>
            </a:prstShdw>
          </a:effectLst>
        </p:spPr>
        <p:txBody>
          <a:bodyPr wrap="none" anchor="ctr"/>
          <a:lstStyle/>
          <a:p>
            <a:endParaRPr lang="th-TH"/>
          </a:p>
        </p:txBody>
      </p:sp>
      <p:sp>
        <p:nvSpPr>
          <p:cNvPr id="131089" name="Rectangle 17"/>
          <p:cNvSpPr>
            <a:spLocks noChangeArrowheads="1"/>
          </p:cNvSpPr>
          <p:nvPr/>
        </p:nvSpPr>
        <p:spPr bwMode="auto">
          <a:xfrm>
            <a:off x="336550" y="296863"/>
            <a:ext cx="3155950" cy="1006475"/>
          </a:xfrm>
          <a:prstGeom prst="rect">
            <a:avLst/>
          </a:prstGeom>
          <a:noFill/>
          <a:ln w="9525">
            <a:noFill/>
            <a:miter lim="800000"/>
            <a:headEnd/>
            <a:tailEnd/>
          </a:ln>
          <a:effectLst/>
        </p:spPr>
        <p:txBody>
          <a:bodyPr>
            <a:spAutoFit/>
          </a:bodyPr>
          <a:lstStyle/>
          <a:p>
            <a:r>
              <a:rPr lang="en-US" sz="1800" u="sng">
                <a:solidFill>
                  <a:schemeClr val="accent2"/>
                </a:solidFill>
              </a:rPr>
              <a:t>Using Psychrometric Chart</a:t>
            </a:r>
            <a:r>
              <a:rPr lang="en-US" sz="1800">
                <a:solidFill>
                  <a:schemeClr val="accent2"/>
                </a:solidFill>
              </a:rPr>
              <a:t> </a:t>
            </a:r>
          </a:p>
          <a:p>
            <a:r>
              <a:rPr lang="en-US" sz="1800">
                <a:solidFill>
                  <a:schemeClr val="accent2"/>
                </a:solidFill>
              </a:rPr>
              <a:t>Case 1 </a:t>
            </a:r>
          </a:p>
          <a:p>
            <a:r>
              <a:rPr lang="en-US" sz="1800">
                <a:solidFill>
                  <a:schemeClr val="accent2"/>
                </a:solidFill>
              </a:rPr>
              <a:t>Known: </a:t>
            </a:r>
            <a:r>
              <a:rPr lang="en-US" sz="2400" b="1">
                <a:solidFill>
                  <a:srgbClr val="660066"/>
                </a:solidFill>
              </a:rPr>
              <a:t>Tdb and %RH</a:t>
            </a:r>
            <a:r>
              <a:rPr lang="en-US" sz="1800">
                <a:solidFill>
                  <a:schemeClr val="accent2"/>
                </a:solidFill>
              </a:rPr>
              <a:t>   </a:t>
            </a:r>
            <a:endParaRPr lang="th-TH" sz="1800">
              <a:solidFill>
                <a:schemeClr val="accent2"/>
              </a:solidFill>
            </a:endParaRPr>
          </a:p>
        </p:txBody>
      </p:sp>
      <p:sp>
        <p:nvSpPr>
          <p:cNvPr id="131090" name="Text Box 18"/>
          <p:cNvSpPr txBox="1">
            <a:spLocks noChangeArrowheads="1"/>
          </p:cNvSpPr>
          <p:nvPr/>
        </p:nvSpPr>
        <p:spPr bwMode="auto">
          <a:xfrm>
            <a:off x="4219575" y="3787775"/>
            <a:ext cx="1079500" cy="519113"/>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pPr>
            <a:r>
              <a:rPr lang="en-US"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%RH</a:t>
            </a:r>
            <a:endParaRPr lang="el-GR"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31091" name="Text Box 19"/>
          <p:cNvSpPr txBox="1">
            <a:spLocks noChangeArrowheads="1"/>
          </p:cNvSpPr>
          <p:nvPr/>
        </p:nvSpPr>
        <p:spPr bwMode="auto">
          <a:xfrm>
            <a:off x="3865562" y="2227263"/>
            <a:ext cx="1011237" cy="584775"/>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pPr>
            <a:r>
              <a:rPr lang="en-US" sz="3200" b="1" i="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Twb</a:t>
            </a:r>
            <a:endParaRPr lang="el-GR"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131092" name="Text Box 20"/>
          <p:cNvSpPr txBox="1">
            <a:spLocks noChangeArrowheads="1"/>
          </p:cNvSpPr>
          <p:nvPr/>
        </p:nvSpPr>
        <p:spPr bwMode="auto">
          <a:xfrm>
            <a:off x="7359650" y="2952750"/>
            <a:ext cx="482600" cy="707886"/>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pPr>
            <a:r>
              <a:rPr lang="el-GR"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ω</a:t>
            </a:r>
          </a:p>
        </p:txBody>
      </p:sp>
      <p:sp>
        <p:nvSpPr>
          <p:cNvPr id="131093" name="Text Box 21"/>
          <p:cNvSpPr txBox="1">
            <a:spLocks noChangeArrowheads="1"/>
          </p:cNvSpPr>
          <p:nvPr/>
        </p:nvSpPr>
        <p:spPr bwMode="auto">
          <a:xfrm>
            <a:off x="3373438" y="1938338"/>
            <a:ext cx="482600" cy="646331"/>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pPr>
            <a:r>
              <a:rPr lang="en-US" sz="36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a:t>
            </a:r>
            <a:endParaRPr lang="el-GR"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31094" name="Text Box 22"/>
          <p:cNvSpPr txBox="1">
            <a:spLocks noChangeArrowheads="1"/>
          </p:cNvSpPr>
          <p:nvPr/>
        </p:nvSpPr>
        <p:spPr bwMode="auto">
          <a:xfrm>
            <a:off x="5935663" y="6126163"/>
            <a:ext cx="482600" cy="519112"/>
          </a:xfrm>
          <a:prstGeom prst="rect">
            <a:avLst/>
          </a:prstGeom>
          <a:noFill/>
          <a:ln w="9525">
            <a:noFill/>
            <a:miter lim="800000"/>
            <a:headEnd/>
            <a:tailEnd/>
          </a:ln>
          <a:effectLst/>
        </p:spPr>
        <p:txBody>
          <a:bodyPr>
            <a:spAutoFit/>
          </a:bodyPr>
          <a:lstStyle/>
          <a:p>
            <a:pPr>
              <a:spcBef>
                <a:spcPct val="50000"/>
              </a:spcBef>
            </a:pPr>
            <a:r>
              <a:rPr lang="en-US" b="1" i="1" dirty="0">
                <a:solidFill>
                  <a:schemeClr val="accent2"/>
                </a:solidFill>
                <a:latin typeface="Times New Roman" pitchFamily="18" charset="0"/>
                <a:cs typeface="Times New Roman" pitchFamily="18" charset="0"/>
              </a:rPr>
              <a:t>v</a:t>
            </a:r>
            <a:endParaRPr lang="el-GR" b="1" i="1" dirty="0">
              <a:solidFill>
                <a:schemeClr val="accent2"/>
              </a:solidFill>
              <a:latin typeface="Times New Roman" pitchFamily="18" charset="0"/>
              <a:cs typeface="Times New Roman" pitchFamily="18" charset="0"/>
            </a:endParaRPr>
          </a:p>
        </p:txBody>
      </p:sp>
      <p:sp>
        <p:nvSpPr>
          <p:cNvPr id="131095" name="Text Box 23"/>
          <p:cNvSpPr txBox="1">
            <a:spLocks noChangeArrowheads="1"/>
          </p:cNvSpPr>
          <p:nvPr/>
        </p:nvSpPr>
        <p:spPr bwMode="auto">
          <a:xfrm>
            <a:off x="2825750" y="3321050"/>
            <a:ext cx="825500" cy="519113"/>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pPr>
            <a:r>
              <a:rPr lang="en-US" b="1" i="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Tdp</a:t>
            </a:r>
            <a:endParaRPr lang="el-GR"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31096" name="Text Box 24"/>
          <p:cNvSpPr txBox="1">
            <a:spLocks noChangeArrowheads="1"/>
          </p:cNvSpPr>
          <p:nvPr/>
        </p:nvSpPr>
        <p:spPr bwMode="auto">
          <a:xfrm>
            <a:off x="4729163" y="5414963"/>
            <a:ext cx="863600" cy="519112"/>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pPr>
            <a:r>
              <a:rPr lang="en-US" b="1" i="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Tdb</a:t>
            </a:r>
            <a:endParaRPr lang="el-GR"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31097" name="Oval 25"/>
          <p:cNvSpPr>
            <a:spLocks noChangeArrowheads="1"/>
          </p:cNvSpPr>
          <p:nvPr/>
        </p:nvSpPr>
        <p:spPr bwMode="auto">
          <a:xfrm>
            <a:off x="5448300" y="5800725"/>
            <a:ext cx="184150" cy="177800"/>
          </a:xfrm>
          <a:prstGeom prst="ellipse">
            <a:avLst/>
          </a:prstGeom>
          <a:noFill/>
          <a:ln w="19050">
            <a:solidFill>
              <a:srgbClr val="FF0000"/>
            </a:solidFill>
            <a:round/>
            <a:headEnd/>
            <a:tailEnd/>
          </a:ln>
          <a:effectLst>
            <a:prstShdw prst="shdw17" dist="17961" dir="2700000">
              <a:srgbClr val="FF0000">
                <a:gamma/>
                <a:shade val="60000"/>
                <a:invGamma/>
              </a:srgbClr>
            </a:prstShdw>
          </a:effectLst>
        </p:spPr>
        <p:txBody>
          <a:bodyPr wrap="none" anchor="ctr"/>
          <a:lstStyle/>
          <a:p>
            <a:endParaRPr lang="th-TH"/>
          </a:p>
        </p:txBody>
      </p:sp>
      <p:sp>
        <p:nvSpPr>
          <p:cNvPr id="131098" name="Oval 26"/>
          <p:cNvSpPr>
            <a:spLocks noChangeArrowheads="1"/>
          </p:cNvSpPr>
          <p:nvPr/>
        </p:nvSpPr>
        <p:spPr bwMode="auto">
          <a:xfrm>
            <a:off x="4230688" y="6259513"/>
            <a:ext cx="552450" cy="203200"/>
          </a:xfrm>
          <a:prstGeom prst="ellipse">
            <a:avLst/>
          </a:prstGeom>
          <a:noFill/>
          <a:ln w="19050">
            <a:solidFill>
              <a:srgbClr val="FF0000"/>
            </a:solidFill>
            <a:round/>
            <a:headEnd/>
            <a:tailEnd/>
          </a:ln>
          <a:effectLst>
            <a:prstShdw prst="shdw17" dist="17961" dir="2700000">
              <a:srgbClr val="FF0000">
                <a:gamma/>
                <a:shade val="60000"/>
                <a:invGamma/>
              </a:srgbClr>
            </a:prstShdw>
          </a:effectLst>
        </p:spPr>
        <p:txBody>
          <a:bodyPr wrap="none" anchor="ctr"/>
          <a:lstStyle/>
          <a:p>
            <a:endParaRPr lang="th-TH"/>
          </a:p>
        </p:txBody>
      </p:sp>
      <p:sp>
        <p:nvSpPr>
          <p:cNvPr id="131099" name="Oval 27"/>
          <p:cNvSpPr>
            <a:spLocks noChangeArrowheads="1"/>
          </p:cNvSpPr>
          <p:nvPr/>
        </p:nvSpPr>
        <p:spPr bwMode="auto">
          <a:xfrm>
            <a:off x="6429375" y="6235700"/>
            <a:ext cx="552450" cy="203200"/>
          </a:xfrm>
          <a:prstGeom prst="ellipse">
            <a:avLst/>
          </a:prstGeom>
          <a:noFill/>
          <a:ln w="19050">
            <a:solidFill>
              <a:srgbClr val="FF0000"/>
            </a:solidFill>
            <a:round/>
            <a:headEnd/>
            <a:tailEnd/>
          </a:ln>
          <a:effectLst>
            <a:prstShdw prst="shdw17" dist="17961" dir="2700000">
              <a:srgbClr val="FF0000">
                <a:gamma/>
                <a:shade val="60000"/>
                <a:invGamma/>
              </a:srgbClr>
            </a:prstShdw>
          </a:effectLst>
        </p:spPr>
        <p:txBody>
          <a:bodyPr wrap="none" anchor="ctr"/>
          <a:lstStyle/>
          <a:p>
            <a:endParaRPr lang="th-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1089"/>
                                        </p:tgtEl>
                                        <p:attrNameLst>
                                          <p:attrName>style.visibility</p:attrName>
                                        </p:attrNameLst>
                                      </p:cBhvr>
                                      <p:to>
                                        <p:strVal val="visible"/>
                                      </p:to>
                                    </p:set>
                                    <p:animEffect transition="in" filter="wipe(up)">
                                      <p:cBhvr>
                                        <p:cTn id="7" dur="2000"/>
                                        <p:tgtEl>
                                          <p:spTgt spid="131089"/>
                                        </p:tgtEl>
                                      </p:cBhvr>
                                    </p:animEffect>
                                  </p:childTnLst>
                                </p:cTn>
                              </p:par>
                            </p:childTnLst>
                          </p:cTn>
                        </p:par>
                        <p:par>
                          <p:cTn id="8" fill="hold">
                            <p:stCondLst>
                              <p:cond delay="2000"/>
                            </p:stCondLst>
                            <p:childTnLst>
                              <p:par>
                                <p:cTn id="9" presetID="51" presetClass="entr" presetSubtype="0" fill="hold" grpId="0" nodeType="afterEffect">
                                  <p:stCondLst>
                                    <p:cond delay="0"/>
                                  </p:stCondLst>
                                  <p:childTnLst>
                                    <p:set>
                                      <p:cBhvr>
                                        <p:cTn id="10" dur="1" fill="hold">
                                          <p:stCondLst>
                                            <p:cond delay="0"/>
                                          </p:stCondLst>
                                        </p:cTn>
                                        <p:tgtEl>
                                          <p:spTgt spid="131096"/>
                                        </p:tgtEl>
                                        <p:attrNameLst>
                                          <p:attrName>style.visibility</p:attrName>
                                        </p:attrNameLst>
                                      </p:cBhvr>
                                      <p:to>
                                        <p:strVal val="visible"/>
                                      </p:to>
                                    </p:set>
                                    <p:animEffect transition="in" filter="fade">
                                      <p:cBhvr>
                                        <p:cTn id="11" dur="770" decel="100000"/>
                                        <p:tgtEl>
                                          <p:spTgt spid="131096"/>
                                        </p:tgtEl>
                                      </p:cBhvr>
                                    </p:animEffect>
                                    <p:animScale>
                                      <p:cBhvr>
                                        <p:cTn id="12" dur="770" decel="100000"/>
                                        <p:tgtEl>
                                          <p:spTgt spid="131096"/>
                                        </p:tgtEl>
                                      </p:cBhvr>
                                      <p:from x="10000" y="10000"/>
                                      <p:to x="200000" y="450000"/>
                                    </p:animScale>
                                    <p:animScale>
                                      <p:cBhvr>
                                        <p:cTn id="13" dur="1230" accel="100000" fill="hold">
                                          <p:stCondLst>
                                            <p:cond delay="770"/>
                                          </p:stCondLst>
                                        </p:cTn>
                                        <p:tgtEl>
                                          <p:spTgt spid="131096"/>
                                        </p:tgtEl>
                                      </p:cBhvr>
                                      <p:from x="200000" y="450000"/>
                                      <p:to x="100000" y="100000"/>
                                    </p:animScale>
                                    <p:set>
                                      <p:cBhvr>
                                        <p:cTn id="14" dur="770" fill="hold"/>
                                        <p:tgtEl>
                                          <p:spTgt spid="131096"/>
                                        </p:tgtEl>
                                        <p:attrNameLst>
                                          <p:attrName>ppt_x</p:attrName>
                                        </p:attrNameLst>
                                      </p:cBhvr>
                                      <p:to>
                                        <p:strVal val="(0.5)"/>
                                      </p:to>
                                    </p:set>
                                    <p:anim from="(0.5)" to="(#ppt_x)" calcmode="lin" valueType="num">
                                      <p:cBhvr>
                                        <p:cTn id="15" dur="1230" accel="100000" fill="hold">
                                          <p:stCondLst>
                                            <p:cond delay="770"/>
                                          </p:stCondLst>
                                        </p:cTn>
                                        <p:tgtEl>
                                          <p:spTgt spid="131096"/>
                                        </p:tgtEl>
                                        <p:attrNameLst>
                                          <p:attrName>ppt_x</p:attrName>
                                        </p:attrNameLst>
                                      </p:cBhvr>
                                    </p:anim>
                                    <p:set>
                                      <p:cBhvr>
                                        <p:cTn id="16" dur="770" fill="hold"/>
                                        <p:tgtEl>
                                          <p:spTgt spid="131096"/>
                                        </p:tgtEl>
                                        <p:attrNameLst>
                                          <p:attrName>ppt_y</p:attrName>
                                        </p:attrNameLst>
                                      </p:cBhvr>
                                      <p:to>
                                        <p:strVal val="(#ppt_y+0.4)"/>
                                      </p:to>
                                    </p:set>
                                    <p:anim from="(#ppt_y+0.4)" to="(#ppt_y)" calcmode="lin" valueType="num">
                                      <p:cBhvr>
                                        <p:cTn id="17" dur="1230" accel="100000" fill="hold">
                                          <p:stCondLst>
                                            <p:cond delay="770"/>
                                          </p:stCondLst>
                                        </p:cTn>
                                        <p:tgtEl>
                                          <p:spTgt spid="131096"/>
                                        </p:tgtEl>
                                        <p:attrNameLst>
                                          <p:attrName>ppt_y</p:attrName>
                                        </p:attrNameLst>
                                      </p:cBhvr>
                                    </p:anim>
                                  </p:childTnLst>
                                </p:cTn>
                              </p:par>
                            </p:childTnLst>
                          </p:cTn>
                        </p:par>
                        <p:par>
                          <p:cTn id="18" fill="hold">
                            <p:stCondLst>
                              <p:cond delay="4000"/>
                            </p:stCondLst>
                            <p:childTnLst>
                              <p:par>
                                <p:cTn id="19" presetID="51" presetClass="entr" presetSubtype="0" fill="hold" grpId="0" nodeType="afterEffect">
                                  <p:stCondLst>
                                    <p:cond delay="0"/>
                                  </p:stCondLst>
                                  <p:childTnLst>
                                    <p:set>
                                      <p:cBhvr>
                                        <p:cTn id="20" dur="1" fill="hold">
                                          <p:stCondLst>
                                            <p:cond delay="0"/>
                                          </p:stCondLst>
                                        </p:cTn>
                                        <p:tgtEl>
                                          <p:spTgt spid="131097"/>
                                        </p:tgtEl>
                                        <p:attrNameLst>
                                          <p:attrName>style.visibility</p:attrName>
                                        </p:attrNameLst>
                                      </p:cBhvr>
                                      <p:to>
                                        <p:strVal val="visible"/>
                                      </p:to>
                                    </p:set>
                                    <p:animEffect transition="in" filter="fade">
                                      <p:cBhvr>
                                        <p:cTn id="21" dur="770" decel="100000"/>
                                        <p:tgtEl>
                                          <p:spTgt spid="131097"/>
                                        </p:tgtEl>
                                      </p:cBhvr>
                                    </p:animEffect>
                                    <p:animScale>
                                      <p:cBhvr>
                                        <p:cTn id="22" dur="770" decel="100000"/>
                                        <p:tgtEl>
                                          <p:spTgt spid="131097"/>
                                        </p:tgtEl>
                                      </p:cBhvr>
                                      <p:from x="10000" y="10000"/>
                                      <p:to x="200000" y="450000"/>
                                    </p:animScale>
                                    <p:animScale>
                                      <p:cBhvr>
                                        <p:cTn id="23" dur="1230" accel="100000" fill="hold">
                                          <p:stCondLst>
                                            <p:cond delay="770"/>
                                          </p:stCondLst>
                                        </p:cTn>
                                        <p:tgtEl>
                                          <p:spTgt spid="131097"/>
                                        </p:tgtEl>
                                      </p:cBhvr>
                                      <p:from x="200000" y="450000"/>
                                      <p:to x="100000" y="100000"/>
                                    </p:animScale>
                                    <p:set>
                                      <p:cBhvr>
                                        <p:cTn id="24" dur="770" fill="hold"/>
                                        <p:tgtEl>
                                          <p:spTgt spid="131097"/>
                                        </p:tgtEl>
                                        <p:attrNameLst>
                                          <p:attrName>ppt_x</p:attrName>
                                        </p:attrNameLst>
                                      </p:cBhvr>
                                      <p:to>
                                        <p:strVal val="(0.5)"/>
                                      </p:to>
                                    </p:set>
                                    <p:anim from="(0.5)" to="(#ppt_x)" calcmode="lin" valueType="num">
                                      <p:cBhvr>
                                        <p:cTn id="25" dur="1230" accel="100000" fill="hold">
                                          <p:stCondLst>
                                            <p:cond delay="770"/>
                                          </p:stCondLst>
                                        </p:cTn>
                                        <p:tgtEl>
                                          <p:spTgt spid="131097"/>
                                        </p:tgtEl>
                                        <p:attrNameLst>
                                          <p:attrName>ppt_x</p:attrName>
                                        </p:attrNameLst>
                                      </p:cBhvr>
                                    </p:anim>
                                    <p:set>
                                      <p:cBhvr>
                                        <p:cTn id="26" dur="770" fill="hold"/>
                                        <p:tgtEl>
                                          <p:spTgt spid="131097"/>
                                        </p:tgtEl>
                                        <p:attrNameLst>
                                          <p:attrName>ppt_y</p:attrName>
                                        </p:attrNameLst>
                                      </p:cBhvr>
                                      <p:to>
                                        <p:strVal val="(#ppt_y+0.4)"/>
                                      </p:to>
                                    </p:set>
                                    <p:anim from="(#ppt_y+0.4)" to="(#ppt_y)" calcmode="lin" valueType="num">
                                      <p:cBhvr>
                                        <p:cTn id="27" dur="1230" accel="100000" fill="hold">
                                          <p:stCondLst>
                                            <p:cond delay="770"/>
                                          </p:stCondLst>
                                        </p:cTn>
                                        <p:tgtEl>
                                          <p:spTgt spid="131097"/>
                                        </p:tgtEl>
                                        <p:attrNameLst>
                                          <p:attrName>ppt_y</p:attrName>
                                        </p:attrNameLst>
                                      </p:cBhvr>
                                    </p:anim>
                                  </p:childTnLst>
                                </p:cTn>
                              </p:par>
                            </p:childTnLst>
                          </p:cTn>
                        </p:par>
                        <p:par>
                          <p:cTn id="28" fill="hold">
                            <p:stCondLst>
                              <p:cond delay="6000"/>
                            </p:stCondLst>
                            <p:childTnLst>
                              <p:par>
                                <p:cTn id="29" presetID="22" presetClass="entr" presetSubtype="4" fill="hold" grpId="0" nodeType="afterEffect">
                                  <p:stCondLst>
                                    <p:cond delay="0"/>
                                  </p:stCondLst>
                                  <p:childTnLst>
                                    <p:set>
                                      <p:cBhvr>
                                        <p:cTn id="30" dur="1" fill="hold">
                                          <p:stCondLst>
                                            <p:cond delay="0"/>
                                          </p:stCondLst>
                                        </p:cTn>
                                        <p:tgtEl>
                                          <p:spTgt spid="131078"/>
                                        </p:tgtEl>
                                        <p:attrNameLst>
                                          <p:attrName>style.visibility</p:attrName>
                                        </p:attrNameLst>
                                      </p:cBhvr>
                                      <p:to>
                                        <p:strVal val="visible"/>
                                      </p:to>
                                    </p:set>
                                    <p:animEffect transition="in" filter="wipe(down)">
                                      <p:cBhvr>
                                        <p:cTn id="31" dur="2000"/>
                                        <p:tgtEl>
                                          <p:spTgt spid="131078"/>
                                        </p:tgtEl>
                                      </p:cBhvr>
                                    </p:animEffect>
                                  </p:childTnLst>
                                </p:cTn>
                              </p:par>
                            </p:childTnLst>
                          </p:cTn>
                        </p:par>
                        <p:par>
                          <p:cTn id="32" fill="hold">
                            <p:stCondLst>
                              <p:cond delay="8000"/>
                            </p:stCondLst>
                            <p:childTnLst>
                              <p:par>
                                <p:cTn id="33" presetID="51" presetClass="entr" presetSubtype="0" fill="hold" grpId="0" nodeType="afterEffect">
                                  <p:stCondLst>
                                    <p:cond delay="0"/>
                                  </p:stCondLst>
                                  <p:childTnLst>
                                    <p:set>
                                      <p:cBhvr>
                                        <p:cTn id="34" dur="1" fill="hold">
                                          <p:stCondLst>
                                            <p:cond delay="0"/>
                                          </p:stCondLst>
                                        </p:cTn>
                                        <p:tgtEl>
                                          <p:spTgt spid="131090"/>
                                        </p:tgtEl>
                                        <p:attrNameLst>
                                          <p:attrName>style.visibility</p:attrName>
                                        </p:attrNameLst>
                                      </p:cBhvr>
                                      <p:to>
                                        <p:strVal val="visible"/>
                                      </p:to>
                                    </p:set>
                                    <p:animEffect transition="in" filter="fade">
                                      <p:cBhvr>
                                        <p:cTn id="35" dur="770" decel="100000"/>
                                        <p:tgtEl>
                                          <p:spTgt spid="131090"/>
                                        </p:tgtEl>
                                      </p:cBhvr>
                                    </p:animEffect>
                                    <p:animScale>
                                      <p:cBhvr>
                                        <p:cTn id="36" dur="770" decel="100000"/>
                                        <p:tgtEl>
                                          <p:spTgt spid="131090"/>
                                        </p:tgtEl>
                                      </p:cBhvr>
                                      <p:from x="10000" y="10000"/>
                                      <p:to x="200000" y="450000"/>
                                    </p:animScale>
                                    <p:animScale>
                                      <p:cBhvr>
                                        <p:cTn id="37" dur="1230" accel="100000" fill="hold">
                                          <p:stCondLst>
                                            <p:cond delay="770"/>
                                          </p:stCondLst>
                                        </p:cTn>
                                        <p:tgtEl>
                                          <p:spTgt spid="131090"/>
                                        </p:tgtEl>
                                      </p:cBhvr>
                                      <p:from x="200000" y="450000"/>
                                      <p:to x="100000" y="100000"/>
                                    </p:animScale>
                                    <p:set>
                                      <p:cBhvr>
                                        <p:cTn id="38" dur="770" fill="hold"/>
                                        <p:tgtEl>
                                          <p:spTgt spid="131090"/>
                                        </p:tgtEl>
                                        <p:attrNameLst>
                                          <p:attrName>ppt_x</p:attrName>
                                        </p:attrNameLst>
                                      </p:cBhvr>
                                      <p:to>
                                        <p:strVal val="(0.5)"/>
                                      </p:to>
                                    </p:set>
                                    <p:anim from="(0.5)" to="(#ppt_x)" calcmode="lin" valueType="num">
                                      <p:cBhvr>
                                        <p:cTn id="39" dur="1230" accel="100000" fill="hold">
                                          <p:stCondLst>
                                            <p:cond delay="770"/>
                                          </p:stCondLst>
                                        </p:cTn>
                                        <p:tgtEl>
                                          <p:spTgt spid="131090"/>
                                        </p:tgtEl>
                                        <p:attrNameLst>
                                          <p:attrName>ppt_x</p:attrName>
                                        </p:attrNameLst>
                                      </p:cBhvr>
                                    </p:anim>
                                    <p:set>
                                      <p:cBhvr>
                                        <p:cTn id="40" dur="770" fill="hold"/>
                                        <p:tgtEl>
                                          <p:spTgt spid="131090"/>
                                        </p:tgtEl>
                                        <p:attrNameLst>
                                          <p:attrName>ppt_y</p:attrName>
                                        </p:attrNameLst>
                                      </p:cBhvr>
                                      <p:to>
                                        <p:strVal val="(#ppt_y+0.4)"/>
                                      </p:to>
                                    </p:set>
                                    <p:anim from="(#ppt_y+0.4)" to="(#ppt_y)" calcmode="lin" valueType="num">
                                      <p:cBhvr>
                                        <p:cTn id="41" dur="1230" accel="100000" fill="hold">
                                          <p:stCondLst>
                                            <p:cond delay="770"/>
                                          </p:stCondLst>
                                        </p:cTn>
                                        <p:tgtEl>
                                          <p:spTgt spid="131090"/>
                                        </p:tgtEl>
                                        <p:attrNameLst>
                                          <p:attrName>ppt_y</p:attrName>
                                        </p:attrNameLst>
                                      </p:cBhvr>
                                    </p:anim>
                                  </p:childTnLst>
                                </p:cTn>
                              </p:par>
                            </p:childTnLst>
                          </p:cTn>
                        </p:par>
                        <p:par>
                          <p:cTn id="42" fill="hold">
                            <p:stCondLst>
                              <p:cond delay="10000"/>
                            </p:stCondLst>
                            <p:childTnLst>
                              <p:par>
                                <p:cTn id="43" presetID="51" presetClass="entr" presetSubtype="0" fill="hold" grpId="0" nodeType="afterEffect">
                                  <p:stCondLst>
                                    <p:cond delay="0"/>
                                  </p:stCondLst>
                                  <p:childTnLst>
                                    <p:set>
                                      <p:cBhvr>
                                        <p:cTn id="44" dur="1" fill="hold">
                                          <p:stCondLst>
                                            <p:cond delay="0"/>
                                          </p:stCondLst>
                                        </p:cTn>
                                        <p:tgtEl>
                                          <p:spTgt spid="131079"/>
                                        </p:tgtEl>
                                        <p:attrNameLst>
                                          <p:attrName>style.visibility</p:attrName>
                                        </p:attrNameLst>
                                      </p:cBhvr>
                                      <p:to>
                                        <p:strVal val="visible"/>
                                      </p:to>
                                    </p:set>
                                    <p:animEffect transition="in" filter="fade">
                                      <p:cBhvr>
                                        <p:cTn id="45" dur="770" decel="100000"/>
                                        <p:tgtEl>
                                          <p:spTgt spid="131079"/>
                                        </p:tgtEl>
                                      </p:cBhvr>
                                    </p:animEffect>
                                    <p:animScale>
                                      <p:cBhvr>
                                        <p:cTn id="46" dur="770" decel="100000"/>
                                        <p:tgtEl>
                                          <p:spTgt spid="131079"/>
                                        </p:tgtEl>
                                      </p:cBhvr>
                                      <p:from x="10000" y="10000"/>
                                      <p:to x="200000" y="450000"/>
                                    </p:animScale>
                                    <p:animScale>
                                      <p:cBhvr>
                                        <p:cTn id="47" dur="1230" accel="100000" fill="hold">
                                          <p:stCondLst>
                                            <p:cond delay="770"/>
                                          </p:stCondLst>
                                        </p:cTn>
                                        <p:tgtEl>
                                          <p:spTgt spid="131079"/>
                                        </p:tgtEl>
                                      </p:cBhvr>
                                      <p:from x="200000" y="450000"/>
                                      <p:to x="100000" y="100000"/>
                                    </p:animScale>
                                    <p:set>
                                      <p:cBhvr>
                                        <p:cTn id="48" dur="770" fill="hold"/>
                                        <p:tgtEl>
                                          <p:spTgt spid="131079"/>
                                        </p:tgtEl>
                                        <p:attrNameLst>
                                          <p:attrName>ppt_x</p:attrName>
                                        </p:attrNameLst>
                                      </p:cBhvr>
                                      <p:to>
                                        <p:strVal val="(0.5)"/>
                                      </p:to>
                                    </p:set>
                                    <p:anim from="(0.5)" to="(#ppt_x)" calcmode="lin" valueType="num">
                                      <p:cBhvr>
                                        <p:cTn id="49" dur="1230" accel="100000" fill="hold">
                                          <p:stCondLst>
                                            <p:cond delay="770"/>
                                          </p:stCondLst>
                                        </p:cTn>
                                        <p:tgtEl>
                                          <p:spTgt spid="131079"/>
                                        </p:tgtEl>
                                        <p:attrNameLst>
                                          <p:attrName>ppt_x</p:attrName>
                                        </p:attrNameLst>
                                      </p:cBhvr>
                                    </p:anim>
                                    <p:set>
                                      <p:cBhvr>
                                        <p:cTn id="50" dur="770" fill="hold"/>
                                        <p:tgtEl>
                                          <p:spTgt spid="131079"/>
                                        </p:tgtEl>
                                        <p:attrNameLst>
                                          <p:attrName>ppt_y</p:attrName>
                                        </p:attrNameLst>
                                      </p:cBhvr>
                                      <p:to>
                                        <p:strVal val="(#ppt_y+0.4)"/>
                                      </p:to>
                                    </p:set>
                                    <p:anim from="(#ppt_y+0.4)" to="(#ppt_y)" calcmode="lin" valueType="num">
                                      <p:cBhvr>
                                        <p:cTn id="51" dur="1230" accel="100000" fill="hold">
                                          <p:stCondLst>
                                            <p:cond delay="770"/>
                                          </p:stCondLst>
                                        </p:cTn>
                                        <p:tgtEl>
                                          <p:spTgt spid="131079"/>
                                        </p:tgtEl>
                                        <p:attrNameLst>
                                          <p:attrName>ppt_y</p:attrName>
                                        </p:attrNameLst>
                                      </p:cBhvr>
                                    </p:anim>
                                  </p:childTnLst>
                                </p:cTn>
                              </p:par>
                            </p:childTnLst>
                          </p:cTn>
                        </p:par>
                        <p:par>
                          <p:cTn id="52" fill="hold">
                            <p:stCondLst>
                              <p:cond delay="12000"/>
                            </p:stCondLst>
                            <p:childTnLst>
                              <p:par>
                                <p:cTn id="53" presetID="51" presetClass="entr" presetSubtype="0" fill="hold" grpId="0" nodeType="afterEffect">
                                  <p:stCondLst>
                                    <p:cond delay="0"/>
                                  </p:stCondLst>
                                  <p:childTnLst>
                                    <p:set>
                                      <p:cBhvr>
                                        <p:cTn id="54" dur="1" fill="hold">
                                          <p:stCondLst>
                                            <p:cond delay="0"/>
                                          </p:stCondLst>
                                        </p:cTn>
                                        <p:tgtEl>
                                          <p:spTgt spid="131080"/>
                                        </p:tgtEl>
                                        <p:attrNameLst>
                                          <p:attrName>style.visibility</p:attrName>
                                        </p:attrNameLst>
                                      </p:cBhvr>
                                      <p:to>
                                        <p:strVal val="visible"/>
                                      </p:to>
                                    </p:set>
                                    <p:animEffect transition="in" filter="fade">
                                      <p:cBhvr>
                                        <p:cTn id="55" dur="770" decel="100000"/>
                                        <p:tgtEl>
                                          <p:spTgt spid="131080"/>
                                        </p:tgtEl>
                                      </p:cBhvr>
                                    </p:animEffect>
                                    <p:animScale>
                                      <p:cBhvr>
                                        <p:cTn id="56" dur="770" decel="100000"/>
                                        <p:tgtEl>
                                          <p:spTgt spid="131080"/>
                                        </p:tgtEl>
                                      </p:cBhvr>
                                      <p:from x="10000" y="10000"/>
                                      <p:to x="200000" y="450000"/>
                                    </p:animScale>
                                    <p:animScale>
                                      <p:cBhvr>
                                        <p:cTn id="57" dur="1230" accel="100000" fill="hold">
                                          <p:stCondLst>
                                            <p:cond delay="770"/>
                                          </p:stCondLst>
                                        </p:cTn>
                                        <p:tgtEl>
                                          <p:spTgt spid="131080"/>
                                        </p:tgtEl>
                                      </p:cBhvr>
                                      <p:from x="200000" y="450000"/>
                                      <p:to x="100000" y="100000"/>
                                    </p:animScale>
                                    <p:set>
                                      <p:cBhvr>
                                        <p:cTn id="58" dur="770" fill="hold"/>
                                        <p:tgtEl>
                                          <p:spTgt spid="131080"/>
                                        </p:tgtEl>
                                        <p:attrNameLst>
                                          <p:attrName>ppt_x</p:attrName>
                                        </p:attrNameLst>
                                      </p:cBhvr>
                                      <p:to>
                                        <p:strVal val="(0.5)"/>
                                      </p:to>
                                    </p:set>
                                    <p:anim from="(0.5)" to="(#ppt_x)" calcmode="lin" valueType="num">
                                      <p:cBhvr>
                                        <p:cTn id="59" dur="1230" accel="100000" fill="hold">
                                          <p:stCondLst>
                                            <p:cond delay="770"/>
                                          </p:stCondLst>
                                        </p:cTn>
                                        <p:tgtEl>
                                          <p:spTgt spid="131080"/>
                                        </p:tgtEl>
                                        <p:attrNameLst>
                                          <p:attrName>ppt_x</p:attrName>
                                        </p:attrNameLst>
                                      </p:cBhvr>
                                    </p:anim>
                                    <p:set>
                                      <p:cBhvr>
                                        <p:cTn id="60" dur="770" fill="hold"/>
                                        <p:tgtEl>
                                          <p:spTgt spid="131080"/>
                                        </p:tgtEl>
                                        <p:attrNameLst>
                                          <p:attrName>ppt_y</p:attrName>
                                        </p:attrNameLst>
                                      </p:cBhvr>
                                      <p:to>
                                        <p:strVal val="(#ppt_y+0.4)"/>
                                      </p:to>
                                    </p:set>
                                    <p:anim from="(#ppt_y+0.4)" to="(#ppt_y)" calcmode="lin" valueType="num">
                                      <p:cBhvr>
                                        <p:cTn id="61" dur="1230" accel="100000" fill="hold">
                                          <p:stCondLst>
                                            <p:cond delay="770"/>
                                          </p:stCondLst>
                                        </p:cTn>
                                        <p:tgtEl>
                                          <p:spTgt spid="131080"/>
                                        </p:tgtEl>
                                        <p:attrNameLst>
                                          <p:attrName>ppt_y</p:attrName>
                                        </p:attrNameLst>
                                      </p:cBhvr>
                                    </p:anim>
                                  </p:childTnLst>
                                </p:cTn>
                              </p:par>
                            </p:childTnLst>
                          </p:cTn>
                        </p:par>
                        <p:par>
                          <p:cTn id="62" fill="hold">
                            <p:stCondLst>
                              <p:cond delay="14000"/>
                            </p:stCondLst>
                            <p:childTnLst>
                              <p:par>
                                <p:cTn id="63" presetID="22" presetClass="entr" presetSubtype="8" fill="hold" grpId="0" nodeType="afterEffect">
                                  <p:stCondLst>
                                    <p:cond delay="0"/>
                                  </p:stCondLst>
                                  <p:childTnLst>
                                    <p:set>
                                      <p:cBhvr>
                                        <p:cTn id="64" dur="1" fill="hold">
                                          <p:stCondLst>
                                            <p:cond delay="0"/>
                                          </p:stCondLst>
                                        </p:cTn>
                                        <p:tgtEl>
                                          <p:spTgt spid="131081"/>
                                        </p:tgtEl>
                                        <p:attrNameLst>
                                          <p:attrName>style.visibility</p:attrName>
                                        </p:attrNameLst>
                                      </p:cBhvr>
                                      <p:to>
                                        <p:strVal val="visible"/>
                                      </p:to>
                                    </p:set>
                                    <p:animEffect transition="in" filter="wipe(left)">
                                      <p:cBhvr>
                                        <p:cTn id="65" dur="2000"/>
                                        <p:tgtEl>
                                          <p:spTgt spid="131081"/>
                                        </p:tgtEl>
                                      </p:cBhvr>
                                    </p:animEffect>
                                  </p:childTnLst>
                                </p:cTn>
                              </p:par>
                            </p:childTnLst>
                          </p:cTn>
                        </p:par>
                        <p:par>
                          <p:cTn id="66" fill="hold">
                            <p:stCondLst>
                              <p:cond delay="16000"/>
                            </p:stCondLst>
                            <p:childTnLst>
                              <p:par>
                                <p:cTn id="67" presetID="51" presetClass="entr" presetSubtype="0" fill="hold" grpId="0" nodeType="afterEffect">
                                  <p:stCondLst>
                                    <p:cond delay="0"/>
                                  </p:stCondLst>
                                  <p:childTnLst>
                                    <p:set>
                                      <p:cBhvr>
                                        <p:cTn id="68" dur="1" fill="hold">
                                          <p:stCondLst>
                                            <p:cond delay="0"/>
                                          </p:stCondLst>
                                        </p:cTn>
                                        <p:tgtEl>
                                          <p:spTgt spid="131088"/>
                                        </p:tgtEl>
                                        <p:attrNameLst>
                                          <p:attrName>style.visibility</p:attrName>
                                        </p:attrNameLst>
                                      </p:cBhvr>
                                      <p:to>
                                        <p:strVal val="visible"/>
                                      </p:to>
                                    </p:set>
                                    <p:animEffect transition="in" filter="fade">
                                      <p:cBhvr>
                                        <p:cTn id="69" dur="770" decel="100000"/>
                                        <p:tgtEl>
                                          <p:spTgt spid="131088"/>
                                        </p:tgtEl>
                                      </p:cBhvr>
                                    </p:animEffect>
                                    <p:animScale>
                                      <p:cBhvr>
                                        <p:cTn id="70" dur="770" decel="100000"/>
                                        <p:tgtEl>
                                          <p:spTgt spid="131088"/>
                                        </p:tgtEl>
                                      </p:cBhvr>
                                      <p:from x="10000" y="10000"/>
                                      <p:to x="200000" y="450000"/>
                                    </p:animScale>
                                    <p:animScale>
                                      <p:cBhvr>
                                        <p:cTn id="71" dur="1230" accel="100000" fill="hold">
                                          <p:stCondLst>
                                            <p:cond delay="770"/>
                                          </p:stCondLst>
                                        </p:cTn>
                                        <p:tgtEl>
                                          <p:spTgt spid="131088"/>
                                        </p:tgtEl>
                                      </p:cBhvr>
                                      <p:from x="200000" y="450000"/>
                                      <p:to x="100000" y="100000"/>
                                    </p:animScale>
                                    <p:set>
                                      <p:cBhvr>
                                        <p:cTn id="72" dur="770" fill="hold"/>
                                        <p:tgtEl>
                                          <p:spTgt spid="131088"/>
                                        </p:tgtEl>
                                        <p:attrNameLst>
                                          <p:attrName>ppt_x</p:attrName>
                                        </p:attrNameLst>
                                      </p:cBhvr>
                                      <p:to>
                                        <p:strVal val="(0.5)"/>
                                      </p:to>
                                    </p:set>
                                    <p:anim from="(0.5)" to="(#ppt_x)" calcmode="lin" valueType="num">
                                      <p:cBhvr>
                                        <p:cTn id="73" dur="1230" accel="100000" fill="hold">
                                          <p:stCondLst>
                                            <p:cond delay="770"/>
                                          </p:stCondLst>
                                        </p:cTn>
                                        <p:tgtEl>
                                          <p:spTgt spid="131088"/>
                                        </p:tgtEl>
                                        <p:attrNameLst>
                                          <p:attrName>ppt_x</p:attrName>
                                        </p:attrNameLst>
                                      </p:cBhvr>
                                    </p:anim>
                                    <p:set>
                                      <p:cBhvr>
                                        <p:cTn id="74" dur="770" fill="hold"/>
                                        <p:tgtEl>
                                          <p:spTgt spid="131088"/>
                                        </p:tgtEl>
                                        <p:attrNameLst>
                                          <p:attrName>ppt_y</p:attrName>
                                        </p:attrNameLst>
                                      </p:cBhvr>
                                      <p:to>
                                        <p:strVal val="(#ppt_y+0.4)"/>
                                      </p:to>
                                    </p:set>
                                    <p:anim from="(#ppt_y+0.4)" to="(#ppt_y)" calcmode="lin" valueType="num">
                                      <p:cBhvr>
                                        <p:cTn id="75" dur="1230" accel="100000" fill="hold">
                                          <p:stCondLst>
                                            <p:cond delay="770"/>
                                          </p:stCondLst>
                                        </p:cTn>
                                        <p:tgtEl>
                                          <p:spTgt spid="131088"/>
                                        </p:tgtEl>
                                        <p:attrNameLst>
                                          <p:attrName>ppt_y</p:attrName>
                                        </p:attrNameLst>
                                      </p:cBhvr>
                                    </p:anim>
                                  </p:childTnLst>
                                </p:cTn>
                              </p:par>
                            </p:childTnLst>
                          </p:cTn>
                        </p:par>
                        <p:par>
                          <p:cTn id="76" fill="hold">
                            <p:stCondLst>
                              <p:cond delay="18000"/>
                            </p:stCondLst>
                            <p:childTnLst>
                              <p:par>
                                <p:cTn id="77" presetID="51" presetClass="entr" presetSubtype="0" fill="hold" grpId="0" nodeType="afterEffect">
                                  <p:stCondLst>
                                    <p:cond delay="0"/>
                                  </p:stCondLst>
                                  <p:childTnLst>
                                    <p:set>
                                      <p:cBhvr>
                                        <p:cTn id="78" dur="1" fill="hold">
                                          <p:stCondLst>
                                            <p:cond delay="0"/>
                                          </p:stCondLst>
                                        </p:cTn>
                                        <p:tgtEl>
                                          <p:spTgt spid="131092"/>
                                        </p:tgtEl>
                                        <p:attrNameLst>
                                          <p:attrName>style.visibility</p:attrName>
                                        </p:attrNameLst>
                                      </p:cBhvr>
                                      <p:to>
                                        <p:strVal val="visible"/>
                                      </p:to>
                                    </p:set>
                                    <p:animEffect transition="in" filter="fade">
                                      <p:cBhvr>
                                        <p:cTn id="79" dur="770" decel="100000"/>
                                        <p:tgtEl>
                                          <p:spTgt spid="131092"/>
                                        </p:tgtEl>
                                      </p:cBhvr>
                                    </p:animEffect>
                                    <p:animScale>
                                      <p:cBhvr>
                                        <p:cTn id="80" dur="770" decel="100000"/>
                                        <p:tgtEl>
                                          <p:spTgt spid="131092"/>
                                        </p:tgtEl>
                                      </p:cBhvr>
                                      <p:from x="10000" y="10000"/>
                                      <p:to x="200000" y="450000"/>
                                    </p:animScale>
                                    <p:animScale>
                                      <p:cBhvr>
                                        <p:cTn id="81" dur="1230" accel="100000" fill="hold">
                                          <p:stCondLst>
                                            <p:cond delay="770"/>
                                          </p:stCondLst>
                                        </p:cTn>
                                        <p:tgtEl>
                                          <p:spTgt spid="131092"/>
                                        </p:tgtEl>
                                      </p:cBhvr>
                                      <p:from x="200000" y="450000"/>
                                      <p:to x="100000" y="100000"/>
                                    </p:animScale>
                                    <p:set>
                                      <p:cBhvr>
                                        <p:cTn id="82" dur="770" fill="hold"/>
                                        <p:tgtEl>
                                          <p:spTgt spid="131092"/>
                                        </p:tgtEl>
                                        <p:attrNameLst>
                                          <p:attrName>ppt_x</p:attrName>
                                        </p:attrNameLst>
                                      </p:cBhvr>
                                      <p:to>
                                        <p:strVal val="(0.5)"/>
                                      </p:to>
                                    </p:set>
                                    <p:anim from="(0.5)" to="(#ppt_x)" calcmode="lin" valueType="num">
                                      <p:cBhvr>
                                        <p:cTn id="83" dur="1230" accel="100000" fill="hold">
                                          <p:stCondLst>
                                            <p:cond delay="770"/>
                                          </p:stCondLst>
                                        </p:cTn>
                                        <p:tgtEl>
                                          <p:spTgt spid="131092"/>
                                        </p:tgtEl>
                                        <p:attrNameLst>
                                          <p:attrName>ppt_x</p:attrName>
                                        </p:attrNameLst>
                                      </p:cBhvr>
                                    </p:anim>
                                    <p:set>
                                      <p:cBhvr>
                                        <p:cTn id="84" dur="770" fill="hold"/>
                                        <p:tgtEl>
                                          <p:spTgt spid="131092"/>
                                        </p:tgtEl>
                                        <p:attrNameLst>
                                          <p:attrName>ppt_y</p:attrName>
                                        </p:attrNameLst>
                                      </p:cBhvr>
                                      <p:to>
                                        <p:strVal val="(#ppt_y+0.4)"/>
                                      </p:to>
                                    </p:set>
                                    <p:anim from="(#ppt_y+0.4)" to="(#ppt_y)" calcmode="lin" valueType="num">
                                      <p:cBhvr>
                                        <p:cTn id="85" dur="1230" accel="100000" fill="hold">
                                          <p:stCondLst>
                                            <p:cond delay="770"/>
                                          </p:stCondLst>
                                        </p:cTn>
                                        <p:tgtEl>
                                          <p:spTgt spid="131092"/>
                                        </p:tgtEl>
                                        <p:attrNameLst>
                                          <p:attrName>ppt_y</p:attrName>
                                        </p:attrNameLst>
                                      </p:cBhvr>
                                    </p:anim>
                                  </p:childTnLst>
                                </p:cTn>
                              </p:par>
                            </p:childTnLst>
                          </p:cTn>
                        </p:par>
                        <p:par>
                          <p:cTn id="86" fill="hold">
                            <p:stCondLst>
                              <p:cond delay="20000"/>
                            </p:stCondLst>
                            <p:childTnLst>
                              <p:par>
                                <p:cTn id="87" presetID="22" presetClass="entr" presetSubtype="4" fill="hold" grpId="0" nodeType="afterEffect">
                                  <p:stCondLst>
                                    <p:cond delay="0"/>
                                  </p:stCondLst>
                                  <p:childTnLst>
                                    <p:set>
                                      <p:cBhvr>
                                        <p:cTn id="88" dur="1" fill="hold">
                                          <p:stCondLst>
                                            <p:cond delay="0"/>
                                          </p:stCondLst>
                                        </p:cTn>
                                        <p:tgtEl>
                                          <p:spTgt spid="131082"/>
                                        </p:tgtEl>
                                        <p:attrNameLst>
                                          <p:attrName>style.visibility</p:attrName>
                                        </p:attrNameLst>
                                      </p:cBhvr>
                                      <p:to>
                                        <p:strVal val="visible"/>
                                      </p:to>
                                    </p:set>
                                    <p:animEffect transition="in" filter="wipe(down)">
                                      <p:cBhvr>
                                        <p:cTn id="89" dur="2000"/>
                                        <p:tgtEl>
                                          <p:spTgt spid="131082"/>
                                        </p:tgtEl>
                                      </p:cBhvr>
                                    </p:animEffect>
                                  </p:childTnLst>
                                </p:cTn>
                              </p:par>
                            </p:childTnLst>
                          </p:cTn>
                        </p:par>
                        <p:par>
                          <p:cTn id="90" fill="hold">
                            <p:stCondLst>
                              <p:cond delay="22000"/>
                            </p:stCondLst>
                            <p:childTnLst>
                              <p:par>
                                <p:cTn id="91" presetID="51" presetClass="entr" presetSubtype="0" fill="hold" grpId="0" nodeType="afterEffect">
                                  <p:stCondLst>
                                    <p:cond delay="0"/>
                                  </p:stCondLst>
                                  <p:childTnLst>
                                    <p:set>
                                      <p:cBhvr>
                                        <p:cTn id="92" dur="1" fill="hold">
                                          <p:stCondLst>
                                            <p:cond delay="0"/>
                                          </p:stCondLst>
                                        </p:cTn>
                                        <p:tgtEl>
                                          <p:spTgt spid="131085"/>
                                        </p:tgtEl>
                                        <p:attrNameLst>
                                          <p:attrName>style.visibility</p:attrName>
                                        </p:attrNameLst>
                                      </p:cBhvr>
                                      <p:to>
                                        <p:strVal val="visible"/>
                                      </p:to>
                                    </p:set>
                                    <p:animEffect transition="in" filter="fade">
                                      <p:cBhvr>
                                        <p:cTn id="93" dur="770" decel="100000"/>
                                        <p:tgtEl>
                                          <p:spTgt spid="131085"/>
                                        </p:tgtEl>
                                      </p:cBhvr>
                                    </p:animEffect>
                                    <p:animScale>
                                      <p:cBhvr>
                                        <p:cTn id="94" dur="770" decel="100000"/>
                                        <p:tgtEl>
                                          <p:spTgt spid="131085"/>
                                        </p:tgtEl>
                                      </p:cBhvr>
                                      <p:from x="10000" y="10000"/>
                                      <p:to x="200000" y="450000"/>
                                    </p:animScale>
                                    <p:animScale>
                                      <p:cBhvr>
                                        <p:cTn id="95" dur="1230" accel="100000" fill="hold">
                                          <p:stCondLst>
                                            <p:cond delay="770"/>
                                          </p:stCondLst>
                                        </p:cTn>
                                        <p:tgtEl>
                                          <p:spTgt spid="131085"/>
                                        </p:tgtEl>
                                      </p:cBhvr>
                                      <p:from x="200000" y="450000"/>
                                      <p:to x="100000" y="100000"/>
                                    </p:animScale>
                                    <p:set>
                                      <p:cBhvr>
                                        <p:cTn id="96" dur="770" fill="hold"/>
                                        <p:tgtEl>
                                          <p:spTgt spid="131085"/>
                                        </p:tgtEl>
                                        <p:attrNameLst>
                                          <p:attrName>ppt_x</p:attrName>
                                        </p:attrNameLst>
                                      </p:cBhvr>
                                      <p:to>
                                        <p:strVal val="(0.5)"/>
                                      </p:to>
                                    </p:set>
                                    <p:anim from="(0.5)" to="(#ppt_x)" calcmode="lin" valueType="num">
                                      <p:cBhvr>
                                        <p:cTn id="97" dur="1230" accel="100000" fill="hold">
                                          <p:stCondLst>
                                            <p:cond delay="770"/>
                                          </p:stCondLst>
                                        </p:cTn>
                                        <p:tgtEl>
                                          <p:spTgt spid="131085"/>
                                        </p:tgtEl>
                                        <p:attrNameLst>
                                          <p:attrName>ppt_x</p:attrName>
                                        </p:attrNameLst>
                                      </p:cBhvr>
                                    </p:anim>
                                    <p:set>
                                      <p:cBhvr>
                                        <p:cTn id="98" dur="770" fill="hold"/>
                                        <p:tgtEl>
                                          <p:spTgt spid="131085"/>
                                        </p:tgtEl>
                                        <p:attrNameLst>
                                          <p:attrName>ppt_y</p:attrName>
                                        </p:attrNameLst>
                                      </p:cBhvr>
                                      <p:to>
                                        <p:strVal val="(#ppt_y+0.4)"/>
                                      </p:to>
                                    </p:set>
                                    <p:anim from="(#ppt_y+0.4)" to="(#ppt_y)" calcmode="lin" valueType="num">
                                      <p:cBhvr>
                                        <p:cTn id="99" dur="1230" accel="100000" fill="hold">
                                          <p:stCondLst>
                                            <p:cond delay="770"/>
                                          </p:stCondLst>
                                        </p:cTn>
                                        <p:tgtEl>
                                          <p:spTgt spid="131085"/>
                                        </p:tgtEl>
                                        <p:attrNameLst>
                                          <p:attrName>ppt_y</p:attrName>
                                        </p:attrNameLst>
                                      </p:cBhvr>
                                    </p:anim>
                                  </p:childTnLst>
                                </p:cTn>
                              </p:par>
                            </p:childTnLst>
                          </p:cTn>
                        </p:par>
                        <p:par>
                          <p:cTn id="100" fill="hold">
                            <p:stCondLst>
                              <p:cond delay="24000"/>
                            </p:stCondLst>
                            <p:childTnLst>
                              <p:par>
                                <p:cTn id="101" presetID="51" presetClass="entr" presetSubtype="0" fill="hold" grpId="0" nodeType="afterEffect">
                                  <p:stCondLst>
                                    <p:cond delay="0"/>
                                  </p:stCondLst>
                                  <p:childTnLst>
                                    <p:set>
                                      <p:cBhvr>
                                        <p:cTn id="102" dur="1" fill="hold">
                                          <p:stCondLst>
                                            <p:cond delay="0"/>
                                          </p:stCondLst>
                                        </p:cTn>
                                        <p:tgtEl>
                                          <p:spTgt spid="131093"/>
                                        </p:tgtEl>
                                        <p:attrNameLst>
                                          <p:attrName>style.visibility</p:attrName>
                                        </p:attrNameLst>
                                      </p:cBhvr>
                                      <p:to>
                                        <p:strVal val="visible"/>
                                      </p:to>
                                    </p:set>
                                    <p:animEffect transition="in" filter="fade">
                                      <p:cBhvr>
                                        <p:cTn id="103" dur="770" decel="100000"/>
                                        <p:tgtEl>
                                          <p:spTgt spid="131093"/>
                                        </p:tgtEl>
                                      </p:cBhvr>
                                    </p:animEffect>
                                    <p:animScale>
                                      <p:cBhvr>
                                        <p:cTn id="104" dur="770" decel="100000"/>
                                        <p:tgtEl>
                                          <p:spTgt spid="131093"/>
                                        </p:tgtEl>
                                      </p:cBhvr>
                                      <p:from x="10000" y="10000"/>
                                      <p:to x="200000" y="450000"/>
                                    </p:animScale>
                                    <p:animScale>
                                      <p:cBhvr>
                                        <p:cTn id="105" dur="1230" accel="100000" fill="hold">
                                          <p:stCondLst>
                                            <p:cond delay="770"/>
                                          </p:stCondLst>
                                        </p:cTn>
                                        <p:tgtEl>
                                          <p:spTgt spid="131093"/>
                                        </p:tgtEl>
                                      </p:cBhvr>
                                      <p:from x="200000" y="450000"/>
                                      <p:to x="100000" y="100000"/>
                                    </p:animScale>
                                    <p:set>
                                      <p:cBhvr>
                                        <p:cTn id="106" dur="770" fill="hold"/>
                                        <p:tgtEl>
                                          <p:spTgt spid="131093"/>
                                        </p:tgtEl>
                                        <p:attrNameLst>
                                          <p:attrName>ppt_x</p:attrName>
                                        </p:attrNameLst>
                                      </p:cBhvr>
                                      <p:to>
                                        <p:strVal val="(0.5)"/>
                                      </p:to>
                                    </p:set>
                                    <p:anim from="(0.5)" to="(#ppt_x)" calcmode="lin" valueType="num">
                                      <p:cBhvr>
                                        <p:cTn id="107" dur="1230" accel="100000" fill="hold">
                                          <p:stCondLst>
                                            <p:cond delay="770"/>
                                          </p:stCondLst>
                                        </p:cTn>
                                        <p:tgtEl>
                                          <p:spTgt spid="131093"/>
                                        </p:tgtEl>
                                        <p:attrNameLst>
                                          <p:attrName>ppt_x</p:attrName>
                                        </p:attrNameLst>
                                      </p:cBhvr>
                                    </p:anim>
                                    <p:set>
                                      <p:cBhvr>
                                        <p:cTn id="108" dur="770" fill="hold"/>
                                        <p:tgtEl>
                                          <p:spTgt spid="131093"/>
                                        </p:tgtEl>
                                        <p:attrNameLst>
                                          <p:attrName>ppt_y</p:attrName>
                                        </p:attrNameLst>
                                      </p:cBhvr>
                                      <p:to>
                                        <p:strVal val="(#ppt_y+0.4)"/>
                                      </p:to>
                                    </p:set>
                                    <p:anim from="(#ppt_y+0.4)" to="(#ppt_y)" calcmode="lin" valueType="num">
                                      <p:cBhvr>
                                        <p:cTn id="109" dur="1230" accel="100000" fill="hold">
                                          <p:stCondLst>
                                            <p:cond delay="770"/>
                                          </p:stCondLst>
                                        </p:cTn>
                                        <p:tgtEl>
                                          <p:spTgt spid="131093"/>
                                        </p:tgtEl>
                                        <p:attrNameLst>
                                          <p:attrName>ppt_y</p:attrName>
                                        </p:attrNameLst>
                                      </p:cBhvr>
                                    </p:anim>
                                  </p:childTnLst>
                                </p:cTn>
                              </p:par>
                            </p:childTnLst>
                          </p:cTn>
                        </p:par>
                        <p:par>
                          <p:cTn id="110" fill="hold">
                            <p:stCondLst>
                              <p:cond delay="26000"/>
                            </p:stCondLst>
                            <p:childTnLst>
                              <p:par>
                                <p:cTn id="111" presetID="51" presetClass="entr" presetSubtype="0" fill="hold" grpId="0" nodeType="afterEffect">
                                  <p:stCondLst>
                                    <p:cond delay="0"/>
                                  </p:stCondLst>
                                  <p:childTnLst>
                                    <p:set>
                                      <p:cBhvr>
                                        <p:cTn id="112" dur="1" fill="hold">
                                          <p:stCondLst>
                                            <p:cond delay="0"/>
                                          </p:stCondLst>
                                        </p:cTn>
                                        <p:tgtEl>
                                          <p:spTgt spid="131086"/>
                                        </p:tgtEl>
                                        <p:attrNameLst>
                                          <p:attrName>style.visibility</p:attrName>
                                        </p:attrNameLst>
                                      </p:cBhvr>
                                      <p:to>
                                        <p:strVal val="visible"/>
                                      </p:to>
                                    </p:set>
                                    <p:animEffect transition="in" filter="fade">
                                      <p:cBhvr>
                                        <p:cTn id="113" dur="770" decel="100000"/>
                                        <p:tgtEl>
                                          <p:spTgt spid="131086"/>
                                        </p:tgtEl>
                                      </p:cBhvr>
                                    </p:animEffect>
                                    <p:animScale>
                                      <p:cBhvr>
                                        <p:cTn id="114" dur="770" decel="100000"/>
                                        <p:tgtEl>
                                          <p:spTgt spid="131086"/>
                                        </p:tgtEl>
                                      </p:cBhvr>
                                      <p:from x="10000" y="10000"/>
                                      <p:to x="200000" y="450000"/>
                                    </p:animScale>
                                    <p:animScale>
                                      <p:cBhvr>
                                        <p:cTn id="115" dur="1230" accel="100000" fill="hold">
                                          <p:stCondLst>
                                            <p:cond delay="770"/>
                                          </p:stCondLst>
                                        </p:cTn>
                                        <p:tgtEl>
                                          <p:spTgt spid="131086"/>
                                        </p:tgtEl>
                                      </p:cBhvr>
                                      <p:from x="200000" y="450000"/>
                                      <p:to x="100000" y="100000"/>
                                    </p:animScale>
                                    <p:set>
                                      <p:cBhvr>
                                        <p:cTn id="116" dur="770" fill="hold"/>
                                        <p:tgtEl>
                                          <p:spTgt spid="131086"/>
                                        </p:tgtEl>
                                        <p:attrNameLst>
                                          <p:attrName>ppt_x</p:attrName>
                                        </p:attrNameLst>
                                      </p:cBhvr>
                                      <p:to>
                                        <p:strVal val="(0.5)"/>
                                      </p:to>
                                    </p:set>
                                    <p:anim from="(0.5)" to="(#ppt_x)" calcmode="lin" valueType="num">
                                      <p:cBhvr>
                                        <p:cTn id="117" dur="1230" accel="100000" fill="hold">
                                          <p:stCondLst>
                                            <p:cond delay="770"/>
                                          </p:stCondLst>
                                        </p:cTn>
                                        <p:tgtEl>
                                          <p:spTgt spid="131086"/>
                                        </p:tgtEl>
                                        <p:attrNameLst>
                                          <p:attrName>ppt_x</p:attrName>
                                        </p:attrNameLst>
                                      </p:cBhvr>
                                    </p:anim>
                                    <p:set>
                                      <p:cBhvr>
                                        <p:cTn id="118" dur="770" fill="hold"/>
                                        <p:tgtEl>
                                          <p:spTgt spid="131086"/>
                                        </p:tgtEl>
                                        <p:attrNameLst>
                                          <p:attrName>ppt_y</p:attrName>
                                        </p:attrNameLst>
                                      </p:cBhvr>
                                      <p:to>
                                        <p:strVal val="(#ppt_y+0.4)"/>
                                      </p:to>
                                    </p:set>
                                    <p:anim from="(#ppt_y+0.4)" to="(#ppt_y)" calcmode="lin" valueType="num">
                                      <p:cBhvr>
                                        <p:cTn id="119" dur="1230" accel="100000" fill="hold">
                                          <p:stCondLst>
                                            <p:cond delay="770"/>
                                          </p:stCondLst>
                                        </p:cTn>
                                        <p:tgtEl>
                                          <p:spTgt spid="131086"/>
                                        </p:tgtEl>
                                        <p:attrNameLst>
                                          <p:attrName>ppt_y</p:attrName>
                                        </p:attrNameLst>
                                      </p:cBhvr>
                                    </p:anim>
                                  </p:childTnLst>
                                </p:cTn>
                              </p:par>
                            </p:childTnLst>
                          </p:cTn>
                        </p:par>
                        <p:par>
                          <p:cTn id="120" fill="hold">
                            <p:stCondLst>
                              <p:cond delay="28000"/>
                            </p:stCondLst>
                            <p:childTnLst>
                              <p:par>
                                <p:cTn id="121" presetID="51" presetClass="entr" presetSubtype="0" fill="hold" grpId="0" nodeType="afterEffect">
                                  <p:stCondLst>
                                    <p:cond delay="0"/>
                                  </p:stCondLst>
                                  <p:childTnLst>
                                    <p:set>
                                      <p:cBhvr>
                                        <p:cTn id="122" dur="1" fill="hold">
                                          <p:stCondLst>
                                            <p:cond delay="0"/>
                                          </p:stCondLst>
                                        </p:cTn>
                                        <p:tgtEl>
                                          <p:spTgt spid="131091"/>
                                        </p:tgtEl>
                                        <p:attrNameLst>
                                          <p:attrName>style.visibility</p:attrName>
                                        </p:attrNameLst>
                                      </p:cBhvr>
                                      <p:to>
                                        <p:strVal val="visible"/>
                                      </p:to>
                                    </p:set>
                                    <p:animEffect transition="in" filter="fade">
                                      <p:cBhvr>
                                        <p:cTn id="123" dur="770" decel="100000"/>
                                        <p:tgtEl>
                                          <p:spTgt spid="131091"/>
                                        </p:tgtEl>
                                      </p:cBhvr>
                                    </p:animEffect>
                                    <p:animScale>
                                      <p:cBhvr>
                                        <p:cTn id="124" dur="770" decel="100000"/>
                                        <p:tgtEl>
                                          <p:spTgt spid="131091"/>
                                        </p:tgtEl>
                                      </p:cBhvr>
                                      <p:from x="10000" y="10000"/>
                                      <p:to x="200000" y="450000"/>
                                    </p:animScale>
                                    <p:animScale>
                                      <p:cBhvr>
                                        <p:cTn id="125" dur="1230" accel="100000" fill="hold">
                                          <p:stCondLst>
                                            <p:cond delay="770"/>
                                          </p:stCondLst>
                                        </p:cTn>
                                        <p:tgtEl>
                                          <p:spTgt spid="131091"/>
                                        </p:tgtEl>
                                      </p:cBhvr>
                                      <p:from x="200000" y="450000"/>
                                      <p:to x="100000" y="100000"/>
                                    </p:animScale>
                                    <p:set>
                                      <p:cBhvr>
                                        <p:cTn id="126" dur="770" fill="hold"/>
                                        <p:tgtEl>
                                          <p:spTgt spid="131091"/>
                                        </p:tgtEl>
                                        <p:attrNameLst>
                                          <p:attrName>ppt_x</p:attrName>
                                        </p:attrNameLst>
                                      </p:cBhvr>
                                      <p:to>
                                        <p:strVal val="(0.5)"/>
                                      </p:to>
                                    </p:set>
                                    <p:anim from="(0.5)" to="(#ppt_x)" calcmode="lin" valueType="num">
                                      <p:cBhvr>
                                        <p:cTn id="127" dur="1230" accel="100000" fill="hold">
                                          <p:stCondLst>
                                            <p:cond delay="770"/>
                                          </p:stCondLst>
                                        </p:cTn>
                                        <p:tgtEl>
                                          <p:spTgt spid="131091"/>
                                        </p:tgtEl>
                                        <p:attrNameLst>
                                          <p:attrName>ppt_x</p:attrName>
                                        </p:attrNameLst>
                                      </p:cBhvr>
                                    </p:anim>
                                    <p:set>
                                      <p:cBhvr>
                                        <p:cTn id="128" dur="770" fill="hold"/>
                                        <p:tgtEl>
                                          <p:spTgt spid="131091"/>
                                        </p:tgtEl>
                                        <p:attrNameLst>
                                          <p:attrName>ppt_y</p:attrName>
                                        </p:attrNameLst>
                                      </p:cBhvr>
                                      <p:to>
                                        <p:strVal val="(#ppt_y+0.4)"/>
                                      </p:to>
                                    </p:set>
                                    <p:anim from="(#ppt_y+0.4)" to="(#ppt_y)" calcmode="lin" valueType="num">
                                      <p:cBhvr>
                                        <p:cTn id="129" dur="1230" accel="100000" fill="hold">
                                          <p:stCondLst>
                                            <p:cond delay="770"/>
                                          </p:stCondLst>
                                        </p:cTn>
                                        <p:tgtEl>
                                          <p:spTgt spid="131091"/>
                                        </p:tgtEl>
                                        <p:attrNameLst>
                                          <p:attrName>ppt_y</p:attrName>
                                        </p:attrNameLst>
                                      </p:cBhvr>
                                    </p:anim>
                                  </p:childTnLst>
                                </p:cTn>
                              </p:par>
                            </p:childTnLst>
                          </p:cTn>
                        </p:par>
                        <p:par>
                          <p:cTn id="130" fill="hold">
                            <p:stCondLst>
                              <p:cond delay="30000"/>
                            </p:stCondLst>
                            <p:childTnLst>
                              <p:par>
                                <p:cTn id="131" presetID="22" presetClass="entr" presetSubtype="2" fill="hold" grpId="0" nodeType="afterEffect">
                                  <p:stCondLst>
                                    <p:cond delay="0"/>
                                  </p:stCondLst>
                                  <p:childTnLst>
                                    <p:set>
                                      <p:cBhvr>
                                        <p:cTn id="132" dur="1" fill="hold">
                                          <p:stCondLst>
                                            <p:cond delay="0"/>
                                          </p:stCondLst>
                                        </p:cTn>
                                        <p:tgtEl>
                                          <p:spTgt spid="131083"/>
                                        </p:tgtEl>
                                        <p:attrNameLst>
                                          <p:attrName>style.visibility</p:attrName>
                                        </p:attrNameLst>
                                      </p:cBhvr>
                                      <p:to>
                                        <p:strVal val="visible"/>
                                      </p:to>
                                    </p:set>
                                    <p:animEffect transition="in" filter="wipe(right)">
                                      <p:cBhvr>
                                        <p:cTn id="133" dur="2000"/>
                                        <p:tgtEl>
                                          <p:spTgt spid="131083"/>
                                        </p:tgtEl>
                                      </p:cBhvr>
                                    </p:animEffect>
                                  </p:childTnLst>
                                </p:cTn>
                              </p:par>
                            </p:childTnLst>
                          </p:cTn>
                        </p:par>
                        <p:par>
                          <p:cTn id="134" fill="hold">
                            <p:stCondLst>
                              <p:cond delay="32000"/>
                            </p:stCondLst>
                            <p:childTnLst>
                              <p:par>
                                <p:cTn id="135" presetID="51" presetClass="entr" presetSubtype="0" fill="hold" grpId="0" nodeType="afterEffect">
                                  <p:stCondLst>
                                    <p:cond delay="0"/>
                                  </p:stCondLst>
                                  <p:childTnLst>
                                    <p:set>
                                      <p:cBhvr>
                                        <p:cTn id="136" dur="1" fill="hold">
                                          <p:stCondLst>
                                            <p:cond delay="0"/>
                                          </p:stCondLst>
                                        </p:cTn>
                                        <p:tgtEl>
                                          <p:spTgt spid="131087"/>
                                        </p:tgtEl>
                                        <p:attrNameLst>
                                          <p:attrName>style.visibility</p:attrName>
                                        </p:attrNameLst>
                                      </p:cBhvr>
                                      <p:to>
                                        <p:strVal val="visible"/>
                                      </p:to>
                                    </p:set>
                                    <p:animEffect transition="in" filter="fade">
                                      <p:cBhvr>
                                        <p:cTn id="137" dur="770" decel="100000"/>
                                        <p:tgtEl>
                                          <p:spTgt spid="131087"/>
                                        </p:tgtEl>
                                      </p:cBhvr>
                                    </p:animEffect>
                                    <p:animScale>
                                      <p:cBhvr>
                                        <p:cTn id="138" dur="770" decel="100000"/>
                                        <p:tgtEl>
                                          <p:spTgt spid="131087"/>
                                        </p:tgtEl>
                                      </p:cBhvr>
                                      <p:from x="10000" y="10000"/>
                                      <p:to x="200000" y="450000"/>
                                    </p:animScale>
                                    <p:animScale>
                                      <p:cBhvr>
                                        <p:cTn id="139" dur="1230" accel="100000" fill="hold">
                                          <p:stCondLst>
                                            <p:cond delay="770"/>
                                          </p:stCondLst>
                                        </p:cTn>
                                        <p:tgtEl>
                                          <p:spTgt spid="131087"/>
                                        </p:tgtEl>
                                      </p:cBhvr>
                                      <p:from x="200000" y="450000"/>
                                      <p:to x="100000" y="100000"/>
                                    </p:animScale>
                                    <p:set>
                                      <p:cBhvr>
                                        <p:cTn id="140" dur="770" fill="hold"/>
                                        <p:tgtEl>
                                          <p:spTgt spid="131087"/>
                                        </p:tgtEl>
                                        <p:attrNameLst>
                                          <p:attrName>ppt_x</p:attrName>
                                        </p:attrNameLst>
                                      </p:cBhvr>
                                      <p:to>
                                        <p:strVal val="(0.5)"/>
                                      </p:to>
                                    </p:set>
                                    <p:anim from="(0.5)" to="(#ppt_x)" calcmode="lin" valueType="num">
                                      <p:cBhvr>
                                        <p:cTn id="141" dur="1230" accel="100000" fill="hold">
                                          <p:stCondLst>
                                            <p:cond delay="770"/>
                                          </p:stCondLst>
                                        </p:cTn>
                                        <p:tgtEl>
                                          <p:spTgt spid="131087"/>
                                        </p:tgtEl>
                                        <p:attrNameLst>
                                          <p:attrName>ppt_x</p:attrName>
                                        </p:attrNameLst>
                                      </p:cBhvr>
                                    </p:anim>
                                    <p:set>
                                      <p:cBhvr>
                                        <p:cTn id="142" dur="770" fill="hold"/>
                                        <p:tgtEl>
                                          <p:spTgt spid="131087"/>
                                        </p:tgtEl>
                                        <p:attrNameLst>
                                          <p:attrName>ppt_y</p:attrName>
                                        </p:attrNameLst>
                                      </p:cBhvr>
                                      <p:to>
                                        <p:strVal val="(#ppt_y+0.4)"/>
                                      </p:to>
                                    </p:set>
                                    <p:anim from="(#ppt_y+0.4)" to="(#ppt_y)" calcmode="lin" valueType="num">
                                      <p:cBhvr>
                                        <p:cTn id="143" dur="1230" accel="100000" fill="hold">
                                          <p:stCondLst>
                                            <p:cond delay="770"/>
                                          </p:stCondLst>
                                        </p:cTn>
                                        <p:tgtEl>
                                          <p:spTgt spid="131087"/>
                                        </p:tgtEl>
                                        <p:attrNameLst>
                                          <p:attrName>ppt_y</p:attrName>
                                        </p:attrNameLst>
                                      </p:cBhvr>
                                    </p:anim>
                                  </p:childTnLst>
                                </p:cTn>
                              </p:par>
                            </p:childTnLst>
                          </p:cTn>
                        </p:par>
                        <p:par>
                          <p:cTn id="144" fill="hold">
                            <p:stCondLst>
                              <p:cond delay="34000"/>
                            </p:stCondLst>
                            <p:childTnLst>
                              <p:par>
                                <p:cTn id="145" presetID="51" presetClass="entr" presetSubtype="0" fill="hold" grpId="0" nodeType="afterEffect">
                                  <p:stCondLst>
                                    <p:cond delay="0"/>
                                  </p:stCondLst>
                                  <p:childTnLst>
                                    <p:set>
                                      <p:cBhvr>
                                        <p:cTn id="146" dur="1" fill="hold">
                                          <p:stCondLst>
                                            <p:cond delay="0"/>
                                          </p:stCondLst>
                                        </p:cTn>
                                        <p:tgtEl>
                                          <p:spTgt spid="131095"/>
                                        </p:tgtEl>
                                        <p:attrNameLst>
                                          <p:attrName>style.visibility</p:attrName>
                                        </p:attrNameLst>
                                      </p:cBhvr>
                                      <p:to>
                                        <p:strVal val="visible"/>
                                      </p:to>
                                    </p:set>
                                    <p:animEffect transition="in" filter="fade">
                                      <p:cBhvr>
                                        <p:cTn id="147" dur="770" decel="100000"/>
                                        <p:tgtEl>
                                          <p:spTgt spid="131095"/>
                                        </p:tgtEl>
                                      </p:cBhvr>
                                    </p:animEffect>
                                    <p:animScale>
                                      <p:cBhvr>
                                        <p:cTn id="148" dur="770" decel="100000"/>
                                        <p:tgtEl>
                                          <p:spTgt spid="131095"/>
                                        </p:tgtEl>
                                      </p:cBhvr>
                                      <p:from x="10000" y="10000"/>
                                      <p:to x="200000" y="450000"/>
                                    </p:animScale>
                                    <p:animScale>
                                      <p:cBhvr>
                                        <p:cTn id="149" dur="1230" accel="100000" fill="hold">
                                          <p:stCondLst>
                                            <p:cond delay="770"/>
                                          </p:stCondLst>
                                        </p:cTn>
                                        <p:tgtEl>
                                          <p:spTgt spid="131095"/>
                                        </p:tgtEl>
                                      </p:cBhvr>
                                      <p:from x="200000" y="450000"/>
                                      <p:to x="100000" y="100000"/>
                                    </p:animScale>
                                    <p:set>
                                      <p:cBhvr>
                                        <p:cTn id="150" dur="770" fill="hold"/>
                                        <p:tgtEl>
                                          <p:spTgt spid="131095"/>
                                        </p:tgtEl>
                                        <p:attrNameLst>
                                          <p:attrName>ppt_x</p:attrName>
                                        </p:attrNameLst>
                                      </p:cBhvr>
                                      <p:to>
                                        <p:strVal val="(0.5)"/>
                                      </p:to>
                                    </p:set>
                                    <p:anim from="(0.5)" to="(#ppt_x)" calcmode="lin" valueType="num">
                                      <p:cBhvr>
                                        <p:cTn id="151" dur="1230" accel="100000" fill="hold">
                                          <p:stCondLst>
                                            <p:cond delay="770"/>
                                          </p:stCondLst>
                                        </p:cTn>
                                        <p:tgtEl>
                                          <p:spTgt spid="131095"/>
                                        </p:tgtEl>
                                        <p:attrNameLst>
                                          <p:attrName>ppt_x</p:attrName>
                                        </p:attrNameLst>
                                      </p:cBhvr>
                                    </p:anim>
                                    <p:set>
                                      <p:cBhvr>
                                        <p:cTn id="152" dur="770" fill="hold"/>
                                        <p:tgtEl>
                                          <p:spTgt spid="131095"/>
                                        </p:tgtEl>
                                        <p:attrNameLst>
                                          <p:attrName>ppt_y</p:attrName>
                                        </p:attrNameLst>
                                      </p:cBhvr>
                                      <p:to>
                                        <p:strVal val="(#ppt_y+0.4)"/>
                                      </p:to>
                                    </p:set>
                                    <p:anim from="(#ppt_y+0.4)" to="(#ppt_y)" calcmode="lin" valueType="num">
                                      <p:cBhvr>
                                        <p:cTn id="153" dur="1230" accel="100000" fill="hold">
                                          <p:stCondLst>
                                            <p:cond delay="770"/>
                                          </p:stCondLst>
                                        </p:cTn>
                                        <p:tgtEl>
                                          <p:spTgt spid="131095"/>
                                        </p:tgtEl>
                                        <p:attrNameLst>
                                          <p:attrName>ppt_y</p:attrName>
                                        </p:attrNameLst>
                                      </p:cBhvr>
                                    </p:anim>
                                  </p:childTnLst>
                                </p:cTn>
                              </p:par>
                            </p:childTnLst>
                          </p:cTn>
                        </p:par>
                        <p:par>
                          <p:cTn id="154" fill="hold">
                            <p:stCondLst>
                              <p:cond delay="36000"/>
                            </p:stCondLst>
                            <p:childTnLst>
                              <p:par>
                                <p:cTn id="155" presetID="22" presetClass="entr" presetSubtype="1" fill="hold" grpId="0" nodeType="afterEffect">
                                  <p:stCondLst>
                                    <p:cond delay="0"/>
                                  </p:stCondLst>
                                  <p:childTnLst>
                                    <p:set>
                                      <p:cBhvr>
                                        <p:cTn id="156" dur="1" fill="hold">
                                          <p:stCondLst>
                                            <p:cond delay="0"/>
                                          </p:stCondLst>
                                        </p:cTn>
                                        <p:tgtEl>
                                          <p:spTgt spid="131084"/>
                                        </p:tgtEl>
                                        <p:attrNameLst>
                                          <p:attrName>style.visibility</p:attrName>
                                        </p:attrNameLst>
                                      </p:cBhvr>
                                      <p:to>
                                        <p:strVal val="visible"/>
                                      </p:to>
                                    </p:set>
                                    <p:animEffect transition="in" filter="wipe(up)">
                                      <p:cBhvr>
                                        <p:cTn id="157" dur="2000"/>
                                        <p:tgtEl>
                                          <p:spTgt spid="131084"/>
                                        </p:tgtEl>
                                      </p:cBhvr>
                                    </p:animEffect>
                                  </p:childTnLst>
                                </p:cTn>
                              </p:par>
                            </p:childTnLst>
                          </p:cTn>
                        </p:par>
                        <p:par>
                          <p:cTn id="158" fill="hold">
                            <p:stCondLst>
                              <p:cond delay="38000"/>
                            </p:stCondLst>
                            <p:childTnLst>
                              <p:par>
                                <p:cTn id="159" presetID="51" presetClass="entr" presetSubtype="0" fill="hold" grpId="0" nodeType="afterEffect">
                                  <p:stCondLst>
                                    <p:cond delay="0"/>
                                  </p:stCondLst>
                                  <p:childTnLst>
                                    <p:set>
                                      <p:cBhvr>
                                        <p:cTn id="160" dur="1" fill="hold">
                                          <p:stCondLst>
                                            <p:cond delay="0"/>
                                          </p:stCondLst>
                                        </p:cTn>
                                        <p:tgtEl>
                                          <p:spTgt spid="131094"/>
                                        </p:tgtEl>
                                        <p:attrNameLst>
                                          <p:attrName>style.visibility</p:attrName>
                                        </p:attrNameLst>
                                      </p:cBhvr>
                                      <p:to>
                                        <p:strVal val="visible"/>
                                      </p:to>
                                    </p:set>
                                    <p:animEffect transition="in" filter="fade">
                                      <p:cBhvr>
                                        <p:cTn id="161" dur="770" decel="100000"/>
                                        <p:tgtEl>
                                          <p:spTgt spid="131094"/>
                                        </p:tgtEl>
                                      </p:cBhvr>
                                    </p:animEffect>
                                    <p:animScale>
                                      <p:cBhvr>
                                        <p:cTn id="162" dur="770" decel="100000"/>
                                        <p:tgtEl>
                                          <p:spTgt spid="131094"/>
                                        </p:tgtEl>
                                      </p:cBhvr>
                                      <p:from x="10000" y="10000"/>
                                      <p:to x="200000" y="450000"/>
                                    </p:animScale>
                                    <p:animScale>
                                      <p:cBhvr>
                                        <p:cTn id="163" dur="1230" accel="100000" fill="hold">
                                          <p:stCondLst>
                                            <p:cond delay="770"/>
                                          </p:stCondLst>
                                        </p:cTn>
                                        <p:tgtEl>
                                          <p:spTgt spid="131094"/>
                                        </p:tgtEl>
                                      </p:cBhvr>
                                      <p:from x="200000" y="450000"/>
                                      <p:to x="100000" y="100000"/>
                                    </p:animScale>
                                    <p:set>
                                      <p:cBhvr>
                                        <p:cTn id="164" dur="770" fill="hold"/>
                                        <p:tgtEl>
                                          <p:spTgt spid="131094"/>
                                        </p:tgtEl>
                                        <p:attrNameLst>
                                          <p:attrName>ppt_x</p:attrName>
                                        </p:attrNameLst>
                                      </p:cBhvr>
                                      <p:to>
                                        <p:strVal val="(0.5)"/>
                                      </p:to>
                                    </p:set>
                                    <p:anim from="(0.5)" to="(#ppt_x)" calcmode="lin" valueType="num">
                                      <p:cBhvr>
                                        <p:cTn id="165" dur="1230" accel="100000" fill="hold">
                                          <p:stCondLst>
                                            <p:cond delay="770"/>
                                          </p:stCondLst>
                                        </p:cTn>
                                        <p:tgtEl>
                                          <p:spTgt spid="131094"/>
                                        </p:tgtEl>
                                        <p:attrNameLst>
                                          <p:attrName>ppt_x</p:attrName>
                                        </p:attrNameLst>
                                      </p:cBhvr>
                                    </p:anim>
                                    <p:set>
                                      <p:cBhvr>
                                        <p:cTn id="166" dur="770" fill="hold"/>
                                        <p:tgtEl>
                                          <p:spTgt spid="131094"/>
                                        </p:tgtEl>
                                        <p:attrNameLst>
                                          <p:attrName>ppt_y</p:attrName>
                                        </p:attrNameLst>
                                      </p:cBhvr>
                                      <p:to>
                                        <p:strVal val="(#ppt_y+0.4)"/>
                                      </p:to>
                                    </p:set>
                                    <p:anim from="(#ppt_y+0.4)" to="(#ppt_y)" calcmode="lin" valueType="num">
                                      <p:cBhvr>
                                        <p:cTn id="167" dur="1230" accel="100000" fill="hold">
                                          <p:stCondLst>
                                            <p:cond delay="770"/>
                                          </p:stCondLst>
                                        </p:cTn>
                                        <p:tgtEl>
                                          <p:spTgt spid="131094"/>
                                        </p:tgtEl>
                                        <p:attrNameLst>
                                          <p:attrName>ppt_y</p:attrName>
                                        </p:attrNameLst>
                                      </p:cBhvr>
                                    </p:anim>
                                  </p:childTnLst>
                                </p:cTn>
                              </p:par>
                            </p:childTnLst>
                          </p:cTn>
                        </p:par>
                        <p:par>
                          <p:cTn id="168" fill="hold">
                            <p:stCondLst>
                              <p:cond delay="40000"/>
                            </p:stCondLst>
                            <p:childTnLst>
                              <p:par>
                                <p:cTn id="169" presetID="51" presetClass="entr" presetSubtype="0" fill="hold" grpId="0" nodeType="afterEffect">
                                  <p:stCondLst>
                                    <p:cond delay="0"/>
                                  </p:stCondLst>
                                  <p:childTnLst>
                                    <p:set>
                                      <p:cBhvr>
                                        <p:cTn id="170" dur="1" fill="hold">
                                          <p:stCondLst>
                                            <p:cond delay="0"/>
                                          </p:stCondLst>
                                        </p:cTn>
                                        <p:tgtEl>
                                          <p:spTgt spid="131098"/>
                                        </p:tgtEl>
                                        <p:attrNameLst>
                                          <p:attrName>style.visibility</p:attrName>
                                        </p:attrNameLst>
                                      </p:cBhvr>
                                      <p:to>
                                        <p:strVal val="visible"/>
                                      </p:to>
                                    </p:set>
                                    <p:animEffect transition="in" filter="fade">
                                      <p:cBhvr>
                                        <p:cTn id="171" dur="770" decel="100000"/>
                                        <p:tgtEl>
                                          <p:spTgt spid="131098"/>
                                        </p:tgtEl>
                                      </p:cBhvr>
                                    </p:animEffect>
                                    <p:animScale>
                                      <p:cBhvr>
                                        <p:cTn id="172" dur="770" decel="100000"/>
                                        <p:tgtEl>
                                          <p:spTgt spid="131098"/>
                                        </p:tgtEl>
                                      </p:cBhvr>
                                      <p:from x="10000" y="10000"/>
                                      <p:to x="200000" y="450000"/>
                                    </p:animScale>
                                    <p:animScale>
                                      <p:cBhvr>
                                        <p:cTn id="173" dur="1230" accel="100000" fill="hold">
                                          <p:stCondLst>
                                            <p:cond delay="770"/>
                                          </p:stCondLst>
                                        </p:cTn>
                                        <p:tgtEl>
                                          <p:spTgt spid="131098"/>
                                        </p:tgtEl>
                                      </p:cBhvr>
                                      <p:from x="200000" y="450000"/>
                                      <p:to x="100000" y="100000"/>
                                    </p:animScale>
                                    <p:set>
                                      <p:cBhvr>
                                        <p:cTn id="174" dur="770" fill="hold"/>
                                        <p:tgtEl>
                                          <p:spTgt spid="131098"/>
                                        </p:tgtEl>
                                        <p:attrNameLst>
                                          <p:attrName>ppt_x</p:attrName>
                                        </p:attrNameLst>
                                      </p:cBhvr>
                                      <p:to>
                                        <p:strVal val="(0.5)"/>
                                      </p:to>
                                    </p:set>
                                    <p:anim from="(0.5)" to="(#ppt_x)" calcmode="lin" valueType="num">
                                      <p:cBhvr>
                                        <p:cTn id="175" dur="1230" accel="100000" fill="hold">
                                          <p:stCondLst>
                                            <p:cond delay="770"/>
                                          </p:stCondLst>
                                        </p:cTn>
                                        <p:tgtEl>
                                          <p:spTgt spid="131098"/>
                                        </p:tgtEl>
                                        <p:attrNameLst>
                                          <p:attrName>ppt_x</p:attrName>
                                        </p:attrNameLst>
                                      </p:cBhvr>
                                    </p:anim>
                                    <p:set>
                                      <p:cBhvr>
                                        <p:cTn id="176" dur="770" fill="hold"/>
                                        <p:tgtEl>
                                          <p:spTgt spid="131098"/>
                                        </p:tgtEl>
                                        <p:attrNameLst>
                                          <p:attrName>ppt_y</p:attrName>
                                        </p:attrNameLst>
                                      </p:cBhvr>
                                      <p:to>
                                        <p:strVal val="(#ppt_y+0.4)"/>
                                      </p:to>
                                    </p:set>
                                    <p:anim from="(#ppt_y+0.4)" to="(#ppt_y)" calcmode="lin" valueType="num">
                                      <p:cBhvr>
                                        <p:cTn id="177" dur="1230" accel="100000" fill="hold">
                                          <p:stCondLst>
                                            <p:cond delay="770"/>
                                          </p:stCondLst>
                                        </p:cTn>
                                        <p:tgtEl>
                                          <p:spTgt spid="131098"/>
                                        </p:tgtEl>
                                        <p:attrNameLst>
                                          <p:attrName>ppt_y</p:attrName>
                                        </p:attrNameLst>
                                      </p:cBhvr>
                                    </p:anim>
                                  </p:childTnLst>
                                </p:cTn>
                              </p:par>
                            </p:childTnLst>
                          </p:cTn>
                        </p:par>
                        <p:par>
                          <p:cTn id="178" fill="hold">
                            <p:stCondLst>
                              <p:cond delay="42000"/>
                            </p:stCondLst>
                            <p:childTnLst>
                              <p:par>
                                <p:cTn id="179" presetID="51" presetClass="entr" presetSubtype="0" fill="hold" grpId="0" nodeType="afterEffect">
                                  <p:stCondLst>
                                    <p:cond delay="0"/>
                                  </p:stCondLst>
                                  <p:childTnLst>
                                    <p:set>
                                      <p:cBhvr>
                                        <p:cTn id="180" dur="1" fill="hold">
                                          <p:stCondLst>
                                            <p:cond delay="0"/>
                                          </p:stCondLst>
                                        </p:cTn>
                                        <p:tgtEl>
                                          <p:spTgt spid="131099"/>
                                        </p:tgtEl>
                                        <p:attrNameLst>
                                          <p:attrName>style.visibility</p:attrName>
                                        </p:attrNameLst>
                                      </p:cBhvr>
                                      <p:to>
                                        <p:strVal val="visible"/>
                                      </p:to>
                                    </p:set>
                                    <p:animEffect transition="in" filter="fade">
                                      <p:cBhvr>
                                        <p:cTn id="181" dur="770" decel="100000"/>
                                        <p:tgtEl>
                                          <p:spTgt spid="131099"/>
                                        </p:tgtEl>
                                      </p:cBhvr>
                                    </p:animEffect>
                                    <p:animScale>
                                      <p:cBhvr>
                                        <p:cTn id="182" dur="770" decel="100000"/>
                                        <p:tgtEl>
                                          <p:spTgt spid="131099"/>
                                        </p:tgtEl>
                                      </p:cBhvr>
                                      <p:from x="10000" y="10000"/>
                                      <p:to x="200000" y="450000"/>
                                    </p:animScale>
                                    <p:animScale>
                                      <p:cBhvr>
                                        <p:cTn id="183" dur="1230" accel="100000" fill="hold">
                                          <p:stCondLst>
                                            <p:cond delay="770"/>
                                          </p:stCondLst>
                                        </p:cTn>
                                        <p:tgtEl>
                                          <p:spTgt spid="131099"/>
                                        </p:tgtEl>
                                      </p:cBhvr>
                                      <p:from x="200000" y="450000"/>
                                      <p:to x="100000" y="100000"/>
                                    </p:animScale>
                                    <p:set>
                                      <p:cBhvr>
                                        <p:cTn id="184" dur="770" fill="hold"/>
                                        <p:tgtEl>
                                          <p:spTgt spid="131099"/>
                                        </p:tgtEl>
                                        <p:attrNameLst>
                                          <p:attrName>ppt_x</p:attrName>
                                        </p:attrNameLst>
                                      </p:cBhvr>
                                      <p:to>
                                        <p:strVal val="(0.5)"/>
                                      </p:to>
                                    </p:set>
                                    <p:anim from="(0.5)" to="(#ppt_x)" calcmode="lin" valueType="num">
                                      <p:cBhvr>
                                        <p:cTn id="185" dur="1230" accel="100000" fill="hold">
                                          <p:stCondLst>
                                            <p:cond delay="770"/>
                                          </p:stCondLst>
                                        </p:cTn>
                                        <p:tgtEl>
                                          <p:spTgt spid="131099"/>
                                        </p:tgtEl>
                                        <p:attrNameLst>
                                          <p:attrName>ppt_x</p:attrName>
                                        </p:attrNameLst>
                                      </p:cBhvr>
                                    </p:anim>
                                    <p:set>
                                      <p:cBhvr>
                                        <p:cTn id="186" dur="770" fill="hold"/>
                                        <p:tgtEl>
                                          <p:spTgt spid="131099"/>
                                        </p:tgtEl>
                                        <p:attrNameLst>
                                          <p:attrName>ppt_y</p:attrName>
                                        </p:attrNameLst>
                                      </p:cBhvr>
                                      <p:to>
                                        <p:strVal val="(#ppt_y+0.4)"/>
                                      </p:to>
                                    </p:set>
                                    <p:anim from="(#ppt_y+0.4)" to="(#ppt_y)" calcmode="lin" valueType="num">
                                      <p:cBhvr>
                                        <p:cTn id="187" dur="1230" accel="100000" fill="hold">
                                          <p:stCondLst>
                                            <p:cond delay="770"/>
                                          </p:stCondLst>
                                        </p:cTn>
                                        <p:tgtEl>
                                          <p:spTgt spid="13109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8" grpId="0" animBg="1"/>
      <p:bldP spid="131079" grpId="0" animBg="1"/>
      <p:bldP spid="131080" grpId="0" animBg="1"/>
      <p:bldP spid="131081" grpId="0" animBg="1"/>
      <p:bldP spid="131082" grpId="0" animBg="1"/>
      <p:bldP spid="131083" grpId="0" animBg="1"/>
      <p:bldP spid="131084" grpId="0" animBg="1"/>
      <p:bldP spid="131085" grpId="0" animBg="1"/>
      <p:bldP spid="131086" grpId="0" animBg="1"/>
      <p:bldP spid="131087" grpId="0" animBg="1"/>
      <p:bldP spid="131088" grpId="0" animBg="1"/>
      <p:bldP spid="131089" grpId="0"/>
      <p:bldP spid="131090" grpId="0"/>
      <p:bldP spid="131091" grpId="0"/>
      <p:bldP spid="131092" grpId="0"/>
      <p:bldP spid="131093" grpId="0"/>
      <p:bldP spid="131094" grpId="0"/>
      <p:bldP spid="131095" grpId="0"/>
      <p:bldP spid="131096" grpId="0"/>
      <p:bldP spid="131097" grpId="0" animBg="1"/>
      <p:bldP spid="131098" grpId="0" animBg="1"/>
      <p:bldP spid="13109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132098" name="Picture 2" descr="PsychrometricSI11"/>
          <p:cNvPicPr>
            <a:picLocks noChangeAspect="1" noChangeArrowheads="1"/>
          </p:cNvPicPr>
          <p:nvPr/>
        </p:nvPicPr>
        <p:blipFill>
          <a:blip r:embed="rId2" cstate="email"/>
          <a:srcRect/>
          <a:stretch>
            <a:fillRect/>
          </a:stretch>
        </p:blipFill>
        <p:spPr bwMode="auto">
          <a:xfrm>
            <a:off x="593725" y="0"/>
            <a:ext cx="7413625" cy="6678613"/>
          </a:xfrm>
          <a:prstGeom prst="rect">
            <a:avLst/>
          </a:prstGeom>
          <a:noFill/>
        </p:spPr>
      </p:pic>
      <p:sp>
        <p:nvSpPr>
          <p:cNvPr id="132099" name="Text Box 3"/>
          <p:cNvSpPr txBox="1">
            <a:spLocks noChangeArrowheads="1"/>
          </p:cNvSpPr>
          <p:nvPr/>
        </p:nvSpPr>
        <p:spPr bwMode="auto">
          <a:xfrm rot="-5400000">
            <a:off x="5657850" y="2857500"/>
            <a:ext cx="5267325" cy="396875"/>
          </a:xfrm>
          <a:prstGeom prst="rect">
            <a:avLst/>
          </a:prstGeom>
          <a:noFill/>
          <a:ln w="9525">
            <a:noFill/>
            <a:miter lim="800000"/>
            <a:headEnd/>
            <a:tailEnd/>
          </a:ln>
          <a:effectLst/>
        </p:spPr>
        <p:txBody>
          <a:bodyPr>
            <a:spAutoFit/>
          </a:bodyPr>
          <a:lstStyle/>
          <a:p>
            <a:pPr algn="ctr">
              <a:spcBef>
                <a:spcPct val="50000"/>
              </a:spcBef>
            </a:pPr>
            <a:r>
              <a:rPr lang="en-US" sz="2000" b="1" i="1">
                <a:solidFill>
                  <a:srgbClr val="0000CC"/>
                </a:solidFill>
                <a:effectLst>
                  <a:outerShdw blurRad="38100" dist="38100" dir="2700000" algn="tl">
                    <a:srgbClr val="C0C0C0"/>
                  </a:outerShdw>
                </a:effectLst>
                <a:latin typeface="Times New Roman" pitchFamily="18" charset="0"/>
              </a:rPr>
              <a:t>Humidity ratio, </a:t>
            </a:r>
            <a:r>
              <a:rPr lang="en-US" sz="2000" b="1" i="1">
                <a:solidFill>
                  <a:srgbClr val="0000CC"/>
                </a:solidFill>
                <a:effectLst>
                  <a:outerShdw blurRad="38100" dist="38100" dir="2700000" algn="tl">
                    <a:srgbClr val="C0C0C0"/>
                  </a:outerShdw>
                </a:effectLst>
                <a:latin typeface="Times New Roman" pitchFamily="18" charset="0"/>
                <a:sym typeface="Symbol" pitchFamily="18" charset="2"/>
              </a:rPr>
              <a:t> (kg H</a:t>
            </a:r>
            <a:r>
              <a:rPr lang="en-US" sz="2000" b="1" i="1" baseline="-25000">
                <a:solidFill>
                  <a:srgbClr val="0000CC"/>
                </a:solidFill>
                <a:effectLst>
                  <a:outerShdw blurRad="38100" dist="38100" dir="2700000" algn="tl">
                    <a:srgbClr val="C0C0C0"/>
                  </a:outerShdw>
                </a:effectLst>
                <a:latin typeface="Times New Roman" pitchFamily="18" charset="0"/>
                <a:sym typeface="Symbol" pitchFamily="18" charset="2"/>
              </a:rPr>
              <a:t>2</a:t>
            </a:r>
            <a:r>
              <a:rPr lang="en-US" sz="2000" b="1" i="1">
                <a:solidFill>
                  <a:srgbClr val="0000CC"/>
                </a:solidFill>
                <a:effectLst>
                  <a:outerShdw blurRad="38100" dist="38100" dir="2700000" algn="tl">
                    <a:srgbClr val="C0C0C0"/>
                  </a:outerShdw>
                </a:effectLst>
                <a:latin typeface="Times New Roman" pitchFamily="18" charset="0"/>
                <a:sym typeface="Symbol" pitchFamily="18" charset="2"/>
              </a:rPr>
              <a:t>O/kg dry air)</a:t>
            </a:r>
          </a:p>
        </p:txBody>
      </p:sp>
      <p:sp>
        <p:nvSpPr>
          <p:cNvPr id="132100" name="Text Box 4"/>
          <p:cNvSpPr txBox="1">
            <a:spLocks noChangeArrowheads="1"/>
          </p:cNvSpPr>
          <p:nvPr/>
        </p:nvSpPr>
        <p:spPr bwMode="auto">
          <a:xfrm rot="-25434864">
            <a:off x="1204913" y="1868488"/>
            <a:ext cx="3771900" cy="336550"/>
          </a:xfrm>
          <a:prstGeom prst="rect">
            <a:avLst/>
          </a:prstGeom>
          <a:noFill/>
          <a:ln w="9525">
            <a:noFill/>
            <a:miter lim="800000"/>
            <a:headEnd/>
            <a:tailEnd/>
          </a:ln>
          <a:effectLst/>
        </p:spPr>
        <p:txBody>
          <a:bodyPr>
            <a:spAutoFit/>
          </a:bodyPr>
          <a:lstStyle/>
          <a:p>
            <a:pPr algn="ctr">
              <a:spcBef>
                <a:spcPct val="50000"/>
              </a:spcBef>
            </a:pPr>
            <a:r>
              <a:rPr lang="en-US" sz="1600" b="1" i="1">
                <a:solidFill>
                  <a:srgbClr val="0000CC"/>
                </a:solidFill>
                <a:effectLst>
                  <a:outerShdw blurRad="38100" dist="38100" dir="2700000" algn="tl">
                    <a:srgbClr val="C0C0C0"/>
                  </a:outerShdw>
                </a:effectLst>
                <a:latin typeface="Times New Roman" pitchFamily="18" charset="0"/>
              </a:rPr>
              <a:t>Enthalpy at Saturation, </a:t>
            </a:r>
            <a:r>
              <a:rPr lang="en-US" sz="1600" b="1" i="1">
                <a:solidFill>
                  <a:srgbClr val="0000CC"/>
                </a:solidFill>
                <a:effectLst>
                  <a:outerShdw blurRad="38100" dist="38100" dir="2700000" algn="tl">
                    <a:srgbClr val="C0C0C0"/>
                  </a:outerShdw>
                </a:effectLst>
                <a:latin typeface="Times New Roman" pitchFamily="18" charset="0"/>
                <a:sym typeface="Symbol" pitchFamily="18" charset="2"/>
              </a:rPr>
              <a:t>h (kJ/kg dry air)</a:t>
            </a:r>
          </a:p>
        </p:txBody>
      </p:sp>
      <p:sp>
        <p:nvSpPr>
          <p:cNvPr id="132101" name="Text Box 5"/>
          <p:cNvSpPr txBox="1">
            <a:spLocks noChangeArrowheads="1"/>
          </p:cNvSpPr>
          <p:nvPr/>
        </p:nvSpPr>
        <p:spPr bwMode="auto">
          <a:xfrm>
            <a:off x="4175125" y="5980113"/>
            <a:ext cx="3362325" cy="304800"/>
          </a:xfrm>
          <a:prstGeom prst="rect">
            <a:avLst/>
          </a:prstGeom>
          <a:noFill/>
          <a:ln w="9525">
            <a:noFill/>
            <a:miter lim="800000"/>
            <a:headEnd/>
            <a:tailEnd/>
          </a:ln>
          <a:effectLst/>
        </p:spPr>
        <p:txBody>
          <a:bodyPr>
            <a:spAutoFit/>
          </a:bodyPr>
          <a:lstStyle/>
          <a:p>
            <a:pPr algn="ctr">
              <a:spcBef>
                <a:spcPct val="50000"/>
              </a:spcBef>
            </a:pPr>
            <a:r>
              <a:rPr lang="en-US" sz="1400" b="1" i="1">
                <a:solidFill>
                  <a:srgbClr val="0000CC"/>
                </a:solidFill>
                <a:effectLst>
                  <a:outerShdw blurRad="38100" dist="38100" dir="2700000" algn="tl">
                    <a:srgbClr val="C0C0C0"/>
                  </a:outerShdw>
                </a:effectLst>
                <a:latin typeface="Times New Roman" pitchFamily="18" charset="0"/>
              </a:rPr>
              <a:t>Dry Bulb Temperature, T</a:t>
            </a:r>
            <a:r>
              <a:rPr lang="en-US" sz="1400" b="1" i="1" baseline="-25000">
                <a:solidFill>
                  <a:srgbClr val="0000CC"/>
                </a:solidFill>
                <a:effectLst>
                  <a:outerShdw blurRad="38100" dist="38100" dir="2700000" algn="tl">
                    <a:srgbClr val="C0C0C0"/>
                  </a:outerShdw>
                </a:effectLst>
                <a:latin typeface="Times New Roman" pitchFamily="18" charset="0"/>
              </a:rPr>
              <a:t>db</a:t>
            </a:r>
            <a:r>
              <a:rPr lang="en-US" sz="1400" b="1" i="1">
                <a:solidFill>
                  <a:srgbClr val="0000CC"/>
                </a:solidFill>
                <a:effectLst>
                  <a:outerShdw blurRad="38100" dist="38100" dir="2700000" algn="tl">
                    <a:srgbClr val="C0C0C0"/>
                  </a:outerShdw>
                </a:effectLst>
                <a:latin typeface="Times New Roman" pitchFamily="18" charset="0"/>
              </a:rPr>
              <a:t> (</a:t>
            </a:r>
            <a:r>
              <a:rPr lang="en-US" sz="1400" b="1" i="1" baseline="30000">
                <a:solidFill>
                  <a:srgbClr val="0000CC"/>
                </a:solidFill>
                <a:effectLst>
                  <a:outerShdw blurRad="38100" dist="38100" dir="2700000" algn="tl">
                    <a:srgbClr val="C0C0C0"/>
                  </a:outerShdw>
                </a:effectLst>
                <a:latin typeface="Times New Roman" pitchFamily="18" charset="0"/>
              </a:rPr>
              <a:t>o</a:t>
            </a:r>
            <a:r>
              <a:rPr lang="en-US" sz="1400" b="1" i="1">
                <a:solidFill>
                  <a:srgbClr val="0000CC"/>
                </a:solidFill>
                <a:effectLst>
                  <a:outerShdw blurRad="38100" dist="38100" dir="2700000" algn="tl">
                    <a:srgbClr val="C0C0C0"/>
                  </a:outerShdw>
                </a:effectLst>
                <a:latin typeface="Times New Roman" pitchFamily="18" charset="0"/>
              </a:rPr>
              <a:t>C)</a:t>
            </a:r>
            <a:endParaRPr lang="en-US" sz="1400" b="1" i="1">
              <a:solidFill>
                <a:srgbClr val="0000CC"/>
              </a:solidFill>
              <a:effectLst>
                <a:outerShdw blurRad="38100" dist="38100" dir="2700000" algn="tl">
                  <a:srgbClr val="C0C0C0"/>
                </a:outerShdw>
              </a:effectLst>
              <a:latin typeface="Times New Roman" pitchFamily="18" charset="0"/>
              <a:sym typeface="Symbol" pitchFamily="18" charset="2"/>
            </a:endParaRPr>
          </a:p>
        </p:txBody>
      </p:sp>
      <p:sp>
        <p:nvSpPr>
          <p:cNvPr id="132102" name="Line 6"/>
          <p:cNvSpPr>
            <a:spLocks noChangeShapeType="1"/>
          </p:cNvSpPr>
          <p:nvPr/>
        </p:nvSpPr>
        <p:spPr bwMode="auto">
          <a:xfrm flipH="1" flipV="1">
            <a:off x="5518150" y="2711450"/>
            <a:ext cx="25400" cy="3187700"/>
          </a:xfrm>
          <a:prstGeom prst="line">
            <a:avLst/>
          </a:prstGeom>
          <a:noFill/>
          <a:ln w="38100">
            <a:solidFill>
              <a:srgbClr val="008000"/>
            </a:solidFill>
            <a:round/>
            <a:headEnd/>
            <a:tailEnd/>
          </a:ln>
          <a:effectLst/>
        </p:spPr>
        <p:txBody>
          <a:bodyPr/>
          <a:lstStyle/>
          <a:p>
            <a:endParaRPr lang="th-TH"/>
          </a:p>
        </p:txBody>
      </p:sp>
      <p:sp>
        <p:nvSpPr>
          <p:cNvPr id="132103" name="Freeform 7"/>
          <p:cNvSpPr>
            <a:spLocks/>
          </p:cNvSpPr>
          <p:nvPr/>
        </p:nvSpPr>
        <p:spPr bwMode="auto">
          <a:xfrm>
            <a:off x="3157538" y="3295650"/>
            <a:ext cx="2595562" cy="1885950"/>
          </a:xfrm>
          <a:custGeom>
            <a:avLst/>
            <a:gdLst/>
            <a:ahLst/>
            <a:cxnLst>
              <a:cxn ang="0">
                <a:pos x="0" y="1188"/>
              </a:cxn>
              <a:cxn ang="0">
                <a:pos x="465" y="972"/>
              </a:cxn>
              <a:cxn ang="0">
                <a:pos x="825" y="747"/>
              </a:cxn>
              <a:cxn ang="0">
                <a:pos x="1098" y="543"/>
              </a:cxn>
              <a:cxn ang="0">
                <a:pos x="1245" y="414"/>
              </a:cxn>
              <a:cxn ang="0">
                <a:pos x="1437" y="222"/>
              </a:cxn>
              <a:cxn ang="0">
                <a:pos x="1635" y="0"/>
              </a:cxn>
            </a:cxnLst>
            <a:rect l="0" t="0" r="r" b="b"/>
            <a:pathLst>
              <a:path w="1635" h="1188">
                <a:moveTo>
                  <a:pt x="0" y="1188"/>
                </a:moveTo>
                <a:cubicBezTo>
                  <a:pt x="77" y="1152"/>
                  <a:pt x="327" y="1046"/>
                  <a:pt x="465" y="972"/>
                </a:cubicBezTo>
                <a:cubicBezTo>
                  <a:pt x="603" y="898"/>
                  <a:pt x="720" y="818"/>
                  <a:pt x="825" y="747"/>
                </a:cubicBezTo>
                <a:cubicBezTo>
                  <a:pt x="930" y="676"/>
                  <a:pt x="1028" y="598"/>
                  <a:pt x="1098" y="543"/>
                </a:cubicBezTo>
                <a:cubicBezTo>
                  <a:pt x="1168" y="488"/>
                  <a:pt x="1189" y="467"/>
                  <a:pt x="1245" y="414"/>
                </a:cubicBezTo>
                <a:cubicBezTo>
                  <a:pt x="1301" y="361"/>
                  <a:pt x="1372" y="291"/>
                  <a:pt x="1437" y="222"/>
                </a:cubicBezTo>
                <a:cubicBezTo>
                  <a:pt x="1502" y="153"/>
                  <a:pt x="1594" y="46"/>
                  <a:pt x="1635" y="0"/>
                </a:cubicBezTo>
              </a:path>
            </a:pathLst>
          </a:custGeom>
          <a:noFill/>
          <a:ln w="25400">
            <a:solidFill>
              <a:srgbClr val="008000"/>
            </a:solidFill>
            <a:round/>
            <a:headEnd/>
            <a:tailEnd/>
          </a:ln>
          <a:effectLst/>
        </p:spPr>
        <p:txBody>
          <a:bodyPr/>
          <a:lstStyle/>
          <a:p>
            <a:endParaRPr lang="th-TH"/>
          </a:p>
        </p:txBody>
      </p:sp>
      <p:sp>
        <p:nvSpPr>
          <p:cNvPr id="132104" name="Oval 8"/>
          <p:cNvSpPr>
            <a:spLocks noChangeArrowheads="1"/>
          </p:cNvSpPr>
          <p:nvPr/>
        </p:nvSpPr>
        <p:spPr bwMode="auto">
          <a:xfrm>
            <a:off x="5435600" y="3492500"/>
            <a:ext cx="184150" cy="177800"/>
          </a:xfrm>
          <a:prstGeom prst="ellipse">
            <a:avLst/>
          </a:prstGeom>
          <a:noFill/>
          <a:ln w="19050">
            <a:solidFill>
              <a:srgbClr val="FF0000"/>
            </a:solidFill>
            <a:round/>
            <a:headEnd/>
            <a:tailEnd/>
          </a:ln>
          <a:effectLst>
            <a:prstShdw prst="shdw17" dist="17961" dir="2700000">
              <a:srgbClr val="FF0000">
                <a:gamma/>
                <a:shade val="60000"/>
                <a:invGamma/>
              </a:srgbClr>
            </a:prstShdw>
          </a:effectLst>
        </p:spPr>
        <p:txBody>
          <a:bodyPr wrap="none" anchor="ctr"/>
          <a:lstStyle/>
          <a:p>
            <a:endParaRPr lang="th-TH"/>
          </a:p>
        </p:txBody>
      </p:sp>
      <p:sp>
        <p:nvSpPr>
          <p:cNvPr id="132105" name="Line 9"/>
          <p:cNvSpPr>
            <a:spLocks noChangeShapeType="1"/>
          </p:cNvSpPr>
          <p:nvPr/>
        </p:nvSpPr>
        <p:spPr bwMode="auto">
          <a:xfrm flipV="1">
            <a:off x="5524500" y="3559175"/>
            <a:ext cx="1943100" cy="23813"/>
          </a:xfrm>
          <a:prstGeom prst="line">
            <a:avLst/>
          </a:prstGeom>
          <a:noFill/>
          <a:ln w="22225">
            <a:solidFill>
              <a:srgbClr val="FF0000"/>
            </a:solidFill>
            <a:prstDash val="dash"/>
            <a:round/>
            <a:headEnd/>
            <a:tailEnd/>
          </a:ln>
          <a:effectLst/>
        </p:spPr>
        <p:txBody>
          <a:bodyPr/>
          <a:lstStyle/>
          <a:p>
            <a:endParaRPr lang="th-TH"/>
          </a:p>
        </p:txBody>
      </p:sp>
      <p:sp>
        <p:nvSpPr>
          <p:cNvPr id="132106" name="Line 10"/>
          <p:cNvSpPr>
            <a:spLocks noChangeShapeType="1"/>
          </p:cNvSpPr>
          <p:nvPr/>
        </p:nvSpPr>
        <p:spPr bwMode="auto">
          <a:xfrm flipH="1" flipV="1">
            <a:off x="3360738" y="2411413"/>
            <a:ext cx="2165350" cy="1160462"/>
          </a:xfrm>
          <a:prstGeom prst="line">
            <a:avLst/>
          </a:prstGeom>
          <a:noFill/>
          <a:ln w="22225">
            <a:solidFill>
              <a:srgbClr val="FF0000"/>
            </a:solidFill>
            <a:prstDash val="dash"/>
            <a:round/>
            <a:headEnd/>
            <a:tailEnd/>
          </a:ln>
          <a:effectLst/>
        </p:spPr>
        <p:txBody>
          <a:bodyPr/>
          <a:lstStyle/>
          <a:p>
            <a:endParaRPr lang="th-TH"/>
          </a:p>
        </p:txBody>
      </p:sp>
      <p:sp>
        <p:nvSpPr>
          <p:cNvPr id="132107" name="Line 11"/>
          <p:cNvSpPr>
            <a:spLocks noChangeShapeType="1"/>
          </p:cNvSpPr>
          <p:nvPr/>
        </p:nvSpPr>
        <p:spPr bwMode="auto">
          <a:xfrm flipH="1">
            <a:off x="3576638" y="3578225"/>
            <a:ext cx="1962150" cy="20638"/>
          </a:xfrm>
          <a:prstGeom prst="line">
            <a:avLst/>
          </a:prstGeom>
          <a:noFill/>
          <a:ln w="22225">
            <a:solidFill>
              <a:srgbClr val="FF0000"/>
            </a:solidFill>
            <a:prstDash val="dash"/>
            <a:round/>
            <a:headEnd/>
            <a:tailEnd/>
          </a:ln>
          <a:effectLst/>
        </p:spPr>
        <p:txBody>
          <a:bodyPr/>
          <a:lstStyle/>
          <a:p>
            <a:endParaRPr lang="th-TH"/>
          </a:p>
        </p:txBody>
      </p:sp>
      <p:sp>
        <p:nvSpPr>
          <p:cNvPr id="132108" name="Line 12"/>
          <p:cNvSpPr>
            <a:spLocks noChangeShapeType="1"/>
          </p:cNvSpPr>
          <p:nvPr/>
        </p:nvSpPr>
        <p:spPr bwMode="auto">
          <a:xfrm>
            <a:off x="5176838" y="2632075"/>
            <a:ext cx="1231900" cy="3271838"/>
          </a:xfrm>
          <a:prstGeom prst="line">
            <a:avLst/>
          </a:prstGeom>
          <a:noFill/>
          <a:ln w="22225">
            <a:solidFill>
              <a:srgbClr val="FF0000"/>
            </a:solidFill>
            <a:prstDash val="dash"/>
            <a:round/>
            <a:headEnd/>
            <a:tailEnd/>
          </a:ln>
          <a:effectLst/>
        </p:spPr>
        <p:txBody>
          <a:bodyPr/>
          <a:lstStyle/>
          <a:p>
            <a:endParaRPr lang="th-TH"/>
          </a:p>
        </p:txBody>
      </p:sp>
      <p:sp>
        <p:nvSpPr>
          <p:cNvPr id="132109" name="Oval 13"/>
          <p:cNvSpPr>
            <a:spLocks noChangeArrowheads="1"/>
          </p:cNvSpPr>
          <p:nvPr/>
        </p:nvSpPr>
        <p:spPr bwMode="auto">
          <a:xfrm>
            <a:off x="3468688" y="2439988"/>
            <a:ext cx="184150" cy="177800"/>
          </a:xfrm>
          <a:prstGeom prst="ellipse">
            <a:avLst/>
          </a:prstGeom>
          <a:noFill/>
          <a:ln w="19050">
            <a:solidFill>
              <a:srgbClr val="FF0000"/>
            </a:solidFill>
            <a:round/>
            <a:headEnd/>
            <a:tailEnd/>
          </a:ln>
          <a:effectLst>
            <a:prstShdw prst="shdw17" dist="17961" dir="2700000">
              <a:srgbClr val="FF0000">
                <a:gamma/>
                <a:shade val="60000"/>
                <a:invGamma/>
              </a:srgbClr>
            </a:prstShdw>
          </a:effectLst>
        </p:spPr>
        <p:txBody>
          <a:bodyPr wrap="none" anchor="ctr"/>
          <a:lstStyle/>
          <a:p>
            <a:endParaRPr lang="th-TH"/>
          </a:p>
        </p:txBody>
      </p:sp>
      <p:sp>
        <p:nvSpPr>
          <p:cNvPr id="132110" name="Oval 14"/>
          <p:cNvSpPr>
            <a:spLocks noChangeArrowheads="1"/>
          </p:cNvSpPr>
          <p:nvPr/>
        </p:nvSpPr>
        <p:spPr bwMode="auto">
          <a:xfrm>
            <a:off x="4016375" y="2720975"/>
            <a:ext cx="184150" cy="177800"/>
          </a:xfrm>
          <a:prstGeom prst="ellipse">
            <a:avLst/>
          </a:prstGeom>
          <a:noFill/>
          <a:ln w="19050">
            <a:solidFill>
              <a:srgbClr val="000080"/>
            </a:solidFill>
            <a:round/>
            <a:headEnd/>
            <a:tailEnd/>
          </a:ln>
          <a:effectLst>
            <a:prstShdw prst="shdw17" dist="17961" dir="2700000">
              <a:srgbClr val="000080">
                <a:gamma/>
                <a:shade val="60000"/>
                <a:invGamma/>
              </a:srgbClr>
            </a:prstShdw>
          </a:effectLst>
        </p:spPr>
        <p:txBody>
          <a:bodyPr wrap="none" anchor="ctr"/>
          <a:lstStyle/>
          <a:p>
            <a:endParaRPr lang="th-TH"/>
          </a:p>
        </p:txBody>
      </p:sp>
      <p:sp>
        <p:nvSpPr>
          <p:cNvPr id="132111" name="Oval 15"/>
          <p:cNvSpPr>
            <a:spLocks noChangeArrowheads="1"/>
          </p:cNvSpPr>
          <p:nvPr/>
        </p:nvSpPr>
        <p:spPr bwMode="auto">
          <a:xfrm>
            <a:off x="3494088" y="3494088"/>
            <a:ext cx="184150" cy="177800"/>
          </a:xfrm>
          <a:prstGeom prst="ellipse">
            <a:avLst/>
          </a:prstGeom>
          <a:noFill/>
          <a:ln w="19050">
            <a:solidFill>
              <a:srgbClr val="FF0000"/>
            </a:solidFill>
            <a:round/>
            <a:headEnd/>
            <a:tailEnd/>
          </a:ln>
          <a:effectLst>
            <a:prstShdw prst="shdw17" dist="17961" dir="2700000">
              <a:srgbClr val="FF0000">
                <a:gamma/>
                <a:shade val="60000"/>
                <a:invGamma/>
              </a:srgbClr>
            </a:prstShdw>
          </a:effectLst>
        </p:spPr>
        <p:txBody>
          <a:bodyPr wrap="none" anchor="ctr"/>
          <a:lstStyle/>
          <a:p>
            <a:endParaRPr lang="th-TH"/>
          </a:p>
        </p:txBody>
      </p:sp>
      <p:sp>
        <p:nvSpPr>
          <p:cNvPr id="132112" name="Oval 16"/>
          <p:cNvSpPr>
            <a:spLocks noChangeArrowheads="1"/>
          </p:cNvSpPr>
          <p:nvPr/>
        </p:nvSpPr>
        <p:spPr bwMode="auto">
          <a:xfrm>
            <a:off x="7265988" y="3468688"/>
            <a:ext cx="184150" cy="177800"/>
          </a:xfrm>
          <a:prstGeom prst="ellipse">
            <a:avLst/>
          </a:prstGeom>
          <a:noFill/>
          <a:ln w="19050">
            <a:solidFill>
              <a:srgbClr val="FF0000"/>
            </a:solidFill>
            <a:round/>
            <a:headEnd/>
            <a:tailEnd/>
          </a:ln>
          <a:effectLst>
            <a:prstShdw prst="shdw17" dist="17961" dir="2700000">
              <a:srgbClr val="FF0000">
                <a:gamma/>
                <a:shade val="60000"/>
                <a:invGamma/>
              </a:srgbClr>
            </a:prstShdw>
          </a:effectLst>
        </p:spPr>
        <p:txBody>
          <a:bodyPr wrap="none" anchor="ctr"/>
          <a:lstStyle/>
          <a:p>
            <a:endParaRPr lang="th-TH"/>
          </a:p>
        </p:txBody>
      </p:sp>
      <p:sp>
        <p:nvSpPr>
          <p:cNvPr id="132113" name="Rectangle 17"/>
          <p:cNvSpPr>
            <a:spLocks noChangeArrowheads="1"/>
          </p:cNvSpPr>
          <p:nvPr/>
        </p:nvSpPr>
        <p:spPr bwMode="auto">
          <a:xfrm>
            <a:off x="374650" y="461963"/>
            <a:ext cx="3155950" cy="1006475"/>
          </a:xfrm>
          <a:prstGeom prst="rect">
            <a:avLst/>
          </a:prstGeom>
          <a:noFill/>
          <a:ln w="9525">
            <a:noFill/>
            <a:miter lim="800000"/>
            <a:headEnd/>
            <a:tailEnd/>
          </a:ln>
          <a:effectLst/>
        </p:spPr>
        <p:txBody>
          <a:bodyPr>
            <a:spAutoFit/>
          </a:bodyPr>
          <a:lstStyle/>
          <a:p>
            <a:r>
              <a:rPr lang="en-US" sz="1800" u="sng">
                <a:solidFill>
                  <a:srgbClr val="660066"/>
                </a:solidFill>
              </a:rPr>
              <a:t>Using Psychrometric Chart</a:t>
            </a:r>
            <a:r>
              <a:rPr lang="en-US" sz="1800">
                <a:solidFill>
                  <a:srgbClr val="660066"/>
                </a:solidFill>
              </a:rPr>
              <a:t> </a:t>
            </a:r>
          </a:p>
          <a:p>
            <a:r>
              <a:rPr lang="en-US" sz="1800">
                <a:solidFill>
                  <a:srgbClr val="660066"/>
                </a:solidFill>
              </a:rPr>
              <a:t>Case 2</a:t>
            </a:r>
          </a:p>
          <a:p>
            <a:r>
              <a:rPr lang="en-US" sz="1800">
                <a:solidFill>
                  <a:srgbClr val="660066"/>
                </a:solidFill>
              </a:rPr>
              <a:t>Known: </a:t>
            </a:r>
            <a:r>
              <a:rPr lang="en-US" sz="2400" b="1">
                <a:solidFill>
                  <a:srgbClr val="000066"/>
                </a:solidFill>
              </a:rPr>
              <a:t>Tdb and Twb</a:t>
            </a:r>
            <a:endParaRPr lang="th-TH" sz="2400" b="1">
              <a:solidFill>
                <a:srgbClr val="000066"/>
              </a:solidFill>
            </a:endParaRPr>
          </a:p>
        </p:txBody>
      </p:sp>
      <p:sp>
        <p:nvSpPr>
          <p:cNvPr id="132114" name="Text Box 18"/>
          <p:cNvSpPr txBox="1">
            <a:spLocks noChangeArrowheads="1"/>
          </p:cNvSpPr>
          <p:nvPr/>
        </p:nvSpPr>
        <p:spPr bwMode="auto">
          <a:xfrm>
            <a:off x="4214813" y="3768725"/>
            <a:ext cx="1079500" cy="519113"/>
          </a:xfrm>
          <a:prstGeom prst="rect">
            <a:avLst/>
          </a:prstGeom>
          <a:noFill/>
          <a:ln w="9525">
            <a:noFill/>
            <a:miter lim="800000"/>
            <a:headEnd/>
            <a:tailEnd/>
          </a:ln>
          <a:effectLst/>
        </p:spPr>
        <p:txBody>
          <a:bodyPr>
            <a:spAutoFit/>
          </a:bodyPr>
          <a:lstStyle/>
          <a:p>
            <a:pPr>
              <a:spcBef>
                <a:spcPct val="50000"/>
              </a:spcBef>
            </a:pPr>
            <a:r>
              <a:rPr lang="en-US" b="1" i="1">
                <a:solidFill>
                  <a:schemeClr val="accent2"/>
                </a:solidFill>
                <a:latin typeface="Times New Roman" pitchFamily="18" charset="0"/>
                <a:cs typeface="Times New Roman" pitchFamily="18" charset="0"/>
              </a:rPr>
              <a:t>%RH</a:t>
            </a:r>
            <a:endParaRPr lang="el-GR" b="1" i="1">
              <a:solidFill>
                <a:schemeClr val="accent2"/>
              </a:solidFill>
              <a:latin typeface="Times New Roman" pitchFamily="18" charset="0"/>
              <a:cs typeface="Times New Roman" pitchFamily="18" charset="0"/>
            </a:endParaRPr>
          </a:p>
        </p:txBody>
      </p:sp>
      <p:sp>
        <p:nvSpPr>
          <p:cNvPr id="132115" name="Text Box 19"/>
          <p:cNvSpPr txBox="1">
            <a:spLocks noChangeArrowheads="1"/>
          </p:cNvSpPr>
          <p:nvPr/>
        </p:nvSpPr>
        <p:spPr bwMode="auto">
          <a:xfrm>
            <a:off x="3865563" y="2227263"/>
            <a:ext cx="889000" cy="519112"/>
          </a:xfrm>
          <a:prstGeom prst="rect">
            <a:avLst/>
          </a:prstGeom>
          <a:noFill/>
          <a:ln w="9525">
            <a:noFill/>
            <a:miter lim="800000"/>
            <a:headEnd/>
            <a:tailEnd/>
          </a:ln>
          <a:effectLst/>
        </p:spPr>
        <p:txBody>
          <a:bodyPr>
            <a:spAutoFit/>
          </a:bodyPr>
          <a:lstStyle/>
          <a:p>
            <a:pPr>
              <a:spcBef>
                <a:spcPct val="50000"/>
              </a:spcBef>
            </a:pPr>
            <a:r>
              <a:rPr lang="en-US" b="1" i="1">
                <a:solidFill>
                  <a:schemeClr val="accent2"/>
                </a:solidFill>
                <a:latin typeface="Times New Roman" pitchFamily="18" charset="0"/>
                <a:cs typeface="Times New Roman" pitchFamily="18" charset="0"/>
              </a:rPr>
              <a:t>Twb</a:t>
            </a:r>
            <a:endParaRPr lang="el-GR" b="1" i="1">
              <a:solidFill>
                <a:schemeClr val="accent2"/>
              </a:solidFill>
              <a:latin typeface="Times New Roman" pitchFamily="18" charset="0"/>
              <a:cs typeface="Times New Roman" pitchFamily="18" charset="0"/>
            </a:endParaRPr>
          </a:p>
        </p:txBody>
      </p:sp>
      <p:sp>
        <p:nvSpPr>
          <p:cNvPr id="132116" name="Text Box 20"/>
          <p:cNvSpPr txBox="1">
            <a:spLocks noChangeArrowheads="1"/>
          </p:cNvSpPr>
          <p:nvPr/>
        </p:nvSpPr>
        <p:spPr bwMode="auto">
          <a:xfrm>
            <a:off x="7359650" y="2952750"/>
            <a:ext cx="482600" cy="519113"/>
          </a:xfrm>
          <a:prstGeom prst="rect">
            <a:avLst/>
          </a:prstGeom>
          <a:noFill/>
          <a:ln w="9525">
            <a:noFill/>
            <a:miter lim="800000"/>
            <a:headEnd/>
            <a:tailEnd/>
          </a:ln>
          <a:effectLst/>
        </p:spPr>
        <p:txBody>
          <a:bodyPr>
            <a:spAutoFit/>
          </a:bodyPr>
          <a:lstStyle/>
          <a:p>
            <a:pPr>
              <a:spcBef>
                <a:spcPct val="50000"/>
              </a:spcBef>
            </a:pPr>
            <a:r>
              <a:rPr lang="el-GR" b="1" i="1">
                <a:solidFill>
                  <a:schemeClr val="accent2"/>
                </a:solidFill>
                <a:latin typeface="Times New Roman" pitchFamily="18" charset="0"/>
                <a:cs typeface="Times New Roman" pitchFamily="18" charset="0"/>
              </a:rPr>
              <a:t>ω</a:t>
            </a:r>
          </a:p>
        </p:txBody>
      </p:sp>
      <p:sp>
        <p:nvSpPr>
          <p:cNvPr id="132117" name="Text Box 21"/>
          <p:cNvSpPr txBox="1">
            <a:spLocks noChangeArrowheads="1"/>
          </p:cNvSpPr>
          <p:nvPr/>
        </p:nvSpPr>
        <p:spPr bwMode="auto">
          <a:xfrm>
            <a:off x="3373438" y="1938338"/>
            <a:ext cx="482600" cy="519112"/>
          </a:xfrm>
          <a:prstGeom prst="rect">
            <a:avLst/>
          </a:prstGeom>
          <a:noFill/>
          <a:ln w="9525">
            <a:noFill/>
            <a:miter lim="800000"/>
            <a:headEnd/>
            <a:tailEnd/>
          </a:ln>
          <a:effectLst/>
        </p:spPr>
        <p:txBody>
          <a:bodyPr>
            <a:spAutoFit/>
          </a:bodyPr>
          <a:lstStyle/>
          <a:p>
            <a:pPr>
              <a:spcBef>
                <a:spcPct val="50000"/>
              </a:spcBef>
            </a:pPr>
            <a:r>
              <a:rPr lang="en-US" b="1" i="1">
                <a:solidFill>
                  <a:schemeClr val="accent2"/>
                </a:solidFill>
                <a:latin typeface="Times New Roman" pitchFamily="18" charset="0"/>
                <a:cs typeface="Times New Roman" pitchFamily="18" charset="0"/>
              </a:rPr>
              <a:t>h</a:t>
            </a:r>
            <a:endParaRPr lang="el-GR" b="1" i="1">
              <a:solidFill>
                <a:schemeClr val="accent2"/>
              </a:solidFill>
              <a:latin typeface="Times New Roman" pitchFamily="18" charset="0"/>
              <a:cs typeface="Times New Roman" pitchFamily="18" charset="0"/>
            </a:endParaRPr>
          </a:p>
        </p:txBody>
      </p:sp>
      <p:sp>
        <p:nvSpPr>
          <p:cNvPr id="132118" name="Text Box 22"/>
          <p:cNvSpPr txBox="1">
            <a:spLocks noChangeArrowheads="1"/>
          </p:cNvSpPr>
          <p:nvPr/>
        </p:nvSpPr>
        <p:spPr bwMode="auto">
          <a:xfrm>
            <a:off x="6100763" y="6088063"/>
            <a:ext cx="482600" cy="519112"/>
          </a:xfrm>
          <a:prstGeom prst="rect">
            <a:avLst/>
          </a:prstGeom>
          <a:noFill/>
          <a:ln w="9525">
            <a:noFill/>
            <a:miter lim="800000"/>
            <a:headEnd/>
            <a:tailEnd/>
          </a:ln>
          <a:effectLst/>
        </p:spPr>
        <p:txBody>
          <a:bodyPr>
            <a:spAutoFit/>
          </a:bodyPr>
          <a:lstStyle/>
          <a:p>
            <a:pPr>
              <a:spcBef>
                <a:spcPct val="50000"/>
              </a:spcBef>
            </a:pPr>
            <a:r>
              <a:rPr lang="en-US" b="1" i="1">
                <a:solidFill>
                  <a:schemeClr val="accent2"/>
                </a:solidFill>
                <a:latin typeface="Times New Roman" pitchFamily="18" charset="0"/>
                <a:cs typeface="Times New Roman" pitchFamily="18" charset="0"/>
              </a:rPr>
              <a:t>v</a:t>
            </a:r>
            <a:endParaRPr lang="el-GR" b="1" i="1">
              <a:solidFill>
                <a:schemeClr val="accent2"/>
              </a:solidFill>
              <a:latin typeface="Times New Roman" pitchFamily="18" charset="0"/>
              <a:cs typeface="Times New Roman" pitchFamily="18" charset="0"/>
            </a:endParaRPr>
          </a:p>
        </p:txBody>
      </p:sp>
      <p:sp>
        <p:nvSpPr>
          <p:cNvPr id="132119" name="Text Box 23"/>
          <p:cNvSpPr txBox="1">
            <a:spLocks noChangeArrowheads="1"/>
          </p:cNvSpPr>
          <p:nvPr/>
        </p:nvSpPr>
        <p:spPr bwMode="auto">
          <a:xfrm>
            <a:off x="2825750" y="3321050"/>
            <a:ext cx="825500" cy="519113"/>
          </a:xfrm>
          <a:prstGeom prst="rect">
            <a:avLst/>
          </a:prstGeom>
          <a:noFill/>
          <a:ln w="9525">
            <a:noFill/>
            <a:miter lim="800000"/>
            <a:headEnd/>
            <a:tailEnd/>
          </a:ln>
          <a:effectLst/>
        </p:spPr>
        <p:txBody>
          <a:bodyPr>
            <a:spAutoFit/>
          </a:bodyPr>
          <a:lstStyle/>
          <a:p>
            <a:pPr>
              <a:spcBef>
                <a:spcPct val="50000"/>
              </a:spcBef>
            </a:pPr>
            <a:r>
              <a:rPr lang="en-US" b="1" i="1">
                <a:solidFill>
                  <a:schemeClr val="accent2"/>
                </a:solidFill>
                <a:latin typeface="Times New Roman" pitchFamily="18" charset="0"/>
                <a:cs typeface="Times New Roman" pitchFamily="18" charset="0"/>
              </a:rPr>
              <a:t>Tdp</a:t>
            </a:r>
            <a:endParaRPr lang="el-GR" b="1" i="1">
              <a:solidFill>
                <a:schemeClr val="accent2"/>
              </a:solidFill>
              <a:latin typeface="Times New Roman" pitchFamily="18" charset="0"/>
              <a:cs typeface="Times New Roman" pitchFamily="18" charset="0"/>
            </a:endParaRPr>
          </a:p>
        </p:txBody>
      </p:sp>
      <p:sp>
        <p:nvSpPr>
          <p:cNvPr id="132120" name="Text Box 24"/>
          <p:cNvSpPr txBox="1">
            <a:spLocks noChangeArrowheads="1"/>
          </p:cNvSpPr>
          <p:nvPr/>
        </p:nvSpPr>
        <p:spPr bwMode="auto">
          <a:xfrm>
            <a:off x="4729163" y="5414963"/>
            <a:ext cx="863600" cy="519112"/>
          </a:xfrm>
          <a:prstGeom prst="rect">
            <a:avLst/>
          </a:prstGeom>
          <a:noFill/>
          <a:ln w="9525">
            <a:noFill/>
            <a:miter lim="800000"/>
            <a:headEnd/>
            <a:tailEnd/>
          </a:ln>
          <a:effectLst/>
        </p:spPr>
        <p:txBody>
          <a:bodyPr>
            <a:spAutoFit/>
          </a:bodyPr>
          <a:lstStyle/>
          <a:p>
            <a:pPr>
              <a:spcBef>
                <a:spcPct val="50000"/>
              </a:spcBef>
            </a:pPr>
            <a:r>
              <a:rPr lang="en-US" b="1" i="1">
                <a:solidFill>
                  <a:schemeClr val="accent2"/>
                </a:solidFill>
                <a:latin typeface="Times New Roman" pitchFamily="18" charset="0"/>
                <a:cs typeface="Times New Roman" pitchFamily="18" charset="0"/>
              </a:rPr>
              <a:t>Tdb</a:t>
            </a:r>
            <a:endParaRPr lang="el-GR" b="1" i="1">
              <a:solidFill>
                <a:schemeClr val="accent2"/>
              </a:solidFill>
              <a:latin typeface="Times New Roman" pitchFamily="18" charset="0"/>
              <a:cs typeface="Times New Roman" pitchFamily="18" charset="0"/>
            </a:endParaRPr>
          </a:p>
        </p:txBody>
      </p:sp>
      <p:sp>
        <p:nvSpPr>
          <p:cNvPr id="132121" name="Line 25"/>
          <p:cNvSpPr>
            <a:spLocks noChangeShapeType="1"/>
          </p:cNvSpPr>
          <p:nvPr/>
        </p:nvSpPr>
        <p:spPr bwMode="auto">
          <a:xfrm flipH="1" flipV="1">
            <a:off x="4124325" y="2832100"/>
            <a:ext cx="1720850" cy="919163"/>
          </a:xfrm>
          <a:prstGeom prst="line">
            <a:avLst/>
          </a:prstGeom>
          <a:noFill/>
          <a:ln w="25400">
            <a:solidFill>
              <a:srgbClr val="0000FF"/>
            </a:solidFill>
            <a:round/>
            <a:headEnd/>
            <a:tailEnd/>
          </a:ln>
          <a:effectLst/>
        </p:spPr>
        <p:txBody>
          <a:bodyPr/>
          <a:lstStyle/>
          <a:p>
            <a:endParaRPr lang="th-TH"/>
          </a:p>
        </p:txBody>
      </p:sp>
      <p:sp>
        <p:nvSpPr>
          <p:cNvPr id="132122" name="Oval 26"/>
          <p:cNvSpPr>
            <a:spLocks noChangeArrowheads="1"/>
          </p:cNvSpPr>
          <p:nvPr/>
        </p:nvSpPr>
        <p:spPr bwMode="auto">
          <a:xfrm>
            <a:off x="5427663" y="5783263"/>
            <a:ext cx="184150" cy="177800"/>
          </a:xfrm>
          <a:prstGeom prst="ellipse">
            <a:avLst/>
          </a:prstGeom>
          <a:noFill/>
          <a:ln w="19050">
            <a:solidFill>
              <a:srgbClr val="000080"/>
            </a:solidFill>
            <a:round/>
            <a:headEnd/>
            <a:tailEnd/>
          </a:ln>
          <a:effectLst>
            <a:prstShdw prst="shdw17" dist="17961" dir="2700000">
              <a:srgbClr val="000080">
                <a:gamma/>
                <a:shade val="60000"/>
                <a:invGamma/>
              </a:srgbClr>
            </a:prstShdw>
          </a:effectLst>
        </p:spPr>
        <p:txBody>
          <a:bodyPr wrap="none" anchor="ctr"/>
          <a:lstStyle/>
          <a:p>
            <a:endParaRPr lang="th-TH"/>
          </a:p>
        </p:txBody>
      </p:sp>
      <p:sp>
        <p:nvSpPr>
          <p:cNvPr id="132123" name="Oval 27"/>
          <p:cNvSpPr>
            <a:spLocks noChangeArrowheads="1"/>
          </p:cNvSpPr>
          <p:nvPr/>
        </p:nvSpPr>
        <p:spPr bwMode="auto">
          <a:xfrm>
            <a:off x="6429375" y="6213475"/>
            <a:ext cx="552450" cy="241300"/>
          </a:xfrm>
          <a:prstGeom prst="ellipse">
            <a:avLst/>
          </a:prstGeom>
          <a:noFill/>
          <a:ln w="19050">
            <a:solidFill>
              <a:srgbClr val="FF0000"/>
            </a:solidFill>
            <a:round/>
            <a:headEnd/>
            <a:tailEnd/>
          </a:ln>
          <a:effectLst>
            <a:prstShdw prst="shdw17" dist="17961" dir="2700000">
              <a:srgbClr val="FF0000">
                <a:gamma/>
                <a:shade val="60000"/>
                <a:invGamma/>
              </a:srgbClr>
            </a:prstShdw>
          </a:effectLst>
        </p:spPr>
        <p:txBody>
          <a:bodyPr wrap="none" anchor="ctr"/>
          <a:lstStyle/>
          <a:p>
            <a:endParaRPr lang="th-TH"/>
          </a:p>
        </p:txBody>
      </p:sp>
      <p:sp>
        <p:nvSpPr>
          <p:cNvPr id="132124" name="Oval 28"/>
          <p:cNvSpPr>
            <a:spLocks noChangeArrowheads="1"/>
          </p:cNvSpPr>
          <p:nvPr/>
        </p:nvSpPr>
        <p:spPr bwMode="auto">
          <a:xfrm>
            <a:off x="4246563" y="6227763"/>
            <a:ext cx="552450" cy="241300"/>
          </a:xfrm>
          <a:prstGeom prst="ellipse">
            <a:avLst/>
          </a:prstGeom>
          <a:noFill/>
          <a:ln w="19050">
            <a:solidFill>
              <a:srgbClr val="FF0000"/>
            </a:solidFill>
            <a:round/>
            <a:headEnd/>
            <a:tailEnd/>
          </a:ln>
          <a:effectLst>
            <a:prstShdw prst="shdw17" dist="17961" dir="2700000">
              <a:srgbClr val="FF0000">
                <a:gamma/>
                <a:shade val="60000"/>
                <a:invGamma/>
              </a:srgbClr>
            </a:prstShdw>
          </a:effectLst>
        </p:spPr>
        <p:txBody>
          <a:bodyPr wrap="none" anchor="ctr"/>
          <a:lstStyle/>
          <a:p>
            <a:endParaRPr lang="th-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2113"/>
                                        </p:tgtEl>
                                        <p:attrNameLst>
                                          <p:attrName>style.visibility</p:attrName>
                                        </p:attrNameLst>
                                      </p:cBhvr>
                                      <p:to>
                                        <p:strVal val="visible"/>
                                      </p:to>
                                    </p:set>
                                    <p:animEffect transition="in" filter="wipe(down)">
                                      <p:cBhvr>
                                        <p:cTn id="7" dur="580">
                                          <p:stCondLst>
                                            <p:cond delay="0"/>
                                          </p:stCondLst>
                                        </p:cTn>
                                        <p:tgtEl>
                                          <p:spTgt spid="132113"/>
                                        </p:tgtEl>
                                      </p:cBhvr>
                                    </p:animEffect>
                                    <p:anim calcmode="lin" valueType="num">
                                      <p:cBhvr>
                                        <p:cTn id="8" dur="1822" tmFilter="0,0; 0.14,0.36; 0.43,0.73; 0.71,0.91; 1.0,1.0">
                                          <p:stCondLst>
                                            <p:cond delay="0"/>
                                          </p:stCondLst>
                                        </p:cTn>
                                        <p:tgtEl>
                                          <p:spTgt spid="1321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21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21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21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21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2113"/>
                                        </p:tgtEl>
                                      </p:cBhvr>
                                      <p:to x="100000" y="60000"/>
                                    </p:animScale>
                                    <p:animScale>
                                      <p:cBhvr>
                                        <p:cTn id="14" dur="166" decel="50000">
                                          <p:stCondLst>
                                            <p:cond delay="676"/>
                                          </p:stCondLst>
                                        </p:cTn>
                                        <p:tgtEl>
                                          <p:spTgt spid="132113"/>
                                        </p:tgtEl>
                                      </p:cBhvr>
                                      <p:to x="100000" y="100000"/>
                                    </p:animScale>
                                    <p:animScale>
                                      <p:cBhvr>
                                        <p:cTn id="15" dur="26">
                                          <p:stCondLst>
                                            <p:cond delay="1312"/>
                                          </p:stCondLst>
                                        </p:cTn>
                                        <p:tgtEl>
                                          <p:spTgt spid="132113"/>
                                        </p:tgtEl>
                                      </p:cBhvr>
                                      <p:to x="100000" y="80000"/>
                                    </p:animScale>
                                    <p:animScale>
                                      <p:cBhvr>
                                        <p:cTn id="16" dur="166" decel="50000">
                                          <p:stCondLst>
                                            <p:cond delay="1338"/>
                                          </p:stCondLst>
                                        </p:cTn>
                                        <p:tgtEl>
                                          <p:spTgt spid="132113"/>
                                        </p:tgtEl>
                                      </p:cBhvr>
                                      <p:to x="100000" y="100000"/>
                                    </p:animScale>
                                    <p:animScale>
                                      <p:cBhvr>
                                        <p:cTn id="17" dur="26">
                                          <p:stCondLst>
                                            <p:cond delay="1642"/>
                                          </p:stCondLst>
                                        </p:cTn>
                                        <p:tgtEl>
                                          <p:spTgt spid="132113"/>
                                        </p:tgtEl>
                                      </p:cBhvr>
                                      <p:to x="100000" y="90000"/>
                                    </p:animScale>
                                    <p:animScale>
                                      <p:cBhvr>
                                        <p:cTn id="18" dur="166" decel="50000">
                                          <p:stCondLst>
                                            <p:cond delay="1668"/>
                                          </p:stCondLst>
                                        </p:cTn>
                                        <p:tgtEl>
                                          <p:spTgt spid="132113"/>
                                        </p:tgtEl>
                                      </p:cBhvr>
                                      <p:to x="100000" y="100000"/>
                                    </p:animScale>
                                    <p:animScale>
                                      <p:cBhvr>
                                        <p:cTn id="19" dur="26">
                                          <p:stCondLst>
                                            <p:cond delay="1808"/>
                                          </p:stCondLst>
                                        </p:cTn>
                                        <p:tgtEl>
                                          <p:spTgt spid="132113"/>
                                        </p:tgtEl>
                                      </p:cBhvr>
                                      <p:to x="100000" y="95000"/>
                                    </p:animScale>
                                    <p:animScale>
                                      <p:cBhvr>
                                        <p:cTn id="20" dur="166" decel="50000">
                                          <p:stCondLst>
                                            <p:cond delay="1834"/>
                                          </p:stCondLst>
                                        </p:cTn>
                                        <p:tgtEl>
                                          <p:spTgt spid="132113"/>
                                        </p:tgtEl>
                                      </p:cBhvr>
                                      <p:to x="100000" y="100000"/>
                                    </p:animScale>
                                  </p:childTnLst>
                                </p:cTn>
                              </p:par>
                            </p:childTnLst>
                          </p:cTn>
                        </p:par>
                        <p:par>
                          <p:cTn id="21" fill="hold">
                            <p:stCondLst>
                              <p:cond delay="2000"/>
                            </p:stCondLst>
                            <p:childTnLst>
                              <p:par>
                                <p:cTn id="22" presetID="51" presetClass="entr" presetSubtype="0" fill="hold" grpId="0" nodeType="afterEffect">
                                  <p:stCondLst>
                                    <p:cond delay="0"/>
                                  </p:stCondLst>
                                  <p:childTnLst>
                                    <p:set>
                                      <p:cBhvr>
                                        <p:cTn id="23" dur="1" fill="hold">
                                          <p:stCondLst>
                                            <p:cond delay="0"/>
                                          </p:stCondLst>
                                        </p:cTn>
                                        <p:tgtEl>
                                          <p:spTgt spid="132120"/>
                                        </p:tgtEl>
                                        <p:attrNameLst>
                                          <p:attrName>style.visibility</p:attrName>
                                        </p:attrNameLst>
                                      </p:cBhvr>
                                      <p:to>
                                        <p:strVal val="visible"/>
                                      </p:to>
                                    </p:set>
                                    <p:animEffect transition="in" filter="fade">
                                      <p:cBhvr>
                                        <p:cTn id="24" dur="770" decel="100000"/>
                                        <p:tgtEl>
                                          <p:spTgt spid="132120"/>
                                        </p:tgtEl>
                                      </p:cBhvr>
                                    </p:animEffect>
                                    <p:animScale>
                                      <p:cBhvr>
                                        <p:cTn id="25" dur="770" decel="100000"/>
                                        <p:tgtEl>
                                          <p:spTgt spid="132120"/>
                                        </p:tgtEl>
                                      </p:cBhvr>
                                      <p:from x="10000" y="10000"/>
                                      <p:to x="200000" y="450000"/>
                                    </p:animScale>
                                    <p:animScale>
                                      <p:cBhvr>
                                        <p:cTn id="26" dur="1230" accel="100000" fill="hold">
                                          <p:stCondLst>
                                            <p:cond delay="770"/>
                                          </p:stCondLst>
                                        </p:cTn>
                                        <p:tgtEl>
                                          <p:spTgt spid="132120"/>
                                        </p:tgtEl>
                                      </p:cBhvr>
                                      <p:from x="200000" y="450000"/>
                                      <p:to x="100000" y="100000"/>
                                    </p:animScale>
                                    <p:set>
                                      <p:cBhvr>
                                        <p:cTn id="27" dur="770" fill="hold"/>
                                        <p:tgtEl>
                                          <p:spTgt spid="132120"/>
                                        </p:tgtEl>
                                        <p:attrNameLst>
                                          <p:attrName>ppt_x</p:attrName>
                                        </p:attrNameLst>
                                      </p:cBhvr>
                                      <p:to>
                                        <p:strVal val="(0.5)"/>
                                      </p:to>
                                    </p:set>
                                    <p:anim from="(0.5)" to="(#ppt_x)" calcmode="lin" valueType="num">
                                      <p:cBhvr>
                                        <p:cTn id="28" dur="1230" accel="100000" fill="hold">
                                          <p:stCondLst>
                                            <p:cond delay="770"/>
                                          </p:stCondLst>
                                        </p:cTn>
                                        <p:tgtEl>
                                          <p:spTgt spid="132120"/>
                                        </p:tgtEl>
                                        <p:attrNameLst>
                                          <p:attrName>ppt_x</p:attrName>
                                        </p:attrNameLst>
                                      </p:cBhvr>
                                    </p:anim>
                                    <p:set>
                                      <p:cBhvr>
                                        <p:cTn id="29" dur="770" fill="hold"/>
                                        <p:tgtEl>
                                          <p:spTgt spid="132120"/>
                                        </p:tgtEl>
                                        <p:attrNameLst>
                                          <p:attrName>ppt_y</p:attrName>
                                        </p:attrNameLst>
                                      </p:cBhvr>
                                      <p:to>
                                        <p:strVal val="(#ppt_y+0.4)"/>
                                      </p:to>
                                    </p:set>
                                    <p:anim from="(#ppt_y+0.4)" to="(#ppt_y)" calcmode="lin" valueType="num">
                                      <p:cBhvr>
                                        <p:cTn id="30" dur="1230" accel="100000" fill="hold">
                                          <p:stCondLst>
                                            <p:cond delay="770"/>
                                          </p:stCondLst>
                                        </p:cTn>
                                        <p:tgtEl>
                                          <p:spTgt spid="132120"/>
                                        </p:tgtEl>
                                        <p:attrNameLst>
                                          <p:attrName>ppt_y</p:attrName>
                                        </p:attrNameLst>
                                      </p:cBhvr>
                                    </p:anim>
                                  </p:childTnLst>
                                </p:cTn>
                              </p:par>
                            </p:childTnLst>
                          </p:cTn>
                        </p:par>
                        <p:par>
                          <p:cTn id="31" fill="hold">
                            <p:stCondLst>
                              <p:cond delay="4000"/>
                            </p:stCondLst>
                            <p:childTnLst>
                              <p:par>
                                <p:cTn id="32" presetID="51" presetClass="entr" presetSubtype="0" fill="hold" grpId="0" nodeType="afterEffect">
                                  <p:stCondLst>
                                    <p:cond delay="0"/>
                                  </p:stCondLst>
                                  <p:childTnLst>
                                    <p:set>
                                      <p:cBhvr>
                                        <p:cTn id="33" dur="1" fill="hold">
                                          <p:stCondLst>
                                            <p:cond delay="0"/>
                                          </p:stCondLst>
                                        </p:cTn>
                                        <p:tgtEl>
                                          <p:spTgt spid="132122"/>
                                        </p:tgtEl>
                                        <p:attrNameLst>
                                          <p:attrName>style.visibility</p:attrName>
                                        </p:attrNameLst>
                                      </p:cBhvr>
                                      <p:to>
                                        <p:strVal val="visible"/>
                                      </p:to>
                                    </p:set>
                                    <p:animEffect transition="in" filter="fade">
                                      <p:cBhvr>
                                        <p:cTn id="34" dur="770" decel="100000"/>
                                        <p:tgtEl>
                                          <p:spTgt spid="132122"/>
                                        </p:tgtEl>
                                      </p:cBhvr>
                                    </p:animEffect>
                                    <p:animScale>
                                      <p:cBhvr>
                                        <p:cTn id="35" dur="770" decel="100000"/>
                                        <p:tgtEl>
                                          <p:spTgt spid="132122"/>
                                        </p:tgtEl>
                                      </p:cBhvr>
                                      <p:from x="10000" y="10000"/>
                                      <p:to x="200000" y="450000"/>
                                    </p:animScale>
                                    <p:animScale>
                                      <p:cBhvr>
                                        <p:cTn id="36" dur="1230" accel="100000" fill="hold">
                                          <p:stCondLst>
                                            <p:cond delay="770"/>
                                          </p:stCondLst>
                                        </p:cTn>
                                        <p:tgtEl>
                                          <p:spTgt spid="132122"/>
                                        </p:tgtEl>
                                      </p:cBhvr>
                                      <p:from x="200000" y="450000"/>
                                      <p:to x="100000" y="100000"/>
                                    </p:animScale>
                                    <p:set>
                                      <p:cBhvr>
                                        <p:cTn id="37" dur="770" fill="hold"/>
                                        <p:tgtEl>
                                          <p:spTgt spid="132122"/>
                                        </p:tgtEl>
                                        <p:attrNameLst>
                                          <p:attrName>ppt_x</p:attrName>
                                        </p:attrNameLst>
                                      </p:cBhvr>
                                      <p:to>
                                        <p:strVal val="(0.5)"/>
                                      </p:to>
                                    </p:set>
                                    <p:anim from="(0.5)" to="(#ppt_x)" calcmode="lin" valueType="num">
                                      <p:cBhvr>
                                        <p:cTn id="38" dur="1230" accel="100000" fill="hold">
                                          <p:stCondLst>
                                            <p:cond delay="770"/>
                                          </p:stCondLst>
                                        </p:cTn>
                                        <p:tgtEl>
                                          <p:spTgt spid="132122"/>
                                        </p:tgtEl>
                                        <p:attrNameLst>
                                          <p:attrName>ppt_x</p:attrName>
                                        </p:attrNameLst>
                                      </p:cBhvr>
                                    </p:anim>
                                    <p:set>
                                      <p:cBhvr>
                                        <p:cTn id="39" dur="770" fill="hold"/>
                                        <p:tgtEl>
                                          <p:spTgt spid="132122"/>
                                        </p:tgtEl>
                                        <p:attrNameLst>
                                          <p:attrName>ppt_y</p:attrName>
                                        </p:attrNameLst>
                                      </p:cBhvr>
                                      <p:to>
                                        <p:strVal val="(#ppt_y+0.4)"/>
                                      </p:to>
                                    </p:set>
                                    <p:anim from="(#ppt_y+0.4)" to="(#ppt_y)" calcmode="lin" valueType="num">
                                      <p:cBhvr>
                                        <p:cTn id="40" dur="1230" accel="100000" fill="hold">
                                          <p:stCondLst>
                                            <p:cond delay="770"/>
                                          </p:stCondLst>
                                        </p:cTn>
                                        <p:tgtEl>
                                          <p:spTgt spid="132122"/>
                                        </p:tgtEl>
                                        <p:attrNameLst>
                                          <p:attrName>ppt_y</p:attrName>
                                        </p:attrNameLst>
                                      </p:cBhvr>
                                    </p:anim>
                                  </p:childTnLst>
                                </p:cTn>
                              </p:par>
                            </p:childTnLst>
                          </p:cTn>
                        </p:par>
                        <p:par>
                          <p:cTn id="41" fill="hold">
                            <p:stCondLst>
                              <p:cond delay="6000"/>
                            </p:stCondLst>
                            <p:childTnLst>
                              <p:par>
                                <p:cTn id="42" presetID="22" presetClass="entr" presetSubtype="4" fill="hold" grpId="0" nodeType="afterEffect">
                                  <p:stCondLst>
                                    <p:cond delay="0"/>
                                  </p:stCondLst>
                                  <p:childTnLst>
                                    <p:set>
                                      <p:cBhvr>
                                        <p:cTn id="43" dur="1" fill="hold">
                                          <p:stCondLst>
                                            <p:cond delay="0"/>
                                          </p:stCondLst>
                                        </p:cTn>
                                        <p:tgtEl>
                                          <p:spTgt spid="132102"/>
                                        </p:tgtEl>
                                        <p:attrNameLst>
                                          <p:attrName>style.visibility</p:attrName>
                                        </p:attrNameLst>
                                      </p:cBhvr>
                                      <p:to>
                                        <p:strVal val="visible"/>
                                      </p:to>
                                    </p:set>
                                    <p:animEffect transition="in" filter="wipe(down)">
                                      <p:cBhvr>
                                        <p:cTn id="44" dur="2000"/>
                                        <p:tgtEl>
                                          <p:spTgt spid="132102"/>
                                        </p:tgtEl>
                                      </p:cBhvr>
                                    </p:animEffect>
                                  </p:childTnLst>
                                </p:cTn>
                              </p:par>
                            </p:childTnLst>
                          </p:cTn>
                        </p:par>
                        <p:par>
                          <p:cTn id="45" fill="hold">
                            <p:stCondLst>
                              <p:cond delay="8000"/>
                            </p:stCondLst>
                            <p:childTnLst>
                              <p:par>
                                <p:cTn id="46" presetID="51" presetClass="entr" presetSubtype="0" fill="hold" grpId="0" nodeType="afterEffect">
                                  <p:stCondLst>
                                    <p:cond delay="0"/>
                                  </p:stCondLst>
                                  <p:childTnLst>
                                    <p:set>
                                      <p:cBhvr>
                                        <p:cTn id="47" dur="1" fill="hold">
                                          <p:stCondLst>
                                            <p:cond delay="0"/>
                                          </p:stCondLst>
                                        </p:cTn>
                                        <p:tgtEl>
                                          <p:spTgt spid="132115"/>
                                        </p:tgtEl>
                                        <p:attrNameLst>
                                          <p:attrName>style.visibility</p:attrName>
                                        </p:attrNameLst>
                                      </p:cBhvr>
                                      <p:to>
                                        <p:strVal val="visible"/>
                                      </p:to>
                                    </p:set>
                                    <p:animEffect transition="in" filter="fade">
                                      <p:cBhvr>
                                        <p:cTn id="48" dur="770" decel="100000"/>
                                        <p:tgtEl>
                                          <p:spTgt spid="132115"/>
                                        </p:tgtEl>
                                      </p:cBhvr>
                                    </p:animEffect>
                                    <p:animScale>
                                      <p:cBhvr>
                                        <p:cTn id="49" dur="770" decel="100000"/>
                                        <p:tgtEl>
                                          <p:spTgt spid="132115"/>
                                        </p:tgtEl>
                                      </p:cBhvr>
                                      <p:from x="10000" y="10000"/>
                                      <p:to x="200000" y="450000"/>
                                    </p:animScale>
                                    <p:animScale>
                                      <p:cBhvr>
                                        <p:cTn id="50" dur="1230" accel="100000" fill="hold">
                                          <p:stCondLst>
                                            <p:cond delay="770"/>
                                          </p:stCondLst>
                                        </p:cTn>
                                        <p:tgtEl>
                                          <p:spTgt spid="132115"/>
                                        </p:tgtEl>
                                      </p:cBhvr>
                                      <p:from x="200000" y="450000"/>
                                      <p:to x="100000" y="100000"/>
                                    </p:animScale>
                                    <p:set>
                                      <p:cBhvr>
                                        <p:cTn id="51" dur="770" fill="hold"/>
                                        <p:tgtEl>
                                          <p:spTgt spid="132115"/>
                                        </p:tgtEl>
                                        <p:attrNameLst>
                                          <p:attrName>ppt_x</p:attrName>
                                        </p:attrNameLst>
                                      </p:cBhvr>
                                      <p:to>
                                        <p:strVal val="(0.5)"/>
                                      </p:to>
                                    </p:set>
                                    <p:anim from="(0.5)" to="(#ppt_x)" calcmode="lin" valueType="num">
                                      <p:cBhvr>
                                        <p:cTn id="52" dur="1230" accel="100000" fill="hold">
                                          <p:stCondLst>
                                            <p:cond delay="770"/>
                                          </p:stCondLst>
                                        </p:cTn>
                                        <p:tgtEl>
                                          <p:spTgt spid="132115"/>
                                        </p:tgtEl>
                                        <p:attrNameLst>
                                          <p:attrName>ppt_x</p:attrName>
                                        </p:attrNameLst>
                                      </p:cBhvr>
                                    </p:anim>
                                    <p:set>
                                      <p:cBhvr>
                                        <p:cTn id="53" dur="770" fill="hold"/>
                                        <p:tgtEl>
                                          <p:spTgt spid="132115"/>
                                        </p:tgtEl>
                                        <p:attrNameLst>
                                          <p:attrName>ppt_y</p:attrName>
                                        </p:attrNameLst>
                                      </p:cBhvr>
                                      <p:to>
                                        <p:strVal val="(#ppt_y+0.4)"/>
                                      </p:to>
                                    </p:set>
                                    <p:anim from="(#ppt_y+0.4)" to="(#ppt_y)" calcmode="lin" valueType="num">
                                      <p:cBhvr>
                                        <p:cTn id="54" dur="1230" accel="100000" fill="hold">
                                          <p:stCondLst>
                                            <p:cond delay="770"/>
                                          </p:stCondLst>
                                        </p:cTn>
                                        <p:tgtEl>
                                          <p:spTgt spid="132115"/>
                                        </p:tgtEl>
                                        <p:attrNameLst>
                                          <p:attrName>ppt_y</p:attrName>
                                        </p:attrNameLst>
                                      </p:cBhvr>
                                    </p:anim>
                                  </p:childTnLst>
                                </p:cTn>
                              </p:par>
                            </p:childTnLst>
                          </p:cTn>
                        </p:par>
                        <p:par>
                          <p:cTn id="55" fill="hold">
                            <p:stCondLst>
                              <p:cond delay="10000"/>
                            </p:stCondLst>
                            <p:childTnLst>
                              <p:par>
                                <p:cTn id="56" presetID="51" presetClass="entr" presetSubtype="0" fill="hold" grpId="0" nodeType="afterEffect">
                                  <p:stCondLst>
                                    <p:cond delay="0"/>
                                  </p:stCondLst>
                                  <p:childTnLst>
                                    <p:set>
                                      <p:cBhvr>
                                        <p:cTn id="57" dur="1" fill="hold">
                                          <p:stCondLst>
                                            <p:cond delay="0"/>
                                          </p:stCondLst>
                                        </p:cTn>
                                        <p:tgtEl>
                                          <p:spTgt spid="132110"/>
                                        </p:tgtEl>
                                        <p:attrNameLst>
                                          <p:attrName>style.visibility</p:attrName>
                                        </p:attrNameLst>
                                      </p:cBhvr>
                                      <p:to>
                                        <p:strVal val="visible"/>
                                      </p:to>
                                    </p:set>
                                    <p:animEffect transition="in" filter="fade">
                                      <p:cBhvr>
                                        <p:cTn id="58" dur="770" decel="100000"/>
                                        <p:tgtEl>
                                          <p:spTgt spid="132110"/>
                                        </p:tgtEl>
                                      </p:cBhvr>
                                    </p:animEffect>
                                    <p:animScale>
                                      <p:cBhvr>
                                        <p:cTn id="59" dur="770" decel="100000"/>
                                        <p:tgtEl>
                                          <p:spTgt spid="132110"/>
                                        </p:tgtEl>
                                      </p:cBhvr>
                                      <p:from x="10000" y="10000"/>
                                      <p:to x="200000" y="450000"/>
                                    </p:animScale>
                                    <p:animScale>
                                      <p:cBhvr>
                                        <p:cTn id="60" dur="1230" accel="100000" fill="hold">
                                          <p:stCondLst>
                                            <p:cond delay="770"/>
                                          </p:stCondLst>
                                        </p:cTn>
                                        <p:tgtEl>
                                          <p:spTgt spid="132110"/>
                                        </p:tgtEl>
                                      </p:cBhvr>
                                      <p:from x="200000" y="450000"/>
                                      <p:to x="100000" y="100000"/>
                                    </p:animScale>
                                    <p:set>
                                      <p:cBhvr>
                                        <p:cTn id="61" dur="770" fill="hold"/>
                                        <p:tgtEl>
                                          <p:spTgt spid="132110"/>
                                        </p:tgtEl>
                                        <p:attrNameLst>
                                          <p:attrName>ppt_x</p:attrName>
                                        </p:attrNameLst>
                                      </p:cBhvr>
                                      <p:to>
                                        <p:strVal val="(0.5)"/>
                                      </p:to>
                                    </p:set>
                                    <p:anim from="(0.5)" to="(#ppt_x)" calcmode="lin" valueType="num">
                                      <p:cBhvr>
                                        <p:cTn id="62" dur="1230" accel="100000" fill="hold">
                                          <p:stCondLst>
                                            <p:cond delay="770"/>
                                          </p:stCondLst>
                                        </p:cTn>
                                        <p:tgtEl>
                                          <p:spTgt spid="132110"/>
                                        </p:tgtEl>
                                        <p:attrNameLst>
                                          <p:attrName>ppt_x</p:attrName>
                                        </p:attrNameLst>
                                      </p:cBhvr>
                                    </p:anim>
                                    <p:set>
                                      <p:cBhvr>
                                        <p:cTn id="63" dur="770" fill="hold"/>
                                        <p:tgtEl>
                                          <p:spTgt spid="132110"/>
                                        </p:tgtEl>
                                        <p:attrNameLst>
                                          <p:attrName>ppt_y</p:attrName>
                                        </p:attrNameLst>
                                      </p:cBhvr>
                                      <p:to>
                                        <p:strVal val="(#ppt_y+0.4)"/>
                                      </p:to>
                                    </p:set>
                                    <p:anim from="(#ppt_y+0.4)" to="(#ppt_y)" calcmode="lin" valueType="num">
                                      <p:cBhvr>
                                        <p:cTn id="64" dur="1230" accel="100000" fill="hold">
                                          <p:stCondLst>
                                            <p:cond delay="770"/>
                                          </p:stCondLst>
                                        </p:cTn>
                                        <p:tgtEl>
                                          <p:spTgt spid="132110"/>
                                        </p:tgtEl>
                                        <p:attrNameLst>
                                          <p:attrName>ppt_y</p:attrName>
                                        </p:attrNameLst>
                                      </p:cBhvr>
                                    </p:anim>
                                  </p:childTnLst>
                                </p:cTn>
                              </p:par>
                            </p:childTnLst>
                          </p:cTn>
                        </p:par>
                        <p:par>
                          <p:cTn id="65" fill="hold">
                            <p:stCondLst>
                              <p:cond delay="12000"/>
                            </p:stCondLst>
                            <p:childTnLst>
                              <p:par>
                                <p:cTn id="66" presetID="22" presetClass="entr" presetSubtype="8" fill="hold" grpId="0" nodeType="afterEffect">
                                  <p:stCondLst>
                                    <p:cond delay="0"/>
                                  </p:stCondLst>
                                  <p:childTnLst>
                                    <p:set>
                                      <p:cBhvr>
                                        <p:cTn id="67" dur="1" fill="hold">
                                          <p:stCondLst>
                                            <p:cond delay="0"/>
                                          </p:stCondLst>
                                        </p:cTn>
                                        <p:tgtEl>
                                          <p:spTgt spid="132121"/>
                                        </p:tgtEl>
                                        <p:attrNameLst>
                                          <p:attrName>style.visibility</p:attrName>
                                        </p:attrNameLst>
                                      </p:cBhvr>
                                      <p:to>
                                        <p:strVal val="visible"/>
                                      </p:to>
                                    </p:set>
                                    <p:animEffect transition="in" filter="wipe(left)">
                                      <p:cBhvr>
                                        <p:cTn id="68" dur="2000"/>
                                        <p:tgtEl>
                                          <p:spTgt spid="132121"/>
                                        </p:tgtEl>
                                      </p:cBhvr>
                                    </p:animEffect>
                                  </p:childTnLst>
                                </p:cTn>
                              </p:par>
                            </p:childTnLst>
                          </p:cTn>
                        </p:par>
                        <p:par>
                          <p:cTn id="69" fill="hold">
                            <p:stCondLst>
                              <p:cond delay="14000"/>
                            </p:stCondLst>
                            <p:childTnLst>
                              <p:par>
                                <p:cTn id="70" presetID="51" presetClass="entr" presetSubtype="0" fill="hold" grpId="0" nodeType="afterEffect">
                                  <p:stCondLst>
                                    <p:cond delay="0"/>
                                  </p:stCondLst>
                                  <p:childTnLst>
                                    <p:set>
                                      <p:cBhvr>
                                        <p:cTn id="71" dur="1" fill="hold">
                                          <p:stCondLst>
                                            <p:cond delay="0"/>
                                          </p:stCondLst>
                                        </p:cTn>
                                        <p:tgtEl>
                                          <p:spTgt spid="132104"/>
                                        </p:tgtEl>
                                        <p:attrNameLst>
                                          <p:attrName>style.visibility</p:attrName>
                                        </p:attrNameLst>
                                      </p:cBhvr>
                                      <p:to>
                                        <p:strVal val="visible"/>
                                      </p:to>
                                    </p:set>
                                    <p:animEffect transition="in" filter="fade">
                                      <p:cBhvr>
                                        <p:cTn id="72" dur="770" decel="100000"/>
                                        <p:tgtEl>
                                          <p:spTgt spid="132104"/>
                                        </p:tgtEl>
                                      </p:cBhvr>
                                    </p:animEffect>
                                    <p:animScale>
                                      <p:cBhvr>
                                        <p:cTn id="73" dur="770" decel="100000"/>
                                        <p:tgtEl>
                                          <p:spTgt spid="132104"/>
                                        </p:tgtEl>
                                      </p:cBhvr>
                                      <p:from x="10000" y="10000"/>
                                      <p:to x="200000" y="450000"/>
                                    </p:animScale>
                                    <p:animScale>
                                      <p:cBhvr>
                                        <p:cTn id="74" dur="1230" accel="100000" fill="hold">
                                          <p:stCondLst>
                                            <p:cond delay="770"/>
                                          </p:stCondLst>
                                        </p:cTn>
                                        <p:tgtEl>
                                          <p:spTgt spid="132104"/>
                                        </p:tgtEl>
                                      </p:cBhvr>
                                      <p:from x="200000" y="450000"/>
                                      <p:to x="100000" y="100000"/>
                                    </p:animScale>
                                    <p:set>
                                      <p:cBhvr>
                                        <p:cTn id="75" dur="770" fill="hold"/>
                                        <p:tgtEl>
                                          <p:spTgt spid="132104"/>
                                        </p:tgtEl>
                                        <p:attrNameLst>
                                          <p:attrName>ppt_x</p:attrName>
                                        </p:attrNameLst>
                                      </p:cBhvr>
                                      <p:to>
                                        <p:strVal val="(0.5)"/>
                                      </p:to>
                                    </p:set>
                                    <p:anim from="(0.5)" to="(#ppt_x)" calcmode="lin" valueType="num">
                                      <p:cBhvr>
                                        <p:cTn id="76" dur="1230" accel="100000" fill="hold">
                                          <p:stCondLst>
                                            <p:cond delay="770"/>
                                          </p:stCondLst>
                                        </p:cTn>
                                        <p:tgtEl>
                                          <p:spTgt spid="132104"/>
                                        </p:tgtEl>
                                        <p:attrNameLst>
                                          <p:attrName>ppt_x</p:attrName>
                                        </p:attrNameLst>
                                      </p:cBhvr>
                                    </p:anim>
                                    <p:set>
                                      <p:cBhvr>
                                        <p:cTn id="77" dur="770" fill="hold"/>
                                        <p:tgtEl>
                                          <p:spTgt spid="132104"/>
                                        </p:tgtEl>
                                        <p:attrNameLst>
                                          <p:attrName>ppt_y</p:attrName>
                                        </p:attrNameLst>
                                      </p:cBhvr>
                                      <p:to>
                                        <p:strVal val="(#ppt_y+0.4)"/>
                                      </p:to>
                                    </p:set>
                                    <p:anim from="(#ppt_y+0.4)" to="(#ppt_y)" calcmode="lin" valueType="num">
                                      <p:cBhvr>
                                        <p:cTn id="78" dur="1230" accel="100000" fill="hold">
                                          <p:stCondLst>
                                            <p:cond delay="770"/>
                                          </p:stCondLst>
                                        </p:cTn>
                                        <p:tgtEl>
                                          <p:spTgt spid="132104"/>
                                        </p:tgtEl>
                                        <p:attrNameLst>
                                          <p:attrName>ppt_y</p:attrName>
                                        </p:attrNameLst>
                                      </p:cBhvr>
                                    </p:anim>
                                  </p:childTnLst>
                                </p:cTn>
                              </p:par>
                            </p:childTnLst>
                          </p:cTn>
                        </p:par>
                        <p:par>
                          <p:cTn id="79" fill="hold">
                            <p:stCondLst>
                              <p:cond delay="16000"/>
                            </p:stCondLst>
                            <p:childTnLst>
                              <p:par>
                                <p:cTn id="80" presetID="51" presetClass="entr" presetSubtype="0" fill="hold" grpId="0" nodeType="afterEffect">
                                  <p:stCondLst>
                                    <p:cond delay="0"/>
                                  </p:stCondLst>
                                  <p:childTnLst>
                                    <p:set>
                                      <p:cBhvr>
                                        <p:cTn id="81" dur="1" fill="hold">
                                          <p:stCondLst>
                                            <p:cond delay="0"/>
                                          </p:stCondLst>
                                        </p:cTn>
                                        <p:tgtEl>
                                          <p:spTgt spid="132114"/>
                                        </p:tgtEl>
                                        <p:attrNameLst>
                                          <p:attrName>style.visibility</p:attrName>
                                        </p:attrNameLst>
                                      </p:cBhvr>
                                      <p:to>
                                        <p:strVal val="visible"/>
                                      </p:to>
                                    </p:set>
                                    <p:animEffect transition="in" filter="fade">
                                      <p:cBhvr>
                                        <p:cTn id="82" dur="770" decel="100000"/>
                                        <p:tgtEl>
                                          <p:spTgt spid="132114"/>
                                        </p:tgtEl>
                                      </p:cBhvr>
                                    </p:animEffect>
                                    <p:animScale>
                                      <p:cBhvr>
                                        <p:cTn id="83" dur="770" decel="100000"/>
                                        <p:tgtEl>
                                          <p:spTgt spid="132114"/>
                                        </p:tgtEl>
                                      </p:cBhvr>
                                      <p:from x="10000" y="10000"/>
                                      <p:to x="200000" y="450000"/>
                                    </p:animScale>
                                    <p:animScale>
                                      <p:cBhvr>
                                        <p:cTn id="84" dur="1230" accel="100000" fill="hold">
                                          <p:stCondLst>
                                            <p:cond delay="770"/>
                                          </p:stCondLst>
                                        </p:cTn>
                                        <p:tgtEl>
                                          <p:spTgt spid="132114"/>
                                        </p:tgtEl>
                                      </p:cBhvr>
                                      <p:from x="200000" y="450000"/>
                                      <p:to x="100000" y="100000"/>
                                    </p:animScale>
                                    <p:set>
                                      <p:cBhvr>
                                        <p:cTn id="85" dur="770" fill="hold"/>
                                        <p:tgtEl>
                                          <p:spTgt spid="132114"/>
                                        </p:tgtEl>
                                        <p:attrNameLst>
                                          <p:attrName>ppt_x</p:attrName>
                                        </p:attrNameLst>
                                      </p:cBhvr>
                                      <p:to>
                                        <p:strVal val="(0.5)"/>
                                      </p:to>
                                    </p:set>
                                    <p:anim from="(0.5)" to="(#ppt_x)" calcmode="lin" valueType="num">
                                      <p:cBhvr>
                                        <p:cTn id="86" dur="1230" accel="100000" fill="hold">
                                          <p:stCondLst>
                                            <p:cond delay="770"/>
                                          </p:stCondLst>
                                        </p:cTn>
                                        <p:tgtEl>
                                          <p:spTgt spid="132114"/>
                                        </p:tgtEl>
                                        <p:attrNameLst>
                                          <p:attrName>ppt_x</p:attrName>
                                        </p:attrNameLst>
                                      </p:cBhvr>
                                    </p:anim>
                                    <p:set>
                                      <p:cBhvr>
                                        <p:cTn id="87" dur="770" fill="hold"/>
                                        <p:tgtEl>
                                          <p:spTgt spid="132114"/>
                                        </p:tgtEl>
                                        <p:attrNameLst>
                                          <p:attrName>ppt_y</p:attrName>
                                        </p:attrNameLst>
                                      </p:cBhvr>
                                      <p:to>
                                        <p:strVal val="(#ppt_y+0.4)"/>
                                      </p:to>
                                    </p:set>
                                    <p:anim from="(#ppt_y+0.4)" to="(#ppt_y)" calcmode="lin" valueType="num">
                                      <p:cBhvr>
                                        <p:cTn id="88" dur="1230" accel="100000" fill="hold">
                                          <p:stCondLst>
                                            <p:cond delay="770"/>
                                          </p:stCondLst>
                                        </p:cTn>
                                        <p:tgtEl>
                                          <p:spTgt spid="132114"/>
                                        </p:tgtEl>
                                        <p:attrNameLst>
                                          <p:attrName>ppt_y</p:attrName>
                                        </p:attrNameLst>
                                      </p:cBhvr>
                                    </p:anim>
                                  </p:childTnLst>
                                </p:cTn>
                              </p:par>
                            </p:childTnLst>
                          </p:cTn>
                        </p:par>
                        <p:par>
                          <p:cTn id="89" fill="hold">
                            <p:stCondLst>
                              <p:cond delay="18000"/>
                            </p:stCondLst>
                            <p:childTnLst>
                              <p:par>
                                <p:cTn id="90" presetID="18" presetClass="entr" presetSubtype="3" fill="hold" grpId="0" nodeType="afterEffect">
                                  <p:stCondLst>
                                    <p:cond delay="0"/>
                                  </p:stCondLst>
                                  <p:childTnLst>
                                    <p:set>
                                      <p:cBhvr>
                                        <p:cTn id="91" dur="1" fill="hold">
                                          <p:stCondLst>
                                            <p:cond delay="0"/>
                                          </p:stCondLst>
                                        </p:cTn>
                                        <p:tgtEl>
                                          <p:spTgt spid="132103"/>
                                        </p:tgtEl>
                                        <p:attrNameLst>
                                          <p:attrName>style.visibility</p:attrName>
                                        </p:attrNameLst>
                                      </p:cBhvr>
                                      <p:to>
                                        <p:strVal val="visible"/>
                                      </p:to>
                                    </p:set>
                                    <p:animEffect transition="in" filter="strips(upRight)">
                                      <p:cBhvr>
                                        <p:cTn id="92" dur="2000"/>
                                        <p:tgtEl>
                                          <p:spTgt spid="132103"/>
                                        </p:tgtEl>
                                      </p:cBhvr>
                                    </p:animEffect>
                                  </p:childTnLst>
                                </p:cTn>
                              </p:par>
                            </p:childTnLst>
                          </p:cTn>
                        </p:par>
                        <p:par>
                          <p:cTn id="93" fill="hold">
                            <p:stCondLst>
                              <p:cond delay="20000"/>
                            </p:stCondLst>
                            <p:childTnLst>
                              <p:par>
                                <p:cTn id="94" presetID="22" presetClass="entr" presetSubtype="8" fill="hold" grpId="0" nodeType="afterEffect">
                                  <p:stCondLst>
                                    <p:cond delay="0"/>
                                  </p:stCondLst>
                                  <p:childTnLst>
                                    <p:set>
                                      <p:cBhvr>
                                        <p:cTn id="95" dur="1" fill="hold">
                                          <p:stCondLst>
                                            <p:cond delay="0"/>
                                          </p:stCondLst>
                                        </p:cTn>
                                        <p:tgtEl>
                                          <p:spTgt spid="132105"/>
                                        </p:tgtEl>
                                        <p:attrNameLst>
                                          <p:attrName>style.visibility</p:attrName>
                                        </p:attrNameLst>
                                      </p:cBhvr>
                                      <p:to>
                                        <p:strVal val="visible"/>
                                      </p:to>
                                    </p:set>
                                    <p:animEffect transition="in" filter="wipe(left)">
                                      <p:cBhvr>
                                        <p:cTn id="96" dur="2000"/>
                                        <p:tgtEl>
                                          <p:spTgt spid="132105"/>
                                        </p:tgtEl>
                                      </p:cBhvr>
                                    </p:animEffect>
                                  </p:childTnLst>
                                </p:cTn>
                              </p:par>
                            </p:childTnLst>
                          </p:cTn>
                        </p:par>
                        <p:par>
                          <p:cTn id="97" fill="hold">
                            <p:stCondLst>
                              <p:cond delay="22000"/>
                            </p:stCondLst>
                            <p:childTnLst>
                              <p:par>
                                <p:cTn id="98" presetID="51" presetClass="entr" presetSubtype="0" fill="hold" grpId="0" nodeType="afterEffect">
                                  <p:stCondLst>
                                    <p:cond delay="0"/>
                                  </p:stCondLst>
                                  <p:childTnLst>
                                    <p:set>
                                      <p:cBhvr>
                                        <p:cTn id="99" dur="1" fill="hold">
                                          <p:stCondLst>
                                            <p:cond delay="0"/>
                                          </p:stCondLst>
                                        </p:cTn>
                                        <p:tgtEl>
                                          <p:spTgt spid="132112"/>
                                        </p:tgtEl>
                                        <p:attrNameLst>
                                          <p:attrName>style.visibility</p:attrName>
                                        </p:attrNameLst>
                                      </p:cBhvr>
                                      <p:to>
                                        <p:strVal val="visible"/>
                                      </p:to>
                                    </p:set>
                                    <p:animEffect transition="in" filter="fade">
                                      <p:cBhvr>
                                        <p:cTn id="100" dur="770" decel="100000"/>
                                        <p:tgtEl>
                                          <p:spTgt spid="132112"/>
                                        </p:tgtEl>
                                      </p:cBhvr>
                                    </p:animEffect>
                                    <p:animScale>
                                      <p:cBhvr>
                                        <p:cTn id="101" dur="770" decel="100000"/>
                                        <p:tgtEl>
                                          <p:spTgt spid="132112"/>
                                        </p:tgtEl>
                                      </p:cBhvr>
                                      <p:from x="10000" y="10000"/>
                                      <p:to x="200000" y="450000"/>
                                    </p:animScale>
                                    <p:animScale>
                                      <p:cBhvr>
                                        <p:cTn id="102" dur="1230" accel="100000" fill="hold">
                                          <p:stCondLst>
                                            <p:cond delay="770"/>
                                          </p:stCondLst>
                                        </p:cTn>
                                        <p:tgtEl>
                                          <p:spTgt spid="132112"/>
                                        </p:tgtEl>
                                      </p:cBhvr>
                                      <p:from x="200000" y="450000"/>
                                      <p:to x="100000" y="100000"/>
                                    </p:animScale>
                                    <p:set>
                                      <p:cBhvr>
                                        <p:cTn id="103" dur="770" fill="hold"/>
                                        <p:tgtEl>
                                          <p:spTgt spid="132112"/>
                                        </p:tgtEl>
                                        <p:attrNameLst>
                                          <p:attrName>ppt_x</p:attrName>
                                        </p:attrNameLst>
                                      </p:cBhvr>
                                      <p:to>
                                        <p:strVal val="(0.5)"/>
                                      </p:to>
                                    </p:set>
                                    <p:anim from="(0.5)" to="(#ppt_x)" calcmode="lin" valueType="num">
                                      <p:cBhvr>
                                        <p:cTn id="104" dur="1230" accel="100000" fill="hold">
                                          <p:stCondLst>
                                            <p:cond delay="770"/>
                                          </p:stCondLst>
                                        </p:cTn>
                                        <p:tgtEl>
                                          <p:spTgt spid="132112"/>
                                        </p:tgtEl>
                                        <p:attrNameLst>
                                          <p:attrName>ppt_x</p:attrName>
                                        </p:attrNameLst>
                                      </p:cBhvr>
                                    </p:anim>
                                    <p:set>
                                      <p:cBhvr>
                                        <p:cTn id="105" dur="770" fill="hold"/>
                                        <p:tgtEl>
                                          <p:spTgt spid="132112"/>
                                        </p:tgtEl>
                                        <p:attrNameLst>
                                          <p:attrName>ppt_y</p:attrName>
                                        </p:attrNameLst>
                                      </p:cBhvr>
                                      <p:to>
                                        <p:strVal val="(#ppt_y+0.4)"/>
                                      </p:to>
                                    </p:set>
                                    <p:anim from="(#ppt_y+0.4)" to="(#ppt_y)" calcmode="lin" valueType="num">
                                      <p:cBhvr>
                                        <p:cTn id="106" dur="1230" accel="100000" fill="hold">
                                          <p:stCondLst>
                                            <p:cond delay="770"/>
                                          </p:stCondLst>
                                        </p:cTn>
                                        <p:tgtEl>
                                          <p:spTgt spid="132112"/>
                                        </p:tgtEl>
                                        <p:attrNameLst>
                                          <p:attrName>ppt_y</p:attrName>
                                        </p:attrNameLst>
                                      </p:cBhvr>
                                    </p:anim>
                                  </p:childTnLst>
                                </p:cTn>
                              </p:par>
                            </p:childTnLst>
                          </p:cTn>
                        </p:par>
                        <p:par>
                          <p:cTn id="107" fill="hold">
                            <p:stCondLst>
                              <p:cond delay="24000"/>
                            </p:stCondLst>
                            <p:childTnLst>
                              <p:par>
                                <p:cTn id="108" presetID="51" presetClass="entr" presetSubtype="0" fill="hold" grpId="0" nodeType="afterEffect">
                                  <p:stCondLst>
                                    <p:cond delay="0"/>
                                  </p:stCondLst>
                                  <p:childTnLst>
                                    <p:set>
                                      <p:cBhvr>
                                        <p:cTn id="109" dur="1" fill="hold">
                                          <p:stCondLst>
                                            <p:cond delay="0"/>
                                          </p:stCondLst>
                                        </p:cTn>
                                        <p:tgtEl>
                                          <p:spTgt spid="132116"/>
                                        </p:tgtEl>
                                        <p:attrNameLst>
                                          <p:attrName>style.visibility</p:attrName>
                                        </p:attrNameLst>
                                      </p:cBhvr>
                                      <p:to>
                                        <p:strVal val="visible"/>
                                      </p:to>
                                    </p:set>
                                    <p:animEffect transition="in" filter="fade">
                                      <p:cBhvr>
                                        <p:cTn id="110" dur="770" decel="100000"/>
                                        <p:tgtEl>
                                          <p:spTgt spid="132116"/>
                                        </p:tgtEl>
                                      </p:cBhvr>
                                    </p:animEffect>
                                    <p:animScale>
                                      <p:cBhvr>
                                        <p:cTn id="111" dur="770" decel="100000"/>
                                        <p:tgtEl>
                                          <p:spTgt spid="132116"/>
                                        </p:tgtEl>
                                      </p:cBhvr>
                                      <p:from x="10000" y="10000"/>
                                      <p:to x="200000" y="450000"/>
                                    </p:animScale>
                                    <p:animScale>
                                      <p:cBhvr>
                                        <p:cTn id="112" dur="1230" accel="100000" fill="hold">
                                          <p:stCondLst>
                                            <p:cond delay="770"/>
                                          </p:stCondLst>
                                        </p:cTn>
                                        <p:tgtEl>
                                          <p:spTgt spid="132116"/>
                                        </p:tgtEl>
                                      </p:cBhvr>
                                      <p:from x="200000" y="450000"/>
                                      <p:to x="100000" y="100000"/>
                                    </p:animScale>
                                    <p:set>
                                      <p:cBhvr>
                                        <p:cTn id="113" dur="770" fill="hold"/>
                                        <p:tgtEl>
                                          <p:spTgt spid="132116"/>
                                        </p:tgtEl>
                                        <p:attrNameLst>
                                          <p:attrName>ppt_x</p:attrName>
                                        </p:attrNameLst>
                                      </p:cBhvr>
                                      <p:to>
                                        <p:strVal val="(0.5)"/>
                                      </p:to>
                                    </p:set>
                                    <p:anim from="(0.5)" to="(#ppt_x)" calcmode="lin" valueType="num">
                                      <p:cBhvr>
                                        <p:cTn id="114" dur="1230" accel="100000" fill="hold">
                                          <p:stCondLst>
                                            <p:cond delay="770"/>
                                          </p:stCondLst>
                                        </p:cTn>
                                        <p:tgtEl>
                                          <p:spTgt spid="132116"/>
                                        </p:tgtEl>
                                        <p:attrNameLst>
                                          <p:attrName>ppt_x</p:attrName>
                                        </p:attrNameLst>
                                      </p:cBhvr>
                                    </p:anim>
                                    <p:set>
                                      <p:cBhvr>
                                        <p:cTn id="115" dur="770" fill="hold"/>
                                        <p:tgtEl>
                                          <p:spTgt spid="132116"/>
                                        </p:tgtEl>
                                        <p:attrNameLst>
                                          <p:attrName>ppt_y</p:attrName>
                                        </p:attrNameLst>
                                      </p:cBhvr>
                                      <p:to>
                                        <p:strVal val="(#ppt_y+0.4)"/>
                                      </p:to>
                                    </p:set>
                                    <p:anim from="(#ppt_y+0.4)" to="(#ppt_y)" calcmode="lin" valueType="num">
                                      <p:cBhvr>
                                        <p:cTn id="116" dur="1230" accel="100000" fill="hold">
                                          <p:stCondLst>
                                            <p:cond delay="770"/>
                                          </p:stCondLst>
                                        </p:cTn>
                                        <p:tgtEl>
                                          <p:spTgt spid="132116"/>
                                        </p:tgtEl>
                                        <p:attrNameLst>
                                          <p:attrName>ppt_y</p:attrName>
                                        </p:attrNameLst>
                                      </p:cBhvr>
                                    </p:anim>
                                  </p:childTnLst>
                                </p:cTn>
                              </p:par>
                            </p:childTnLst>
                          </p:cTn>
                        </p:par>
                        <p:par>
                          <p:cTn id="117" fill="hold">
                            <p:stCondLst>
                              <p:cond delay="26000"/>
                            </p:stCondLst>
                            <p:childTnLst>
                              <p:par>
                                <p:cTn id="118" presetID="51" presetClass="entr" presetSubtype="0" fill="hold" grpId="0" nodeType="afterEffect">
                                  <p:stCondLst>
                                    <p:cond delay="0"/>
                                  </p:stCondLst>
                                  <p:childTnLst>
                                    <p:set>
                                      <p:cBhvr>
                                        <p:cTn id="119" dur="1" fill="hold">
                                          <p:stCondLst>
                                            <p:cond delay="0"/>
                                          </p:stCondLst>
                                        </p:cTn>
                                        <p:tgtEl>
                                          <p:spTgt spid="132106"/>
                                        </p:tgtEl>
                                        <p:attrNameLst>
                                          <p:attrName>style.visibility</p:attrName>
                                        </p:attrNameLst>
                                      </p:cBhvr>
                                      <p:to>
                                        <p:strVal val="visible"/>
                                      </p:to>
                                    </p:set>
                                    <p:animEffect transition="in" filter="fade">
                                      <p:cBhvr>
                                        <p:cTn id="120" dur="770" decel="100000"/>
                                        <p:tgtEl>
                                          <p:spTgt spid="132106"/>
                                        </p:tgtEl>
                                      </p:cBhvr>
                                    </p:animEffect>
                                    <p:animScale>
                                      <p:cBhvr>
                                        <p:cTn id="121" dur="770" decel="100000"/>
                                        <p:tgtEl>
                                          <p:spTgt spid="132106"/>
                                        </p:tgtEl>
                                      </p:cBhvr>
                                      <p:from x="10000" y="10000"/>
                                      <p:to x="200000" y="450000"/>
                                    </p:animScale>
                                    <p:animScale>
                                      <p:cBhvr>
                                        <p:cTn id="122" dur="1230" accel="100000" fill="hold">
                                          <p:stCondLst>
                                            <p:cond delay="770"/>
                                          </p:stCondLst>
                                        </p:cTn>
                                        <p:tgtEl>
                                          <p:spTgt spid="132106"/>
                                        </p:tgtEl>
                                      </p:cBhvr>
                                      <p:from x="200000" y="450000"/>
                                      <p:to x="100000" y="100000"/>
                                    </p:animScale>
                                    <p:set>
                                      <p:cBhvr>
                                        <p:cTn id="123" dur="770" fill="hold"/>
                                        <p:tgtEl>
                                          <p:spTgt spid="132106"/>
                                        </p:tgtEl>
                                        <p:attrNameLst>
                                          <p:attrName>ppt_x</p:attrName>
                                        </p:attrNameLst>
                                      </p:cBhvr>
                                      <p:to>
                                        <p:strVal val="(0.5)"/>
                                      </p:to>
                                    </p:set>
                                    <p:anim from="(0.5)" to="(#ppt_x)" calcmode="lin" valueType="num">
                                      <p:cBhvr>
                                        <p:cTn id="124" dur="1230" accel="100000" fill="hold">
                                          <p:stCondLst>
                                            <p:cond delay="770"/>
                                          </p:stCondLst>
                                        </p:cTn>
                                        <p:tgtEl>
                                          <p:spTgt spid="132106"/>
                                        </p:tgtEl>
                                        <p:attrNameLst>
                                          <p:attrName>ppt_x</p:attrName>
                                        </p:attrNameLst>
                                      </p:cBhvr>
                                    </p:anim>
                                    <p:set>
                                      <p:cBhvr>
                                        <p:cTn id="125" dur="770" fill="hold"/>
                                        <p:tgtEl>
                                          <p:spTgt spid="132106"/>
                                        </p:tgtEl>
                                        <p:attrNameLst>
                                          <p:attrName>ppt_y</p:attrName>
                                        </p:attrNameLst>
                                      </p:cBhvr>
                                      <p:to>
                                        <p:strVal val="(#ppt_y+0.4)"/>
                                      </p:to>
                                    </p:set>
                                    <p:anim from="(#ppt_y+0.4)" to="(#ppt_y)" calcmode="lin" valueType="num">
                                      <p:cBhvr>
                                        <p:cTn id="126" dur="1230" accel="100000" fill="hold">
                                          <p:stCondLst>
                                            <p:cond delay="770"/>
                                          </p:stCondLst>
                                        </p:cTn>
                                        <p:tgtEl>
                                          <p:spTgt spid="132106"/>
                                        </p:tgtEl>
                                        <p:attrNameLst>
                                          <p:attrName>ppt_y</p:attrName>
                                        </p:attrNameLst>
                                      </p:cBhvr>
                                    </p:anim>
                                  </p:childTnLst>
                                </p:cTn>
                              </p:par>
                            </p:childTnLst>
                          </p:cTn>
                        </p:par>
                        <p:par>
                          <p:cTn id="127" fill="hold">
                            <p:stCondLst>
                              <p:cond delay="28000"/>
                            </p:stCondLst>
                            <p:childTnLst>
                              <p:par>
                                <p:cTn id="128" presetID="51" presetClass="entr" presetSubtype="0" fill="hold" grpId="0" nodeType="afterEffect">
                                  <p:stCondLst>
                                    <p:cond delay="0"/>
                                  </p:stCondLst>
                                  <p:childTnLst>
                                    <p:set>
                                      <p:cBhvr>
                                        <p:cTn id="129" dur="1" fill="hold">
                                          <p:stCondLst>
                                            <p:cond delay="0"/>
                                          </p:stCondLst>
                                        </p:cTn>
                                        <p:tgtEl>
                                          <p:spTgt spid="132109"/>
                                        </p:tgtEl>
                                        <p:attrNameLst>
                                          <p:attrName>style.visibility</p:attrName>
                                        </p:attrNameLst>
                                      </p:cBhvr>
                                      <p:to>
                                        <p:strVal val="visible"/>
                                      </p:to>
                                    </p:set>
                                    <p:animEffect transition="in" filter="fade">
                                      <p:cBhvr>
                                        <p:cTn id="130" dur="770" decel="100000"/>
                                        <p:tgtEl>
                                          <p:spTgt spid="132109"/>
                                        </p:tgtEl>
                                      </p:cBhvr>
                                    </p:animEffect>
                                    <p:animScale>
                                      <p:cBhvr>
                                        <p:cTn id="131" dur="770" decel="100000"/>
                                        <p:tgtEl>
                                          <p:spTgt spid="132109"/>
                                        </p:tgtEl>
                                      </p:cBhvr>
                                      <p:from x="10000" y="10000"/>
                                      <p:to x="200000" y="450000"/>
                                    </p:animScale>
                                    <p:animScale>
                                      <p:cBhvr>
                                        <p:cTn id="132" dur="1230" accel="100000" fill="hold">
                                          <p:stCondLst>
                                            <p:cond delay="770"/>
                                          </p:stCondLst>
                                        </p:cTn>
                                        <p:tgtEl>
                                          <p:spTgt spid="132109"/>
                                        </p:tgtEl>
                                      </p:cBhvr>
                                      <p:from x="200000" y="450000"/>
                                      <p:to x="100000" y="100000"/>
                                    </p:animScale>
                                    <p:set>
                                      <p:cBhvr>
                                        <p:cTn id="133" dur="770" fill="hold"/>
                                        <p:tgtEl>
                                          <p:spTgt spid="132109"/>
                                        </p:tgtEl>
                                        <p:attrNameLst>
                                          <p:attrName>ppt_x</p:attrName>
                                        </p:attrNameLst>
                                      </p:cBhvr>
                                      <p:to>
                                        <p:strVal val="(0.5)"/>
                                      </p:to>
                                    </p:set>
                                    <p:anim from="(0.5)" to="(#ppt_x)" calcmode="lin" valueType="num">
                                      <p:cBhvr>
                                        <p:cTn id="134" dur="1230" accel="100000" fill="hold">
                                          <p:stCondLst>
                                            <p:cond delay="770"/>
                                          </p:stCondLst>
                                        </p:cTn>
                                        <p:tgtEl>
                                          <p:spTgt spid="132109"/>
                                        </p:tgtEl>
                                        <p:attrNameLst>
                                          <p:attrName>ppt_x</p:attrName>
                                        </p:attrNameLst>
                                      </p:cBhvr>
                                    </p:anim>
                                    <p:set>
                                      <p:cBhvr>
                                        <p:cTn id="135" dur="770" fill="hold"/>
                                        <p:tgtEl>
                                          <p:spTgt spid="132109"/>
                                        </p:tgtEl>
                                        <p:attrNameLst>
                                          <p:attrName>ppt_y</p:attrName>
                                        </p:attrNameLst>
                                      </p:cBhvr>
                                      <p:to>
                                        <p:strVal val="(#ppt_y+0.4)"/>
                                      </p:to>
                                    </p:set>
                                    <p:anim from="(#ppt_y+0.4)" to="(#ppt_y)" calcmode="lin" valueType="num">
                                      <p:cBhvr>
                                        <p:cTn id="136" dur="1230" accel="100000" fill="hold">
                                          <p:stCondLst>
                                            <p:cond delay="770"/>
                                          </p:stCondLst>
                                        </p:cTn>
                                        <p:tgtEl>
                                          <p:spTgt spid="132109"/>
                                        </p:tgtEl>
                                        <p:attrNameLst>
                                          <p:attrName>ppt_y</p:attrName>
                                        </p:attrNameLst>
                                      </p:cBhvr>
                                    </p:anim>
                                  </p:childTnLst>
                                </p:cTn>
                              </p:par>
                            </p:childTnLst>
                          </p:cTn>
                        </p:par>
                        <p:par>
                          <p:cTn id="137" fill="hold">
                            <p:stCondLst>
                              <p:cond delay="30000"/>
                            </p:stCondLst>
                            <p:childTnLst>
                              <p:par>
                                <p:cTn id="138" presetID="51" presetClass="entr" presetSubtype="0" fill="hold" grpId="0" nodeType="afterEffect">
                                  <p:stCondLst>
                                    <p:cond delay="0"/>
                                  </p:stCondLst>
                                  <p:childTnLst>
                                    <p:set>
                                      <p:cBhvr>
                                        <p:cTn id="139" dur="1" fill="hold">
                                          <p:stCondLst>
                                            <p:cond delay="0"/>
                                          </p:stCondLst>
                                        </p:cTn>
                                        <p:tgtEl>
                                          <p:spTgt spid="132117"/>
                                        </p:tgtEl>
                                        <p:attrNameLst>
                                          <p:attrName>style.visibility</p:attrName>
                                        </p:attrNameLst>
                                      </p:cBhvr>
                                      <p:to>
                                        <p:strVal val="visible"/>
                                      </p:to>
                                    </p:set>
                                    <p:animEffect transition="in" filter="fade">
                                      <p:cBhvr>
                                        <p:cTn id="140" dur="770" decel="100000"/>
                                        <p:tgtEl>
                                          <p:spTgt spid="132117"/>
                                        </p:tgtEl>
                                      </p:cBhvr>
                                    </p:animEffect>
                                    <p:animScale>
                                      <p:cBhvr>
                                        <p:cTn id="141" dur="770" decel="100000"/>
                                        <p:tgtEl>
                                          <p:spTgt spid="132117"/>
                                        </p:tgtEl>
                                      </p:cBhvr>
                                      <p:from x="10000" y="10000"/>
                                      <p:to x="200000" y="450000"/>
                                    </p:animScale>
                                    <p:animScale>
                                      <p:cBhvr>
                                        <p:cTn id="142" dur="1230" accel="100000" fill="hold">
                                          <p:stCondLst>
                                            <p:cond delay="770"/>
                                          </p:stCondLst>
                                        </p:cTn>
                                        <p:tgtEl>
                                          <p:spTgt spid="132117"/>
                                        </p:tgtEl>
                                      </p:cBhvr>
                                      <p:from x="200000" y="450000"/>
                                      <p:to x="100000" y="100000"/>
                                    </p:animScale>
                                    <p:set>
                                      <p:cBhvr>
                                        <p:cTn id="143" dur="770" fill="hold"/>
                                        <p:tgtEl>
                                          <p:spTgt spid="132117"/>
                                        </p:tgtEl>
                                        <p:attrNameLst>
                                          <p:attrName>ppt_x</p:attrName>
                                        </p:attrNameLst>
                                      </p:cBhvr>
                                      <p:to>
                                        <p:strVal val="(0.5)"/>
                                      </p:to>
                                    </p:set>
                                    <p:anim from="(0.5)" to="(#ppt_x)" calcmode="lin" valueType="num">
                                      <p:cBhvr>
                                        <p:cTn id="144" dur="1230" accel="100000" fill="hold">
                                          <p:stCondLst>
                                            <p:cond delay="770"/>
                                          </p:stCondLst>
                                        </p:cTn>
                                        <p:tgtEl>
                                          <p:spTgt spid="132117"/>
                                        </p:tgtEl>
                                        <p:attrNameLst>
                                          <p:attrName>ppt_x</p:attrName>
                                        </p:attrNameLst>
                                      </p:cBhvr>
                                    </p:anim>
                                    <p:set>
                                      <p:cBhvr>
                                        <p:cTn id="145" dur="770" fill="hold"/>
                                        <p:tgtEl>
                                          <p:spTgt spid="132117"/>
                                        </p:tgtEl>
                                        <p:attrNameLst>
                                          <p:attrName>ppt_y</p:attrName>
                                        </p:attrNameLst>
                                      </p:cBhvr>
                                      <p:to>
                                        <p:strVal val="(#ppt_y+0.4)"/>
                                      </p:to>
                                    </p:set>
                                    <p:anim from="(#ppt_y+0.4)" to="(#ppt_y)" calcmode="lin" valueType="num">
                                      <p:cBhvr>
                                        <p:cTn id="146" dur="1230" accel="100000" fill="hold">
                                          <p:stCondLst>
                                            <p:cond delay="770"/>
                                          </p:stCondLst>
                                        </p:cTn>
                                        <p:tgtEl>
                                          <p:spTgt spid="132117"/>
                                        </p:tgtEl>
                                        <p:attrNameLst>
                                          <p:attrName>ppt_y</p:attrName>
                                        </p:attrNameLst>
                                      </p:cBhvr>
                                    </p:anim>
                                  </p:childTnLst>
                                </p:cTn>
                              </p:par>
                            </p:childTnLst>
                          </p:cTn>
                        </p:par>
                        <p:par>
                          <p:cTn id="147" fill="hold">
                            <p:stCondLst>
                              <p:cond delay="32000"/>
                            </p:stCondLst>
                            <p:childTnLst>
                              <p:par>
                                <p:cTn id="148" presetID="22" presetClass="entr" presetSubtype="2" fill="hold" grpId="0" nodeType="afterEffect">
                                  <p:stCondLst>
                                    <p:cond delay="0"/>
                                  </p:stCondLst>
                                  <p:childTnLst>
                                    <p:set>
                                      <p:cBhvr>
                                        <p:cTn id="149" dur="1" fill="hold">
                                          <p:stCondLst>
                                            <p:cond delay="0"/>
                                          </p:stCondLst>
                                        </p:cTn>
                                        <p:tgtEl>
                                          <p:spTgt spid="132107"/>
                                        </p:tgtEl>
                                        <p:attrNameLst>
                                          <p:attrName>style.visibility</p:attrName>
                                        </p:attrNameLst>
                                      </p:cBhvr>
                                      <p:to>
                                        <p:strVal val="visible"/>
                                      </p:to>
                                    </p:set>
                                    <p:animEffect transition="in" filter="wipe(right)">
                                      <p:cBhvr>
                                        <p:cTn id="150" dur="2000"/>
                                        <p:tgtEl>
                                          <p:spTgt spid="132107"/>
                                        </p:tgtEl>
                                      </p:cBhvr>
                                    </p:animEffect>
                                  </p:childTnLst>
                                </p:cTn>
                              </p:par>
                            </p:childTnLst>
                          </p:cTn>
                        </p:par>
                        <p:par>
                          <p:cTn id="151" fill="hold">
                            <p:stCondLst>
                              <p:cond delay="34000"/>
                            </p:stCondLst>
                            <p:childTnLst>
                              <p:par>
                                <p:cTn id="152" presetID="51" presetClass="entr" presetSubtype="0" fill="hold" grpId="0" nodeType="afterEffect">
                                  <p:stCondLst>
                                    <p:cond delay="0"/>
                                  </p:stCondLst>
                                  <p:childTnLst>
                                    <p:set>
                                      <p:cBhvr>
                                        <p:cTn id="153" dur="1" fill="hold">
                                          <p:stCondLst>
                                            <p:cond delay="0"/>
                                          </p:stCondLst>
                                        </p:cTn>
                                        <p:tgtEl>
                                          <p:spTgt spid="132111"/>
                                        </p:tgtEl>
                                        <p:attrNameLst>
                                          <p:attrName>style.visibility</p:attrName>
                                        </p:attrNameLst>
                                      </p:cBhvr>
                                      <p:to>
                                        <p:strVal val="visible"/>
                                      </p:to>
                                    </p:set>
                                    <p:animEffect transition="in" filter="fade">
                                      <p:cBhvr>
                                        <p:cTn id="154" dur="770" decel="100000"/>
                                        <p:tgtEl>
                                          <p:spTgt spid="132111"/>
                                        </p:tgtEl>
                                      </p:cBhvr>
                                    </p:animEffect>
                                    <p:animScale>
                                      <p:cBhvr>
                                        <p:cTn id="155" dur="770" decel="100000"/>
                                        <p:tgtEl>
                                          <p:spTgt spid="132111"/>
                                        </p:tgtEl>
                                      </p:cBhvr>
                                      <p:from x="10000" y="10000"/>
                                      <p:to x="200000" y="450000"/>
                                    </p:animScale>
                                    <p:animScale>
                                      <p:cBhvr>
                                        <p:cTn id="156" dur="1230" accel="100000" fill="hold">
                                          <p:stCondLst>
                                            <p:cond delay="770"/>
                                          </p:stCondLst>
                                        </p:cTn>
                                        <p:tgtEl>
                                          <p:spTgt spid="132111"/>
                                        </p:tgtEl>
                                      </p:cBhvr>
                                      <p:from x="200000" y="450000"/>
                                      <p:to x="100000" y="100000"/>
                                    </p:animScale>
                                    <p:set>
                                      <p:cBhvr>
                                        <p:cTn id="157" dur="770" fill="hold"/>
                                        <p:tgtEl>
                                          <p:spTgt spid="132111"/>
                                        </p:tgtEl>
                                        <p:attrNameLst>
                                          <p:attrName>ppt_x</p:attrName>
                                        </p:attrNameLst>
                                      </p:cBhvr>
                                      <p:to>
                                        <p:strVal val="(0.5)"/>
                                      </p:to>
                                    </p:set>
                                    <p:anim from="(0.5)" to="(#ppt_x)" calcmode="lin" valueType="num">
                                      <p:cBhvr>
                                        <p:cTn id="158" dur="1230" accel="100000" fill="hold">
                                          <p:stCondLst>
                                            <p:cond delay="770"/>
                                          </p:stCondLst>
                                        </p:cTn>
                                        <p:tgtEl>
                                          <p:spTgt spid="132111"/>
                                        </p:tgtEl>
                                        <p:attrNameLst>
                                          <p:attrName>ppt_x</p:attrName>
                                        </p:attrNameLst>
                                      </p:cBhvr>
                                    </p:anim>
                                    <p:set>
                                      <p:cBhvr>
                                        <p:cTn id="159" dur="770" fill="hold"/>
                                        <p:tgtEl>
                                          <p:spTgt spid="132111"/>
                                        </p:tgtEl>
                                        <p:attrNameLst>
                                          <p:attrName>ppt_y</p:attrName>
                                        </p:attrNameLst>
                                      </p:cBhvr>
                                      <p:to>
                                        <p:strVal val="(#ppt_y+0.4)"/>
                                      </p:to>
                                    </p:set>
                                    <p:anim from="(#ppt_y+0.4)" to="(#ppt_y)" calcmode="lin" valueType="num">
                                      <p:cBhvr>
                                        <p:cTn id="160" dur="1230" accel="100000" fill="hold">
                                          <p:stCondLst>
                                            <p:cond delay="770"/>
                                          </p:stCondLst>
                                        </p:cTn>
                                        <p:tgtEl>
                                          <p:spTgt spid="132111"/>
                                        </p:tgtEl>
                                        <p:attrNameLst>
                                          <p:attrName>ppt_y</p:attrName>
                                        </p:attrNameLst>
                                      </p:cBhvr>
                                    </p:anim>
                                  </p:childTnLst>
                                </p:cTn>
                              </p:par>
                            </p:childTnLst>
                          </p:cTn>
                        </p:par>
                        <p:par>
                          <p:cTn id="161" fill="hold">
                            <p:stCondLst>
                              <p:cond delay="36000"/>
                            </p:stCondLst>
                            <p:childTnLst>
                              <p:par>
                                <p:cTn id="162" presetID="51" presetClass="entr" presetSubtype="0" fill="hold" grpId="0" nodeType="afterEffect">
                                  <p:stCondLst>
                                    <p:cond delay="0"/>
                                  </p:stCondLst>
                                  <p:childTnLst>
                                    <p:set>
                                      <p:cBhvr>
                                        <p:cTn id="163" dur="1" fill="hold">
                                          <p:stCondLst>
                                            <p:cond delay="0"/>
                                          </p:stCondLst>
                                        </p:cTn>
                                        <p:tgtEl>
                                          <p:spTgt spid="132119"/>
                                        </p:tgtEl>
                                        <p:attrNameLst>
                                          <p:attrName>style.visibility</p:attrName>
                                        </p:attrNameLst>
                                      </p:cBhvr>
                                      <p:to>
                                        <p:strVal val="visible"/>
                                      </p:to>
                                    </p:set>
                                    <p:animEffect transition="in" filter="fade">
                                      <p:cBhvr>
                                        <p:cTn id="164" dur="770" decel="100000"/>
                                        <p:tgtEl>
                                          <p:spTgt spid="132119"/>
                                        </p:tgtEl>
                                      </p:cBhvr>
                                    </p:animEffect>
                                    <p:animScale>
                                      <p:cBhvr>
                                        <p:cTn id="165" dur="770" decel="100000"/>
                                        <p:tgtEl>
                                          <p:spTgt spid="132119"/>
                                        </p:tgtEl>
                                      </p:cBhvr>
                                      <p:from x="10000" y="10000"/>
                                      <p:to x="200000" y="450000"/>
                                    </p:animScale>
                                    <p:animScale>
                                      <p:cBhvr>
                                        <p:cTn id="166" dur="1230" accel="100000" fill="hold">
                                          <p:stCondLst>
                                            <p:cond delay="770"/>
                                          </p:stCondLst>
                                        </p:cTn>
                                        <p:tgtEl>
                                          <p:spTgt spid="132119"/>
                                        </p:tgtEl>
                                      </p:cBhvr>
                                      <p:from x="200000" y="450000"/>
                                      <p:to x="100000" y="100000"/>
                                    </p:animScale>
                                    <p:set>
                                      <p:cBhvr>
                                        <p:cTn id="167" dur="770" fill="hold"/>
                                        <p:tgtEl>
                                          <p:spTgt spid="132119"/>
                                        </p:tgtEl>
                                        <p:attrNameLst>
                                          <p:attrName>ppt_x</p:attrName>
                                        </p:attrNameLst>
                                      </p:cBhvr>
                                      <p:to>
                                        <p:strVal val="(0.5)"/>
                                      </p:to>
                                    </p:set>
                                    <p:anim from="(0.5)" to="(#ppt_x)" calcmode="lin" valueType="num">
                                      <p:cBhvr>
                                        <p:cTn id="168" dur="1230" accel="100000" fill="hold">
                                          <p:stCondLst>
                                            <p:cond delay="770"/>
                                          </p:stCondLst>
                                        </p:cTn>
                                        <p:tgtEl>
                                          <p:spTgt spid="132119"/>
                                        </p:tgtEl>
                                        <p:attrNameLst>
                                          <p:attrName>ppt_x</p:attrName>
                                        </p:attrNameLst>
                                      </p:cBhvr>
                                    </p:anim>
                                    <p:set>
                                      <p:cBhvr>
                                        <p:cTn id="169" dur="770" fill="hold"/>
                                        <p:tgtEl>
                                          <p:spTgt spid="132119"/>
                                        </p:tgtEl>
                                        <p:attrNameLst>
                                          <p:attrName>ppt_y</p:attrName>
                                        </p:attrNameLst>
                                      </p:cBhvr>
                                      <p:to>
                                        <p:strVal val="(#ppt_y+0.4)"/>
                                      </p:to>
                                    </p:set>
                                    <p:anim from="(#ppt_y+0.4)" to="(#ppt_y)" calcmode="lin" valueType="num">
                                      <p:cBhvr>
                                        <p:cTn id="170" dur="1230" accel="100000" fill="hold">
                                          <p:stCondLst>
                                            <p:cond delay="770"/>
                                          </p:stCondLst>
                                        </p:cTn>
                                        <p:tgtEl>
                                          <p:spTgt spid="132119"/>
                                        </p:tgtEl>
                                        <p:attrNameLst>
                                          <p:attrName>ppt_y</p:attrName>
                                        </p:attrNameLst>
                                      </p:cBhvr>
                                    </p:anim>
                                  </p:childTnLst>
                                </p:cTn>
                              </p:par>
                            </p:childTnLst>
                          </p:cTn>
                        </p:par>
                        <p:par>
                          <p:cTn id="171" fill="hold">
                            <p:stCondLst>
                              <p:cond delay="38000"/>
                            </p:stCondLst>
                            <p:childTnLst>
                              <p:par>
                                <p:cTn id="172" presetID="22" presetClass="entr" presetSubtype="1" fill="hold" grpId="0" nodeType="afterEffect">
                                  <p:stCondLst>
                                    <p:cond delay="0"/>
                                  </p:stCondLst>
                                  <p:childTnLst>
                                    <p:set>
                                      <p:cBhvr>
                                        <p:cTn id="173" dur="1" fill="hold">
                                          <p:stCondLst>
                                            <p:cond delay="0"/>
                                          </p:stCondLst>
                                        </p:cTn>
                                        <p:tgtEl>
                                          <p:spTgt spid="132108"/>
                                        </p:tgtEl>
                                        <p:attrNameLst>
                                          <p:attrName>style.visibility</p:attrName>
                                        </p:attrNameLst>
                                      </p:cBhvr>
                                      <p:to>
                                        <p:strVal val="visible"/>
                                      </p:to>
                                    </p:set>
                                    <p:animEffect transition="in" filter="wipe(up)">
                                      <p:cBhvr>
                                        <p:cTn id="174" dur="2000"/>
                                        <p:tgtEl>
                                          <p:spTgt spid="132108"/>
                                        </p:tgtEl>
                                      </p:cBhvr>
                                    </p:animEffect>
                                  </p:childTnLst>
                                </p:cTn>
                              </p:par>
                            </p:childTnLst>
                          </p:cTn>
                        </p:par>
                        <p:par>
                          <p:cTn id="175" fill="hold">
                            <p:stCondLst>
                              <p:cond delay="40000"/>
                            </p:stCondLst>
                            <p:childTnLst>
                              <p:par>
                                <p:cTn id="176" presetID="51" presetClass="entr" presetSubtype="0" fill="hold" grpId="0" nodeType="afterEffect">
                                  <p:stCondLst>
                                    <p:cond delay="0"/>
                                  </p:stCondLst>
                                  <p:childTnLst>
                                    <p:set>
                                      <p:cBhvr>
                                        <p:cTn id="177" dur="1" fill="hold">
                                          <p:stCondLst>
                                            <p:cond delay="0"/>
                                          </p:stCondLst>
                                        </p:cTn>
                                        <p:tgtEl>
                                          <p:spTgt spid="132118"/>
                                        </p:tgtEl>
                                        <p:attrNameLst>
                                          <p:attrName>style.visibility</p:attrName>
                                        </p:attrNameLst>
                                      </p:cBhvr>
                                      <p:to>
                                        <p:strVal val="visible"/>
                                      </p:to>
                                    </p:set>
                                    <p:animEffect transition="in" filter="fade">
                                      <p:cBhvr>
                                        <p:cTn id="178" dur="770" decel="100000"/>
                                        <p:tgtEl>
                                          <p:spTgt spid="132118"/>
                                        </p:tgtEl>
                                      </p:cBhvr>
                                    </p:animEffect>
                                    <p:animScale>
                                      <p:cBhvr>
                                        <p:cTn id="179" dur="770" decel="100000"/>
                                        <p:tgtEl>
                                          <p:spTgt spid="132118"/>
                                        </p:tgtEl>
                                      </p:cBhvr>
                                      <p:from x="10000" y="10000"/>
                                      <p:to x="200000" y="450000"/>
                                    </p:animScale>
                                    <p:animScale>
                                      <p:cBhvr>
                                        <p:cTn id="180" dur="1230" accel="100000" fill="hold">
                                          <p:stCondLst>
                                            <p:cond delay="770"/>
                                          </p:stCondLst>
                                        </p:cTn>
                                        <p:tgtEl>
                                          <p:spTgt spid="132118"/>
                                        </p:tgtEl>
                                      </p:cBhvr>
                                      <p:from x="200000" y="450000"/>
                                      <p:to x="100000" y="100000"/>
                                    </p:animScale>
                                    <p:set>
                                      <p:cBhvr>
                                        <p:cTn id="181" dur="770" fill="hold"/>
                                        <p:tgtEl>
                                          <p:spTgt spid="132118"/>
                                        </p:tgtEl>
                                        <p:attrNameLst>
                                          <p:attrName>ppt_x</p:attrName>
                                        </p:attrNameLst>
                                      </p:cBhvr>
                                      <p:to>
                                        <p:strVal val="(0.5)"/>
                                      </p:to>
                                    </p:set>
                                    <p:anim from="(0.5)" to="(#ppt_x)" calcmode="lin" valueType="num">
                                      <p:cBhvr>
                                        <p:cTn id="182" dur="1230" accel="100000" fill="hold">
                                          <p:stCondLst>
                                            <p:cond delay="770"/>
                                          </p:stCondLst>
                                        </p:cTn>
                                        <p:tgtEl>
                                          <p:spTgt spid="132118"/>
                                        </p:tgtEl>
                                        <p:attrNameLst>
                                          <p:attrName>ppt_x</p:attrName>
                                        </p:attrNameLst>
                                      </p:cBhvr>
                                    </p:anim>
                                    <p:set>
                                      <p:cBhvr>
                                        <p:cTn id="183" dur="770" fill="hold"/>
                                        <p:tgtEl>
                                          <p:spTgt spid="132118"/>
                                        </p:tgtEl>
                                        <p:attrNameLst>
                                          <p:attrName>ppt_y</p:attrName>
                                        </p:attrNameLst>
                                      </p:cBhvr>
                                      <p:to>
                                        <p:strVal val="(#ppt_y+0.4)"/>
                                      </p:to>
                                    </p:set>
                                    <p:anim from="(#ppt_y+0.4)" to="(#ppt_y)" calcmode="lin" valueType="num">
                                      <p:cBhvr>
                                        <p:cTn id="184" dur="1230" accel="100000" fill="hold">
                                          <p:stCondLst>
                                            <p:cond delay="770"/>
                                          </p:stCondLst>
                                        </p:cTn>
                                        <p:tgtEl>
                                          <p:spTgt spid="132118"/>
                                        </p:tgtEl>
                                        <p:attrNameLst>
                                          <p:attrName>ppt_y</p:attrName>
                                        </p:attrNameLst>
                                      </p:cBhvr>
                                    </p:anim>
                                  </p:childTnLst>
                                </p:cTn>
                              </p:par>
                            </p:childTnLst>
                          </p:cTn>
                        </p:par>
                        <p:par>
                          <p:cTn id="185" fill="hold">
                            <p:stCondLst>
                              <p:cond delay="42000"/>
                            </p:stCondLst>
                            <p:childTnLst>
                              <p:par>
                                <p:cTn id="186" presetID="51" presetClass="entr" presetSubtype="0" fill="hold" grpId="0" nodeType="afterEffect">
                                  <p:stCondLst>
                                    <p:cond delay="0"/>
                                  </p:stCondLst>
                                  <p:childTnLst>
                                    <p:set>
                                      <p:cBhvr>
                                        <p:cTn id="187" dur="1" fill="hold">
                                          <p:stCondLst>
                                            <p:cond delay="0"/>
                                          </p:stCondLst>
                                        </p:cTn>
                                        <p:tgtEl>
                                          <p:spTgt spid="132124"/>
                                        </p:tgtEl>
                                        <p:attrNameLst>
                                          <p:attrName>style.visibility</p:attrName>
                                        </p:attrNameLst>
                                      </p:cBhvr>
                                      <p:to>
                                        <p:strVal val="visible"/>
                                      </p:to>
                                    </p:set>
                                    <p:animEffect transition="in" filter="fade">
                                      <p:cBhvr>
                                        <p:cTn id="188" dur="770" decel="100000"/>
                                        <p:tgtEl>
                                          <p:spTgt spid="132124"/>
                                        </p:tgtEl>
                                      </p:cBhvr>
                                    </p:animEffect>
                                    <p:animScale>
                                      <p:cBhvr>
                                        <p:cTn id="189" dur="770" decel="100000"/>
                                        <p:tgtEl>
                                          <p:spTgt spid="132124"/>
                                        </p:tgtEl>
                                      </p:cBhvr>
                                      <p:from x="10000" y="10000"/>
                                      <p:to x="200000" y="450000"/>
                                    </p:animScale>
                                    <p:animScale>
                                      <p:cBhvr>
                                        <p:cTn id="190" dur="1230" accel="100000" fill="hold">
                                          <p:stCondLst>
                                            <p:cond delay="770"/>
                                          </p:stCondLst>
                                        </p:cTn>
                                        <p:tgtEl>
                                          <p:spTgt spid="132124"/>
                                        </p:tgtEl>
                                      </p:cBhvr>
                                      <p:from x="200000" y="450000"/>
                                      <p:to x="100000" y="100000"/>
                                    </p:animScale>
                                    <p:set>
                                      <p:cBhvr>
                                        <p:cTn id="191" dur="770" fill="hold"/>
                                        <p:tgtEl>
                                          <p:spTgt spid="132124"/>
                                        </p:tgtEl>
                                        <p:attrNameLst>
                                          <p:attrName>ppt_x</p:attrName>
                                        </p:attrNameLst>
                                      </p:cBhvr>
                                      <p:to>
                                        <p:strVal val="(0.5)"/>
                                      </p:to>
                                    </p:set>
                                    <p:anim from="(0.5)" to="(#ppt_x)" calcmode="lin" valueType="num">
                                      <p:cBhvr>
                                        <p:cTn id="192" dur="1230" accel="100000" fill="hold">
                                          <p:stCondLst>
                                            <p:cond delay="770"/>
                                          </p:stCondLst>
                                        </p:cTn>
                                        <p:tgtEl>
                                          <p:spTgt spid="132124"/>
                                        </p:tgtEl>
                                        <p:attrNameLst>
                                          <p:attrName>ppt_x</p:attrName>
                                        </p:attrNameLst>
                                      </p:cBhvr>
                                    </p:anim>
                                    <p:set>
                                      <p:cBhvr>
                                        <p:cTn id="193" dur="770" fill="hold"/>
                                        <p:tgtEl>
                                          <p:spTgt spid="132124"/>
                                        </p:tgtEl>
                                        <p:attrNameLst>
                                          <p:attrName>ppt_y</p:attrName>
                                        </p:attrNameLst>
                                      </p:cBhvr>
                                      <p:to>
                                        <p:strVal val="(#ppt_y+0.4)"/>
                                      </p:to>
                                    </p:set>
                                    <p:anim from="(#ppt_y+0.4)" to="(#ppt_y)" calcmode="lin" valueType="num">
                                      <p:cBhvr>
                                        <p:cTn id="194" dur="1230" accel="100000" fill="hold">
                                          <p:stCondLst>
                                            <p:cond delay="770"/>
                                          </p:stCondLst>
                                        </p:cTn>
                                        <p:tgtEl>
                                          <p:spTgt spid="132124"/>
                                        </p:tgtEl>
                                        <p:attrNameLst>
                                          <p:attrName>ppt_y</p:attrName>
                                        </p:attrNameLst>
                                      </p:cBhvr>
                                    </p:anim>
                                  </p:childTnLst>
                                </p:cTn>
                              </p:par>
                            </p:childTnLst>
                          </p:cTn>
                        </p:par>
                        <p:par>
                          <p:cTn id="195" fill="hold">
                            <p:stCondLst>
                              <p:cond delay="44000"/>
                            </p:stCondLst>
                            <p:childTnLst>
                              <p:par>
                                <p:cTn id="196" presetID="51" presetClass="entr" presetSubtype="0" fill="hold" grpId="0" nodeType="afterEffect">
                                  <p:stCondLst>
                                    <p:cond delay="0"/>
                                  </p:stCondLst>
                                  <p:childTnLst>
                                    <p:set>
                                      <p:cBhvr>
                                        <p:cTn id="197" dur="1" fill="hold">
                                          <p:stCondLst>
                                            <p:cond delay="0"/>
                                          </p:stCondLst>
                                        </p:cTn>
                                        <p:tgtEl>
                                          <p:spTgt spid="132123"/>
                                        </p:tgtEl>
                                        <p:attrNameLst>
                                          <p:attrName>style.visibility</p:attrName>
                                        </p:attrNameLst>
                                      </p:cBhvr>
                                      <p:to>
                                        <p:strVal val="visible"/>
                                      </p:to>
                                    </p:set>
                                    <p:animEffect transition="in" filter="fade">
                                      <p:cBhvr>
                                        <p:cTn id="198" dur="770" decel="100000"/>
                                        <p:tgtEl>
                                          <p:spTgt spid="132123"/>
                                        </p:tgtEl>
                                      </p:cBhvr>
                                    </p:animEffect>
                                    <p:animScale>
                                      <p:cBhvr>
                                        <p:cTn id="199" dur="770" decel="100000"/>
                                        <p:tgtEl>
                                          <p:spTgt spid="132123"/>
                                        </p:tgtEl>
                                      </p:cBhvr>
                                      <p:from x="10000" y="10000"/>
                                      <p:to x="200000" y="450000"/>
                                    </p:animScale>
                                    <p:animScale>
                                      <p:cBhvr>
                                        <p:cTn id="200" dur="1230" accel="100000" fill="hold">
                                          <p:stCondLst>
                                            <p:cond delay="770"/>
                                          </p:stCondLst>
                                        </p:cTn>
                                        <p:tgtEl>
                                          <p:spTgt spid="132123"/>
                                        </p:tgtEl>
                                      </p:cBhvr>
                                      <p:from x="200000" y="450000"/>
                                      <p:to x="100000" y="100000"/>
                                    </p:animScale>
                                    <p:set>
                                      <p:cBhvr>
                                        <p:cTn id="201" dur="770" fill="hold"/>
                                        <p:tgtEl>
                                          <p:spTgt spid="132123"/>
                                        </p:tgtEl>
                                        <p:attrNameLst>
                                          <p:attrName>ppt_x</p:attrName>
                                        </p:attrNameLst>
                                      </p:cBhvr>
                                      <p:to>
                                        <p:strVal val="(0.5)"/>
                                      </p:to>
                                    </p:set>
                                    <p:anim from="(0.5)" to="(#ppt_x)" calcmode="lin" valueType="num">
                                      <p:cBhvr>
                                        <p:cTn id="202" dur="1230" accel="100000" fill="hold">
                                          <p:stCondLst>
                                            <p:cond delay="770"/>
                                          </p:stCondLst>
                                        </p:cTn>
                                        <p:tgtEl>
                                          <p:spTgt spid="132123"/>
                                        </p:tgtEl>
                                        <p:attrNameLst>
                                          <p:attrName>ppt_x</p:attrName>
                                        </p:attrNameLst>
                                      </p:cBhvr>
                                    </p:anim>
                                    <p:set>
                                      <p:cBhvr>
                                        <p:cTn id="203" dur="770" fill="hold"/>
                                        <p:tgtEl>
                                          <p:spTgt spid="132123"/>
                                        </p:tgtEl>
                                        <p:attrNameLst>
                                          <p:attrName>ppt_y</p:attrName>
                                        </p:attrNameLst>
                                      </p:cBhvr>
                                      <p:to>
                                        <p:strVal val="(#ppt_y+0.4)"/>
                                      </p:to>
                                    </p:set>
                                    <p:anim from="(#ppt_y+0.4)" to="(#ppt_y)" calcmode="lin" valueType="num">
                                      <p:cBhvr>
                                        <p:cTn id="204" dur="1230" accel="100000" fill="hold">
                                          <p:stCondLst>
                                            <p:cond delay="770"/>
                                          </p:stCondLst>
                                        </p:cTn>
                                        <p:tgtEl>
                                          <p:spTgt spid="13212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2" grpId="0" animBg="1"/>
      <p:bldP spid="132103" grpId="0" animBg="1"/>
      <p:bldP spid="132104" grpId="0" animBg="1"/>
      <p:bldP spid="132105" grpId="0" animBg="1"/>
      <p:bldP spid="132106" grpId="0" animBg="1"/>
      <p:bldP spid="132107" grpId="0" animBg="1"/>
      <p:bldP spid="132108" grpId="0" animBg="1"/>
      <p:bldP spid="132109" grpId="0" animBg="1"/>
      <p:bldP spid="132110" grpId="0" animBg="1"/>
      <p:bldP spid="132111" grpId="0" animBg="1"/>
      <p:bldP spid="132112" grpId="0" animBg="1"/>
      <p:bldP spid="132113" grpId="0"/>
      <p:bldP spid="132114" grpId="0"/>
      <p:bldP spid="132115" grpId="0"/>
      <p:bldP spid="132116" grpId="0"/>
      <p:bldP spid="132117" grpId="0"/>
      <p:bldP spid="132118" grpId="0"/>
      <p:bldP spid="132119" grpId="0"/>
      <p:bldP spid="132120" grpId="0"/>
      <p:bldP spid="132121" grpId="0" animBg="1"/>
      <p:bldP spid="132122" grpId="0" animBg="1"/>
      <p:bldP spid="132123" grpId="0" animBg="1"/>
      <p:bldP spid="1321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97286" name="Picture 6" descr="Fig 14-16"/>
          <p:cNvPicPr>
            <a:picLocks noChangeAspect="1" noChangeArrowheads="1"/>
          </p:cNvPicPr>
          <p:nvPr/>
        </p:nvPicPr>
        <p:blipFill>
          <a:blip r:embed="rId2" cstate="email"/>
          <a:srcRect/>
          <a:stretch>
            <a:fillRect/>
          </a:stretch>
        </p:blipFill>
        <p:spPr bwMode="auto">
          <a:xfrm>
            <a:off x="4994275" y="2978150"/>
            <a:ext cx="3232150" cy="3089275"/>
          </a:xfrm>
          <a:prstGeom prst="rect">
            <a:avLst/>
          </a:prstGeom>
          <a:noFill/>
        </p:spPr>
      </p:pic>
      <p:sp>
        <p:nvSpPr>
          <p:cNvPr id="97282" name="Text Box 2"/>
          <p:cNvSpPr txBox="1">
            <a:spLocks noChangeArrowheads="1"/>
          </p:cNvSpPr>
          <p:nvPr/>
        </p:nvSpPr>
        <p:spPr bwMode="auto">
          <a:xfrm>
            <a:off x="193675" y="306388"/>
            <a:ext cx="8775700" cy="3168650"/>
          </a:xfrm>
          <a:prstGeom prst="rect">
            <a:avLst/>
          </a:prstGeom>
          <a:noFill/>
          <a:ln w="9525">
            <a:noFill/>
            <a:miter lim="800000"/>
            <a:headEnd/>
            <a:tailEnd/>
          </a:ln>
          <a:effectLst/>
        </p:spPr>
        <p:txBody>
          <a:bodyPr>
            <a:spAutoFit/>
          </a:bodyPr>
          <a:lstStyle/>
          <a:p>
            <a:pPr>
              <a:spcBef>
                <a:spcPct val="50000"/>
              </a:spcBef>
            </a:pPr>
            <a:r>
              <a:rPr lang="en-US" u="sng">
                <a:latin typeface="Comic Sans MS" pitchFamily="66" charset="0"/>
              </a:rPr>
              <a:t>Example 14.4</a:t>
            </a:r>
            <a:r>
              <a:rPr lang="en-US">
                <a:latin typeface="Comic Sans MS" pitchFamily="66" charset="0"/>
              </a:rPr>
              <a:t>    </a:t>
            </a:r>
            <a:r>
              <a:rPr lang="en-US" sz="2000" i="1">
                <a:solidFill>
                  <a:schemeClr val="accent2"/>
                </a:solidFill>
                <a:latin typeface="Comic Sans MS" pitchFamily="66" charset="0"/>
              </a:rPr>
              <a:t>The Use of the Psychrometric Chart</a:t>
            </a:r>
          </a:p>
          <a:p>
            <a:pPr>
              <a:spcBef>
                <a:spcPct val="50000"/>
              </a:spcBef>
            </a:pPr>
            <a:r>
              <a:rPr lang="en-US" sz="2400">
                <a:latin typeface="Comic Sans MS" pitchFamily="66" charset="0"/>
              </a:rPr>
              <a:t>Consider a room that contains air at  1 atm (101.325 kPa) 35</a:t>
            </a:r>
            <a:r>
              <a:rPr lang="en-US" sz="2400" baseline="30000">
                <a:latin typeface="Comic Sans MS" pitchFamily="66" charset="0"/>
              </a:rPr>
              <a:t>o</a:t>
            </a:r>
            <a:r>
              <a:rPr lang="en-US" sz="2400">
                <a:latin typeface="Comic Sans MS" pitchFamily="66" charset="0"/>
              </a:rPr>
              <a:t>C, and 40% relative humidity. Using the psychrometric chart, determine (a) the specific humidity, (b) the enthalpy (c) of wet-bulb temperature, (d) the dew-point temperature, and (e) the specific volume of the air </a:t>
            </a:r>
          </a:p>
          <a:p>
            <a:pPr>
              <a:spcBef>
                <a:spcPct val="50000"/>
              </a:spcBef>
            </a:pPr>
            <a:r>
              <a:rPr lang="en-US" u="sng">
                <a:latin typeface="Comic Sans MS" pitchFamily="66" charset="0"/>
              </a:rPr>
              <a:t>Solution</a:t>
            </a:r>
            <a:r>
              <a:rPr lang="en-US">
                <a:latin typeface="Comic Sans MS" pitchFamily="66" charset="0"/>
              </a:rPr>
              <a:t>   </a:t>
            </a:r>
            <a:endParaRPr lang="th-TH" baseline="-25000">
              <a:latin typeface="Comic Sans MS" pitchFamily="66" charset="0"/>
            </a:endParaRPr>
          </a:p>
        </p:txBody>
      </p:sp>
      <p:sp>
        <p:nvSpPr>
          <p:cNvPr id="97285" name="Text Box 5"/>
          <p:cNvSpPr txBox="1">
            <a:spLocks noChangeArrowheads="1"/>
          </p:cNvSpPr>
          <p:nvPr/>
        </p:nvSpPr>
        <p:spPr bwMode="auto">
          <a:xfrm>
            <a:off x="444500" y="3695700"/>
            <a:ext cx="3949700" cy="1955800"/>
          </a:xfrm>
          <a:prstGeom prst="rect">
            <a:avLst/>
          </a:prstGeom>
          <a:noFill/>
          <a:ln w="38100">
            <a:solidFill>
              <a:srgbClr val="FF9900"/>
            </a:solidFill>
            <a:miter lim="800000"/>
            <a:headEnd/>
            <a:tailEnd/>
          </a:ln>
          <a:effectLst>
            <a:prstShdw prst="shdw17" dist="17961" dir="2700000">
              <a:srgbClr val="FF9900">
                <a:gamma/>
                <a:shade val="60000"/>
                <a:invGamma/>
              </a:srgbClr>
            </a:prstShdw>
          </a:effectLst>
        </p:spPr>
        <p:txBody>
          <a:bodyPr>
            <a:spAutoFit/>
          </a:bodyPr>
          <a:lstStyle/>
          <a:p>
            <a:r>
              <a:rPr lang="el-GR" sz="2400" i="1">
                <a:latin typeface="Times New Roman" pitchFamily="18" charset="0"/>
                <a:cs typeface="Times New Roman" pitchFamily="18" charset="0"/>
              </a:rPr>
              <a:t>ω</a:t>
            </a:r>
            <a:r>
              <a:rPr lang="en-US" sz="2400" i="1">
                <a:latin typeface="Times New Roman" pitchFamily="18" charset="0"/>
                <a:cs typeface="Times New Roman" pitchFamily="18" charset="0"/>
              </a:rPr>
              <a:t>   </a:t>
            </a:r>
            <a:r>
              <a:rPr lang="en-US" sz="2400" i="1">
                <a:latin typeface="Times New Roman" pitchFamily="18" charset="0"/>
              </a:rPr>
              <a:t>= 0.0142 kg water/kg.da.</a:t>
            </a:r>
            <a:endParaRPr lang="en-US" sz="2400" i="1" baseline="-25000">
              <a:latin typeface="Times New Roman" pitchFamily="18" charset="0"/>
            </a:endParaRPr>
          </a:p>
          <a:p>
            <a:r>
              <a:rPr lang="en-US" sz="2400" i="1">
                <a:latin typeface="Times New Roman" pitchFamily="18" charset="0"/>
              </a:rPr>
              <a:t>h    = 71.5 kJ/kg.da.</a:t>
            </a:r>
            <a:endParaRPr lang="en-US" sz="2400" i="1" baseline="-25000">
              <a:latin typeface="Times New Roman" pitchFamily="18" charset="0"/>
            </a:endParaRPr>
          </a:p>
          <a:p>
            <a:r>
              <a:rPr lang="en-US" sz="2400" i="1">
                <a:latin typeface="Times New Roman" pitchFamily="18" charset="0"/>
              </a:rPr>
              <a:t>T</a:t>
            </a:r>
            <a:r>
              <a:rPr lang="en-US" sz="2400" i="1" baseline="-25000">
                <a:latin typeface="Times New Roman" pitchFamily="18" charset="0"/>
              </a:rPr>
              <a:t>wb</a:t>
            </a:r>
            <a:r>
              <a:rPr lang="en-US" sz="2400" i="1">
                <a:latin typeface="Times New Roman" pitchFamily="18" charset="0"/>
              </a:rPr>
              <a:t> = 24 </a:t>
            </a:r>
            <a:r>
              <a:rPr lang="en-US" sz="2400" i="1" baseline="30000">
                <a:latin typeface="Times New Roman" pitchFamily="18" charset="0"/>
              </a:rPr>
              <a:t>o</a:t>
            </a:r>
            <a:r>
              <a:rPr lang="en-US" sz="2400" i="1">
                <a:latin typeface="Times New Roman" pitchFamily="18" charset="0"/>
              </a:rPr>
              <a:t>C</a:t>
            </a:r>
          </a:p>
          <a:p>
            <a:r>
              <a:rPr lang="en-US" sz="2400" i="1">
                <a:latin typeface="Times New Roman" pitchFamily="18" charset="0"/>
              </a:rPr>
              <a:t>T</a:t>
            </a:r>
            <a:r>
              <a:rPr lang="en-US" sz="2400" i="1" baseline="-25000">
                <a:latin typeface="Times New Roman" pitchFamily="18" charset="0"/>
              </a:rPr>
              <a:t>dp</a:t>
            </a:r>
            <a:r>
              <a:rPr lang="en-US" sz="2400" i="1">
                <a:latin typeface="Times New Roman" pitchFamily="18" charset="0"/>
              </a:rPr>
              <a:t> = 19.4 </a:t>
            </a:r>
            <a:r>
              <a:rPr lang="en-US" sz="2400" i="1" baseline="30000">
                <a:latin typeface="Times New Roman" pitchFamily="18" charset="0"/>
              </a:rPr>
              <a:t>o</a:t>
            </a:r>
            <a:r>
              <a:rPr lang="en-US" sz="2400" i="1">
                <a:latin typeface="Times New Roman" pitchFamily="18" charset="0"/>
              </a:rPr>
              <a:t>C</a:t>
            </a:r>
          </a:p>
          <a:p>
            <a:r>
              <a:rPr lang="en-US" sz="2400" i="1">
                <a:latin typeface="Times New Roman" pitchFamily="18" charset="0"/>
              </a:rPr>
              <a:t>v    = 0.893 m</a:t>
            </a:r>
            <a:r>
              <a:rPr lang="en-US" sz="2400" i="1" baseline="30000">
                <a:latin typeface="Times New Roman" pitchFamily="18" charset="0"/>
              </a:rPr>
              <a:t>3</a:t>
            </a:r>
            <a:r>
              <a:rPr lang="en-US" sz="2400" i="1">
                <a:latin typeface="Times New Roman" pitchFamily="18" charset="0"/>
              </a:rPr>
              <a:t>/kg.da.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102402" name="Picture 2" descr="PsychrometricSI11"/>
          <p:cNvPicPr>
            <a:picLocks noChangeAspect="1" noChangeArrowheads="1"/>
          </p:cNvPicPr>
          <p:nvPr/>
        </p:nvPicPr>
        <p:blipFill>
          <a:blip r:embed="rId2" cstate="email"/>
          <a:srcRect/>
          <a:stretch>
            <a:fillRect/>
          </a:stretch>
        </p:blipFill>
        <p:spPr bwMode="auto">
          <a:xfrm>
            <a:off x="593725" y="0"/>
            <a:ext cx="7413625" cy="6678613"/>
          </a:xfrm>
          <a:prstGeom prst="rect">
            <a:avLst/>
          </a:prstGeom>
          <a:noFill/>
        </p:spPr>
      </p:pic>
      <p:sp>
        <p:nvSpPr>
          <p:cNvPr id="102403" name="Text Box 3"/>
          <p:cNvSpPr txBox="1">
            <a:spLocks noChangeArrowheads="1"/>
          </p:cNvSpPr>
          <p:nvPr/>
        </p:nvSpPr>
        <p:spPr bwMode="auto">
          <a:xfrm rot="-5400000">
            <a:off x="5657850" y="2857500"/>
            <a:ext cx="5267325" cy="396875"/>
          </a:xfrm>
          <a:prstGeom prst="rect">
            <a:avLst/>
          </a:prstGeom>
          <a:noFill/>
          <a:ln w="9525">
            <a:noFill/>
            <a:miter lim="800000"/>
            <a:headEnd/>
            <a:tailEnd/>
          </a:ln>
          <a:effectLst/>
        </p:spPr>
        <p:txBody>
          <a:bodyPr>
            <a:spAutoFit/>
          </a:bodyPr>
          <a:lstStyle/>
          <a:p>
            <a:pPr algn="ctr">
              <a:spcBef>
                <a:spcPct val="50000"/>
              </a:spcBef>
            </a:pPr>
            <a:r>
              <a:rPr lang="en-US" sz="2000" b="1" i="1">
                <a:solidFill>
                  <a:srgbClr val="0000CC"/>
                </a:solidFill>
                <a:effectLst>
                  <a:outerShdw blurRad="38100" dist="38100" dir="2700000" algn="tl">
                    <a:srgbClr val="C0C0C0"/>
                  </a:outerShdw>
                </a:effectLst>
                <a:latin typeface="Times New Roman" pitchFamily="18" charset="0"/>
              </a:rPr>
              <a:t>Humidity ratio, </a:t>
            </a:r>
            <a:r>
              <a:rPr lang="en-US" sz="2000" b="1" i="1">
                <a:solidFill>
                  <a:srgbClr val="0000CC"/>
                </a:solidFill>
                <a:effectLst>
                  <a:outerShdw blurRad="38100" dist="38100" dir="2700000" algn="tl">
                    <a:srgbClr val="C0C0C0"/>
                  </a:outerShdw>
                </a:effectLst>
                <a:latin typeface="Times New Roman" pitchFamily="18" charset="0"/>
                <a:sym typeface="Symbol" pitchFamily="18" charset="2"/>
              </a:rPr>
              <a:t> (kg H</a:t>
            </a:r>
            <a:r>
              <a:rPr lang="en-US" sz="2000" b="1" i="1" baseline="-25000">
                <a:solidFill>
                  <a:srgbClr val="0000CC"/>
                </a:solidFill>
                <a:effectLst>
                  <a:outerShdw blurRad="38100" dist="38100" dir="2700000" algn="tl">
                    <a:srgbClr val="C0C0C0"/>
                  </a:outerShdw>
                </a:effectLst>
                <a:latin typeface="Times New Roman" pitchFamily="18" charset="0"/>
                <a:sym typeface="Symbol" pitchFamily="18" charset="2"/>
              </a:rPr>
              <a:t>2</a:t>
            </a:r>
            <a:r>
              <a:rPr lang="en-US" sz="2000" b="1" i="1">
                <a:solidFill>
                  <a:srgbClr val="0000CC"/>
                </a:solidFill>
                <a:effectLst>
                  <a:outerShdw blurRad="38100" dist="38100" dir="2700000" algn="tl">
                    <a:srgbClr val="C0C0C0"/>
                  </a:outerShdw>
                </a:effectLst>
                <a:latin typeface="Times New Roman" pitchFamily="18" charset="0"/>
                <a:sym typeface="Symbol" pitchFamily="18" charset="2"/>
              </a:rPr>
              <a:t>O/kg dry air)</a:t>
            </a:r>
          </a:p>
        </p:txBody>
      </p:sp>
      <p:sp>
        <p:nvSpPr>
          <p:cNvPr id="102404" name="Text Box 4"/>
          <p:cNvSpPr txBox="1">
            <a:spLocks noChangeArrowheads="1"/>
          </p:cNvSpPr>
          <p:nvPr/>
        </p:nvSpPr>
        <p:spPr bwMode="auto">
          <a:xfrm rot="-25434864">
            <a:off x="1204913" y="1868488"/>
            <a:ext cx="3771900" cy="336550"/>
          </a:xfrm>
          <a:prstGeom prst="rect">
            <a:avLst/>
          </a:prstGeom>
          <a:noFill/>
          <a:ln w="9525">
            <a:noFill/>
            <a:miter lim="800000"/>
            <a:headEnd/>
            <a:tailEnd/>
          </a:ln>
          <a:effectLst/>
        </p:spPr>
        <p:txBody>
          <a:bodyPr>
            <a:spAutoFit/>
          </a:bodyPr>
          <a:lstStyle/>
          <a:p>
            <a:pPr algn="ctr">
              <a:spcBef>
                <a:spcPct val="50000"/>
              </a:spcBef>
            </a:pPr>
            <a:r>
              <a:rPr lang="en-US" sz="1600" b="1" i="1">
                <a:solidFill>
                  <a:srgbClr val="0000CC"/>
                </a:solidFill>
                <a:effectLst>
                  <a:outerShdw blurRad="38100" dist="38100" dir="2700000" algn="tl">
                    <a:srgbClr val="C0C0C0"/>
                  </a:outerShdw>
                </a:effectLst>
                <a:latin typeface="Times New Roman" pitchFamily="18" charset="0"/>
              </a:rPr>
              <a:t>Enthalpy at Saturation, </a:t>
            </a:r>
            <a:r>
              <a:rPr lang="en-US" sz="1600" b="1" i="1">
                <a:solidFill>
                  <a:srgbClr val="0000CC"/>
                </a:solidFill>
                <a:effectLst>
                  <a:outerShdw blurRad="38100" dist="38100" dir="2700000" algn="tl">
                    <a:srgbClr val="C0C0C0"/>
                  </a:outerShdw>
                </a:effectLst>
                <a:latin typeface="Times New Roman" pitchFamily="18" charset="0"/>
                <a:sym typeface="Symbol" pitchFamily="18" charset="2"/>
              </a:rPr>
              <a:t>h (kJ/kg dry air)</a:t>
            </a:r>
          </a:p>
        </p:txBody>
      </p:sp>
      <p:sp>
        <p:nvSpPr>
          <p:cNvPr id="102405" name="Text Box 5"/>
          <p:cNvSpPr txBox="1">
            <a:spLocks noChangeArrowheads="1"/>
          </p:cNvSpPr>
          <p:nvPr/>
        </p:nvSpPr>
        <p:spPr bwMode="auto">
          <a:xfrm>
            <a:off x="4175125" y="5980113"/>
            <a:ext cx="3362325" cy="304800"/>
          </a:xfrm>
          <a:prstGeom prst="rect">
            <a:avLst/>
          </a:prstGeom>
          <a:noFill/>
          <a:ln w="9525">
            <a:noFill/>
            <a:miter lim="800000"/>
            <a:headEnd/>
            <a:tailEnd/>
          </a:ln>
          <a:effectLst/>
        </p:spPr>
        <p:txBody>
          <a:bodyPr>
            <a:spAutoFit/>
          </a:bodyPr>
          <a:lstStyle/>
          <a:p>
            <a:pPr algn="ctr">
              <a:spcBef>
                <a:spcPct val="50000"/>
              </a:spcBef>
            </a:pPr>
            <a:r>
              <a:rPr lang="en-US" sz="1400" b="1" i="1">
                <a:solidFill>
                  <a:srgbClr val="0000CC"/>
                </a:solidFill>
                <a:effectLst>
                  <a:outerShdw blurRad="38100" dist="38100" dir="2700000" algn="tl">
                    <a:srgbClr val="C0C0C0"/>
                  </a:outerShdw>
                </a:effectLst>
                <a:latin typeface="Times New Roman" pitchFamily="18" charset="0"/>
              </a:rPr>
              <a:t>Dry Bulb Temperature, T</a:t>
            </a:r>
            <a:r>
              <a:rPr lang="en-US" sz="1400" b="1" i="1" baseline="-25000">
                <a:solidFill>
                  <a:srgbClr val="0000CC"/>
                </a:solidFill>
                <a:effectLst>
                  <a:outerShdw blurRad="38100" dist="38100" dir="2700000" algn="tl">
                    <a:srgbClr val="C0C0C0"/>
                  </a:outerShdw>
                </a:effectLst>
                <a:latin typeface="Times New Roman" pitchFamily="18" charset="0"/>
              </a:rPr>
              <a:t>db</a:t>
            </a:r>
            <a:r>
              <a:rPr lang="en-US" sz="1400" b="1" i="1">
                <a:solidFill>
                  <a:srgbClr val="0000CC"/>
                </a:solidFill>
                <a:effectLst>
                  <a:outerShdw blurRad="38100" dist="38100" dir="2700000" algn="tl">
                    <a:srgbClr val="C0C0C0"/>
                  </a:outerShdw>
                </a:effectLst>
                <a:latin typeface="Times New Roman" pitchFamily="18" charset="0"/>
              </a:rPr>
              <a:t> (</a:t>
            </a:r>
            <a:r>
              <a:rPr lang="en-US" sz="1400" b="1" i="1" baseline="30000">
                <a:solidFill>
                  <a:srgbClr val="0000CC"/>
                </a:solidFill>
                <a:effectLst>
                  <a:outerShdw blurRad="38100" dist="38100" dir="2700000" algn="tl">
                    <a:srgbClr val="C0C0C0"/>
                  </a:outerShdw>
                </a:effectLst>
                <a:latin typeface="Times New Roman" pitchFamily="18" charset="0"/>
              </a:rPr>
              <a:t>o</a:t>
            </a:r>
            <a:r>
              <a:rPr lang="en-US" sz="1400" b="1" i="1">
                <a:solidFill>
                  <a:srgbClr val="0000CC"/>
                </a:solidFill>
                <a:effectLst>
                  <a:outerShdw blurRad="38100" dist="38100" dir="2700000" algn="tl">
                    <a:srgbClr val="C0C0C0"/>
                  </a:outerShdw>
                </a:effectLst>
                <a:latin typeface="Times New Roman" pitchFamily="18" charset="0"/>
              </a:rPr>
              <a:t>C)</a:t>
            </a:r>
            <a:endParaRPr lang="en-US" sz="1400" b="1" i="1">
              <a:solidFill>
                <a:srgbClr val="0000CC"/>
              </a:solidFill>
              <a:effectLst>
                <a:outerShdw blurRad="38100" dist="38100" dir="2700000" algn="tl">
                  <a:srgbClr val="C0C0C0"/>
                </a:outerShdw>
              </a:effectLst>
              <a:latin typeface="Times New Roman" pitchFamily="18" charset="0"/>
              <a:sym typeface="Symbol" pitchFamily="18" charset="2"/>
            </a:endParaRPr>
          </a:p>
        </p:txBody>
      </p:sp>
      <p:sp>
        <p:nvSpPr>
          <p:cNvPr id="102408" name="Line 8"/>
          <p:cNvSpPr>
            <a:spLocks noChangeShapeType="1"/>
          </p:cNvSpPr>
          <p:nvPr/>
        </p:nvSpPr>
        <p:spPr bwMode="auto">
          <a:xfrm flipH="1" flipV="1">
            <a:off x="5530850" y="3575050"/>
            <a:ext cx="12700" cy="2324100"/>
          </a:xfrm>
          <a:prstGeom prst="line">
            <a:avLst/>
          </a:prstGeom>
          <a:noFill/>
          <a:ln w="38100">
            <a:solidFill>
              <a:srgbClr val="008000"/>
            </a:solidFill>
            <a:round/>
            <a:headEnd/>
            <a:tailEnd/>
          </a:ln>
          <a:effectLst/>
        </p:spPr>
        <p:txBody>
          <a:bodyPr/>
          <a:lstStyle/>
          <a:p>
            <a:endParaRPr lang="th-TH"/>
          </a:p>
        </p:txBody>
      </p:sp>
      <p:sp>
        <p:nvSpPr>
          <p:cNvPr id="102409" name="Freeform 9"/>
          <p:cNvSpPr>
            <a:spLocks/>
          </p:cNvSpPr>
          <p:nvPr/>
        </p:nvSpPr>
        <p:spPr bwMode="auto">
          <a:xfrm>
            <a:off x="5175250" y="3314700"/>
            <a:ext cx="577850" cy="622300"/>
          </a:xfrm>
          <a:custGeom>
            <a:avLst/>
            <a:gdLst/>
            <a:ahLst/>
            <a:cxnLst>
              <a:cxn ang="0">
                <a:pos x="0" y="392"/>
              </a:cxn>
              <a:cxn ang="0">
                <a:pos x="92" y="296"/>
              </a:cxn>
              <a:cxn ang="0">
                <a:pos x="176" y="216"/>
              </a:cxn>
              <a:cxn ang="0">
                <a:pos x="220" y="164"/>
              </a:cxn>
              <a:cxn ang="0">
                <a:pos x="288" y="88"/>
              </a:cxn>
              <a:cxn ang="0">
                <a:pos x="364" y="0"/>
              </a:cxn>
            </a:cxnLst>
            <a:rect l="0" t="0" r="r" b="b"/>
            <a:pathLst>
              <a:path w="364" h="392">
                <a:moveTo>
                  <a:pt x="0" y="392"/>
                </a:moveTo>
                <a:cubicBezTo>
                  <a:pt x="31" y="358"/>
                  <a:pt x="63" y="325"/>
                  <a:pt x="92" y="296"/>
                </a:cubicBezTo>
                <a:cubicBezTo>
                  <a:pt x="121" y="267"/>
                  <a:pt x="155" y="238"/>
                  <a:pt x="176" y="216"/>
                </a:cubicBezTo>
                <a:cubicBezTo>
                  <a:pt x="197" y="194"/>
                  <a:pt x="201" y="185"/>
                  <a:pt x="220" y="164"/>
                </a:cubicBezTo>
                <a:cubicBezTo>
                  <a:pt x="239" y="143"/>
                  <a:pt x="264" y="115"/>
                  <a:pt x="288" y="88"/>
                </a:cubicBezTo>
                <a:cubicBezTo>
                  <a:pt x="312" y="61"/>
                  <a:pt x="338" y="30"/>
                  <a:pt x="364" y="0"/>
                </a:cubicBezTo>
              </a:path>
            </a:pathLst>
          </a:custGeom>
          <a:noFill/>
          <a:ln w="25400">
            <a:solidFill>
              <a:srgbClr val="008000"/>
            </a:solidFill>
            <a:round/>
            <a:headEnd/>
            <a:tailEnd/>
          </a:ln>
          <a:effectLst/>
        </p:spPr>
        <p:txBody>
          <a:bodyPr/>
          <a:lstStyle/>
          <a:p>
            <a:endParaRPr lang="th-TH"/>
          </a:p>
        </p:txBody>
      </p:sp>
      <p:sp>
        <p:nvSpPr>
          <p:cNvPr id="102410" name="Oval 10"/>
          <p:cNvSpPr>
            <a:spLocks noChangeArrowheads="1"/>
          </p:cNvSpPr>
          <p:nvPr/>
        </p:nvSpPr>
        <p:spPr bwMode="auto">
          <a:xfrm>
            <a:off x="5435600" y="3492500"/>
            <a:ext cx="184150" cy="177800"/>
          </a:xfrm>
          <a:prstGeom prst="ellipse">
            <a:avLst/>
          </a:prstGeom>
          <a:noFill/>
          <a:ln w="19050">
            <a:solidFill>
              <a:srgbClr val="FF0000"/>
            </a:solidFill>
            <a:round/>
            <a:headEnd/>
            <a:tailEnd/>
          </a:ln>
          <a:effectLst>
            <a:prstShdw prst="shdw17" dist="17961" dir="2700000">
              <a:srgbClr val="FF0000">
                <a:gamma/>
                <a:shade val="60000"/>
                <a:invGamma/>
              </a:srgbClr>
            </a:prstShdw>
          </a:effectLst>
        </p:spPr>
        <p:txBody>
          <a:bodyPr wrap="none" anchor="ctr"/>
          <a:lstStyle/>
          <a:p>
            <a:endParaRPr lang="th-TH"/>
          </a:p>
        </p:txBody>
      </p:sp>
      <p:sp>
        <p:nvSpPr>
          <p:cNvPr id="102411" name="Line 11"/>
          <p:cNvSpPr>
            <a:spLocks noChangeShapeType="1"/>
          </p:cNvSpPr>
          <p:nvPr/>
        </p:nvSpPr>
        <p:spPr bwMode="auto">
          <a:xfrm flipV="1">
            <a:off x="5524500" y="3559175"/>
            <a:ext cx="1943100" cy="23813"/>
          </a:xfrm>
          <a:prstGeom prst="line">
            <a:avLst/>
          </a:prstGeom>
          <a:noFill/>
          <a:ln w="22225">
            <a:solidFill>
              <a:srgbClr val="FF0000"/>
            </a:solidFill>
            <a:prstDash val="dash"/>
            <a:round/>
            <a:headEnd/>
            <a:tailEnd/>
          </a:ln>
          <a:effectLst/>
        </p:spPr>
        <p:txBody>
          <a:bodyPr/>
          <a:lstStyle/>
          <a:p>
            <a:endParaRPr lang="th-TH"/>
          </a:p>
        </p:txBody>
      </p:sp>
      <p:sp>
        <p:nvSpPr>
          <p:cNvPr id="102412" name="Line 12"/>
          <p:cNvSpPr>
            <a:spLocks noChangeShapeType="1"/>
          </p:cNvSpPr>
          <p:nvPr/>
        </p:nvSpPr>
        <p:spPr bwMode="auto">
          <a:xfrm flipH="1" flipV="1">
            <a:off x="3360738" y="2411413"/>
            <a:ext cx="2165350" cy="1160462"/>
          </a:xfrm>
          <a:prstGeom prst="line">
            <a:avLst/>
          </a:prstGeom>
          <a:noFill/>
          <a:ln w="22225">
            <a:solidFill>
              <a:srgbClr val="FF0000"/>
            </a:solidFill>
            <a:prstDash val="dash"/>
            <a:round/>
            <a:headEnd/>
            <a:tailEnd/>
          </a:ln>
          <a:effectLst/>
        </p:spPr>
        <p:txBody>
          <a:bodyPr/>
          <a:lstStyle/>
          <a:p>
            <a:endParaRPr lang="th-TH"/>
          </a:p>
        </p:txBody>
      </p:sp>
      <p:sp>
        <p:nvSpPr>
          <p:cNvPr id="102413" name="Line 13"/>
          <p:cNvSpPr>
            <a:spLocks noChangeShapeType="1"/>
          </p:cNvSpPr>
          <p:nvPr/>
        </p:nvSpPr>
        <p:spPr bwMode="auto">
          <a:xfrm flipH="1">
            <a:off x="3576638" y="3578225"/>
            <a:ext cx="1962150" cy="20638"/>
          </a:xfrm>
          <a:prstGeom prst="line">
            <a:avLst/>
          </a:prstGeom>
          <a:noFill/>
          <a:ln w="22225">
            <a:solidFill>
              <a:srgbClr val="FF0000"/>
            </a:solidFill>
            <a:prstDash val="dash"/>
            <a:round/>
            <a:headEnd/>
            <a:tailEnd/>
          </a:ln>
          <a:effectLst/>
        </p:spPr>
        <p:txBody>
          <a:bodyPr/>
          <a:lstStyle/>
          <a:p>
            <a:endParaRPr lang="th-TH"/>
          </a:p>
        </p:txBody>
      </p:sp>
      <p:sp>
        <p:nvSpPr>
          <p:cNvPr id="102414" name="Line 14"/>
          <p:cNvSpPr>
            <a:spLocks noChangeShapeType="1"/>
          </p:cNvSpPr>
          <p:nvPr/>
        </p:nvSpPr>
        <p:spPr bwMode="auto">
          <a:xfrm>
            <a:off x="5176838" y="2632075"/>
            <a:ext cx="1231900" cy="3271838"/>
          </a:xfrm>
          <a:prstGeom prst="line">
            <a:avLst/>
          </a:prstGeom>
          <a:noFill/>
          <a:ln w="22225">
            <a:solidFill>
              <a:srgbClr val="FF0000"/>
            </a:solidFill>
            <a:prstDash val="dash"/>
            <a:round/>
            <a:headEnd/>
            <a:tailEnd/>
          </a:ln>
          <a:effectLst/>
        </p:spPr>
        <p:txBody>
          <a:bodyPr/>
          <a:lstStyle/>
          <a:p>
            <a:endParaRPr lang="th-TH"/>
          </a:p>
        </p:txBody>
      </p:sp>
      <p:sp>
        <p:nvSpPr>
          <p:cNvPr id="102415" name="Oval 15"/>
          <p:cNvSpPr>
            <a:spLocks noChangeArrowheads="1"/>
          </p:cNvSpPr>
          <p:nvPr/>
        </p:nvSpPr>
        <p:spPr bwMode="auto">
          <a:xfrm>
            <a:off x="3468688" y="2439988"/>
            <a:ext cx="184150" cy="177800"/>
          </a:xfrm>
          <a:prstGeom prst="ellipse">
            <a:avLst/>
          </a:prstGeom>
          <a:noFill/>
          <a:ln w="19050">
            <a:solidFill>
              <a:srgbClr val="FF0000"/>
            </a:solidFill>
            <a:round/>
            <a:headEnd/>
            <a:tailEnd/>
          </a:ln>
          <a:effectLst>
            <a:prstShdw prst="shdw17" dist="17961" dir="2700000">
              <a:srgbClr val="FF0000">
                <a:gamma/>
                <a:shade val="60000"/>
                <a:invGamma/>
              </a:srgbClr>
            </a:prstShdw>
          </a:effectLst>
        </p:spPr>
        <p:txBody>
          <a:bodyPr wrap="none" anchor="ctr"/>
          <a:lstStyle/>
          <a:p>
            <a:endParaRPr lang="th-TH"/>
          </a:p>
        </p:txBody>
      </p:sp>
      <p:sp>
        <p:nvSpPr>
          <p:cNvPr id="102416" name="Oval 16"/>
          <p:cNvSpPr>
            <a:spLocks noChangeArrowheads="1"/>
          </p:cNvSpPr>
          <p:nvPr/>
        </p:nvSpPr>
        <p:spPr bwMode="auto">
          <a:xfrm>
            <a:off x="4016375" y="2720975"/>
            <a:ext cx="184150" cy="177800"/>
          </a:xfrm>
          <a:prstGeom prst="ellipse">
            <a:avLst/>
          </a:prstGeom>
          <a:noFill/>
          <a:ln w="19050">
            <a:solidFill>
              <a:srgbClr val="FF0000"/>
            </a:solidFill>
            <a:round/>
            <a:headEnd/>
            <a:tailEnd/>
          </a:ln>
          <a:effectLst>
            <a:prstShdw prst="shdw17" dist="17961" dir="2700000">
              <a:srgbClr val="FF0000">
                <a:gamma/>
                <a:shade val="60000"/>
                <a:invGamma/>
              </a:srgbClr>
            </a:prstShdw>
          </a:effectLst>
        </p:spPr>
        <p:txBody>
          <a:bodyPr wrap="none" anchor="ctr"/>
          <a:lstStyle/>
          <a:p>
            <a:endParaRPr lang="th-TH"/>
          </a:p>
        </p:txBody>
      </p:sp>
      <p:sp>
        <p:nvSpPr>
          <p:cNvPr id="102417" name="Oval 17"/>
          <p:cNvSpPr>
            <a:spLocks noChangeArrowheads="1"/>
          </p:cNvSpPr>
          <p:nvPr/>
        </p:nvSpPr>
        <p:spPr bwMode="auto">
          <a:xfrm>
            <a:off x="3494088" y="3494088"/>
            <a:ext cx="184150" cy="177800"/>
          </a:xfrm>
          <a:prstGeom prst="ellipse">
            <a:avLst/>
          </a:prstGeom>
          <a:noFill/>
          <a:ln w="19050">
            <a:solidFill>
              <a:srgbClr val="FF0000"/>
            </a:solidFill>
            <a:round/>
            <a:headEnd/>
            <a:tailEnd/>
          </a:ln>
          <a:effectLst>
            <a:prstShdw prst="shdw17" dist="17961" dir="2700000">
              <a:srgbClr val="FF0000">
                <a:gamma/>
                <a:shade val="60000"/>
                <a:invGamma/>
              </a:srgbClr>
            </a:prstShdw>
          </a:effectLst>
        </p:spPr>
        <p:txBody>
          <a:bodyPr wrap="none" anchor="ctr"/>
          <a:lstStyle/>
          <a:p>
            <a:endParaRPr lang="th-TH"/>
          </a:p>
        </p:txBody>
      </p:sp>
      <p:sp>
        <p:nvSpPr>
          <p:cNvPr id="102418" name="Oval 18"/>
          <p:cNvSpPr>
            <a:spLocks noChangeArrowheads="1"/>
          </p:cNvSpPr>
          <p:nvPr/>
        </p:nvSpPr>
        <p:spPr bwMode="auto">
          <a:xfrm>
            <a:off x="7265988" y="3468688"/>
            <a:ext cx="184150" cy="177800"/>
          </a:xfrm>
          <a:prstGeom prst="ellipse">
            <a:avLst/>
          </a:prstGeom>
          <a:noFill/>
          <a:ln w="19050">
            <a:solidFill>
              <a:srgbClr val="FF0000"/>
            </a:solidFill>
            <a:round/>
            <a:headEnd/>
            <a:tailEnd/>
          </a:ln>
          <a:effectLst>
            <a:prstShdw prst="shdw17" dist="17961" dir="2700000">
              <a:srgbClr val="FF0000">
                <a:gamma/>
                <a:shade val="60000"/>
                <a:invGamma/>
              </a:srgbClr>
            </a:prstShdw>
          </a:effectLst>
        </p:spPr>
        <p:txBody>
          <a:bodyPr wrap="none" anchor="ctr"/>
          <a:lstStyle/>
          <a:p>
            <a:endParaRPr lang="th-TH"/>
          </a:p>
        </p:txBody>
      </p:sp>
      <p:sp>
        <p:nvSpPr>
          <p:cNvPr id="102419" name="Rectangle 19"/>
          <p:cNvSpPr>
            <a:spLocks noChangeArrowheads="1"/>
          </p:cNvSpPr>
          <p:nvPr/>
        </p:nvSpPr>
        <p:spPr bwMode="auto">
          <a:xfrm>
            <a:off x="412750" y="566738"/>
            <a:ext cx="2755900" cy="519112"/>
          </a:xfrm>
          <a:prstGeom prst="rect">
            <a:avLst/>
          </a:prstGeom>
          <a:noFill/>
          <a:ln w="9525">
            <a:noFill/>
            <a:miter lim="800000"/>
            <a:headEnd/>
            <a:tailEnd/>
          </a:ln>
          <a:effectLst/>
        </p:spPr>
        <p:txBody>
          <a:bodyPr wrap="none">
            <a:spAutoFit/>
          </a:bodyPr>
          <a:lstStyle/>
          <a:p>
            <a:r>
              <a:rPr lang="en-US" u="sng"/>
              <a:t>Example 14.4</a:t>
            </a:r>
            <a:r>
              <a:rPr lang="en-US"/>
              <a:t>    </a:t>
            </a:r>
            <a:endParaRPr lang="th-TH"/>
          </a:p>
        </p:txBody>
      </p:sp>
      <p:sp>
        <p:nvSpPr>
          <p:cNvPr id="102422" name="Text Box 22"/>
          <p:cNvSpPr txBox="1">
            <a:spLocks noChangeArrowheads="1"/>
          </p:cNvSpPr>
          <p:nvPr/>
        </p:nvSpPr>
        <p:spPr bwMode="auto">
          <a:xfrm>
            <a:off x="4219575" y="3787775"/>
            <a:ext cx="1079500" cy="519113"/>
          </a:xfrm>
          <a:prstGeom prst="rect">
            <a:avLst/>
          </a:prstGeom>
          <a:noFill/>
          <a:ln w="9525">
            <a:noFill/>
            <a:miter lim="800000"/>
            <a:headEnd/>
            <a:tailEnd/>
          </a:ln>
          <a:effectLst/>
        </p:spPr>
        <p:txBody>
          <a:bodyPr>
            <a:spAutoFit/>
          </a:bodyPr>
          <a:lstStyle/>
          <a:p>
            <a:pPr>
              <a:spcBef>
                <a:spcPct val="50000"/>
              </a:spcBef>
            </a:pPr>
            <a:r>
              <a:rPr lang="en-US" b="1" i="1">
                <a:solidFill>
                  <a:schemeClr val="accent2"/>
                </a:solidFill>
                <a:latin typeface="Times New Roman" pitchFamily="18" charset="0"/>
                <a:cs typeface="Times New Roman" pitchFamily="18" charset="0"/>
              </a:rPr>
              <a:t>%RH</a:t>
            </a:r>
            <a:endParaRPr lang="el-GR" b="1" i="1">
              <a:solidFill>
                <a:schemeClr val="accent2"/>
              </a:solidFill>
              <a:latin typeface="Times New Roman" pitchFamily="18" charset="0"/>
              <a:cs typeface="Times New Roman" pitchFamily="18" charset="0"/>
            </a:endParaRPr>
          </a:p>
        </p:txBody>
      </p:sp>
      <p:sp>
        <p:nvSpPr>
          <p:cNvPr id="102423" name="Text Box 23"/>
          <p:cNvSpPr txBox="1">
            <a:spLocks noChangeArrowheads="1"/>
          </p:cNvSpPr>
          <p:nvPr/>
        </p:nvSpPr>
        <p:spPr bwMode="auto">
          <a:xfrm>
            <a:off x="3865563" y="2227263"/>
            <a:ext cx="889000" cy="519112"/>
          </a:xfrm>
          <a:prstGeom prst="rect">
            <a:avLst/>
          </a:prstGeom>
          <a:noFill/>
          <a:ln w="9525">
            <a:noFill/>
            <a:miter lim="800000"/>
            <a:headEnd/>
            <a:tailEnd/>
          </a:ln>
          <a:effectLst/>
        </p:spPr>
        <p:txBody>
          <a:bodyPr>
            <a:spAutoFit/>
          </a:bodyPr>
          <a:lstStyle/>
          <a:p>
            <a:pPr>
              <a:spcBef>
                <a:spcPct val="50000"/>
              </a:spcBef>
            </a:pPr>
            <a:r>
              <a:rPr lang="en-US" b="1" i="1">
                <a:solidFill>
                  <a:schemeClr val="accent2"/>
                </a:solidFill>
                <a:latin typeface="Times New Roman" pitchFamily="18" charset="0"/>
                <a:cs typeface="Times New Roman" pitchFamily="18" charset="0"/>
              </a:rPr>
              <a:t>Twb</a:t>
            </a:r>
            <a:endParaRPr lang="el-GR" b="1" i="1">
              <a:solidFill>
                <a:schemeClr val="accent2"/>
              </a:solidFill>
              <a:latin typeface="Times New Roman" pitchFamily="18" charset="0"/>
              <a:cs typeface="Times New Roman" pitchFamily="18" charset="0"/>
            </a:endParaRPr>
          </a:p>
        </p:txBody>
      </p:sp>
      <p:sp>
        <p:nvSpPr>
          <p:cNvPr id="102424" name="Text Box 24"/>
          <p:cNvSpPr txBox="1">
            <a:spLocks noChangeArrowheads="1"/>
          </p:cNvSpPr>
          <p:nvPr/>
        </p:nvSpPr>
        <p:spPr bwMode="auto">
          <a:xfrm>
            <a:off x="7359650" y="2952750"/>
            <a:ext cx="482600" cy="519113"/>
          </a:xfrm>
          <a:prstGeom prst="rect">
            <a:avLst/>
          </a:prstGeom>
          <a:noFill/>
          <a:ln w="9525">
            <a:noFill/>
            <a:miter lim="800000"/>
            <a:headEnd/>
            <a:tailEnd/>
          </a:ln>
          <a:effectLst/>
        </p:spPr>
        <p:txBody>
          <a:bodyPr>
            <a:spAutoFit/>
          </a:bodyPr>
          <a:lstStyle/>
          <a:p>
            <a:pPr>
              <a:spcBef>
                <a:spcPct val="50000"/>
              </a:spcBef>
            </a:pPr>
            <a:r>
              <a:rPr lang="el-GR" b="1" i="1">
                <a:solidFill>
                  <a:schemeClr val="accent2"/>
                </a:solidFill>
                <a:latin typeface="Times New Roman" pitchFamily="18" charset="0"/>
                <a:cs typeface="Times New Roman" pitchFamily="18" charset="0"/>
              </a:rPr>
              <a:t>ω</a:t>
            </a:r>
          </a:p>
        </p:txBody>
      </p:sp>
      <p:sp>
        <p:nvSpPr>
          <p:cNvPr id="102425" name="Text Box 25"/>
          <p:cNvSpPr txBox="1">
            <a:spLocks noChangeArrowheads="1"/>
          </p:cNvSpPr>
          <p:nvPr/>
        </p:nvSpPr>
        <p:spPr bwMode="auto">
          <a:xfrm>
            <a:off x="3373438" y="1938338"/>
            <a:ext cx="482600" cy="519112"/>
          </a:xfrm>
          <a:prstGeom prst="rect">
            <a:avLst/>
          </a:prstGeom>
          <a:noFill/>
          <a:ln w="9525">
            <a:noFill/>
            <a:miter lim="800000"/>
            <a:headEnd/>
            <a:tailEnd/>
          </a:ln>
          <a:effectLst/>
        </p:spPr>
        <p:txBody>
          <a:bodyPr>
            <a:spAutoFit/>
          </a:bodyPr>
          <a:lstStyle/>
          <a:p>
            <a:pPr>
              <a:spcBef>
                <a:spcPct val="50000"/>
              </a:spcBef>
            </a:pPr>
            <a:r>
              <a:rPr lang="en-US" b="1" i="1">
                <a:solidFill>
                  <a:schemeClr val="accent2"/>
                </a:solidFill>
                <a:latin typeface="Times New Roman" pitchFamily="18" charset="0"/>
                <a:cs typeface="Times New Roman" pitchFamily="18" charset="0"/>
              </a:rPr>
              <a:t>h</a:t>
            </a:r>
            <a:endParaRPr lang="el-GR" b="1" i="1">
              <a:solidFill>
                <a:schemeClr val="accent2"/>
              </a:solidFill>
              <a:latin typeface="Times New Roman" pitchFamily="18" charset="0"/>
              <a:cs typeface="Times New Roman" pitchFamily="18" charset="0"/>
            </a:endParaRPr>
          </a:p>
        </p:txBody>
      </p:sp>
      <p:sp>
        <p:nvSpPr>
          <p:cNvPr id="102426" name="Text Box 26"/>
          <p:cNvSpPr txBox="1">
            <a:spLocks noChangeArrowheads="1"/>
          </p:cNvSpPr>
          <p:nvPr/>
        </p:nvSpPr>
        <p:spPr bwMode="auto">
          <a:xfrm>
            <a:off x="6100763" y="5605463"/>
            <a:ext cx="482600" cy="519112"/>
          </a:xfrm>
          <a:prstGeom prst="rect">
            <a:avLst/>
          </a:prstGeom>
          <a:noFill/>
          <a:ln w="9525">
            <a:noFill/>
            <a:miter lim="800000"/>
            <a:headEnd/>
            <a:tailEnd/>
          </a:ln>
          <a:effectLst/>
        </p:spPr>
        <p:txBody>
          <a:bodyPr>
            <a:spAutoFit/>
          </a:bodyPr>
          <a:lstStyle/>
          <a:p>
            <a:pPr>
              <a:spcBef>
                <a:spcPct val="50000"/>
              </a:spcBef>
            </a:pPr>
            <a:r>
              <a:rPr lang="en-US" b="1" i="1">
                <a:solidFill>
                  <a:schemeClr val="accent2"/>
                </a:solidFill>
                <a:latin typeface="Times New Roman" pitchFamily="18" charset="0"/>
                <a:cs typeface="Times New Roman" pitchFamily="18" charset="0"/>
              </a:rPr>
              <a:t>v</a:t>
            </a:r>
            <a:endParaRPr lang="el-GR" b="1" i="1">
              <a:solidFill>
                <a:schemeClr val="accent2"/>
              </a:solidFill>
              <a:latin typeface="Times New Roman" pitchFamily="18" charset="0"/>
              <a:cs typeface="Times New Roman" pitchFamily="18" charset="0"/>
            </a:endParaRPr>
          </a:p>
        </p:txBody>
      </p:sp>
      <p:sp>
        <p:nvSpPr>
          <p:cNvPr id="102427" name="Text Box 27"/>
          <p:cNvSpPr txBox="1">
            <a:spLocks noChangeArrowheads="1"/>
          </p:cNvSpPr>
          <p:nvPr/>
        </p:nvSpPr>
        <p:spPr bwMode="auto">
          <a:xfrm>
            <a:off x="2825750" y="3321050"/>
            <a:ext cx="825500" cy="519113"/>
          </a:xfrm>
          <a:prstGeom prst="rect">
            <a:avLst/>
          </a:prstGeom>
          <a:noFill/>
          <a:ln w="9525">
            <a:noFill/>
            <a:miter lim="800000"/>
            <a:headEnd/>
            <a:tailEnd/>
          </a:ln>
          <a:effectLst/>
        </p:spPr>
        <p:txBody>
          <a:bodyPr>
            <a:spAutoFit/>
          </a:bodyPr>
          <a:lstStyle/>
          <a:p>
            <a:pPr>
              <a:spcBef>
                <a:spcPct val="50000"/>
              </a:spcBef>
            </a:pPr>
            <a:r>
              <a:rPr lang="en-US" b="1" i="1">
                <a:solidFill>
                  <a:schemeClr val="accent2"/>
                </a:solidFill>
                <a:latin typeface="Times New Roman" pitchFamily="18" charset="0"/>
                <a:cs typeface="Times New Roman" pitchFamily="18" charset="0"/>
              </a:rPr>
              <a:t>Tdp</a:t>
            </a:r>
            <a:endParaRPr lang="el-GR" b="1" i="1">
              <a:solidFill>
                <a:schemeClr val="accent2"/>
              </a:solidFill>
              <a:latin typeface="Times New Roman" pitchFamily="18" charset="0"/>
              <a:cs typeface="Times New Roman" pitchFamily="18" charset="0"/>
            </a:endParaRPr>
          </a:p>
        </p:txBody>
      </p:sp>
      <p:sp>
        <p:nvSpPr>
          <p:cNvPr id="102428" name="Text Box 28"/>
          <p:cNvSpPr txBox="1">
            <a:spLocks noChangeArrowheads="1"/>
          </p:cNvSpPr>
          <p:nvPr/>
        </p:nvSpPr>
        <p:spPr bwMode="auto">
          <a:xfrm>
            <a:off x="4729163" y="5414963"/>
            <a:ext cx="863600" cy="519112"/>
          </a:xfrm>
          <a:prstGeom prst="rect">
            <a:avLst/>
          </a:prstGeom>
          <a:noFill/>
          <a:ln w="9525">
            <a:noFill/>
            <a:miter lim="800000"/>
            <a:headEnd/>
            <a:tailEnd/>
          </a:ln>
          <a:effectLst/>
        </p:spPr>
        <p:txBody>
          <a:bodyPr>
            <a:spAutoFit/>
          </a:bodyPr>
          <a:lstStyle/>
          <a:p>
            <a:pPr>
              <a:spcBef>
                <a:spcPct val="50000"/>
              </a:spcBef>
            </a:pPr>
            <a:r>
              <a:rPr lang="en-US" b="1" i="1">
                <a:solidFill>
                  <a:schemeClr val="accent2"/>
                </a:solidFill>
                <a:latin typeface="Times New Roman" pitchFamily="18" charset="0"/>
                <a:cs typeface="Times New Roman" pitchFamily="18" charset="0"/>
              </a:rPr>
              <a:t>Tdb</a:t>
            </a:r>
            <a:endParaRPr lang="el-GR" b="1" i="1">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02428"/>
                                        </p:tgtEl>
                                        <p:attrNameLst>
                                          <p:attrName>style.visibility</p:attrName>
                                        </p:attrNameLst>
                                      </p:cBhvr>
                                      <p:to>
                                        <p:strVal val="visible"/>
                                      </p:to>
                                    </p:set>
                                    <p:animEffect transition="in" filter="fade">
                                      <p:cBhvr>
                                        <p:cTn id="7" dur="770" decel="100000"/>
                                        <p:tgtEl>
                                          <p:spTgt spid="102428"/>
                                        </p:tgtEl>
                                      </p:cBhvr>
                                    </p:animEffect>
                                    <p:animScale>
                                      <p:cBhvr>
                                        <p:cTn id="8" dur="770" decel="100000"/>
                                        <p:tgtEl>
                                          <p:spTgt spid="102428"/>
                                        </p:tgtEl>
                                      </p:cBhvr>
                                      <p:from x="10000" y="10000"/>
                                      <p:to x="200000" y="450000"/>
                                    </p:animScale>
                                    <p:animScale>
                                      <p:cBhvr>
                                        <p:cTn id="9" dur="1230" accel="100000" fill="hold">
                                          <p:stCondLst>
                                            <p:cond delay="770"/>
                                          </p:stCondLst>
                                        </p:cTn>
                                        <p:tgtEl>
                                          <p:spTgt spid="102428"/>
                                        </p:tgtEl>
                                      </p:cBhvr>
                                      <p:from x="200000" y="450000"/>
                                      <p:to x="100000" y="100000"/>
                                    </p:animScale>
                                    <p:set>
                                      <p:cBhvr>
                                        <p:cTn id="10" dur="770" fill="hold"/>
                                        <p:tgtEl>
                                          <p:spTgt spid="102428"/>
                                        </p:tgtEl>
                                        <p:attrNameLst>
                                          <p:attrName>ppt_x</p:attrName>
                                        </p:attrNameLst>
                                      </p:cBhvr>
                                      <p:to>
                                        <p:strVal val="(0.5)"/>
                                      </p:to>
                                    </p:set>
                                    <p:anim from="(0.5)" to="(#ppt_x)" calcmode="lin" valueType="num">
                                      <p:cBhvr>
                                        <p:cTn id="11" dur="1230" accel="100000" fill="hold">
                                          <p:stCondLst>
                                            <p:cond delay="770"/>
                                          </p:stCondLst>
                                        </p:cTn>
                                        <p:tgtEl>
                                          <p:spTgt spid="102428"/>
                                        </p:tgtEl>
                                        <p:attrNameLst>
                                          <p:attrName>ppt_x</p:attrName>
                                        </p:attrNameLst>
                                      </p:cBhvr>
                                    </p:anim>
                                    <p:set>
                                      <p:cBhvr>
                                        <p:cTn id="12" dur="770" fill="hold"/>
                                        <p:tgtEl>
                                          <p:spTgt spid="102428"/>
                                        </p:tgtEl>
                                        <p:attrNameLst>
                                          <p:attrName>ppt_y</p:attrName>
                                        </p:attrNameLst>
                                      </p:cBhvr>
                                      <p:to>
                                        <p:strVal val="(#ppt_y+0.4)"/>
                                      </p:to>
                                    </p:set>
                                    <p:anim from="(#ppt_y+0.4)" to="(#ppt_y)" calcmode="lin" valueType="num">
                                      <p:cBhvr>
                                        <p:cTn id="13" dur="1230" accel="100000" fill="hold">
                                          <p:stCondLst>
                                            <p:cond delay="770"/>
                                          </p:stCondLst>
                                        </p:cTn>
                                        <p:tgtEl>
                                          <p:spTgt spid="102428"/>
                                        </p:tgtEl>
                                        <p:attrNameLst>
                                          <p:attrName>ppt_y</p:attrName>
                                        </p:attrNameLst>
                                      </p:cBhvr>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02408"/>
                                        </p:tgtEl>
                                        <p:attrNameLst>
                                          <p:attrName>style.visibility</p:attrName>
                                        </p:attrNameLst>
                                      </p:cBhvr>
                                      <p:to>
                                        <p:strVal val="visible"/>
                                      </p:to>
                                    </p:set>
                                    <p:animEffect transition="in" filter="wipe(down)">
                                      <p:cBhvr>
                                        <p:cTn id="17" dur="2000"/>
                                        <p:tgtEl>
                                          <p:spTgt spid="102408"/>
                                        </p:tgtEl>
                                      </p:cBhvr>
                                    </p:animEffect>
                                  </p:childTnLst>
                                </p:cTn>
                              </p:par>
                            </p:childTnLst>
                          </p:cTn>
                        </p:par>
                        <p:par>
                          <p:cTn id="18" fill="hold">
                            <p:stCondLst>
                              <p:cond delay="4000"/>
                            </p:stCondLst>
                            <p:childTnLst>
                              <p:par>
                                <p:cTn id="19" presetID="51" presetClass="entr" presetSubtype="0" fill="hold" grpId="0" nodeType="afterEffect">
                                  <p:stCondLst>
                                    <p:cond delay="0"/>
                                  </p:stCondLst>
                                  <p:childTnLst>
                                    <p:set>
                                      <p:cBhvr>
                                        <p:cTn id="20" dur="1" fill="hold">
                                          <p:stCondLst>
                                            <p:cond delay="0"/>
                                          </p:stCondLst>
                                        </p:cTn>
                                        <p:tgtEl>
                                          <p:spTgt spid="102422"/>
                                        </p:tgtEl>
                                        <p:attrNameLst>
                                          <p:attrName>style.visibility</p:attrName>
                                        </p:attrNameLst>
                                      </p:cBhvr>
                                      <p:to>
                                        <p:strVal val="visible"/>
                                      </p:to>
                                    </p:set>
                                    <p:animEffect transition="in" filter="fade">
                                      <p:cBhvr>
                                        <p:cTn id="21" dur="770" decel="100000"/>
                                        <p:tgtEl>
                                          <p:spTgt spid="102422"/>
                                        </p:tgtEl>
                                      </p:cBhvr>
                                    </p:animEffect>
                                    <p:animScale>
                                      <p:cBhvr>
                                        <p:cTn id="22" dur="770" decel="100000"/>
                                        <p:tgtEl>
                                          <p:spTgt spid="102422"/>
                                        </p:tgtEl>
                                      </p:cBhvr>
                                      <p:from x="10000" y="10000"/>
                                      <p:to x="200000" y="450000"/>
                                    </p:animScale>
                                    <p:animScale>
                                      <p:cBhvr>
                                        <p:cTn id="23" dur="1230" accel="100000" fill="hold">
                                          <p:stCondLst>
                                            <p:cond delay="770"/>
                                          </p:stCondLst>
                                        </p:cTn>
                                        <p:tgtEl>
                                          <p:spTgt spid="102422"/>
                                        </p:tgtEl>
                                      </p:cBhvr>
                                      <p:from x="200000" y="450000"/>
                                      <p:to x="100000" y="100000"/>
                                    </p:animScale>
                                    <p:set>
                                      <p:cBhvr>
                                        <p:cTn id="24" dur="770" fill="hold"/>
                                        <p:tgtEl>
                                          <p:spTgt spid="102422"/>
                                        </p:tgtEl>
                                        <p:attrNameLst>
                                          <p:attrName>ppt_x</p:attrName>
                                        </p:attrNameLst>
                                      </p:cBhvr>
                                      <p:to>
                                        <p:strVal val="(0.5)"/>
                                      </p:to>
                                    </p:set>
                                    <p:anim from="(0.5)" to="(#ppt_x)" calcmode="lin" valueType="num">
                                      <p:cBhvr>
                                        <p:cTn id="25" dur="1230" accel="100000" fill="hold">
                                          <p:stCondLst>
                                            <p:cond delay="770"/>
                                          </p:stCondLst>
                                        </p:cTn>
                                        <p:tgtEl>
                                          <p:spTgt spid="102422"/>
                                        </p:tgtEl>
                                        <p:attrNameLst>
                                          <p:attrName>ppt_x</p:attrName>
                                        </p:attrNameLst>
                                      </p:cBhvr>
                                    </p:anim>
                                    <p:set>
                                      <p:cBhvr>
                                        <p:cTn id="26" dur="770" fill="hold"/>
                                        <p:tgtEl>
                                          <p:spTgt spid="102422"/>
                                        </p:tgtEl>
                                        <p:attrNameLst>
                                          <p:attrName>ppt_y</p:attrName>
                                        </p:attrNameLst>
                                      </p:cBhvr>
                                      <p:to>
                                        <p:strVal val="(#ppt_y+0.4)"/>
                                      </p:to>
                                    </p:set>
                                    <p:anim from="(#ppt_y+0.4)" to="(#ppt_y)" calcmode="lin" valueType="num">
                                      <p:cBhvr>
                                        <p:cTn id="27" dur="1230" accel="100000" fill="hold">
                                          <p:stCondLst>
                                            <p:cond delay="770"/>
                                          </p:stCondLst>
                                        </p:cTn>
                                        <p:tgtEl>
                                          <p:spTgt spid="102422"/>
                                        </p:tgtEl>
                                        <p:attrNameLst>
                                          <p:attrName>ppt_y</p:attrName>
                                        </p:attrNameLst>
                                      </p:cBhvr>
                                    </p:anim>
                                  </p:childTnLst>
                                </p:cTn>
                              </p:par>
                            </p:childTnLst>
                          </p:cTn>
                        </p:par>
                        <p:par>
                          <p:cTn id="28" fill="hold">
                            <p:stCondLst>
                              <p:cond delay="6000"/>
                            </p:stCondLst>
                            <p:childTnLst>
                              <p:par>
                                <p:cTn id="29" presetID="6" presetClass="emph" presetSubtype="0" fill="hold" grpId="0" nodeType="afterEffect">
                                  <p:stCondLst>
                                    <p:cond delay="0"/>
                                  </p:stCondLst>
                                  <p:childTnLst>
                                    <p:animScale>
                                      <p:cBhvr>
                                        <p:cTn id="30" dur="2000" fill="hold"/>
                                        <p:tgtEl>
                                          <p:spTgt spid="102409"/>
                                        </p:tgtEl>
                                      </p:cBhvr>
                                      <p:by x="150000" y="150000"/>
                                    </p:animScale>
                                  </p:childTnLst>
                                </p:cTn>
                              </p:par>
                            </p:childTnLst>
                          </p:cTn>
                        </p:par>
                        <p:par>
                          <p:cTn id="31" fill="hold">
                            <p:stCondLst>
                              <p:cond delay="8000"/>
                            </p:stCondLst>
                            <p:childTnLst>
                              <p:par>
                                <p:cTn id="32" presetID="51" presetClass="entr" presetSubtype="0" fill="hold" grpId="0" nodeType="afterEffect">
                                  <p:stCondLst>
                                    <p:cond delay="0"/>
                                  </p:stCondLst>
                                  <p:childTnLst>
                                    <p:set>
                                      <p:cBhvr>
                                        <p:cTn id="33" dur="1" fill="hold">
                                          <p:stCondLst>
                                            <p:cond delay="0"/>
                                          </p:stCondLst>
                                        </p:cTn>
                                        <p:tgtEl>
                                          <p:spTgt spid="102410"/>
                                        </p:tgtEl>
                                        <p:attrNameLst>
                                          <p:attrName>style.visibility</p:attrName>
                                        </p:attrNameLst>
                                      </p:cBhvr>
                                      <p:to>
                                        <p:strVal val="visible"/>
                                      </p:to>
                                    </p:set>
                                    <p:animEffect transition="in" filter="fade">
                                      <p:cBhvr>
                                        <p:cTn id="34" dur="770" decel="100000"/>
                                        <p:tgtEl>
                                          <p:spTgt spid="102410"/>
                                        </p:tgtEl>
                                      </p:cBhvr>
                                    </p:animEffect>
                                    <p:animScale>
                                      <p:cBhvr>
                                        <p:cTn id="35" dur="770" decel="100000"/>
                                        <p:tgtEl>
                                          <p:spTgt spid="102410"/>
                                        </p:tgtEl>
                                      </p:cBhvr>
                                      <p:from x="10000" y="10000"/>
                                      <p:to x="200000" y="450000"/>
                                    </p:animScale>
                                    <p:animScale>
                                      <p:cBhvr>
                                        <p:cTn id="36" dur="1230" accel="100000" fill="hold">
                                          <p:stCondLst>
                                            <p:cond delay="770"/>
                                          </p:stCondLst>
                                        </p:cTn>
                                        <p:tgtEl>
                                          <p:spTgt spid="102410"/>
                                        </p:tgtEl>
                                      </p:cBhvr>
                                      <p:from x="200000" y="450000"/>
                                      <p:to x="100000" y="100000"/>
                                    </p:animScale>
                                    <p:set>
                                      <p:cBhvr>
                                        <p:cTn id="37" dur="770" fill="hold"/>
                                        <p:tgtEl>
                                          <p:spTgt spid="102410"/>
                                        </p:tgtEl>
                                        <p:attrNameLst>
                                          <p:attrName>ppt_x</p:attrName>
                                        </p:attrNameLst>
                                      </p:cBhvr>
                                      <p:to>
                                        <p:strVal val="(0.5)"/>
                                      </p:to>
                                    </p:set>
                                    <p:anim from="(0.5)" to="(#ppt_x)" calcmode="lin" valueType="num">
                                      <p:cBhvr>
                                        <p:cTn id="38" dur="1230" accel="100000" fill="hold">
                                          <p:stCondLst>
                                            <p:cond delay="770"/>
                                          </p:stCondLst>
                                        </p:cTn>
                                        <p:tgtEl>
                                          <p:spTgt spid="102410"/>
                                        </p:tgtEl>
                                        <p:attrNameLst>
                                          <p:attrName>ppt_x</p:attrName>
                                        </p:attrNameLst>
                                      </p:cBhvr>
                                    </p:anim>
                                    <p:set>
                                      <p:cBhvr>
                                        <p:cTn id="39" dur="770" fill="hold"/>
                                        <p:tgtEl>
                                          <p:spTgt spid="102410"/>
                                        </p:tgtEl>
                                        <p:attrNameLst>
                                          <p:attrName>ppt_y</p:attrName>
                                        </p:attrNameLst>
                                      </p:cBhvr>
                                      <p:to>
                                        <p:strVal val="(#ppt_y+0.4)"/>
                                      </p:to>
                                    </p:set>
                                    <p:anim from="(#ppt_y+0.4)" to="(#ppt_y)" calcmode="lin" valueType="num">
                                      <p:cBhvr>
                                        <p:cTn id="40" dur="1230" accel="100000" fill="hold">
                                          <p:stCondLst>
                                            <p:cond delay="770"/>
                                          </p:stCondLst>
                                        </p:cTn>
                                        <p:tgtEl>
                                          <p:spTgt spid="102410"/>
                                        </p:tgtEl>
                                        <p:attrNameLst>
                                          <p:attrName>ppt_y</p:attrName>
                                        </p:attrNameLst>
                                      </p:cBhvr>
                                    </p:anim>
                                  </p:childTnLst>
                                </p:cTn>
                              </p:par>
                            </p:childTnLst>
                          </p:cTn>
                        </p:par>
                        <p:par>
                          <p:cTn id="41" fill="hold">
                            <p:stCondLst>
                              <p:cond delay="10000"/>
                            </p:stCondLst>
                            <p:childTnLst>
                              <p:par>
                                <p:cTn id="42" presetID="22" presetClass="entr" presetSubtype="8" fill="hold" grpId="0" nodeType="afterEffect">
                                  <p:stCondLst>
                                    <p:cond delay="0"/>
                                  </p:stCondLst>
                                  <p:childTnLst>
                                    <p:set>
                                      <p:cBhvr>
                                        <p:cTn id="43" dur="1" fill="hold">
                                          <p:stCondLst>
                                            <p:cond delay="0"/>
                                          </p:stCondLst>
                                        </p:cTn>
                                        <p:tgtEl>
                                          <p:spTgt spid="102411"/>
                                        </p:tgtEl>
                                        <p:attrNameLst>
                                          <p:attrName>style.visibility</p:attrName>
                                        </p:attrNameLst>
                                      </p:cBhvr>
                                      <p:to>
                                        <p:strVal val="visible"/>
                                      </p:to>
                                    </p:set>
                                    <p:animEffect transition="in" filter="wipe(left)">
                                      <p:cBhvr>
                                        <p:cTn id="44" dur="2000"/>
                                        <p:tgtEl>
                                          <p:spTgt spid="102411"/>
                                        </p:tgtEl>
                                      </p:cBhvr>
                                    </p:animEffect>
                                  </p:childTnLst>
                                </p:cTn>
                              </p:par>
                            </p:childTnLst>
                          </p:cTn>
                        </p:par>
                        <p:par>
                          <p:cTn id="45" fill="hold">
                            <p:stCondLst>
                              <p:cond delay="12000"/>
                            </p:stCondLst>
                            <p:childTnLst>
                              <p:par>
                                <p:cTn id="46" presetID="51" presetClass="entr" presetSubtype="0" fill="hold" grpId="0" nodeType="afterEffect">
                                  <p:stCondLst>
                                    <p:cond delay="0"/>
                                  </p:stCondLst>
                                  <p:childTnLst>
                                    <p:set>
                                      <p:cBhvr>
                                        <p:cTn id="47" dur="1" fill="hold">
                                          <p:stCondLst>
                                            <p:cond delay="0"/>
                                          </p:stCondLst>
                                        </p:cTn>
                                        <p:tgtEl>
                                          <p:spTgt spid="102418"/>
                                        </p:tgtEl>
                                        <p:attrNameLst>
                                          <p:attrName>style.visibility</p:attrName>
                                        </p:attrNameLst>
                                      </p:cBhvr>
                                      <p:to>
                                        <p:strVal val="visible"/>
                                      </p:to>
                                    </p:set>
                                    <p:animEffect transition="in" filter="fade">
                                      <p:cBhvr>
                                        <p:cTn id="48" dur="770" decel="100000"/>
                                        <p:tgtEl>
                                          <p:spTgt spid="102418"/>
                                        </p:tgtEl>
                                      </p:cBhvr>
                                    </p:animEffect>
                                    <p:animScale>
                                      <p:cBhvr>
                                        <p:cTn id="49" dur="770" decel="100000"/>
                                        <p:tgtEl>
                                          <p:spTgt spid="102418"/>
                                        </p:tgtEl>
                                      </p:cBhvr>
                                      <p:from x="10000" y="10000"/>
                                      <p:to x="200000" y="450000"/>
                                    </p:animScale>
                                    <p:animScale>
                                      <p:cBhvr>
                                        <p:cTn id="50" dur="1230" accel="100000" fill="hold">
                                          <p:stCondLst>
                                            <p:cond delay="770"/>
                                          </p:stCondLst>
                                        </p:cTn>
                                        <p:tgtEl>
                                          <p:spTgt spid="102418"/>
                                        </p:tgtEl>
                                      </p:cBhvr>
                                      <p:from x="200000" y="450000"/>
                                      <p:to x="100000" y="100000"/>
                                    </p:animScale>
                                    <p:set>
                                      <p:cBhvr>
                                        <p:cTn id="51" dur="770" fill="hold"/>
                                        <p:tgtEl>
                                          <p:spTgt spid="102418"/>
                                        </p:tgtEl>
                                        <p:attrNameLst>
                                          <p:attrName>ppt_x</p:attrName>
                                        </p:attrNameLst>
                                      </p:cBhvr>
                                      <p:to>
                                        <p:strVal val="(0.5)"/>
                                      </p:to>
                                    </p:set>
                                    <p:anim from="(0.5)" to="(#ppt_x)" calcmode="lin" valueType="num">
                                      <p:cBhvr>
                                        <p:cTn id="52" dur="1230" accel="100000" fill="hold">
                                          <p:stCondLst>
                                            <p:cond delay="770"/>
                                          </p:stCondLst>
                                        </p:cTn>
                                        <p:tgtEl>
                                          <p:spTgt spid="102418"/>
                                        </p:tgtEl>
                                        <p:attrNameLst>
                                          <p:attrName>ppt_x</p:attrName>
                                        </p:attrNameLst>
                                      </p:cBhvr>
                                    </p:anim>
                                    <p:set>
                                      <p:cBhvr>
                                        <p:cTn id="53" dur="770" fill="hold"/>
                                        <p:tgtEl>
                                          <p:spTgt spid="102418"/>
                                        </p:tgtEl>
                                        <p:attrNameLst>
                                          <p:attrName>ppt_y</p:attrName>
                                        </p:attrNameLst>
                                      </p:cBhvr>
                                      <p:to>
                                        <p:strVal val="(#ppt_y+0.4)"/>
                                      </p:to>
                                    </p:set>
                                    <p:anim from="(#ppt_y+0.4)" to="(#ppt_y)" calcmode="lin" valueType="num">
                                      <p:cBhvr>
                                        <p:cTn id="54" dur="1230" accel="100000" fill="hold">
                                          <p:stCondLst>
                                            <p:cond delay="770"/>
                                          </p:stCondLst>
                                        </p:cTn>
                                        <p:tgtEl>
                                          <p:spTgt spid="102418"/>
                                        </p:tgtEl>
                                        <p:attrNameLst>
                                          <p:attrName>ppt_y</p:attrName>
                                        </p:attrNameLst>
                                      </p:cBhvr>
                                    </p:anim>
                                  </p:childTnLst>
                                </p:cTn>
                              </p:par>
                            </p:childTnLst>
                          </p:cTn>
                        </p:par>
                        <p:par>
                          <p:cTn id="55" fill="hold">
                            <p:stCondLst>
                              <p:cond delay="14000"/>
                            </p:stCondLst>
                            <p:childTnLst>
                              <p:par>
                                <p:cTn id="56" presetID="51" presetClass="entr" presetSubtype="0" fill="hold" grpId="0" nodeType="afterEffect">
                                  <p:stCondLst>
                                    <p:cond delay="0"/>
                                  </p:stCondLst>
                                  <p:childTnLst>
                                    <p:set>
                                      <p:cBhvr>
                                        <p:cTn id="57" dur="1" fill="hold">
                                          <p:stCondLst>
                                            <p:cond delay="0"/>
                                          </p:stCondLst>
                                        </p:cTn>
                                        <p:tgtEl>
                                          <p:spTgt spid="102424"/>
                                        </p:tgtEl>
                                        <p:attrNameLst>
                                          <p:attrName>style.visibility</p:attrName>
                                        </p:attrNameLst>
                                      </p:cBhvr>
                                      <p:to>
                                        <p:strVal val="visible"/>
                                      </p:to>
                                    </p:set>
                                    <p:animEffect transition="in" filter="fade">
                                      <p:cBhvr>
                                        <p:cTn id="58" dur="770" decel="100000"/>
                                        <p:tgtEl>
                                          <p:spTgt spid="102424"/>
                                        </p:tgtEl>
                                      </p:cBhvr>
                                    </p:animEffect>
                                    <p:animScale>
                                      <p:cBhvr>
                                        <p:cTn id="59" dur="770" decel="100000"/>
                                        <p:tgtEl>
                                          <p:spTgt spid="102424"/>
                                        </p:tgtEl>
                                      </p:cBhvr>
                                      <p:from x="10000" y="10000"/>
                                      <p:to x="200000" y="450000"/>
                                    </p:animScale>
                                    <p:animScale>
                                      <p:cBhvr>
                                        <p:cTn id="60" dur="1230" accel="100000" fill="hold">
                                          <p:stCondLst>
                                            <p:cond delay="770"/>
                                          </p:stCondLst>
                                        </p:cTn>
                                        <p:tgtEl>
                                          <p:spTgt spid="102424"/>
                                        </p:tgtEl>
                                      </p:cBhvr>
                                      <p:from x="200000" y="450000"/>
                                      <p:to x="100000" y="100000"/>
                                    </p:animScale>
                                    <p:set>
                                      <p:cBhvr>
                                        <p:cTn id="61" dur="770" fill="hold"/>
                                        <p:tgtEl>
                                          <p:spTgt spid="102424"/>
                                        </p:tgtEl>
                                        <p:attrNameLst>
                                          <p:attrName>ppt_x</p:attrName>
                                        </p:attrNameLst>
                                      </p:cBhvr>
                                      <p:to>
                                        <p:strVal val="(0.5)"/>
                                      </p:to>
                                    </p:set>
                                    <p:anim from="(0.5)" to="(#ppt_x)" calcmode="lin" valueType="num">
                                      <p:cBhvr>
                                        <p:cTn id="62" dur="1230" accel="100000" fill="hold">
                                          <p:stCondLst>
                                            <p:cond delay="770"/>
                                          </p:stCondLst>
                                        </p:cTn>
                                        <p:tgtEl>
                                          <p:spTgt spid="102424"/>
                                        </p:tgtEl>
                                        <p:attrNameLst>
                                          <p:attrName>ppt_x</p:attrName>
                                        </p:attrNameLst>
                                      </p:cBhvr>
                                    </p:anim>
                                    <p:set>
                                      <p:cBhvr>
                                        <p:cTn id="63" dur="770" fill="hold"/>
                                        <p:tgtEl>
                                          <p:spTgt spid="102424"/>
                                        </p:tgtEl>
                                        <p:attrNameLst>
                                          <p:attrName>ppt_y</p:attrName>
                                        </p:attrNameLst>
                                      </p:cBhvr>
                                      <p:to>
                                        <p:strVal val="(#ppt_y+0.4)"/>
                                      </p:to>
                                    </p:set>
                                    <p:anim from="(#ppt_y+0.4)" to="(#ppt_y)" calcmode="lin" valueType="num">
                                      <p:cBhvr>
                                        <p:cTn id="64" dur="1230" accel="100000" fill="hold">
                                          <p:stCondLst>
                                            <p:cond delay="770"/>
                                          </p:stCondLst>
                                        </p:cTn>
                                        <p:tgtEl>
                                          <p:spTgt spid="102424"/>
                                        </p:tgtEl>
                                        <p:attrNameLst>
                                          <p:attrName>ppt_y</p:attrName>
                                        </p:attrNameLst>
                                      </p:cBhvr>
                                    </p:anim>
                                  </p:childTnLst>
                                </p:cTn>
                              </p:par>
                            </p:childTnLst>
                          </p:cTn>
                        </p:par>
                        <p:par>
                          <p:cTn id="65" fill="hold">
                            <p:stCondLst>
                              <p:cond delay="16000"/>
                            </p:stCondLst>
                            <p:childTnLst>
                              <p:par>
                                <p:cTn id="66" presetID="22" presetClass="entr" presetSubtype="4" fill="hold" grpId="0" nodeType="afterEffect">
                                  <p:stCondLst>
                                    <p:cond delay="0"/>
                                  </p:stCondLst>
                                  <p:childTnLst>
                                    <p:set>
                                      <p:cBhvr>
                                        <p:cTn id="67" dur="1" fill="hold">
                                          <p:stCondLst>
                                            <p:cond delay="0"/>
                                          </p:stCondLst>
                                        </p:cTn>
                                        <p:tgtEl>
                                          <p:spTgt spid="102412"/>
                                        </p:tgtEl>
                                        <p:attrNameLst>
                                          <p:attrName>style.visibility</p:attrName>
                                        </p:attrNameLst>
                                      </p:cBhvr>
                                      <p:to>
                                        <p:strVal val="visible"/>
                                      </p:to>
                                    </p:set>
                                    <p:animEffect transition="in" filter="wipe(down)">
                                      <p:cBhvr>
                                        <p:cTn id="68" dur="2000"/>
                                        <p:tgtEl>
                                          <p:spTgt spid="102412"/>
                                        </p:tgtEl>
                                      </p:cBhvr>
                                    </p:animEffect>
                                  </p:childTnLst>
                                </p:cTn>
                              </p:par>
                            </p:childTnLst>
                          </p:cTn>
                        </p:par>
                        <p:par>
                          <p:cTn id="69" fill="hold">
                            <p:stCondLst>
                              <p:cond delay="18000"/>
                            </p:stCondLst>
                            <p:childTnLst>
                              <p:par>
                                <p:cTn id="70" presetID="51" presetClass="entr" presetSubtype="0" fill="hold" grpId="0" nodeType="afterEffect">
                                  <p:stCondLst>
                                    <p:cond delay="0"/>
                                  </p:stCondLst>
                                  <p:childTnLst>
                                    <p:set>
                                      <p:cBhvr>
                                        <p:cTn id="71" dur="1" fill="hold">
                                          <p:stCondLst>
                                            <p:cond delay="0"/>
                                          </p:stCondLst>
                                        </p:cTn>
                                        <p:tgtEl>
                                          <p:spTgt spid="102415"/>
                                        </p:tgtEl>
                                        <p:attrNameLst>
                                          <p:attrName>style.visibility</p:attrName>
                                        </p:attrNameLst>
                                      </p:cBhvr>
                                      <p:to>
                                        <p:strVal val="visible"/>
                                      </p:to>
                                    </p:set>
                                    <p:animEffect transition="in" filter="fade">
                                      <p:cBhvr>
                                        <p:cTn id="72" dur="770" decel="100000"/>
                                        <p:tgtEl>
                                          <p:spTgt spid="102415"/>
                                        </p:tgtEl>
                                      </p:cBhvr>
                                    </p:animEffect>
                                    <p:animScale>
                                      <p:cBhvr>
                                        <p:cTn id="73" dur="770" decel="100000"/>
                                        <p:tgtEl>
                                          <p:spTgt spid="102415"/>
                                        </p:tgtEl>
                                      </p:cBhvr>
                                      <p:from x="10000" y="10000"/>
                                      <p:to x="200000" y="450000"/>
                                    </p:animScale>
                                    <p:animScale>
                                      <p:cBhvr>
                                        <p:cTn id="74" dur="1230" accel="100000" fill="hold">
                                          <p:stCondLst>
                                            <p:cond delay="770"/>
                                          </p:stCondLst>
                                        </p:cTn>
                                        <p:tgtEl>
                                          <p:spTgt spid="102415"/>
                                        </p:tgtEl>
                                      </p:cBhvr>
                                      <p:from x="200000" y="450000"/>
                                      <p:to x="100000" y="100000"/>
                                    </p:animScale>
                                    <p:set>
                                      <p:cBhvr>
                                        <p:cTn id="75" dur="770" fill="hold"/>
                                        <p:tgtEl>
                                          <p:spTgt spid="102415"/>
                                        </p:tgtEl>
                                        <p:attrNameLst>
                                          <p:attrName>ppt_x</p:attrName>
                                        </p:attrNameLst>
                                      </p:cBhvr>
                                      <p:to>
                                        <p:strVal val="(0.5)"/>
                                      </p:to>
                                    </p:set>
                                    <p:anim from="(0.5)" to="(#ppt_x)" calcmode="lin" valueType="num">
                                      <p:cBhvr>
                                        <p:cTn id="76" dur="1230" accel="100000" fill="hold">
                                          <p:stCondLst>
                                            <p:cond delay="770"/>
                                          </p:stCondLst>
                                        </p:cTn>
                                        <p:tgtEl>
                                          <p:spTgt spid="102415"/>
                                        </p:tgtEl>
                                        <p:attrNameLst>
                                          <p:attrName>ppt_x</p:attrName>
                                        </p:attrNameLst>
                                      </p:cBhvr>
                                    </p:anim>
                                    <p:set>
                                      <p:cBhvr>
                                        <p:cTn id="77" dur="770" fill="hold"/>
                                        <p:tgtEl>
                                          <p:spTgt spid="102415"/>
                                        </p:tgtEl>
                                        <p:attrNameLst>
                                          <p:attrName>ppt_y</p:attrName>
                                        </p:attrNameLst>
                                      </p:cBhvr>
                                      <p:to>
                                        <p:strVal val="(#ppt_y+0.4)"/>
                                      </p:to>
                                    </p:set>
                                    <p:anim from="(#ppt_y+0.4)" to="(#ppt_y)" calcmode="lin" valueType="num">
                                      <p:cBhvr>
                                        <p:cTn id="78" dur="1230" accel="100000" fill="hold">
                                          <p:stCondLst>
                                            <p:cond delay="770"/>
                                          </p:stCondLst>
                                        </p:cTn>
                                        <p:tgtEl>
                                          <p:spTgt spid="102415"/>
                                        </p:tgtEl>
                                        <p:attrNameLst>
                                          <p:attrName>ppt_y</p:attrName>
                                        </p:attrNameLst>
                                      </p:cBhvr>
                                    </p:anim>
                                  </p:childTnLst>
                                </p:cTn>
                              </p:par>
                            </p:childTnLst>
                          </p:cTn>
                        </p:par>
                        <p:par>
                          <p:cTn id="79" fill="hold">
                            <p:stCondLst>
                              <p:cond delay="20000"/>
                            </p:stCondLst>
                            <p:childTnLst>
                              <p:par>
                                <p:cTn id="80" presetID="51" presetClass="entr" presetSubtype="0" fill="hold" grpId="0" nodeType="afterEffect">
                                  <p:stCondLst>
                                    <p:cond delay="0"/>
                                  </p:stCondLst>
                                  <p:childTnLst>
                                    <p:set>
                                      <p:cBhvr>
                                        <p:cTn id="81" dur="1" fill="hold">
                                          <p:stCondLst>
                                            <p:cond delay="0"/>
                                          </p:stCondLst>
                                        </p:cTn>
                                        <p:tgtEl>
                                          <p:spTgt spid="102425"/>
                                        </p:tgtEl>
                                        <p:attrNameLst>
                                          <p:attrName>style.visibility</p:attrName>
                                        </p:attrNameLst>
                                      </p:cBhvr>
                                      <p:to>
                                        <p:strVal val="visible"/>
                                      </p:to>
                                    </p:set>
                                    <p:animEffect transition="in" filter="fade">
                                      <p:cBhvr>
                                        <p:cTn id="82" dur="770" decel="100000"/>
                                        <p:tgtEl>
                                          <p:spTgt spid="102425"/>
                                        </p:tgtEl>
                                      </p:cBhvr>
                                    </p:animEffect>
                                    <p:animScale>
                                      <p:cBhvr>
                                        <p:cTn id="83" dur="770" decel="100000"/>
                                        <p:tgtEl>
                                          <p:spTgt spid="102425"/>
                                        </p:tgtEl>
                                      </p:cBhvr>
                                      <p:from x="10000" y="10000"/>
                                      <p:to x="200000" y="450000"/>
                                    </p:animScale>
                                    <p:animScale>
                                      <p:cBhvr>
                                        <p:cTn id="84" dur="1230" accel="100000" fill="hold">
                                          <p:stCondLst>
                                            <p:cond delay="770"/>
                                          </p:stCondLst>
                                        </p:cTn>
                                        <p:tgtEl>
                                          <p:spTgt spid="102425"/>
                                        </p:tgtEl>
                                      </p:cBhvr>
                                      <p:from x="200000" y="450000"/>
                                      <p:to x="100000" y="100000"/>
                                    </p:animScale>
                                    <p:set>
                                      <p:cBhvr>
                                        <p:cTn id="85" dur="770" fill="hold"/>
                                        <p:tgtEl>
                                          <p:spTgt spid="102425"/>
                                        </p:tgtEl>
                                        <p:attrNameLst>
                                          <p:attrName>ppt_x</p:attrName>
                                        </p:attrNameLst>
                                      </p:cBhvr>
                                      <p:to>
                                        <p:strVal val="(0.5)"/>
                                      </p:to>
                                    </p:set>
                                    <p:anim from="(0.5)" to="(#ppt_x)" calcmode="lin" valueType="num">
                                      <p:cBhvr>
                                        <p:cTn id="86" dur="1230" accel="100000" fill="hold">
                                          <p:stCondLst>
                                            <p:cond delay="770"/>
                                          </p:stCondLst>
                                        </p:cTn>
                                        <p:tgtEl>
                                          <p:spTgt spid="102425"/>
                                        </p:tgtEl>
                                        <p:attrNameLst>
                                          <p:attrName>ppt_x</p:attrName>
                                        </p:attrNameLst>
                                      </p:cBhvr>
                                    </p:anim>
                                    <p:set>
                                      <p:cBhvr>
                                        <p:cTn id="87" dur="770" fill="hold"/>
                                        <p:tgtEl>
                                          <p:spTgt spid="102425"/>
                                        </p:tgtEl>
                                        <p:attrNameLst>
                                          <p:attrName>ppt_y</p:attrName>
                                        </p:attrNameLst>
                                      </p:cBhvr>
                                      <p:to>
                                        <p:strVal val="(#ppt_y+0.4)"/>
                                      </p:to>
                                    </p:set>
                                    <p:anim from="(#ppt_y+0.4)" to="(#ppt_y)" calcmode="lin" valueType="num">
                                      <p:cBhvr>
                                        <p:cTn id="88" dur="1230" accel="100000" fill="hold">
                                          <p:stCondLst>
                                            <p:cond delay="770"/>
                                          </p:stCondLst>
                                        </p:cTn>
                                        <p:tgtEl>
                                          <p:spTgt spid="102425"/>
                                        </p:tgtEl>
                                        <p:attrNameLst>
                                          <p:attrName>ppt_y</p:attrName>
                                        </p:attrNameLst>
                                      </p:cBhvr>
                                    </p:anim>
                                  </p:childTnLst>
                                </p:cTn>
                              </p:par>
                            </p:childTnLst>
                          </p:cTn>
                        </p:par>
                        <p:par>
                          <p:cTn id="89" fill="hold">
                            <p:stCondLst>
                              <p:cond delay="22000"/>
                            </p:stCondLst>
                            <p:childTnLst>
                              <p:par>
                                <p:cTn id="90" presetID="51" presetClass="entr" presetSubtype="0" fill="hold" grpId="0" nodeType="afterEffect">
                                  <p:stCondLst>
                                    <p:cond delay="0"/>
                                  </p:stCondLst>
                                  <p:childTnLst>
                                    <p:set>
                                      <p:cBhvr>
                                        <p:cTn id="91" dur="1" fill="hold">
                                          <p:stCondLst>
                                            <p:cond delay="0"/>
                                          </p:stCondLst>
                                        </p:cTn>
                                        <p:tgtEl>
                                          <p:spTgt spid="102416"/>
                                        </p:tgtEl>
                                        <p:attrNameLst>
                                          <p:attrName>style.visibility</p:attrName>
                                        </p:attrNameLst>
                                      </p:cBhvr>
                                      <p:to>
                                        <p:strVal val="visible"/>
                                      </p:to>
                                    </p:set>
                                    <p:animEffect transition="in" filter="fade">
                                      <p:cBhvr>
                                        <p:cTn id="92" dur="770" decel="100000"/>
                                        <p:tgtEl>
                                          <p:spTgt spid="102416"/>
                                        </p:tgtEl>
                                      </p:cBhvr>
                                    </p:animEffect>
                                    <p:animScale>
                                      <p:cBhvr>
                                        <p:cTn id="93" dur="770" decel="100000"/>
                                        <p:tgtEl>
                                          <p:spTgt spid="102416"/>
                                        </p:tgtEl>
                                      </p:cBhvr>
                                      <p:from x="10000" y="10000"/>
                                      <p:to x="200000" y="450000"/>
                                    </p:animScale>
                                    <p:animScale>
                                      <p:cBhvr>
                                        <p:cTn id="94" dur="1230" accel="100000" fill="hold">
                                          <p:stCondLst>
                                            <p:cond delay="770"/>
                                          </p:stCondLst>
                                        </p:cTn>
                                        <p:tgtEl>
                                          <p:spTgt spid="102416"/>
                                        </p:tgtEl>
                                      </p:cBhvr>
                                      <p:from x="200000" y="450000"/>
                                      <p:to x="100000" y="100000"/>
                                    </p:animScale>
                                    <p:set>
                                      <p:cBhvr>
                                        <p:cTn id="95" dur="770" fill="hold"/>
                                        <p:tgtEl>
                                          <p:spTgt spid="102416"/>
                                        </p:tgtEl>
                                        <p:attrNameLst>
                                          <p:attrName>ppt_x</p:attrName>
                                        </p:attrNameLst>
                                      </p:cBhvr>
                                      <p:to>
                                        <p:strVal val="(0.5)"/>
                                      </p:to>
                                    </p:set>
                                    <p:anim from="(0.5)" to="(#ppt_x)" calcmode="lin" valueType="num">
                                      <p:cBhvr>
                                        <p:cTn id="96" dur="1230" accel="100000" fill="hold">
                                          <p:stCondLst>
                                            <p:cond delay="770"/>
                                          </p:stCondLst>
                                        </p:cTn>
                                        <p:tgtEl>
                                          <p:spTgt spid="102416"/>
                                        </p:tgtEl>
                                        <p:attrNameLst>
                                          <p:attrName>ppt_x</p:attrName>
                                        </p:attrNameLst>
                                      </p:cBhvr>
                                    </p:anim>
                                    <p:set>
                                      <p:cBhvr>
                                        <p:cTn id="97" dur="770" fill="hold"/>
                                        <p:tgtEl>
                                          <p:spTgt spid="102416"/>
                                        </p:tgtEl>
                                        <p:attrNameLst>
                                          <p:attrName>ppt_y</p:attrName>
                                        </p:attrNameLst>
                                      </p:cBhvr>
                                      <p:to>
                                        <p:strVal val="(#ppt_y+0.4)"/>
                                      </p:to>
                                    </p:set>
                                    <p:anim from="(#ppt_y+0.4)" to="(#ppt_y)" calcmode="lin" valueType="num">
                                      <p:cBhvr>
                                        <p:cTn id="98" dur="1230" accel="100000" fill="hold">
                                          <p:stCondLst>
                                            <p:cond delay="770"/>
                                          </p:stCondLst>
                                        </p:cTn>
                                        <p:tgtEl>
                                          <p:spTgt spid="102416"/>
                                        </p:tgtEl>
                                        <p:attrNameLst>
                                          <p:attrName>ppt_y</p:attrName>
                                        </p:attrNameLst>
                                      </p:cBhvr>
                                    </p:anim>
                                  </p:childTnLst>
                                </p:cTn>
                              </p:par>
                            </p:childTnLst>
                          </p:cTn>
                        </p:par>
                        <p:par>
                          <p:cTn id="99" fill="hold">
                            <p:stCondLst>
                              <p:cond delay="24000"/>
                            </p:stCondLst>
                            <p:childTnLst>
                              <p:par>
                                <p:cTn id="100" presetID="51" presetClass="entr" presetSubtype="0" fill="hold" grpId="0" nodeType="afterEffect">
                                  <p:stCondLst>
                                    <p:cond delay="0"/>
                                  </p:stCondLst>
                                  <p:childTnLst>
                                    <p:set>
                                      <p:cBhvr>
                                        <p:cTn id="101" dur="1" fill="hold">
                                          <p:stCondLst>
                                            <p:cond delay="0"/>
                                          </p:stCondLst>
                                        </p:cTn>
                                        <p:tgtEl>
                                          <p:spTgt spid="102423"/>
                                        </p:tgtEl>
                                        <p:attrNameLst>
                                          <p:attrName>style.visibility</p:attrName>
                                        </p:attrNameLst>
                                      </p:cBhvr>
                                      <p:to>
                                        <p:strVal val="visible"/>
                                      </p:to>
                                    </p:set>
                                    <p:animEffect transition="in" filter="fade">
                                      <p:cBhvr>
                                        <p:cTn id="102" dur="770" decel="100000"/>
                                        <p:tgtEl>
                                          <p:spTgt spid="102423"/>
                                        </p:tgtEl>
                                      </p:cBhvr>
                                    </p:animEffect>
                                    <p:animScale>
                                      <p:cBhvr>
                                        <p:cTn id="103" dur="770" decel="100000"/>
                                        <p:tgtEl>
                                          <p:spTgt spid="102423"/>
                                        </p:tgtEl>
                                      </p:cBhvr>
                                      <p:from x="10000" y="10000"/>
                                      <p:to x="200000" y="450000"/>
                                    </p:animScale>
                                    <p:animScale>
                                      <p:cBhvr>
                                        <p:cTn id="104" dur="1230" accel="100000" fill="hold">
                                          <p:stCondLst>
                                            <p:cond delay="770"/>
                                          </p:stCondLst>
                                        </p:cTn>
                                        <p:tgtEl>
                                          <p:spTgt spid="102423"/>
                                        </p:tgtEl>
                                      </p:cBhvr>
                                      <p:from x="200000" y="450000"/>
                                      <p:to x="100000" y="100000"/>
                                    </p:animScale>
                                    <p:set>
                                      <p:cBhvr>
                                        <p:cTn id="105" dur="770" fill="hold"/>
                                        <p:tgtEl>
                                          <p:spTgt spid="102423"/>
                                        </p:tgtEl>
                                        <p:attrNameLst>
                                          <p:attrName>ppt_x</p:attrName>
                                        </p:attrNameLst>
                                      </p:cBhvr>
                                      <p:to>
                                        <p:strVal val="(0.5)"/>
                                      </p:to>
                                    </p:set>
                                    <p:anim from="(0.5)" to="(#ppt_x)" calcmode="lin" valueType="num">
                                      <p:cBhvr>
                                        <p:cTn id="106" dur="1230" accel="100000" fill="hold">
                                          <p:stCondLst>
                                            <p:cond delay="770"/>
                                          </p:stCondLst>
                                        </p:cTn>
                                        <p:tgtEl>
                                          <p:spTgt spid="102423"/>
                                        </p:tgtEl>
                                        <p:attrNameLst>
                                          <p:attrName>ppt_x</p:attrName>
                                        </p:attrNameLst>
                                      </p:cBhvr>
                                    </p:anim>
                                    <p:set>
                                      <p:cBhvr>
                                        <p:cTn id="107" dur="770" fill="hold"/>
                                        <p:tgtEl>
                                          <p:spTgt spid="102423"/>
                                        </p:tgtEl>
                                        <p:attrNameLst>
                                          <p:attrName>ppt_y</p:attrName>
                                        </p:attrNameLst>
                                      </p:cBhvr>
                                      <p:to>
                                        <p:strVal val="(#ppt_y+0.4)"/>
                                      </p:to>
                                    </p:set>
                                    <p:anim from="(#ppt_y+0.4)" to="(#ppt_y)" calcmode="lin" valueType="num">
                                      <p:cBhvr>
                                        <p:cTn id="108" dur="1230" accel="100000" fill="hold">
                                          <p:stCondLst>
                                            <p:cond delay="770"/>
                                          </p:stCondLst>
                                        </p:cTn>
                                        <p:tgtEl>
                                          <p:spTgt spid="102423"/>
                                        </p:tgtEl>
                                        <p:attrNameLst>
                                          <p:attrName>ppt_y</p:attrName>
                                        </p:attrNameLst>
                                      </p:cBhvr>
                                    </p:anim>
                                  </p:childTnLst>
                                </p:cTn>
                              </p:par>
                            </p:childTnLst>
                          </p:cTn>
                        </p:par>
                        <p:par>
                          <p:cTn id="109" fill="hold">
                            <p:stCondLst>
                              <p:cond delay="26000"/>
                            </p:stCondLst>
                            <p:childTnLst>
                              <p:par>
                                <p:cTn id="110" presetID="22" presetClass="entr" presetSubtype="2" fill="hold" grpId="0" nodeType="afterEffect">
                                  <p:stCondLst>
                                    <p:cond delay="0"/>
                                  </p:stCondLst>
                                  <p:childTnLst>
                                    <p:set>
                                      <p:cBhvr>
                                        <p:cTn id="111" dur="1" fill="hold">
                                          <p:stCondLst>
                                            <p:cond delay="0"/>
                                          </p:stCondLst>
                                        </p:cTn>
                                        <p:tgtEl>
                                          <p:spTgt spid="102413"/>
                                        </p:tgtEl>
                                        <p:attrNameLst>
                                          <p:attrName>style.visibility</p:attrName>
                                        </p:attrNameLst>
                                      </p:cBhvr>
                                      <p:to>
                                        <p:strVal val="visible"/>
                                      </p:to>
                                    </p:set>
                                    <p:animEffect transition="in" filter="wipe(right)">
                                      <p:cBhvr>
                                        <p:cTn id="112" dur="2000"/>
                                        <p:tgtEl>
                                          <p:spTgt spid="102413"/>
                                        </p:tgtEl>
                                      </p:cBhvr>
                                    </p:animEffect>
                                  </p:childTnLst>
                                </p:cTn>
                              </p:par>
                            </p:childTnLst>
                          </p:cTn>
                        </p:par>
                        <p:par>
                          <p:cTn id="113" fill="hold">
                            <p:stCondLst>
                              <p:cond delay="28000"/>
                            </p:stCondLst>
                            <p:childTnLst>
                              <p:par>
                                <p:cTn id="114" presetID="51" presetClass="entr" presetSubtype="0" fill="hold" grpId="0" nodeType="afterEffect">
                                  <p:stCondLst>
                                    <p:cond delay="0"/>
                                  </p:stCondLst>
                                  <p:childTnLst>
                                    <p:set>
                                      <p:cBhvr>
                                        <p:cTn id="115" dur="1" fill="hold">
                                          <p:stCondLst>
                                            <p:cond delay="0"/>
                                          </p:stCondLst>
                                        </p:cTn>
                                        <p:tgtEl>
                                          <p:spTgt spid="102417"/>
                                        </p:tgtEl>
                                        <p:attrNameLst>
                                          <p:attrName>style.visibility</p:attrName>
                                        </p:attrNameLst>
                                      </p:cBhvr>
                                      <p:to>
                                        <p:strVal val="visible"/>
                                      </p:to>
                                    </p:set>
                                    <p:animEffect transition="in" filter="fade">
                                      <p:cBhvr>
                                        <p:cTn id="116" dur="770" decel="100000"/>
                                        <p:tgtEl>
                                          <p:spTgt spid="102417"/>
                                        </p:tgtEl>
                                      </p:cBhvr>
                                    </p:animEffect>
                                    <p:animScale>
                                      <p:cBhvr>
                                        <p:cTn id="117" dur="770" decel="100000"/>
                                        <p:tgtEl>
                                          <p:spTgt spid="102417"/>
                                        </p:tgtEl>
                                      </p:cBhvr>
                                      <p:from x="10000" y="10000"/>
                                      <p:to x="200000" y="450000"/>
                                    </p:animScale>
                                    <p:animScale>
                                      <p:cBhvr>
                                        <p:cTn id="118" dur="1230" accel="100000" fill="hold">
                                          <p:stCondLst>
                                            <p:cond delay="770"/>
                                          </p:stCondLst>
                                        </p:cTn>
                                        <p:tgtEl>
                                          <p:spTgt spid="102417"/>
                                        </p:tgtEl>
                                      </p:cBhvr>
                                      <p:from x="200000" y="450000"/>
                                      <p:to x="100000" y="100000"/>
                                    </p:animScale>
                                    <p:set>
                                      <p:cBhvr>
                                        <p:cTn id="119" dur="770" fill="hold"/>
                                        <p:tgtEl>
                                          <p:spTgt spid="102417"/>
                                        </p:tgtEl>
                                        <p:attrNameLst>
                                          <p:attrName>ppt_x</p:attrName>
                                        </p:attrNameLst>
                                      </p:cBhvr>
                                      <p:to>
                                        <p:strVal val="(0.5)"/>
                                      </p:to>
                                    </p:set>
                                    <p:anim from="(0.5)" to="(#ppt_x)" calcmode="lin" valueType="num">
                                      <p:cBhvr>
                                        <p:cTn id="120" dur="1230" accel="100000" fill="hold">
                                          <p:stCondLst>
                                            <p:cond delay="770"/>
                                          </p:stCondLst>
                                        </p:cTn>
                                        <p:tgtEl>
                                          <p:spTgt spid="102417"/>
                                        </p:tgtEl>
                                        <p:attrNameLst>
                                          <p:attrName>ppt_x</p:attrName>
                                        </p:attrNameLst>
                                      </p:cBhvr>
                                    </p:anim>
                                    <p:set>
                                      <p:cBhvr>
                                        <p:cTn id="121" dur="770" fill="hold"/>
                                        <p:tgtEl>
                                          <p:spTgt spid="102417"/>
                                        </p:tgtEl>
                                        <p:attrNameLst>
                                          <p:attrName>ppt_y</p:attrName>
                                        </p:attrNameLst>
                                      </p:cBhvr>
                                      <p:to>
                                        <p:strVal val="(#ppt_y+0.4)"/>
                                      </p:to>
                                    </p:set>
                                    <p:anim from="(#ppt_y+0.4)" to="(#ppt_y)" calcmode="lin" valueType="num">
                                      <p:cBhvr>
                                        <p:cTn id="122" dur="1230" accel="100000" fill="hold">
                                          <p:stCondLst>
                                            <p:cond delay="770"/>
                                          </p:stCondLst>
                                        </p:cTn>
                                        <p:tgtEl>
                                          <p:spTgt spid="102417"/>
                                        </p:tgtEl>
                                        <p:attrNameLst>
                                          <p:attrName>ppt_y</p:attrName>
                                        </p:attrNameLst>
                                      </p:cBhvr>
                                    </p:anim>
                                  </p:childTnLst>
                                </p:cTn>
                              </p:par>
                            </p:childTnLst>
                          </p:cTn>
                        </p:par>
                        <p:par>
                          <p:cTn id="123" fill="hold">
                            <p:stCondLst>
                              <p:cond delay="30000"/>
                            </p:stCondLst>
                            <p:childTnLst>
                              <p:par>
                                <p:cTn id="124" presetID="51" presetClass="entr" presetSubtype="0" fill="hold" grpId="0" nodeType="afterEffect">
                                  <p:stCondLst>
                                    <p:cond delay="0"/>
                                  </p:stCondLst>
                                  <p:childTnLst>
                                    <p:set>
                                      <p:cBhvr>
                                        <p:cTn id="125" dur="1" fill="hold">
                                          <p:stCondLst>
                                            <p:cond delay="0"/>
                                          </p:stCondLst>
                                        </p:cTn>
                                        <p:tgtEl>
                                          <p:spTgt spid="102427"/>
                                        </p:tgtEl>
                                        <p:attrNameLst>
                                          <p:attrName>style.visibility</p:attrName>
                                        </p:attrNameLst>
                                      </p:cBhvr>
                                      <p:to>
                                        <p:strVal val="visible"/>
                                      </p:to>
                                    </p:set>
                                    <p:animEffect transition="in" filter="fade">
                                      <p:cBhvr>
                                        <p:cTn id="126" dur="770" decel="100000"/>
                                        <p:tgtEl>
                                          <p:spTgt spid="102427"/>
                                        </p:tgtEl>
                                      </p:cBhvr>
                                    </p:animEffect>
                                    <p:animScale>
                                      <p:cBhvr>
                                        <p:cTn id="127" dur="770" decel="100000"/>
                                        <p:tgtEl>
                                          <p:spTgt spid="102427"/>
                                        </p:tgtEl>
                                      </p:cBhvr>
                                      <p:from x="10000" y="10000"/>
                                      <p:to x="200000" y="450000"/>
                                    </p:animScale>
                                    <p:animScale>
                                      <p:cBhvr>
                                        <p:cTn id="128" dur="1230" accel="100000" fill="hold">
                                          <p:stCondLst>
                                            <p:cond delay="770"/>
                                          </p:stCondLst>
                                        </p:cTn>
                                        <p:tgtEl>
                                          <p:spTgt spid="102427"/>
                                        </p:tgtEl>
                                      </p:cBhvr>
                                      <p:from x="200000" y="450000"/>
                                      <p:to x="100000" y="100000"/>
                                    </p:animScale>
                                    <p:set>
                                      <p:cBhvr>
                                        <p:cTn id="129" dur="770" fill="hold"/>
                                        <p:tgtEl>
                                          <p:spTgt spid="102427"/>
                                        </p:tgtEl>
                                        <p:attrNameLst>
                                          <p:attrName>ppt_x</p:attrName>
                                        </p:attrNameLst>
                                      </p:cBhvr>
                                      <p:to>
                                        <p:strVal val="(0.5)"/>
                                      </p:to>
                                    </p:set>
                                    <p:anim from="(0.5)" to="(#ppt_x)" calcmode="lin" valueType="num">
                                      <p:cBhvr>
                                        <p:cTn id="130" dur="1230" accel="100000" fill="hold">
                                          <p:stCondLst>
                                            <p:cond delay="770"/>
                                          </p:stCondLst>
                                        </p:cTn>
                                        <p:tgtEl>
                                          <p:spTgt spid="102427"/>
                                        </p:tgtEl>
                                        <p:attrNameLst>
                                          <p:attrName>ppt_x</p:attrName>
                                        </p:attrNameLst>
                                      </p:cBhvr>
                                    </p:anim>
                                    <p:set>
                                      <p:cBhvr>
                                        <p:cTn id="131" dur="770" fill="hold"/>
                                        <p:tgtEl>
                                          <p:spTgt spid="102427"/>
                                        </p:tgtEl>
                                        <p:attrNameLst>
                                          <p:attrName>ppt_y</p:attrName>
                                        </p:attrNameLst>
                                      </p:cBhvr>
                                      <p:to>
                                        <p:strVal val="(#ppt_y+0.4)"/>
                                      </p:to>
                                    </p:set>
                                    <p:anim from="(#ppt_y+0.4)" to="(#ppt_y)" calcmode="lin" valueType="num">
                                      <p:cBhvr>
                                        <p:cTn id="132" dur="1230" accel="100000" fill="hold">
                                          <p:stCondLst>
                                            <p:cond delay="770"/>
                                          </p:stCondLst>
                                        </p:cTn>
                                        <p:tgtEl>
                                          <p:spTgt spid="102427"/>
                                        </p:tgtEl>
                                        <p:attrNameLst>
                                          <p:attrName>ppt_y</p:attrName>
                                        </p:attrNameLst>
                                      </p:cBhvr>
                                    </p:anim>
                                  </p:childTnLst>
                                </p:cTn>
                              </p:par>
                            </p:childTnLst>
                          </p:cTn>
                        </p:par>
                        <p:par>
                          <p:cTn id="133" fill="hold">
                            <p:stCondLst>
                              <p:cond delay="32000"/>
                            </p:stCondLst>
                            <p:childTnLst>
                              <p:par>
                                <p:cTn id="134" presetID="22" presetClass="entr" presetSubtype="1" fill="hold" grpId="0" nodeType="afterEffect">
                                  <p:stCondLst>
                                    <p:cond delay="0"/>
                                  </p:stCondLst>
                                  <p:childTnLst>
                                    <p:set>
                                      <p:cBhvr>
                                        <p:cTn id="135" dur="1" fill="hold">
                                          <p:stCondLst>
                                            <p:cond delay="0"/>
                                          </p:stCondLst>
                                        </p:cTn>
                                        <p:tgtEl>
                                          <p:spTgt spid="102414"/>
                                        </p:tgtEl>
                                        <p:attrNameLst>
                                          <p:attrName>style.visibility</p:attrName>
                                        </p:attrNameLst>
                                      </p:cBhvr>
                                      <p:to>
                                        <p:strVal val="visible"/>
                                      </p:to>
                                    </p:set>
                                    <p:animEffect transition="in" filter="wipe(up)">
                                      <p:cBhvr>
                                        <p:cTn id="136" dur="2000"/>
                                        <p:tgtEl>
                                          <p:spTgt spid="102414"/>
                                        </p:tgtEl>
                                      </p:cBhvr>
                                    </p:animEffect>
                                  </p:childTnLst>
                                </p:cTn>
                              </p:par>
                            </p:childTnLst>
                          </p:cTn>
                        </p:par>
                        <p:par>
                          <p:cTn id="137" fill="hold">
                            <p:stCondLst>
                              <p:cond delay="34000"/>
                            </p:stCondLst>
                            <p:childTnLst>
                              <p:par>
                                <p:cTn id="138" presetID="51" presetClass="entr" presetSubtype="0" fill="hold" grpId="0" nodeType="afterEffect">
                                  <p:stCondLst>
                                    <p:cond delay="0"/>
                                  </p:stCondLst>
                                  <p:childTnLst>
                                    <p:set>
                                      <p:cBhvr>
                                        <p:cTn id="139" dur="1" fill="hold">
                                          <p:stCondLst>
                                            <p:cond delay="0"/>
                                          </p:stCondLst>
                                        </p:cTn>
                                        <p:tgtEl>
                                          <p:spTgt spid="102426"/>
                                        </p:tgtEl>
                                        <p:attrNameLst>
                                          <p:attrName>style.visibility</p:attrName>
                                        </p:attrNameLst>
                                      </p:cBhvr>
                                      <p:to>
                                        <p:strVal val="visible"/>
                                      </p:to>
                                    </p:set>
                                    <p:animEffect transition="in" filter="fade">
                                      <p:cBhvr>
                                        <p:cTn id="140" dur="770" decel="100000"/>
                                        <p:tgtEl>
                                          <p:spTgt spid="102426"/>
                                        </p:tgtEl>
                                      </p:cBhvr>
                                    </p:animEffect>
                                    <p:animScale>
                                      <p:cBhvr>
                                        <p:cTn id="141" dur="770" decel="100000"/>
                                        <p:tgtEl>
                                          <p:spTgt spid="102426"/>
                                        </p:tgtEl>
                                      </p:cBhvr>
                                      <p:from x="10000" y="10000"/>
                                      <p:to x="200000" y="450000"/>
                                    </p:animScale>
                                    <p:animScale>
                                      <p:cBhvr>
                                        <p:cTn id="142" dur="1230" accel="100000" fill="hold">
                                          <p:stCondLst>
                                            <p:cond delay="770"/>
                                          </p:stCondLst>
                                        </p:cTn>
                                        <p:tgtEl>
                                          <p:spTgt spid="102426"/>
                                        </p:tgtEl>
                                      </p:cBhvr>
                                      <p:from x="200000" y="450000"/>
                                      <p:to x="100000" y="100000"/>
                                    </p:animScale>
                                    <p:set>
                                      <p:cBhvr>
                                        <p:cTn id="143" dur="770" fill="hold"/>
                                        <p:tgtEl>
                                          <p:spTgt spid="102426"/>
                                        </p:tgtEl>
                                        <p:attrNameLst>
                                          <p:attrName>ppt_x</p:attrName>
                                        </p:attrNameLst>
                                      </p:cBhvr>
                                      <p:to>
                                        <p:strVal val="(0.5)"/>
                                      </p:to>
                                    </p:set>
                                    <p:anim from="(0.5)" to="(#ppt_x)" calcmode="lin" valueType="num">
                                      <p:cBhvr>
                                        <p:cTn id="144" dur="1230" accel="100000" fill="hold">
                                          <p:stCondLst>
                                            <p:cond delay="770"/>
                                          </p:stCondLst>
                                        </p:cTn>
                                        <p:tgtEl>
                                          <p:spTgt spid="102426"/>
                                        </p:tgtEl>
                                        <p:attrNameLst>
                                          <p:attrName>ppt_x</p:attrName>
                                        </p:attrNameLst>
                                      </p:cBhvr>
                                    </p:anim>
                                    <p:set>
                                      <p:cBhvr>
                                        <p:cTn id="145" dur="770" fill="hold"/>
                                        <p:tgtEl>
                                          <p:spTgt spid="102426"/>
                                        </p:tgtEl>
                                        <p:attrNameLst>
                                          <p:attrName>ppt_y</p:attrName>
                                        </p:attrNameLst>
                                      </p:cBhvr>
                                      <p:to>
                                        <p:strVal val="(#ppt_y+0.4)"/>
                                      </p:to>
                                    </p:set>
                                    <p:anim from="(#ppt_y+0.4)" to="(#ppt_y)" calcmode="lin" valueType="num">
                                      <p:cBhvr>
                                        <p:cTn id="146" dur="1230" accel="100000" fill="hold">
                                          <p:stCondLst>
                                            <p:cond delay="770"/>
                                          </p:stCondLst>
                                        </p:cTn>
                                        <p:tgtEl>
                                          <p:spTgt spid="1024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8" grpId="0" animBg="1"/>
      <p:bldP spid="102409" grpId="0" animBg="1"/>
      <p:bldP spid="102410" grpId="0" animBg="1"/>
      <p:bldP spid="102411" grpId="0" animBg="1"/>
      <p:bldP spid="102412" grpId="0" animBg="1"/>
      <p:bldP spid="102413" grpId="0" animBg="1"/>
      <p:bldP spid="102414" grpId="0" animBg="1"/>
      <p:bldP spid="102415" grpId="0" animBg="1"/>
      <p:bldP spid="102416" grpId="0" animBg="1"/>
      <p:bldP spid="102417" grpId="0" animBg="1"/>
      <p:bldP spid="102418" grpId="0" animBg="1"/>
      <p:bldP spid="102422" grpId="0"/>
      <p:bldP spid="102423" grpId="0"/>
      <p:bldP spid="102424" grpId="0"/>
      <p:bldP spid="102425" grpId="0"/>
      <p:bldP spid="102426" grpId="0"/>
      <p:bldP spid="102427" grpId="0"/>
      <p:bldP spid="1024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155650" name="Picture 2" descr="Winter Scenes HQ Wallpapers!!!! 1600x1200 [from www"/>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155651" name="Rectangle 3"/>
          <p:cNvSpPr>
            <a:spLocks noChangeArrowheads="1"/>
          </p:cNvSpPr>
          <p:nvPr/>
        </p:nvSpPr>
        <p:spPr bwMode="auto">
          <a:xfrm>
            <a:off x="5461000" y="5410200"/>
            <a:ext cx="3683000" cy="1295400"/>
          </a:xfrm>
          <a:prstGeom prst="rect">
            <a:avLst/>
          </a:prstGeom>
          <a:noFill/>
          <a:ln w="9525">
            <a:noFill/>
            <a:miter lim="800000"/>
            <a:headEnd/>
            <a:tailEnd/>
          </a:ln>
          <a:effectLst/>
        </p:spPr>
        <p:txBody>
          <a:bodyPr anchor="ctr"/>
          <a:lstStyle/>
          <a:p>
            <a:pPr algn="ctr">
              <a:lnSpc>
                <a:spcPct val="50000"/>
              </a:lnSpc>
            </a:pPr>
            <a:r>
              <a:rPr lang="en-US" sz="12000" b="1">
                <a:solidFill>
                  <a:schemeClr val="accent2"/>
                </a:solidFill>
                <a:effectLst>
                  <a:outerShdw blurRad="38100" dist="38100" dir="2700000" algn="tl">
                    <a:srgbClr val="C0C0C0"/>
                  </a:outerShdw>
                </a:effectLst>
                <a:latin typeface="JS Tina" pitchFamily="2" charset="-34"/>
                <a:cs typeface="JS Tina" pitchFamily="2" charset="-34"/>
              </a:rPr>
              <a:t>Frost</a:t>
            </a:r>
            <a:endParaRPr lang="th-TH" sz="12000" b="1">
              <a:solidFill>
                <a:schemeClr val="accent2"/>
              </a:solidFill>
              <a:effectLst>
                <a:outerShdw blurRad="38100" dist="38100" dir="2700000" algn="tl">
                  <a:srgbClr val="C0C0C0"/>
                </a:outerShdw>
              </a:effectLst>
              <a:latin typeface="JS Tina" pitchFamily="2" charset="-34"/>
              <a:cs typeface="JS Tina" pitchFamily="2"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fade">
                                      <p:cBhvr>
                                        <p:cTn id="7" dur="3000"/>
                                        <p:tgtEl>
                                          <p:spTgt spid="155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103426" name="Text Box 2"/>
          <p:cNvSpPr txBox="1">
            <a:spLocks noChangeArrowheads="1"/>
          </p:cNvSpPr>
          <p:nvPr/>
        </p:nvSpPr>
        <p:spPr bwMode="auto">
          <a:xfrm>
            <a:off x="482600" y="3606800"/>
            <a:ext cx="8115300" cy="1774825"/>
          </a:xfrm>
          <a:prstGeom prst="rect">
            <a:avLst/>
          </a:prstGeom>
          <a:noFill/>
          <a:ln w="38100">
            <a:solidFill>
              <a:srgbClr val="FF9900"/>
            </a:solidFill>
            <a:miter lim="800000"/>
            <a:headEnd/>
            <a:tailEnd/>
          </a:ln>
          <a:effectLst>
            <a:prstShdw prst="shdw17" dist="17961" dir="2700000">
              <a:srgbClr val="FF9900">
                <a:gamma/>
                <a:shade val="60000"/>
                <a:invGamma/>
              </a:srgbClr>
            </a:prstShdw>
          </a:effectLst>
        </p:spPr>
        <p:txBody>
          <a:bodyPr>
            <a:spAutoFit/>
          </a:bodyPr>
          <a:lstStyle/>
          <a:p>
            <a:r>
              <a:rPr lang="en-US" sz="1400" b="1" i="1" u="sng">
                <a:solidFill>
                  <a:schemeClr val="accent2"/>
                </a:solidFill>
                <a:latin typeface="Times New Roman" pitchFamily="18" charset="0"/>
              </a:rPr>
              <a:t>Method 2.</a:t>
            </a:r>
            <a:r>
              <a:rPr lang="en-US" sz="1400" i="1">
                <a:latin typeface="Times New Roman" pitchFamily="18" charset="0"/>
              </a:rPr>
              <a:t> Using correlation equation of Saturated Pressure and Saturated Temperature provided by the National Engineering Laboratory Steam Tables, 1964, which cover range of 0 to 100 </a:t>
            </a:r>
            <a:r>
              <a:rPr lang="en-US" sz="1400" i="1" baseline="30000">
                <a:latin typeface="Times New Roman" pitchFamily="18" charset="0"/>
              </a:rPr>
              <a:t>o</a:t>
            </a:r>
            <a:r>
              <a:rPr lang="en-US" sz="1400" i="1">
                <a:latin typeface="Times New Roman" pitchFamily="18" charset="0"/>
              </a:rPr>
              <a:t>C. (More accurate)</a:t>
            </a:r>
          </a:p>
          <a:p>
            <a:pPr algn="ctr"/>
            <a:r>
              <a:rPr lang="en-US" sz="2400" b="1" i="1">
                <a:solidFill>
                  <a:schemeClr val="accent2"/>
                </a:solidFill>
                <a:latin typeface="Times New Roman" pitchFamily="18" charset="0"/>
              </a:rPr>
              <a:t>log P = 28.59051 -8.2 log(T+273.16) + 0.0024804(T+273.16) – (3,142.31)/(T+273.16)</a:t>
            </a:r>
          </a:p>
          <a:p>
            <a:r>
              <a:rPr lang="en-US" sz="1600" i="1">
                <a:latin typeface="Times New Roman" pitchFamily="18" charset="0"/>
              </a:rPr>
              <a:t>where T is temperature in </a:t>
            </a:r>
            <a:r>
              <a:rPr lang="en-US" sz="1600" i="1" baseline="30000">
                <a:latin typeface="Times New Roman" pitchFamily="18" charset="0"/>
              </a:rPr>
              <a:t>o</a:t>
            </a:r>
            <a:r>
              <a:rPr lang="en-US" sz="1600" i="1">
                <a:latin typeface="Times New Roman" pitchFamily="18" charset="0"/>
              </a:rPr>
              <a:t>C and P is pressure in Bar ( 1 Bar = 101.325 kPa)</a:t>
            </a:r>
          </a:p>
          <a:p>
            <a:r>
              <a:rPr lang="en-US" sz="1600" i="1">
                <a:latin typeface="Times New Roman" pitchFamily="18" charset="0"/>
              </a:rPr>
              <a:t>(Source: Jones, W.P., Air Conditioning Engineering, 2</a:t>
            </a:r>
            <a:r>
              <a:rPr lang="en-US" sz="1600" i="1" baseline="30000">
                <a:latin typeface="Times New Roman" pitchFamily="18" charset="0"/>
              </a:rPr>
              <a:t>nd</a:t>
            </a:r>
            <a:r>
              <a:rPr lang="en-US" sz="1600" i="1">
                <a:latin typeface="Times New Roman" pitchFamily="18" charset="0"/>
              </a:rPr>
              <a:t> Ed., SI unit, Edward Arnold, 1973.</a:t>
            </a:r>
          </a:p>
        </p:txBody>
      </p:sp>
      <p:sp>
        <p:nvSpPr>
          <p:cNvPr id="103427" name="Text Box 3"/>
          <p:cNvSpPr txBox="1">
            <a:spLocks noChangeArrowheads="1"/>
          </p:cNvSpPr>
          <p:nvPr/>
        </p:nvSpPr>
        <p:spPr bwMode="auto">
          <a:xfrm>
            <a:off x="406400" y="266700"/>
            <a:ext cx="8204200" cy="1225550"/>
          </a:xfrm>
          <a:prstGeom prst="rect">
            <a:avLst/>
          </a:prstGeom>
          <a:noFill/>
          <a:ln w="38100">
            <a:solidFill>
              <a:srgbClr val="FF9900"/>
            </a:solidFill>
            <a:miter lim="800000"/>
            <a:headEnd/>
            <a:tailEnd/>
          </a:ln>
          <a:effectLst>
            <a:prstShdw prst="shdw17" dist="17961" dir="2700000">
              <a:srgbClr val="FF9900">
                <a:gamma/>
                <a:shade val="60000"/>
                <a:invGamma/>
              </a:srgbClr>
            </a:prstShdw>
          </a:effectLst>
        </p:spPr>
        <p:txBody>
          <a:bodyPr>
            <a:spAutoFit/>
          </a:bodyPr>
          <a:lstStyle/>
          <a:p>
            <a:pPr algn="ctr"/>
            <a:r>
              <a:rPr lang="th-TH" sz="2400" b="1">
                <a:solidFill>
                  <a:schemeClr val="accent2"/>
                </a:solidFill>
                <a:effectLst>
                  <a:outerShdw blurRad="38100" dist="38100" dir="2700000" algn="tl">
                    <a:srgbClr val="C0C0C0"/>
                  </a:outerShdw>
                </a:effectLst>
                <a:latin typeface="JS Tina" pitchFamily="2" charset="-34"/>
                <a:cs typeface="JS Tina" pitchFamily="2" charset="-34"/>
              </a:rPr>
              <a:t>ลองสร้างตารางคำนวณค่าต่างๆโดยใช้ </a:t>
            </a:r>
            <a:r>
              <a:rPr lang="en-US" sz="2400" b="1">
                <a:solidFill>
                  <a:schemeClr val="accent2"/>
                </a:solidFill>
                <a:effectLst>
                  <a:outerShdw blurRad="38100" dist="38100" dir="2700000" algn="tl">
                    <a:srgbClr val="C0C0C0"/>
                  </a:outerShdw>
                </a:effectLst>
                <a:latin typeface="JS Tina" pitchFamily="2" charset="-34"/>
                <a:cs typeface="JS Tina" pitchFamily="2" charset="-34"/>
              </a:rPr>
              <a:t>Excel </a:t>
            </a:r>
            <a:r>
              <a:rPr lang="th-TH" sz="2400" b="1">
                <a:solidFill>
                  <a:schemeClr val="accent2"/>
                </a:solidFill>
                <a:effectLst>
                  <a:outerShdw blurRad="38100" dist="38100" dir="2700000" algn="tl">
                    <a:srgbClr val="C0C0C0"/>
                  </a:outerShdw>
                </a:effectLst>
                <a:latin typeface="JS Tina" pitchFamily="2" charset="-34"/>
                <a:cs typeface="JS Tina" pitchFamily="2" charset="-34"/>
              </a:rPr>
              <a:t>แทนการใช้ </a:t>
            </a:r>
            <a:r>
              <a:rPr lang="en-US" sz="2400" b="1">
                <a:solidFill>
                  <a:schemeClr val="accent2"/>
                </a:solidFill>
                <a:effectLst>
                  <a:outerShdw blurRad="38100" dist="38100" dir="2700000" algn="tl">
                    <a:srgbClr val="C0C0C0"/>
                  </a:outerShdw>
                </a:effectLst>
                <a:latin typeface="JS Tina" pitchFamily="2" charset="-34"/>
                <a:cs typeface="JS Tina" pitchFamily="2" charset="-34"/>
              </a:rPr>
              <a:t>Psychrometry</a:t>
            </a:r>
            <a:r>
              <a:rPr lang="th-TH" sz="2400" b="1">
                <a:solidFill>
                  <a:schemeClr val="accent2"/>
                </a:solidFill>
                <a:effectLst>
                  <a:outerShdw blurRad="38100" dist="38100" dir="2700000" algn="tl">
                    <a:srgbClr val="C0C0C0"/>
                  </a:outerShdw>
                </a:effectLst>
                <a:latin typeface="JS Tina" pitchFamily="2" charset="-34"/>
                <a:cs typeface="JS Tina" pitchFamily="2" charset="-34"/>
              </a:rPr>
              <a:t> </a:t>
            </a:r>
            <a:r>
              <a:rPr lang="en-US" sz="2400" b="1">
                <a:solidFill>
                  <a:schemeClr val="accent2"/>
                </a:solidFill>
                <a:effectLst>
                  <a:outerShdw blurRad="38100" dist="38100" dir="2700000" algn="tl">
                    <a:srgbClr val="C0C0C0"/>
                  </a:outerShdw>
                </a:effectLst>
                <a:latin typeface="JS Tina" pitchFamily="2" charset="-34"/>
                <a:cs typeface="JS Tina" pitchFamily="2" charset="-34"/>
              </a:rPr>
              <a:t>chart</a:t>
            </a:r>
          </a:p>
          <a:p>
            <a:r>
              <a:rPr lang="th-TH" sz="2400" i="1">
                <a:latin typeface="Times New Roman" pitchFamily="18" charset="0"/>
              </a:rPr>
              <a:t>เช่นวัดได้ค่า </a:t>
            </a:r>
            <a:r>
              <a:rPr lang="en-US" sz="2400" i="1">
                <a:latin typeface="Times New Roman" pitchFamily="18" charset="0"/>
              </a:rPr>
              <a:t>T</a:t>
            </a:r>
            <a:r>
              <a:rPr lang="en-US" sz="2400" i="1" baseline="-25000">
                <a:latin typeface="Times New Roman" pitchFamily="18" charset="0"/>
              </a:rPr>
              <a:t>dp</a:t>
            </a:r>
            <a:r>
              <a:rPr lang="th-TH" sz="2400" i="1" baseline="-25000">
                <a:latin typeface="Times New Roman" pitchFamily="18" charset="0"/>
              </a:rPr>
              <a:t> </a:t>
            </a:r>
            <a:r>
              <a:rPr lang="en-US" sz="2400" i="1">
                <a:latin typeface="Times New Roman" pitchFamily="18" charset="0"/>
              </a:rPr>
              <a:t>, T</a:t>
            </a:r>
            <a:r>
              <a:rPr lang="en-US" sz="2400" i="1" baseline="-25000">
                <a:latin typeface="Times New Roman" pitchFamily="18" charset="0"/>
              </a:rPr>
              <a:t>wb</a:t>
            </a:r>
            <a:r>
              <a:rPr lang="en-US" sz="2400" i="1">
                <a:latin typeface="Times New Roman" pitchFamily="18" charset="0"/>
              </a:rPr>
              <a:t>  (</a:t>
            </a:r>
            <a:r>
              <a:rPr lang="en-US" sz="2400" i="1" baseline="30000">
                <a:latin typeface="Times New Roman" pitchFamily="18" charset="0"/>
              </a:rPr>
              <a:t>o</a:t>
            </a:r>
            <a:r>
              <a:rPr lang="en-US" sz="2400" i="1">
                <a:latin typeface="Times New Roman" pitchFamily="18" charset="0"/>
              </a:rPr>
              <a:t>C) </a:t>
            </a:r>
            <a:r>
              <a:rPr lang="th-TH" sz="2400" i="1">
                <a:latin typeface="Times New Roman" pitchFamily="18" charset="0"/>
              </a:rPr>
              <a:t>ต้องการคำนวณหาค่า  </a:t>
            </a:r>
            <a:r>
              <a:rPr lang="el-GR" sz="2400" i="1">
                <a:latin typeface="Times New Roman" pitchFamily="18" charset="0"/>
                <a:cs typeface="Times New Roman" pitchFamily="18" charset="0"/>
              </a:rPr>
              <a:t>Φ</a:t>
            </a:r>
            <a:r>
              <a:rPr lang="en-US" sz="2400" i="1">
                <a:latin typeface="Times New Roman" pitchFamily="18" charset="0"/>
                <a:cs typeface="Times New Roman" pitchFamily="18" charset="0"/>
              </a:rPr>
              <a:t>, </a:t>
            </a:r>
            <a:r>
              <a:rPr lang="el-GR" sz="2400" i="1">
                <a:latin typeface="Times New Roman" pitchFamily="18" charset="0"/>
                <a:cs typeface="Times New Roman" pitchFamily="18" charset="0"/>
              </a:rPr>
              <a:t>ω</a:t>
            </a:r>
            <a:r>
              <a:rPr lang="en-US" sz="2400" i="1">
                <a:latin typeface="Times New Roman" pitchFamily="18" charset="0"/>
              </a:rPr>
              <a:t>, h, v. </a:t>
            </a:r>
            <a:r>
              <a:rPr lang="th-TH" sz="2400" i="1">
                <a:latin typeface="Times New Roman" pitchFamily="18" charset="0"/>
              </a:rPr>
              <a:t>โดยไม่ต้องเปิดหาค่าอะไรอีกเลย</a:t>
            </a:r>
          </a:p>
        </p:txBody>
      </p:sp>
      <p:sp>
        <p:nvSpPr>
          <p:cNvPr id="103428" name="Text Box 4"/>
          <p:cNvSpPr txBox="1">
            <a:spLocks noChangeArrowheads="1"/>
          </p:cNvSpPr>
          <p:nvPr/>
        </p:nvSpPr>
        <p:spPr bwMode="auto">
          <a:xfrm>
            <a:off x="458788" y="1792288"/>
            <a:ext cx="8115300" cy="1622425"/>
          </a:xfrm>
          <a:prstGeom prst="rect">
            <a:avLst/>
          </a:prstGeom>
          <a:noFill/>
          <a:ln w="38100">
            <a:solidFill>
              <a:srgbClr val="FF9900"/>
            </a:solidFill>
            <a:miter lim="800000"/>
            <a:headEnd/>
            <a:tailEnd/>
          </a:ln>
          <a:effectLst>
            <a:prstShdw prst="shdw17" dist="17961" dir="2700000">
              <a:srgbClr val="FF9900">
                <a:gamma/>
                <a:shade val="60000"/>
                <a:invGamma/>
              </a:srgbClr>
            </a:prstShdw>
          </a:effectLst>
        </p:spPr>
        <p:txBody>
          <a:bodyPr>
            <a:spAutoFit/>
          </a:bodyPr>
          <a:lstStyle/>
          <a:p>
            <a:r>
              <a:rPr lang="en-US" sz="1400" b="1" i="1" u="sng">
                <a:solidFill>
                  <a:schemeClr val="accent2"/>
                </a:solidFill>
                <a:latin typeface="Times New Roman" pitchFamily="18" charset="0"/>
              </a:rPr>
              <a:t>Method 1.</a:t>
            </a:r>
            <a:r>
              <a:rPr lang="en-US" sz="1400" i="1">
                <a:latin typeface="Times New Roman" pitchFamily="18" charset="0"/>
              </a:rPr>
              <a:t> Using data  from steam table and find correlation between Saturated Pressure and Saturated Temperature.</a:t>
            </a:r>
          </a:p>
          <a:p>
            <a:r>
              <a:rPr lang="en-US" sz="1400" i="1">
                <a:latin typeface="Times New Roman" pitchFamily="18" charset="0"/>
              </a:rPr>
              <a:t>….between 5 to 45 </a:t>
            </a:r>
            <a:r>
              <a:rPr lang="en-US" sz="1400" i="1" baseline="30000">
                <a:latin typeface="Times New Roman" pitchFamily="18" charset="0"/>
              </a:rPr>
              <a:t>o</a:t>
            </a:r>
            <a:r>
              <a:rPr lang="en-US" sz="1400" i="1">
                <a:latin typeface="Times New Roman" pitchFamily="18" charset="0"/>
              </a:rPr>
              <a:t>C (R</a:t>
            </a:r>
            <a:r>
              <a:rPr lang="en-US" sz="1400" i="1" baseline="30000">
                <a:latin typeface="Times New Roman" pitchFamily="18" charset="0"/>
              </a:rPr>
              <a:t>2</a:t>
            </a:r>
            <a:r>
              <a:rPr lang="en-US" sz="1400" i="1">
                <a:latin typeface="Times New Roman" pitchFamily="18" charset="0"/>
              </a:rPr>
              <a:t> =0.9981)</a:t>
            </a:r>
          </a:p>
          <a:p>
            <a:pPr algn="ctr"/>
            <a:r>
              <a:rPr lang="en-US" sz="2400" b="1" i="1">
                <a:solidFill>
                  <a:schemeClr val="accent2"/>
                </a:solidFill>
                <a:latin typeface="Times New Roman" pitchFamily="18" charset="0"/>
              </a:rPr>
              <a:t>P  = (0.6834)*e</a:t>
            </a:r>
            <a:r>
              <a:rPr lang="en-US" sz="2400" b="1" i="1" baseline="30000">
                <a:solidFill>
                  <a:schemeClr val="accent2"/>
                </a:solidFill>
                <a:latin typeface="Times New Roman" pitchFamily="18" charset="0"/>
              </a:rPr>
              <a:t>0.0599T</a:t>
            </a:r>
            <a:endParaRPr lang="en-US" i="1" baseline="30000"/>
          </a:p>
          <a:p>
            <a:r>
              <a:rPr lang="en-US" sz="1600" i="1">
                <a:latin typeface="Times New Roman" pitchFamily="18" charset="0"/>
              </a:rPr>
              <a:t>where T is temperature in </a:t>
            </a:r>
            <a:r>
              <a:rPr lang="en-US" sz="1600" i="1" baseline="30000">
                <a:latin typeface="Times New Roman" pitchFamily="18" charset="0"/>
              </a:rPr>
              <a:t>o</a:t>
            </a:r>
            <a:r>
              <a:rPr lang="en-US" sz="1600" i="1">
                <a:latin typeface="Times New Roman" pitchFamily="18" charset="0"/>
              </a:rPr>
              <a:t>C and P is pressure in kPa </a:t>
            </a:r>
          </a:p>
          <a:p>
            <a:r>
              <a:rPr lang="en-US" sz="1600" i="1">
                <a:latin typeface="Times New Roman" pitchFamily="18" charset="0"/>
              </a:rPr>
              <a:t>(Prepared by: Assoc.Prof.Sommai Priprem, PhD.)</a:t>
            </a:r>
            <a:endParaRPr lang="en-US" sz="2400" b="1" i="1">
              <a:solidFill>
                <a:schemeClr val="accent2"/>
              </a:solidFill>
              <a:latin typeface="Times New Roman" pitchFamily="18" charset="0"/>
            </a:endParaRPr>
          </a:p>
        </p:txBody>
      </p:sp>
      <p:sp>
        <p:nvSpPr>
          <p:cNvPr id="103429" name="Text Box 5"/>
          <p:cNvSpPr txBox="1">
            <a:spLocks noChangeArrowheads="1"/>
          </p:cNvSpPr>
          <p:nvPr/>
        </p:nvSpPr>
        <p:spPr bwMode="auto">
          <a:xfrm>
            <a:off x="2757488" y="5602288"/>
            <a:ext cx="3403600" cy="495300"/>
          </a:xfrm>
          <a:prstGeom prst="rect">
            <a:avLst/>
          </a:prstGeom>
          <a:noFill/>
          <a:ln w="38100">
            <a:solidFill>
              <a:srgbClr val="FF9900"/>
            </a:solidFill>
            <a:miter lim="800000"/>
            <a:headEnd/>
            <a:tailEnd/>
          </a:ln>
          <a:effectLst>
            <a:prstShdw prst="shdw17" dist="17961" dir="2700000">
              <a:srgbClr val="FF9900">
                <a:gamma/>
                <a:shade val="60000"/>
                <a:invGamma/>
              </a:srgbClr>
            </a:prstShdw>
          </a:effectLst>
        </p:spPr>
        <p:txBody>
          <a:bodyPr>
            <a:spAutoFit/>
          </a:bodyPr>
          <a:lstStyle/>
          <a:p>
            <a:pPr algn="ctr"/>
            <a:r>
              <a:rPr lang="th-TH" sz="2400" b="1">
                <a:solidFill>
                  <a:schemeClr val="accent2"/>
                </a:solidFill>
                <a:effectLst>
                  <a:outerShdw blurRad="38100" dist="38100" dir="2700000" algn="tl">
                    <a:srgbClr val="C0C0C0"/>
                  </a:outerShdw>
                </a:effectLst>
                <a:latin typeface="JS Tina" pitchFamily="2" charset="-34"/>
                <a:cs typeface="JS Tina" pitchFamily="2" charset="-34"/>
              </a:rPr>
              <a:t>ดูตังอย่างใน </a:t>
            </a:r>
            <a:r>
              <a:rPr lang="en-US" sz="2400" b="1">
                <a:solidFill>
                  <a:schemeClr val="accent2"/>
                </a:solidFill>
                <a:effectLst>
                  <a:outerShdw blurRad="38100" dist="38100" dir="2700000" algn="tl">
                    <a:srgbClr val="C0C0C0"/>
                  </a:outerShdw>
                </a:effectLst>
                <a:latin typeface="JS Tina" pitchFamily="2" charset="-34"/>
                <a:cs typeface="JS Tina" pitchFamily="2" charset="-34"/>
              </a:rPr>
              <a:t>Excel </a:t>
            </a:r>
            <a:endParaRPr lang="th-TH" sz="2400" i="1">
              <a:latin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107522" name="Rectangle 2"/>
          <p:cNvSpPr>
            <a:spLocks noGrp="1" noChangeArrowheads="1"/>
          </p:cNvSpPr>
          <p:nvPr>
            <p:ph type="title"/>
          </p:nvPr>
        </p:nvSpPr>
        <p:spPr/>
        <p:txBody>
          <a:bodyPr/>
          <a:lstStyle/>
          <a:p>
            <a:pPr algn="l"/>
            <a:r>
              <a:rPr lang="en-US" b="1" dirty="0">
                <a:solidFill>
                  <a:schemeClr val="accent2"/>
                </a:solidFill>
                <a:effectLst>
                  <a:outerShdw blurRad="38100" dist="38100" dir="2700000" algn="tl">
                    <a:srgbClr val="C0C0C0"/>
                  </a:outerShdw>
                </a:effectLst>
              </a:rPr>
              <a:t>14-6 Human Comfort and </a:t>
            </a:r>
            <a:br>
              <a:rPr lang="en-US" b="1" dirty="0">
                <a:solidFill>
                  <a:schemeClr val="accent2"/>
                </a:solidFill>
                <a:effectLst>
                  <a:outerShdw blurRad="38100" dist="38100" dir="2700000" algn="tl">
                    <a:srgbClr val="C0C0C0"/>
                  </a:outerShdw>
                </a:effectLst>
              </a:rPr>
            </a:br>
            <a:r>
              <a:rPr lang="en-US" b="1" dirty="0">
                <a:solidFill>
                  <a:schemeClr val="accent2"/>
                </a:solidFill>
                <a:effectLst>
                  <a:outerShdw blurRad="38100" dist="38100" dir="2700000" algn="tl">
                    <a:srgbClr val="C0C0C0"/>
                  </a:outerShdw>
                </a:effectLst>
              </a:rPr>
              <a:t>Air-Conditioning</a:t>
            </a:r>
            <a:endParaRPr lang="th-TH" b="1" dirty="0">
              <a:solidFill>
                <a:schemeClr val="accent2"/>
              </a:solidFill>
              <a:effectLst>
                <a:outerShdw blurRad="38100" dist="38100" dir="2700000" algn="tl">
                  <a:srgbClr val="C0C0C0"/>
                </a:outerShdw>
              </a:effectLst>
            </a:endParaRPr>
          </a:p>
        </p:txBody>
      </p:sp>
      <p:sp>
        <p:nvSpPr>
          <p:cNvPr id="107523" name="Rectangle 3"/>
          <p:cNvSpPr>
            <a:spLocks noGrp="1" noChangeArrowheads="1"/>
          </p:cNvSpPr>
          <p:nvPr>
            <p:ph type="body" idx="1"/>
          </p:nvPr>
        </p:nvSpPr>
        <p:spPr>
          <a:xfrm>
            <a:off x="723900" y="1663700"/>
            <a:ext cx="7874000" cy="4519613"/>
          </a:xfrm>
          <a:noFill/>
          <a:ln w="38100">
            <a:solidFill>
              <a:srgbClr val="FFCC99"/>
            </a:solidFill>
          </a:ln>
          <a:effectLst>
            <a:prstShdw prst="shdw17" dist="17961" dir="2700000">
              <a:srgbClr val="FFCC99">
                <a:gamma/>
                <a:shade val="60000"/>
                <a:invGamma/>
              </a:srgbClr>
            </a:prstShdw>
          </a:effectLst>
        </p:spPr>
        <p:txBody>
          <a:bodyPr/>
          <a:lstStyle/>
          <a:p>
            <a:r>
              <a:rPr lang="en-US" sz="2800">
                <a:solidFill>
                  <a:schemeClr val="accent2"/>
                </a:solidFill>
                <a:sym typeface="Wingdings" pitchFamily="2" charset="2"/>
              </a:rPr>
              <a:t>Human wants: </a:t>
            </a:r>
          </a:p>
          <a:p>
            <a:pPr>
              <a:buFontTx/>
              <a:buNone/>
            </a:pPr>
            <a:r>
              <a:rPr lang="en-US" sz="2800">
                <a:solidFill>
                  <a:schemeClr val="accent2"/>
                </a:solidFill>
                <a:sym typeface="Wingdings" pitchFamily="2" charset="2"/>
              </a:rPr>
              <a:t>   Not hot, not cold, not humid, not dry  </a:t>
            </a:r>
          </a:p>
          <a:p>
            <a:pPr>
              <a:buFontTx/>
              <a:buNone/>
            </a:pPr>
            <a:r>
              <a:rPr lang="en-US" sz="2800">
                <a:solidFill>
                  <a:schemeClr val="accent2"/>
                </a:solidFill>
                <a:sym typeface="Wingdings" pitchFamily="2" charset="2"/>
              </a:rPr>
              <a:t>   just COMFORTABLE  Air-conditioning.</a:t>
            </a:r>
          </a:p>
          <a:p>
            <a:r>
              <a:rPr lang="en-US" sz="2800">
                <a:solidFill>
                  <a:schemeClr val="accent2"/>
                </a:solidFill>
                <a:sym typeface="Wingdings" pitchFamily="2" charset="2"/>
              </a:rPr>
              <a:t>Typical comfort conditions:</a:t>
            </a:r>
          </a:p>
          <a:p>
            <a:pPr>
              <a:buFontTx/>
              <a:buNone/>
            </a:pPr>
            <a:r>
              <a:rPr lang="en-US" sz="2800" b="1" i="1">
                <a:solidFill>
                  <a:schemeClr val="accent2"/>
                </a:solidFill>
                <a:effectLst>
                  <a:outerShdw blurRad="38100" dist="38100" dir="2700000" algn="tl">
                    <a:srgbClr val="C0C0C0"/>
                  </a:outerShdw>
                </a:effectLst>
                <a:sym typeface="Wingdings" pitchFamily="2" charset="2"/>
              </a:rPr>
              <a:t>22 – 27</a:t>
            </a:r>
            <a:r>
              <a:rPr lang="en-US" sz="2800" b="1" i="1" baseline="30000">
                <a:solidFill>
                  <a:schemeClr val="accent2"/>
                </a:solidFill>
                <a:effectLst>
                  <a:outerShdw blurRad="38100" dist="38100" dir="2700000" algn="tl">
                    <a:srgbClr val="C0C0C0"/>
                  </a:outerShdw>
                </a:effectLst>
                <a:sym typeface="Wingdings" pitchFamily="2" charset="2"/>
              </a:rPr>
              <a:t>o</a:t>
            </a:r>
            <a:r>
              <a:rPr lang="en-US" sz="2800" b="1" i="1">
                <a:solidFill>
                  <a:schemeClr val="accent2"/>
                </a:solidFill>
                <a:effectLst>
                  <a:outerShdw blurRad="38100" dist="38100" dir="2700000" algn="tl">
                    <a:srgbClr val="C0C0C0"/>
                  </a:outerShdw>
                </a:effectLst>
                <a:sym typeface="Wingdings" pitchFamily="2" charset="2"/>
              </a:rPr>
              <a:t>C  and  40 – 60 %RH</a:t>
            </a:r>
          </a:p>
          <a:p>
            <a:r>
              <a:rPr lang="en-US" sz="2800" b="1" i="1">
                <a:solidFill>
                  <a:schemeClr val="accent2"/>
                </a:solidFill>
                <a:effectLst>
                  <a:outerShdw blurRad="38100" dist="38100" dir="2700000" algn="tl">
                    <a:srgbClr val="C0C0C0"/>
                  </a:outerShdw>
                </a:effectLst>
                <a:sym typeface="Wingdings" pitchFamily="2" charset="2"/>
              </a:rPr>
              <a:t>Air motion</a:t>
            </a:r>
            <a:r>
              <a:rPr lang="en-US" sz="2800">
                <a:solidFill>
                  <a:schemeClr val="accent2"/>
                </a:solidFill>
                <a:sym typeface="Wingdings" pitchFamily="2" charset="2"/>
              </a:rPr>
              <a:t> also effect human </a:t>
            </a:r>
            <a:r>
              <a:rPr lang="en-US" sz="2800" i="1">
                <a:solidFill>
                  <a:schemeClr val="accent2"/>
                </a:solidFill>
                <a:sym typeface="Wingdings" pitchFamily="2" charset="2"/>
              </a:rPr>
              <a:t>feeling </a:t>
            </a:r>
            <a:r>
              <a:rPr lang="en-US" sz="1800" i="1">
                <a:solidFill>
                  <a:schemeClr val="accent2"/>
                </a:solidFill>
                <a:sym typeface="Wingdings" pitchFamily="2" charset="2"/>
              </a:rPr>
              <a:t>(body heat loss)</a:t>
            </a:r>
            <a:endParaRPr lang="th-TH" sz="1800" b="1" i="1">
              <a:solidFill>
                <a:schemeClr val="accent2"/>
              </a:solidFill>
              <a:effectLst>
                <a:outerShdw blurRad="38100" dist="38100" dir="2700000" algn="tl">
                  <a:srgbClr val="C0C0C0"/>
                </a:outerShdw>
              </a:effectLst>
              <a:sym typeface="Wingdings" pitchFamily="2" charset="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ตัวยึดท้ายกระดาษ 4"/>
          <p:cNvSpPr>
            <a:spLocks noGrp="1"/>
          </p:cNvSpPr>
          <p:nvPr>
            <p:ph type="ftr" sz="quarter" idx="11"/>
          </p:nvPr>
        </p:nvSpPr>
        <p:spPr/>
        <p:txBody>
          <a:bodyPr/>
          <a:lstStyle/>
          <a:p>
            <a:r>
              <a:rPr lang="en-US"/>
              <a:t>รศ.ดร.สมหมาย ปรีเปรม</a:t>
            </a:r>
            <a:endParaRPr lang="th-TH"/>
          </a:p>
        </p:txBody>
      </p:sp>
      <p:pic>
        <p:nvPicPr>
          <p:cNvPr id="108546" name="Picture 2" descr="Fig 14-20"/>
          <p:cNvPicPr>
            <a:picLocks noChangeAspect="1" noChangeArrowheads="1"/>
          </p:cNvPicPr>
          <p:nvPr/>
        </p:nvPicPr>
        <p:blipFill>
          <a:blip r:embed="rId2" cstate="screen"/>
          <a:srcRect/>
          <a:stretch>
            <a:fillRect/>
          </a:stretch>
        </p:blipFill>
        <p:spPr bwMode="auto">
          <a:xfrm>
            <a:off x="5551488" y="2409825"/>
            <a:ext cx="2957512" cy="3508375"/>
          </a:xfrm>
          <a:prstGeom prst="rect">
            <a:avLst/>
          </a:prstGeom>
          <a:noFill/>
        </p:spPr>
      </p:pic>
      <p:sp>
        <p:nvSpPr>
          <p:cNvPr id="108547" name="Rectangle 3"/>
          <p:cNvSpPr>
            <a:spLocks noGrp="1" noChangeArrowheads="1"/>
          </p:cNvSpPr>
          <p:nvPr>
            <p:ph type="title"/>
          </p:nvPr>
        </p:nvSpPr>
        <p:spPr/>
        <p:txBody>
          <a:bodyPr/>
          <a:lstStyle/>
          <a:p>
            <a:pPr algn="l"/>
            <a:r>
              <a:rPr lang="en-US" sz="4000" b="1">
                <a:solidFill>
                  <a:schemeClr val="accent2"/>
                </a:solidFill>
                <a:effectLst>
                  <a:outerShdw blurRad="38100" dist="38100" dir="2700000" algn="tl">
                    <a:srgbClr val="C0C0C0"/>
                  </a:outerShdw>
                </a:effectLst>
                <a:latin typeface="Times New Roman" pitchFamily="18" charset="0"/>
              </a:rPr>
              <a:t>14-7 </a:t>
            </a:r>
            <a:r>
              <a:rPr lang="en-US" sz="4000" b="1">
                <a:solidFill>
                  <a:schemeClr val="accent2"/>
                </a:solidFill>
                <a:effectLst>
                  <a:outerShdw blurRad="38100" dist="38100" dir="2700000" algn="tl">
                    <a:srgbClr val="C0C0C0"/>
                  </a:outerShdw>
                </a:effectLst>
              </a:rPr>
              <a:t>Air-Conditioning Processes</a:t>
            </a:r>
            <a:endParaRPr lang="th-TH" sz="4000" b="1">
              <a:solidFill>
                <a:schemeClr val="accent2"/>
              </a:solidFill>
              <a:effectLst>
                <a:outerShdw blurRad="38100" dist="38100" dir="2700000" algn="tl">
                  <a:srgbClr val="C0C0C0"/>
                </a:outerShdw>
              </a:effectLst>
            </a:endParaRPr>
          </a:p>
        </p:txBody>
      </p:sp>
      <p:sp>
        <p:nvSpPr>
          <p:cNvPr id="108548" name="Rectangle 4"/>
          <p:cNvSpPr>
            <a:spLocks noChangeArrowheads="1"/>
          </p:cNvSpPr>
          <p:nvPr/>
        </p:nvSpPr>
        <p:spPr bwMode="auto">
          <a:xfrm>
            <a:off x="711200" y="1498600"/>
            <a:ext cx="7874000" cy="4519613"/>
          </a:xfrm>
          <a:prstGeom prst="rect">
            <a:avLst/>
          </a:prstGeom>
          <a:noFill/>
          <a:ln w="38100">
            <a:solidFill>
              <a:srgbClr val="FFCC99"/>
            </a:solidFill>
            <a:miter lim="800000"/>
            <a:headEnd/>
            <a:tailEnd/>
          </a:ln>
          <a:effectLst>
            <a:prstShdw prst="shdw17" dist="17961" dir="2700000">
              <a:srgbClr val="FFCC99">
                <a:gamma/>
                <a:shade val="60000"/>
                <a:invGamma/>
              </a:srgbClr>
            </a:prstShdw>
          </a:effectLst>
        </p:spPr>
        <p:txBody>
          <a:bodyPr/>
          <a:lstStyle/>
          <a:p>
            <a:pPr marL="342900" indent="-342900">
              <a:spcBef>
                <a:spcPct val="20000"/>
              </a:spcBef>
              <a:buFontTx/>
              <a:buChar char="•"/>
            </a:pPr>
            <a:r>
              <a:rPr lang="en-US" dirty="0">
                <a:solidFill>
                  <a:schemeClr val="accent2"/>
                </a:solidFill>
                <a:sym typeface="Wingdings" pitchFamily="2" charset="2"/>
              </a:rPr>
              <a:t>Maintaining space desired </a:t>
            </a:r>
            <a:r>
              <a:rPr lang="en-US" sz="3200" b="1" dirty="0">
                <a:solidFill>
                  <a:schemeClr val="accent2"/>
                </a:solidFill>
                <a:effectLst>
                  <a:outerShdw blurRad="38100" dist="38100" dir="2700000" algn="tl">
                    <a:srgbClr val="C0C0C0"/>
                  </a:outerShdw>
                </a:effectLst>
                <a:sym typeface="Wingdings" pitchFamily="2" charset="2"/>
              </a:rPr>
              <a:t>Temp.</a:t>
            </a:r>
            <a:r>
              <a:rPr lang="en-US" dirty="0">
                <a:solidFill>
                  <a:schemeClr val="accent2"/>
                </a:solidFill>
                <a:sym typeface="Wingdings" pitchFamily="2" charset="2"/>
              </a:rPr>
              <a:t> and </a:t>
            </a:r>
            <a:r>
              <a:rPr lang="en-US" sz="3200" b="1" dirty="0">
                <a:solidFill>
                  <a:schemeClr val="accent2"/>
                </a:solidFill>
                <a:effectLst>
                  <a:outerShdw blurRad="38100" dist="38100" dir="2700000" algn="tl">
                    <a:srgbClr val="C0C0C0"/>
                  </a:outerShdw>
                </a:effectLst>
                <a:sym typeface="Wingdings" pitchFamily="2" charset="2"/>
              </a:rPr>
              <a:t>RH </a:t>
            </a:r>
            <a:r>
              <a:rPr lang="en-US" dirty="0">
                <a:solidFill>
                  <a:schemeClr val="accent2"/>
                </a:solidFill>
                <a:sym typeface="Wingdings" pitchFamily="2" charset="2"/>
              </a:rPr>
              <a:t>requires</a:t>
            </a:r>
            <a:r>
              <a:rPr lang="en-US" sz="3200" b="1" dirty="0">
                <a:solidFill>
                  <a:schemeClr val="accent2"/>
                </a:solidFill>
                <a:effectLst>
                  <a:outerShdw blurRad="38100" dist="38100" dir="2700000" algn="tl">
                    <a:srgbClr val="C0C0C0"/>
                  </a:outerShdw>
                </a:effectLst>
                <a:sym typeface="Wingdings" pitchFamily="2" charset="2"/>
              </a:rPr>
              <a:t> Air-Conditioning Process: </a:t>
            </a:r>
            <a:r>
              <a:rPr lang="en-US" sz="2000" b="1" i="1" dirty="0">
                <a:solidFill>
                  <a:schemeClr val="accent2"/>
                </a:solidFill>
                <a:effectLst>
                  <a:outerShdw blurRad="38100" dist="38100" dir="2700000" algn="tl">
                    <a:srgbClr val="C0C0C0"/>
                  </a:outerShdw>
                </a:effectLst>
                <a:sym typeface="Wingdings" pitchFamily="2" charset="2"/>
              </a:rPr>
              <a:t>Heating …Cooling…</a:t>
            </a:r>
            <a:r>
              <a:rPr lang="en-US" sz="2000" b="1" i="1" dirty="0" err="1">
                <a:solidFill>
                  <a:schemeClr val="accent2"/>
                </a:solidFill>
                <a:effectLst>
                  <a:outerShdw blurRad="38100" dist="38100" dir="2700000" algn="tl">
                    <a:srgbClr val="C0C0C0"/>
                  </a:outerShdw>
                </a:effectLst>
                <a:sym typeface="Wingdings" pitchFamily="2" charset="2"/>
              </a:rPr>
              <a:t>Humidifing</a:t>
            </a:r>
            <a:r>
              <a:rPr lang="en-US" sz="2000" b="1" i="1" dirty="0">
                <a:solidFill>
                  <a:schemeClr val="accent2"/>
                </a:solidFill>
                <a:effectLst>
                  <a:outerShdw blurRad="38100" dist="38100" dir="2700000" algn="tl">
                    <a:srgbClr val="C0C0C0"/>
                  </a:outerShdw>
                </a:effectLst>
                <a:sym typeface="Wingdings" pitchFamily="2" charset="2"/>
              </a:rPr>
              <a:t> </a:t>
            </a:r>
            <a:r>
              <a:rPr lang="en-US" sz="2000" i="1" dirty="0">
                <a:solidFill>
                  <a:schemeClr val="accent2"/>
                </a:solidFill>
                <a:effectLst>
                  <a:outerShdw blurRad="38100" dist="38100" dir="2700000" algn="tl">
                    <a:srgbClr val="C0C0C0"/>
                  </a:outerShdw>
                </a:effectLst>
                <a:sym typeface="Wingdings" pitchFamily="2" charset="2"/>
              </a:rPr>
              <a:t>(adding moisture</a:t>
            </a:r>
            <a:r>
              <a:rPr lang="en-US" sz="2000" b="1" i="1" dirty="0">
                <a:solidFill>
                  <a:schemeClr val="accent2"/>
                </a:solidFill>
                <a:effectLst>
                  <a:outerShdw blurRad="38100" dist="38100" dir="2700000" algn="tl">
                    <a:srgbClr val="C0C0C0"/>
                  </a:outerShdw>
                </a:effectLst>
                <a:sym typeface="Wingdings" pitchFamily="2" charset="2"/>
              </a:rPr>
              <a:t>)…. </a:t>
            </a:r>
            <a:r>
              <a:rPr lang="en-US" sz="2000" b="1" i="1" dirty="0" err="1">
                <a:solidFill>
                  <a:schemeClr val="accent2"/>
                </a:solidFill>
                <a:effectLst>
                  <a:outerShdw blurRad="38100" dist="38100" dir="2700000" algn="tl">
                    <a:srgbClr val="C0C0C0"/>
                  </a:outerShdw>
                </a:effectLst>
                <a:sym typeface="Wingdings" pitchFamily="2" charset="2"/>
              </a:rPr>
              <a:t>Dehumidifing</a:t>
            </a:r>
            <a:r>
              <a:rPr lang="en-US" sz="2000" b="1" i="1" dirty="0">
                <a:solidFill>
                  <a:schemeClr val="accent2"/>
                </a:solidFill>
                <a:effectLst>
                  <a:outerShdw blurRad="38100" dist="38100" dir="2700000" algn="tl">
                    <a:srgbClr val="C0C0C0"/>
                  </a:outerShdw>
                </a:effectLst>
                <a:sym typeface="Wingdings" pitchFamily="2" charset="2"/>
              </a:rPr>
              <a:t> </a:t>
            </a:r>
            <a:r>
              <a:rPr lang="en-US" sz="2000" i="1" dirty="0">
                <a:solidFill>
                  <a:schemeClr val="accent2"/>
                </a:solidFill>
                <a:effectLst>
                  <a:outerShdw blurRad="38100" dist="38100" dir="2700000" algn="tl">
                    <a:srgbClr val="C0C0C0"/>
                  </a:outerShdw>
                </a:effectLst>
                <a:sym typeface="Wingdings" pitchFamily="2" charset="2"/>
              </a:rPr>
              <a:t>(removed moisture)  </a:t>
            </a:r>
          </a:p>
          <a:p>
            <a:pPr marL="342900" indent="-342900">
              <a:spcBef>
                <a:spcPct val="20000"/>
              </a:spcBef>
            </a:pPr>
            <a:r>
              <a:rPr lang="en-US" sz="2000" i="1" dirty="0">
                <a:solidFill>
                  <a:schemeClr val="accent2"/>
                </a:solidFill>
                <a:effectLst>
                  <a:outerShdw blurRad="38100" dist="38100" dir="2700000" algn="tl">
                    <a:srgbClr val="C0C0C0"/>
                  </a:outerShdw>
                </a:effectLst>
                <a:sym typeface="Wingdings" pitchFamily="2" charset="2"/>
              </a:rPr>
              <a:t>     two or more process may be needed</a:t>
            </a:r>
          </a:p>
          <a:p>
            <a:pPr marL="342900" indent="-342900">
              <a:spcBef>
                <a:spcPct val="20000"/>
              </a:spcBef>
              <a:buFontTx/>
              <a:buChar char="•"/>
            </a:pPr>
            <a:r>
              <a:rPr lang="en-US" sz="2000" i="1" dirty="0">
                <a:solidFill>
                  <a:schemeClr val="accent2"/>
                </a:solidFill>
                <a:effectLst>
                  <a:outerShdw blurRad="38100" dist="38100" dir="2700000" algn="tl">
                    <a:srgbClr val="C0C0C0"/>
                  </a:outerShdw>
                </a:effectLst>
                <a:sym typeface="Wingdings" pitchFamily="2" charset="2"/>
              </a:rPr>
              <a:t>The processes are normally considered</a:t>
            </a:r>
          </a:p>
          <a:p>
            <a:pPr marL="342900" indent="-342900">
              <a:spcBef>
                <a:spcPct val="20000"/>
              </a:spcBef>
            </a:pPr>
            <a:r>
              <a:rPr lang="en-US" sz="2000" i="1" dirty="0">
                <a:solidFill>
                  <a:schemeClr val="accent2"/>
                </a:solidFill>
                <a:effectLst>
                  <a:outerShdw blurRad="38100" dist="38100" dir="2700000" algn="tl">
                    <a:srgbClr val="C0C0C0"/>
                  </a:outerShdw>
                </a:effectLst>
                <a:sym typeface="Wingdings" pitchFamily="2" charset="2"/>
              </a:rPr>
              <a:t>     as SSSF process;</a:t>
            </a:r>
          </a:p>
          <a:p>
            <a:pPr marL="342900" indent="-342900">
              <a:spcBef>
                <a:spcPct val="20000"/>
              </a:spcBef>
            </a:pPr>
            <a:r>
              <a:rPr lang="en-US" sz="2000" i="1" dirty="0">
                <a:solidFill>
                  <a:schemeClr val="accent2"/>
                </a:solidFill>
                <a:effectLst>
                  <a:outerShdw blurRad="38100" dist="38100" dir="2700000" algn="tl">
                    <a:srgbClr val="C0C0C0"/>
                  </a:outerShdw>
                </a:effectLst>
                <a:sym typeface="Wingdings" pitchFamily="2" charset="2"/>
              </a:rPr>
              <a:t>* mass of dry air remains the same</a:t>
            </a:r>
          </a:p>
          <a:p>
            <a:pPr marL="342900" indent="-342900">
              <a:spcBef>
                <a:spcPct val="20000"/>
              </a:spcBef>
            </a:pPr>
            <a:r>
              <a:rPr lang="en-US" sz="2000" i="1" dirty="0">
                <a:solidFill>
                  <a:schemeClr val="accent2"/>
                </a:solidFill>
                <a:effectLst>
                  <a:outerShdw blurRad="38100" dist="38100" dir="2700000" algn="tl">
                    <a:srgbClr val="C0C0C0"/>
                  </a:outerShdw>
                </a:effectLst>
                <a:sym typeface="Wingdings" pitchFamily="2" charset="2"/>
              </a:rPr>
              <a:t>* water vapor added/removed</a:t>
            </a:r>
          </a:p>
          <a:p>
            <a:pPr marL="342900" indent="-342900">
              <a:spcBef>
                <a:spcPct val="20000"/>
              </a:spcBef>
            </a:pPr>
            <a:r>
              <a:rPr lang="en-US" sz="2000" i="1" dirty="0">
                <a:solidFill>
                  <a:schemeClr val="accent2"/>
                </a:solidFill>
                <a:effectLst>
                  <a:outerShdw blurRad="38100" dist="38100" dir="2700000" algn="tl">
                    <a:srgbClr val="C0C0C0"/>
                  </a:outerShdw>
                </a:effectLst>
                <a:sym typeface="Wingdings" pitchFamily="2" charset="2"/>
              </a:rPr>
              <a:t>* 1</a:t>
            </a:r>
            <a:r>
              <a:rPr lang="en-US" sz="2000" i="1" baseline="30000" dirty="0">
                <a:solidFill>
                  <a:schemeClr val="accent2"/>
                </a:solidFill>
                <a:effectLst>
                  <a:outerShdw blurRad="38100" dist="38100" dir="2700000" algn="tl">
                    <a:srgbClr val="C0C0C0"/>
                  </a:outerShdw>
                </a:effectLst>
                <a:sym typeface="Wingdings" pitchFamily="2" charset="2"/>
              </a:rPr>
              <a:t>st</a:t>
            </a:r>
            <a:r>
              <a:rPr lang="en-US" sz="2000" i="1" dirty="0">
                <a:solidFill>
                  <a:schemeClr val="accent2"/>
                </a:solidFill>
                <a:effectLst>
                  <a:outerShdw blurRad="38100" dist="38100" dir="2700000" algn="tl">
                    <a:srgbClr val="C0C0C0"/>
                  </a:outerShdw>
                </a:effectLst>
                <a:sym typeface="Wingdings" pitchFamily="2" charset="2"/>
              </a:rPr>
              <a:t> law treat dry air and water vapor</a:t>
            </a:r>
          </a:p>
          <a:p>
            <a:pPr marL="342900" indent="-342900">
              <a:spcBef>
                <a:spcPct val="20000"/>
              </a:spcBef>
            </a:pPr>
            <a:r>
              <a:rPr lang="en-US" sz="2000" i="1" dirty="0">
                <a:solidFill>
                  <a:schemeClr val="accent2"/>
                </a:solidFill>
                <a:effectLst>
                  <a:outerShdw blurRad="38100" dist="38100" dir="2700000" algn="tl">
                    <a:srgbClr val="C0C0C0"/>
                  </a:outerShdw>
                </a:effectLst>
                <a:sym typeface="Wingdings" pitchFamily="2" charset="2"/>
              </a:rPr>
              <a:t>separately.</a:t>
            </a:r>
            <a:endParaRPr lang="th-TH" sz="2000" i="1" dirty="0">
              <a:solidFill>
                <a:schemeClr val="accent2"/>
              </a:solidFill>
              <a:effectLst>
                <a:outerShdw blurRad="38100" dist="38100" dir="2700000" algn="tl">
                  <a:srgbClr val="C0C0C0"/>
                </a:outerShdw>
              </a:effectLst>
              <a:sym typeface="Wingdings" pitchFamily="2" charset="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ตัวยึดท้ายกระดาษ 2"/>
          <p:cNvSpPr>
            <a:spLocks noGrp="1"/>
          </p:cNvSpPr>
          <p:nvPr>
            <p:ph type="ftr" sz="quarter" idx="11"/>
          </p:nvPr>
        </p:nvSpPr>
        <p:spPr/>
        <p:txBody>
          <a:bodyPr/>
          <a:lstStyle/>
          <a:p>
            <a:r>
              <a:rPr lang="en-US"/>
              <a:t>รศ.ดร.สมหมาย ปรีเปรม</a:t>
            </a:r>
            <a:endParaRPr lang="th-TH"/>
          </a:p>
        </p:txBody>
      </p:sp>
      <p:grpSp>
        <p:nvGrpSpPr>
          <p:cNvPr id="28" name="กลุ่ม 27"/>
          <p:cNvGrpSpPr/>
          <p:nvPr/>
        </p:nvGrpSpPr>
        <p:grpSpPr>
          <a:xfrm>
            <a:off x="641350" y="0"/>
            <a:ext cx="7848600" cy="6678613"/>
            <a:chOff x="641350" y="0"/>
            <a:chExt cx="7848600" cy="6678613"/>
          </a:xfrm>
        </p:grpSpPr>
        <p:pic>
          <p:nvPicPr>
            <p:cNvPr id="102402" name="Picture 2" descr="PsychrometricSI11"/>
            <p:cNvPicPr>
              <a:picLocks noChangeAspect="1" noChangeArrowheads="1"/>
            </p:cNvPicPr>
            <p:nvPr/>
          </p:nvPicPr>
          <p:blipFill>
            <a:blip r:embed="rId2" cstate="email"/>
            <a:srcRect/>
            <a:stretch>
              <a:fillRect/>
            </a:stretch>
          </p:blipFill>
          <p:spPr bwMode="auto">
            <a:xfrm>
              <a:off x="641350" y="0"/>
              <a:ext cx="7413625" cy="6678613"/>
            </a:xfrm>
            <a:prstGeom prst="rect">
              <a:avLst/>
            </a:prstGeom>
            <a:noFill/>
          </p:spPr>
        </p:pic>
        <p:sp>
          <p:nvSpPr>
            <p:cNvPr id="102403" name="Text Box 3"/>
            <p:cNvSpPr txBox="1">
              <a:spLocks noChangeArrowheads="1"/>
            </p:cNvSpPr>
            <p:nvPr/>
          </p:nvSpPr>
          <p:spPr bwMode="auto">
            <a:xfrm rot="-5400000">
              <a:off x="5657850" y="2857500"/>
              <a:ext cx="5267325" cy="396875"/>
            </a:xfrm>
            <a:prstGeom prst="rect">
              <a:avLst/>
            </a:prstGeom>
            <a:noFill/>
            <a:ln w="9525">
              <a:noFill/>
              <a:miter lim="800000"/>
              <a:headEnd/>
              <a:tailEnd/>
            </a:ln>
            <a:effectLst/>
          </p:spPr>
          <p:txBody>
            <a:bodyPr>
              <a:spAutoFit/>
            </a:bodyPr>
            <a:lstStyle/>
            <a:p>
              <a:pPr algn="ctr">
                <a:spcBef>
                  <a:spcPct val="50000"/>
                </a:spcBef>
              </a:pPr>
              <a:r>
                <a:rPr lang="en-US" sz="2000" b="1" i="1">
                  <a:solidFill>
                    <a:srgbClr val="0000CC"/>
                  </a:solidFill>
                  <a:effectLst>
                    <a:outerShdw blurRad="38100" dist="38100" dir="2700000" algn="tl">
                      <a:srgbClr val="C0C0C0"/>
                    </a:outerShdw>
                  </a:effectLst>
                  <a:latin typeface="Times New Roman" pitchFamily="18" charset="0"/>
                </a:rPr>
                <a:t>Humidity ratio, </a:t>
              </a:r>
              <a:r>
                <a:rPr lang="en-US" sz="2000" b="1" i="1">
                  <a:solidFill>
                    <a:srgbClr val="0000CC"/>
                  </a:solidFill>
                  <a:effectLst>
                    <a:outerShdw blurRad="38100" dist="38100" dir="2700000" algn="tl">
                      <a:srgbClr val="C0C0C0"/>
                    </a:outerShdw>
                  </a:effectLst>
                  <a:latin typeface="Times New Roman" pitchFamily="18" charset="0"/>
                  <a:sym typeface="Symbol" pitchFamily="18" charset="2"/>
                </a:rPr>
                <a:t> (kg H</a:t>
              </a:r>
              <a:r>
                <a:rPr lang="en-US" sz="2000" b="1" i="1" baseline="-25000">
                  <a:solidFill>
                    <a:srgbClr val="0000CC"/>
                  </a:solidFill>
                  <a:effectLst>
                    <a:outerShdw blurRad="38100" dist="38100" dir="2700000" algn="tl">
                      <a:srgbClr val="C0C0C0"/>
                    </a:outerShdw>
                  </a:effectLst>
                  <a:latin typeface="Times New Roman" pitchFamily="18" charset="0"/>
                  <a:sym typeface="Symbol" pitchFamily="18" charset="2"/>
                </a:rPr>
                <a:t>2</a:t>
              </a:r>
              <a:r>
                <a:rPr lang="en-US" sz="2000" b="1" i="1">
                  <a:solidFill>
                    <a:srgbClr val="0000CC"/>
                  </a:solidFill>
                  <a:effectLst>
                    <a:outerShdw blurRad="38100" dist="38100" dir="2700000" algn="tl">
                      <a:srgbClr val="C0C0C0"/>
                    </a:outerShdw>
                  </a:effectLst>
                  <a:latin typeface="Times New Roman" pitchFamily="18" charset="0"/>
                  <a:sym typeface="Symbol" pitchFamily="18" charset="2"/>
                </a:rPr>
                <a:t>O/kg dry air)</a:t>
              </a:r>
            </a:p>
          </p:txBody>
        </p:sp>
        <p:sp>
          <p:nvSpPr>
            <p:cNvPr id="102404" name="Text Box 4"/>
            <p:cNvSpPr txBox="1">
              <a:spLocks noChangeArrowheads="1"/>
            </p:cNvSpPr>
            <p:nvPr/>
          </p:nvSpPr>
          <p:spPr bwMode="auto">
            <a:xfrm rot="-25434864">
              <a:off x="1204913" y="1868488"/>
              <a:ext cx="3771900" cy="336550"/>
            </a:xfrm>
            <a:prstGeom prst="rect">
              <a:avLst/>
            </a:prstGeom>
            <a:noFill/>
            <a:ln w="9525">
              <a:noFill/>
              <a:miter lim="800000"/>
              <a:headEnd/>
              <a:tailEnd/>
            </a:ln>
            <a:effectLst/>
          </p:spPr>
          <p:txBody>
            <a:bodyPr>
              <a:spAutoFit/>
            </a:bodyPr>
            <a:lstStyle/>
            <a:p>
              <a:pPr algn="ctr">
                <a:spcBef>
                  <a:spcPct val="50000"/>
                </a:spcBef>
              </a:pPr>
              <a:r>
                <a:rPr lang="en-US" sz="1600" b="1" i="1" dirty="0">
                  <a:solidFill>
                    <a:srgbClr val="0000CC"/>
                  </a:solidFill>
                  <a:effectLst>
                    <a:outerShdw blurRad="38100" dist="38100" dir="2700000" algn="tl">
                      <a:srgbClr val="C0C0C0"/>
                    </a:outerShdw>
                  </a:effectLst>
                  <a:latin typeface="Times New Roman" pitchFamily="18" charset="0"/>
                </a:rPr>
                <a:t>Enthalpy at Saturation, </a:t>
              </a:r>
              <a:r>
                <a:rPr lang="en-US" sz="1600" b="1" i="1" dirty="0">
                  <a:solidFill>
                    <a:srgbClr val="0000CC"/>
                  </a:solidFill>
                  <a:effectLst>
                    <a:outerShdw blurRad="38100" dist="38100" dir="2700000" algn="tl">
                      <a:srgbClr val="C0C0C0"/>
                    </a:outerShdw>
                  </a:effectLst>
                  <a:latin typeface="Times New Roman" pitchFamily="18" charset="0"/>
                  <a:sym typeface="Symbol" pitchFamily="18" charset="2"/>
                </a:rPr>
                <a:t>h (kJ/kg dry air)</a:t>
              </a:r>
            </a:p>
          </p:txBody>
        </p:sp>
        <p:sp>
          <p:nvSpPr>
            <p:cNvPr id="102405" name="Text Box 5"/>
            <p:cNvSpPr txBox="1">
              <a:spLocks noChangeArrowheads="1"/>
            </p:cNvSpPr>
            <p:nvPr/>
          </p:nvSpPr>
          <p:spPr bwMode="auto">
            <a:xfrm>
              <a:off x="4175125" y="5980113"/>
              <a:ext cx="3362325" cy="304800"/>
            </a:xfrm>
            <a:prstGeom prst="rect">
              <a:avLst/>
            </a:prstGeom>
            <a:noFill/>
            <a:ln w="9525">
              <a:noFill/>
              <a:miter lim="800000"/>
              <a:headEnd/>
              <a:tailEnd/>
            </a:ln>
            <a:effectLst/>
          </p:spPr>
          <p:txBody>
            <a:bodyPr>
              <a:spAutoFit/>
            </a:bodyPr>
            <a:lstStyle/>
            <a:p>
              <a:pPr algn="ctr">
                <a:spcBef>
                  <a:spcPct val="50000"/>
                </a:spcBef>
              </a:pPr>
              <a:r>
                <a:rPr lang="en-US" sz="1400" b="1" i="1">
                  <a:solidFill>
                    <a:srgbClr val="0000CC"/>
                  </a:solidFill>
                  <a:effectLst>
                    <a:outerShdw blurRad="38100" dist="38100" dir="2700000" algn="tl">
                      <a:srgbClr val="C0C0C0"/>
                    </a:outerShdw>
                  </a:effectLst>
                  <a:latin typeface="Times New Roman" pitchFamily="18" charset="0"/>
                </a:rPr>
                <a:t>Dry Bulb Temperature, T</a:t>
              </a:r>
              <a:r>
                <a:rPr lang="en-US" sz="1400" b="1" i="1" baseline="-25000">
                  <a:solidFill>
                    <a:srgbClr val="0000CC"/>
                  </a:solidFill>
                  <a:effectLst>
                    <a:outerShdw blurRad="38100" dist="38100" dir="2700000" algn="tl">
                      <a:srgbClr val="C0C0C0"/>
                    </a:outerShdw>
                  </a:effectLst>
                  <a:latin typeface="Times New Roman" pitchFamily="18" charset="0"/>
                </a:rPr>
                <a:t>db</a:t>
              </a:r>
              <a:r>
                <a:rPr lang="en-US" sz="1400" b="1" i="1">
                  <a:solidFill>
                    <a:srgbClr val="0000CC"/>
                  </a:solidFill>
                  <a:effectLst>
                    <a:outerShdw blurRad="38100" dist="38100" dir="2700000" algn="tl">
                      <a:srgbClr val="C0C0C0"/>
                    </a:outerShdw>
                  </a:effectLst>
                  <a:latin typeface="Times New Roman" pitchFamily="18" charset="0"/>
                </a:rPr>
                <a:t> (</a:t>
              </a:r>
              <a:r>
                <a:rPr lang="en-US" sz="1400" b="1" i="1" baseline="30000">
                  <a:solidFill>
                    <a:srgbClr val="0000CC"/>
                  </a:solidFill>
                  <a:effectLst>
                    <a:outerShdw blurRad="38100" dist="38100" dir="2700000" algn="tl">
                      <a:srgbClr val="C0C0C0"/>
                    </a:outerShdw>
                  </a:effectLst>
                  <a:latin typeface="Times New Roman" pitchFamily="18" charset="0"/>
                </a:rPr>
                <a:t>o</a:t>
              </a:r>
              <a:r>
                <a:rPr lang="en-US" sz="1400" b="1" i="1">
                  <a:solidFill>
                    <a:srgbClr val="0000CC"/>
                  </a:solidFill>
                  <a:effectLst>
                    <a:outerShdw blurRad="38100" dist="38100" dir="2700000" algn="tl">
                      <a:srgbClr val="C0C0C0"/>
                    </a:outerShdw>
                  </a:effectLst>
                  <a:latin typeface="Times New Roman" pitchFamily="18" charset="0"/>
                </a:rPr>
                <a:t>C)</a:t>
              </a:r>
              <a:endParaRPr lang="en-US" sz="1400" b="1" i="1">
                <a:solidFill>
                  <a:srgbClr val="0000CC"/>
                </a:solidFill>
                <a:effectLst>
                  <a:outerShdw blurRad="38100" dist="38100" dir="2700000" algn="tl">
                    <a:srgbClr val="C0C0C0"/>
                  </a:outerShdw>
                </a:effectLst>
                <a:latin typeface="Times New Roman" pitchFamily="18" charset="0"/>
                <a:sym typeface="Symbol" pitchFamily="18" charset="2"/>
              </a:endParaRPr>
            </a:p>
          </p:txBody>
        </p:sp>
      </p:grpSp>
      <p:sp>
        <p:nvSpPr>
          <p:cNvPr id="102410" name="Oval 10"/>
          <p:cNvSpPr>
            <a:spLocks noChangeArrowheads="1"/>
          </p:cNvSpPr>
          <p:nvPr/>
        </p:nvSpPr>
        <p:spPr bwMode="auto">
          <a:xfrm>
            <a:off x="5435600" y="3492500"/>
            <a:ext cx="184150" cy="177800"/>
          </a:xfrm>
          <a:prstGeom prst="ellipse">
            <a:avLst/>
          </a:prstGeom>
          <a:noFill/>
          <a:ln w="19050">
            <a:solidFill>
              <a:srgbClr val="FF0000"/>
            </a:solidFill>
            <a:round/>
            <a:headEnd/>
            <a:tailEnd/>
          </a:ln>
          <a:effectLst>
            <a:prstShdw prst="shdw17" dist="17961" dir="2700000">
              <a:srgbClr val="FF0000">
                <a:gamma/>
                <a:shade val="60000"/>
                <a:invGamma/>
              </a:srgbClr>
            </a:prstShdw>
          </a:effectLst>
        </p:spPr>
        <p:txBody>
          <a:bodyPr wrap="none" anchor="ctr"/>
          <a:lstStyle/>
          <a:p>
            <a:endParaRPr lang="th-TH"/>
          </a:p>
        </p:txBody>
      </p:sp>
      <p:sp>
        <p:nvSpPr>
          <p:cNvPr id="102411" name="Line 11"/>
          <p:cNvSpPr>
            <a:spLocks noChangeShapeType="1"/>
          </p:cNvSpPr>
          <p:nvPr/>
        </p:nvSpPr>
        <p:spPr bwMode="auto">
          <a:xfrm flipV="1">
            <a:off x="5524501" y="3571875"/>
            <a:ext cx="1562100" cy="11112"/>
          </a:xfrm>
          <a:prstGeom prst="line">
            <a:avLst/>
          </a:prstGeom>
          <a:ln w="57150">
            <a:solidFill>
              <a:srgbClr val="C00000"/>
            </a:solidFill>
            <a:headEnd/>
            <a:tailEnd type="triangle" w="lg" len="lg"/>
          </a:ln>
        </p:spPr>
        <p:style>
          <a:lnRef idx="3">
            <a:schemeClr val="accent6"/>
          </a:lnRef>
          <a:fillRef idx="0">
            <a:schemeClr val="accent6"/>
          </a:fillRef>
          <a:effectRef idx="2">
            <a:schemeClr val="accent6"/>
          </a:effectRef>
          <a:fontRef idx="minor">
            <a:schemeClr val="tx1"/>
          </a:fontRef>
        </p:style>
        <p:txBody>
          <a:bodyPr/>
          <a:lstStyle/>
          <a:p>
            <a:endParaRPr lang="th-TH"/>
          </a:p>
        </p:txBody>
      </p:sp>
      <p:sp>
        <p:nvSpPr>
          <p:cNvPr id="102412" name="Line 12"/>
          <p:cNvSpPr>
            <a:spLocks noChangeShapeType="1"/>
          </p:cNvSpPr>
          <p:nvPr/>
        </p:nvSpPr>
        <p:spPr bwMode="auto">
          <a:xfrm flipV="1">
            <a:off x="5526086" y="2076450"/>
            <a:ext cx="1350964" cy="1495424"/>
          </a:xfrm>
          <a:prstGeom prst="line">
            <a:avLst/>
          </a:prstGeom>
          <a:ln w="57150">
            <a:solidFill>
              <a:srgbClr val="C00000"/>
            </a:solidFill>
            <a:headEnd/>
            <a:tailEnd type="triangle" w="lg" len="lg"/>
          </a:ln>
        </p:spPr>
        <p:style>
          <a:lnRef idx="3">
            <a:schemeClr val="accent6"/>
          </a:lnRef>
          <a:fillRef idx="0">
            <a:schemeClr val="accent6"/>
          </a:fillRef>
          <a:effectRef idx="2">
            <a:schemeClr val="accent6"/>
          </a:effectRef>
          <a:fontRef idx="minor">
            <a:schemeClr val="tx1"/>
          </a:fontRef>
        </p:style>
        <p:txBody>
          <a:bodyPr/>
          <a:lstStyle/>
          <a:p>
            <a:endParaRPr lang="th-TH">
              <a:latin typeface="+mn-lt"/>
              <a:cs typeface="+mn-cs"/>
            </a:endParaRPr>
          </a:p>
        </p:txBody>
      </p:sp>
      <p:sp>
        <p:nvSpPr>
          <p:cNvPr id="102413" name="Line 13"/>
          <p:cNvSpPr>
            <a:spLocks noChangeShapeType="1"/>
          </p:cNvSpPr>
          <p:nvPr/>
        </p:nvSpPr>
        <p:spPr bwMode="auto">
          <a:xfrm flipH="1" flipV="1">
            <a:off x="5505450" y="876299"/>
            <a:ext cx="33338" cy="2701925"/>
          </a:xfrm>
          <a:prstGeom prst="line">
            <a:avLst/>
          </a:prstGeom>
          <a:ln w="57150">
            <a:solidFill>
              <a:srgbClr val="C00000"/>
            </a:solidFill>
            <a:headEnd/>
            <a:tailEnd type="triangle" w="lg" len="lg"/>
          </a:ln>
        </p:spPr>
        <p:style>
          <a:lnRef idx="3">
            <a:schemeClr val="accent6"/>
          </a:lnRef>
          <a:fillRef idx="0">
            <a:schemeClr val="accent6"/>
          </a:fillRef>
          <a:effectRef idx="2">
            <a:schemeClr val="accent6"/>
          </a:effectRef>
          <a:fontRef idx="minor">
            <a:schemeClr val="tx1"/>
          </a:fontRef>
        </p:style>
        <p:txBody>
          <a:bodyPr/>
          <a:lstStyle/>
          <a:p>
            <a:endParaRPr lang="th-TH">
              <a:latin typeface="+mn-lt"/>
              <a:cs typeface="+mn-cs"/>
            </a:endParaRPr>
          </a:p>
        </p:txBody>
      </p:sp>
      <p:sp>
        <p:nvSpPr>
          <p:cNvPr id="102419" name="Rectangle 19"/>
          <p:cNvSpPr>
            <a:spLocks noChangeArrowheads="1"/>
          </p:cNvSpPr>
          <p:nvPr/>
        </p:nvSpPr>
        <p:spPr bwMode="auto">
          <a:xfrm>
            <a:off x="412750" y="566738"/>
            <a:ext cx="2755900" cy="519112"/>
          </a:xfrm>
          <a:prstGeom prst="rect">
            <a:avLst/>
          </a:prstGeom>
          <a:noFill/>
          <a:ln w="9525">
            <a:noFill/>
            <a:miter lim="800000"/>
            <a:headEnd/>
            <a:tailEnd/>
          </a:ln>
          <a:effectLst/>
        </p:spPr>
        <p:txBody>
          <a:bodyPr wrap="none">
            <a:spAutoFit/>
          </a:bodyPr>
          <a:lstStyle/>
          <a:p>
            <a:r>
              <a:rPr lang="en-US" u="sng"/>
              <a:t>Example 14.4</a:t>
            </a:r>
            <a:r>
              <a:rPr lang="en-US"/>
              <a:t>    </a:t>
            </a:r>
            <a:endParaRPr lang="th-TH"/>
          </a:p>
        </p:txBody>
      </p:sp>
      <p:sp>
        <p:nvSpPr>
          <p:cNvPr id="102424" name="Text Box 24"/>
          <p:cNvSpPr txBox="1">
            <a:spLocks noChangeArrowheads="1"/>
          </p:cNvSpPr>
          <p:nvPr/>
        </p:nvSpPr>
        <p:spPr bwMode="auto">
          <a:xfrm>
            <a:off x="5553075" y="2971800"/>
            <a:ext cx="1933575" cy="523220"/>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th-TH" b="1" i="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Heating</a:t>
            </a:r>
            <a:endParaRPr lang="el-GR" b="1" i="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27" name="Text Box 24"/>
          <p:cNvSpPr txBox="1">
            <a:spLocks noChangeArrowheads="1"/>
          </p:cNvSpPr>
          <p:nvPr/>
        </p:nvSpPr>
        <p:spPr bwMode="auto">
          <a:xfrm rot="16200000">
            <a:off x="4438650" y="1828800"/>
            <a:ext cx="2705100" cy="523220"/>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th-TH" b="1" i="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Humidifying</a:t>
            </a:r>
            <a:endParaRPr lang="el-GR" b="1" i="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29" name="Line 11"/>
          <p:cNvSpPr>
            <a:spLocks noChangeShapeType="1"/>
          </p:cNvSpPr>
          <p:nvPr/>
        </p:nvSpPr>
        <p:spPr bwMode="auto">
          <a:xfrm flipH="1">
            <a:off x="4048125" y="3582986"/>
            <a:ext cx="1514476" cy="17463"/>
          </a:xfrm>
          <a:prstGeom prst="line">
            <a:avLst/>
          </a:prstGeom>
          <a:ln w="60325">
            <a:headEnd/>
            <a:tailEnd type="triangle" w="lg" len="lg"/>
          </a:ln>
        </p:spPr>
        <p:style>
          <a:lnRef idx="3">
            <a:schemeClr val="accent6"/>
          </a:lnRef>
          <a:fillRef idx="0">
            <a:schemeClr val="accent6"/>
          </a:fillRef>
          <a:effectRef idx="2">
            <a:schemeClr val="accent6"/>
          </a:effectRef>
          <a:fontRef idx="minor">
            <a:schemeClr val="tx1"/>
          </a:fontRef>
        </p:style>
        <p:txBody>
          <a:bodyPr/>
          <a:lstStyle/>
          <a:p>
            <a:endParaRPr lang="th-TH"/>
          </a:p>
        </p:txBody>
      </p:sp>
      <p:sp>
        <p:nvSpPr>
          <p:cNvPr id="30" name="Line 12"/>
          <p:cNvSpPr>
            <a:spLocks noChangeShapeType="1"/>
          </p:cNvSpPr>
          <p:nvPr/>
        </p:nvSpPr>
        <p:spPr bwMode="auto">
          <a:xfrm flipH="1">
            <a:off x="4219575" y="3590923"/>
            <a:ext cx="1325561" cy="1352551"/>
          </a:xfrm>
          <a:prstGeom prst="line">
            <a:avLst/>
          </a:prstGeom>
          <a:ln w="60325">
            <a:headEnd/>
            <a:tailEnd type="triangle" w="lg" len="lg"/>
          </a:ln>
        </p:spPr>
        <p:style>
          <a:lnRef idx="3">
            <a:schemeClr val="accent6"/>
          </a:lnRef>
          <a:fillRef idx="0">
            <a:schemeClr val="accent6"/>
          </a:fillRef>
          <a:effectRef idx="2">
            <a:schemeClr val="accent6"/>
          </a:effectRef>
          <a:fontRef idx="minor">
            <a:schemeClr val="tx1"/>
          </a:fontRef>
        </p:style>
        <p:txBody>
          <a:bodyPr/>
          <a:lstStyle/>
          <a:p>
            <a:endParaRPr lang="th-TH">
              <a:latin typeface="+mn-lt"/>
              <a:cs typeface="+mn-cs"/>
            </a:endParaRPr>
          </a:p>
        </p:txBody>
      </p:sp>
      <p:sp>
        <p:nvSpPr>
          <p:cNvPr id="31" name="Line 13"/>
          <p:cNvSpPr>
            <a:spLocks noChangeShapeType="1"/>
          </p:cNvSpPr>
          <p:nvPr/>
        </p:nvSpPr>
        <p:spPr bwMode="auto">
          <a:xfrm flipH="1">
            <a:off x="5534024" y="3606798"/>
            <a:ext cx="4763" cy="2032001"/>
          </a:xfrm>
          <a:prstGeom prst="line">
            <a:avLst/>
          </a:prstGeom>
          <a:ln w="60325">
            <a:headEnd/>
            <a:tailEnd type="triangle" w="lg" len="lg"/>
          </a:ln>
        </p:spPr>
        <p:style>
          <a:lnRef idx="3">
            <a:schemeClr val="accent6"/>
          </a:lnRef>
          <a:fillRef idx="0">
            <a:schemeClr val="accent6"/>
          </a:fillRef>
          <a:effectRef idx="2">
            <a:schemeClr val="accent6"/>
          </a:effectRef>
          <a:fontRef idx="minor">
            <a:schemeClr val="tx1"/>
          </a:fontRef>
        </p:style>
        <p:txBody>
          <a:bodyPr/>
          <a:lstStyle/>
          <a:p>
            <a:endParaRPr lang="th-TH">
              <a:latin typeface="+mn-lt"/>
              <a:cs typeface="+mn-cs"/>
            </a:endParaRPr>
          </a:p>
        </p:txBody>
      </p:sp>
      <p:sp>
        <p:nvSpPr>
          <p:cNvPr id="32" name="Text Box 24"/>
          <p:cNvSpPr txBox="1">
            <a:spLocks noChangeArrowheads="1"/>
          </p:cNvSpPr>
          <p:nvPr/>
        </p:nvSpPr>
        <p:spPr bwMode="auto">
          <a:xfrm>
            <a:off x="3571875" y="2990850"/>
            <a:ext cx="1933575" cy="523220"/>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th-TH" b="1" i="1" spc="50" dirty="0" err="1" smtClean="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rPr>
              <a:t>Cooling</a:t>
            </a:r>
            <a:endParaRPr lang="el-GR" b="1" i="1" spc="50" dirty="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33" name="Text Box 24"/>
          <p:cNvSpPr txBox="1">
            <a:spLocks noChangeArrowheads="1"/>
          </p:cNvSpPr>
          <p:nvPr/>
        </p:nvSpPr>
        <p:spPr bwMode="auto">
          <a:xfrm rot="16200000">
            <a:off x="3819525" y="4581525"/>
            <a:ext cx="2705100" cy="523220"/>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th-TH" b="1" i="1" spc="50" dirty="0" err="1" smtClean="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rPr>
              <a:t>Dehumidifying</a:t>
            </a:r>
            <a:endParaRPr lang="el-GR" b="1" i="1" spc="50" dirty="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02410"/>
                                        </p:tgtEl>
                                        <p:attrNameLst>
                                          <p:attrName>style.visibility</p:attrName>
                                        </p:attrNameLst>
                                      </p:cBhvr>
                                      <p:to>
                                        <p:strVal val="visible"/>
                                      </p:to>
                                    </p:set>
                                    <p:animEffect transition="in" filter="fade">
                                      <p:cBhvr>
                                        <p:cTn id="7" dur="770" decel="100000"/>
                                        <p:tgtEl>
                                          <p:spTgt spid="102410"/>
                                        </p:tgtEl>
                                      </p:cBhvr>
                                    </p:animEffect>
                                    <p:animScale>
                                      <p:cBhvr>
                                        <p:cTn id="8" dur="770" decel="100000"/>
                                        <p:tgtEl>
                                          <p:spTgt spid="102410"/>
                                        </p:tgtEl>
                                      </p:cBhvr>
                                      <p:from x="10000" y="10000"/>
                                      <p:to x="200000" y="450000"/>
                                    </p:animScale>
                                    <p:animScale>
                                      <p:cBhvr>
                                        <p:cTn id="9" dur="1230" accel="100000" fill="hold">
                                          <p:stCondLst>
                                            <p:cond delay="770"/>
                                          </p:stCondLst>
                                        </p:cTn>
                                        <p:tgtEl>
                                          <p:spTgt spid="102410"/>
                                        </p:tgtEl>
                                      </p:cBhvr>
                                      <p:from x="200000" y="450000"/>
                                      <p:to x="100000" y="100000"/>
                                    </p:animScale>
                                    <p:set>
                                      <p:cBhvr>
                                        <p:cTn id="10" dur="770" fill="hold"/>
                                        <p:tgtEl>
                                          <p:spTgt spid="102410"/>
                                        </p:tgtEl>
                                        <p:attrNameLst>
                                          <p:attrName>ppt_x</p:attrName>
                                        </p:attrNameLst>
                                      </p:cBhvr>
                                      <p:to>
                                        <p:strVal val="(0.5)"/>
                                      </p:to>
                                    </p:set>
                                    <p:anim from="(0.5)" to="(#ppt_x)" calcmode="lin" valueType="num">
                                      <p:cBhvr>
                                        <p:cTn id="11" dur="1230" accel="100000" fill="hold">
                                          <p:stCondLst>
                                            <p:cond delay="770"/>
                                          </p:stCondLst>
                                        </p:cTn>
                                        <p:tgtEl>
                                          <p:spTgt spid="102410"/>
                                        </p:tgtEl>
                                        <p:attrNameLst>
                                          <p:attrName>ppt_x</p:attrName>
                                        </p:attrNameLst>
                                      </p:cBhvr>
                                    </p:anim>
                                    <p:set>
                                      <p:cBhvr>
                                        <p:cTn id="12" dur="770" fill="hold"/>
                                        <p:tgtEl>
                                          <p:spTgt spid="102410"/>
                                        </p:tgtEl>
                                        <p:attrNameLst>
                                          <p:attrName>ppt_y</p:attrName>
                                        </p:attrNameLst>
                                      </p:cBhvr>
                                      <p:to>
                                        <p:strVal val="(#ppt_y+0.4)"/>
                                      </p:to>
                                    </p:set>
                                    <p:anim from="(#ppt_y+0.4)" to="(#ppt_y)" calcmode="lin" valueType="num">
                                      <p:cBhvr>
                                        <p:cTn id="13" dur="1230" accel="100000" fill="hold">
                                          <p:stCondLst>
                                            <p:cond delay="770"/>
                                          </p:stCondLst>
                                        </p:cTn>
                                        <p:tgtEl>
                                          <p:spTgt spid="102410"/>
                                        </p:tgtEl>
                                        <p:attrNameLst>
                                          <p:attrName>ppt_y</p:attrName>
                                        </p:attrNameLst>
                                      </p:cBhvr>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02411"/>
                                        </p:tgtEl>
                                        <p:attrNameLst>
                                          <p:attrName>style.visibility</p:attrName>
                                        </p:attrNameLst>
                                      </p:cBhvr>
                                      <p:to>
                                        <p:strVal val="visible"/>
                                      </p:to>
                                    </p:set>
                                    <p:animEffect transition="in" filter="wipe(left)">
                                      <p:cBhvr>
                                        <p:cTn id="17" dur="2000"/>
                                        <p:tgtEl>
                                          <p:spTgt spid="102411"/>
                                        </p:tgtEl>
                                      </p:cBhvr>
                                    </p:animEffect>
                                  </p:childTnLst>
                                </p:cTn>
                              </p:par>
                            </p:childTnLst>
                          </p:cTn>
                        </p:par>
                        <p:par>
                          <p:cTn id="18" fill="hold">
                            <p:stCondLst>
                              <p:cond delay="4000"/>
                            </p:stCondLst>
                            <p:childTnLst>
                              <p:par>
                                <p:cTn id="19" presetID="51" presetClass="entr" presetSubtype="0" fill="hold" grpId="0" nodeType="afterEffect">
                                  <p:stCondLst>
                                    <p:cond delay="0"/>
                                  </p:stCondLst>
                                  <p:childTnLst>
                                    <p:set>
                                      <p:cBhvr>
                                        <p:cTn id="20" dur="1" fill="hold">
                                          <p:stCondLst>
                                            <p:cond delay="0"/>
                                          </p:stCondLst>
                                        </p:cTn>
                                        <p:tgtEl>
                                          <p:spTgt spid="102424"/>
                                        </p:tgtEl>
                                        <p:attrNameLst>
                                          <p:attrName>style.visibility</p:attrName>
                                        </p:attrNameLst>
                                      </p:cBhvr>
                                      <p:to>
                                        <p:strVal val="visible"/>
                                      </p:to>
                                    </p:set>
                                    <p:animEffect transition="in" filter="fade">
                                      <p:cBhvr>
                                        <p:cTn id="21" dur="770" decel="100000"/>
                                        <p:tgtEl>
                                          <p:spTgt spid="102424"/>
                                        </p:tgtEl>
                                      </p:cBhvr>
                                    </p:animEffect>
                                    <p:animScale>
                                      <p:cBhvr>
                                        <p:cTn id="22" dur="770" decel="100000"/>
                                        <p:tgtEl>
                                          <p:spTgt spid="102424"/>
                                        </p:tgtEl>
                                      </p:cBhvr>
                                      <p:from x="10000" y="10000"/>
                                      <p:to x="200000" y="450000"/>
                                    </p:animScale>
                                    <p:animScale>
                                      <p:cBhvr>
                                        <p:cTn id="23" dur="1230" accel="100000" fill="hold">
                                          <p:stCondLst>
                                            <p:cond delay="770"/>
                                          </p:stCondLst>
                                        </p:cTn>
                                        <p:tgtEl>
                                          <p:spTgt spid="102424"/>
                                        </p:tgtEl>
                                      </p:cBhvr>
                                      <p:from x="200000" y="450000"/>
                                      <p:to x="100000" y="100000"/>
                                    </p:animScale>
                                    <p:set>
                                      <p:cBhvr>
                                        <p:cTn id="24" dur="770" fill="hold"/>
                                        <p:tgtEl>
                                          <p:spTgt spid="102424"/>
                                        </p:tgtEl>
                                        <p:attrNameLst>
                                          <p:attrName>ppt_x</p:attrName>
                                        </p:attrNameLst>
                                      </p:cBhvr>
                                      <p:to>
                                        <p:strVal val="(0.5)"/>
                                      </p:to>
                                    </p:set>
                                    <p:anim from="(0.5)" to="(#ppt_x)" calcmode="lin" valueType="num">
                                      <p:cBhvr>
                                        <p:cTn id="25" dur="1230" accel="100000" fill="hold">
                                          <p:stCondLst>
                                            <p:cond delay="770"/>
                                          </p:stCondLst>
                                        </p:cTn>
                                        <p:tgtEl>
                                          <p:spTgt spid="102424"/>
                                        </p:tgtEl>
                                        <p:attrNameLst>
                                          <p:attrName>ppt_x</p:attrName>
                                        </p:attrNameLst>
                                      </p:cBhvr>
                                    </p:anim>
                                    <p:set>
                                      <p:cBhvr>
                                        <p:cTn id="26" dur="770" fill="hold"/>
                                        <p:tgtEl>
                                          <p:spTgt spid="102424"/>
                                        </p:tgtEl>
                                        <p:attrNameLst>
                                          <p:attrName>ppt_y</p:attrName>
                                        </p:attrNameLst>
                                      </p:cBhvr>
                                      <p:to>
                                        <p:strVal val="(#ppt_y+0.4)"/>
                                      </p:to>
                                    </p:set>
                                    <p:anim from="(#ppt_y+0.4)" to="(#ppt_y)" calcmode="lin" valueType="num">
                                      <p:cBhvr>
                                        <p:cTn id="27" dur="1230" accel="100000" fill="hold">
                                          <p:stCondLst>
                                            <p:cond delay="770"/>
                                          </p:stCondLst>
                                        </p:cTn>
                                        <p:tgtEl>
                                          <p:spTgt spid="102424"/>
                                        </p:tgtEl>
                                        <p:attrNameLst>
                                          <p:attrName>ppt_y</p:attrName>
                                        </p:attrNameLst>
                                      </p:cBhvr>
                                    </p:anim>
                                  </p:childTnLst>
                                </p:cTn>
                              </p:par>
                            </p:childTnLst>
                          </p:cTn>
                        </p:par>
                        <p:par>
                          <p:cTn id="28" fill="hold">
                            <p:stCondLst>
                              <p:cond delay="6000"/>
                            </p:stCondLst>
                            <p:childTnLst>
                              <p:par>
                                <p:cTn id="29" presetID="22" presetClass="entr" presetSubtype="4" fill="hold" grpId="0" nodeType="afterEffect">
                                  <p:stCondLst>
                                    <p:cond delay="0"/>
                                  </p:stCondLst>
                                  <p:childTnLst>
                                    <p:set>
                                      <p:cBhvr>
                                        <p:cTn id="30" dur="1" fill="hold">
                                          <p:stCondLst>
                                            <p:cond delay="0"/>
                                          </p:stCondLst>
                                        </p:cTn>
                                        <p:tgtEl>
                                          <p:spTgt spid="102412"/>
                                        </p:tgtEl>
                                        <p:attrNameLst>
                                          <p:attrName>style.visibility</p:attrName>
                                        </p:attrNameLst>
                                      </p:cBhvr>
                                      <p:to>
                                        <p:strVal val="visible"/>
                                      </p:to>
                                    </p:set>
                                    <p:animEffect transition="in" filter="wipe(down)">
                                      <p:cBhvr>
                                        <p:cTn id="31" dur="2000"/>
                                        <p:tgtEl>
                                          <p:spTgt spid="102412"/>
                                        </p:tgtEl>
                                      </p:cBhvr>
                                    </p:animEffect>
                                  </p:childTnLst>
                                </p:cTn>
                              </p:par>
                            </p:childTnLst>
                          </p:cTn>
                        </p:par>
                        <p:par>
                          <p:cTn id="32" fill="hold">
                            <p:stCondLst>
                              <p:cond delay="8000"/>
                            </p:stCondLst>
                            <p:childTnLst>
                              <p:par>
                                <p:cTn id="33" presetID="22" presetClass="entr" presetSubtype="4" fill="hold" grpId="0" nodeType="afterEffect">
                                  <p:stCondLst>
                                    <p:cond delay="0"/>
                                  </p:stCondLst>
                                  <p:childTnLst>
                                    <p:set>
                                      <p:cBhvr>
                                        <p:cTn id="34" dur="1" fill="hold">
                                          <p:stCondLst>
                                            <p:cond delay="0"/>
                                          </p:stCondLst>
                                        </p:cTn>
                                        <p:tgtEl>
                                          <p:spTgt spid="102413"/>
                                        </p:tgtEl>
                                        <p:attrNameLst>
                                          <p:attrName>style.visibility</p:attrName>
                                        </p:attrNameLst>
                                      </p:cBhvr>
                                      <p:to>
                                        <p:strVal val="visible"/>
                                      </p:to>
                                    </p:set>
                                    <p:animEffect transition="in" filter="wipe(down)">
                                      <p:cBhvr>
                                        <p:cTn id="35" dur="2000"/>
                                        <p:tgtEl>
                                          <p:spTgt spid="102413"/>
                                        </p:tgtEl>
                                      </p:cBhvr>
                                    </p:animEffect>
                                  </p:childTnLst>
                                </p:cTn>
                              </p:par>
                            </p:childTnLst>
                          </p:cTn>
                        </p:par>
                        <p:par>
                          <p:cTn id="36" fill="hold">
                            <p:stCondLst>
                              <p:cond delay="10000"/>
                            </p:stCondLst>
                            <p:childTnLst>
                              <p:par>
                                <p:cTn id="37" presetID="51"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770" decel="100000"/>
                                        <p:tgtEl>
                                          <p:spTgt spid="27"/>
                                        </p:tgtEl>
                                      </p:cBhvr>
                                    </p:animEffect>
                                    <p:animScale>
                                      <p:cBhvr>
                                        <p:cTn id="40" dur="770" decel="100000"/>
                                        <p:tgtEl>
                                          <p:spTgt spid="27"/>
                                        </p:tgtEl>
                                      </p:cBhvr>
                                      <p:from x="10000" y="10000"/>
                                      <p:to x="200000" y="450000"/>
                                    </p:animScale>
                                    <p:animScale>
                                      <p:cBhvr>
                                        <p:cTn id="41" dur="1230" accel="100000" fill="hold">
                                          <p:stCondLst>
                                            <p:cond delay="770"/>
                                          </p:stCondLst>
                                        </p:cTn>
                                        <p:tgtEl>
                                          <p:spTgt spid="27"/>
                                        </p:tgtEl>
                                      </p:cBhvr>
                                      <p:from x="200000" y="450000"/>
                                      <p:to x="100000" y="100000"/>
                                    </p:animScale>
                                    <p:set>
                                      <p:cBhvr>
                                        <p:cTn id="42" dur="770" fill="hold"/>
                                        <p:tgtEl>
                                          <p:spTgt spid="27"/>
                                        </p:tgtEl>
                                        <p:attrNameLst>
                                          <p:attrName>ppt_x</p:attrName>
                                        </p:attrNameLst>
                                      </p:cBhvr>
                                      <p:to>
                                        <p:strVal val="(0.5)"/>
                                      </p:to>
                                    </p:set>
                                    <p:anim from="(0.5)" to="(#ppt_x)" calcmode="lin" valueType="num">
                                      <p:cBhvr>
                                        <p:cTn id="43" dur="1230" accel="100000" fill="hold">
                                          <p:stCondLst>
                                            <p:cond delay="770"/>
                                          </p:stCondLst>
                                        </p:cTn>
                                        <p:tgtEl>
                                          <p:spTgt spid="27"/>
                                        </p:tgtEl>
                                        <p:attrNameLst>
                                          <p:attrName>ppt_x</p:attrName>
                                        </p:attrNameLst>
                                      </p:cBhvr>
                                    </p:anim>
                                    <p:set>
                                      <p:cBhvr>
                                        <p:cTn id="44" dur="770" fill="hold"/>
                                        <p:tgtEl>
                                          <p:spTgt spid="27"/>
                                        </p:tgtEl>
                                        <p:attrNameLst>
                                          <p:attrName>ppt_y</p:attrName>
                                        </p:attrNameLst>
                                      </p:cBhvr>
                                      <p:to>
                                        <p:strVal val="(#ppt_y+0.4)"/>
                                      </p:to>
                                    </p:set>
                                    <p:anim from="(#ppt_y+0.4)" to="(#ppt_y)" calcmode="lin" valueType="num">
                                      <p:cBhvr>
                                        <p:cTn id="45" dur="1230" accel="100000" fill="hold">
                                          <p:stCondLst>
                                            <p:cond delay="770"/>
                                          </p:stCondLst>
                                        </p:cTn>
                                        <p:tgtEl>
                                          <p:spTgt spid="27"/>
                                        </p:tgtEl>
                                        <p:attrNameLst>
                                          <p:attrName>ppt_y</p:attrName>
                                        </p:attrNameLst>
                                      </p:cBhvr>
                                    </p:anim>
                                  </p:childTnLst>
                                </p:cTn>
                              </p:par>
                            </p:childTnLst>
                          </p:cTn>
                        </p:par>
                        <p:par>
                          <p:cTn id="46" fill="hold">
                            <p:stCondLst>
                              <p:cond delay="12000"/>
                            </p:stCondLst>
                            <p:childTnLst>
                              <p:par>
                                <p:cTn id="47" presetID="22" presetClass="entr" presetSubtype="2"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right)">
                                      <p:cBhvr>
                                        <p:cTn id="49" dur="2000"/>
                                        <p:tgtEl>
                                          <p:spTgt spid="29"/>
                                        </p:tgtEl>
                                      </p:cBhvr>
                                    </p:animEffect>
                                  </p:childTnLst>
                                </p:cTn>
                              </p:par>
                            </p:childTnLst>
                          </p:cTn>
                        </p:par>
                        <p:par>
                          <p:cTn id="50" fill="hold">
                            <p:stCondLst>
                              <p:cond delay="14000"/>
                            </p:stCondLst>
                            <p:childTnLst>
                              <p:par>
                                <p:cTn id="51" presetID="22" presetClass="entr" presetSubtype="2"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right)">
                                      <p:cBhvr>
                                        <p:cTn id="53" dur="2000"/>
                                        <p:tgtEl>
                                          <p:spTgt spid="30"/>
                                        </p:tgtEl>
                                      </p:cBhvr>
                                    </p:animEffect>
                                  </p:childTnLst>
                                </p:cTn>
                              </p:par>
                            </p:childTnLst>
                          </p:cTn>
                        </p:par>
                        <p:par>
                          <p:cTn id="54" fill="hold">
                            <p:stCondLst>
                              <p:cond delay="16000"/>
                            </p:stCondLst>
                            <p:childTnLst>
                              <p:par>
                                <p:cTn id="55" presetID="22" presetClass="entr" presetSubtype="1"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up)">
                                      <p:cBhvr>
                                        <p:cTn id="57" dur="2000"/>
                                        <p:tgtEl>
                                          <p:spTgt spid="31"/>
                                        </p:tgtEl>
                                      </p:cBhvr>
                                    </p:animEffect>
                                  </p:childTnLst>
                                </p:cTn>
                              </p:par>
                            </p:childTnLst>
                          </p:cTn>
                        </p:par>
                        <p:par>
                          <p:cTn id="58" fill="hold">
                            <p:stCondLst>
                              <p:cond delay="18000"/>
                            </p:stCondLst>
                            <p:childTnLst>
                              <p:par>
                                <p:cTn id="59" presetID="51"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770" decel="100000"/>
                                        <p:tgtEl>
                                          <p:spTgt spid="32"/>
                                        </p:tgtEl>
                                      </p:cBhvr>
                                    </p:animEffect>
                                    <p:animScale>
                                      <p:cBhvr>
                                        <p:cTn id="62" dur="770" decel="100000"/>
                                        <p:tgtEl>
                                          <p:spTgt spid="32"/>
                                        </p:tgtEl>
                                      </p:cBhvr>
                                      <p:from x="10000" y="10000"/>
                                      <p:to x="200000" y="450000"/>
                                    </p:animScale>
                                    <p:animScale>
                                      <p:cBhvr>
                                        <p:cTn id="63" dur="1230" accel="100000" fill="hold">
                                          <p:stCondLst>
                                            <p:cond delay="770"/>
                                          </p:stCondLst>
                                        </p:cTn>
                                        <p:tgtEl>
                                          <p:spTgt spid="32"/>
                                        </p:tgtEl>
                                      </p:cBhvr>
                                      <p:from x="200000" y="450000"/>
                                      <p:to x="100000" y="100000"/>
                                    </p:animScale>
                                    <p:set>
                                      <p:cBhvr>
                                        <p:cTn id="64" dur="770" fill="hold"/>
                                        <p:tgtEl>
                                          <p:spTgt spid="32"/>
                                        </p:tgtEl>
                                        <p:attrNameLst>
                                          <p:attrName>ppt_x</p:attrName>
                                        </p:attrNameLst>
                                      </p:cBhvr>
                                      <p:to>
                                        <p:strVal val="(0.5)"/>
                                      </p:to>
                                    </p:set>
                                    <p:anim from="(0.5)" to="(#ppt_x)" calcmode="lin" valueType="num">
                                      <p:cBhvr>
                                        <p:cTn id="65" dur="1230" accel="100000" fill="hold">
                                          <p:stCondLst>
                                            <p:cond delay="770"/>
                                          </p:stCondLst>
                                        </p:cTn>
                                        <p:tgtEl>
                                          <p:spTgt spid="32"/>
                                        </p:tgtEl>
                                        <p:attrNameLst>
                                          <p:attrName>ppt_x</p:attrName>
                                        </p:attrNameLst>
                                      </p:cBhvr>
                                    </p:anim>
                                    <p:set>
                                      <p:cBhvr>
                                        <p:cTn id="66" dur="770" fill="hold"/>
                                        <p:tgtEl>
                                          <p:spTgt spid="32"/>
                                        </p:tgtEl>
                                        <p:attrNameLst>
                                          <p:attrName>ppt_y</p:attrName>
                                        </p:attrNameLst>
                                      </p:cBhvr>
                                      <p:to>
                                        <p:strVal val="(#ppt_y+0.4)"/>
                                      </p:to>
                                    </p:set>
                                    <p:anim from="(#ppt_y+0.4)" to="(#ppt_y)" calcmode="lin" valueType="num">
                                      <p:cBhvr>
                                        <p:cTn id="67" dur="1230" accel="100000" fill="hold">
                                          <p:stCondLst>
                                            <p:cond delay="770"/>
                                          </p:stCondLst>
                                        </p:cTn>
                                        <p:tgtEl>
                                          <p:spTgt spid="32"/>
                                        </p:tgtEl>
                                        <p:attrNameLst>
                                          <p:attrName>ppt_y</p:attrName>
                                        </p:attrNameLst>
                                      </p:cBhvr>
                                    </p:anim>
                                  </p:childTnLst>
                                </p:cTn>
                              </p:par>
                            </p:childTnLst>
                          </p:cTn>
                        </p:par>
                        <p:par>
                          <p:cTn id="68" fill="hold">
                            <p:stCondLst>
                              <p:cond delay="20000"/>
                            </p:stCondLst>
                            <p:childTnLst>
                              <p:par>
                                <p:cTn id="69" presetID="51" presetClass="entr" presetSubtype="0"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770" decel="100000"/>
                                        <p:tgtEl>
                                          <p:spTgt spid="33"/>
                                        </p:tgtEl>
                                      </p:cBhvr>
                                    </p:animEffect>
                                    <p:animScale>
                                      <p:cBhvr>
                                        <p:cTn id="72" dur="770" decel="100000"/>
                                        <p:tgtEl>
                                          <p:spTgt spid="33"/>
                                        </p:tgtEl>
                                      </p:cBhvr>
                                      <p:from x="10000" y="10000"/>
                                      <p:to x="200000" y="450000"/>
                                    </p:animScale>
                                    <p:animScale>
                                      <p:cBhvr>
                                        <p:cTn id="73" dur="1230" accel="100000" fill="hold">
                                          <p:stCondLst>
                                            <p:cond delay="770"/>
                                          </p:stCondLst>
                                        </p:cTn>
                                        <p:tgtEl>
                                          <p:spTgt spid="33"/>
                                        </p:tgtEl>
                                      </p:cBhvr>
                                      <p:from x="200000" y="450000"/>
                                      <p:to x="100000" y="100000"/>
                                    </p:animScale>
                                    <p:set>
                                      <p:cBhvr>
                                        <p:cTn id="74" dur="770" fill="hold"/>
                                        <p:tgtEl>
                                          <p:spTgt spid="33"/>
                                        </p:tgtEl>
                                        <p:attrNameLst>
                                          <p:attrName>ppt_x</p:attrName>
                                        </p:attrNameLst>
                                      </p:cBhvr>
                                      <p:to>
                                        <p:strVal val="(0.5)"/>
                                      </p:to>
                                    </p:set>
                                    <p:anim from="(0.5)" to="(#ppt_x)" calcmode="lin" valueType="num">
                                      <p:cBhvr>
                                        <p:cTn id="75" dur="1230" accel="100000" fill="hold">
                                          <p:stCondLst>
                                            <p:cond delay="770"/>
                                          </p:stCondLst>
                                        </p:cTn>
                                        <p:tgtEl>
                                          <p:spTgt spid="33"/>
                                        </p:tgtEl>
                                        <p:attrNameLst>
                                          <p:attrName>ppt_x</p:attrName>
                                        </p:attrNameLst>
                                      </p:cBhvr>
                                    </p:anim>
                                    <p:set>
                                      <p:cBhvr>
                                        <p:cTn id="76" dur="770" fill="hold"/>
                                        <p:tgtEl>
                                          <p:spTgt spid="33"/>
                                        </p:tgtEl>
                                        <p:attrNameLst>
                                          <p:attrName>ppt_y</p:attrName>
                                        </p:attrNameLst>
                                      </p:cBhvr>
                                      <p:to>
                                        <p:strVal val="(#ppt_y+0.4)"/>
                                      </p:to>
                                    </p:set>
                                    <p:anim from="(#ppt_y+0.4)" to="(#ppt_y)" calcmode="lin" valueType="num">
                                      <p:cBhvr>
                                        <p:cTn id="77" dur="1230" accel="100000" fill="hold">
                                          <p:stCondLst>
                                            <p:cond delay="770"/>
                                          </p:stCondLst>
                                        </p:cTn>
                                        <p:tgtEl>
                                          <p:spTgt spid="3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0" grpId="0" animBg="1"/>
      <p:bldP spid="102411" grpId="0" animBg="1"/>
      <p:bldP spid="102412" grpId="0" animBg="1"/>
      <p:bldP spid="102413" grpId="0" animBg="1"/>
      <p:bldP spid="102424" grpId="0"/>
      <p:bldP spid="27" grpId="0"/>
      <p:bldP spid="29" grpId="0" animBg="1"/>
      <p:bldP spid="30" grpId="0" animBg="1"/>
      <p:bldP spid="31" grpId="0" animBg="1"/>
      <p:bldP spid="32" grpId="0"/>
      <p:bldP spid="3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ท้ายกระดาษ 1"/>
          <p:cNvSpPr>
            <a:spLocks noGrp="1"/>
          </p:cNvSpPr>
          <p:nvPr>
            <p:ph type="ftr" sz="quarter" idx="11"/>
          </p:nvPr>
        </p:nvSpPr>
        <p:spPr/>
        <p:txBody>
          <a:bodyPr/>
          <a:lstStyle/>
          <a:p>
            <a:r>
              <a:rPr lang="en-US" smtClean="0"/>
              <a:t>รศ.ดร.สมหมาย ปรีเปรม</a:t>
            </a:r>
            <a:endParaRPr lang="th-TH"/>
          </a:p>
        </p:txBody>
      </p:sp>
      <p:sp>
        <p:nvSpPr>
          <p:cNvPr id="3" name="สี่เหลี่ยมผืนผ้า 2"/>
          <p:cNvSpPr/>
          <p:nvPr/>
        </p:nvSpPr>
        <p:spPr>
          <a:xfrm>
            <a:off x="2837793" y="2680138"/>
            <a:ext cx="3478924" cy="1818290"/>
          </a:xfrm>
          <a:prstGeom prst="rect">
            <a:avLst/>
          </a:prstGeom>
          <a:ln w="127000"/>
        </p:spPr>
        <p:style>
          <a:lnRef idx="2">
            <a:schemeClr val="accent2"/>
          </a:lnRef>
          <a:fillRef idx="1">
            <a:schemeClr val="lt1"/>
          </a:fillRef>
          <a:effectRef idx="0">
            <a:schemeClr val="accent2"/>
          </a:effectRef>
          <a:fontRef idx="minor">
            <a:schemeClr val="dk1"/>
          </a:fontRef>
        </p:style>
        <p:txBody>
          <a:bodyPr rtlCol="0" anchor="ctr"/>
          <a:lstStyle/>
          <a:p>
            <a:pPr algn="ctr"/>
            <a:endParaRPr lang="th-TH"/>
          </a:p>
        </p:txBody>
      </p:sp>
      <p:grpSp>
        <p:nvGrpSpPr>
          <p:cNvPr id="7" name="กลุ่ม 29"/>
          <p:cNvGrpSpPr/>
          <p:nvPr/>
        </p:nvGrpSpPr>
        <p:grpSpPr>
          <a:xfrm>
            <a:off x="3950163" y="1479272"/>
            <a:ext cx="1471368" cy="2094810"/>
            <a:chOff x="3950163" y="932734"/>
            <a:chExt cx="1471368" cy="2094810"/>
          </a:xfrm>
        </p:grpSpPr>
        <p:sp>
          <p:nvSpPr>
            <p:cNvPr id="6" name="ลูกศรโค้งขึ้น 5"/>
            <p:cNvSpPr/>
            <p:nvPr/>
          </p:nvSpPr>
          <p:spPr>
            <a:xfrm rot="4299270">
              <a:off x="3641357" y="2014544"/>
              <a:ext cx="1321806" cy="704193"/>
            </a:xfrm>
            <a:prstGeom prst="curvedUpArrow">
              <a:avLst/>
            </a:prstGeom>
            <a:gradFill>
              <a:gsLst>
                <a:gs pos="0">
                  <a:srgbClr val="000082"/>
                </a:gs>
                <a:gs pos="30000">
                  <a:srgbClr val="66008F"/>
                </a:gs>
                <a:gs pos="64999">
                  <a:srgbClr val="BA0066"/>
                </a:gs>
                <a:gs pos="89999">
                  <a:srgbClr val="FF0000"/>
                </a:gs>
                <a:gs pos="100000">
                  <a:srgbClr val="FF8200"/>
                </a:gs>
              </a:gsLst>
              <a:lin ang="16200000" scaled="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th-TH">
                <a:solidFill>
                  <a:schemeClr val="tx1"/>
                </a:solidFill>
              </a:endParaRPr>
            </a:p>
          </p:txBody>
        </p:sp>
        <p:graphicFrame>
          <p:nvGraphicFramePr>
            <p:cNvPr id="142338" name="Object 2"/>
            <p:cNvGraphicFramePr>
              <a:graphicFrameLocks noChangeAspect="1"/>
            </p:cNvGraphicFramePr>
            <p:nvPr/>
          </p:nvGraphicFramePr>
          <p:xfrm>
            <a:off x="4477406" y="932734"/>
            <a:ext cx="944125" cy="1033193"/>
          </p:xfrm>
          <a:graphic>
            <a:graphicData uri="http://schemas.openxmlformats.org/presentationml/2006/ole">
              <p:oleObj spid="_x0000_s181250" name="สมการ" r:id="rId3" imgW="279360" imgH="317160" progId="Equation.3">
                <p:embed/>
              </p:oleObj>
            </a:graphicData>
          </a:graphic>
        </p:graphicFrame>
      </p:grpSp>
      <p:grpSp>
        <p:nvGrpSpPr>
          <p:cNvPr id="9" name="กลุ่ม 27"/>
          <p:cNvGrpSpPr/>
          <p:nvPr/>
        </p:nvGrpSpPr>
        <p:grpSpPr>
          <a:xfrm>
            <a:off x="506414" y="2627586"/>
            <a:ext cx="2520564" cy="1998935"/>
            <a:chOff x="506414" y="2081048"/>
            <a:chExt cx="2520564" cy="1998935"/>
          </a:xfrm>
        </p:grpSpPr>
        <p:sp>
          <p:nvSpPr>
            <p:cNvPr id="4" name="ลูกศรขวา 3"/>
            <p:cNvSpPr/>
            <p:nvPr/>
          </p:nvSpPr>
          <p:spPr>
            <a:xfrm>
              <a:off x="1145628" y="2648607"/>
              <a:ext cx="1881350" cy="756745"/>
            </a:xfrm>
            <a:prstGeom prst="rightArrow">
              <a:avLst/>
            </a:prstGeom>
            <a:solidFill>
              <a:srgbClr val="CC00CC"/>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h-TH"/>
            </a:p>
          </p:txBody>
        </p:sp>
        <p:grpSp>
          <p:nvGrpSpPr>
            <p:cNvPr id="12" name="กลุ่ม 11"/>
            <p:cNvGrpSpPr/>
            <p:nvPr/>
          </p:nvGrpSpPr>
          <p:grpSpPr>
            <a:xfrm>
              <a:off x="1597573" y="2081048"/>
              <a:ext cx="588579" cy="523220"/>
              <a:chOff x="1912883" y="1524000"/>
              <a:chExt cx="588579" cy="523220"/>
            </a:xfrm>
          </p:grpSpPr>
          <p:sp>
            <p:nvSpPr>
              <p:cNvPr id="10" name="TextBox 9"/>
              <p:cNvSpPr txBox="1"/>
              <p:nvPr/>
            </p:nvSpPr>
            <p:spPr>
              <a:xfrm>
                <a:off x="1912883" y="1524000"/>
                <a:ext cx="588579" cy="523220"/>
              </a:xfrm>
              <a:prstGeom prst="rect">
                <a:avLst/>
              </a:prstGeom>
              <a:noFill/>
            </p:spPr>
            <p:txBody>
              <a:bodyPr wrap="square" rtlCol="0">
                <a:spAutoFit/>
              </a:bodyPr>
              <a:lstStyle/>
              <a:p>
                <a:pPr algn="ctr"/>
                <a:r>
                  <a:rPr lang="en-US" dirty="0" smtClean="0"/>
                  <a:t>1</a:t>
                </a:r>
                <a:endParaRPr lang="th-TH" dirty="0"/>
              </a:p>
            </p:txBody>
          </p:sp>
          <p:sp>
            <p:nvSpPr>
              <p:cNvPr id="11" name="วงรี 10"/>
              <p:cNvSpPr/>
              <p:nvPr/>
            </p:nvSpPr>
            <p:spPr>
              <a:xfrm>
                <a:off x="2028497" y="1545021"/>
                <a:ext cx="388883" cy="40990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th-TH"/>
              </a:p>
            </p:txBody>
          </p:sp>
        </p:grpSp>
        <p:cxnSp>
          <p:nvCxnSpPr>
            <p:cNvPr id="17" name="ตัวเชื่อมต่อตรง 16"/>
            <p:cNvCxnSpPr>
              <a:stCxn id="11" idx="4"/>
            </p:cNvCxnSpPr>
            <p:nvPr/>
          </p:nvCxnSpPr>
          <p:spPr>
            <a:xfrm rot="5400000">
              <a:off x="1495098" y="2919247"/>
              <a:ext cx="819807" cy="5257"/>
            </a:xfrm>
            <a:prstGeom prst="line">
              <a:avLst/>
            </a:prstGeom>
          </p:spPr>
          <p:style>
            <a:lnRef idx="2">
              <a:schemeClr val="dk1"/>
            </a:lnRef>
            <a:fillRef idx="0">
              <a:schemeClr val="dk1"/>
            </a:fillRef>
            <a:effectRef idx="1">
              <a:schemeClr val="dk1"/>
            </a:effectRef>
            <a:fontRef idx="minor">
              <a:schemeClr val="tx1"/>
            </a:fontRef>
          </p:style>
        </p:cxnSp>
        <p:graphicFrame>
          <p:nvGraphicFramePr>
            <p:cNvPr id="142340" name="Object 4"/>
            <p:cNvGraphicFramePr>
              <a:graphicFrameLocks noChangeAspect="1"/>
            </p:cNvGraphicFramePr>
            <p:nvPr/>
          </p:nvGraphicFramePr>
          <p:xfrm>
            <a:off x="506414" y="3364021"/>
            <a:ext cx="1952625" cy="715962"/>
          </p:xfrm>
          <a:graphic>
            <a:graphicData uri="http://schemas.openxmlformats.org/presentationml/2006/ole">
              <p:oleObj spid="_x0000_s181251" name="สมการ" r:id="rId4" imgW="799920" imgH="304560" progId="Equation.3">
                <p:embed/>
              </p:oleObj>
            </a:graphicData>
          </a:graphic>
        </p:graphicFrame>
      </p:grpSp>
      <p:grpSp>
        <p:nvGrpSpPr>
          <p:cNvPr id="13" name="กลุ่ม 30"/>
          <p:cNvGrpSpPr/>
          <p:nvPr/>
        </p:nvGrpSpPr>
        <p:grpSpPr>
          <a:xfrm>
            <a:off x="3310870" y="3871732"/>
            <a:ext cx="1851993" cy="1753438"/>
            <a:chOff x="3310870" y="3325194"/>
            <a:chExt cx="1851993" cy="1753438"/>
          </a:xfrm>
        </p:grpSpPr>
        <p:sp>
          <p:nvSpPr>
            <p:cNvPr id="8" name="รูปแบบอิสระ 7"/>
            <p:cNvSpPr/>
            <p:nvPr/>
          </p:nvSpPr>
          <p:spPr>
            <a:xfrm rot="11243041" flipH="1">
              <a:off x="4329419" y="3325194"/>
              <a:ext cx="833444" cy="1542168"/>
            </a:xfrm>
            <a:custGeom>
              <a:avLst/>
              <a:gdLst>
                <a:gd name="connsiteX0" fmla="*/ 0 w 672662"/>
                <a:gd name="connsiteY0" fmla="*/ 0 h 1008993"/>
                <a:gd name="connsiteX1" fmla="*/ 336331 w 672662"/>
                <a:gd name="connsiteY1" fmla="*/ 157655 h 1008993"/>
                <a:gd name="connsiteX2" fmla="*/ 336331 w 672662"/>
                <a:gd name="connsiteY2" fmla="*/ 662151 h 1008993"/>
                <a:gd name="connsiteX3" fmla="*/ 441434 w 672662"/>
                <a:gd name="connsiteY3" fmla="*/ 893379 h 1008993"/>
                <a:gd name="connsiteX4" fmla="*/ 672662 w 672662"/>
                <a:gd name="connsiteY4" fmla="*/ 1008993 h 1008993"/>
                <a:gd name="connsiteX0" fmla="*/ 0 w 817618"/>
                <a:gd name="connsiteY0" fmla="*/ 0 h 974863"/>
                <a:gd name="connsiteX1" fmla="*/ 336331 w 817618"/>
                <a:gd name="connsiteY1" fmla="*/ 157655 h 974863"/>
                <a:gd name="connsiteX2" fmla="*/ 336331 w 817618"/>
                <a:gd name="connsiteY2" fmla="*/ 662151 h 974863"/>
                <a:gd name="connsiteX3" fmla="*/ 441434 w 817618"/>
                <a:gd name="connsiteY3" fmla="*/ 893379 h 974863"/>
                <a:gd name="connsiteX4" fmla="*/ 817618 w 817618"/>
                <a:gd name="connsiteY4" fmla="*/ 974863 h 974863"/>
                <a:gd name="connsiteX0" fmla="*/ 0 w 817618"/>
                <a:gd name="connsiteY0" fmla="*/ 0 h 974863"/>
                <a:gd name="connsiteX1" fmla="*/ 336331 w 817618"/>
                <a:gd name="connsiteY1" fmla="*/ 157655 h 974863"/>
                <a:gd name="connsiteX2" fmla="*/ 336331 w 817618"/>
                <a:gd name="connsiteY2" fmla="*/ 662151 h 974863"/>
                <a:gd name="connsiteX3" fmla="*/ 358048 w 817618"/>
                <a:gd name="connsiteY3" fmla="*/ 886722 h 974863"/>
                <a:gd name="connsiteX4" fmla="*/ 817618 w 817618"/>
                <a:gd name="connsiteY4" fmla="*/ 974863 h 974863"/>
                <a:gd name="connsiteX0" fmla="*/ 0 w 817618"/>
                <a:gd name="connsiteY0" fmla="*/ 0 h 974863"/>
                <a:gd name="connsiteX1" fmla="*/ 336331 w 817618"/>
                <a:gd name="connsiteY1" fmla="*/ 157655 h 974863"/>
                <a:gd name="connsiteX2" fmla="*/ 358048 w 817618"/>
                <a:gd name="connsiteY2" fmla="*/ 886722 h 974863"/>
                <a:gd name="connsiteX3" fmla="*/ 817618 w 817618"/>
                <a:gd name="connsiteY3" fmla="*/ 974863 h 974863"/>
                <a:gd name="connsiteX0" fmla="*/ 0 w 817618"/>
                <a:gd name="connsiteY0" fmla="*/ 0 h 974863"/>
                <a:gd name="connsiteX1" fmla="*/ 336331 w 817618"/>
                <a:gd name="connsiteY1" fmla="*/ 157655 h 974863"/>
                <a:gd name="connsiteX2" fmla="*/ 127388 w 817618"/>
                <a:gd name="connsiteY2" fmla="*/ 874837 h 974863"/>
                <a:gd name="connsiteX3" fmla="*/ 817618 w 817618"/>
                <a:gd name="connsiteY3" fmla="*/ 974863 h 974863"/>
                <a:gd name="connsiteX0" fmla="*/ 0 w 817618"/>
                <a:gd name="connsiteY0" fmla="*/ 0 h 974863"/>
                <a:gd name="connsiteX1" fmla="*/ 336331 w 817618"/>
                <a:gd name="connsiteY1" fmla="*/ 157655 h 974863"/>
                <a:gd name="connsiteX2" fmla="*/ 263273 w 817618"/>
                <a:gd name="connsiteY2" fmla="*/ 833454 h 974863"/>
                <a:gd name="connsiteX3" fmla="*/ 817618 w 817618"/>
                <a:gd name="connsiteY3" fmla="*/ 974863 h 974863"/>
                <a:gd name="connsiteX0" fmla="*/ 0 w 833444"/>
                <a:gd name="connsiteY0" fmla="*/ 0 h 950012"/>
                <a:gd name="connsiteX1" fmla="*/ 336331 w 833444"/>
                <a:gd name="connsiteY1" fmla="*/ 157655 h 950012"/>
                <a:gd name="connsiteX2" fmla="*/ 263273 w 833444"/>
                <a:gd name="connsiteY2" fmla="*/ 833454 h 950012"/>
                <a:gd name="connsiteX3" fmla="*/ 833444 w 833444"/>
                <a:gd name="connsiteY3" fmla="*/ 950012 h 950012"/>
              </a:gdLst>
              <a:ahLst/>
              <a:cxnLst>
                <a:cxn ang="0">
                  <a:pos x="connsiteX0" y="connsiteY0"/>
                </a:cxn>
                <a:cxn ang="0">
                  <a:pos x="connsiteX1" y="connsiteY1"/>
                </a:cxn>
                <a:cxn ang="0">
                  <a:pos x="connsiteX2" y="connsiteY2"/>
                </a:cxn>
                <a:cxn ang="0">
                  <a:pos x="connsiteX3" y="connsiteY3"/>
                </a:cxn>
              </a:cxnLst>
              <a:rect l="l" t="t" r="r" b="b"/>
              <a:pathLst>
                <a:path w="833444" h="950012">
                  <a:moveTo>
                    <a:pt x="0" y="0"/>
                  </a:moveTo>
                  <a:cubicBezTo>
                    <a:pt x="140138" y="23648"/>
                    <a:pt x="292452" y="18746"/>
                    <a:pt x="336331" y="157655"/>
                  </a:cubicBezTo>
                  <a:cubicBezTo>
                    <a:pt x="380210" y="296564"/>
                    <a:pt x="183059" y="697253"/>
                    <a:pt x="263273" y="833454"/>
                  </a:cubicBezTo>
                  <a:cubicBezTo>
                    <a:pt x="343487" y="885573"/>
                    <a:pt x="745857" y="921108"/>
                    <a:pt x="833444" y="950012"/>
                  </a:cubicBezTo>
                </a:path>
              </a:pathLst>
            </a:custGeom>
            <a:ln w="50800">
              <a:solidFill>
                <a:srgbClr val="0000CC"/>
              </a:solidFill>
              <a:tailEnd type="triangle" w="lg" len="lg"/>
            </a:ln>
          </p:spPr>
          <p:style>
            <a:lnRef idx="3">
              <a:schemeClr val="dk1"/>
            </a:lnRef>
            <a:fillRef idx="0">
              <a:schemeClr val="dk1"/>
            </a:fillRef>
            <a:effectRef idx="2">
              <a:schemeClr val="dk1"/>
            </a:effectRef>
            <a:fontRef idx="minor">
              <a:schemeClr val="tx1"/>
            </a:fontRef>
          </p:style>
          <p:txBody>
            <a:bodyPr rtlCol="0" anchor="ctr"/>
            <a:lstStyle/>
            <a:p>
              <a:pPr algn="ctr"/>
              <a:endParaRPr lang="th-TH"/>
            </a:p>
          </p:txBody>
        </p:sp>
        <p:graphicFrame>
          <p:nvGraphicFramePr>
            <p:cNvPr id="142342" name="Object 6"/>
            <p:cNvGraphicFramePr>
              <a:graphicFrameLocks noChangeAspect="1"/>
            </p:cNvGraphicFramePr>
            <p:nvPr/>
          </p:nvGraphicFramePr>
          <p:xfrm>
            <a:off x="3310870" y="4086444"/>
            <a:ext cx="900113" cy="992188"/>
          </p:xfrm>
          <a:graphic>
            <a:graphicData uri="http://schemas.openxmlformats.org/presentationml/2006/ole">
              <p:oleObj spid="_x0000_s181253" name="สมการ" r:id="rId5" imgW="266400" imgH="304560" progId="Equation.3">
                <p:embed/>
              </p:oleObj>
            </a:graphicData>
          </a:graphic>
        </p:graphicFrame>
      </p:grpSp>
      <p:grpSp>
        <p:nvGrpSpPr>
          <p:cNvPr id="16" name="กลุ่ม 28"/>
          <p:cNvGrpSpPr/>
          <p:nvPr/>
        </p:nvGrpSpPr>
        <p:grpSpPr>
          <a:xfrm>
            <a:off x="6153806" y="2559269"/>
            <a:ext cx="2642969" cy="1983170"/>
            <a:chOff x="6153806" y="2012731"/>
            <a:chExt cx="2642969" cy="1983170"/>
          </a:xfrm>
        </p:grpSpPr>
        <p:sp>
          <p:nvSpPr>
            <p:cNvPr id="5" name="ลูกศรขวา 4"/>
            <p:cNvSpPr/>
            <p:nvPr/>
          </p:nvSpPr>
          <p:spPr>
            <a:xfrm>
              <a:off x="6153806" y="2643353"/>
              <a:ext cx="1781504" cy="756745"/>
            </a:xfrm>
            <a:prstGeom prst="rightArrow">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h-TH"/>
            </a:p>
          </p:txBody>
        </p:sp>
        <p:grpSp>
          <p:nvGrpSpPr>
            <p:cNvPr id="18" name="กลุ่ม 12"/>
            <p:cNvGrpSpPr/>
            <p:nvPr/>
          </p:nvGrpSpPr>
          <p:grpSpPr>
            <a:xfrm>
              <a:off x="6784428" y="2012731"/>
              <a:ext cx="588579" cy="523220"/>
              <a:chOff x="1912883" y="1524000"/>
              <a:chExt cx="588579" cy="523220"/>
            </a:xfrm>
          </p:grpSpPr>
          <p:sp>
            <p:nvSpPr>
              <p:cNvPr id="14" name="TextBox 13"/>
              <p:cNvSpPr txBox="1"/>
              <p:nvPr/>
            </p:nvSpPr>
            <p:spPr>
              <a:xfrm>
                <a:off x="1912883" y="1524000"/>
                <a:ext cx="588579" cy="523220"/>
              </a:xfrm>
              <a:prstGeom prst="rect">
                <a:avLst/>
              </a:prstGeom>
              <a:noFill/>
            </p:spPr>
            <p:txBody>
              <a:bodyPr wrap="square" rtlCol="0">
                <a:spAutoFit/>
              </a:bodyPr>
              <a:lstStyle/>
              <a:p>
                <a:pPr algn="ctr"/>
                <a:r>
                  <a:rPr lang="en-US" dirty="0" smtClean="0"/>
                  <a:t>2</a:t>
                </a:r>
                <a:endParaRPr lang="th-TH" dirty="0"/>
              </a:p>
            </p:txBody>
          </p:sp>
          <p:sp>
            <p:nvSpPr>
              <p:cNvPr id="15" name="วงรี 14"/>
              <p:cNvSpPr/>
              <p:nvPr/>
            </p:nvSpPr>
            <p:spPr>
              <a:xfrm>
                <a:off x="2028497" y="1545021"/>
                <a:ext cx="388883" cy="40990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th-TH"/>
              </a:p>
            </p:txBody>
          </p:sp>
        </p:grpSp>
        <p:graphicFrame>
          <p:nvGraphicFramePr>
            <p:cNvPr id="142341" name="Object 5"/>
            <p:cNvGraphicFramePr>
              <a:graphicFrameLocks noChangeAspect="1"/>
            </p:cNvGraphicFramePr>
            <p:nvPr/>
          </p:nvGraphicFramePr>
          <p:xfrm>
            <a:off x="6720325" y="3279939"/>
            <a:ext cx="2076450" cy="715962"/>
          </p:xfrm>
          <a:graphic>
            <a:graphicData uri="http://schemas.openxmlformats.org/presentationml/2006/ole">
              <p:oleObj spid="_x0000_s181252" name="สมการ" r:id="rId6" imgW="850680" imgH="304560" progId="Equation.3">
                <p:embed/>
              </p:oleObj>
            </a:graphicData>
          </a:graphic>
        </p:graphicFrame>
        <p:cxnSp>
          <p:nvCxnSpPr>
            <p:cNvPr id="27" name="ตัวเชื่อมต่อตรง 26"/>
            <p:cNvCxnSpPr/>
            <p:nvPr/>
          </p:nvCxnSpPr>
          <p:spPr>
            <a:xfrm rot="5400000">
              <a:off x="6681953" y="2861440"/>
              <a:ext cx="819807" cy="5257"/>
            </a:xfrm>
            <a:prstGeom prst="line">
              <a:avLst/>
            </a:prstGeom>
          </p:spPr>
          <p:style>
            <a:lnRef idx="2">
              <a:schemeClr val="dk1"/>
            </a:lnRef>
            <a:fillRef idx="0">
              <a:schemeClr val="dk1"/>
            </a:fillRef>
            <a:effectRef idx="1">
              <a:schemeClr val="dk1"/>
            </a:effectRef>
            <a:fontRef idx="minor">
              <a:schemeClr val="tx1"/>
            </a:fontRef>
          </p:style>
        </p:cxnSp>
      </p:grpSp>
      <p:sp>
        <p:nvSpPr>
          <p:cNvPr id="32" name="TextBox 31"/>
          <p:cNvSpPr txBox="1"/>
          <p:nvPr/>
        </p:nvSpPr>
        <p:spPr>
          <a:xfrm>
            <a:off x="357351" y="472966"/>
            <a:ext cx="7966841" cy="954107"/>
          </a:xfrm>
          <a:prstGeom prst="rect">
            <a:avLst/>
          </a:prstGeom>
          <a:noFill/>
        </p:spPr>
        <p:txBody>
          <a:bodyPr wrap="square" rtlCol="0">
            <a:spAutoFit/>
          </a:bodyPr>
          <a:lstStyle/>
          <a:p>
            <a:pPr algn="ctr"/>
            <a:r>
              <a:rPr lang="en-US" dirty="0" smtClean="0"/>
              <a:t>An Air Conditioning Model</a:t>
            </a:r>
          </a:p>
          <a:p>
            <a:pPr algn="ctr"/>
            <a:r>
              <a:rPr lang="en-US" dirty="0" smtClean="0"/>
              <a:t>Heating/Cooling + Humidifying/Dehumidifying</a:t>
            </a:r>
            <a:endParaRPr lang="th-TH" dirty="0"/>
          </a:p>
        </p:txBody>
      </p:sp>
      <p:sp>
        <p:nvSpPr>
          <p:cNvPr id="25" name="สี่เหลี่ยมผืนผ้า 24"/>
          <p:cNvSpPr/>
          <p:nvPr/>
        </p:nvSpPr>
        <p:spPr>
          <a:xfrm>
            <a:off x="2469931" y="2427890"/>
            <a:ext cx="4088524" cy="233329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2000"/>
                                        <p:tgtEl>
                                          <p:spTgt spid="9"/>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2000"/>
                                        <p:tgtEl>
                                          <p:spTgt spid="7"/>
                                        </p:tgtEl>
                                      </p:cBhvr>
                                    </p:animEffect>
                                  </p:childTnLst>
                                </p:cTn>
                              </p:par>
                            </p:childTnLst>
                          </p:cTn>
                        </p:par>
                        <p:par>
                          <p:cTn id="16" fill="hold">
                            <p:stCondLst>
                              <p:cond delay="60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2000"/>
                                        <p:tgtEl>
                                          <p:spTgt spid="13"/>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2000"/>
                                        <p:tgtEl>
                                          <p:spTgt spid="16"/>
                                        </p:tgtEl>
                                      </p:cBhvr>
                                    </p:animEffect>
                                  </p:childTnLst>
                                </p:cTn>
                              </p:par>
                            </p:childTnLst>
                          </p:cTn>
                        </p:par>
                        <p:par>
                          <p:cTn id="24" fill="hold">
                            <p:stCondLst>
                              <p:cond delay="10000"/>
                            </p:stCondLst>
                            <p:childTnLst>
                              <p:par>
                                <p:cTn id="25" presetID="2" presetClass="entr" presetSubtype="9"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000" fill="hold"/>
                                        <p:tgtEl>
                                          <p:spTgt spid="25"/>
                                        </p:tgtEl>
                                        <p:attrNameLst>
                                          <p:attrName>ppt_x</p:attrName>
                                        </p:attrNameLst>
                                      </p:cBhvr>
                                      <p:tavLst>
                                        <p:tav tm="0">
                                          <p:val>
                                            <p:strVal val="0-#ppt_w/2"/>
                                          </p:val>
                                        </p:tav>
                                        <p:tav tm="100000">
                                          <p:val>
                                            <p:strVal val="#ppt_x"/>
                                          </p:val>
                                        </p:tav>
                                      </p:tavLst>
                                    </p:anim>
                                    <p:anim calcmode="lin" valueType="num">
                                      <p:cBhvr additive="base">
                                        <p:cTn id="28" dur="10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ท้ายกระดาษ 4"/>
          <p:cNvSpPr>
            <a:spLocks noGrp="1"/>
          </p:cNvSpPr>
          <p:nvPr>
            <p:ph type="ftr" sz="quarter" idx="11"/>
          </p:nvPr>
        </p:nvSpPr>
        <p:spPr/>
        <p:txBody>
          <a:bodyPr/>
          <a:lstStyle/>
          <a:p>
            <a:r>
              <a:rPr lang="en-US"/>
              <a:t>รศ.ดร.สมหมาย ปรีเปรม</a:t>
            </a:r>
            <a:endParaRPr lang="th-TH"/>
          </a:p>
        </p:txBody>
      </p:sp>
      <p:graphicFrame>
        <p:nvGraphicFramePr>
          <p:cNvPr id="109570" name="Object 2"/>
          <p:cNvGraphicFramePr>
            <a:graphicFrameLocks noChangeAspect="1"/>
          </p:cNvGraphicFramePr>
          <p:nvPr/>
        </p:nvGraphicFramePr>
        <p:xfrm>
          <a:off x="3792045" y="529295"/>
          <a:ext cx="4824413" cy="5140325"/>
        </p:xfrm>
        <a:graphic>
          <a:graphicData uri="http://schemas.openxmlformats.org/presentationml/2006/ole">
            <p:oleObj spid="_x0000_s182274" name="สมการ" r:id="rId3" imgW="2666880" imgH="2946240" progId="Equation.3">
              <p:embed/>
            </p:oleObj>
          </a:graphicData>
        </a:graphic>
      </p:graphicFrame>
      <p:pic>
        <p:nvPicPr>
          <p:cNvPr id="109571" name="Picture 3"/>
          <p:cNvPicPr>
            <a:picLocks noChangeAspect="1" noChangeArrowheads="1"/>
          </p:cNvPicPr>
          <p:nvPr/>
        </p:nvPicPr>
        <p:blipFill>
          <a:blip r:embed="rId4" cstate="screen"/>
          <a:srcRect/>
          <a:stretch>
            <a:fillRect/>
          </a:stretch>
        </p:blipFill>
        <p:spPr bwMode="auto">
          <a:xfrm>
            <a:off x="199697" y="708243"/>
            <a:ext cx="3447393" cy="211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ท้ายกระดาษ 4"/>
          <p:cNvSpPr>
            <a:spLocks noGrp="1"/>
          </p:cNvSpPr>
          <p:nvPr>
            <p:ph type="ftr" sz="quarter" idx="11"/>
          </p:nvPr>
        </p:nvSpPr>
        <p:spPr/>
        <p:txBody>
          <a:bodyPr/>
          <a:lstStyle/>
          <a:p>
            <a:r>
              <a:rPr lang="en-US"/>
              <a:t>รศ.ดร.สมหมาย ปรีเปรม</a:t>
            </a:r>
            <a:endParaRPr lang="th-TH"/>
          </a:p>
        </p:txBody>
      </p:sp>
      <p:graphicFrame>
        <p:nvGraphicFramePr>
          <p:cNvPr id="109570" name="Object 2"/>
          <p:cNvGraphicFramePr>
            <a:graphicFrameLocks noChangeAspect="1"/>
          </p:cNvGraphicFramePr>
          <p:nvPr/>
        </p:nvGraphicFramePr>
        <p:xfrm>
          <a:off x="3811588" y="397149"/>
          <a:ext cx="4618037" cy="4962525"/>
        </p:xfrm>
        <a:graphic>
          <a:graphicData uri="http://schemas.openxmlformats.org/presentationml/2006/ole">
            <p:oleObj spid="_x0000_s183298" name="สมการ" r:id="rId3" imgW="2552400" imgH="2844720" progId="Equation.3">
              <p:embed/>
            </p:oleObj>
          </a:graphicData>
        </a:graphic>
      </p:graphicFrame>
      <p:pic>
        <p:nvPicPr>
          <p:cNvPr id="49" name="Picture 3"/>
          <p:cNvPicPr>
            <a:picLocks noChangeAspect="1" noChangeArrowheads="1"/>
          </p:cNvPicPr>
          <p:nvPr/>
        </p:nvPicPr>
        <p:blipFill>
          <a:blip r:embed="rId4" cstate="screen"/>
          <a:srcRect/>
          <a:stretch>
            <a:fillRect/>
          </a:stretch>
        </p:blipFill>
        <p:spPr bwMode="auto">
          <a:xfrm>
            <a:off x="357353" y="224767"/>
            <a:ext cx="3447393" cy="211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ตัวยึดท้ายกระดาษ 4"/>
          <p:cNvSpPr>
            <a:spLocks noGrp="1"/>
          </p:cNvSpPr>
          <p:nvPr>
            <p:ph type="ftr" sz="quarter" idx="11"/>
          </p:nvPr>
        </p:nvSpPr>
        <p:spPr/>
        <p:txBody>
          <a:bodyPr/>
          <a:lstStyle/>
          <a:p>
            <a:r>
              <a:rPr lang="en-US"/>
              <a:t>รศ.ดร.สมหมาย ปรีเปรม</a:t>
            </a:r>
            <a:endParaRPr lang="th-TH"/>
          </a:p>
        </p:txBody>
      </p:sp>
      <p:pic>
        <p:nvPicPr>
          <p:cNvPr id="110594" name="Picture 2" descr="Fig 14-22"/>
          <p:cNvPicPr>
            <a:picLocks noChangeAspect="1" noChangeArrowheads="1"/>
          </p:cNvPicPr>
          <p:nvPr/>
        </p:nvPicPr>
        <p:blipFill>
          <a:blip r:embed="rId3" cstate="screen"/>
          <a:srcRect/>
          <a:stretch>
            <a:fillRect/>
          </a:stretch>
        </p:blipFill>
        <p:spPr bwMode="auto">
          <a:xfrm>
            <a:off x="5180013" y="1055688"/>
            <a:ext cx="3232150" cy="4459287"/>
          </a:xfrm>
          <a:prstGeom prst="rect">
            <a:avLst/>
          </a:prstGeom>
          <a:noFill/>
          <a:ln w="38100">
            <a:solidFill>
              <a:srgbClr val="FF6600"/>
            </a:solidFill>
            <a:miter lim="800000"/>
            <a:headEnd/>
            <a:tailEnd/>
          </a:ln>
        </p:spPr>
      </p:pic>
      <p:grpSp>
        <p:nvGrpSpPr>
          <p:cNvPr id="110595" name="Group 3"/>
          <p:cNvGrpSpPr>
            <a:grpSpLocks/>
          </p:cNvGrpSpPr>
          <p:nvPr/>
        </p:nvGrpSpPr>
        <p:grpSpPr bwMode="auto">
          <a:xfrm>
            <a:off x="6451600" y="3043238"/>
            <a:ext cx="992188" cy="96837"/>
            <a:chOff x="4064" y="1917"/>
            <a:chExt cx="625" cy="61"/>
          </a:xfrm>
        </p:grpSpPr>
        <p:grpSp>
          <p:nvGrpSpPr>
            <p:cNvPr id="110596" name="Group 4"/>
            <p:cNvGrpSpPr>
              <a:grpSpLocks/>
            </p:cNvGrpSpPr>
            <p:nvPr/>
          </p:nvGrpSpPr>
          <p:grpSpPr bwMode="auto">
            <a:xfrm>
              <a:off x="4096" y="1944"/>
              <a:ext cx="564" cy="4"/>
              <a:chOff x="4092" y="1944"/>
              <a:chExt cx="564" cy="4"/>
            </a:xfrm>
          </p:grpSpPr>
          <p:sp>
            <p:nvSpPr>
              <p:cNvPr id="110597" name="Line 5"/>
              <p:cNvSpPr>
                <a:spLocks noChangeShapeType="1"/>
              </p:cNvSpPr>
              <p:nvPr/>
            </p:nvSpPr>
            <p:spPr bwMode="auto">
              <a:xfrm>
                <a:off x="4092" y="1948"/>
                <a:ext cx="564" cy="0"/>
              </a:xfrm>
              <a:prstGeom prst="line">
                <a:avLst/>
              </a:prstGeom>
              <a:noFill/>
              <a:ln w="38100">
                <a:solidFill>
                  <a:srgbClr val="FF0000"/>
                </a:solidFill>
                <a:round/>
                <a:headEnd/>
                <a:tailEnd/>
              </a:ln>
              <a:effectLst>
                <a:prstShdw prst="shdw17" dist="17961" dir="2700000">
                  <a:srgbClr val="FF0000">
                    <a:gamma/>
                    <a:shade val="60000"/>
                    <a:invGamma/>
                  </a:srgbClr>
                </a:prstShdw>
              </a:effectLst>
            </p:spPr>
            <p:txBody>
              <a:bodyPr/>
              <a:lstStyle/>
              <a:p>
                <a:endParaRPr lang="th-TH"/>
              </a:p>
            </p:txBody>
          </p:sp>
          <p:sp>
            <p:nvSpPr>
              <p:cNvPr id="110598" name="Line 6"/>
              <p:cNvSpPr>
                <a:spLocks noChangeShapeType="1"/>
              </p:cNvSpPr>
              <p:nvPr/>
            </p:nvSpPr>
            <p:spPr bwMode="auto">
              <a:xfrm flipH="1">
                <a:off x="4264" y="1944"/>
                <a:ext cx="116" cy="0"/>
              </a:xfrm>
              <a:prstGeom prst="line">
                <a:avLst/>
              </a:prstGeom>
              <a:noFill/>
              <a:ln w="38100">
                <a:solidFill>
                  <a:srgbClr val="FF0000"/>
                </a:solidFill>
                <a:round/>
                <a:headEnd/>
                <a:tailEnd type="stealth" w="lg" len="lg"/>
              </a:ln>
              <a:effectLst/>
            </p:spPr>
            <p:txBody>
              <a:bodyPr/>
              <a:lstStyle/>
              <a:p>
                <a:endParaRPr lang="th-TH"/>
              </a:p>
            </p:txBody>
          </p:sp>
        </p:grpSp>
        <p:sp>
          <p:nvSpPr>
            <p:cNvPr id="110599" name="Oval 7"/>
            <p:cNvSpPr>
              <a:spLocks noChangeArrowheads="1"/>
            </p:cNvSpPr>
            <p:nvPr/>
          </p:nvSpPr>
          <p:spPr bwMode="auto">
            <a:xfrm>
              <a:off x="4064" y="1917"/>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sp>
          <p:nvSpPr>
            <p:cNvPr id="110600" name="Oval 8"/>
            <p:cNvSpPr>
              <a:spLocks noChangeArrowheads="1"/>
            </p:cNvSpPr>
            <p:nvPr/>
          </p:nvSpPr>
          <p:spPr bwMode="auto">
            <a:xfrm>
              <a:off x="4633" y="1922"/>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grpSp>
      <p:sp>
        <p:nvSpPr>
          <p:cNvPr id="110601" name="Rectangle 9"/>
          <p:cNvSpPr>
            <a:spLocks noGrp="1" noChangeArrowheads="1"/>
          </p:cNvSpPr>
          <p:nvPr>
            <p:ph type="title"/>
          </p:nvPr>
        </p:nvSpPr>
        <p:spPr>
          <a:xfrm>
            <a:off x="471488" y="0"/>
            <a:ext cx="8229600" cy="1143000"/>
          </a:xfrm>
        </p:spPr>
        <p:txBody>
          <a:bodyPr/>
          <a:lstStyle/>
          <a:p>
            <a:pPr algn="l"/>
            <a:r>
              <a:rPr lang="en-US" sz="3600" b="1">
                <a:solidFill>
                  <a:schemeClr val="accent2"/>
                </a:solidFill>
                <a:effectLst>
                  <a:outerShdw blurRad="38100" dist="38100" dir="2700000" algn="tl">
                    <a:srgbClr val="C0C0C0"/>
                  </a:outerShdw>
                </a:effectLst>
                <a:latin typeface="Times New Roman" pitchFamily="18" charset="0"/>
              </a:rPr>
              <a:t>Simple Heating and cooling (</a:t>
            </a:r>
            <a:r>
              <a:rPr lang="el-GR" sz="3600" b="1">
                <a:solidFill>
                  <a:schemeClr val="accent2"/>
                </a:solidFill>
                <a:effectLst>
                  <a:outerShdw blurRad="38100" dist="38100" dir="2700000" algn="tl">
                    <a:srgbClr val="C0C0C0"/>
                  </a:outerShdw>
                </a:effectLst>
                <a:latin typeface="Times New Roman" pitchFamily="18" charset="0"/>
                <a:cs typeface="Times New Roman" pitchFamily="18" charset="0"/>
              </a:rPr>
              <a:t>ω</a:t>
            </a:r>
            <a:r>
              <a:rPr lang="en-US" sz="3600" b="1">
                <a:solidFill>
                  <a:schemeClr val="accent2"/>
                </a:solidFill>
                <a:effectLst>
                  <a:outerShdw blurRad="38100" dist="38100" dir="2700000" algn="tl">
                    <a:srgbClr val="C0C0C0"/>
                  </a:outerShdw>
                </a:effectLst>
                <a:latin typeface="Times New Roman" pitchFamily="18" charset="0"/>
                <a:cs typeface="Times New Roman" pitchFamily="18" charset="0"/>
              </a:rPr>
              <a:t> = const.)</a:t>
            </a:r>
            <a:endParaRPr lang="el-GR" sz="3600" b="1">
              <a:solidFill>
                <a:schemeClr val="accent2"/>
              </a:solidFill>
              <a:effectLst>
                <a:outerShdw blurRad="38100" dist="38100" dir="2700000" algn="tl">
                  <a:srgbClr val="C0C0C0"/>
                </a:outerShdw>
              </a:effectLst>
              <a:latin typeface="Times New Roman" pitchFamily="18" charset="0"/>
              <a:cs typeface="Times New Roman" pitchFamily="18" charset="0"/>
            </a:endParaRPr>
          </a:p>
        </p:txBody>
      </p:sp>
      <p:pic>
        <p:nvPicPr>
          <p:cNvPr id="110602" name="Picture 10" descr="Fig 14-21"/>
          <p:cNvPicPr>
            <a:picLocks noChangeAspect="1" noChangeArrowheads="1"/>
          </p:cNvPicPr>
          <p:nvPr/>
        </p:nvPicPr>
        <p:blipFill>
          <a:blip r:embed="rId4" cstate="screen"/>
          <a:srcRect/>
          <a:stretch>
            <a:fillRect/>
          </a:stretch>
        </p:blipFill>
        <p:spPr bwMode="auto">
          <a:xfrm>
            <a:off x="1127125" y="1092200"/>
            <a:ext cx="3232150" cy="2527300"/>
          </a:xfrm>
          <a:prstGeom prst="rect">
            <a:avLst/>
          </a:prstGeom>
          <a:noFill/>
          <a:ln w="38100">
            <a:solidFill>
              <a:srgbClr val="FF6600"/>
            </a:solidFill>
            <a:miter lim="800000"/>
            <a:headEnd/>
            <a:tailEnd/>
          </a:ln>
        </p:spPr>
      </p:pic>
      <p:graphicFrame>
        <p:nvGraphicFramePr>
          <p:cNvPr id="110603" name="Object 11"/>
          <p:cNvGraphicFramePr>
            <a:graphicFrameLocks noChangeAspect="1"/>
          </p:cNvGraphicFramePr>
          <p:nvPr/>
        </p:nvGraphicFramePr>
        <p:xfrm>
          <a:off x="881063" y="3751263"/>
          <a:ext cx="3905250" cy="2482850"/>
        </p:xfrm>
        <a:graphic>
          <a:graphicData uri="http://schemas.openxmlformats.org/presentationml/2006/ole">
            <p:oleObj spid="_x0000_s110603" name="Equation" r:id="rId5" imgW="2158920" imgH="1422360" progId="Equation.3">
              <p:embed/>
            </p:oleObj>
          </a:graphicData>
        </a:graphic>
      </p:graphicFrame>
      <p:sp>
        <p:nvSpPr>
          <p:cNvPr id="110604" name="Rectangle 12"/>
          <p:cNvSpPr>
            <a:spLocks noChangeArrowheads="1"/>
          </p:cNvSpPr>
          <p:nvPr/>
        </p:nvSpPr>
        <p:spPr bwMode="auto">
          <a:xfrm>
            <a:off x="5195888" y="5722938"/>
            <a:ext cx="3200400" cy="425450"/>
          </a:xfrm>
          <a:prstGeom prst="rect">
            <a:avLst/>
          </a:prstGeom>
          <a:noFill/>
          <a:ln w="38100">
            <a:solidFill>
              <a:srgbClr val="FFCC99"/>
            </a:solidFill>
            <a:miter lim="800000"/>
            <a:headEnd/>
            <a:tailEnd/>
          </a:ln>
          <a:effectLst>
            <a:prstShdw prst="shdw17" dist="17961" dir="2700000">
              <a:srgbClr val="FFCC99">
                <a:gamma/>
                <a:shade val="60000"/>
                <a:invGamma/>
              </a:srgbClr>
            </a:prstShdw>
          </a:effectLst>
        </p:spPr>
        <p:txBody>
          <a:bodyPr/>
          <a:lstStyle/>
          <a:p>
            <a:pPr marL="342900" indent="-342900">
              <a:spcBef>
                <a:spcPct val="20000"/>
              </a:spcBef>
            </a:pPr>
            <a:r>
              <a:rPr lang="en-US" sz="2000" i="1">
                <a:solidFill>
                  <a:schemeClr val="accent2"/>
                </a:solidFill>
                <a:effectLst>
                  <a:outerShdw blurRad="38100" dist="38100" dir="2700000" algn="tl">
                    <a:srgbClr val="C0C0C0"/>
                  </a:outerShdw>
                </a:effectLst>
                <a:sym typeface="Wingdings" pitchFamily="2" charset="2"/>
              </a:rPr>
              <a:t>WHY </a:t>
            </a:r>
            <a:r>
              <a:rPr lang="el-GR" sz="2000" i="1">
                <a:solidFill>
                  <a:schemeClr val="accent2"/>
                </a:solidFill>
                <a:effectLst>
                  <a:outerShdw blurRad="38100" dist="38100" dir="2700000" algn="tl">
                    <a:srgbClr val="C0C0C0"/>
                  </a:outerShdw>
                </a:effectLst>
                <a:cs typeface="Arial" pitchFamily="34" charset="0"/>
                <a:sym typeface="Wingdings" pitchFamily="2" charset="2"/>
              </a:rPr>
              <a:t>Φ</a:t>
            </a:r>
            <a:r>
              <a:rPr lang="en-US" sz="2000" i="1">
                <a:solidFill>
                  <a:schemeClr val="accent2"/>
                </a:solidFill>
                <a:effectLst>
                  <a:outerShdw blurRad="38100" dist="38100" dir="2700000" algn="tl">
                    <a:srgbClr val="C0C0C0"/>
                  </a:outerShdw>
                </a:effectLst>
                <a:cs typeface="Arial" pitchFamily="34" charset="0"/>
                <a:sym typeface="Wingdings" pitchFamily="2" charset="2"/>
              </a:rPr>
              <a:t> change and HOW</a:t>
            </a:r>
            <a:endParaRPr lang="el-GR" sz="2000" i="1">
              <a:solidFill>
                <a:schemeClr val="accent2"/>
              </a:solidFill>
              <a:effectLst>
                <a:outerShdw blurRad="38100" dist="38100" dir="2700000" algn="tl">
                  <a:srgbClr val="C0C0C0"/>
                </a:outerShdw>
              </a:effectLst>
              <a:cs typeface="Arial" pitchFamily="34" charset="0"/>
              <a:sym typeface="Wingdings" pitchFamily="2" charset="2"/>
            </a:endParaRPr>
          </a:p>
        </p:txBody>
      </p:sp>
      <p:cxnSp>
        <p:nvCxnSpPr>
          <p:cNvPr id="16" name="ลูกศรเชื่อมต่อแบบตรง 15"/>
          <p:cNvCxnSpPr/>
          <p:nvPr/>
        </p:nvCxnSpPr>
        <p:spPr>
          <a:xfrm>
            <a:off x="885825" y="1962150"/>
            <a:ext cx="923925"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0602"/>
                                        </p:tgtEl>
                                        <p:attrNameLst>
                                          <p:attrName>style.visibility</p:attrName>
                                        </p:attrNameLst>
                                      </p:cBhvr>
                                      <p:to>
                                        <p:strVal val="visible"/>
                                      </p:to>
                                    </p:set>
                                    <p:animEffect transition="in" filter="fade">
                                      <p:cBhvr>
                                        <p:cTn id="7" dur="2000"/>
                                        <p:tgtEl>
                                          <p:spTgt spid="11060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0603"/>
                                        </p:tgtEl>
                                        <p:attrNameLst>
                                          <p:attrName>style.visibility</p:attrName>
                                        </p:attrNameLst>
                                      </p:cBhvr>
                                      <p:to>
                                        <p:strVal val="visible"/>
                                      </p:to>
                                    </p:set>
                                    <p:animEffect transition="in" filter="fade">
                                      <p:cBhvr>
                                        <p:cTn id="11" dur="2000"/>
                                        <p:tgtEl>
                                          <p:spTgt spid="11060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0604"/>
                                        </p:tgtEl>
                                        <p:attrNameLst>
                                          <p:attrName>style.visibility</p:attrName>
                                        </p:attrNameLst>
                                      </p:cBhvr>
                                      <p:to>
                                        <p:strVal val="visible"/>
                                      </p:to>
                                    </p:set>
                                    <p:animEffect transition="in" filter="fade">
                                      <p:cBhvr>
                                        <p:cTn id="15" dur="2000"/>
                                        <p:tgtEl>
                                          <p:spTgt spid="110604"/>
                                        </p:tgtEl>
                                      </p:cBhvr>
                                    </p:animEffec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4.16667E-6 -1.11111E-6 L 0.30208 -1.11111E-6 " pathEditMode="relative" rAng="0" ptsTypes="AA">
                                      <p:cBhvr>
                                        <p:cTn id="19" dur="3000" fill="hold"/>
                                        <p:tgtEl>
                                          <p:spTgt spid="16"/>
                                        </p:tgtEl>
                                        <p:attrNameLst>
                                          <p:attrName>ppt_x</p:attrName>
                                          <p:attrName>ppt_y</p:attrName>
                                        </p:attrNameLst>
                                      </p:cBhvr>
                                      <p:rCtr x="151" y="0"/>
                                    </p:animMotion>
                                  </p:childTnLst>
                                  <p:subTnLst>
                                    <p:animClr>
                                      <p:cBhvr override="childStyle">
                                        <p:cTn dur="1" fill="hold" display="0" masterRel="nextClick" afterEffect="1"/>
                                        <p:tgtEl>
                                          <p:spTgt spid="16"/>
                                        </p:tgtEl>
                                        <p:attrNameLst>
                                          <p:attrName>ppt_c</p:attrName>
                                        </p:attrNameLst>
                                      </p:cBhvr>
                                      <p:to>
                                        <a:srgbClr val="FF0000"/>
                                      </p:to>
                                    </p:animClr>
                                  </p:subTnLst>
                                </p:cTn>
                              </p:par>
                            </p:childTnLst>
                          </p:cTn>
                        </p:par>
                        <p:par>
                          <p:cTn id="20" fill="hold">
                            <p:stCondLst>
                              <p:cond delay="3000"/>
                            </p:stCondLst>
                            <p:childTnLst>
                              <p:par>
                                <p:cTn id="21" presetID="22" presetClass="entr" presetSubtype="2" repeatCount="2000" fill="hold" nodeType="afterEffect">
                                  <p:stCondLst>
                                    <p:cond delay="0"/>
                                  </p:stCondLst>
                                  <p:childTnLst>
                                    <p:set>
                                      <p:cBhvr>
                                        <p:cTn id="22" dur="1" fill="hold">
                                          <p:stCondLst>
                                            <p:cond delay="0"/>
                                          </p:stCondLst>
                                        </p:cTn>
                                        <p:tgtEl>
                                          <p:spTgt spid="110595"/>
                                        </p:tgtEl>
                                        <p:attrNameLst>
                                          <p:attrName>style.visibility</p:attrName>
                                        </p:attrNameLst>
                                      </p:cBhvr>
                                      <p:to>
                                        <p:strVal val="visible"/>
                                      </p:to>
                                    </p:set>
                                    <p:animEffect transition="in" filter="wipe(right)">
                                      <p:cBhvr>
                                        <p:cTn id="23" dur="2000"/>
                                        <p:tgtEl>
                                          <p:spTgt spid="110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ตัวยึดท้ายกระดาษ 4"/>
          <p:cNvSpPr>
            <a:spLocks noGrp="1"/>
          </p:cNvSpPr>
          <p:nvPr>
            <p:ph type="ftr" sz="quarter" idx="11"/>
          </p:nvPr>
        </p:nvSpPr>
        <p:spPr/>
        <p:txBody>
          <a:bodyPr/>
          <a:lstStyle/>
          <a:p>
            <a:r>
              <a:rPr lang="en-US"/>
              <a:t>รศ.ดร.สมหมาย ปรีเปรม</a:t>
            </a:r>
            <a:endParaRPr lang="th-TH"/>
          </a:p>
        </p:txBody>
      </p:sp>
      <p:pic>
        <p:nvPicPr>
          <p:cNvPr id="111618" name="Picture 2" descr="Fig 14-23"/>
          <p:cNvPicPr>
            <a:picLocks noChangeAspect="1" noChangeArrowheads="1"/>
          </p:cNvPicPr>
          <p:nvPr/>
        </p:nvPicPr>
        <p:blipFill>
          <a:blip r:embed="rId3" cstate="screen"/>
          <a:srcRect/>
          <a:stretch>
            <a:fillRect/>
          </a:stretch>
        </p:blipFill>
        <p:spPr bwMode="auto">
          <a:xfrm>
            <a:off x="198438" y="814388"/>
            <a:ext cx="3944937" cy="2406650"/>
          </a:xfrm>
          <a:prstGeom prst="rect">
            <a:avLst/>
          </a:prstGeom>
          <a:noFill/>
        </p:spPr>
      </p:pic>
      <p:sp>
        <p:nvSpPr>
          <p:cNvPr id="111619" name="Rectangle 3"/>
          <p:cNvSpPr>
            <a:spLocks noGrp="1" noChangeArrowheads="1"/>
          </p:cNvSpPr>
          <p:nvPr>
            <p:ph type="title"/>
          </p:nvPr>
        </p:nvSpPr>
        <p:spPr>
          <a:xfrm>
            <a:off x="471488" y="0"/>
            <a:ext cx="8229600" cy="1143000"/>
          </a:xfrm>
        </p:spPr>
        <p:txBody>
          <a:bodyPr/>
          <a:lstStyle/>
          <a:p>
            <a:pPr algn="l"/>
            <a:r>
              <a:rPr lang="en-US" sz="3600" b="1">
                <a:solidFill>
                  <a:schemeClr val="accent2"/>
                </a:solidFill>
                <a:effectLst>
                  <a:outerShdw blurRad="38100" dist="38100" dir="2700000" algn="tl">
                    <a:srgbClr val="C0C0C0"/>
                  </a:outerShdw>
                </a:effectLst>
                <a:latin typeface="Times New Roman" pitchFamily="18" charset="0"/>
              </a:rPr>
              <a:t>Heating with Humidification </a:t>
            </a:r>
            <a:r>
              <a:rPr lang="en-US" sz="2800" b="1">
                <a:solidFill>
                  <a:schemeClr val="accent2"/>
                </a:solidFill>
                <a:effectLst>
                  <a:outerShdw blurRad="38100" dist="38100" dir="2700000" algn="tl">
                    <a:srgbClr val="C0C0C0"/>
                  </a:outerShdw>
                </a:effectLst>
                <a:latin typeface="Times New Roman" pitchFamily="18" charset="0"/>
              </a:rPr>
              <a:t>(</a:t>
            </a:r>
            <a:r>
              <a:rPr lang="el-GR" sz="2800" b="1">
                <a:solidFill>
                  <a:schemeClr val="accent2"/>
                </a:solidFill>
                <a:effectLst>
                  <a:outerShdw blurRad="38100" dist="38100" dir="2700000" algn="tl">
                    <a:srgbClr val="C0C0C0"/>
                  </a:outerShdw>
                </a:effectLst>
                <a:latin typeface="Times New Roman" pitchFamily="18" charset="0"/>
                <a:cs typeface="Times New Roman" pitchFamily="18" charset="0"/>
              </a:rPr>
              <a:t>ω</a:t>
            </a:r>
            <a:r>
              <a:rPr lang="en-US" sz="2800" b="1">
                <a:solidFill>
                  <a:schemeClr val="accent2"/>
                </a:solidFill>
                <a:effectLst>
                  <a:outerShdw blurRad="38100" dist="38100" dir="2700000" algn="tl">
                    <a:srgbClr val="C0C0C0"/>
                  </a:outerShdw>
                </a:effectLst>
                <a:latin typeface="Times New Roman" pitchFamily="18" charset="0"/>
                <a:cs typeface="Times New Roman" pitchFamily="18" charset="0"/>
              </a:rPr>
              <a:t> = increases)</a:t>
            </a:r>
            <a:endParaRPr lang="el-GR" sz="2800" b="1">
              <a:solidFill>
                <a:schemeClr val="accent2"/>
              </a:solidFill>
              <a:effectLst>
                <a:outerShdw blurRad="38100" dist="38100" dir="2700000" algn="tl">
                  <a:srgbClr val="C0C0C0"/>
                </a:outerShdw>
              </a:effectLst>
              <a:latin typeface="Times New Roman" pitchFamily="18" charset="0"/>
              <a:cs typeface="Times New Roman" pitchFamily="18" charset="0"/>
            </a:endParaRPr>
          </a:p>
        </p:txBody>
      </p:sp>
      <p:graphicFrame>
        <p:nvGraphicFramePr>
          <p:cNvPr id="111620" name="Object 4"/>
          <p:cNvGraphicFramePr>
            <a:graphicFrameLocks noChangeAspect="1"/>
          </p:cNvGraphicFramePr>
          <p:nvPr/>
        </p:nvGraphicFramePr>
        <p:xfrm>
          <a:off x="4335463" y="1136650"/>
          <a:ext cx="4618037" cy="1795463"/>
        </p:xfrm>
        <a:graphic>
          <a:graphicData uri="http://schemas.openxmlformats.org/presentationml/2006/ole">
            <p:oleObj spid="_x0000_s111620" name="Equation" r:id="rId4" imgW="2552400" imgH="1028520" progId="Equation.3">
              <p:embed/>
            </p:oleObj>
          </a:graphicData>
        </a:graphic>
      </p:graphicFrame>
      <p:graphicFrame>
        <p:nvGraphicFramePr>
          <p:cNvPr id="111621" name="Object 5"/>
          <p:cNvGraphicFramePr>
            <a:graphicFrameLocks noChangeAspect="1"/>
          </p:cNvGraphicFramePr>
          <p:nvPr/>
        </p:nvGraphicFramePr>
        <p:xfrm>
          <a:off x="4449763" y="3436938"/>
          <a:ext cx="4275137" cy="2305050"/>
        </p:xfrm>
        <a:graphic>
          <a:graphicData uri="http://schemas.openxmlformats.org/presentationml/2006/ole">
            <p:oleObj spid="_x0000_s111621" name="Equation" r:id="rId5" imgW="2361960" imgH="1320480" progId="Equation.3">
              <p:embed/>
            </p:oleObj>
          </a:graphicData>
        </a:graphic>
      </p:graphicFrame>
      <p:sp>
        <p:nvSpPr>
          <p:cNvPr id="111622" name="Rectangle 6"/>
          <p:cNvSpPr>
            <a:spLocks noChangeArrowheads="1"/>
          </p:cNvSpPr>
          <p:nvPr/>
        </p:nvSpPr>
        <p:spPr bwMode="auto">
          <a:xfrm>
            <a:off x="660400" y="1406525"/>
            <a:ext cx="1460500" cy="1168400"/>
          </a:xfrm>
          <a:prstGeom prst="rect">
            <a:avLst/>
          </a:prstGeom>
          <a:noFill/>
          <a:ln w="9525">
            <a:solidFill>
              <a:srgbClr val="FF0000"/>
            </a:solidFill>
            <a:prstDash val="dash"/>
            <a:miter lim="800000"/>
            <a:headEnd/>
            <a:tailEnd/>
          </a:ln>
          <a:effectLst/>
        </p:spPr>
        <p:txBody>
          <a:bodyPr wrap="none" anchor="ctr"/>
          <a:lstStyle/>
          <a:p>
            <a:endParaRPr lang="th-TH"/>
          </a:p>
        </p:txBody>
      </p:sp>
      <p:sp>
        <p:nvSpPr>
          <p:cNvPr id="111623" name="Rectangle 7"/>
          <p:cNvSpPr>
            <a:spLocks noChangeArrowheads="1"/>
          </p:cNvSpPr>
          <p:nvPr/>
        </p:nvSpPr>
        <p:spPr bwMode="auto">
          <a:xfrm>
            <a:off x="2351088" y="1382713"/>
            <a:ext cx="1384300" cy="1193800"/>
          </a:xfrm>
          <a:prstGeom prst="rect">
            <a:avLst/>
          </a:prstGeom>
          <a:noFill/>
          <a:ln w="9525">
            <a:solidFill>
              <a:srgbClr val="FF0000"/>
            </a:solidFill>
            <a:prstDash val="dash"/>
            <a:miter lim="800000"/>
            <a:headEnd/>
            <a:tailEnd/>
          </a:ln>
          <a:effectLst/>
        </p:spPr>
        <p:txBody>
          <a:bodyPr wrap="none" anchor="ctr"/>
          <a:lstStyle/>
          <a:p>
            <a:endParaRPr lang="th-TH"/>
          </a:p>
        </p:txBody>
      </p:sp>
      <p:pic>
        <p:nvPicPr>
          <p:cNvPr id="10" name="Picture 2" descr="Fig 14-24"/>
          <p:cNvPicPr>
            <a:picLocks noChangeAspect="1" noChangeArrowheads="1"/>
          </p:cNvPicPr>
          <p:nvPr/>
        </p:nvPicPr>
        <p:blipFill>
          <a:blip r:embed="rId6" cstate="email"/>
          <a:srcRect t="-814"/>
          <a:stretch>
            <a:fillRect/>
          </a:stretch>
        </p:blipFill>
        <p:spPr bwMode="auto">
          <a:xfrm>
            <a:off x="733425" y="3265488"/>
            <a:ext cx="2516188" cy="2782887"/>
          </a:xfrm>
          <a:prstGeom prst="rect">
            <a:avLst/>
          </a:prstGeom>
          <a:noFill/>
        </p:spPr>
      </p:pic>
      <p:grpSp>
        <p:nvGrpSpPr>
          <p:cNvPr id="11" name="Group 6"/>
          <p:cNvGrpSpPr>
            <a:grpSpLocks/>
          </p:cNvGrpSpPr>
          <p:nvPr/>
        </p:nvGrpSpPr>
        <p:grpSpPr bwMode="auto">
          <a:xfrm flipH="1">
            <a:off x="1184275" y="5516563"/>
            <a:ext cx="992188" cy="96837"/>
            <a:chOff x="4064" y="1917"/>
            <a:chExt cx="625" cy="61"/>
          </a:xfrm>
        </p:grpSpPr>
        <p:grpSp>
          <p:nvGrpSpPr>
            <p:cNvPr id="12" name="Group 7"/>
            <p:cNvGrpSpPr>
              <a:grpSpLocks/>
            </p:cNvGrpSpPr>
            <p:nvPr/>
          </p:nvGrpSpPr>
          <p:grpSpPr bwMode="auto">
            <a:xfrm>
              <a:off x="4096" y="1944"/>
              <a:ext cx="564" cy="4"/>
              <a:chOff x="4092" y="1944"/>
              <a:chExt cx="564" cy="4"/>
            </a:xfrm>
          </p:grpSpPr>
          <p:sp>
            <p:nvSpPr>
              <p:cNvPr id="15" name="Line 8"/>
              <p:cNvSpPr>
                <a:spLocks noChangeShapeType="1"/>
              </p:cNvSpPr>
              <p:nvPr/>
            </p:nvSpPr>
            <p:spPr bwMode="auto">
              <a:xfrm>
                <a:off x="4092" y="1948"/>
                <a:ext cx="564" cy="0"/>
              </a:xfrm>
              <a:prstGeom prst="line">
                <a:avLst/>
              </a:prstGeom>
              <a:noFill/>
              <a:ln w="38100">
                <a:solidFill>
                  <a:srgbClr val="FF0000"/>
                </a:solidFill>
                <a:round/>
                <a:headEnd/>
                <a:tailEnd/>
              </a:ln>
              <a:effectLst>
                <a:prstShdw prst="shdw17" dist="17961" dir="2700000">
                  <a:srgbClr val="FF0000">
                    <a:gamma/>
                    <a:shade val="60000"/>
                    <a:invGamma/>
                  </a:srgbClr>
                </a:prstShdw>
              </a:effectLst>
            </p:spPr>
            <p:txBody>
              <a:bodyPr/>
              <a:lstStyle/>
              <a:p>
                <a:endParaRPr lang="th-TH"/>
              </a:p>
            </p:txBody>
          </p:sp>
          <p:sp>
            <p:nvSpPr>
              <p:cNvPr id="16" name="Line 9"/>
              <p:cNvSpPr>
                <a:spLocks noChangeShapeType="1"/>
              </p:cNvSpPr>
              <p:nvPr/>
            </p:nvSpPr>
            <p:spPr bwMode="auto">
              <a:xfrm flipH="1">
                <a:off x="4264" y="1944"/>
                <a:ext cx="116" cy="0"/>
              </a:xfrm>
              <a:prstGeom prst="line">
                <a:avLst/>
              </a:prstGeom>
              <a:noFill/>
              <a:ln w="38100">
                <a:solidFill>
                  <a:srgbClr val="FF0000"/>
                </a:solidFill>
                <a:round/>
                <a:headEnd/>
                <a:tailEnd type="stealth" w="lg" len="lg"/>
              </a:ln>
              <a:effectLst/>
            </p:spPr>
            <p:txBody>
              <a:bodyPr/>
              <a:lstStyle/>
              <a:p>
                <a:endParaRPr lang="th-TH"/>
              </a:p>
            </p:txBody>
          </p:sp>
        </p:grpSp>
        <p:sp>
          <p:nvSpPr>
            <p:cNvPr id="13" name="Oval 10"/>
            <p:cNvSpPr>
              <a:spLocks noChangeArrowheads="1"/>
            </p:cNvSpPr>
            <p:nvPr/>
          </p:nvSpPr>
          <p:spPr bwMode="auto">
            <a:xfrm>
              <a:off x="4064" y="1917"/>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sp>
          <p:nvSpPr>
            <p:cNvPr id="14" name="Oval 11"/>
            <p:cNvSpPr>
              <a:spLocks noChangeArrowheads="1"/>
            </p:cNvSpPr>
            <p:nvPr/>
          </p:nvSpPr>
          <p:spPr bwMode="auto">
            <a:xfrm>
              <a:off x="4633" y="1922"/>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grpSp>
      <p:grpSp>
        <p:nvGrpSpPr>
          <p:cNvPr id="17" name="Group 12"/>
          <p:cNvGrpSpPr>
            <a:grpSpLocks/>
          </p:cNvGrpSpPr>
          <p:nvPr/>
        </p:nvGrpSpPr>
        <p:grpSpPr bwMode="auto">
          <a:xfrm rot="8057745">
            <a:off x="1974850" y="5195888"/>
            <a:ext cx="992187" cy="96838"/>
            <a:chOff x="4064" y="1917"/>
            <a:chExt cx="625" cy="61"/>
          </a:xfrm>
        </p:grpSpPr>
        <p:grpSp>
          <p:nvGrpSpPr>
            <p:cNvPr id="18" name="Group 13"/>
            <p:cNvGrpSpPr>
              <a:grpSpLocks/>
            </p:cNvGrpSpPr>
            <p:nvPr/>
          </p:nvGrpSpPr>
          <p:grpSpPr bwMode="auto">
            <a:xfrm>
              <a:off x="4096" y="1944"/>
              <a:ext cx="564" cy="4"/>
              <a:chOff x="4092" y="1944"/>
              <a:chExt cx="564" cy="4"/>
            </a:xfrm>
          </p:grpSpPr>
          <p:sp>
            <p:nvSpPr>
              <p:cNvPr id="21" name="Line 14"/>
              <p:cNvSpPr>
                <a:spLocks noChangeShapeType="1"/>
              </p:cNvSpPr>
              <p:nvPr/>
            </p:nvSpPr>
            <p:spPr bwMode="auto">
              <a:xfrm>
                <a:off x="4092" y="1948"/>
                <a:ext cx="564" cy="0"/>
              </a:xfrm>
              <a:prstGeom prst="line">
                <a:avLst/>
              </a:prstGeom>
              <a:noFill/>
              <a:ln w="38100">
                <a:solidFill>
                  <a:srgbClr val="FF0000"/>
                </a:solidFill>
                <a:round/>
                <a:headEnd/>
                <a:tailEnd/>
              </a:ln>
              <a:effectLst>
                <a:prstShdw prst="shdw17" dist="17961" dir="2700000">
                  <a:srgbClr val="FF0000">
                    <a:gamma/>
                    <a:shade val="60000"/>
                    <a:invGamma/>
                  </a:srgbClr>
                </a:prstShdw>
              </a:effectLst>
            </p:spPr>
            <p:txBody>
              <a:bodyPr/>
              <a:lstStyle/>
              <a:p>
                <a:endParaRPr lang="th-TH"/>
              </a:p>
            </p:txBody>
          </p:sp>
          <p:sp>
            <p:nvSpPr>
              <p:cNvPr id="22" name="Line 15"/>
              <p:cNvSpPr>
                <a:spLocks noChangeShapeType="1"/>
              </p:cNvSpPr>
              <p:nvPr/>
            </p:nvSpPr>
            <p:spPr bwMode="auto">
              <a:xfrm flipH="1">
                <a:off x="4264" y="1944"/>
                <a:ext cx="116" cy="0"/>
              </a:xfrm>
              <a:prstGeom prst="line">
                <a:avLst/>
              </a:prstGeom>
              <a:noFill/>
              <a:ln w="38100">
                <a:solidFill>
                  <a:srgbClr val="FF0000"/>
                </a:solidFill>
                <a:round/>
                <a:headEnd/>
                <a:tailEnd type="stealth" w="lg" len="lg"/>
              </a:ln>
              <a:effectLst/>
            </p:spPr>
            <p:txBody>
              <a:bodyPr/>
              <a:lstStyle/>
              <a:p>
                <a:endParaRPr lang="th-TH"/>
              </a:p>
            </p:txBody>
          </p:sp>
        </p:grpSp>
        <p:sp>
          <p:nvSpPr>
            <p:cNvPr id="19" name="Oval 16"/>
            <p:cNvSpPr>
              <a:spLocks noChangeArrowheads="1"/>
            </p:cNvSpPr>
            <p:nvPr/>
          </p:nvSpPr>
          <p:spPr bwMode="auto">
            <a:xfrm>
              <a:off x="4064" y="1917"/>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sp>
          <p:nvSpPr>
            <p:cNvPr id="20" name="Oval 17"/>
            <p:cNvSpPr>
              <a:spLocks noChangeArrowheads="1"/>
            </p:cNvSpPr>
            <p:nvPr/>
          </p:nvSpPr>
          <p:spPr bwMode="auto">
            <a:xfrm>
              <a:off x="4633" y="1922"/>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11622"/>
                                        </p:tgtEl>
                                        <p:attrNameLst>
                                          <p:attrName>style.visibility</p:attrName>
                                        </p:attrNameLst>
                                      </p:cBhvr>
                                      <p:to>
                                        <p:strVal val="visible"/>
                                      </p:to>
                                    </p:set>
                                    <p:animEffect transition="in" filter="fade">
                                      <p:cBhvr>
                                        <p:cTn id="7" dur="770" decel="100000"/>
                                        <p:tgtEl>
                                          <p:spTgt spid="111622"/>
                                        </p:tgtEl>
                                      </p:cBhvr>
                                    </p:animEffect>
                                    <p:animScale>
                                      <p:cBhvr>
                                        <p:cTn id="8" dur="770" decel="100000"/>
                                        <p:tgtEl>
                                          <p:spTgt spid="111622"/>
                                        </p:tgtEl>
                                      </p:cBhvr>
                                      <p:from x="10000" y="10000"/>
                                      <p:to x="200000" y="450000"/>
                                    </p:animScale>
                                    <p:animScale>
                                      <p:cBhvr>
                                        <p:cTn id="9" dur="1230" accel="100000" fill="hold">
                                          <p:stCondLst>
                                            <p:cond delay="770"/>
                                          </p:stCondLst>
                                        </p:cTn>
                                        <p:tgtEl>
                                          <p:spTgt spid="111622"/>
                                        </p:tgtEl>
                                      </p:cBhvr>
                                      <p:from x="200000" y="450000"/>
                                      <p:to x="100000" y="100000"/>
                                    </p:animScale>
                                    <p:set>
                                      <p:cBhvr>
                                        <p:cTn id="10" dur="770" fill="hold"/>
                                        <p:tgtEl>
                                          <p:spTgt spid="111622"/>
                                        </p:tgtEl>
                                        <p:attrNameLst>
                                          <p:attrName>ppt_x</p:attrName>
                                        </p:attrNameLst>
                                      </p:cBhvr>
                                      <p:to>
                                        <p:strVal val="(0.5)"/>
                                      </p:to>
                                    </p:set>
                                    <p:anim from="(0.5)" to="(#ppt_x)" calcmode="lin" valueType="num">
                                      <p:cBhvr>
                                        <p:cTn id="11" dur="1230" accel="100000" fill="hold">
                                          <p:stCondLst>
                                            <p:cond delay="770"/>
                                          </p:stCondLst>
                                        </p:cTn>
                                        <p:tgtEl>
                                          <p:spTgt spid="111622"/>
                                        </p:tgtEl>
                                        <p:attrNameLst>
                                          <p:attrName>ppt_x</p:attrName>
                                        </p:attrNameLst>
                                      </p:cBhvr>
                                    </p:anim>
                                    <p:set>
                                      <p:cBhvr>
                                        <p:cTn id="12" dur="770" fill="hold"/>
                                        <p:tgtEl>
                                          <p:spTgt spid="111622"/>
                                        </p:tgtEl>
                                        <p:attrNameLst>
                                          <p:attrName>ppt_y</p:attrName>
                                        </p:attrNameLst>
                                      </p:cBhvr>
                                      <p:to>
                                        <p:strVal val="(#ppt_y+0.4)"/>
                                      </p:to>
                                    </p:set>
                                    <p:anim from="(#ppt_y+0.4)" to="(#ppt_y)" calcmode="lin" valueType="num">
                                      <p:cBhvr>
                                        <p:cTn id="13" dur="1230" accel="100000" fill="hold">
                                          <p:stCondLst>
                                            <p:cond delay="770"/>
                                          </p:stCondLst>
                                        </p:cTn>
                                        <p:tgtEl>
                                          <p:spTgt spid="111622"/>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111623"/>
                                        </p:tgtEl>
                                        <p:attrNameLst>
                                          <p:attrName>style.visibility</p:attrName>
                                        </p:attrNameLst>
                                      </p:cBhvr>
                                      <p:to>
                                        <p:strVal val="visible"/>
                                      </p:to>
                                    </p:set>
                                    <p:animEffect transition="in" filter="fade">
                                      <p:cBhvr>
                                        <p:cTn id="16" dur="770" decel="100000"/>
                                        <p:tgtEl>
                                          <p:spTgt spid="111623"/>
                                        </p:tgtEl>
                                      </p:cBhvr>
                                    </p:animEffect>
                                    <p:animScale>
                                      <p:cBhvr>
                                        <p:cTn id="17" dur="770" decel="100000"/>
                                        <p:tgtEl>
                                          <p:spTgt spid="111623"/>
                                        </p:tgtEl>
                                      </p:cBhvr>
                                      <p:from x="10000" y="10000"/>
                                      <p:to x="200000" y="450000"/>
                                    </p:animScale>
                                    <p:animScale>
                                      <p:cBhvr>
                                        <p:cTn id="18" dur="1230" accel="100000" fill="hold">
                                          <p:stCondLst>
                                            <p:cond delay="770"/>
                                          </p:stCondLst>
                                        </p:cTn>
                                        <p:tgtEl>
                                          <p:spTgt spid="111623"/>
                                        </p:tgtEl>
                                      </p:cBhvr>
                                      <p:from x="200000" y="450000"/>
                                      <p:to x="100000" y="100000"/>
                                    </p:animScale>
                                    <p:set>
                                      <p:cBhvr>
                                        <p:cTn id="19" dur="770" fill="hold"/>
                                        <p:tgtEl>
                                          <p:spTgt spid="111623"/>
                                        </p:tgtEl>
                                        <p:attrNameLst>
                                          <p:attrName>ppt_x</p:attrName>
                                        </p:attrNameLst>
                                      </p:cBhvr>
                                      <p:to>
                                        <p:strVal val="(0.5)"/>
                                      </p:to>
                                    </p:set>
                                    <p:anim from="(0.5)" to="(#ppt_x)" calcmode="lin" valueType="num">
                                      <p:cBhvr>
                                        <p:cTn id="20" dur="1230" accel="100000" fill="hold">
                                          <p:stCondLst>
                                            <p:cond delay="770"/>
                                          </p:stCondLst>
                                        </p:cTn>
                                        <p:tgtEl>
                                          <p:spTgt spid="111623"/>
                                        </p:tgtEl>
                                        <p:attrNameLst>
                                          <p:attrName>ppt_x</p:attrName>
                                        </p:attrNameLst>
                                      </p:cBhvr>
                                    </p:anim>
                                    <p:set>
                                      <p:cBhvr>
                                        <p:cTn id="21" dur="770" fill="hold"/>
                                        <p:tgtEl>
                                          <p:spTgt spid="111623"/>
                                        </p:tgtEl>
                                        <p:attrNameLst>
                                          <p:attrName>ppt_y</p:attrName>
                                        </p:attrNameLst>
                                      </p:cBhvr>
                                      <p:to>
                                        <p:strVal val="(#ppt_y+0.4)"/>
                                      </p:to>
                                    </p:set>
                                    <p:anim from="(#ppt_y+0.4)" to="(#ppt_y)" calcmode="lin" valueType="num">
                                      <p:cBhvr>
                                        <p:cTn id="22" dur="1230" accel="100000" fill="hold">
                                          <p:stCondLst>
                                            <p:cond delay="770"/>
                                          </p:stCondLst>
                                        </p:cTn>
                                        <p:tgtEl>
                                          <p:spTgt spid="111623"/>
                                        </p:tgtEl>
                                        <p:attrNameLst>
                                          <p:attrName>ppt_y</p:attrName>
                                        </p:attrNameLst>
                                      </p:cBhvr>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11620"/>
                                        </p:tgtEl>
                                        <p:attrNameLst>
                                          <p:attrName>style.visibility</p:attrName>
                                        </p:attrNameLst>
                                      </p:cBhvr>
                                      <p:to>
                                        <p:strVal val="visible"/>
                                      </p:to>
                                    </p:set>
                                    <p:animEffect transition="in" filter="fade">
                                      <p:cBhvr>
                                        <p:cTn id="26" dur="2000"/>
                                        <p:tgtEl>
                                          <p:spTgt spid="111620"/>
                                        </p:tgtEl>
                                      </p:cBhvr>
                                    </p:animEffect>
                                  </p:childTnLst>
                                </p:cTn>
                              </p:par>
                              <p:par>
                                <p:cTn id="27" presetID="10" presetClass="entr" presetSubtype="0" fill="hold" nodeType="withEffect">
                                  <p:stCondLst>
                                    <p:cond delay="0"/>
                                  </p:stCondLst>
                                  <p:childTnLst>
                                    <p:set>
                                      <p:cBhvr>
                                        <p:cTn id="28" dur="1" fill="hold">
                                          <p:stCondLst>
                                            <p:cond delay="0"/>
                                          </p:stCondLst>
                                        </p:cTn>
                                        <p:tgtEl>
                                          <p:spTgt spid="111621"/>
                                        </p:tgtEl>
                                        <p:attrNameLst>
                                          <p:attrName>style.visibility</p:attrName>
                                        </p:attrNameLst>
                                      </p:cBhvr>
                                      <p:to>
                                        <p:strVal val="visible"/>
                                      </p:to>
                                    </p:set>
                                    <p:animEffect transition="in" filter="fade">
                                      <p:cBhvr>
                                        <p:cTn id="29" dur="2000"/>
                                        <p:tgtEl>
                                          <p:spTgt spid="111621"/>
                                        </p:tgtEl>
                                      </p:cBhvr>
                                    </p:animEffect>
                                  </p:childTnLst>
                                </p:cTn>
                              </p:par>
                            </p:childTnLst>
                          </p:cTn>
                        </p:par>
                        <p:par>
                          <p:cTn id="30" fill="hold">
                            <p:stCondLst>
                              <p:cond delay="4000"/>
                            </p:stCondLst>
                            <p:childTnLst>
                              <p:par>
                                <p:cTn id="31" presetID="22" presetClass="entr" presetSubtype="8" repeatCount="2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2000"/>
                                        <p:tgtEl>
                                          <p:spTgt spid="11"/>
                                        </p:tgtEl>
                                      </p:cBhvr>
                                    </p:animEffect>
                                  </p:childTnLst>
                                </p:cTn>
                              </p:par>
                            </p:childTnLst>
                          </p:cTn>
                        </p:par>
                        <p:par>
                          <p:cTn id="34" fill="hold">
                            <p:stCondLst>
                              <p:cond delay="8000"/>
                            </p:stCondLst>
                            <p:childTnLst>
                              <p:par>
                                <p:cTn id="35" presetID="22" presetClass="entr" presetSubtype="8" repeatCount="200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2" grpId="0" animBg="1"/>
      <p:bldP spid="11162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112642" name="Picture 2" descr="Fig 14-24"/>
          <p:cNvPicPr>
            <a:picLocks noChangeAspect="1" noChangeArrowheads="1"/>
          </p:cNvPicPr>
          <p:nvPr/>
        </p:nvPicPr>
        <p:blipFill>
          <a:blip r:embed="rId2" cstate="email"/>
          <a:srcRect t="-814"/>
          <a:stretch>
            <a:fillRect/>
          </a:stretch>
        </p:blipFill>
        <p:spPr bwMode="auto">
          <a:xfrm>
            <a:off x="5591175" y="3760788"/>
            <a:ext cx="2516188" cy="2782887"/>
          </a:xfrm>
          <a:prstGeom prst="rect">
            <a:avLst/>
          </a:prstGeom>
          <a:noFill/>
        </p:spPr>
      </p:pic>
      <p:pic>
        <p:nvPicPr>
          <p:cNvPr id="112643" name="Picture 3" descr="Fig 14-24"/>
          <p:cNvPicPr>
            <a:picLocks noChangeAspect="1" noChangeArrowheads="1"/>
          </p:cNvPicPr>
          <p:nvPr/>
        </p:nvPicPr>
        <p:blipFill>
          <a:blip r:embed="rId3" cstate="email"/>
          <a:srcRect/>
          <a:stretch>
            <a:fillRect/>
          </a:stretch>
        </p:blipFill>
        <p:spPr bwMode="auto">
          <a:xfrm>
            <a:off x="2205038" y="4391025"/>
            <a:ext cx="3195637" cy="1655763"/>
          </a:xfrm>
          <a:prstGeom prst="rect">
            <a:avLst/>
          </a:prstGeom>
          <a:noFill/>
        </p:spPr>
      </p:pic>
      <p:sp>
        <p:nvSpPr>
          <p:cNvPr id="112644" name="Text Box 4"/>
          <p:cNvSpPr txBox="1">
            <a:spLocks noChangeArrowheads="1"/>
          </p:cNvSpPr>
          <p:nvPr/>
        </p:nvSpPr>
        <p:spPr bwMode="auto">
          <a:xfrm>
            <a:off x="193675" y="306388"/>
            <a:ext cx="8775700" cy="4629150"/>
          </a:xfrm>
          <a:prstGeom prst="rect">
            <a:avLst/>
          </a:prstGeom>
          <a:noFill/>
          <a:ln w="9525">
            <a:noFill/>
            <a:miter lim="800000"/>
            <a:headEnd/>
            <a:tailEnd/>
          </a:ln>
          <a:effectLst/>
        </p:spPr>
        <p:txBody>
          <a:bodyPr>
            <a:spAutoFit/>
          </a:bodyPr>
          <a:lstStyle/>
          <a:p>
            <a:pPr>
              <a:spcBef>
                <a:spcPct val="50000"/>
              </a:spcBef>
            </a:pPr>
            <a:r>
              <a:rPr lang="en-US" u="sng" dirty="0">
                <a:latin typeface="Comic Sans MS" pitchFamily="66" charset="0"/>
              </a:rPr>
              <a:t>Example 14.5</a:t>
            </a:r>
            <a:r>
              <a:rPr lang="en-US" dirty="0">
                <a:latin typeface="Comic Sans MS" pitchFamily="66" charset="0"/>
              </a:rPr>
              <a:t>    </a:t>
            </a:r>
            <a:r>
              <a:rPr lang="en-US" sz="2000" i="1" dirty="0">
                <a:solidFill>
                  <a:schemeClr val="accent2"/>
                </a:solidFill>
                <a:latin typeface="Comic Sans MS" pitchFamily="66" charset="0"/>
              </a:rPr>
              <a:t>Heating and Humidification of Air</a:t>
            </a:r>
          </a:p>
          <a:p>
            <a:pPr>
              <a:spcBef>
                <a:spcPct val="50000"/>
              </a:spcBef>
            </a:pPr>
            <a:r>
              <a:rPr lang="en-US" sz="2400" dirty="0">
                <a:latin typeface="Comic Sans MS" pitchFamily="66" charset="0"/>
              </a:rPr>
              <a:t>An air-conditioning is to take in outdoor air at 10</a:t>
            </a:r>
            <a:r>
              <a:rPr lang="en-US" sz="2400" baseline="30000" dirty="0">
                <a:latin typeface="Comic Sans MS" pitchFamily="66" charset="0"/>
              </a:rPr>
              <a:t>o</a:t>
            </a:r>
            <a:r>
              <a:rPr lang="en-US" sz="2400" dirty="0">
                <a:latin typeface="Comic Sans MS" pitchFamily="66" charset="0"/>
              </a:rPr>
              <a:t>C, and 30% relative humidity at a steady rate of 45 m</a:t>
            </a:r>
            <a:r>
              <a:rPr lang="en-US" sz="2400" baseline="30000" dirty="0">
                <a:latin typeface="Comic Sans MS" pitchFamily="66" charset="0"/>
              </a:rPr>
              <a:t>3</a:t>
            </a:r>
            <a:r>
              <a:rPr lang="en-US" sz="2400" dirty="0">
                <a:latin typeface="Comic Sans MS" pitchFamily="66" charset="0"/>
              </a:rPr>
              <a:t>/min and to condition it to 22</a:t>
            </a:r>
            <a:r>
              <a:rPr lang="en-US" sz="2400" baseline="30000" dirty="0">
                <a:latin typeface="Comic Sans MS" pitchFamily="66" charset="0"/>
              </a:rPr>
              <a:t>o</a:t>
            </a:r>
            <a:r>
              <a:rPr lang="en-US" sz="2400" dirty="0">
                <a:latin typeface="Comic Sans MS" pitchFamily="66" charset="0"/>
              </a:rPr>
              <a:t>C, and 60% relative humidity. The outdoor air is first heated to 22</a:t>
            </a:r>
            <a:r>
              <a:rPr lang="en-US" sz="2400" baseline="30000" dirty="0">
                <a:latin typeface="Comic Sans MS" pitchFamily="66" charset="0"/>
              </a:rPr>
              <a:t>o</a:t>
            </a:r>
            <a:r>
              <a:rPr lang="en-US" sz="2400" dirty="0">
                <a:latin typeface="Comic Sans MS" pitchFamily="66" charset="0"/>
              </a:rPr>
              <a:t>C in the heating section and then humidified by the injection of hot steam in the humidifying section. Assuming the entire process takes place at a pressure of 100 </a:t>
            </a:r>
            <a:r>
              <a:rPr lang="en-US" sz="2400" dirty="0" err="1">
                <a:latin typeface="Comic Sans MS" pitchFamily="66" charset="0"/>
              </a:rPr>
              <a:t>kPa</a:t>
            </a:r>
            <a:r>
              <a:rPr lang="en-US" sz="2400" dirty="0">
                <a:latin typeface="Comic Sans MS" pitchFamily="66" charset="0"/>
              </a:rPr>
              <a:t>, determine (a) the rate of heat supply in </a:t>
            </a:r>
            <a:r>
              <a:rPr lang="en-US" sz="2400" dirty="0" err="1">
                <a:latin typeface="Comic Sans MS" pitchFamily="66" charset="0"/>
              </a:rPr>
              <a:t>yhe</a:t>
            </a:r>
            <a:r>
              <a:rPr lang="en-US" sz="2400" dirty="0">
                <a:latin typeface="Comic Sans MS" pitchFamily="66" charset="0"/>
              </a:rPr>
              <a:t> heating section, and (b) the mass flow rate of the steam required in the humidifying section.</a:t>
            </a:r>
          </a:p>
          <a:p>
            <a:pPr>
              <a:spcBef>
                <a:spcPct val="50000"/>
              </a:spcBef>
            </a:pPr>
            <a:r>
              <a:rPr lang="en-US" u="sng" dirty="0">
                <a:latin typeface="Comic Sans MS" pitchFamily="66" charset="0"/>
              </a:rPr>
              <a:t>Solution</a:t>
            </a:r>
            <a:r>
              <a:rPr lang="en-US" dirty="0">
                <a:latin typeface="Comic Sans MS" pitchFamily="66" charset="0"/>
              </a:rPr>
              <a:t>   </a:t>
            </a:r>
            <a:endParaRPr lang="th-TH" dirty="0">
              <a:latin typeface="Comic Sans MS" pitchFamily="66" charset="0"/>
            </a:endParaRPr>
          </a:p>
        </p:txBody>
      </p:sp>
      <p:sp>
        <p:nvSpPr>
          <p:cNvPr id="112645" name="Text Box 5"/>
          <p:cNvSpPr txBox="1">
            <a:spLocks noChangeArrowheads="1"/>
          </p:cNvSpPr>
          <p:nvPr/>
        </p:nvSpPr>
        <p:spPr bwMode="auto">
          <a:xfrm>
            <a:off x="200025" y="6127750"/>
            <a:ext cx="3652838" cy="374650"/>
          </a:xfrm>
          <a:prstGeom prst="rect">
            <a:avLst/>
          </a:prstGeom>
          <a:noFill/>
          <a:ln w="38100">
            <a:solidFill>
              <a:srgbClr val="FF9900"/>
            </a:solidFill>
            <a:miter lim="800000"/>
            <a:headEnd/>
            <a:tailEnd/>
          </a:ln>
          <a:effectLst>
            <a:prstShdw prst="shdw17" dist="17961" dir="2700000">
              <a:srgbClr val="FF9900">
                <a:gamma/>
                <a:shade val="60000"/>
                <a:invGamma/>
              </a:srgbClr>
            </a:prstShdw>
          </a:effectLst>
        </p:spPr>
        <p:txBody>
          <a:bodyPr>
            <a:spAutoFit/>
          </a:bodyPr>
          <a:lstStyle/>
          <a:p>
            <a:r>
              <a:rPr lang="en-US" sz="1600" i="1">
                <a:solidFill>
                  <a:srgbClr val="FF3300"/>
                </a:solidFill>
                <a:latin typeface="Times New Roman" pitchFamily="18" charset="0"/>
              </a:rPr>
              <a:t>(a)    = 673 kJ/min;  (b)    = 0.539 kg/min</a:t>
            </a:r>
          </a:p>
        </p:txBody>
      </p:sp>
      <p:grpSp>
        <p:nvGrpSpPr>
          <p:cNvPr id="112646" name="Group 6"/>
          <p:cNvGrpSpPr>
            <a:grpSpLocks/>
          </p:cNvGrpSpPr>
          <p:nvPr/>
        </p:nvGrpSpPr>
        <p:grpSpPr bwMode="auto">
          <a:xfrm flipH="1">
            <a:off x="6042025" y="6011863"/>
            <a:ext cx="992188" cy="96837"/>
            <a:chOff x="4064" y="1917"/>
            <a:chExt cx="625" cy="61"/>
          </a:xfrm>
        </p:grpSpPr>
        <p:grpSp>
          <p:nvGrpSpPr>
            <p:cNvPr id="112647" name="Group 7"/>
            <p:cNvGrpSpPr>
              <a:grpSpLocks/>
            </p:cNvGrpSpPr>
            <p:nvPr/>
          </p:nvGrpSpPr>
          <p:grpSpPr bwMode="auto">
            <a:xfrm>
              <a:off x="4096" y="1944"/>
              <a:ext cx="564" cy="4"/>
              <a:chOff x="4092" y="1944"/>
              <a:chExt cx="564" cy="4"/>
            </a:xfrm>
          </p:grpSpPr>
          <p:sp>
            <p:nvSpPr>
              <p:cNvPr id="112648" name="Line 8"/>
              <p:cNvSpPr>
                <a:spLocks noChangeShapeType="1"/>
              </p:cNvSpPr>
              <p:nvPr/>
            </p:nvSpPr>
            <p:spPr bwMode="auto">
              <a:xfrm>
                <a:off x="4092" y="1948"/>
                <a:ext cx="564" cy="0"/>
              </a:xfrm>
              <a:prstGeom prst="line">
                <a:avLst/>
              </a:prstGeom>
              <a:noFill/>
              <a:ln w="38100">
                <a:solidFill>
                  <a:srgbClr val="FF0000"/>
                </a:solidFill>
                <a:round/>
                <a:headEnd/>
                <a:tailEnd/>
              </a:ln>
              <a:effectLst>
                <a:prstShdw prst="shdw17" dist="17961" dir="2700000">
                  <a:srgbClr val="FF0000">
                    <a:gamma/>
                    <a:shade val="60000"/>
                    <a:invGamma/>
                  </a:srgbClr>
                </a:prstShdw>
              </a:effectLst>
            </p:spPr>
            <p:txBody>
              <a:bodyPr/>
              <a:lstStyle/>
              <a:p>
                <a:endParaRPr lang="th-TH"/>
              </a:p>
            </p:txBody>
          </p:sp>
          <p:sp>
            <p:nvSpPr>
              <p:cNvPr id="112649" name="Line 9"/>
              <p:cNvSpPr>
                <a:spLocks noChangeShapeType="1"/>
              </p:cNvSpPr>
              <p:nvPr/>
            </p:nvSpPr>
            <p:spPr bwMode="auto">
              <a:xfrm flipH="1">
                <a:off x="4264" y="1944"/>
                <a:ext cx="116" cy="0"/>
              </a:xfrm>
              <a:prstGeom prst="line">
                <a:avLst/>
              </a:prstGeom>
              <a:noFill/>
              <a:ln w="38100">
                <a:solidFill>
                  <a:srgbClr val="FF0000"/>
                </a:solidFill>
                <a:round/>
                <a:headEnd/>
                <a:tailEnd type="stealth" w="lg" len="lg"/>
              </a:ln>
              <a:effectLst/>
            </p:spPr>
            <p:txBody>
              <a:bodyPr/>
              <a:lstStyle/>
              <a:p>
                <a:endParaRPr lang="th-TH"/>
              </a:p>
            </p:txBody>
          </p:sp>
        </p:grpSp>
        <p:sp>
          <p:nvSpPr>
            <p:cNvPr id="112650" name="Oval 10"/>
            <p:cNvSpPr>
              <a:spLocks noChangeArrowheads="1"/>
            </p:cNvSpPr>
            <p:nvPr/>
          </p:nvSpPr>
          <p:spPr bwMode="auto">
            <a:xfrm>
              <a:off x="4064" y="1917"/>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sp>
          <p:nvSpPr>
            <p:cNvPr id="112651" name="Oval 11"/>
            <p:cNvSpPr>
              <a:spLocks noChangeArrowheads="1"/>
            </p:cNvSpPr>
            <p:nvPr/>
          </p:nvSpPr>
          <p:spPr bwMode="auto">
            <a:xfrm>
              <a:off x="4633" y="1922"/>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grpSp>
      <p:grpSp>
        <p:nvGrpSpPr>
          <p:cNvPr id="112652" name="Group 12"/>
          <p:cNvGrpSpPr>
            <a:grpSpLocks/>
          </p:cNvGrpSpPr>
          <p:nvPr/>
        </p:nvGrpSpPr>
        <p:grpSpPr bwMode="auto">
          <a:xfrm rot="8057745">
            <a:off x="6832600" y="5691188"/>
            <a:ext cx="992187" cy="96838"/>
            <a:chOff x="4064" y="1917"/>
            <a:chExt cx="625" cy="61"/>
          </a:xfrm>
        </p:grpSpPr>
        <p:grpSp>
          <p:nvGrpSpPr>
            <p:cNvPr id="112653" name="Group 13"/>
            <p:cNvGrpSpPr>
              <a:grpSpLocks/>
            </p:cNvGrpSpPr>
            <p:nvPr/>
          </p:nvGrpSpPr>
          <p:grpSpPr bwMode="auto">
            <a:xfrm>
              <a:off x="4096" y="1944"/>
              <a:ext cx="564" cy="4"/>
              <a:chOff x="4092" y="1944"/>
              <a:chExt cx="564" cy="4"/>
            </a:xfrm>
          </p:grpSpPr>
          <p:sp>
            <p:nvSpPr>
              <p:cNvPr id="112654" name="Line 14"/>
              <p:cNvSpPr>
                <a:spLocks noChangeShapeType="1"/>
              </p:cNvSpPr>
              <p:nvPr/>
            </p:nvSpPr>
            <p:spPr bwMode="auto">
              <a:xfrm>
                <a:off x="4092" y="1948"/>
                <a:ext cx="564" cy="0"/>
              </a:xfrm>
              <a:prstGeom prst="line">
                <a:avLst/>
              </a:prstGeom>
              <a:noFill/>
              <a:ln w="38100">
                <a:solidFill>
                  <a:srgbClr val="FF0000"/>
                </a:solidFill>
                <a:round/>
                <a:headEnd/>
                <a:tailEnd/>
              </a:ln>
              <a:effectLst>
                <a:prstShdw prst="shdw17" dist="17961" dir="2700000">
                  <a:srgbClr val="FF0000">
                    <a:gamma/>
                    <a:shade val="60000"/>
                    <a:invGamma/>
                  </a:srgbClr>
                </a:prstShdw>
              </a:effectLst>
            </p:spPr>
            <p:txBody>
              <a:bodyPr/>
              <a:lstStyle/>
              <a:p>
                <a:endParaRPr lang="th-TH"/>
              </a:p>
            </p:txBody>
          </p:sp>
          <p:sp>
            <p:nvSpPr>
              <p:cNvPr id="112655" name="Line 15"/>
              <p:cNvSpPr>
                <a:spLocks noChangeShapeType="1"/>
              </p:cNvSpPr>
              <p:nvPr/>
            </p:nvSpPr>
            <p:spPr bwMode="auto">
              <a:xfrm flipH="1">
                <a:off x="4264" y="1944"/>
                <a:ext cx="116" cy="0"/>
              </a:xfrm>
              <a:prstGeom prst="line">
                <a:avLst/>
              </a:prstGeom>
              <a:noFill/>
              <a:ln w="38100">
                <a:solidFill>
                  <a:srgbClr val="FF0000"/>
                </a:solidFill>
                <a:round/>
                <a:headEnd/>
                <a:tailEnd type="stealth" w="lg" len="lg"/>
              </a:ln>
              <a:effectLst/>
            </p:spPr>
            <p:txBody>
              <a:bodyPr/>
              <a:lstStyle/>
              <a:p>
                <a:endParaRPr lang="th-TH"/>
              </a:p>
            </p:txBody>
          </p:sp>
        </p:grpSp>
        <p:sp>
          <p:nvSpPr>
            <p:cNvPr id="112656" name="Oval 16"/>
            <p:cNvSpPr>
              <a:spLocks noChangeArrowheads="1"/>
            </p:cNvSpPr>
            <p:nvPr/>
          </p:nvSpPr>
          <p:spPr bwMode="auto">
            <a:xfrm>
              <a:off x="4064" y="1917"/>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sp>
          <p:nvSpPr>
            <p:cNvPr id="112657" name="Oval 17"/>
            <p:cNvSpPr>
              <a:spLocks noChangeArrowheads="1"/>
            </p:cNvSpPr>
            <p:nvPr/>
          </p:nvSpPr>
          <p:spPr bwMode="auto">
            <a:xfrm>
              <a:off x="4633" y="1922"/>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2000" fill="hold" nodeType="afterEffect">
                                  <p:stCondLst>
                                    <p:cond delay="0"/>
                                  </p:stCondLst>
                                  <p:childTnLst>
                                    <p:set>
                                      <p:cBhvr>
                                        <p:cTn id="6" dur="1" fill="hold">
                                          <p:stCondLst>
                                            <p:cond delay="0"/>
                                          </p:stCondLst>
                                        </p:cTn>
                                        <p:tgtEl>
                                          <p:spTgt spid="112646"/>
                                        </p:tgtEl>
                                        <p:attrNameLst>
                                          <p:attrName>style.visibility</p:attrName>
                                        </p:attrNameLst>
                                      </p:cBhvr>
                                      <p:to>
                                        <p:strVal val="visible"/>
                                      </p:to>
                                    </p:set>
                                    <p:animEffect transition="in" filter="wipe(left)">
                                      <p:cBhvr>
                                        <p:cTn id="7" dur="2000"/>
                                        <p:tgtEl>
                                          <p:spTgt spid="112646"/>
                                        </p:tgtEl>
                                      </p:cBhvr>
                                    </p:animEffect>
                                  </p:childTnLst>
                                </p:cTn>
                              </p:par>
                            </p:childTnLst>
                          </p:cTn>
                        </p:par>
                        <p:par>
                          <p:cTn id="8" fill="hold">
                            <p:stCondLst>
                              <p:cond delay="4000"/>
                            </p:stCondLst>
                            <p:childTnLst>
                              <p:par>
                                <p:cTn id="9" presetID="22" presetClass="entr" presetSubtype="8" repeatCount="2000" fill="hold" nodeType="afterEffect">
                                  <p:stCondLst>
                                    <p:cond delay="0"/>
                                  </p:stCondLst>
                                  <p:childTnLst>
                                    <p:set>
                                      <p:cBhvr>
                                        <p:cTn id="10" dur="1" fill="hold">
                                          <p:stCondLst>
                                            <p:cond delay="0"/>
                                          </p:stCondLst>
                                        </p:cTn>
                                        <p:tgtEl>
                                          <p:spTgt spid="112652"/>
                                        </p:tgtEl>
                                        <p:attrNameLst>
                                          <p:attrName>style.visibility</p:attrName>
                                        </p:attrNameLst>
                                      </p:cBhvr>
                                      <p:to>
                                        <p:strVal val="visible"/>
                                      </p:to>
                                    </p:set>
                                    <p:animEffect transition="in" filter="wipe(left)">
                                      <p:cBhvr>
                                        <p:cTn id="11" dur="2000"/>
                                        <p:tgtEl>
                                          <p:spTgt spid="112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154626" name="Picture 2" descr="Winter Scenes HQ Wallpapers!!!! 1600x1200 [from www"/>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154627" name="Rectangle 3"/>
          <p:cNvSpPr>
            <a:spLocks noChangeArrowheads="1"/>
          </p:cNvSpPr>
          <p:nvPr/>
        </p:nvSpPr>
        <p:spPr bwMode="auto">
          <a:xfrm>
            <a:off x="5461000" y="5410200"/>
            <a:ext cx="3683000" cy="1295400"/>
          </a:xfrm>
          <a:prstGeom prst="rect">
            <a:avLst/>
          </a:prstGeom>
          <a:noFill/>
          <a:ln w="9525">
            <a:noFill/>
            <a:miter lim="800000"/>
            <a:headEnd/>
            <a:tailEnd/>
          </a:ln>
          <a:effectLst/>
        </p:spPr>
        <p:txBody>
          <a:bodyPr anchor="ctr"/>
          <a:lstStyle/>
          <a:p>
            <a:pPr algn="ctr">
              <a:lnSpc>
                <a:spcPct val="50000"/>
              </a:lnSpc>
            </a:pPr>
            <a:r>
              <a:rPr lang="en-US" sz="12000" b="1">
                <a:solidFill>
                  <a:schemeClr val="accent2"/>
                </a:solidFill>
                <a:effectLst>
                  <a:outerShdw blurRad="38100" dist="38100" dir="2700000" algn="tl">
                    <a:srgbClr val="C0C0C0"/>
                  </a:outerShdw>
                </a:effectLst>
                <a:latin typeface="JS Tina" pitchFamily="2" charset="-34"/>
                <a:cs typeface="JS Tina" pitchFamily="2" charset="-34"/>
              </a:rPr>
              <a:t>Snow</a:t>
            </a:r>
            <a:endParaRPr lang="th-TH" sz="12000" b="1">
              <a:solidFill>
                <a:schemeClr val="accent2"/>
              </a:solidFill>
              <a:effectLst>
                <a:outerShdw blurRad="38100" dist="38100" dir="2700000" algn="tl">
                  <a:srgbClr val="C0C0C0"/>
                </a:outerShdw>
              </a:effectLst>
              <a:latin typeface="JS Tina" pitchFamily="2" charset="-34"/>
              <a:cs typeface="JS Tina" pitchFamily="2" charset="-34"/>
            </a:endParaRPr>
          </a:p>
        </p:txBody>
      </p:sp>
      <p:pic>
        <p:nvPicPr>
          <p:cNvPr id="154628" name="Picture 4"/>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04850" y="3648075"/>
            <a:ext cx="2974975" cy="2971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4627"/>
                                        </p:tgtEl>
                                        <p:attrNameLst>
                                          <p:attrName>style.visibility</p:attrName>
                                        </p:attrNameLst>
                                      </p:cBhvr>
                                      <p:to>
                                        <p:strVal val="visible"/>
                                      </p:to>
                                    </p:set>
                                    <p:animEffect transition="in" filter="fade">
                                      <p:cBhvr>
                                        <p:cTn id="7" dur="3000"/>
                                        <p:tgtEl>
                                          <p:spTgt spid="15462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54628"/>
                                        </p:tgtEl>
                                        <p:attrNameLst>
                                          <p:attrName>style.visibility</p:attrName>
                                        </p:attrNameLst>
                                      </p:cBhvr>
                                      <p:to>
                                        <p:strVal val="visible"/>
                                      </p:to>
                                    </p:set>
                                    <p:animEffect transition="in" filter="wipe(down)">
                                      <p:cBhvr>
                                        <p:cTn id="12" dur="580">
                                          <p:stCondLst>
                                            <p:cond delay="0"/>
                                          </p:stCondLst>
                                        </p:cTn>
                                        <p:tgtEl>
                                          <p:spTgt spid="154628"/>
                                        </p:tgtEl>
                                      </p:cBhvr>
                                    </p:animEffect>
                                    <p:anim calcmode="lin" valueType="num">
                                      <p:cBhvr>
                                        <p:cTn id="13" dur="1822" tmFilter="0,0; 0.14,0.36; 0.43,0.73; 0.71,0.91; 1.0,1.0">
                                          <p:stCondLst>
                                            <p:cond delay="0"/>
                                          </p:stCondLst>
                                        </p:cTn>
                                        <p:tgtEl>
                                          <p:spTgt spid="1546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46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46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46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4628"/>
                                        </p:tgtEl>
                                        <p:attrNameLst>
                                          <p:attrName>ppt_y</p:attrName>
                                        </p:attrNameLst>
                                      </p:cBhvr>
                                      <p:tavLst>
                                        <p:tav tm="0" fmla="#ppt_y-sin(pi*$)/81">
                                          <p:val>
                                            <p:fltVal val="0"/>
                                          </p:val>
                                        </p:tav>
                                        <p:tav tm="100000">
                                          <p:val>
                                            <p:fltVal val="1"/>
                                          </p:val>
                                        </p:tav>
                                      </p:tavLst>
                                    </p:anim>
                                    <p:animScale>
                                      <p:cBhvr>
                                        <p:cTn id="18" dur="26">
                                          <p:stCondLst>
                                            <p:cond delay="650"/>
                                          </p:stCondLst>
                                        </p:cTn>
                                        <p:tgtEl>
                                          <p:spTgt spid="154628"/>
                                        </p:tgtEl>
                                      </p:cBhvr>
                                      <p:to x="100000" y="60000"/>
                                    </p:animScale>
                                    <p:animScale>
                                      <p:cBhvr>
                                        <p:cTn id="19" dur="166" decel="50000">
                                          <p:stCondLst>
                                            <p:cond delay="676"/>
                                          </p:stCondLst>
                                        </p:cTn>
                                        <p:tgtEl>
                                          <p:spTgt spid="154628"/>
                                        </p:tgtEl>
                                      </p:cBhvr>
                                      <p:to x="100000" y="100000"/>
                                    </p:animScale>
                                    <p:animScale>
                                      <p:cBhvr>
                                        <p:cTn id="20" dur="26">
                                          <p:stCondLst>
                                            <p:cond delay="1312"/>
                                          </p:stCondLst>
                                        </p:cTn>
                                        <p:tgtEl>
                                          <p:spTgt spid="154628"/>
                                        </p:tgtEl>
                                      </p:cBhvr>
                                      <p:to x="100000" y="80000"/>
                                    </p:animScale>
                                    <p:animScale>
                                      <p:cBhvr>
                                        <p:cTn id="21" dur="166" decel="50000">
                                          <p:stCondLst>
                                            <p:cond delay="1338"/>
                                          </p:stCondLst>
                                        </p:cTn>
                                        <p:tgtEl>
                                          <p:spTgt spid="154628"/>
                                        </p:tgtEl>
                                      </p:cBhvr>
                                      <p:to x="100000" y="100000"/>
                                    </p:animScale>
                                    <p:animScale>
                                      <p:cBhvr>
                                        <p:cTn id="22" dur="26">
                                          <p:stCondLst>
                                            <p:cond delay="1642"/>
                                          </p:stCondLst>
                                        </p:cTn>
                                        <p:tgtEl>
                                          <p:spTgt spid="154628"/>
                                        </p:tgtEl>
                                      </p:cBhvr>
                                      <p:to x="100000" y="90000"/>
                                    </p:animScale>
                                    <p:animScale>
                                      <p:cBhvr>
                                        <p:cTn id="23" dur="166" decel="50000">
                                          <p:stCondLst>
                                            <p:cond delay="1668"/>
                                          </p:stCondLst>
                                        </p:cTn>
                                        <p:tgtEl>
                                          <p:spTgt spid="154628"/>
                                        </p:tgtEl>
                                      </p:cBhvr>
                                      <p:to x="100000" y="100000"/>
                                    </p:animScale>
                                    <p:animScale>
                                      <p:cBhvr>
                                        <p:cTn id="24" dur="26">
                                          <p:stCondLst>
                                            <p:cond delay="1808"/>
                                          </p:stCondLst>
                                        </p:cTn>
                                        <p:tgtEl>
                                          <p:spTgt spid="154628"/>
                                        </p:tgtEl>
                                      </p:cBhvr>
                                      <p:to x="100000" y="95000"/>
                                    </p:animScale>
                                    <p:animScale>
                                      <p:cBhvr>
                                        <p:cTn id="25" dur="166" decel="50000">
                                          <p:stCondLst>
                                            <p:cond delay="1834"/>
                                          </p:stCondLst>
                                        </p:cTn>
                                        <p:tgtEl>
                                          <p:spTgt spid="154628"/>
                                        </p:tgtEl>
                                      </p:cBhvr>
                                      <p:to x="100000" y="100000"/>
                                    </p:animScale>
                                  </p:childTnLst>
                                </p:cTn>
                              </p:par>
                            </p:childTnLst>
                          </p:cTn>
                        </p:par>
                        <p:par>
                          <p:cTn id="26" fill="hold">
                            <p:stCondLst>
                              <p:cond delay="2000"/>
                            </p:stCondLst>
                            <p:childTnLst>
                              <p:par>
                                <p:cTn id="27" presetID="26" presetClass="emph" presetSubtype="0" repeatCount="indefinite" fill="hold" nodeType="afterEffect">
                                  <p:stCondLst>
                                    <p:cond delay="0"/>
                                  </p:stCondLst>
                                  <p:childTnLst>
                                    <p:animEffect transition="out" filter="fade">
                                      <p:cBhvr>
                                        <p:cTn id="28" dur="500" tmFilter="0, 0; .2, .5; .8, .5; 1, 0"/>
                                        <p:tgtEl>
                                          <p:spTgt spid="154628"/>
                                        </p:tgtEl>
                                      </p:cBhvr>
                                    </p:animEffect>
                                    <p:animScale>
                                      <p:cBhvr>
                                        <p:cTn id="29" dur="250" autoRev="1" fill="hold"/>
                                        <p:tgtEl>
                                          <p:spTgt spid="1546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113666" name="Rectangle 2"/>
          <p:cNvSpPr>
            <a:spLocks noGrp="1" noChangeArrowheads="1"/>
          </p:cNvSpPr>
          <p:nvPr>
            <p:ph type="title"/>
          </p:nvPr>
        </p:nvSpPr>
        <p:spPr>
          <a:xfrm>
            <a:off x="357188" y="0"/>
            <a:ext cx="8496300" cy="1143000"/>
          </a:xfrm>
        </p:spPr>
        <p:txBody>
          <a:bodyPr/>
          <a:lstStyle/>
          <a:p>
            <a:pPr algn="l"/>
            <a:r>
              <a:rPr lang="en-US" sz="3600" b="1">
                <a:solidFill>
                  <a:schemeClr val="accent2"/>
                </a:solidFill>
                <a:effectLst>
                  <a:outerShdw blurRad="38100" dist="38100" dir="2700000" algn="tl">
                    <a:srgbClr val="C0C0C0"/>
                  </a:outerShdw>
                </a:effectLst>
                <a:latin typeface="Times New Roman" pitchFamily="18" charset="0"/>
              </a:rPr>
              <a:t>Cooling with Dehumidification </a:t>
            </a:r>
            <a:r>
              <a:rPr lang="en-US" sz="2400" i="1">
                <a:solidFill>
                  <a:schemeClr val="accent2"/>
                </a:solidFill>
                <a:latin typeface="Times New Roman" pitchFamily="18" charset="0"/>
              </a:rPr>
              <a:t>(</a:t>
            </a:r>
            <a:r>
              <a:rPr lang="el-GR" sz="2400" i="1">
                <a:solidFill>
                  <a:schemeClr val="accent2"/>
                </a:solidFill>
                <a:latin typeface="Times New Roman" pitchFamily="18" charset="0"/>
                <a:cs typeface="Times New Roman" pitchFamily="18" charset="0"/>
              </a:rPr>
              <a:t>ω</a:t>
            </a:r>
            <a:r>
              <a:rPr lang="en-US" sz="2400" i="1">
                <a:solidFill>
                  <a:schemeClr val="accent2"/>
                </a:solidFill>
                <a:latin typeface="Times New Roman" pitchFamily="18" charset="0"/>
                <a:cs typeface="Times New Roman" pitchFamily="18" charset="0"/>
              </a:rPr>
              <a:t> = decreases)</a:t>
            </a:r>
            <a:endParaRPr lang="el-GR" sz="2400" i="1">
              <a:solidFill>
                <a:schemeClr val="accent2"/>
              </a:solidFill>
              <a:latin typeface="Times New Roman" pitchFamily="18" charset="0"/>
              <a:cs typeface="Times New Roman" pitchFamily="18" charset="0"/>
            </a:endParaRPr>
          </a:p>
        </p:txBody>
      </p:sp>
      <p:sp>
        <p:nvSpPr>
          <p:cNvPr id="113667" name="Text Box 3"/>
          <p:cNvSpPr txBox="1">
            <a:spLocks noChangeArrowheads="1"/>
          </p:cNvSpPr>
          <p:nvPr/>
        </p:nvSpPr>
        <p:spPr bwMode="auto">
          <a:xfrm>
            <a:off x="165100" y="1233488"/>
            <a:ext cx="8775700" cy="4965700"/>
          </a:xfrm>
          <a:prstGeom prst="rect">
            <a:avLst/>
          </a:prstGeom>
          <a:noFill/>
          <a:ln w="9525">
            <a:noFill/>
            <a:miter lim="800000"/>
            <a:headEnd/>
            <a:tailEnd/>
          </a:ln>
          <a:effectLst/>
        </p:spPr>
        <p:txBody>
          <a:bodyPr>
            <a:spAutoFit/>
          </a:bodyPr>
          <a:lstStyle/>
          <a:p>
            <a:pPr>
              <a:buFontTx/>
              <a:buChar char="•"/>
            </a:pPr>
            <a:r>
              <a:rPr lang="th-TH" sz="3200">
                <a:latin typeface="Comic Sans MS" pitchFamily="66" charset="0"/>
              </a:rPr>
              <a:t> สภาพอากาศ ร้อน-ชื้น (ประเทศแทบร้อน เช่น ไทย)</a:t>
            </a:r>
            <a:endParaRPr lang="en-US" sz="3200">
              <a:latin typeface="Comic Sans MS" pitchFamily="66" charset="0"/>
            </a:endParaRPr>
          </a:p>
          <a:p>
            <a:pPr>
              <a:buFontTx/>
              <a:buChar char="•"/>
            </a:pPr>
            <a:r>
              <a:rPr lang="th-TH" sz="3200">
                <a:latin typeface="Comic Sans MS" pitchFamily="66" charset="0"/>
              </a:rPr>
              <a:t> </a:t>
            </a:r>
            <a:r>
              <a:rPr lang="en-US" sz="3200">
                <a:latin typeface="Comic Sans MS" pitchFamily="66" charset="0"/>
              </a:rPr>
              <a:t>Temp </a:t>
            </a:r>
            <a:r>
              <a:rPr lang="th-TH" sz="3200">
                <a:latin typeface="Comic Sans MS" pitchFamily="66" charset="0"/>
              </a:rPr>
              <a:t>สูง </a:t>
            </a:r>
            <a:r>
              <a:rPr lang="en-US" sz="3200">
                <a:latin typeface="Comic Sans MS" pitchFamily="66" charset="0"/>
              </a:rPr>
              <a:t>RH </a:t>
            </a:r>
            <a:r>
              <a:rPr lang="th-TH" sz="3200">
                <a:latin typeface="Comic Sans MS" pitchFamily="66" charset="0"/>
              </a:rPr>
              <a:t>สูง ลดอุณหภูมิอย่างเดียว </a:t>
            </a:r>
            <a:r>
              <a:rPr lang="en-US" sz="3200">
                <a:latin typeface="Comic Sans MS" pitchFamily="66" charset="0"/>
              </a:rPr>
              <a:t>RH </a:t>
            </a:r>
            <a:r>
              <a:rPr lang="th-TH" sz="3200">
                <a:latin typeface="Comic Sans MS" pitchFamily="66" charset="0"/>
              </a:rPr>
              <a:t>ยิ่งเพิ่ม </a:t>
            </a:r>
            <a:r>
              <a:rPr lang="en-US" sz="3200">
                <a:latin typeface="Comic Sans MS" pitchFamily="66" charset="0"/>
                <a:sym typeface="Wingdings" pitchFamily="2" charset="2"/>
              </a:rPr>
              <a:t> RH </a:t>
            </a:r>
            <a:r>
              <a:rPr lang="th-TH" sz="3200">
                <a:latin typeface="Comic Sans MS" pitchFamily="66" charset="0"/>
                <a:sym typeface="Wingdings" pitchFamily="2" charset="2"/>
              </a:rPr>
              <a:t>สูงมากๆ .. ไม่สบายตัว..</a:t>
            </a:r>
          </a:p>
          <a:p>
            <a:pPr>
              <a:buFontTx/>
              <a:buChar char="•"/>
            </a:pPr>
            <a:r>
              <a:rPr lang="th-TH" sz="3200">
                <a:latin typeface="Comic Sans MS" pitchFamily="66" charset="0"/>
                <a:sym typeface="Wingdings" pitchFamily="2" charset="2"/>
              </a:rPr>
              <a:t> ดังนั้นต้องลดความชื้นในอากาศลงด้วย</a:t>
            </a:r>
          </a:p>
          <a:p>
            <a:pPr>
              <a:buFontTx/>
              <a:buChar char="•"/>
            </a:pPr>
            <a:r>
              <a:rPr lang="th-TH" sz="3200">
                <a:latin typeface="Comic Sans MS" pitchFamily="66" charset="0"/>
                <a:sym typeface="Wingdings" pitchFamily="2" charset="2"/>
              </a:rPr>
              <a:t> ลดความชื้นโดย ลดอุณหภูมิให้ต่ำกว่า </a:t>
            </a:r>
            <a:r>
              <a:rPr lang="en-US" sz="3200">
                <a:latin typeface="Comic Sans MS" pitchFamily="66" charset="0"/>
                <a:sym typeface="Wingdings" pitchFamily="2" charset="2"/>
              </a:rPr>
              <a:t>Dew point  Condensation</a:t>
            </a:r>
            <a:r>
              <a:rPr lang="th-TH" sz="3200">
                <a:latin typeface="Comic Sans MS" pitchFamily="66" charset="0"/>
                <a:sym typeface="Wingdings" pitchFamily="2" charset="2"/>
              </a:rPr>
              <a:t> </a:t>
            </a:r>
            <a:r>
              <a:rPr lang="en-US" sz="3200">
                <a:solidFill>
                  <a:srgbClr val="000066"/>
                </a:solidFill>
                <a:latin typeface="Comic Sans MS" pitchFamily="66" charset="0"/>
                <a:sym typeface="Wingdings" pitchFamily="2" charset="2"/>
              </a:rPr>
              <a:t>(Dehumidification)</a:t>
            </a:r>
            <a:endParaRPr lang="th-TH" sz="3200">
              <a:solidFill>
                <a:srgbClr val="000066"/>
              </a:solidFill>
              <a:latin typeface="Comic Sans MS" pitchFamily="66" charset="0"/>
              <a:sym typeface="Wingdings" pitchFamily="2" charset="2"/>
            </a:endParaRPr>
          </a:p>
          <a:p>
            <a:pPr>
              <a:buFontTx/>
              <a:buChar char="•"/>
            </a:pPr>
            <a:r>
              <a:rPr lang="th-TH" sz="3200">
                <a:latin typeface="Comic Sans MS" pitchFamily="66" charset="0"/>
                <a:sym typeface="Wingdings" pitchFamily="2" charset="2"/>
              </a:rPr>
              <a:t>แล้วค่อยอุ่นอากาศนั้นขึ้นมาที่ </a:t>
            </a:r>
            <a:r>
              <a:rPr lang="en-US" sz="3200">
                <a:latin typeface="Comic Sans MS" pitchFamily="66" charset="0"/>
                <a:sym typeface="Wingdings" pitchFamily="2" charset="2"/>
              </a:rPr>
              <a:t>Temp </a:t>
            </a:r>
            <a:r>
              <a:rPr lang="th-TH" sz="3200">
                <a:latin typeface="Comic Sans MS" pitchFamily="66" charset="0"/>
                <a:sym typeface="Wingdings" pitchFamily="2" charset="2"/>
              </a:rPr>
              <a:t>และ </a:t>
            </a:r>
            <a:r>
              <a:rPr lang="en-US" sz="3200">
                <a:latin typeface="Comic Sans MS" pitchFamily="66" charset="0"/>
                <a:sym typeface="Wingdings" pitchFamily="2" charset="2"/>
              </a:rPr>
              <a:t>RH </a:t>
            </a:r>
            <a:r>
              <a:rPr lang="th-TH" sz="3200">
                <a:latin typeface="Comic Sans MS" pitchFamily="66" charset="0"/>
                <a:sym typeface="Wingdings" pitchFamily="2" charset="2"/>
              </a:rPr>
              <a:t>ที่ต้องการอีกที ซึ่งอาจทำโดยการผสมกับอากาศจากห้อง(</a:t>
            </a:r>
            <a:r>
              <a:rPr lang="en-US" sz="3200">
                <a:latin typeface="Comic Sans MS" pitchFamily="66" charset="0"/>
                <a:sym typeface="Wingdings" pitchFamily="2" charset="2"/>
              </a:rPr>
              <a:t>return air - </a:t>
            </a:r>
            <a:r>
              <a:rPr lang="th-TH" sz="3200">
                <a:latin typeface="Comic Sans MS" pitchFamily="66" charset="0"/>
                <a:sym typeface="Wingdings" pitchFamily="2" charset="2"/>
              </a:rPr>
              <a:t>ซึ่งอุ่นกว่า)ในปริมาณที่เหมาะสม (ไม่ต้องให้ความร้อน)</a:t>
            </a:r>
          </a:p>
          <a:p>
            <a:pPr>
              <a:buFontTx/>
              <a:buChar char="•"/>
            </a:pPr>
            <a:r>
              <a:rPr lang="th-TH" sz="3200">
                <a:latin typeface="Comic Sans MS" pitchFamily="66" charset="0"/>
              </a:rPr>
              <a:t> กระบวนการแบบนี้ เกิดโดยทั่วไปในเครื่องปรับอากาศในประเทศไทย</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114690" name="Picture 2" descr="Fig 14-25"/>
          <p:cNvPicPr>
            <a:picLocks noChangeAspect="1" noChangeArrowheads="1"/>
          </p:cNvPicPr>
          <p:nvPr/>
        </p:nvPicPr>
        <p:blipFill>
          <a:blip r:embed="rId2" cstate="email"/>
          <a:srcRect/>
          <a:stretch>
            <a:fillRect/>
          </a:stretch>
        </p:blipFill>
        <p:spPr bwMode="auto">
          <a:xfrm>
            <a:off x="5364163" y="3024188"/>
            <a:ext cx="3228975" cy="3267075"/>
          </a:xfrm>
          <a:prstGeom prst="rect">
            <a:avLst/>
          </a:prstGeom>
          <a:noFill/>
        </p:spPr>
      </p:pic>
      <p:sp>
        <p:nvSpPr>
          <p:cNvPr id="114691" name="Text Box 3"/>
          <p:cNvSpPr txBox="1">
            <a:spLocks noChangeArrowheads="1"/>
          </p:cNvSpPr>
          <p:nvPr/>
        </p:nvSpPr>
        <p:spPr bwMode="auto">
          <a:xfrm>
            <a:off x="193675" y="306388"/>
            <a:ext cx="8775700" cy="2803525"/>
          </a:xfrm>
          <a:prstGeom prst="rect">
            <a:avLst/>
          </a:prstGeom>
          <a:noFill/>
          <a:ln w="9525">
            <a:noFill/>
            <a:miter lim="800000"/>
            <a:headEnd/>
            <a:tailEnd/>
          </a:ln>
          <a:effectLst/>
        </p:spPr>
        <p:txBody>
          <a:bodyPr>
            <a:spAutoFit/>
          </a:bodyPr>
          <a:lstStyle/>
          <a:p>
            <a:pPr>
              <a:spcBef>
                <a:spcPct val="50000"/>
              </a:spcBef>
            </a:pPr>
            <a:r>
              <a:rPr lang="en-US" u="sng">
                <a:latin typeface="Comic Sans MS" pitchFamily="66" charset="0"/>
              </a:rPr>
              <a:t>Example 14.6</a:t>
            </a:r>
            <a:r>
              <a:rPr lang="en-US">
                <a:latin typeface="Comic Sans MS" pitchFamily="66" charset="0"/>
              </a:rPr>
              <a:t>    </a:t>
            </a:r>
            <a:r>
              <a:rPr lang="en-US" sz="2000" i="1">
                <a:solidFill>
                  <a:schemeClr val="accent2"/>
                </a:solidFill>
                <a:latin typeface="Comic Sans MS" pitchFamily="66" charset="0"/>
              </a:rPr>
              <a:t>Cooling and Dehumidification of Air</a:t>
            </a:r>
          </a:p>
          <a:p>
            <a:pPr>
              <a:spcBef>
                <a:spcPct val="50000"/>
              </a:spcBef>
            </a:pPr>
            <a:r>
              <a:rPr lang="en-US" sz="2400">
                <a:latin typeface="Comic Sans MS" pitchFamily="66" charset="0"/>
              </a:rPr>
              <a:t>Air enters a window type air conditioner at 1 atm, 30</a:t>
            </a:r>
            <a:r>
              <a:rPr lang="en-US" sz="2400" baseline="30000">
                <a:latin typeface="Comic Sans MS" pitchFamily="66" charset="0"/>
              </a:rPr>
              <a:t>o</a:t>
            </a:r>
            <a:r>
              <a:rPr lang="en-US" sz="2400">
                <a:latin typeface="Comic Sans MS" pitchFamily="66" charset="0"/>
              </a:rPr>
              <a:t>C, and 80% relative humidity at a rate of 10 m</a:t>
            </a:r>
            <a:r>
              <a:rPr lang="en-US" sz="2400" baseline="30000">
                <a:latin typeface="Comic Sans MS" pitchFamily="66" charset="0"/>
              </a:rPr>
              <a:t>3</a:t>
            </a:r>
            <a:r>
              <a:rPr lang="en-US" sz="2400">
                <a:latin typeface="Comic Sans MS" pitchFamily="66" charset="0"/>
              </a:rPr>
              <a:t>/min and leaves as saturated air at 14</a:t>
            </a:r>
            <a:r>
              <a:rPr lang="en-US" sz="2400" baseline="30000">
                <a:latin typeface="Comic Sans MS" pitchFamily="66" charset="0"/>
              </a:rPr>
              <a:t>o</a:t>
            </a:r>
            <a:r>
              <a:rPr lang="en-US" sz="2400">
                <a:latin typeface="Comic Sans MS" pitchFamily="66" charset="0"/>
              </a:rPr>
              <a:t>C determine the rate of heat and moisture removal from the air.</a:t>
            </a:r>
          </a:p>
          <a:p>
            <a:pPr>
              <a:spcBef>
                <a:spcPct val="50000"/>
              </a:spcBef>
            </a:pPr>
            <a:r>
              <a:rPr lang="en-US" u="sng">
                <a:latin typeface="Comic Sans MS" pitchFamily="66" charset="0"/>
              </a:rPr>
              <a:t>Solution</a:t>
            </a:r>
            <a:r>
              <a:rPr lang="en-US">
                <a:latin typeface="Comic Sans MS" pitchFamily="66" charset="0"/>
              </a:rPr>
              <a:t>   </a:t>
            </a:r>
            <a:endParaRPr lang="th-TH">
              <a:latin typeface="Comic Sans MS" pitchFamily="66" charset="0"/>
            </a:endParaRPr>
          </a:p>
        </p:txBody>
      </p:sp>
      <p:sp>
        <p:nvSpPr>
          <p:cNvPr id="114692" name="Text Box 4"/>
          <p:cNvSpPr txBox="1">
            <a:spLocks noChangeArrowheads="1"/>
          </p:cNvSpPr>
          <p:nvPr/>
        </p:nvSpPr>
        <p:spPr bwMode="auto">
          <a:xfrm>
            <a:off x="4975225" y="2063750"/>
            <a:ext cx="3652838" cy="374650"/>
          </a:xfrm>
          <a:prstGeom prst="rect">
            <a:avLst/>
          </a:prstGeom>
          <a:noFill/>
          <a:ln w="38100">
            <a:solidFill>
              <a:srgbClr val="FF9900"/>
            </a:solidFill>
            <a:miter lim="800000"/>
            <a:headEnd/>
            <a:tailEnd/>
          </a:ln>
          <a:effectLst>
            <a:prstShdw prst="shdw17" dist="17961" dir="2700000">
              <a:srgbClr val="FF9900">
                <a:gamma/>
                <a:shade val="60000"/>
                <a:invGamma/>
              </a:srgbClr>
            </a:prstShdw>
          </a:effectLst>
        </p:spPr>
        <p:txBody>
          <a:bodyPr>
            <a:spAutoFit/>
          </a:bodyPr>
          <a:lstStyle/>
          <a:p>
            <a:r>
              <a:rPr lang="en-US" sz="1600" i="1">
                <a:solidFill>
                  <a:srgbClr val="FF3300"/>
                </a:solidFill>
                <a:latin typeface="Times New Roman" pitchFamily="18" charset="0"/>
              </a:rPr>
              <a:t>(a)    = 511 kJ/min;  (b)    = 0.131kg/min</a:t>
            </a:r>
          </a:p>
        </p:txBody>
      </p:sp>
      <p:pic>
        <p:nvPicPr>
          <p:cNvPr id="114693" name="Picture 5" descr="Fig 14-25"/>
          <p:cNvPicPr>
            <a:picLocks noChangeAspect="1" noChangeArrowheads="1"/>
          </p:cNvPicPr>
          <p:nvPr/>
        </p:nvPicPr>
        <p:blipFill>
          <a:blip r:embed="rId3" cstate="email"/>
          <a:srcRect/>
          <a:stretch>
            <a:fillRect/>
          </a:stretch>
        </p:blipFill>
        <p:spPr bwMode="auto">
          <a:xfrm>
            <a:off x="2366963" y="2740025"/>
            <a:ext cx="3224212" cy="2063750"/>
          </a:xfrm>
          <a:prstGeom prst="rect">
            <a:avLst/>
          </a:prstGeom>
          <a:noFill/>
        </p:spPr>
      </p:pic>
      <p:grpSp>
        <p:nvGrpSpPr>
          <p:cNvPr id="114694" name="Group 6"/>
          <p:cNvGrpSpPr>
            <a:grpSpLocks/>
          </p:cNvGrpSpPr>
          <p:nvPr/>
        </p:nvGrpSpPr>
        <p:grpSpPr bwMode="auto">
          <a:xfrm>
            <a:off x="6032500" y="4098925"/>
            <a:ext cx="2049463" cy="1104900"/>
            <a:chOff x="3800" y="2582"/>
            <a:chExt cx="1291" cy="696"/>
          </a:xfrm>
        </p:grpSpPr>
        <p:sp>
          <p:nvSpPr>
            <p:cNvPr id="114695" name="Line 7"/>
            <p:cNvSpPr>
              <a:spLocks noChangeShapeType="1"/>
            </p:cNvSpPr>
            <p:nvPr/>
          </p:nvSpPr>
          <p:spPr bwMode="auto">
            <a:xfrm>
              <a:off x="4526" y="2605"/>
              <a:ext cx="537" cy="0"/>
            </a:xfrm>
            <a:prstGeom prst="line">
              <a:avLst/>
            </a:prstGeom>
            <a:noFill/>
            <a:ln w="38100">
              <a:solidFill>
                <a:srgbClr val="FF0000"/>
              </a:solidFill>
              <a:round/>
              <a:headEnd/>
              <a:tailEnd/>
            </a:ln>
            <a:effectLst>
              <a:prstShdw prst="shdw17" dist="17961" dir="2700000">
                <a:srgbClr val="FF0000">
                  <a:gamma/>
                  <a:shade val="60000"/>
                  <a:invGamma/>
                </a:srgbClr>
              </a:prstShdw>
            </a:effectLst>
          </p:spPr>
          <p:txBody>
            <a:bodyPr/>
            <a:lstStyle/>
            <a:p>
              <a:endParaRPr lang="th-TH"/>
            </a:p>
          </p:txBody>
        </p:sp>
        <p:sp>
          <p:nvSpPr>
            <p:cNvPr id="114696" name="Line 8"/>
            <p:cNvSpPr>
              <a:spLocks noChangeShapeType="1"/>
            </p:cNvSpPr>
            <p:nvPr/>
          </p:nvSpPr>
          <p:spPr bwMode="auto">
            <a:xfrm flipH="1">
              <a:off x="4690" y="2601"/>
              <a:ext cx="110" cy="0"/>
            </a:xfrm>
            <a:prstGeom prst="line">
              <a:avLst/>
            </a:prstGeom>
            <a:noFill/>
            <a:ln w="38100">
              <a:solidFill>
                <a:srgbClr val="FF0000"/>
              </a:solidFill>
              <a:round/>
              <a:headEnd/>
              <a:tailEnd type="stealth" w="lg" len="lg"/>
            </a:ln>
            <a:effectLst/>
          </p:spPr>
          <p:txBody>
            <a:bodyPr/>
            <a:lstStyle/>
            <a:p>
              <a:endParaRPr lang="th-TH"/>
            </a:p>
          </p:txBody>
        </p:sp>
        <p:sp>
          <p:nvSpPr>
            <p:cNvPr id="114697" name="Oval 9"/>
            <p:cNvSpPr>
              <a:spLocks noChangeArrowheads="1"/>
            </p:cNvSpPr>
            <p:nvPr/>
          </p:nvSpPr>
          <p:spPr bwMode="auto">
            <a:xfrm>
              <a:off x="5038" y="2582"/>
              <a:ext cx="53" cy="50"/>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sp>
          <p:nvSpPr>
            <p:cNvPr id="114698" name="Freeform 10"/>
            <p:cNvSpPr>
              <a:spLocks/>
            </p:cNvSpPr>
            <p:nvPr/>
          </p:nvSpPr>
          <p:spPr bwMode="auto">
            <a:xfrm>
              <a:off x="3816" y="2604"/>
              <a:ext cx="717" cy="657"/>
            </a:xfrm>
            <a:custGeom>
              <a:avLst/>
              <a:gdLst/>
              <a:ahLst/>
              <a:cxnLst>
                <a:cxn ang="0">
                  <a:pos x="717" y="0"/>
                </a:cxn>
                <a:cxn ang="0">
                  <a:pos x="663" y="90"/>
                </a:cxn>
                <a:cxn ang="0">
                  <a:pos x="600" y="180"/>
                </a:cxn>
                <a:cxn ang="0">
                  <a:pos x="552" y="249"/>
                </a:cxn>
                <a:cxn ang="0">
                  <a:pos x="504" y="309"/>
                </a:cxn>
                <a:cxn ang="0">
                  <a:pos x="444" y="369"/>
                </a:cxn>
                <a:cxn ang="0">
                  <a:pos x="372" y="438"/>
                </a:cxn>
                <a:cxn ang="0">
                  <a:pos x="315" y="486"/>
                </a:cxn>
                <a:cxn ang="0">
                  <a:pos x="228" y="543"/>
                </a:cxn>
                <a:cxn ang="0">
                  <a:pos x="147" y="591"/>
                </a:cxn>
                <a:cxn ang="0">
                  <a:pos x="75" y="627"/>
                </a:cxn>
                <a:cxn ang="0">
                  <a:pos x="0" y="657"/>
                </a:cxn>
              </a:cxnLst>
              <a:rect l="0" t="0" r="r" b="b"/>
              <a:pathLst>
                <a:path w="717" h="657">
                  <a:moveTo>
                    <a:pt x="717" y="0"/>
                  </a:moveTo>
                  <a:cubicBezTo>
                    <a:pt x="699" y="30"/>
                    <a:pt x="682" y="60"/>
                    <a:pt x="663" y="90"/>
                  </a:cubicBezTo>
                  <a:cubicBezTo>
                    <a:pt x="644" y="120"/>
                    <a:pt x="618" y="154"/>
                    <a:pt x="600" y="180"/>
                  </a:cubicBezTo>
                  <a:cubicBezTo>
                    <a:pt x="582" y="206"/>
                    <a:pt x="568" y="228"/>
                    <a:pt x="552" y="249"/>
                  </a:cubicBezTo>
                  <a:cubicBezTo>
                    <a:pt x="536" y="270"/>
                    <a:pt x="522" y="289"/>
                    <a:pt x="504" y="309"/>
                  </a:cubicBezTo>
                  <a:cubicBezTo>
                    <a:pt x="486" y="329"/>
                    <a:pt x="466" y="348"/>
                    <a:pt x="444" y="369"/>
                  </a:cubicBezTo>
                  <a:cubicBezTo>
                    <a:pt x="422" y="390"/>
                    <a:pt x="394" y="418"/>
                    <a:pt x="372" y="438"/>
                  </a:cubicBezTo>
                  <a:cubicBezTo>
                    <a:pt x="350" y="458"/>
                    <a:pt x="339" y="468"/>
                    <a:pt x="315" y="486"/>
                  </a:cubicBezTo>
                  <a:cubicBezTo>
                    <a:pt x="291" y="504"/>
                    <a:pt x="256" y="526"/>
                    <a:pt x="228" y="543"/>
                  </a:cubicBezTo>
                  <a:cubicBezTo>
                    <a:pt x="200" y="560"/>
                    <a:pt x="172" y="577"/>
                    <a:pt x="147" y="591"/>
                  </a:cubicBezTo>
                  <a:cubicBezTo>
                    <a:pt x="122" y="605"/>
                    <a:pt x="99" y="616"/>
                    <a:pt x="75" y="627"/>
                  </a:cubicBezTo>
                  <a:cubicBezTo>
                    <a:pt x="51" y="638"/>
                    <a:pt x="25" y="647"/>
                    <a:pt x="0" y="657"/>
                  </a:cubicBezTo>
                </a:path>
              </a:pathLst>
            </a:custGeom>
            <a:noFill/>
            <a:ln w="38100">
              <a:solidFill>
                <a:srgbClr val="FF0000"/>
              </a:solidFill>
              <a:round/>
              <a:headEnd/>
              <a:tailEnd/>
            </a:ln>
            <a:effectLst>
              <a:prstShdw prst="shdw17" dist="17961" dir="2700000">
                <a:srgbClr val="FF0000">
                  <a:gamma/>
                  <a:shade val="60000"/>
                  <a:invGamma/>
                </a:srgbClr>
              </a:prstShdw>
            </a:effectLst>
          </p:spPr>
          <p:txBody>
            <a:bodyPr/>
            <a:lstStyle/>
            <a:p>
              <a:endParaRPr lang="th-TH"/>
            </a:p>
          </p:txBody>
        </p:sp>
        <p:sp>
          <p:nvSpPr>
            <p:cNvPr id="114699" name="Oval 11"/>
            <p:cNvSpPr>
              <a:spLocks noChangeArrowheads="1"/>
            </p:cNvSpPr>
            <p:nvPr/>
          </p:nvSpPr>
          <p:spPr bwMode="auto">
            <a:xfrm>
              <a:off x="4510" y="2582"/>
              <a:ext cx="53" cy="50"/>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sp>
          <p:nvSpPr>
            <p:cNvPr id="114700" name="Oval 12"/>
            <p:cNvSpPr>
              <a:spLocks noChangeArrowheads="1"/>
            </p:cNvSpPr>
            <p:nvPr/>
          </p:nvSpPr>
          <p:spPr bwMode="auto">
            <a:xfrm>
              <a:off x="3800" y="3228"/>
              <a:ext cx="53" cy="50"/>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sp>
          <p:nvSpPr>
            <p:cNvPr id="114701" name="Line 13"/>
            <p:cNvSpPr>
              <a:spLocks noChangeShapeType="1"/>
            </p:cNvSpPr>
            <p:nvPr/>
          </p:nvSpPr>
          <p:spPr bwMode="auto">
            <a:xfrm flipH="1">
              <a:off x="4200" y="2951"/>
              <a:ext cx="89" cy="75"/>
            </a:xfrm>
            <a:prstGeom prst="line">
              <a:avLst/>
            </a:prstGeom>
            <a:noFill/>
            <a:ln w="38100">
              <a:solidFill>
                <a:srgbClr val="FF0000"/>
              </a:solidFill>
              <a:round/>
              <a:headEnd/>
              <a:tailEnd type="stealth" w="lg" len="lg"/>
            </a:ln>
            <a:effectLst/>
          </p:spPr>
          <p:txBody>
            <a:bodyPr/>
            <a:lstStyle/>
            <a:p>
              <a:endParaRPr lang="th-TH"/>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repeatCount="2000" fill="hold" nodeType="afterEffect">
                                  <p:stCondLst>
                                    <p:cond delay="0"/>
                                  </p:stCondLst>
                                  <p:childTnLst>
                                    <p:set>
                                      <p:cBhvr>
                                        <p:cTn id="6" dur="1" fill="hold">
                                          <p:stCondLst>
                                            <p:cond delay="0"/>
                                          </p:stCondLst>
                                        </p:cTn>
                                        <p:tgtEl>
                                          <p:spTgt spid="114694"/>
                                        </p:tgtEl>
                                        <p:attrNameLst>
                                          <p:attrName>style.visibility</p:attrName>
                                        </p:attrNameLst>
                                      </p:cBhvr>
                                      <p:to>
                                        <p:strVal val="visible"/>
                                      </p:to>
                                    </p:set>
                                    <p:animEffect transition="in" filter="strips(downLeft)">
                                      <p:cBhvr>
                                        <p:cTn id="7" dur="3000"/>
                                        <p:tgtEl>
                                          <p:spTgt spid="114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ตัวยึดท้ายกระดาษ 4"/>
          <p:cNvSpPr>
            <a:spLocks noGrp="1"/>
          </p:cNvSpPr>
          <p:nvPr>
            <p:ph type="ftr" sz="quarter" idx="11"/>
          </p:nvPr>
        </p:nvSpPr>
        <p:spPr/>
        <p:txBody>
          <a:bodyPr/>
          <a:lstStyle/>
          <a:p>
            <a:r>
              <a:rPr lang="en-US"/>
              <a:t>รศ.ดร.สมหมาย ปรีเปรม</a:t>
            </a:r>
            <a:endParaRPr lang="th-TH"/>
          </a:p>
        </p:txBody>
      </p:sp>
      <p:pic>
        <p:nvPicPr>
          <p:cNvPr id="115714" name="Picture 2" descr="Fig 14-27"/>
          <p:cNvPicPr>
            <a:picLocks noChangeAspect="1" noChangeArrowheads="1"/>
          </p:cNvPicPr>
          <p:nvPr/>
        </p:nvPicPr>
        <p:blipFill>
          <a:blip r:embed="rId2" cstate="screen"/>
          <a:srcRect/>
          <a:stretch>
            <a:fillRect/>
          </a:stretch>
        </p:blipFill>
        <p:spPr bwMode="auto">
          <a:xfrm>
            <a:off x="6443663" y="2355850"/>
            <a:ext cx="2225675" cy="3670300"/>
          </a:xfrm>
          <a:prstGeom prst="rect">
            <a:avLst/>
          </a:prstGeom>
          <a:noFill/>
        </p:spPr>
      </p:pic>
      <p:sp>
        <p:nvSpPr>
          <p:cNvPr id="115715" name="Rectangle 3"/>
          <p:cNvSpPr>
            <a:spLocks noGrp="1" noChangeArrowheads="1"/>
          </p:cNvSpPr>
          <p:nvPr>
            <p:ph type="title"/>
          </p:nvPr>
        </p:nvSpPr>
        <p:spPr>
          <a:xfrm>
            <a:off x="357188" y="0"/>
            <a:ext cx="84963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Evaporative Cooling </a:t>
            </a:r>
            <a:endParaRPr lang="el-GR" sz="2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15716" name="Text Box 4"/>
          <p:cNvSpPr txBox="1">
            <a:spLocks noChangeArrowheads="1"/>
          </p:cNvSpPr>
          <p:nvPr/>
        </p:nvSpPr>
        <p:spPr bwMode="auto">
          <a:xfrm>
            <a:off x="647700" y="979488"/>
            <a:ext cx="5016500" cy="4721225"/>
          </a:xfrm>
          <a:prstGeom prst="rect">
            <a:avLst/>
          </a:prstGeom>
          <a:noFill/>
          <a:ln w="9525">
            <a:noFill/>
            <a:miter lim="800000"/>
            <a:headEnd/>
            <a:tailEnd/>
          </a:ln>
          <a:effectLst/>
        </p:spPr>
        <p:txBody>
          <a:bodyPr>
            <a:spAutoFit/>
          </a:bodyPr>
          <a:lstStyle/>
          <a:p>
            <a:pPr>
              <a:buFontTx/>
              <a:buChar char="•"/>
            </a:pPr>
            <a:r>
              <a:rPr lang="th-TH">
                <a:latin typeface="Comic Sans MS" pitchFamily="66" charset="0"/>
              </a:rPr>
              <a:t> อาบน้ำ–เย็นสบาย</a:t>
            </a:r>
            <a:r>
              <a:rPr lang="en-US">
                <a:latin typeface="Comic Sans MS" pitchFamily="66" charset="0"/>
              </a:rPr>
              <a:t>   </a:t>
            </a:r>
            <a:r>
              <a:rPr lang="th-TH">
                <a:latin typeface="Comic Sans MS" pitchFamily="66" charset="0"/>
              </a:rPr>
              <a:t>ทาแอลกอฮอร์–เย็นวาบ</a:t>
            </a:r>
          </a:p>
          <a:p>
            <a:pPr>
              <a:buFontTx/>
              <a:buChar char="•"/>
            </a:pPr>
            <a:r>
              <a:rPr lang="th-TH">
                <a:latin typeface="Comic Sans MS" pitchFamily="66" charset="0"/>
              </a:rPr>
              <a:t> น้ำในโองดินเผา หรือเหยือกดินเผา เย็นกว่าปกติ</a:t>
            </a:r>
          </a:p>
          <a:p>
            <a:pPr>
              <a:buFontTx/>
              <a:buChar char="•"/>
            </a:pPr>
            <a:r>
              <a:rPr lang="th-TH">
                <a:latin typeface="Comic Sans MS" pitchFamily="66" charset="0"/>
              </a:rPr>
              <a:t> พัดลมน้ำ</a:t>
            </a:r>
            <a:r>
              <a:rPr lang="en-US">
                <a:latin typeface="Comic Sans MS" pitchFamily="66" charset="0"/>
              </a:rPr>
              <a:t> </a:t>
            </a:r>
            <a:r>
              <a:rPr lang="th-TH">
                <a:latin typeface="Comic Sans MS" pitchFamily="66" charset="0"/>
              </a:rPr>
              <a:t>ให้ลมที่เย็นกว่าพัดลมธรรมดา</a:t>
            </a:r>
          </a:p>
          <a:p>
            <a:pPr>
              <a:buFontTx/>
              <a:buChar char="•"/>
            </a:pPr>
            <a:r>
              <a:rPr lang="th-TH" sz="2400">
                <a:latin typeface="Comic Sans MS" pitchFamily="66" charset="0"/>
              </a:rPr>
              <a:t> </a:t>
            </a:r>
            <a:r>
              <a:rPr lang="en-US" sz="2400">
                <a:latin typeface="Comic Sans MS" pitchFamily="66" charset="0"/>
              </a:rPr>
              <a:t>Evaporative cooling process: As water evaporates, the laten heat of vaporisation is absorbed from the water body and the surrounding air. As a result, both of them are cooled.</a:t>
            </a:r>
          </a:p>
          <a:p>
            <a:pPr>
              <a:buFontTx/>
              <a:buChar char="•"/>
            </a:pPr>
            <a:r>
              <a:rPr lang="en-US" sz="2400">
                <a:latin typeface="Comic Sans MS" pitchFamily="66" charset="0"/>
              </a:rPr>
              <a:t> Evaporative cooling process</a:t>
            </a:r>
            <a:r>
              <a:rPr lang="en-US"/>
              <a:t> ~ </a:t>
            </a:r>
            <a:r>
              <a:rPr lang="en-US" sz="2400">
                <a:latin typeface="Comic Sans MS" pitchFamily="66" charset="0"/>
              </a:rPr>
              <a:t>Adiabatic saturation process:</a:t>
            </a:r>
          </a:p>
          <a:p>
            <a:pPr algn="ctr"/>
            <a:r>
              <a:rPr lang="en-US" sz="2400" b="1">
                <a:solidFill>
                  <a:schemeClr val="accent2"/>
                </a:solidFill>
                <a:effectLst>
                  <a:outerShdw blurRad="38100" dist="38100" dir="2700000" algn="tl">
                    <a:srgbClr val="C0C0C0"/>
                  </a:outerShdw>
                </a:effectLst>
                <a:latin typeface="Comic Sans MS" pitchFamily="66" charset="0"/>
              </a:rPr>
              <a:t>T</a:t>
            </a:r>
            <a:r>
              <a:rPr lang="en-US" sz="2400" b="1" baseline="-25000">
                <a:solidFill>
                  <a:schemeClr val="accent2"/>
                </a:solidFill>
                <a:effectLst>
                  <a:outerShdw blurRad="38100" dist="38100" dir="2700000" algn="tl">
                    <a:srgbClr val="C0C0C0"/>
                  </a:outerShdw>
                </a:effectLst>
                <a:latin typeface="Comic Sans MS" pitchFamily="66" charset="0"/>
              </a:rPr>
              <a:t>wb</a:t>
            </a:r>
            <a:r>
              <a:rPr lang="en-US" sz="2400" b="1">
                <a:solidFill>
                  <a:schemeClr val="accent2"/>
                </a:solidFill>
                <a:effectLst>
                  <a:outerShdw blurRad="38100" dist="38100" dir="2700000" algn="tl">
                    <a:srgbClr val="C0C0C0"/>
                  </a:outerShdw>
                </a:effectLst>
                <a:latin typeface="Comic Sans MS" pitchFamily="66" charset="0"/>
              </a:rPr>
              <a:t> ~ const, and h ~ const.</a:t>
            </a:r>
            <a:endParaRPr lang="th-TH" sz="2400" b="1">
              <a:solidFill>
                <a:schemeClr val="accent2"/>
              </a:solidFill>
              <a:effectLst>
                <a:outerShdw blurRad="38100" dist="38100" dir="2700000" algn="tl">
                  <a:srgbClr val="C0C0C0"/>
                </a:outerShdw>
              </a:effectLst>
              <a:latin typeface="Comic Sans MS" pitchFamily="66" charset="0"/>
            </a:endParaRPr>
          </a:p>
        </p:txBody>
      </p:sp>
      <p:pic>
        <p:nvPicPr>
          <p:cNvPr id="115717" name="Picture 5" descr="Fig 14-26"/>
          <p:cNvPicPr>
            <a:picLocks noChangeAspect="1" noChangeArrowheads="1"/>
          </p:cNvPicPr>
          <p:nvPr/>
        </p:nvPicPr>
        <p:blipFill>
          <a:blip r:embed="rId3" cstate="screen"/>
          <a:srcRect/>
          <a:stretch>
            <a:fillRect/>
          </a:stretch>
        </p:blipFill>
        <p:spPr bwMode="auto">
          <a:xfrm>
            <a:off x="6340475" y="309563"/>
            <a:ext cx="2178050" cy="1754187"/>
          </a:xfrm>
          <a:prstGeom prst="rect">
            <a:avLst/>
          </a:prstGeom>
          <a:noFill/>
        </p:spPr>
      </p:pic>
      <p:grpSp>
        <p:nvGrpSpPr>
          <p:cNvPr id="115718" name="Group 6"/>
          <p:cNvGrpSpPr>
            <a:grpSpLocks/>
          </p:cNvGrpSpPr>
          <p:nvPr/>
        </p:nvGrpSpPr>
        <p:grpSpPr bwMode="auto">
          <a:xfrm rot="1949897">
            <a:off x="7351713" y="3868738"/>
            <a:ext cx="831850" cy="84137"/>
            <a:chOff x="4064" y="1917"/>
            <a:chExt cx="625" cy="61"/>
          </a:xfrm>
        </p:grpSpPr>
        <p:grpSp>
          <p:nvGrpSpPr>
            <p:cNvPr id="115719" name="Group 7"/>
            <p:cNvGrpSpPr>
              <a:grpSpLocks/>
            </p:cNvGrpSpPr>
            <p:nvPr/>
          </p:nvGrpSpPr>
          <p:grpSpPr bwMode="auto">
            <a:xfrm>
              <a:off x="4096" y="1944"/>
              <a:ext cx="564" cy="4"/>
              <a:chOff x="4092" y="1944"/>
              <a:chExt cx="564" cy="4"/>
            </a:xfrm>
          </p:grpSpPr>
          <p:sp>
            <p:nvSpPr>
              <p:cNvPr id="115720" name="Line 8"/>
              <p:cNvSpPr>
                <a:spLocks noChangeShapeType="1"/>
              </p:cNvSpPr>
              <p:nvPr/>
            </p:nvSpPr>
            <p:spPr bwMode="auto">
              <a:xfrm>
                <a:off x="4092" y="1948"/>
                <a:ext cx="564" cy="0"/>
              </a:xfrm>
              <a:prstGeom prst="line">
                <a:avLst/>
              </a:prstGeom>
              <a:noFill/>
              <a:ln w="38100">
                <a:solidFill>
                  <a:srgbClr val="FF0000"/>
                </a:solidFill>
                <a:round/>
                <a:headEnd/>
                <a:tailEnd/>
              </a:ln>
              <a:effectLst>
                <a:prstShdw prst="shdw17" dist="17961" dir="2700000">
                  <a:srgbClr val="FF0000">
                    <a:gamma/>
                    <a:shade val="60000"/>
                    <a:invGamma/>
                  </a:srgbClr>
                </a:prstShdw>
              </a:effectLst>
            </p:spPr>
            <p:txBody>
              <a:bodyPr/>
              <a:lstStyle/>
              <a:p>
                <a:endParaRPr lang="th-TH"/>
              </a:p>
            </p:txBody>
          </p:sp>
          <p:sp>
            <p:nvSpPr>
              <p:cNvPr id="115721" name="Line 9"/>
              <p:cNvSpPr>
                <a:spLocks noChangeShapeType="1"/>
              </p:cNvSpPr>
              <p:nvPr/>
            </p:nvSpPr>
            <p:spPr bwMode="auto">
              <a:xfrm flipH="1">
                <a:off x="4264" y="1944"/>
                <a:ext cx="116" cy="0"/>
              </a:xfrm>
              <a:prstGeom prst="line">
                <a:avLst/>
              </a:prstGeom>
              <a:noFill/>
              <a:ln w="38100">
                <a:solidFill>
                  <a:srgbClr val="FF0000"/>
                </a:solidFill>
                <a:round/>
                <a:headEnd/>
                <a:tailEnd type="stealth" w="lg" len="lg"/>
              </a:ln>
              <a:effectLst/>
            </p:spPr>
            <p:txBody>
              <a:bodyPr/>
              <a:lstStyle/>
              <a:p>
                <a:endParaRPr lang="th-TH"/>
              </a:p>
            </p:txBody>
          </p:sp>
        </p:grpSp>
        <p:sp>
          <p:nvSpPr>
            <p:cNvPr id="115722" name="Oval 10"/>
            <p:cNvSpPr>
              <a:spLocks noChangeArrowheads="1"/>
            </p:cNvSpPr>
            <p:nvPr/>
          </p:nvSpPr>
          <p:spPr bwMode="auto">
            <a:xfrm>
              <a:off x="4064" y="1917"/>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sp>
          <p:nvSpPr>
            <p:cNvPr id="115723" name="Oval 11"/>
            <p:cNvSpPr>
              <a:spLocks noChangeArrowheads="1"/>
            </p:cNvSpPr>
            <p:nvPr/>
          </p:nvSpPr>
          <p:spPr bwMode="auto">
            <a:xfrm>
              <a:off x="4633" y="1922"/>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2000" fill="hold" nodeType="afterEffect">
                                  <p:stCondLst>
                                    <p:cond delay="0"/>
                                  </p:stCondLst>
                                  <p:childTnLst>
                                    <p:set>
                                      <p:cBhvr>
                                        <p:cTn id="6" dur="1" fill="hold">
                                          <p:stCondLst>
                                            <p:cond delay="0"/>
                                          </p:stCondLst>
                                        </p:cTn>
                                        <p:tgtEl>
                                          <p:spTgt spid="115718"/>
                                        </p:tgtEl>
                                        <p:attrNameLst>
                                          <p:attrName>style.visibility</p:attrName>
                                        </p:attrNameLst>
                                      </p:cBhvr>
                                      <p:to>
                                        <p:strVal val="visible"/>
                                      </p:to>
                                    </p:set>
                                    <p:animEffect transition="in" filter="wipe(right)">
                                      <p:cBhvr>
                                        <p:cTn id="7" dur="2000"/>
                                        <p:tgtEl>
                                          <p:spTgt spid="115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ตัวยึดท้ายกระดาษ 4"/>
          <p:cNvSpPr>
            <a:spLocks noGrp="1"/>
          </p:cNvSpPr>
          <p:nvPr>
            <p:ph type="ftr" sz="quarter" idx="11"/>
          </p:nvPr>
        </p:nvSpPr>
        <p:spPr/>
        <p:txBody>
          <a:bodyPr/>
          <a:lstStyle/>
          <a:p>
            <a:r>
              <a:rPr lang="en-US"/>
              <a:t>รศ.ดร.สมหมาย ปรีเปรม</a:t>
            </a:r>
            <a:endParaRPr lang="th-TH"/>
          </a:p>
        </p:txBody>
      </p:sp>
      <p:grpSp>
        <p:nvGrpSpPr>
          <p:cNvPr id="2" name="Group 9"/>
          <p:cNvGrpSpPr>
            <a:grpSpLocks/>
          </p:cNvGrpSpPr>
          <p:nvPr/>
        </p:nvGrpSpPr>
        <p:grpSpPr bwMode="auto">
          <a:xfrm>
            <a:off x="5993305" y="1038116"/>
            <a:ext cx="2684463" cy="3700463"/>
            <a:chOff x="3676" y="548"/>
            <a:chExt cx="1691" cy="2331"/>
          </a:xfrm>
        </p:grpSpPr>
        <p:pic>
          <p:nvPicPr>
            <p:cNvPr id="93187" name="Picture 3" descr="Fig 14-11"/>
            <p:cNvPicPr>
              <a:picLocks noChangeAspect="1" noChangeArrowheads="1"/>
            </p:cNvPicPr>
            <p:nvPr/>
          </p:nvPicPr>
          <p:blipFill>
            <a:blip r:embed="rId3" cstate="email"/>
            <a:srcRect/>
            <a:stretch>
              <a:fillRect/>
            </a:stretch>
          </p:blipFill>
          <p:spPr bwMode="auto">
            <a:xfrm>
              <a:off x="3757" y="1613"/>
              <a:ext cx="1610" cy="1266"/>
            </a:xfrm>
            <a:prstGeom prst="rect">
              <a:avLst/>
            </a:prstGeom>
            <a:noFill/>
          </p:spPr>
        </p:pic>
        <p:pic>
          <p:nvPicPr>
            <p:cNvPr id="93186" name="Picture 2" descr="Fig 14-11"/>
            <p:cNvPicPr>
              <a:picLocks noChangeAspect="1" noChangeArrowheads="1"/>
            </p:cNvPicPr>
            <p:nvPr/>
          </p:nvPicPr>
          <p:blipFill>
            <a:blip r:embed="rId4" cstate="email"/>
            <a:srcRect/>
            <a:stretch>
              <a:fillRect/>
            </a:stretch>
          </p:blipFill>
          <p:spPr bwMode="auto">
            <a:xfrm>
              <a:off x="3676" y="548"/>
              <a:ext cx="1639" cy="1259"/>
            </a:xfrm>
            <a:prstGeom prst="rect">
              <a:avLst/>
            </a:prstGeom>
            <a:noFill/>
          </p:spPr>
        </p:pic>
      </p:grpSp>
      <p:sp>
        <p:nvSpPr>
          <p:cNvPr id="93189" name="Text Box 5"/>
          <p:cNvSpPr txBox="1">
            <a:spLocks noChangeArrowheads="1"/>
          </p:cNvSpPr>
          <p:nvPr/>
        </p:nvSpPr>
        <p:spPr bwMode="auto">
          <a:xfrm>
            <a:off x="655093" y="191070"/>
            <a:ext cx="7533564" cy="584775"/>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Adiabatic </a:t>
            </a:r>
            <a:r>
              <a:rPr lang="en-US"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Saturation Process:</a:t>
            </a:r>
            <a:endParaRPr lang="th-TH"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ndParaRPr>
          </a:p>
        </p:txBody>
      </p:sp>
      <p:graphicFrame>
        <p:nvGraphicFramePr>
          <p:cNvPr id="93191" name="Object 7"/>
          <p:cNvGraphicFramePr>
            <a:graphicFrameLocks noChangeAspect="1"/>
          </p:cNvGraphicFramePr>
          <p:nvPr/>
        </p:nvGraphicFramePr>
        <p:xfrm>
          <a:off x="171450" y="895350"/>
          <a:ext cx="5591175" cy="5500688"/>
        </p:xfrm>
        <a:graphic>
          <a:graphicData uri="http://schemas.openxmlformats.org/presentationml/2006/ole">
            <p:oleObj spid="_x0000_s185346" name="สมการ" r:id="rId5" imgW="3149280" imgH="3098520" progId="Equation.3">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118786" name="Picture 2" descr="EvaporativeCoolingMechanism"/>
          <p:cNvPicPr>
            <a:picLocks noChangeAspect="1" noChangeArrowheads="1" noCrop="1"/>
          </p:cNvPicPr>
          <p:nvPr/>
        </p:nvPicPr>
        <p:blipFill>
          <a:blip r:embed="rId2" cstate="screen"/>
          <a:srcRect/>
          <a:stretch>
            <a:fillRect/>
          </a:stretch>
        </p:blipFill>
        <p:spPr bwMode="auto">
          <a:xfrm>
            <a:off x="1295400" y="1120775"/>
            <a:ext cx="5286375" cy="3965575"/>
          </a:xfrm>
          <a:prstGeom prst="rect">
            <a:avLst/>
          </a:prstGeom>
          <a:noFill/>
        </p:spPr>
      </p:pic>
      <p:pic>
        <p:nvPicPr>
          <p:cNvPr id="118787" name="Picture 3" descr="Fig 14-27"/>
          <p:cNvPicPr>
            <a:picLocks noChangeAspect="1" noChangeArrowheads="1"/>
          </p:cNvPicPr>
          <p:nvPr/>
        </p:nvPicPr>
        <p:blipFill>
          <a:blip r:embed="rId3" cstate="screen"/>
          <a:srcRect/>
          <a:stretch>
            <a:fillRect/>
          </a:stretch>
        </p:blipFill>
        <p:spPr bwMode="auto">
          <a:xfrm>
            <a:off x="6762750" y="460375"/>
            <a:ext cx="2225675" cy="2117725"/>
          </a:xfrm>
          <a:prstGeom prst="rect">
            <a:avLst/>
          </a:prstGeom>
          <a:noFill/>
        </p:spPr>
      </p:pic>
      <p:grpSp>
        <p:nvGrpSpPr>
          <p:cNvPr id="2" name="Group 4"/>
          <p:cNvGrpSpPr>
            <a:grpSpLocks/>
          </p:cNvGrpSpPr>
          <p:nvPr/>
        </p:nvGrpSpPr>
        <p:grpSpPr bwMode="auto">
          <a:xfrm rot="1949897">
            <a:off x="7675563" y="1954213"/>
            <a:ext cx="831850" cy="84137"/>
            <a:chOff x="4064" y="1917"/>
            <a:chExt cx="625" cy="61"/>
          </a:xfrm>
        </p:grpSpPr>
        <p:grpSp>
          <p:nvGrpSpPr>
            <p:cNvPr id="3" name="Group 5"/>
            <p:cNvGrpSpPr>
              <a:grpSpLocks/>
            </p:cNvGrpSpPr>
            <p:nvPr/>
          </p:nvGrpSpPr>
          <p:grpSpPr bwMode="auto">
            <a:xfrm>
              <a:off x="4096" y="1944"/>
              <a:ext cx="564" cy="4"/>
              <a:chOff x="4092" y="1944"/>
              <a:chExt cx="564" cy="4"/>
            </a:xfrm>
          </p:grpSpPr>
          <p:sp>
            <p:nvSpPr>
              <p:cNvPr id="118790" name="Line 6"/>
              <p:cNvSpPr>
                <a:spLocks noChangeShapeType="1"/>
              </p:cNvSpPr>
              <p:nvPr/>
            </p:nvSpPr>
            <p:spPr bwMode="auto">
              <a:xfrm>
                <a:off x="4092" y="1948"/>
                <a:ext cx="564" cy="0"/>
              </a:xfrm>
              <a:prstGeom prst="line">
                <a:avLst/>
              </a:prstGeom>
              <a:noFill/>
              <a:ln w="38100">
                <a:solidFill>
                  <a:srgbClr val="FF0000"/>
                </a:solidFill>
                <a:round/>
                <a:headEnd/>
                <a:tailEnd/>
              </a:ln>
              <a:effectLst>
                <a:prstShdw prst="shdw17" dist="17961" dir="2700000">
                  <a:srgbClr val="FF0000">
                    <a:gamma/>
                    <a:shade val="60000"/>
                    <a:invGamma/>
                  </a:srgbClr>
                </a:prstShdw>
              </a:effectLst>
            </p:spPr>
            <p:txBody>
              <a:bodyPr/>
              <a:lstStyle/>
              <a:p>
                <a:endParaRPr lang="th-TH"/>
              </a:p>
            </p:txBody>
          </p:sp>
          <p:sp>
            <p:nvSpPr>
              <p:cNvPr id="118791" name="Line 7"/>
              <p:cNvSpPr>
                <a:spLocks noChangeShapeType="1"/>
              </p:cNvSpPr>
              <p:nvPr/>
            </p:nvSpPr>
            <p:spPr bwMode="auto">
              <a:xfrm flipH="1">
                <a:off x="4264" y="1944"/>
                <a:ext cx="116" cy="0"/>
              </a:xfrm>
              <a:prstGeom prst="line">
                <a:avLst/>
              </a:prstGeom>
              <a:noFill/>
              <a:ln w="38100">
                <a:solidFill>
                  <a:srgbClr val="FF0000"/>
                </a:solidFill>
                <a:round/>
                <a:headEnd/>
                <a:tailEnd type="stealth" w="lg" len="lg"/>
              </a:ln>
              <a:effectLst/>
            </p:spPr>
            <p:txBody>
              <a:bodyPr/>
              <a:lstStyle/>
              <a:p>
                <a:endParaRPr lang="th-TH"/>
              </a:p>
            </p:txBody>
          </p:sp>
        </p:grpSp>
        <p:sp>
          <p:nvSpPr>
            <p:cNvPr id="118792" name="Oval 8"/>
            <p:cNvSpPr>
              <a:spLocks noChangeArrowheads="1"/>
            </p:cNvSpPr>
            <p:nvPr/>
          </p:nvSpPr>
          <p:spPr bwMode="auto">
            <a:xfrm>
              <a:off x="4064" y="1917"/>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sp>
          <p:nvSpPr>
            <p:cNvPr id="118793" name="Oval 9"/>
            <p:cNvSpPr>
              <a:spLocks noChangeArrowheads="1"/>
            </p:cNvSpPr>
            <p:nvPr/>
          </p:nvSpPr>
          <p:spPr bwMode="auto">
            <a:xfrm>
              <a:off x="4633" y="1922"/>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fade">
                                      <p:cBhvr>
                                        <p:cTn id="7" dur="1000"/>
                                        <p:tgtEl>
                                          <p:spTgt spid="118787"/>
                                        </p:tgtEl>
                                      </p:cBhvr>
                                    </p:animEffect>
                                  </p:childTnLst>
                                </p:cTn>
                              </p:par>
                            </p:childTnLst>
                          </p:cTn>
                        </p:par>
                        <p:par>
                          <p:cTn id="8" fill="hold">
                            <p:stCondLst>
                              <p:cond delay="1000"/>
                            </p:stCondLst>
                            <p:childTnLst>
                              <p:par>
                                <p:cTn id="9" presetID="22" presetClass="entr" presetSubtype="2" repeatCount="2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116738" name="Picture 2" descr="Spray"/>
          <p:cNvPicPr>
            <a:picLocks noChangeAspect="1" noChangeArrowheads="1"/>
          </p:cNvPicPr>
          <p:nvPr/>
        </p:nvPicPr>
        <p:blipFill>
          <a:blip r:embed="rId2" cstate="screen"/>
          <a:srcRect/>
          <a:stretch>
            <a:fillRect/>
          </a:stretch>
        </p:blipFill>
        <p:spPr bwMode="auto">
          <a:xfrm>
            <a:off x="571500" y="2398713"/>
            <a:ext cx="3922713" cy="4129087"/>
          </a:xfrm>
          <a:prstGeom prst="rect">
            <a:avLst/>
          </a:prstGeom>
          <a:noFill/>
        </p:spPr>
      </p:pic>
      <p:pic>
        <p:nvPicPr>
          <p:cNvPr id="116739" name="Picture 3" descr="Greenhouse_Concept"/>
          <p:cNvPicPr>
            <a:picLocks noChangeAspect="1" noChangeArrowheads="1"/>
          </p:cNvPicPr>
          <p:nvPr/>
        </p:nvPicPr>
        <p:blipFill>
          <a:blip r:embed="rId3" cstate="screen"/>
          <a:srcRect/>
          <a:stretch>
            <a:fillRect/>
          </a:stretch>
        </p:blipFill>
        <p:spPr bwMode="auto">
          <a:xfrm>
            <a:off x="4159250" y="266700"/>
            <a:ext cx="4781550" cy="2800350"/>
          </a:xfrm>
          <a:prstGeom prst="rect">
            <a:avLst/>
          </a:prstGeom>
          <a:noFill/>
        </p:spPr>
      </p:pic>
      <p:pic>
        <p:nvPicPr>
          <p:cNvPr id="116740" name="Picture 4" descr="odc-3"/>
          <p:cNvPicPr>
            <a:picLocks noChangeAspect="1" noChangeArrowheads="1"/>
          </p:cNvPicPr>
          <p:nvPr/>
        </p:nvPicPr>
        <p:blipFill>
          <a:blip r:embed="rId4" cstate="screen"/>
          <a:srcRect/>
          <a:stretch>
            <a:fillRect/>
          </a:stretch>
        </p:blipFill>
        <p:spPr bwMode="auto">
          <a:xfrm>
            <a:off x="5232400" y="4037013"/>
            <a:ext cx="3548063" cy="2400300"/>
          </a:xfrm>
          <a:prstGeom prst="rect">
            <a:avLst/>
          </a:prstGeom>
          <a:noFill/>
        </p:spPr>
      </p:pic>
      <p:pic>
        <p:nvPicPr>
          <p:cNvPr id="116741" name="Picture 5" descr="PortCool"/>
          <p:cNvPicPr>
            <a:picLocks noChangeAspect="1" noChangeArrowheads="1"/>
          </p:cNvPicPr>
          <p:nvPr/>
        </p:nvPicPr>
        <p:blipFill>
          <a:blip r:embed="rId5" cstate="screen"/>
          <a:srcRect/>
          <a:stretch>
            <a:fillRect/>
          </a:stretch>
        </p:blipFill>
        <p:spPr bwMode="auto">
          <a:xfrm>
            <a:off x="4229100" y="5130800"/>
            <a:ext cx="1371600" cy="1524000"/>
          </a:xfrm>
          <a:prstGeom prst="rect">
            <a:avLst/>
          </a:prstGeom>
          <a:noFill/>
        </p:spPr>
      </p:pic>
      <p:pic>
        <p:nvPicPr>
          <p:cNvPr id="116742" name="Picture 6" descr="Evaporative_cooling_technol"/>
          <p:cNvPicPr>
            <a:picLocks noChangeAspect="1" noChangeArrowheads="1"/>
          </p:cNvPicPr>
          <p:nvPr/>
        </p:nvPicPr>
        <p:blipFill>
          <a:blip r:embed="rId6" cstate="screen"/>
          <a:srcRect/>
          <a:stretch>
            <a:fillRect/>
          </a:stretch>
        </p:blipFill>
        <p:spPr bwMode="auto">
          <a:xfrm>
            <a:off x="1130300" y="609600"/>
            <a:ext cx="2857500" cy="2505075"/>
          </a:xfrm>
          <a:prstGeom prst="rect">
            <a:avLst/>
          </a:prstGeom>
          <a:noFill/>
        </p:spPr>
      </p:pic>
      <p:sp>
        <p:nvSpPr>
          <p:cNvPr id="116743" name="Text Box 7"/>
          <p:cNvSpPr txBox="1">
            <a:spLocks noChangeArrowheads="1"/>
          </p:cNvSpPr>
          <p:nvPr/>
        </p:nvSpPr>
        <p:spPr bwMode="auto">
          <a:xfrm>
            <a:off x="0" y="0"/>
            <a:ext cx="4610100" cy="519113"/>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S Tina" pitchFamily="2" charset="-34"/>
                <a:cs typeface="JS Tina" pitchFamily="2" charset="-34"/>
              </a:rPr>
              <a:t>Applications of Evaporative Cooling</a:t>
            </a:r>
            <a:endParaRPr lang="th-TH"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S Tina" pitchFamily="2" charset="-34"/>
              <a:cs typeface="JS Tina" pitchFamily="2"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6742"/>
                                        </p:tgtEl>
                                        <p:attrNameLst>
                                          <p:attrName>style.visibility</p:attrName>
                                        </p:attrNameLst>
                                      </p:cBhvr>
                                      <p:to>
                                        <p:strVal val="visible"/>
                                      </p:to>
                                    </p:set>
                                    <p:anim calcmode="lin" valueType="num">
                                      <p:cBhvr>
                                        <p:cTn id="7" dur="500" fill="hold"/>
                                        <p:tgtEl>
                                          <p:spTgt spid="116742"/>
                                        </p:tgtEl>
                                        <p:attrNameLst>
                                          <p:attrName>ppt_w</p:attrName>
                                        </p:attrNameLst>
                                      </p:cBhvr>
                                      <p:tavLst>
                                        <p:tav tm="0">
                                          <p:val>
                                            <p:fltVal val="0"/>
                                          </p:val>
                                        </p:tav>
                                        <p:tav tm="100000">
                                          <p:val>
                                            <p:strVal val="#ppt_w"/>
                                          </p:val>
                                        </p:tav>
                                      </p:tavLst>
                                    </p:anim>
                                    <p:anim calcmode="lin" valueType="num">
                                      <p:cBhvr>
                                        <p:cTn id="8" dur="500" fill="hold"/>
                                        <p:tgtEl>
                                          <p:spTgt spid="11674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16739"/>
                                        </p:tgtEl>
                                        <p:attrNameLst>
                                          <p:attrName>style.visibility</p:attrName>
                                        </p:attrNameLst>
                                      </p:cBhvr>
                                      <p:to>
                                        <p:strVal val="visible"/>
                                      </p:to>
                                    </p:set>
                                    <p:anim calcmode="lin" valueType="num">
                                      <p:cBhvr>
                                        <p:cTn id="11" dur="500" fill="hold"/>
                                        <p:tgtEl>
                                          <p:spTgt spid="116739"/>
                                        </p:tgtEl>
                                        <p:attrNameLst>
                                          <p:attrName>ppt_w</p:attrName>
                                        </p:attrNameLst>
                                      </p:cBhvr>
                                      <p:tavLst>
                                        <p:tav tm="0">
                                          <p:val>
                                            <p:fltVal val="0"/>
                                          </p:val>
                                        </p:tav>
                                        <p:tav tm="100000">
                                          <p:val>
                                            <p:strVal val="#ppt_w"/>
                                          </p:val>
                                        </p:tav>
                                      </p:tavLst>
                                    </p:anim>
                                    <p:anim calcmode="lin" valueType="num">
                                      <p:cBhvr>
                                        <p:cTn id="12" dur="500" fill="hold"/>
                                        <p:tgtEl>
                                          <p:spTgt spid="116739"/>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6738"/>
                                        </p:tgtEl>
                                        <p:attrNameLst>
                                          <p:attrName>style.visibility</p:attrName>
                                        </p:attrNameLst>
                                      </p:cBhvr>
                                      <p:to>
                                        <p:strVal val="visible"/>
                                      </p:to>
                                    </p:set>
                                    <p:animEffect transition="in" filter="fade">
                                      <p:cBhvr>
                                        <p:cTn id="16" dur="2000"/>
                                        <p:tgtEl>
                                          <p:spTgt spid="116738"/>
                                        </p:tgtEl>
                                      </p:cBhvr>
                                    </p:animEffect>
                                  </p:childTnLst>
                                </p:cTn>
                              </p:par>
                              <p:par>
                                <p:cTn id="17" presetID="10" presetClass="entr" presetSubtype="0" fill="hold" nodeType="withEffect">
                                  <p:stCondLst>
                                    <p:cond delay="0"/>
                                  </p:stCondLst>
                                  <p:childTnLst>
                                    <p:set>
                                      <p:cBhvr>
                                        <p:cTn id="18" dur="1" fill="hold">
                                          <p:stCondLst>
                                            <p:cond delay="0"/>
                                          </p:stCondLst>
                                        </p:cTn>
                                        <p:tgtEl>
                                          <p:spTgt spid="116741"/>
                                        </p:tgtEl>
                                        <p:attrNameLst>
                                          <p:attrName>style.visibility</p:attrName>
                                        </p:attrNameLst>
                                      </p:cBhvr>
                                      <p:to>
                                        <p:strVal val="visible"/>
                                      </p:to>
                                    </p:set>
                                    <p:animEffect transition="in" filter="fade">
                                      <p:cBhvr>
                                        <p:cTn id="19" dur="2000"/>
                                        <p:tgtEl>
                                          <p:spTgt spid="116741"/>
                                        </p:tgtEl>
                                      </p:cBhvr>
                                    </p:animEffect>
                                  </p:childTnLst>
                                </p:cTn>
                              </p:par>
                              <p:par>
                                <p:cTn id="20" presetID="10" presetClass="entr" presetSubtype="0" fill="hold" nodeType="withEffect">
                                  <p:stCondLst>
                                    <p:cond delay="0"/>
                                  </p:stCondLst>
                                  <p:childTnLst>
                                    <p:set>
                                      <p:cBhvr>
                                        <p:cTn id="21" dur="1" fill="hold">
                                          <p:stCondLst>
                                            <p:cond delay="0"/>
                                          </p:stCondLst>
                                        </p:cTn>
                                        <p:tgtEl>
                                          <p:spTgt spid="116740"/>
                                        </p:tgtEl>
                                        <p:attrNameLst>
                                          <p:attrName>style.visibility</p:attrName>
                                        </p:attrNameLst>
                                      </p:cBhvr>
                                      <p:to>
                                        <p:strVal val="visible"/>
                                      </p:to>
                                    </p:set>
                                    <p:animEffect transition="in" filter="fade">
                                      <p:cBhvr>
                                        <p:cTn id="22" dur="20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117762" name="Picture 2" descr="Fig 14-28"/>
          <p:cNvPicPr>
            <a:picLocks noChangeAspect="1" noChangeArrowheads="1"/>
          </p:cNvPicPr>
          <p:nvPr/>
        </p:nvPicPr>
        <p:blipFill>
          <a:blip r:embed="rId2" cstate="email"/>
          <a:srcRect/>
          <a:stretch>
            <a:fillRect/>
          </a:stretch>
        </p:blipFill>
        <p:spPr bwMode="auto">
          <a:xfrm>
            <a:off x="4940300" y="2836863"/>
            <a:ext cx="3394075" cy="3227387"/>
          </a:xfrm>
          <a:prstGeom prst="rect">
            <a:avLst/>
          </a:prstGeom>
          <a:noFill/>
        </p:spPr>
      </p:pic>
      <p:sp>
        <p:nvSpPr>
          <p:cNvPr id="117763" name="Text Box 3"/>
          <p:cNvSpPr txBox="1">
            <a:spLocks noChangeArrowheads="1"/>
          </p:cNvSpPr>
          <p:nvPr/>
        </p:nvSpPr>
        <p:spPr bwMode="auto">
          <a:xfrm>
            <a:off x="193675" y="306388"/>
            <a:ext cx="8775700" cy="3168650"/>
          </a:xfrm>
          <a:prstGeom prst="rect">
            <a:avLst/>
          </a:prstGeom>
          <a:noFill/>
          <a:ln w="9525">
            <a:noFill/>
            <a:miter lim="800000"/>
            <a:headEnd/>
            <a:tailEnd/>
          </a:ln>
          <a:effectLst/>
        </p:spPr>
        <p:txBody>
          <a:bodyPr>
            <a:spAutoFit/>
          </a:bodyPr>
          <a:lstStyle/>
          <a:p>
            <a:pPr>
              <a:spcBef>
                <a:spcPct val="50000"/>
              </a:spcBef>
            </a:pPr>
            <a:r>
              <a:rPr lang="en-US" u="sng">
                <a:latin typeface="Comic Sans MS" pitchFamily="66" charset="0"/>
              </a:rPr>
              <a:t>Example 14.7</a:t>
            </a:r>
            <a:r>
              <a:rPr lang="en-US">
                <a:latin typeface="Comic Sans MS" pitchFamily="66" charset="0"/>
              </a:rPr>
              <a:t>    </a:t>
            </a:r>
            <a:r>
              <a:rPr lang="en-US" sz="2000" i="1">
                <a:solidFill>
                  <a:schemeClr val="accent2"/>
                </a:solidFill>
                <a:latin typeface="Comic Sans MS" pitchFamily="66" charset="0"/>
              </a:rPr>
              <a:t>Evaporative cooling</a:t>
            </a:r>
          </a:p>
          <a:p>
            <a:pPr>
              <a:spcBef>
                <a:spcPct val="50000"/>
              </a:spcBef>
            </a:pPr>
            <a:r>
              <a:rPr lang="en-US" sz="2400">
                <a:latin typeface="Comic Sans MS" pitchFamily="66" charset="0"/>
              </a:rPr>
              <a:t>Air enters an evaporative cooler at 1 atm, 35</a:t>
            </a:r>
            <a:r>
              <a:rPr lang="en-US" sz="2400" baseline="30000">
                <a:latin typeface="Comic Sans MS" pitchFamily="66" charset="0"/>
              </a:rPr>
              <a:t>o</a:t>
            </a:r>
            <a:r>
              <a:rPr lang="en-US" sz="2400">
                <a:latin typeface="Comic Sans MS" pitchFamily="66" charset="0"/>
              </a:rPr>
              <a:t>C, and 20% relative humidity and it exits at 80% relative humidity  determine (a) the exit temperature of air, and (b) the lowest temperature to which the air can becooled by this evaporative cooler.</a:t>
            </a:r>
          </a:p>
          <a:p>
            <a:pPr>
              <a:spcBef>
                <a:spcPct val="50000"/>
              </a:spcBef>
            </a:pPr>
            <a:r>
              <a:rPr lang="en-US" u="sng">
                <a:latin typeface="Comic Sans MS" pitchFamily="66" charset="0"/>
              </a:rPr>
              <a:t>Solution</a:t>
            </a:r>
            <a:r>
              <a:rPr lang="en-US">
                <a:latin typeface="Comic Sans MS" pitchFamily="66" charset="0"/>
              </a:rPr>
              <a:t>   </a:t>
            </a:r>
            <a:endParaRPr lang="th-TH">
              <a:latin typeface="Comic Sans MS" pitchFamily="66" charset="0"/>
            </a:endParaRPr>
          </a:p>
        </p:txBody>
      </p:sp>
      <p:sp>
        <p:nvSpPr>
          <p:cNvPr id="117764" name="Text Box 4"/>
          <p:cNvSpPr txBox="1">
            <a:spLocks noChangeArrowheads="1"/>
          </p:cNvSpPr>
          <p:nvPr/>
        </p:nvSpPr>
        <p:spPr bwMode="auto">
          <a:xfrm>
            <a:off x="3362325" y="2520950"/>
            <a:ext cx="2573338" cy="374650"/>
          </a:xfrm>
          <a:prstGeom prst="rect">
            <a:avLst/>
          </a:prstGeom>
          <a:noFill/>
          <a:ln w="38100">
            <a:solidFill>
              <a:srgbClr val="FF9900"/>
            </a:solidFill>
            <a:miter lim="800000"/>
            <a:headEnd/>
            <a:tailEnd/>
          </a:ln>
          <a:effectLst>
            <a:prstShdw prst="shdw17" dist="17961" dir="2700000">
              <a:srgbClr val="FF9900">
                <a:gamma/>
                <a:shade val="60000"/>
                <a:invGamma/>
              </a:srgbClr>
            </a:prstShdw>
          </a:effectLst>
        </p:spPr>
        <p:txBody>
          <a:bodyPr>
            <a:spAutoFit/>
          </a:bodyPr>
          <a:lstStyle/>
          <a:p>
            <a:r>
              <a:rPr lang="en-US" sz="1600" i="1">
                <a:solidFill>
                  <a:srgbClr val="FF3300"/>
                </a:solidFill>
                <a:latin typeface="Times New Roman" pitchFamily="18" charset="0"/>
              </a:rPr>
              <a:t>(a)   21.3</a:t>
            </a:r>
            <a:r>
              <a:rPr lang="en-US" sz="1600" i="1" baseline="30000">
                <a:solidFill>
                  <a:srgbClr val="FF3300"/>
                </a:solidFill>
                <a:latin typeface="Times New Roman" pitchFamily="18" charset="0"/>
              </a:rPr>
              <a:t>o</a:t>
            </a:r>
            <a:r>
              <a:rPr lang="en-US" sz="1600" i="1">
                <a:solidFill>
                  <a:srgbClr val="FF3300"/>
                </a:solidFill>
                <a:latin typeface="Times New Roman" pitchFamily="18" charset="0"/>
              </a:rPr>
              <a:t>C (b)    18.9</a:t>
            </a:r>
            <a:r>
              <a:rPr lang="en-US" sz="1600" i="1" baseline="30000">
                <a:solidFill>
                  <a:srgbClr val="FF3300"/>
                </a:solidFill>
                <a:latin typeface="Times New Roman" pitchFamily="18" charset="0"/>
              </a:rPr>
              <a:t>o</a:t>
            </a:r>
            <a:r>
              <a:rPr lang="en-US" sz="1600" i="1">
                <a:solidFill>
                  <a:srgbClr val="FF3300"/>
                </a:solidFill>
                <a:latin typeface="Times New Roman" pitchFamily="18" charset="0"/>
              </a:rPr>
              <a:t>C </a:t>
            </a:r>
          </a:p>
        </p:txBody>
      </p:sp>
      <p:pic>
        <p:nvPicPr>
          <p:cNvPr id="117765" name="Picture 5" descr="Fig 14-28"/>
          <p:cNvPicPr>
            <a:picLocks noChangeAspect="1" noChangeArrowheads="1"/>
          </p:cNvPicPr>
          <p:nvPr/>
        </p:nvPicPr>
        <p:blipFill>
          <a:blip r:embed="rId3" cstate="email"/>
          <a:srcRect/>
          <a:stretch>
            <a:fillRect/>
          </a:stretch>
        </p:blipFill>
        <p:spPr bwMode="auto">
          <a:xfrm>
            <a:off x="1054100" y="4029075"/>
            <a:ext cx="3397250" cy="1668463"/>
          </a:xfrm>
          <a:prstGeom prst="rect">
            <a:avLst/>
          </a:prstGeom>
          <a:noFill/>
        </p:spPr>
      </p:pic>
      <p:grpSp>
        <p:nvGrpSpPr>
          <p:cNvPr id="117766" name="Group 6"/>
          <p:cNvGrpSpPr>
            <a:grpSpLocks/>
          </p:cNvGrpSpPr>
          <p:nvPr/>
        </p:nvGrpSpPr>
        <p:grpSpPr bwMode="auto">
          <a:xfrm rot="1949897">
            <a:off x="6386513" y="5108575"/>
            <a:ext cx="1100137" cy="69850"/>
            <a:chOff x="4064" y="1917"/>
            <a:chExt cx="625" cy="61"/>
          </a:xfrm>
        </p:grpSpPr>
        <p:grpSp>
          <p:nvGrpSpPr>
            <p:cNvPr id="117767" name="Group 7"/>
            <p:cNvGrpSpPr>
              <a:grpSpLocks/>
            </p:cNvGrpSpPr>
            <p:nvPr/>
          </p:nvGrpSpPr>
          <p:grpSpPr bwMode="auto">
            <a:xfrm>
              <a:off x="4096" y="1944"/>
              <a:ext cx="564" cy="4"/>
              <a:chOff x="4092" y="1944"/>
              <a:chExt cx="564" cy="4"/>
            </a:xfrm>
          </p:grpSpPr>
          <p:sp>
            <p:nvSpPr>
              <p:cNvPr id="117768" name="Line 8"/>
              <p:cNvSpPr>
                <a:spLocks noChangeShapeType="1"/>
              </p:cNvSpPr>
              <p:nvPr/>
            </p:nvSpPr>
            <p:spPr bwMode="auto">
              <a:xfrm>
                <a:off x="4092" y="1948"/>
                <a:ext cx="564" cy="0"/>
              </a:xfrm>
              <a:prstGeom prst="line">
                <a:avLst/>
              </a:prstGeom>
              <a:noFill/>
              <a:ln w="38100">
                <a:solidFill>
                  <a:srgbClr val="FF0000"/>
                </a:solidFill>
                <a:round/>
                <a:headEnd/>
                <a:tailEnd/>
              </a:ln>
              <a:effectLst>
                <a:prstShdw prst="shdw17" dist="17961" dir="2700000">
                  <a:srgbClr val="FF0000">
                    <a:gamma/>
                    <a:shade val="60000"/>
                    <a:invGamma/>
                  </a:srgbClr>
                </a:prstShdw>
              </a:effectLst>
            </p:spPr>
            <p:txBody>
              <a:bodyPr/>
              <a:lstStyle/>
              <a:p>
                <a:endParaRPr lang="th-TH"/>
              </a:p>
            </p:txBody>
          </p:sp>
          <p:sp>
            <p:nvSpPr>
              <p:cNvPr id="117769" name="Line 9"/>
              <p:cNvSpPr>
                <a:spLocks noChangeShapeType="1"/>
              </p:cNvSpPr>
              <p:nvPr/>
            </p:nvSpPr>
            <p:spPr bwMode="auto">
              <a:xfrm flipH="1">
                <a:off x="4264" y="1944"/>
                <a:ext cx="116" cy="0"/>
              </a:xfrm>
              <a:prstGeom prst="line">
                <a:avLst/>
              </a:prstGeom>
              <a:noFill/>
              <a:ln w="38100">
                <a:solidFill>
                  <a:srgbClr val="FF0000"/>
                </a:solidFill>
                <a:round/>
                <a:headEnd/>
                <a:tailEnd type="stealth" w="lg" len="lg"/>
              </a:ln>
              <a:effectLst/>
            </p:spPr>
            <p:txBody>
              <a:bodyPr/>
              <a:lstStyle/>
              <a:p>
                <a:endParaRPr lang="th-TH"/>
              </a:p>
            </p:txBody>
          </p:sp>
        </p:grpSp>
        <p:sp>
          <p:nvSpPr>
            <p:cNvPr id="117770" name="Oval 10"/>
            <p:cNvSpPr>
              <a:spLocks noChangeArrowheads="1"/>
            </p:cNvSpPr>
            <p:nvPr/>
          </p:nvSpPr>
          <p:spPr bwMode="auto">
            <a:xfrm>
              <a:off x="4064" y="1917"/>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sp>
          <p:nvSpPr>
            <p:cNvPr id="117771" name="Oval 11"/>
            <p:cNvSpPr>
              <a:spLocks noChangeArrowheads="1"/>
            </p:cNvSpPr>
            <p:nvPr/>
          </p:nvSpPr>
          <p:spPr bwMode="auto">
            <a:xfrm>
              <a:off x="4633" y="1922"/>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grpSp>
      <p:grpSp>
        <p:nvGrpSpPr>
          <p:cNvPr id="117772" name="Group 12"/>
          <p:cNvGrpSpPr>
            <a:grpSpLocks/>
          </p:cNvGrpSpPr>
          <p:nvPr/>
        </p:nvGrpSpPr>
        <p:grpSpPr bwMode="auto">
          <a:xfrm rot="1949897">
            <a:off x="6115050" y="4719638"/>
            <a:ext cx="449263" cy="73025"/>
            <a:chOff x="4064" y="1917"/>
            <a:chExt cx="625" cy="61"/>
          </a:xfrm>
        </p:grpSpPr>
        <p:grpSp>
          <p:nvGrpSpPr>
            <p:cNvPr id="117773" name="Group 13"/>
            <p:cNvGrpSpPr>
              <a:grpSpLocks/>
            </p:cNvGrpSpPr>
            <p:nvPr/>
          </p:nvGrpSpPr>
          <p:grpSpPr bwMode="auto">
            <a:xfrm>
              <a:off x="4096" y="1944"/>
              <a:ext cx="564" cy="4"/>
              <a:chOff x="4092" y="1944"/>
              <a:chExt cx="564" cy="4"/>
            </a:xfrm>
          </p:grpSpPr>
          <p:sp>
            <p:nvSpPr>
              <p:cNvPr id="117774" name="Line 14"/>
              <p:cNvSpPr>
                <a:spLocks noChangeShapeType="1"/>
              </p:cNvSpPr>
              <p:nvPr/>
            </p:nvSpPr>
            <p:spPr bwMode="auto">
              <a:xfrm>
                <a:off x="4092" y="1948"/>
                <a:ext cx="564" cy="0"/>
              </a:xfrm>
              <a:prstGeom prst="line">
                <a:avLst/>
              </a:prstGeom>
              <a:noFill/>
              <a:ln w="38100">
                <a:solidFill>
                  <a:srgbClr val="FF0000"/>
                </a:solidFill>
                <a:round/>
                <a:headEnd/>
                <a:tailEnd/>
              </a:ln>
              <a:effectLst>
                <a:prstShdw prst="shdw17" dist="17961" dir="2700000">
                  <a:srgbClr val="FF0000">
                    <a:gamma/>
                    <a:shade val="60000"/>
                    <a:invGamma/>
                  </a:srgbClr>
                </a:prstShdw>
              </a:effectLst>
            </p:spPr>
            <p:txBody>
              <a:bodyPr/>
              <a:lstStyle/>
              <a:p>
                <a:endParaRPr lang="th-TH"/>
              </a:p>
            </p:txBody>
          </p:sp>
          <p:sp>
            <p:nvSpPr>
              <p:cNvPr id="117775" name="Line 15"/>
              <p:cNvSpPr>
                <a:spLocks noChangeShapeType="1"/>
              </p:cNvSpPr>
              <p:nvPr/>
            </p:nvSpPr>
            <p:spPr bwMode="auto">
              <a:xfrm flipH="1">
                <a:off x="4264" y="1944"/>
                <a:ext cx="116" cy="0"/>
              </a:xfrm>
              <a:prstGeom prst="line">
                <a:avLst/>
              </a:prstGeom>
              <a:noFill/>
              <a:ln w="38100">
                <a:solidFill>
                  <a:srgbClr val="FF0000"/>
                </a:solidFill>
                <a:round/>
                <a:headEnd/>
                <a:tailEnd type="stealth" w="lg" len="lg"/>
              </a:ln>
              <a:effectLst/>
            </p:spPr>
            <p:txBody>
              <a:bodyPr/>
              <a:lstStyle/>
              <a:p>
                <a:endParaRPr lang="th-TH"/>
              </a:p>
            </p:txBody>
          </p:sp>
        </p:grpSp>
        <p:sp>
          <p:nvSpPr>
            <p:cNvPr id="117776" name="Oval 16"/>
            <p:cNvSpPr>
              <a:spLocks noChangeArrowheads="1"/>
            </p:cNvSpPr>
            <p:nvPr/>
          </p:nvSpPr>
          <p:spPr bwMode="auto">
            <a:xfrm>
              <a:off x="4064" y="1917"/>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sp>
          <p:nvSpPr>
            <p:cNvPr id="117777" name="Oval 17"/>
            <p:cNvSpPr>
              <a:spLocks noChangeArrowheads="1"/>
            </p:cNvSpPr>
            <p:nvPr/>
          </p:nvSpPr>
          <p:spPr bwMode="auto">
            <a:xfrm>
              <a:off x="4633" y="1922"/>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2000" fill="hold" nodeType="afterEffect">
                                  <p:stCondLst>
                                    <p:cond delay="0"/>
                                  </p:stCondLst>
                                  <p:childTnLst>
                                    <p:set>
                                      <p:cBhvr>
                                        <p:cTn id="6" dur="1" fill="hold">
                                          <p:stCondLst>
                                            <p:cond delay="0"/>
                                          </p:stCondLst>
                                        </p:cTn>
                                        <p:tgtEl>
                                          <p:spTgt spid="117766"/>
                                        </p:tgtEl>
                                        <p:attrNameLst>
                                          <p:attrName>style.visibility</p:attrName>
                                        </p:attrNameLst>
                                      </p:cBhvr>
                                      <p:to>
                                        <p:strVal val="visible"/>
                                      </p:to>
                                    </p:set>
                                    <p:animEffect transition="in" filter="wipe(right)">
                                      <p:cBhvr>
                                        <p:cTn id="7" dur="2000"/>
                                        <p:tgtEl>
                                          <p:spTgt spid="117766"/>
                                        </p:tgtEl>
                                      </p:cBhvr>
                                    </p:animEffect>
                                  </p:childTnLst>
                                </p:cTn>
                              </p:par>
                            </p:childTnLst>
                          </p:cTn>
                        </p:par>
                        <p:par>
                          <p:cTn id="8" fill="hold">
                            <p:stCondLst>
                              <p:cond delay="4000"/>
                            </p:stCondLst>
                            <p:childTnLst>
                              <p:par>
                                <p:cTn id="9" presetID="22" presetClass="entr" presetSubtype="2" repeatCount="2000" fill="hold" nodeType="afterEffect">
                                  <p:stCondLst>
                                    <p:cond delay="0"/>
                                  </p:stCondLst>
                                  <p:childTnLst>
                                    <p:set>
                                      <p:cBhvr>
                                        <p:cTn id="10" dur="1" fill="hold">
                                          <p:stCondLst>
                                            <p:cond delay="0"/>
                                          </p:stCondLst>
                                        </p:cTn>
                                        <p:tgtEl>
                                          <p:spTgt spid="117772"/>
                                        </p:tgtEl>
                                        <p:attrNameLst>
                                          <p:attrName>style.visibility</p:attrName>
                                        </p:attrNameLst>
                                      </p:cBhvr>
                                      <p:to>
                                        <p:strVal val="visible"/>
                                      </p:to>
                                    </p:set>
                                    <p:animEffect transition="in" filter="wipe(right)">
                                      <p:cBhvr>
                                        <p:cTn id="11" dur="2000"/>
                                        <p:tgtEl>
                                          <p:spTgt spid="117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ท้ายกระดาษ 1"/>
          <p:cNvSpPr>
            <a:spLocks noGrp="1"/>
          </p:cNvSpPr>
          <p:nvPr>
            <p:ph type="ftr" sz="quarter" idx="11"/>
          </p:nvPr>
        </p:nvSpPr>
        <p:spPr/>
        <p:txBody>
          <a:bodyPr/>
          <a:lstStyle/>
          <a:p>
            <a:r>
              <a:rPr lang="en-US" smtClean="0"/>
              <a:t>รศ.ดร.สมหมาย ปรีเปรม</a:t>
            </a:r>
            <a:endParaRPr lang="th-TH"/>
          </a:p>
        </p:txBody>
      </p:sp>
      <p:sp>
        <p:nvSpPr>
          <p:cNvPr id="3" name="สี่เหลี่ยมผืนผ้า 2"/>
          <p:cNvSpPr/>
          <p:nvPr/>
        </p:nvSpPr>
        <p:spPr>
          <a:xfrm>
            <a:off x="3468414" y="2669628"/>
            <a:ext cx="2438400" cy="1818290"/>
          </a:xfrm>
          <a:prstGeom prst="rect">
            <a:avLst/>
          </a:prstGeom>
          <a:ln w="127000"/>
        </p:spPr>
        <p:style>
          <a:lnRef idx="2">
            <a:schemeClr val="accent2"/>
          </a:lnRef>
          <a:fillRef idx="1">
            <a:schemeClr val="lt1"/>
          </a:fillRef>
          <a:effectRef idx="0">
            <a:schemeClr val="accent2"/>
          </a:effectRef>
          <a:fontRef idx="minor">
            <a:schemeClr val="dk1"/>
          </a:fontRef>
        </p:style>
        <p:txBody>
          <a:bodyPr rtlCol="0" anchor="ctr"/>
          <a:lstStyle/>
          <a:p>
            <a:pPr algn="ctr"/>
            <a:endParaRPr lang="th-TH"/>
          </a:p>
        </p:txBody>
      </p:sp>
      <p:grpSp>
        <p:nvGrpSpPr>
          <p:cNvPr id="6" name="กลุ่ม 27"/>
          <p:cNvGrpSpPr/>
          <p:nvPr/>
        </p:nvGrpSpPr>
        <p:grpSpPr>
          <a:xfrm>
            <a:off x="429392" y="1965435"/>
            <a:ext cx="3228207" cy="1408387"/>
            <a:chOff x="-201229" y="1996965"/>
            <a:chExt cx="3228207" cy="1408387"/>
          </a:xfrm>
        </p:grpSpPr>
        <p:sp>
          <p:nvSpPr>
            <p:cNvPr id="4" name="ลูกศรขวา 3"/>
            <p:cNvSpPr/>
            <p:nvPr/>
          </p:nvSpPr>
          <p:spPr>
            <a:xfrm>
              <a:off x="1145628" y="2648607"/>
              <a:ext cx="1881350" cy="756745"/>
            </a:xfrm>
            <a:prstGeom prst="rightArrow">
              <a:avLst/>
            </a:prstGeom>
            <a:solidFill>
              <a:srgbClr val="CC00CC"/>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h-TH"/>
            </a:p>
          </p:txBody>
        </p:sp>
        <p:grpSp>
          <p:nvGrpSpPr>
            <p:cNvPr id="7" name="กลุ่ม 11"/>
            <p:cNvGrpSpPr/>
            <p:nvPr/>
          </p:nvGrpSpPr>
          <p:grpSpPr>
            <a:xfrm>
              <a:off x="1828812" y="1996965"/>
              <a:ext cx="588579" cy="523220"/>
              <a:chOff x="2144122" y="1439917"/>
              <a:chExt cx="588579" cy="523220"/>
            </a:xfrm>
          </p:grpSpPr>
          <p:sp>
            <p:nvSpPr>
              <p:cNvPr id="10" name="TextBox 9"/>
              <p:cNvSpPr txBox="1"/>
              <p:nvPr/>
            </p:nvSpPr>
            <p:spPr>
              <a:xfrm>
                <a:off x="2144122" y="1439917"/>
                <a:ext cx="588579" cy="523220"/>
              </a:xfrm>
              <a:prstGeom prst="rect">
                <a:avLst/>
              </a:prstGeom>
              <a:noFill/>
            </p:spPr>
            <p:txBody>
              <a:bodyPr wrap="square" rtlCol="0">
                <a:spAutoFit/>
              </a:bodyPr>
              <a:lstStyle/>
              <a:p>
                <a:pPr algn="ctr"/>
                <a:r>
                  <a:rPr lang="en-US" dirty="0" smtClean="0"/>
                  <a:t>1</a:t>
                </a:r>
                <a:endParaRPr lang="th-TH" dirty="0"/>
              </a:p>
            </p:txBody>
          </p:sp>
          <p:sp>
            <p:nvSpPr>
              <p:cNvPr id="11" name="วงรี 10"/>
              <p:cNvSpPr/>
              <p:nvPr/>
            </p:nvSpPr>
            <p:spPr>
              <a:xfrm>
                <a:off x="2249225" y="1471449"/>
                <a:ext cx="388883" cy="40990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th-TH"/>
              </a:p>
            </p:txBody>
          </p:sp>
        </p:grpSp>
        <p:cxnSp>
          <p:nvCxnSpPr>
            <p:cNvPr id="17" name="ตัวเชื่อมต่อตรง 16"/>
            <p:cNvCxnSpPr/>
            <p:nvPr/>
          </p:nvCxnSpPr>
          <p:spPr>
            <a:xfrm rot="5400000">
              <a:off x="1715826" y="2835164"/>
              <a:ext cx="819807" cy="5257"/>
            </a:xfrm>
            <a:prstGeom prst="line">
              <a:avLst/>
            </a:prstGeom>
          </p:spPr>
          <p:style>
            <a:lnRef idx="2">
              <a:schemeClr val="dk1"/>
            </a:lnRef>
            <a:fillRef idx="0">
              <a:schemeClr val="dk1"/>
            </a:fillRef>
            <a:effectRef idx="1">
              <a:schemeClr val="dk1"/>
            </a:effectRef>
            <a:fontRef idx="minor">
              <a:schemeClr val="tx1"/>
            </a:fontRef>
          </p:style>
        </p:cxnSp>
        <p:graphicFrame>
          <p:nvGraphicFramePr>
            <p:cNvPr id="142340" name="Object 4"/>
            <p:cNvGraphicFramePr>
              <a:graphicFrameLocks noChangeAspect="1"/>
            </p:cNvGraphicFramePr>
            <p:nvPr/>
          </p:nvGraphicFramePr>
          <p:xfrm>
            <a:off x="-201229" y="2092106"/>
            <a:ext cx="2046288" cy="715963"/>
          </p:xfrm>
          <a:graphic>
            <a:graphicData uri="http://schemas.openxmlformats.org/presentationml/2006/ole">
              <p:oleObj spid="_x0000_s184322" name="สมการ" r:id="rId3" imgW="838080" imgH="304560" progId="Equation.3">
                <p:embed/>
              </p:oleObj>
            </a:graphicData>
          </a:graphic>
        </p:graphicFrame>
      </p:grpSp>
      <p:grpSp>
        <p:nvGrpSpPr>
          <p:cNvPr id="8" name="กลุ่ม 28"/>
          <p:cNvGrpSpPr/>
          <p:nvPr/>
        </p:nvGrpSpPr>
        <p:grpSpPr>
          <a:xfrm>
            <a:off x="5712372" y="2538248"/>
            <a:ext cx="2815898" cy="1999046"/>
            <a:chOff x="6153806" y="2012731"/>
            <a:chExt cx="2815898" cy="1999046"/>
          </a:xfrm>
        </p:grpSpPr>
        <p:sp>
          <p:nvSpPr>
            <p:cNvPr id="5" name="ลูกศรขวา 4"/>
            <p:cNvSpPr/>
            <p:nvPr/>
          </p:nvSpPr>
          <p:spPr>
            <a:xfrm>
              <a:off x="6153806" y="2643353"/>
              <a:ext cx="1781504" cy="756745"/>
            </a:xfrm>
            <a:prstGeom prst="rightArrow">
              <a:avLst/>
            </a:prstGeom>
            <a:solidFill>
              <a:srgbClr val="0000CC"/>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h-TH"/>
            </a:p>
          </p:txBody>
        </p:sp>
        <p:grpSp>
          <p:nvGrpSpPr>
            <p:cNvPr id="9" name="กลุ่ม 12"/>
            <p:cNvGrpSpPr/>
            <p:nvPr/>
          </p:nvGrpSpPr>
          <p:grpSpPr>
            <a:xfrm>
              <a:off x="6784428" y="2012731"/>
              <a:ext cx="588579" cy="523220"/>
              <a:chOff x="1912883" y="1524000"/>
              <a:chExt cx="588579" cy="523220"/>
            </a:xfrm>
          </p:grpSpPr>
          <p:sp>
            <p:nvSpPr>
              <p:cNvPr id="14" name="TextBox 13"/>
              <p:cNvSpPr txBox="1"/>
              <p:nvPr/>
            </p:nvSpPr>
            <p:spPr>
              <a:xfrm>
                <a:off x="1912883" y="1524000"/>
                <a:ext cx="588579" cy="523220"/>
              </a:xfrm>
              <a:prstGeom prst="rect">
                <a:avLst/>
              </a:prstGeom>
              <a:noFill/>
            </p:spPr>
            <p:txBody>
              <a:bodyPr wrap="square" rtlCol="0">
                <a:spAutoFit/>
              </a:bodyPr>
              <a:lstStyle/>
              <a:p>
                <a:pPr algn="ctr"/>
                <a:r>
                  <a:rPr lang="en-US" dirty="0" smtClean="0"/>
                  <a:t>3</a:t>
                </a:r>
                <a:endParaRPr lang="th-TH" dirty="0"/>
              </a:p>
            </p:txBody>
          </p:sp>
          <p:sp>
            <p:nvSpPr>
              <p:cNvPr id="15" name="วงรี 14"/>
              <p:cNvSpPr/>
              <p:nvPr/>
            </p:nvSpPr>
            <p:spPr>
              <a:xfrm>
                <a:off x="2028497" y="1545021"/>
                <a:ext cx="388883" cy="40990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th-TH"/>
              </a:p>
            </p:txBody>
          </p:sp>
        </p:grpSp>
        <p:graphicFrame>
          <p:nvGraphicFramePr>
            <p:cNvPr id="142341" name="Object 5"/>
            <p:cNvGraphicFramePr>
              <a:graphicFrameLocks noChangeAspect="1"/>
            </p:cNvGraphicFramePr>
            <p:nvPr/>
          </p:nvGraphicFramePr>
          <p:xfrm>
            <a:off x="6801179" y="3265652"/>
            <a:ext cx="2168525" cy="746125"/>
          </p:xfrm>
          <a:graphic>
            <a:graphicData uri="http://schemas.openxmlformats.org/presentationml/2006/ole">
              <p:oleObj spid="_x0000_s184323" name="สมการ" r:id="rId4" imgW="888840" imgH="317160" progId="Equation.3">
                <p:embed/>
              </p:oleObj>
            </a:graphicData>
          </a:graphic>
        </p:graphicFrame>
        <p:cxnSp>
          <p:nvCxnSpPr>
            <p:cNvPr id="27" name="ตัวเชื่อมต่อตรง 26"/>
            <p:cNvCxnSpPr/>
            <p:nvPr/>
          </p:nvCxnSpPr>
          <p:spPr>
            <a:xfrm rot="5400000">
              <a:off x="6681953" y="2861440"/>
              <a:ext cx="819807" cy="5257"/>
            </a:xfrm>
            <a:prstGeom prst="line">
              <a:avLst/>
            </a:prstGeom>
          </p:spPr>
          <p:style>
            <a:lnRef idx="2">
              <a:schemeClr val="dk1"/>
            </a:lnRef>
            <a:fillRef idx="0">
              <a:schemeClr val="dk1"/>
            </a:fillRef>
            <a:effectRef idx="1">
              <a:schemeClr val="dk1"/>
            </a:effectRef>
            <a:fontRef idx="minor">
              <a:schemeClr val="tx1"/>
            </a:fontRef>
          </p:style>
        </p:cxnSp>
      </p:grpSp>
      <p:sp>
        <p:nvSpPr>
          <p:cNvPr id="32" name="TextBox 31"/>
          <p:cNvSpPr txBox="1"/>
          <p:nvPr/>
        </p:nvSpPr>
        <p:spPr>
          <a:xfrm>
            <a:off x="1481958" y="472966"/>
            <a:ext cx="6180083" cy="954107"/>
          </a:xfrm>
          <a:prstGeom prst="rect">
            <a:avLst/>
          </a:prstGeom>
          <a:noFill/>
        </p:spPr>
        <p:txBody>
          <a:bodyPr wrap="square" rtlCol="0">
            <a:spAutoFit/>
          </a:bodyPr>
          <a:lstStyle/>
          <a:p>
            <a:pPr algn="ctr"/>
            <a:r>
              <a:rPr lang="en-US" dirty="0" smtClean="0"/>
              <a:t>An Air Conditioning Model</a:t>
            </a:r>
          </a:p>
          <a:p>
            <a:pPr algn="ctr"/>
            <a:r>
              <a:rPr lang="en-US" dirty="0" smtClean="0"/>
              <a:t>Adiabatic Mixing</a:t>
            </a:r>
            <a:endParaRPr lang="th-TH" dirty="0"/>
          </a:p>
        </p:txBody>
      </p:sp>
      <p:grpSp>
        <p:nvGrpSpPr>
          <p:cNvPr id="12" name="กลุ่ม 28"/>
          <p:cNvGrpSpPr/>
          <p:nvPr/>
        </p:nvGrpSpPr>
        <p:grpSpPr>
          <a:xfrm>
            <a:off x="357899" y="3647091"/>
            <a:ext cx="3220874" cy="1353042"/>
            <a:chOff x="4714436" y="2643353"/>
            <a:chExt cx="3220874" cy="1353042"/>
          </a:xfrm>
        </p:grpSpPr>
        <p:sp>
          <p:nvSpPr>
            <p:cNvPr id="26" name="ลูกศรขวา 25"/>
            <p:cNvSpPr/>
            <p:nvPr/>
          </p:nvSpPr>
          <p:spPr>
            <a:xfrm>
              <a:off x="6153806" y="2643353"/>
              <a:ext cx="1781504" cy="756745"/>
            </a:xfrm>
            <a:prstGeom prst="rightArrow">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h-TH"/>
            </a:p>
          </p:txBody>
        </p:sp>
        <p:grpSp>
          <p:nvGrpSpPr>
            <p:cNvPr id="13" name="กลุ่ม 12"/>
            <p:cNvGrpSpPr/>
            <p:nvPr/>
          </p:nvGrpSpPr>
          <p:grpSpPr>
            <a:xfrm>
              <a:off x="6784437" y="3463158"/>
              <a:ext cx="588579" cy="523220"/>
              <a:chOff x="1912892" y="2974427"/>
              <a:chExt cx="588579" cy="523220"/>
            </a:xfrm>
          </p:grpSpPr>
          <p:sp>
            <p:nvSpPr>
              <p:cNvPr id="31" name="TextBox 30"/>
              <p:cNvSpPr txBox="1"/>
              <p:nvPr/>
            </p:nvSpPr>
            <p:spPr>
              <a:xfrm>
                <a:off x="1912892" y="2974427"/>
                <a:ext cx="588579" cy="523220"/>
              </a:xfrm>
              <a:prstGeom prst="rect">
                <a:avLst/>
              </a:prstGeom>
              <a:noFill/>
            </p:spPr>
            <p:txBody>
              <a:bodyPr wrap="square" rtlCol="0">
                <a:spAutoFit/>
              </a:bodyPr>
              <a:lstStyle/>
              <a:p>
                <a:pPr algn="ctr"/>
                <a:r>
                  <a:rPr lang="en-US" dirty="0" smtClean="0"/>
                  <a:t>2</a:t>
                </a:r>
                <a:endParaRPr lang="th-TH" dirty="0"/>
              </a:p>
            </p:txBody>
          </p:sp>
          <p:sp>
            <p:nvSpPr>
              <p:cNvPr id="33" name="วงรี 32"/>
              <p:cNvSpPr/>
              <p:nvPr/>
            </p:nvSpPr>
            <p:spPr>
              <a:xfrm>
                <a:off x="2017995" y="3037490"/>
                <a:ext cx="388883" cy="40990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th-TH"/>
              </a:p>
            </p:txBody>
          </p:sp>
        </p:grpSp>
        <p:graphicFrame>
          <p:nvGraphicFramePr>
            <p:cNvPr id="29" name="Object 5"/>
            <p:cNvGraphicFramePr>
              <a:graphicFrameLocks noChangeAspect="1"/>
            </p:cNvGraphicFramePr>
            <p:nvPr/>
          </p:nvGraphicFramePr>
          <p:xfrm>
            <a:off x="4714436" y="3280432"/>
            <a:ext cx="2200275" cy="715963"/>
          </p:xfrm>
          <a:graphic>
            <a:graphicData uri="http://schemas.openxmlformats.org/presentationml/2006/ole">
              <p:oleObj spid="_x0000_s184324" name="สมการ" r:id="rId5" imgW="901440" imgH="304560" progId="Equation.3">
                <p:embed/>
              </p:oleObj>
            </a:graphicData>
          </a:graphic>
        </p:graphicFrame>
        <p:cxnSp>
          <p:nvCxnSpPr>
            <p:cNvPr id="30" name="ตัวเชื่อมต่อตรง 29"/>
            <p:cNvCxnSpPr/>
            <p:nvPr/>
          </p:nvCxnSpPr>
          <p:spPr>
            <a:xfrm rot="5400000">
              <a:off x="6681962" y="3113689"/>
              <a:ext cx="819807" cy="5257"/>
            </a:xfrm>
            <a:prstGeom prst="line">
              <a:avLst/>
            </a:prstGeom>
          </p:spPr>
          <p:style>
            <a:lnRef idx="2">
              <a:schemeClr val="dk1"/>
            </a:lnRef>
            <a:fillRef idx="0">
              <a:schemeClr val="dk1"/>
            </a:fillRef>
            <a:effectRef idx="1">
              <a:schemeClr val="dk1"/>
            </a:effectRef>
            <a:fontRef idx="minor">
              <a:schemeClr val="tx1"/>
            </a:fontRef>
          </p:style>
        </p:cxnSp>
      </p:grpSp>
      <p:sp>
        <p:nvSpPr>
          <p:cNvPr id="34" name="สี่เหลี่ยมผืนผ้า 33"/>
          <p:cNvSpPr/>
          <p:nvPr/>
        </p:nvSpPr>
        <p:spPr>
          <a:xfrm>
            <a:off x="3048001" y="2427890"/>
            <a:ext cx="3195144" cy="225972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2000"/>
                                        <p:tgtEl>
                                          <p:spTgt spid="12"/>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000"/>
                                        <p:tgtEl>
                                          <p:spTgt spid="8"/>
                                        </p:tgtEl>
                                      </p:cBhvr>
                                    </p:animEffect>
                                  </p:childTnLst>
                                </p:cTn>
                              </p:par>
                            </p:childTnLst>
                          </p:cTn>
                        </p:par>
                        <p:par>
                          <p:cTn id="20" fill="hold">
                            <p:stCondLst>
                              <p:cond delay="8000"/>
                            </p:stCondLst>
                            <p:childTnLst>
                              <p:par>
                                <p:cTn id="21" presetID="2" presetClass="entr" presetSubtype="9"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119810" name="Rectangle 2"/>
          <p:cNvSpPr>
            <a:spLocks noGrp="1" noChangeArrowheads="1"/>
          </p:cNvSpPr>
          <p:nvPr>
            <p:ph type="title"/>
          </p:nvPr>
        </p:nvSpPr>
        <p:spPr>
          <a:xfrm>
            <a:off x="357188" y="0"/>
            <a:ext cx="8496300" cy="1143000"/>
          </a:xfrm>
        </p:spPr>
        <p:txBody>
          <a:bodyPr/>
          <a:lstStyle/>
          <a:p>
            <a:pPr algn="l"/>
            <a:r>
              <a:rPr lang="en-US" sz="3600" b="1">
                <a:solidFill>
                  <a:schemeClr val="accent2"/>
                </a:solidFill>
                <a:effectLst>
                  <a:outerShdw blurRad="38100" dist="38100" dir="2700000" algn="tl">
                    <a:srgbClr val="C0C0C0"/>
                  </a:outerShdw>
                </a:effectLst>
                <a:latin typeface="Times New Roman" pitchFamily="18" charset="0"/>
              </a:rPr>
              <a:t>Adiabatic Mixing of Airstreams </a:t>
            </a:r>
            <a:endParaRPr lang="el-GR" sz="2400" i="1">
              <a:solidFill>
                <a:schemeClr val="accent2"/>
              </a:solidFill>
              <a:latin typeface="Times New Roman" pitchFamily="18" charset="0"/>
              <a:cs typeface="Times New Roman" pitchFamily="18" charset="0"/>
            </a:endParaRPr>
          </a:p>
        </p:txBody>
      </p:sp>
      <p:sp>
        <p:nvSpPr>
          <p:cNvPr id="119811" name="Text Box 3"/>
          <p:cNvSpPr txBox="1">
            <a:spLocks noChangeArrowheads="1"/>
          </p:cNvSpPr>
          <p:nvPr/>
        </p:nvSpPr>
        <p:spPr bwMode="auto">
          <a:xfrm>
            <a:off x="508000" y="1042988"/>
            <a:ext cx="4737100" cy="1616075"/>
          </a:xfrm>
          <a:prstGeom prst="rect">
            <a:avLst/>
          </a:prstGeom>
          <a:noFill/>
          <a:ln w="9525">
            <a:noFill/>
            <a:miter lim="800000"/>
            <a:headEnd/>
            <a:tailEnd/>
          </a:ln>
          <a:effectLst/>
        </p:spPr>
        <p:txBody>
          <a:bodyPr>
            <a:spAutoFit/>
          </a:bodyPr>
          <a:lstStyle/>
          <a:p>
            <a:pPr>
              <a:buFontTx/>
              <a:buChar char="•"/>
            </a:pPr>
            <a:r>
              <a:rPr lang="en-US" sz="2000">
                <a:latin typeface="Comic Sans MS" pitchFamily="66" charset="0"/>
              </a:rPr>
              <a:t>Many air-conditioning applications require the mixing of two airstream. </a:t>
            </a:r>
          </a:p>
          <a:p>
            <a:pPr>
              <a:buFontTx/>
              <a:buChar char="•"/>
            </a:pPr>
            <a:r>
              <a:rPr lang="en-US" sz="2000">
                <a:latin typeface="Comic Sans MS" pitchFamily="66" charset="0"/>
              </a:rPr>
              <a:t>ie. Fresh air + Return air. </a:t>
            </a:r>
          </a:p>
          <a:p>
            <a:pPr>
              <a:buFontTx/>
              <a:buChar char="•"/>
            </a:pPr>
            <a:r>
              <a:rPr lang="en-US" sz="2000">
                <a:latin typeface="Comic Sans MS" pitchFamily="66" charset="0"/>
              </a:rPr>
              <a:t>Normally Q very small, no work, and </a:t>
            </a:r>
            <a:r>
              <a:rPr lang="el-GR" sz="2000">
                <a:latin typeface="Comic Sans MS" pitchFamily="66" charset="0"/>
              </a:rPr>
              <a:t>Δ</a:t>
            </a:r>
            <a:r>
              <a:rPr lang="en-US" sz="2000">
                <a:latin typeface="Comic Sans MS" pitchFamily="66" charset="0"/>
              </a:rPr>
              <a:t>KE and </a:t>
            </a:r>
            <a:r>
              <a:rPr lang="el-GR" sz="2000">
                <a:latin typeface="Comic Sans MS" pitchFamily="66" charset="0"/>
              </a:rPr>
              <a:t>Δ</a:t>
            </a:r>
            <a:r>
              <a:rPr lang="en-US" sz="2000">
                <a:latin typeface="Comic Sans MS" pitchFamily="66" charset="0"/>
              </a:rPr>
              <a:t>PE =0</a:t>
            </a:r>
            <a:endParaRPr lang="el-GR" sz="2000">
              <a:latin typeface="Comic Sans MS" pitchFamily="66" charset="0"/>
            </a:endParaRPr>
          </a:p>
        </p:txBody>
      </p:sp>
      <p:graphicFrame>
        <p:nvGraphicFramePr>
          <p:cNvPr id="119812" name="Object 4"/>
          <p:cNvGraphicFramePr>
            <a:graphicFrameLocks noChangeAspect="1"/>
          </p:cNvGraphicFramePr>
          <p:nvPr/>
        </p:nvGraphicFramePr>
        <p:xfrm>
          <a:off x="601663" y="2997200"/>
          <a:ext cx="5353050" cy="2416175"/>
        </p:xfrm>
        <a:graphic>
          <a:graphicData uri="http://schemas.openxmlformats.org/presentationml/2006/ole">
            <p:oleObj spid="_x0000_s119812" name="Equation" r:id="rId3" imgW="2958840" imgH="1384200" progId="Equation.3">
              <p:embed/>
            </p:oleObj>
          </a:graphicData>
        </a:graphic>
      </p:graphicFrame>
      <p:pic>
        <p:nvPicPr>
          <p:cNvPr id="119813" name="Picture 5" descr="Fig 14-29"/>
          <p:cNvPicPr>
            <a:picLocks noChangeAspect="1" noChangeArrowheads="1"/>
          </p:cNvPicPr>
          <p:nvPr/>
        </p:nvPicPr>
        <p:blipFill>
          <a:blip r:embed="rId4" cstate="screen"/>
          <a:srcRect/>
          <a:stretch>
            <a:fillRect/>
          </a:stretch>
        </p:blipFill>
        <p:spPr bwMode="auto">
          <a:xfrm>
            <a:off x="6080125" y="842963"/>
            <a:ext cx="2911475" cy="58372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9812"/>
                                        </p:tgtEl>
                                        <p:attrNameLst>
                                          <p:attrName>style.visibility</p:attrName>
                                        </p:attrNameLst>
                                      </p:cBhvr>
                                      <p:to>
                                        <p:strVal val="visible"/>
                                      </p:to>
                                    </p:set>
                                    <p:animEffect transition="in" filter="fade">
                                      <p:cBhvr>
                                        <p:cTn id="7" dur="2000"/>
                                        <p:tgtEl>
                                          <p:spTgt spid="119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ตัวยึดท้ายกระดาษ 2"/>
          <p:cNvSpPr>
            <a:spLocks noGrp="1"/>
          </p:cNvSpPr>
          <p:nvPr>
            <p:ph type="ftr" sz="quarter" idx="11"/>
          </p:nvPr>
        </p:nvSpPr>
        <p:spPr/>
        <p:txBody>
          <a:bodyPr/>
          <a:lstStyle/>
          <a:p>
            <a:r>
              <a:rPr lang="en-US"/>
              <a:t>รศ.ดร.สมหมาย ปรีเปรม</a:t>
            </a:r>
            <a:endParaRPr lang="th-TH"/>
          </a:p>
        </p:txBody>
      </p:sp>
      <p:sp>
        <p:nvSpPr>
          <p:cNvPr id="120834" name="Text Box 2"/>
          <p:cNvSpPr txBox="1">
            <a:spLocks noChangeArrowheads="1"/>
          </p:cNvSpPr>
          <p:nvPr/>
        </p:nvSpPr>
        <p:spPr bwMode="auto">
          <a:xfrm>
            <a:off x="193675" y="306388"/>
            <a:ext cx="8775700" cy="3898900"/>
          </a:xfrm>
          <a:prstGeom prst="rect">
            <a:avLst/>
          </a:prstGeom>
          <a:noFill/>
          <a:ln w="9525">
            <a:noFill/>
            <a:miter lim="800000"/>
            <a:headEnd/>
            <a:tailEnd/>
          </a:ln>
          <a:effectLst/>
        </p:spPr>
        <p:txBody>
          <a:bodyPr>
            <a:spAutoFit/>
          </a:bodyPr>
          <a:lstStyle/>
          <a:p>
            <a:pPr>
              <a:spcBef>
                <a:spcPct val="50000"/>
              </a:spcBef>
            </a:pPr>
            <a:r>
              <a:rPr lang="en-US" u="sng">
                <a:latin typeface="Comic Sans MS" pitchFamily="66" charset="0"/>
              </a:rPr>
              <a:t>Example 14.8</a:t>
            </a:r>
            <a:r>
              <a:rPr lang="en-US">
                <a:latin typeface="Comic Sans MS" pitchFamily="66" charset="0"/>
              </a:rPr>
              <a:t>    </a:t>
            </a:r>
            <a:r>
              <a:rPr lang="en-US" sz="2000" i="1">
                <a:solidFill>
                  <a:schemeClr val="accent2"/>
                </a:solidFill>
                <a:latin typeface="Comic Sans MS" pitchFamily="66" charset="0"/>
              </a:rPr>
              <a:t>Mixing of Conditioned Air with Outdoor Air</a:t>
            </a:r>
          </a:p>
          <a:p>
            <a:pPr>
              <a:spcBef>
                <a:spcPct val="50000"/>
              </a:spcBef>
            </a:pPr>
            <a:r>
              <a:rPr lang="en-US" sz="2400">
                <a:latin typeface="Comic Sans MS" pitchFamily="66" charset="0"/>
              </a:rPr>
              <a:t>Satureated air leaving the cooling section of an air conditioning system at 14</a:t>
            </a:r>
            <a:r>
              <a:rPr lang="en-US" sz="2400" baseline="30000">
                <a:latin typeface="Comic Sans MS" pitchFamily="66" charset="0"/>
              </a:rPr>
              <a:t>o</a:t>
            </a:r>
            <a:r>
              <a:rPr lang="en-US" sz="2400">
                <a:latin typeface="Comic Sans MS" pitchFamily="66" charset="0"/>
              </a:rPr>
              <a:t>C with a rate of 50 m</a:t>
            </a:r>
            <a:r>
              <a:rPr lang="en-US" sz="2400" baseline="30000">
                <a:latin typeface="Comic Sans MS" pitchFamily="66" charset="0"/>
              </a:rPr>
              <a:t>3</a:t>
            </a:r>
            <a:r>
              <a:rPr lang="en-US" sz="2400">
                <a:latin typeface="Comic Sans MS" pitchFamily="66" charset="0"/>
              </a:rPr>
              <a:t>/min is mixed adiabatically with the outside air at 32</a:t>
            </a:r>
            <a:r>
              <a:rPr lang="en-US" sz="2400" baseline="30000">
                <a:latin typeface="Comic Sans MS" pitchFamily="66" charset="0"/>
              </a:rPr>
              <a:t>o</a:t>
            </a:r>
            <a:r>
              <a:rPr lang="en-US" sz="2400">
                <a:latin typeface="Comic Sans MS" pitchFamily="66" charset="0"/>
              </a:rPr>
              <a:t>C, and 60% relative humidity at a rate of 20 m</a:t>
            </a:r>
            <a:r>
              <a:rPr lang="en-US" sz="2400" baseline="30000">
                <a:latin typeface="Comic Sans MS" pitchFamily="66" charset="0"/>
              </a:rPr>
              <a:t>3</a:t>
            </a:r>
            <a:r>
              <a:rPr lang="en-US" sz="2400">
                <a:latin typeface="Comic Sans MS" pitchFamily="66" charset="0"/>
              </a:rPr>
              <a:t>/min. Assuming that the mixing occure at 1 atm, determine, the specific humidity, the relative humidity, the dry-bulb temperature, and the volume flow rate of the mixture.</a:t>
            </a:r>
          </a:p>
          <a:p>
            <a:pPr>
              <a:spcBef>
                <a:spcPct val="50000"/>
              </a:spcBef>
            </a:pPr>
            <a:r>
              <a:rPr lang="en-US" u="sng">
                <a:latin typeface="Comic Sans MS" pitchFamily="66" charset="0"/>
              </a:rPr>
              <a:t>Solution</a:t>
            </a:r>
            <a:r>
              <a:rPr lang="en-US">
                <a:latin typeface="Comic Sans MS" pitchFamily="66" charset="0"/>
              </a:rPr>
              <a:t>   </a:t>
            </a:r>
            <a:endParaRPr lang="th-TH">
              <a:latin typeface="Comic Sans MS" pitchFamily="66" charset="0"/>
            </a:endParaRPr>
          </a:p>
        </p:txBody>
      </p:sp>
      <p:sp>
        <p:nvSpPr>
          <p:cNvPr id="120835" name="Text Box 3"/>
          <p:cNvSpPr txBox="1">
            <a:spLocks noChangeArrowheads="1"/>
          </p:cNvSpPr>
          <p:nvPr/>
        </p:nvSpPr>
        <p:spPr bwMode="auto">
          <a:xfrm>
            <a:off x="6448425" y="4806950"/>
            <a:ext cx="2255838" cy="1108075"/>
          </a:xfrm>
          <a:prstGeom prst="rect">
            <a:avLst/>
          </a:prstGeom>
          <a:noFill/>
          <a:ln w="38100">
            <a:solidFill>
              <a:srgbClr val="FF9900"/>
            </a:solidFill>
            <a:miter lim="800000"/>
            <a:headEnd/>
            <a:tailEnd/>
          </a:ln>
          <a:effectLst>
            <a:prstShdw prst="shdw17" dist="17961" dir="2700000">
              <a:srgbClr val="FF9900">
                <a:gamma/>
                <a:shade val="60000"/>
                <a:invGamma/>
              </a:srgbClr>
            </a:prstShdw>
          </a:effectLst>
        </p:spPr>
        <p:txBody>
          <a:bodyPr>
            <a:spAutoFit/>
          </a:bodyPr>
          <a:lstStyle/>
          <a:p>
            <a:r>
              <a:rPr lang="el-GR" sz="1600" i="1">
                <a:solidFill>
                  <a:srgbClr val="FF3300"/>
                </a:solidFill>
                <a:latin typeface="Times New Roman" pitchFamily="18" charset="0"/>
                <a:cs typeface="Times New Roman" pitchFamily="18" charset="0"/>
              </a:rPr>
              <a:t>ω</a:t>
            </a:r>
            <a:r>
              <a:rPr lang="en-US" sz="1600" i="1" baseline="-25000">
                <a:solidFill>
                  <a:srgbClr val="FF3300"/>
                </a:solidFill>
                <a:latin typeface="Times New Roman" pitchFamily="18" charset="0"/>
                <a:cs typeface="Times New Roman" pitchFamily="18" charset="0"/>
              </a:rPr>
              <a:t>3</a:t>
            </a:r>
            <a:r>
              <a:rPr lang="en-US" sz="1600" i="1">
                <a:solidFill>
                  <a:srgbClr val="FF3300"/>
                </a:solidFill>
                <a:latin typeface="Times New Roman" pitchFamily="18" charset="0"/>
                <a:cs typeface="Times New Roman" pitchFamily="18" charset="0"/>
              </a:rPr>
              <a:t> = 0.0122 kg/kg da, </a:t>
            </a:r>
            <a:r>
              <a:rPr lang="en-US" sz="1600" i="1">
                <a:solidFill>
                  <a:srgbClr val="FF3300"/>
                </a:solidFill>
                <a:latin typeface="Times New Roman" pitchFamily="18" charset="0"/>
              </a:rPr>
              <a:t> </a:t>
            </a:r>
          </a:p>
          <a:p>
            <a:r>
              <a:rPr lang="el-GR" sz="1600" i="1">
                <a:solidFill>
                  <a:srgbClr val="FF3300"/>
                </a:solidFill>
                <a:latin typeface="Times New Roman" pitchFamily="18" charset="0"/>
                <a:cs typeface="Times New Roman" pitchFamily="18" charset="0"/>
              </a:rPr>
              <a:t>Φ</a:t>
            </a:r>
            <a:r>
              <a:rPr lang="en-US" sz="1600" i="1" baseline="-25000">
                <a:solidFill>
                  <a:srgbClr val="FF3300"/>
                </a:solidFill>
                <a:latin typeface="Times New Roman" pitchFamily="18" charset="0"/>
                <a:cs typeface="Times New Roman" pitchFamily="18" charset="0"/>
              </a:rPr>
              <a:t>3</a:t>
            </a:r>
            <a:r>
              <a:rPr lang="en-US" sz="1600" i="1">
                <a:solidFill>
                  <a:srgbClr val="FF3300"/>
                </a:solidFill>
                <a:latin typeface="Times New Roman" pitchFamily="18" charset="0"/>
                <a:cs typeface="Times New Roman" pitchFamily="18" charset="0"/>
              </a:rPr>
              <a:t> = 89%;  </a:t>
            </a:r>
          </a:p>
          <a:p>
            <a:r>
              <a:rPr lang="en-US" sz="1600" i="1">
                <a:solidFill>
                  <a:srgbClr val="FF3300"/>
                </a:solidFill>
                <a:latin typeface="Times New Roman" pitchFamily="18" charset="0"/>
                <a:cs typeface="Times New Roman" pitchFamily="18" charset="0"/>
              </a:rPr>
              <a:t>T</a:t>
            </a:r>
            <a:r>
              <a:rPr lang="en-US" sz="1600" i="1" baseline="-25000">
                <a:solidFill>
                  <a:srgbClr val="FF3300"/>
                </a:solidFill>
                <a:latin typeface="Times New Roman" pitchFamily="18" charset="0"/>
                <a:cs typeface="Times New Roman" pitchFamily="18" charset="0"/>
              </a:rPr>
              <a:t>bd3 </a:t>
            </a:r>
            <a:r>
              <a:rPr lang="en-US" sz="1600" i="1">
                <a:solidFill>
                  <a:srgbClr val="FF3300"/>
                </a:solidFill>
                <a:latin typeface="Times New Roman" pitchFamily="18" charset="0"/>
                <a:cs typeface="Times New Roman" pitchFamily="18" charset="0"/>
              </a:rPr>
              <a:t>=</a:t>
            </a:r>
            <a:r>
              <a:rPr lang="en-US" sz="1600" i="1">
                <a:solidFill>
                  <a:srgbClr val="FF3300"/>
                </a:solidFill>
                <a:latin typeface="Times New Roman" pitchFamily="18" charset="0"/>
              </a:rPr>
              <a:t>  19.0</a:t>
            </a:r>
            <a:r>
              <a:rPr lang="en-US" sz="1600" i="1" baseline="30000">
                <a:solidFill>
                  <a:srgbClr val="FF3300"/>
                </a:solidFill>
                <a:latin typeface="Times New Roman" pitchFamily="18" charset="0"/>
              </a:rPr>
              <a:t>o</a:t>
            </a:r>
            <a:r>
              <a:rPr lang="en-US" sz="1600" i="1">
                <a:solidFill>
                  <a:srgbClr val="FF3300"/>
                </a:solidFill>
                <a:latin typeface="Times New Roman" pitchFamily="18" charset="0"/>
              </a:rPr>
              <a:t>C ; </a:t>
            </a:r>
          </a:p>
          <a:p>
            <a:r>
              <a:rPr lang="en-US" sz="1600" i="1">
                <a:solidFill>
                  <a:srgbClr val="FF3300"/>
                </a:solidFill>
                <a:latin typeface="Times New Roman" pitchFamily="18" charset="0"/>
              </a:rPr>
              <a:t>V</a:t>
            </a:r>
            <a:r>
              <a:rPr lang="en-US" sz="1600" i="1" baseline="-25000">
                <a:solidFill>
                  <a:srgbClr val="FF3300"/>
                </a:solidFill>
                <a:latin typeface="Times New Roman" pitchFamily="18" charset="0"/>
              </a:rPr>
              <a:t>3</a:t>
            </a:r>
            <a:r>
              <a:rPr lang="en-US" sz="1600" i="1">
                <a:solidFill>
                  <a:srgbClr val="FF3300"/>
                </a:solidFill>
                <a:latin typeface="Times New Roman" pitchFamily="18" charset="0"/>
              </a:rPr>
              <a:t> = 70.1 m</a:t>
            </a:r>
            <a:r>
              <a:rPr lang="en-US" sz="1600" i="1" baseline="30000">
                <a:solidFill>
                  <a:srgbClr val="FF3300"/>
                </a:solidFill>
                <a:latin typeface="Times New Roman" pitchFamily="18" charset="0"/>
              </a:rPr>
              <a:t>3</a:t>
            </a:r>
            <a:r>
              <a:rPr lang="en-US" sz="1600" i="1">
                <a:solidFill>
                  <a:srgbClr val="FF3300"/>
                </a:solidFill>
                <a:latin typeface="Times New Roman" pitchFamily="18" charset="0"/>
              </a:rPr>
              <a:t>/min</a:t>
            </a:r>
          </a:p>
        </p:txBody>
      </p:sp>
      <p:pic>
        <p:nvPicPr>
          <p:cNvPr id="120836" name="Picture 4" descr="Fig 14-30"/>
          <p:cNvPicPr>
            <a:picLocks noChangeAspect="1" noChangeArrowheads="1"/>
          </p:cNvPicPr>
          <p:nvPr/>
        </p:nvPicPr>
        <p:blipFill>
          <a:blip r:embed="rId2" cstate="email"/>
          <a:srcRect/>
          <a:stretch>
            <a:fillRect/>
          </a:stretch>
        </p:blipFill>
        <p:spPr bwMode="auto">
          <a:xfrm>
            <a:off x="398463" y="4200525"/>
            <a:ext cx="2894012" cy="2292350"/>
          </a:xfrm>
          <a:prstGeom prst="rect">
            <a:avLst/>
          </a:prstGeom>
          <a:noFill/>
        </p:spPr>
      </p:pic>
      <p:pic>
        <p:nvPicPr>
          <p:cNvPr id="120837" name="Picture 5" descr="Fig 14-30"/>
          <p:cNvPicPr>
            <a:picLocks noChangeAspect="1" noChangeArrowheads="1"/>
          </p:cNvPicPr>
          <p:nvPr/>
        </p:nvPicPr>
        <p:blipFill>
          <a:blip r:embed="rId3" cstate="email"/>
          <a:srcRect/>
          <a:stretch>
            <a:fillRect/>
          </a:stretch>
        </p:blipFill>
        <p:spPr bwMode="auto">
          <a:xfrm>
            <a:off x="3281363" y="3881438"/>
            <a:ext cx="2894012" cy="2441575"/>
          </a:xfrm>
          <a:prstGeom prst="rect">
            <a:avLst/>
          </a:prstGeom>
          <a:noFill/>
        </p:spPr>
      </p:pic>
      <p:grpSp>
        <p:nvGrpSpPr>
          <p:cNvPr id="120838" name="Group 6"/>
          <p:cNvGrpSpPr>
            <a:grpSpLocks/>
          </p:cNvGrpSpPr>
          <p:nvPr/>
        </p:nvGrpSpPr>
        <p:grpSpPr bwMode="auto">
          <a:xfrm rot="-1014026">
            <a:off x="4922838" y="4881563"/>
            <a:ext cx="587375" cy="76200"/>
            <a:chOff x="4064" y="1917"/>
            <a:chExt cx="625" cy="61"/>
          </a:xfrm>
        </p:grpSpPr>
        <p:grpSp>
          <p:nvGrpSpPr>
            <p:cNvPr id="120839" name="Group 7"/>
            <p:cNvGrpSpPr>
              <a:grpSpLocks/>
            </p:cNvGrpSpPr>
            <p:nvPr/>
          </p:nvGrpSpPr>
          <p:grpSpPr bwMode="auto">
            <a:xfrm>
              <a:off x="4096" y="1944"/>
              <a:ext cx="564" cy="4"/>
              <a:chOff x="4092" y="1944"/>
              <a:chExt cx="564" cy="4"/>
            </a:xfrm>
          </p:grpSpPr>
          <p:sp>
            <p:nvSpPr>
              <p:cNvPr id="120840" name="Line 8"/>
              <p:cNvSpPr>
                <a:spLocks noChangeShapeType="1"/>
              </p:cNvSpPr>
              <p:nvPr/>
            </p:nvSpPr>
            <p:spPr bwMode="auto">
              <a:xfrm>
                <a:off x="4092" y="1948"/>
                <a:ext cx="564" cy="0"/>
              </a:xfrm>
              <a:prstGeom prst="line">
                <a:avLst/>
              </a:prstGeom>
              <a:noFill/>
              <a:ln w="38100">
                <a:solidFill>
                  <a:srgbClr val="FF0000"/>
                </a:solidFill>
                <a:round/>
                <a:headEnd/>
                <a:tailEnd/>
              </a:ln>
              <a:effectLst>
                <a:prstShdw prst="shdw17" dist="17961" dir="2700000">
                  <a:srgbClr val="FF0000">
                    <a:gamma/>
                    <a:shade val="60000"/>
                    <a:invGamma/>
                  </a:srgbClr>
                </a:prstShdw>
              </a:effectLst>
            </p:spPr>
            <p:txBody>
              <a:bodyPr/>
              <a:lstStyle/>
              <a:p>
                <a:endParaRPr lang="th-TH"/>
              </a:p>
            </p:txBody>
          </p:sp>
          <p:sp>
            <p:nvSpPr>
              <p:cNvPr id="120841" name="Line 9"/>
              <p:cNvSpPr>
                <a:spLocks noChangeShapeType="1"/>
              </p:cNvSpPr>
              <p:nvPr/>
            </p:nvSpPr>
            <p:spPr bwMode="auto">
              <a:xfrm flipH="1">
                <a:off x="4264" y="1944"/>
                <a:ext cx="116" cy="0"/>
              </a:xfrm>
              <a:prstGeom prst="line">
                <a:avLst/>
              </a:prstGeom>
              <a:noFill/>
              <a:ln w="38100">
                <a:solidFill>
                  <a:srgbClr val="FF0000"/>
                </a:solidFill>
                <a:round/>
                <a:headEnd/>
                <a:tailEnd type="stealth" w="lg" len="lg"/>
              </a:ln>
              <a:effectLst/>
            </p:spPr>
            <p:txBody>
              <a:bodyPr/>
              <a:lstStyle/>
              <a:p>
                <a:endParaRPr lang="th-TH"/>
              </a:p>
            </p:txBody>
          </p:sp>
        </p:grpSp>
        <p:sp>
          <p:nvSpPr>
            <p:cNvPr id="120842" name="Oval 10"/>
            <p:cNvSpPr>
              <a:spLocks noChangeArrowheads="1"/>
            </p:cNvSpPr>
            <p:nvPr/>
          </p:nvSpPr>
          <p:spPr bwMode="auto">
            <a:xfrm>
              <a:off x="4064" y="1917"/>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sp>
          <p:nvSpPr>
            <p:cNvPr id="120843" name="Oval 11"/>
            <p:cNvSpPr>
              <a:spLocks noChangeArrowheads="1"/>
            </p:cNvSpPr>
            <p:nvPr/>
          </p:nvSpPr>
          <p:spPr bwMode="auto">
            <a:xfrm>
              <a:off x="4633" y="1922"/>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grpSp>
      <p:grpSp>
        <p:nvGrpSpPr>
          <p:cNvPr id="120844" name="Group 12"/>
          <p:cNvGrpSpPr>
            <a:grpSpLocks/>
          </p:cNvGrpSpPr>
          <p:nvPr/>
        </p:nvGrpSpPr>
        <p:grpSpPr bwMode="auto">
          <a:xfrm rot="9669485">
            <a:off x="4252913" y="5083175"/>
            <a:ext cx="752475" cy="42863"/>
            <a:chOff x="4064" y="1917"/>
            <a:chExt cx="625" cy="61"/>
          </a:xfrm>
        </p:grpSpPr>
        <p:grpSp>
          <p:nvGrpSpPr>
            <p:cNvPr id="120845" name="Group 13"/>
            <p:cNvGrpSpPr>
              <a:grpSpLocks/>
            </p:cNvGrpSpPr>
            <p:nvPr/>
          </p:nvGrpSpPr>
          <p:grpSpPr bwMode="auto">
            <a:xfrm>
              <a:off x="4096" y="1944"/>
              <a:ext cx="564" cy="4"/>
              <a:chOff x="4092" y="1944"/>
              <a:chExt cx="564" cy="4"/>
            </a:xfrm>
          </p:grpSpPr>
          <p:sp>
            <p:nvSpPr>
              <p:cNvPr id="120846" name="Line 14"/>
              <p:cNvSpPr>
                <a:spLocks noChangeShapeType="1"/>
              </p:cNvSpPr>
              <p:nvPr/>
            </p:nvSpPr>
            <p:spPr bwMode="auto">
              <a:xfrm>
                <a:off x="4092" y="1948"/>
                <a:ext cx="564" cy="0"/>
              </a:xfrm>
              <a:prstGeom prst="line">
                <a:avLst/>
              </a:prstGeom>
              <a:noFill/>
              <a:ln w="38100">
                <a:solidFill>
                  <a:srgbClr val="FF0000"/>
                </a:solidFill>
                <a:round/>
                <a:headEnd/>
                <a:tailEnd/>
              </a:ln>
              <a:effectLst>
                <a:prstShdw prst="shdw17" dist="17961" dir="2700000">
                  <a:srgbClr val="FF0000">
                    <a:gamma/>
                    <a:shade val="60000"/>
                    <a:invGamma/>
                  </a:srgbClr>
                </a:prstShdw>
              </a:effectLst>
            </p:spPr>
            <p:txBody>
              <a:bodyPr/>
              <a:lstStyle/>
              <a:p>
                <a:endParaRPr lang="th-TH"/>
              </a:p>
            </p:txBody>
          </p:sp>
          <p:sp>
            <p:nvSpPr>
              <p:cNvPr id="120847" name="Line 15"/>
              <p:cNvSpPr>
                <a:spLocks noChangeShapeType="1"/>
              </p:cNvSpPr>
              <p:nvPr/>
            </p:nvSpPr>
            <p:spPr bwMode="auto">
              <a:xfrm flipH="1">
                <a:off x="4264" y="1944"/>
                <a:ext cx="116" cy="0"/>
              </a:xfrm>
              <a:prstGeom prst="line">
                <a:avLst/>
              </a:prstGeom>
              <a:noFill/>
              <a:ln w="38100">
                <a:solidFill>
                  <a:srgbClr val="FF0000"/>
                </a:solidFill>
                <a:round/>
                <a:headEnd/>
                <a:tailEnd type="stealth" w="lg" len="lg"/>
              </a:ln>
              <a:effectLst/>
            </p:spPr>
            <p:txBody>
              <a:bodyPr/>
              <a:lstStyle/>
              <a:p>
                <a:endParaRPr lang="th-TH"/>
              </a:p>
            </p:txBody>
          </p:sp>
        </p:grpSp>
        <p:sp>
          <p:nvSpPr>
            <p:cNvPr id="120848" name="Oval 16"/>
            <p:cNvSpPr>
              <a:spLocks noChangeArrowheads="1"/>
            </p:cNvSpPr>
            <p:nvPr/>
          </p:nvSpPr>
          <p:spPr bwMode="auto">
            <a:xfrm>
              <a:off x="4064" y="1917"/>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sp>
          <p:nvSpPr>
            <p:cNvPr id="120849" name="Oval 17"/>
            <p:cNvSpPr>
              <a:spLocks noChangeArrowheads="1"/>
            </p:cNvSpPr>
            <p:nvPr/>
          </p:nvSpPr>
          <p:spPr bwMode="auto">
            <a:xfrm>
              <a:off x="4633" y="1922"/>
              <a:ext cx="56" cy="56"/>
            </a:xfrm>
            <a:prstGeom prst="ellipse">
              <a:avLst/>
            </a:prstGeom>
            <a:solidFill>
              <a:srgbClr val="008000"/>
            </a:solidFill>
            <a:ln w="9525">
              <a:noFill/>
              <a:round/>
              <a:headEnd/>
              <a:tailEnd/>
            </a:ln>
            <a:effectLst>
              <a:prstShdw prst="shdw17" dist="17961" dir="2700000">
                <a:srgbClr val="008000">
                  <a:gamma/>
                  <a:shade val="60000"/>
                  <a:invGamma/>
                </a:srgbClr>
              </a:prstShdw>
            </a:effectLst>
          </p:spPr>
          <p:txBody>
            <a:bodyPr wrap="none" anchor="ctr"/>
            <a:lstStyle/>
            <a:p>
              <a:endParaRPr lang="th-TH"/>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2000" fill="hold" nodeType="afterEffect">
                                  <p:stCondLst>
                                    <p:cond delay="0"/>
                                  </p:stCondLst>
                                  <p:childTnLst>
                                    <p:set>
                                      <p:cBhvr>
                                        <p:cTn id="6" dur="1" fill="hold">
                                          <p:stCondLst>
                                            <p:cond delay="0"/>
                                          </p:stCondLst>
                                        </p:cTn>
                                        <p:tgtEl>
                                          <p:spTgt spid="120838"/>
                                        </p:tgtEl>
                                        <p:attrNameLst>
                                          <p:attrName>style.visibility</p:attrName>
                                        </p:attrNameLst>
                                      </p:cBhvr>
                                      <p:to>
                                        <p:strVal val="visible"/>
                                      </p:to>
                                    </p:set>
                                    <p:animEffect transition="in" filter="wipe(right)">
                                      <p:cBhvr>
                                        <p:cTn id="7" dur="2000"/>
                                        <p:tgtEl>
                                          <p:spTgt spid="120838"/>
                                        </p:tgtEl>
                                      </p:cBhvr>
                                    </p:animEffect>
                                  </p:childTnLst>
                                </p:cTn>
                              </p:par>
                              <p:par>
                                <p:cTn id="8" presetID="22" presetClass="entr" presetSubtype="8" repeatCount="2000" fill="hold" nodeType="withEffect">
                                  <p:stCondLst>
                                    <p:cond delay="0"/>
                                  </p:stCondLst>
                                  <p:childTnLst>
                                    <p:set>
                                      <p:cBhvr>
                                        <p:cTn id="9" dur="1" fill="hold">
                                          <p:stCondLst>
                                            <p:cond delay="0"/>
                                          </p:stCondLst>
                                        </p:cTn>
                                        <p:tgtEl>
                                          <p:spTgt spid="120844"/>
                                        </p:tgtEl>
                                        <p:attrNameLst>
                                          <p:attrName>style.visibility</p:attrName>
                                        </p:attrNameLst>
                                      </p:cBhvr>
                                      <p:to>
                                        <p:strVal val="visible"/>
                                      </p:to>
                                    </p:set>
                                    <p:animEffect transition="in" filter="wipe(left)">
                                      <p:cBhvr>
                                        <p:cTn id="10" dur="2000"/>
                                        <p:tgtEl>
                                          <p:spTgt spid="120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157703" name="Picture 7"/>
          <p:cNvPicPr>
            <a:picLocks noChangeAspect="1" noChangeArrowheads="1"/>
          </p:cNvPicPr>
          <p:nvPr/>
        </p:nvPicPr>
        <p:blipFill>
          <a:blip r:embed="rId2" cstate="screen"/>
          <a:srcRect/>
          <a:stretch>
            <a:fillRect/>
          </a:stretch>
        </p:blipFill>
        <p:spPr bwMode="auto">
          <a:xfrm>
            <a:off x="285750" y="1990725"/>
            <a:ext cx="5181600" cy="40862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7704" name="Picture 8"/>
          <p:cNvPicPr>
            <a:picLocks noChangeAspect="1" noChangeArrowheads="1"/>
          </p:cNvPicPr>
          <p:nvPr/>
        </p:nvPicPr>
        <p:blipFill>
          <a:blip r:embed="rId3" cstate="screen"/>
          <a:srcRect/>
          <a:stretch>
            <a:fillRect/>
          </a:stretch>
        </p:blipFill>
        <p:spPr bwMode="auto">
          <a:xfrm>
            <a:off x="4448175" y="385763"/>
            <a:ext cx="4286250" cy="2714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57703"/>
                                        </p:tgtEl>
                                        <p:attrNameLst>
                                          <p:attrName>style.visibility</p:attrName>
                                        </p:attrNameLst>
                                      </p:cBhvr>
                                      <p:to>
                                        <p:strVal val="visible"/>
                                      </p:to>
                                    </p:set>
                                    <p:animEffect transition="in" filter="checkerboard(across)">
                                      <p:cBhvr>
                                        <p:cTn id="7" dur="2000"/>
                                        <p:tgtEl>
                                          <p:spTgt spid="157703"/>
                                        </p:tgtEl>
                                      </p:cBhvr>
                                    </p:animEffect>
                                  </p:childTnLst>
                                </p:cTn>
                              </p:par>
                            </p:childTnLst>
                          </p:cTn>
                        </p:par>
                        <p:par>
                          <p:cTn id="8" fill="hold">
                            <p:stCondLst>
                              <p:cond delay="2000"/>
                            </p:stCondLst>
                            <p:childTnLst>
                              <p:par>
                                <p:cTn id="9" presetID="5" presetClass="entr" presetSubtype="10" fill="hold" nodeType="afterEffect">
                                  <p:stCondLst>
                                    <p:cond delay="1000"/>
                                  </p:stCondLst>
                                  <p:childTnLst>
                                    <p:set>
                                      <p:cBhvr>
                                        <p:cTn id="10" dur="1" fill="hold">
                                          <p:stCondLst>
                                            <p:cond delay="0"/>
                                          </p:stCondLst>
                                        </p:cTn>
                                        <p:tgtEl>
                                          <p:spTgt spid="157704"/>
                                        </p:tgtEl>
                                        <p:attrNameLst>
                                          <p:attrName>style.visibility</p:attrName>
                                        </p:attrNameLst>
                                      </p:cBhvr>
                                      <p:to>
                                        <p:strVal val="visible"/>
                                      </p:to>
                                    </p:set>
                                    <p:animEffect transition="in" filter="checkerboard(across)">
                                      <p:cBhvr>
                                        <p:cTn id="11" dur="2000"/>
                                        <p:tgtEl>
                                          <p:spTgt spid="157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121858" name="Rectangle 2"/>
          <p:cNvSpPr>
            <a:spLocks noGrp="1" noChangeArrowheads="1"/>
          </p:cNvSpPr>
          <p:nvPr>
            <p:ph type="title"/>
          </p:nvPr>
        </p:nvSpPr>
        <p:spPr>
          <a:xfrm>
            <a:off x="357188" y="0"/>
            <a:ext cx="8496300" cy="1143000"/>
          </a:xfrm>
        </p:spPr>
        <p:txBody>
          <a:bodyPr/>
          <a:lstStyle/>
          <a:p>
            <a:pPr algn="l"/>
            <a:r>
              <a:rPr lang="en-US" sz="3600" b="1">
                <a:solidFill>
                  <a:schemeClr val="accent2"/>
                </a:solidFill>
                <a:effectLst>
                  <a:outerShdw blurRad="38100" dist="38100" dir="2700000" algn="tl">
                    <a:srgbClr val="C0C0C0"/>
                  </a:outerShdw>
                </a:effectLst>
                <a:latin typeface="Times New Roman" pitchFamily="18" charset="0"/>
              </a:rPr>
              <a:t>Wet Cooling Tower </a:t>
            </a:r>
            <a:endParaRPr lang="el-GR" sz="2400" i="1">
              <a:solidFill>
                <a:schemeClr val="accent2"/>
              </a:solidFill>
              <a:latin typeface="Times New Roman" pitchFamily="18" charset="0"/>
              <a:cs typeface="Times New Roman" pitchFamily="18" charset="0"/>
            </a:endParaRPr>
          </a:p>
        </p:txBody>
      </p:sp>
      <p:sp>
        <p:nvSpPr>
          <p:cNvPr id="121859" name="Text Box 3"/>
          <p:cNvSpPr txBox="1">
            <a:spLocks noChangeArrowheads="1"/>
          </p:cNvSpPr>
          <p:nvPr/>
        </p:nvSpPr>
        <p:spPr bwMode="auto">
          <a:xfrm>
            <a:off x="457200" y="1131888"/>
            <a:ext cx="5207000" cy="2873375"/>
          </a:xfrm>
          <a:prstGeom prst="rect">
            <a:avLst/>
          </a:prstGeom>
          <a:noFill/>
          <a:ln w="38100">
            <a:solidFill>
              <a:srgbClr val="FFCC99"/>
            </a:solidFill>
            <a:miter lim="800000"/>
            <a:headEnd/>
            <a:tailEnd/>
          </a:ln>
          <a:effectLst>
            <a:prstShdw prst="shdw17" dist="17961" dir="2700000">
              <a:srgbClr val="FFCC99">
                <a:gamma/>
                <a:shade val="60000"/>
                <a:invGamma/>
              </a:srgbClr>
            </a:prstShdw>
          </a:effectLst>
        </p:spPr>
        <p:txBody>
          <a:bodyPr>
            <a:spAutoFit/>
          </a:bodyPr>
          <a:lstStyle/>
          <a:p>
            <a:pPr>
              <a:buFontTx/>
              <a:buChar char="•"/>
            </a:pPr>
            <a:r>
              <a:rPr lang="en-US" sz="2000">
                <a:latin typeface="Comic Sans MS" pitchFamily="66" charset="0"/>
              </a:rPr>
              <a:t>Power plant, large A-C system, some industrial process need to reject a large amount of waste heat.</a:t>
            </a:r>
          </a:p>
          <a:p>
            <a:pPr>
              <a:buFontTx/>
              <a:buChar char="•"/>
            </a:pPr>
            <a:r>
              <a:rPr lang="en-US" sz="2000">
                <a:latin typeface="Comic Sans MS" pitchFamily="66" charset="0"/>
              </a:rPr>
              <a:t>A wet cooling tower ~ semi-closed evaporative cooling cooler.</a:t>
            </a:r>
          </a:p>
          <a:p>
            <a:pPr>
              <a:buFontTx/>
              <a:buChar char="•"/>
            </a:pPr>
            <a:r>
              <a:rPr lang="en-US" sz="2000">
                <a:latin typeface="Comic Sans MS" pitchFamily="66" charset="0"/>
              </a:rPr>
              <a:t>Type of cooling tower: Mechanical draft (Induced, Forced), Natural draft</a:t>
            </a:r>
          </a:p>
          <a:p>
            <a:pPr>
              <a:buFontTx/>
              <a:buChar char="•"/>
            </a:pPr>
            <a:r>
              <a:rPr lang="en-US" sz="2000">
                <a:latin typeface="Comic Sans MS" pitchFamily="66" charset="0"/>
              </a:rPr>
              <a:t>Other cooling method: Spray pond, Cooling pond</a:t>
            </a:r>
            <a:endParaRPr lang="el-GR" sz="2000">
              <a:latin typeface="Comic Sans MS" pitchFamily="66" charset="0"/>
            </a:endParaRPr>
          </a:p>
        </p:txBody>
      </p:sp>
      <p:pic>
        <p:nvPicPr>
          <p:cNvPr id="121860" name="Picture 4" descr="Fig 14-31"/>
          <p:cNvPicPr>
            <a:picLocks noChangeAspect="1" noChangeArrowheads="1"/>
          </p:cNvPicPr>
          <p:nvPr/>
        </p:nvPicPr>
        <p:blipFill>
          <a:blip r:embed="rId2" cstate="screen"/>
          <a:srcRect/>
          <a:stretch>
            <a:fillRect/>
          </a:stretch>
        </p:blipFill>
        <p:spPr bwMode="auto">
          <a:xfrm>
            <a:off x="5986463" y="377825"/>
            <a:ext cx="2673350" cy="3121025"/>
          </a:xfrm>
          <a:prstGeom prst="rect">
            <a:avLst/>
          </a:prstGeom>
          <a:noFill/>
        </p:spPr>
      </p:pic>
      <p:pic>
        <p:nvPicPr>
          <p:cNvPr id="121861" name="Picture 5" descr="Fig 14-32"/>
          <p:cNvPicPr>
            <a:picLocks noChangeAspect="1" noChangeArrowheads="1"/>
          </p:cNvPicPr>
          <p:nvPr/>
        </p:nvPicPr>
        <p:blipFill>
          <a:blip r:embed="rId3" cstate="screen"/>
          <a:srcRect/>
          <a:stretch>
            <a:fillRect/>
          </a:stretch>
        </p:blipFill>
        <p:spPr bwMode="auto">
          <a:xfrm>
            <a:off x="6075363" y="3605213"/>
            <a:ext cx="2670175" cy="2900362"/>
          </a:xfrm>
          <a:prstGeom prst="rect">
            <a:avLst/>
          </a:prstGeom>
          <a:noFill/>
        </p:spPr>
      </p:pic>
      <p:pic>
        <p:nvPicPr>
          <p:cNvPr id="121862" name="Picture 6" descr="Fig 14-33"/>
          <p:cNvPicPr>
            <a:picLocks noChangeAspect="1" noChangeArrowheads="1"/>
          </p:cNvPicPr>
          <p:nvPr/>
        </p:nvPicPr>
        <p:blipFill>
          <a:blip r:embed="rId4" cstate="screen"/>
          <a:srcRect/>
          <a:stretch>
            <a:fillRect/>
          </a:stretch>
        </p:blipFill>
        <p:spPr bwMode="auto">
          <a:xfrm>
            <a:off x="817563" y="4022725"/>
            <a:ext cx="2670175" cy="2670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1860"/>
                                        </p:tgtEl>
                                        <p:attrNameLst>
                                          <p:attrName>style.visibility</p:attrName>
                                        </p:attrNameLst>
                                      </p:cBhvr>
                                      <p:to>
                                        <p:strVal val="visible"/>
                                      </p:to>
                                    </p:set>
                                    <p:animEffect transition="in" filter="fade">
                                      <p:cBhvr>
                                        <p:cTn id="7" dur="2000"/>
                                        <p:tgtEl>
                                          <p:spTgt spid="12186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1861"/>
                                        </p:tgtEl>
                                        <p:attrNameLst>
                                          <p:attrName>style.visibility</p:attrName>
                                        </p:attrNameLst>
                                      </p:cBhvr>
                                      <p:to>
                                        <p:strVal val="visible"/>
                                      </p:to>
                                    </p:set>
                                    <p:animEffect transition="in" filter="fade">
                                      <p:cBhvr>
                                        <p:cTn id="11" dur="2000"/>
                                        <p:tgtEl>
                                          <p:spTgt spid="12186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21862"/>
                                        </p:tgtEl>
                                        <p:attrNameLst>
                                          <p:attrName>style.visibility</p:attrName>
                                        </p:attrNameLst>
                                      </p:cBhvr>
                                      <p:to>
                                        <p:strVal val="visible"/>
                                      </p:to>
                                    </p:set>
                                    <p:animEffect transition="in" filter="fade">
                                      <p:cBhvr>
                                        <p:cTn id="15" dur="2000"/>
                                        <p:tgtEl>
                                          <p:spTgt spid="121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RatcliffePowerPlantBlackAndWhite"/>
          <p:cNvPicPr>
            <a:picLocks noChangeAspect="1" noChangeArrowheads="1"/>
          </p:cNvPicPr>
          <p:nvPr/>
        </p:nvPicPr>
        <p:blipFill>
          <a:blip r:embed="rId3" cstate="screen">
            <a:lum bright="-18000" contrast="6000"/>
          </a:blip>
          <a:srcRect/>
          <a:stretch>
            <a:fillRect/>
          </a:stretch>
        </p:blipFill>
        <p:spPr bwMode="auto">
          <a:xfrm>
            <a:off x="0" y="0"/>
            <a:ext cx="9144000" cy="6859588"/>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65163" y="3187700"/>
            <a:ext cx="3756025" cy="3095625"/>
            <a:chOff x="713" y="1232"/>
            <a:chExt cx="1990" cy="1617"/>
          </a:xfrm>
        </p:grpSpPr>
        <p:grpSp>
          <p:nvGrpSpPr>
            <p:cNvPr id="3" name="Group 3"/>
            <p:cNvGrpSpPr>
              <a:grpSpLocks/>
            </p:cNvGrpSpPr>
            <p:nvPr/>
          </p:nvGrpSpPr>
          <p:grpSpPr bwMode="auto">
            <a:xfrm>
              <a:off x="1812" y="1612"/>
              <a:ext cx="814" cy="435"/>
              <a:chOff x="2004" y="1545"/>
              <a:chExt cx="814" cy="435"/>
            </a:xfrm>
          </p:grpSpPr>
          <p:sp>
            <p:nvSpPr>
              <p:cNvPr id="75780" name="AutoShape 4"/>
              <p:cNvSpPr>
                <a:spLocks noChangeArrowheads="1"/>
              </p:cNvSpPr>
              <p:nvPr/>
            </p:nvSpPr>
            <p:spPr bwMode="auto">
              <a:xfrm rot="5400000">
                <a:off x="2012" y="1581"/>
                <a:ext cx="388" cy="40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9050">
                <a:solidFill>
                  <a:srgbClr val="808080"/>
                </a:solidFill>
                <a:miter lim="800000"/>
                <a:headEnd/>
                <a:tailEnd/>
              </a:ln>
              <a:effectLst/>
            </p:spPr>
            <p:txBody>
              <a:bodyPr wrap="none" anchor="ctr"/>
              <a:lstStyle/>
              <a:p>
                <a:endParaRPr lang="th-TH"/>
              </a:p>
            </p:txBody>
          </p:sp>
          <p:sp>
            <p:nvSpPr>
              <p:cNvPr id="75781" name="Text Box 5"/>
              <p:cNvSpPr txBox="1">
                <a:spLocks noChangeArrowheads="1"/>
              </p:cNvSpPr>
              <p:nvPr/>
            </p:nvSpPr>
            <p:spPr bwMode="auto">
              <a:xfrm>
                <a:off x="2016" y="1704"/>
                <a:ext cx="392" cy="128"/>
              </a:xfrm>
              <a:prstGeom prst="rect">
                <a:avLst/>
              </a:prstGeom>
              <a:noFill/>
              <a:ln w="9525">
                <a:noFill/>
                <a:miter lim="800000"/>
                <a:headEnd/>
                <a:tailEnd/>
              </a:ln>
              <a:effectLst/>
            </p:spPr>
            <p:txBody>
              <a:bodyPr>
                <a:spAutoFit/>
              </a:bodyPr>
              <a:lstStyle/>
              <a:p>
                <a:pPr>
                  <a:spcBef>
                    <a:spcPct val="50000"/>
                  </a:spcBef>
                </a:pPr>
                <a:r>
                  <a:rPr lang="en-US" sz="1000" b="1" i="1">
                    <a:solidFill>
                      <a:srgbClr val="0000CC"/>
                    </a:solidFill>
                    <a:latin typeface="Comic Sans MS" pitchFamily="66" charset="0"/>
                  </a:rPr>
                  <a:t>Turbine</a:t>
                </a:r>
                <a:endParaRPr lang="th-TH" sz="1000" b="1" i="1">
                  <a:solidFill>
                    <a:srgbClr val="0000CC"/>
                  </a:solidFill>
                  <a:latin typeface="Comic Sans MS" pitchFamily="66" charset="0"/>
                </a:endParaRPr>
              </a:p>
            </p:txBody>
          </p:sp>
          <p:grpSp>
            <p:nvGrpSpPr>
              <p:cNvPr id="4" name="Group 6"/>
              <p:cNvGrpSpPr>
                <a:grpSpLocks/>
              </p:cNvGrpSpPr>
              <p:nvPr/>
            </p:nvGrpSpPr>
            <p:grpSpPr bwMode="auto">
              <a:xfrm>
                <a:off x="2400" y="1545"/>
                <a:ext cx="418" cy="435"/>
                <a:chOff x="2699" y="1382"/>
                <a:chExt cx="418" cy="435"/>
              </a:xfrm>
            </p:grpSpPr>
            <p:sp>
              <p:nvSpPr>
                <p:cNvPr id="75783" name="AutoShape 7"/>
                <p:cNvSpPr>
                  <a:spLocks noChangeArrowheads="1"/>
                </p:cNvSpPr>
                <p:nvPr/>
              </p:nvSpPr>
              <p:spPr bwMode="auto">
                <a:xfrm>
                  <a:off x="2770" y="1382"/>
                  <a:ext cx="243" cy="310"/>
                </a:xfrm>
                <a:prstGeom prst="curvedDownArrow">
                  <a:avLst>
                    <a:gd name="adj1" fmla="val 20000"/>
                    <a:gd name="adj2" fmla="val 40000"/>
                    <a:gd name="adj3" fmla="val 42524"/>
                  </a:avLst>
                </a:prstGeom>
                <a:solidFill>
                  <a:srgbClr val="008000"/>
                </a:solidFill>
                <a:ln w="9525">
                  <a:solidFill>
                    <a:schemeClr val="tx1"/>
                  </a:solidFill>
                  <a:miter lim="800000"/>
                  <a:headEnd/>
                  <a:tailEnd/>
                </a:ln>
                <a:effectLst/>
              </p:spPr>
              <p:txBody>
                <a:bodyPr wrap="none" anchor="ctr"/>
                <a:lstStyle/>
                <a:p>
                  <a:endParaRPr lang="th-TH"/>
                </a:p>
              </p:txBody>
            </p:sp>
            <p:sp>
              <p:nvSpPr>
                <p:cNvPr id="75784" name="Rectangle 8"/>
                <p:cNvSpPr>
                  <a:spLocks noChangeArrowheads="1"/>
                </p:cNvSpPr>
                <p:nvPr/>
              </p:nvSpPr>
              <p:spPr bwMode="auto">
                <a:xfrm>
                  <a:off x="2699" y="1580"/>
                  <a:ext cx="196" cy="62"/>
                </a:xfrm>
                <a:prstGeom prst="rect">
                  <a:avLst/>
                </a:prstGeom>
                <a:solidFill>
                  <a:schemeClr val="accent1"/>
                </a:solidFill>
                <a:ln w="9525">
                  <a:solidFill>
                    <a:schemeClr val="tx1"/>
                  </a:solidFill>
                  <a:miter lim="800000"/>
                  <a:headEnd/>
                  <a:tailEnd/>
                </a:ln>
                <a:effectLst/>
              </p:spPr>
              <p:txBody>
                <a:bodyPr wrap="none" anchor="ctr"/>
                <a:lstStyle/>
                <a:p>
                  <a:endParaRPr lang="th-TH"/>
                </a:p>
              </p:txBody>
            </p:sp>
            <p:sp>
              <p:nvSpPr>
                <p:cNvPr id="75785" name="Text Box 9"/>
                <p:cNvSpPr txBox="1">
                  <a:spLocks noChangeArrowheads="1"/>
                </p:cNvSpPr>
                <p:nvPr/>
              </p:nvSpPr>
              <p:spPr bwMode="auto">
                <a:xfrm>
                  <a:off x="2864" y="1658"/>
                  <a:ext cx="253" cy="159"/>
                </a:xfrm>
                <a:prstGeom prst="rect">
                  <a:avLst/>
                </a:prstGeom>
                <a:noFill/>
                <a:ln w="9525">
                  <a:noFill/>
                  <a:miter lim="800000"/>
                  <a:headEnd/>
                  <a:tailEnd/>
                </a:ln>
                <a:effectLst/>
              </p:spPr>
              <p:txBody>
                <a:bodyPr>
                  <a:spAutoFit/>
                </a:bodyPr>
                <a:lstStyle/>
                <a:p>
                  <a:pPr>
                    <a:spcBef>
                      <a:spcPct val="50000"/>
                    </a:spcBef>
                  </a:pPr>
                  <a:r>
                    <a:rPr lang="en-US" sz="1400" i="1">
                      <a:solidFill>
                        <a:srgbClr val="0000CC"/>
                      </a:solidFill>
                      <a:latin typeface="Comic Sans MS" pitchFamily="66" charset="0"/>
                    </a:rPr>
                    <a:t>w</a:t>
                  </a:r>
                  <a:r>
                    <a:rPr lang="en-US" sz="1400" i="1" baseline="-25000">
                      <a:solidFill>
                        <a:srgbClr val="0000CC"/>
                      </a:solidFill>
                      <a:latin typeface="Comic Sans MS" pitchFamily="66" charset="0"/>
                    </a:rPr>
                    <a:t>t</a:t>
                  </a:r>
                  <a:endParaRPr lang="th-TH" sz="1400" i="1">
                    <a:solidFill>
                      <a:srgbClr val="0000CC"/>
                    </a:solidFill>
                    <a:latin typeface="Comic Sans MS" pitchFamily="66" charset="0"/>
                  </a:endParaRPr>
                </a:p>
              </p:txBody>
            </p:sp>
          </p:grpSp>
        </p:grpSp>
        <p:grpSp>
          <p:nvGrpSpPr>
            <p:cNvPr id="5" name="Group 10"/>
            <p:cNvGrpSpPr>
              <a:grpSpLocks/>
            </p:cNvGrpSpPr>
            <p:nvPr/>
          </p:nvGrpSpPr>
          <p:grpSpPr bwMode="auto">
            <a:xfrm>
              <a:off x="713" y="1530"/>
              <a:ext cx="628" cy="932"/>
              <a:chOff x="832" y="1700"/>
              <a:chExt cx="628" cy="932"/>
            </a:xfrm>
          </p:grpSpPr>
          <p:grpSp>
            <p:nvGrpSpPr>
              <p:cNvPr id="6" name="Group 11"/>
              <p:cNvGrpSpPr>
                <a:grpSpLocks/>
              </p:cNvGrpSpPr>
              <p:nvPr/>
            </p:nvGrpSpPr>
            <p:grpSpPr bwMode="auto">
              <a:xfrm>
                <a:off x="1068" y="1700"/>
                <a:ext cx="392" cy="734"/>
                <a:chOff x="1068" y="1700"/>
                <a:chExt cx="392" cy="734"/>
              </a:xfrm>
            </p:grpSpPr>
            <p:sp>
              <p:nvSpPr>
                <p:cNvPr id="75788" name="Freeform 12"/>
                <p:cNvSpPr>
                  <a:spLocks/>
                </p:cNvSpPr>
                <p:nvPr/>
              </p:nvSpPr>
              <p:spPr bwMode="auto">
                <a:xfrm>
                  <a:off x="1095" y="1700"/>
                  <a:ext cx="334" cy="734"/>
                </a:xfrm>
                <a:custGeom>
                  <a:avLst/>
                  <a:gdLst/>
                  <a:ahLst/>
                  <a:cxnLst>
                    <a:cxn ang="0">
                      <a:pos x="334" y="734"/>
                    </a:cxn>
                    <a:cxn ang="0">
                      <a:pos x="0" y="734"/>
                    </a:cxn>
                    <a:cxn ang="0">
                      <a:pos x="0" y="0"/>
                    </a:cxn>
                    <a:cxn ang="0">
                      <a:pos x="91" y="0"/>
                    </a:cxn>
                    <a:cxn ang="0">
                      <a:pos x="328" y="265"/>
                    </a:cxn>
                    <a:cxn ang="0">
                      <a:pos x="334" y="734"/>
                    </a:cxn>
                  </a:cxnLst>
                  <a:rect l="0" t="0" r="r" b="b"/>
                  <a:pathLst>
                    <a:path w="334" h="734">
                      <a:moveTo>
                        <a:pt x="334" y="734"/>
                      </a:moveTo>
                      <a:lnTo>
                        <a:pt x="0" y="734"/>
                      </a:lnTo>
                      <a:lnTo>
                        <a:pt x="0" y="0"/>
                      </a:lnTo>
                      <a:lnTo>
                        <a:pt x="91" y="0"/>
                      </a:lnTo>
                      <a:lnTo>
                        <a:pt x="328" y="265"/>
                      </a:lnTo>
                      <a:lnTo>
                        <a:pt x="334" y="734"/>
                      </a:lnTo>
                      <a:close/>
                    </a:path>
                  </a:pathLst>
                </a:custGeom>
                <a:solidFill>
                  <a:srgbClr val="99CC00"/>
                </a:solidFill>
                <a:ln w="9525">
                  <a:solidFill>
                    <a:schemeClr val="tx1"/>
                  </a:solidFill>
                  <a:round/>
                  <a:headEnd/>
                  <a:tailEnd/>
                </a:ln>
                <a:effectLst/>
              </p:spPr>
              <p:txBody>
                <a:bodyPr/>
                <a:lstStyle/>
                <a:p>
                  <a:endParaRPr lang="th-TH"/>
                </a:p>
              </p:txBody>
            </p:sp>
            <p:sp>
              <p:nvSpPr>
                <p:cNvPr id="75789" name="Text Box 13"/>
                <p:cNvSpPr txBox="1">
                  <a:spLocks noChangeArrowheads="1"/>
                </p:cNvSpPr>
                <p:nvPr/>
              </p:nvSpPr>
              <p:spPr bwMode="auto">
                <a:xfrm>
                  <a:off x="1068" y="2145"/>
                  <a:ext cx="392" cy="160"/>
                </a:xfrm>
                <a:prstGeom prst="rect">
                  <a:avLst/>
                </a:prstGeom>
                <a:noFill/>
                <a:ln w="9525">
                  <a:noFill/>
                  <a:miter lim="800000"/>
                  <a:headEnd/>
                  <a:tailEnd/>
                </a:ln>
                <a:effectLst/>
              </p:spPr>
              <p:txBody>
                <a:bodyPr>
                  <a:spAutoFit/>
                </a:bodyPr>
                <a:lstStyle/>
                <a:p>
                  <a:pPr>
                    <a:spcBef>
                      <a:spcPct val="50000"/>
                    </a:spcBef>
                  </a:pPr>
                  <a:r>
                    <a:rPr lang="en-US" sz="1400" i="1">
                      <a:solidFill>
                        <a:srgbClr val="0000CC"/>
                      </a:solidFill>
                      <a:latin typeface="Comic Sans MS" pitchFamily="66" charset="0"/>
                    </a:rPr>
                    <a:t>Boiler</a:t>
                  </a:r>
                  <a:endParaRPr lang="th-TH" sz="1400" i="1">
                    <a:solidFill>
                      <a:srgbClr val="0000CC"/>
                    </a:solidFill>
                    <a:latin typeface="Comic Sans MS" pitchFamily="66" charset="0"/>
                  </a:endParaRPr>
                </a:p>
              </p:txBody>
            </p:sp>
          </p:grpSp>
          <p:sp>
            <p:nvSpPr>
              <p:cNvPr id="75790" name="AutoShape 14"/>
              <p:cNvSpPr>
                <a:spLocks noChangeArrowheads="1"/>
              </p:cNvSpPr>
              <p:nvPr/>
            </p:nvSpPr>
            <p:spPr bwMode="auto">
              <a:xfrm rot="19850294" flipV="1">
                <a:off x="1045" y="2439"/>
                <a:ext cx="285" cy="154"/>
              </a:xfrm>
              <a:prstGeom prst="curvedDownArrow">
                <a:avLst>
                  <a:gd name="adj1" fmla="val 37013"/>
                  <a:gd name="adj2" fmla="val 74026"/>
                  <a:gd name="adj3" fmla="val 33333"/>
                </a:avLst>
              </a:prstGeom>
              <a:solidFill>
                <a:srgbClr val="FF0000"/>
              </a:solidFill>
              <a:ln w="9525">
                <a:solidFill>
                  <a:schemeClr val="tx1"/>
                </a:solidFill>
                <a:miter lim="800000"/>
                <a:headEnd/>
                <a:tailEnd/>
              </a:ln>
              <a:effectLst/>
            </p:spPr>
            <p:txBody>
              <a:bodyPr wrap="none" anchor="ctr"/>
              <a:lstStyle/>
              <a:p>
                <a:endParaRPr lang="th-TH"/>
              </a:p>
            </p:txBody>
          </p:sp>
          <p:sp>
            <p:nvSpPr>
              <p:cNvPr id="75791" name="Text Box 15"/>
              <p:cNvSpPr txBox="1">
                <a:spLocks noChangeArrowheads="1"/>
              </p:cNvSpPr>
              <p:nvPr/>
            </p:nvSpPr>
            <p:spPr bwMode="auto">
              <a:xfrm>
                <a:off x="832" y="2489"/>
                <a:ext cx="283" cy="143"/>
              </a:xfrm>
              <a:prstGeom prst="rect">
                <a:avLst/>
              </a:prstGeom>
              <a:noFill/>
              <a:ln w="9525">
                <a:noFill/>
                <a:miter lim="800000"/>
                <a:headEnd/>
                <a:tailEnd/>
              </a:ln>
              <a:effectLst/>
            </p:spPr>
            <p:txBody>
              <a:bodyPr>
                <a:spAutoFit/>
              </a:bodyPr>
              <a:lstStyle/>
              <a:p>
                <a:pPr>
                  <a:spcBef>
                    <a:spcPct val="50000"/>
                  </a:spcBef>
                </a:pPr>
                <a:r>
                  <a:rPr lang="en-US" sz="1200" i="1">
                    <a:solidFill>
                      <a:srgbClr val="0000CC"/>
                    </a:solidFill>
                    <a:latin typeface="Comic Sans MS" pitchFamily="66" charset="0"/>
                  </a:rPr>
                  <a:t>Q</a:t>
                </a:r>
                <a:r>
                  <a:rPr lang="en-US" sz="1200" i="1" baseline="-25000">
                    <a:solidFill>
                      <a:srgbClr val="0000CC"/>
                    </a:solidFill>
                    <a:latin typeface="Comic Sans MS" pitchFamily="66" charset="0"/>
                  </a:rPr>
                  <a:t>B</a:t>
                </a:r>
                <a:endParaRPr lang="th-TH" sz="1200" i="1">
                  <a:solidFill>
                    <a:srgbClr val="0000CC"/>
                  </a:solidFill>
                  <a:latin typeface="Comic Sans MS" pitchFamily="66" charset="0"/>
                </a:endParaRPr>
              </a:p>
            </p:txBody>
          </p:sp>
        </p:grpSp>
        <p:grpSp>
          <p:nvGrpSpPr>
            <p:cNvPr id="7" name="Group 16"/>
            <p:cNvGrpSpPr>
              <a:grpSpLocks/>
            </p:cNvGrpSpPr>
            <p:nvPr/>
          </p:nvGrpSpPr>
          <p:grpSpPr bwMode="auto">
            <a:xfrm>
              <a:off x="1912" y="2253"/>
              <a:ext cx="791" cy="423"/>
              <a:chOff x="2725" y="2281"/>
              <a:chExt cx="791" cy="423"/>
            </a:xfrm>
          </p:grpSpPr>
          <p:sp>
            <p:nvSpPr>
              <p:cNvPr id="75793" name="Oval 17"/>
              <p:cNvSpPr>
                <a:spLocks noChangeArrowheads="1"/>
              </p:cNvSpPr>
              <p:nvPr/>
            </p:nvSpPr>
            <p:spPr bwMode="auto">
              <a:xfrm>
                <a:off x="2744" y="2281"/>
                <a:ext cx="451" cy="423"/>
              </a:xfrm>
              <a:prstGeom prst="ellipse">
                <a:avLst/>
              </a:prstGeom>
              <a:solidFill>
                <a:srgbClr val="CCFFFF"/>
              </a:solidFill>
              <a:ln w="9525">
                <a:solidFill>
                  <a:schemeClr val="tx1"/>
                </a:solidFill>
                <a:round/>
                <a:headEnd/>
                <a:tailEnd/>
              </a:ln>
              <a:effectLst/>
            </p:spPr>
            <p:txBody>
              <a:bodyPr wrap="none" anchor="ctr"/>
              <a:lstStyle/>
              <a:p>
                <a:endParaRPr lang="th-TH"/>
              </a:p>
            </p:txBody>
          </p:sp>
          <p:sp>
            <p:nvSpPr>
              <p:cNvPr id="75794" name="Text Box 18"/>
              <p:cNvSpPr txBox="1">
                <a:spLocks noChangeArrowheads="1"/>
              </p:cNvSpPr>
              <p:nvPr/>
            </p:nvSpPr>
            <p:spPr bwMode="auto">
              <a:xfrm>
                <a:off x="2725" y="2411"/>
                <a:ext cx="494" cy="144"/>
              </a:xfrm>
              <a:prstGeom prst="rect">
                <a:avLst/>
              </a:prstGeom>
              <a:noFill/>
              <a:ln w="9525">
                <a:noFill/>
                <a:miter lim="800000"/>
                <a:headEnd/>
                <a:tailEnd/>
              </a:ln>
              <a:effectLst/>
            </p:spPr>
            <p:txBody>
              <a:bodyPr>
                <a:spAutoFit/>
              </a:bodyPr>
              <a:lstStyle/>
              <a:p>
                <a:pPr>
                  <a:spcBef>
                    <a:spcPct val="50000"/>
                  </a:spcBef>
                </a:pPr>
                <a:r>
                  <a:rPr lang="en-US" sz="1200" i="1">
                    <a:solidFill>
                      <a:srgbClr val="0000CC"/>
                    </a:solidFill>
                    <a:latin typeface="Comic Sans MS" pitchFamily="66" charset="0"/>
                  </a:rPr>
                  <a:t>Condenser</a:t>
                </a:r>
                <a:endParaRPr lang="th-TH" sz="1200" i="1">
                  <a:solidFill>
                    <a:srgbClr val="0000CC"/>
                  </a:solidFill>
                  <a:latin typeface="Comic Sans MS" pitchFamily="66" charset="0"/>
                </a:endParaRPr>
              </a:p>
            </p:txBody>
          </p:sp>
          <p:sp>
            <p:nvSpPr>
              <p:cNvPr id="75795" name="AutoShape 19"/>
              <p:cNvSpPr>
                <a:spLocks noChangeArrowheads="1"/>
              </p:cNvSpPr>
              <p:nvPr/>
            </p:nvSpPr>
            <p:spPr bwMode="auto">
              <a:xfrm rot="19850294" flipV="1">
                <a:off x="3085" y="2508"/>
                <a:ext cx="285" cy="154"/>
              </a:xfrm>
              <a:prstGeom prst="curvedDownArrow">
                <a:avLst>
                  <a:gd name="adj1" fmla="val 37013"/>
                  <a:gd name="adj2" fmla="val 74026"/>
                  <a:gd name="adj3" fmla="val 33333"/>
                </a:avLst>
              </a:prstGeom>
              <a:solidFill>
                <a:srgbClr val="3366FF"/>
              </a:solidFill>
              <a:ln w="9525">
                <a:solidFill>
                  <a:schemeClr val="tx1"/>
                </a:solidFill>
                <a:miter lim="800000"/>
                <a:headEnd/>
                <a:tailEnd/>
              </a:ln>
              <a:effectLst/>
            </p:spPr>
            <p:txBody>
              <a:bodyPr wrap="none" anchor="ctr"/>
              <a:lstStyle/>
              <a:p>
                <a:endParaRPr lang="th-TH"/>
              </a:p>
            </p:txBody>
          </p:sp>
          <p:sp>
            <p:nvSpPr>
              <p:cNvPr id="75796" name="Text Box 20"/>
              <p:cNvSpPr txBox="1">
                <a:spLocks noChangeArrowheads="1"/>
              </p:cNvSpPr>
              <p:nvPr/>
            </p:nvSpPr>
            <p:spPr bwMode="auto">
              <a:xfrm>
                <a:off x="3267" y="2530"/>
                <a:ext cx="249" cy="143"/>
              </a:xfrm>
              <a:prstGeom prst="rect">
                <a:avLst/>
              </a:prstGeom>
              <a:noFill/>
              <a:ln w="9525">
                <a:noFill/>
                <a:miter lim="800000"/>
                <a:headEnd/>
                <a:tailEnd/>
              </a:ln>
              <a:effectLst/>
            </p:spPr>
            <p:txBody>
              <a:bodyPr>
                <a:spAutoFit/>
              </a:bodyPr>
              <a:lstStyle/>
              <a:p>
                <a:pPr>
                  <a:spcBef>
                    <a:spcPct val="50000"/>
                  </a:spcBef>
                </a:pPr>
                <a:r>
                  <a:rPr lang="en-US" sz="1200" i="1">
                    <a:solidFill>
                      <a:srgbClr val="0000CC"/>
                    </a:solidFill>
                    <a:latin typeface="Comic Sans MS" pitchFamily="66" charset="0"/>
                  </a:rPr>
                  <a:t>Q</a:t>
                </a:r>
                <a:r>
                  <a:rPr lang="en-US" sz="1200" i="1" baseline="-25000">
                    <a:solidFill>
                      <a:srgbClr val="0000CC"/>
                    </a:solidFill>
                    <a:latin typeface="Comic Sans MS" pitchFamily="66" charset="0"/>
                  </a:rPr>
                  <a:t>c</a:t>
                </a:r>
                <a:endParaRPr lang="th-TH" sz="1200" i="1">
                  <a:solidFill>
                    <a:srgbClr val="0000CC"/>
                  </a:solidFill>
                  <a:latin typeface="Comic Sans MS" pitchFamily="66" charset="0"/>
                </a:endParaRPr>
              </a:p>
            </p:txBody>
          </p:sp>
        </p:grpSp>
        <p:grpSp>
          <p:nvGrpSpPr>
            <p:cNvPr id="8" name="Group 21"/>
            <p:cNvGrpSpPr>
              <a:grpSpLocks/>
            </p:cNvGrpSpPr>
            <p:nvPr/>
          </p:nvGrpSpPr>
          <p:grpSpPr bwMode="auto">
            <a:xfrm>
              <a:off x="1351" y="2373"/>
              <a:ext cx="494" cy="408"/>
              <a:chOff x="1086" y="2530"/>
              <a:chExt cx="494" cy="408"/>
            </a:xfrm>
          </p:grpSpPr>
          <p:sp>
            <p:nvSpPr>
              <p:cNvPr id="75798" name="Text Box 22"/>
              <p:cNvSpPr txBox="1">
                <a:spLocks noChangeArrowheads="1"/>
              </p:cNvSpPr>
              <p:nvPr/>
            </p:nvSpPr>
            <p:spPr bwMode="auto">
              <a:xfrm>
                <a:off x="1086" y="2795"/>
                <a:ext cx="322" cy="143"/>
              </a:xfrm>
              <a:prstGeom prst="rect">
                <a:avLst/>
              </a:prstGeom>
              <a:noFill/>
              <a:ln w="9525">
                <a:noFill/>
                <a:miter lim="800000"/>
                <a:headEnd/>
                <a:tailEnd/>
              </a:ln>
              <a:effectLst/>
            </p:spPr>
            <p:txBody>
              <a:bodyPr>
                <a:spAutoFit/>
              </a:bodyPr>
              <a:lstStyle/>
              <a:p>
                <a:pPr>
                  <a:spcBef>
                    <a:spcPct val="50000"/>
                  </a:spcBef>
                </a:pPr>
                <a:r>
                  <a:rPr lang="en-US" sz="1200" i="1">
                    <a:solidFill>
                      <a:srgbClr val="0000CC"/>
                    </a:solidFill>
                    <a:latin typeface="Comic Sans MS" pitchFamily="66" charset="0"/>
                  </a:rPr>
                  <a:t>W</a:t>
                </a:r>
                <a:r>
                  <a:rPr lang="en-US" sz="1200" i="1" baseline="-25000">
                    <a:solidFill>
                      <a:srgbClr val="0000CC"/>
                    </a:solidFill>
                    <a:latin typeface="Comic Sans MS" pitchFamily="66" charset="0"/>
                  </a:rPr>
                  <a:t>p</a:t>
                </a:r>
                <a:endParaRPr lang="th-TH" sz="1200" i="1">
                  <a:solidFill>
                    <a:srgbClr val="0000CC"/>
                  </a:solidFill>
                  <a:latin typeface="Comic Sans MS" pitchFamily="66" charset="0"/>
                </a:endParaRPr>
              </a:p>
            </p:txBody>
          </p:sp>
          <p:grpSp>
            <p:nvGrpSpPr>
              <p:cNvPr id="9" name="Group 23"/>
              <p:cNvGrpSpPr>
                <a:grpSpLocks/>
              </p:cNvGrpSpPr>
              <p:nvPr/>
            </p:nvGrpSpPr>
            <p:grpSpPr bwMode="auto">
              <a:xfrm flipH="1">
                <a:off x="1333" y="2661"/>
                <a:ext cx="197" cy="186"/>
                <a:chOff x="1152" y="503"/>
                <a:chExt cx="401" cy="367"/>
              </a:xfrm>
            </p:grpSpPr>
            <p:sp>
              <p:nvSpPr>
                <p:cNvPr id="75800" name="Rectangle 24"/>
                <p:cNvSpPr>
                  <a:spLocks noChangeArrowheads="1"/>
                </p:cNvSpPr>
                <p:nvPr/>
              </p:nvSpPr>
              <p:spPr bwMode="auto">
                <a:xfrm>
                  <a:off x="1152" y="802"/>
                  <a:ext cx="203" cy="68"/>
                </a:xfrm>
                <a:prstGeom prst="rect">
                  <a:avLst/>
                </a:prstGeom>
                <a:solidFill>
                  <a:srgbClr val="C0C0C0"/>
                </a:solidFill>
                <a:ln w="9525">
                  <a:solidFill>
                    <a:schemeClr val="tx1"/>
                  </a:solidFill>
                  <a:miter lim="800000"/>
                  <a:headEnd/>
                  <a:tailEnd/>
                </a:ln>
                <a:effectLst/>
              </p:spPr>
              <p:txBody>
                <a:bodyPr wrap="none" anchor="ctr"/>
                <a:lstStyle/>
                <a:p>
                  <a:endParaRPr lang="th-TH"/>
                </a:p>
              </p:txBody>
            </p:sp>
            <p:sp>
              <p:nvSpPr>
                <p:cNvPr id="75801" name="Rectangle 25"/>
                <p:cNvSpPr>
                  <a:spLocks noChangeArrowheads="1"/>
                </p:cNvSpPr>
                <p:nvPr/>
              </p:nvSpPr>
              <p:spPr bwMode="auto">
                <a:xfrm>
                  <a:off x="1350" y="508"/>
                  <a:ext cx="203" cy="68"/>
                </a:xfrm>
                <a:prstGeom prst="rect">
                  <a:avLst/>
                </a:prstGeom>
                <a:solidFill>
                  <a:srgbClr val="C0C0C0"/>
                </a:solidFill>
                <a:ln w="9525">
                  <a:solidFill>
                    <a:schemeClr val="tx1"/>
                  </a:solidFill>
                  <a:miter lim="800000"/>
                  <a:headEnd/>
                  <a:tailEnd/>
                </a:ln>
                <a:effectLst/>
              </p:spPr>
              <p:txBody>
                <a:bodyPr wrap="none" anchor="ctr"/>
                <a:lstStyle/>
                <a:p>
                  <a:endParaRPr lang="th-TH"/>
                </a:p>
              </p:txBody>
            </p:sp>
            <p:sp>
              <p:nvSpPr>
                <p:cNvPr id="75802" name="Oval 26"/>
                <p:cNvSpPr>
                  <a:spLocks noChangeArrowheads="1"/>
                </p:cNvSpPr>
                <p:nvPr/>
              </p:nvSpPr>
              <p:spPr bwMode="auto">
                <a:xfrm>
                  <a:off x="1169" y="503"/>
                  <a:ext cx="378" cy="367"/>
                </a:xfrm>
                <a:prstGeom prst="ellipse">
                  <a:avLst/>
                </a:prstGeom>
                <a:solidFill>
                  <a:srgbClr val="C0C0C0"/>
                </a:solidFill>
                <a:ln w="9525">
                  <a:solidFill>
                    <a:schemeClr val="tx1"/>
                  </a:solidFill>
                  <a:round/>
                  <a:headEnd/>
                  <a:tailEnd/>
                </a:ln>
                <a:effectLst/>
              </p:spPr>
              <p:txBody>
                <a:bodyPr wrap="none" anchor="ctr"/>
                <a:lstStyle/>
                <a:p>
                  <a:endParaRPr lang="th-TH"/>
                </a:p>
              </p:txBody>
            </p:sp>
          </p:grpSp>
          <p:sp>
            <p:nvSpPr>
              <p:cNvPr id="75803" name="Text Box 27"/>
              <p:cNvSpPr txBox="1">
                <a:spLocks noChangeArrowheads="1"/>
              </p:cNvSpPr>
              <p:nvPr/>
            </p:nvSpPr>
            <p:spPr bwMode="auto">
              <a:xfrm>
                <a:off x="1296" y="2530"/>
                <a:ext cx="284" cy="128"/>
              </a:xfrm>
              <a:prstGeom prst="rect">
                <a:avLst/>
              </a:prstGeom>
              <a:noFill/>
              <a:ln w="9525">
                <a:noFill/>
                <a:miter lim="800000"/>
                <a:headEnd/>
                <a:tailEnd/>
              </a:ln>
              <a:effectLst/>
            </p:spPr>
            <p:txBody>
              <a:bodyPr>
                <a:spAutoFit/>
              </a:bodyPr>
              <a:lstStyle/>
              <a:p>
                <a:pPr>
                  <a:spcBef>
                    <a:spcPct val="50000"/>
                  </a:spcBef>
                </a:pPr>
                <a:r>
                  <a:rPr lang="en-US" sz="1000" i="1">
                    <a:solidFill>
                      <a:srgbClr val="0000CC"/>
                    </a:solidFill>
                    <a:latin typeface="Comic Sans MS" pitchFamily="66" charset="0"/>
                  </a:rPr>
                  <a:t>Pump</a:t>
                </a:r>
                <a:endParaRPr lang="th-TH" sz="1000" i="1">
                  <a:solidFill>
                    <a:srgbClr val="0000CC"/>
                  </a:solidFill>
                  <a:latin typeface="Comic Sans MS" pitchFamily="66" charset="0"/>
                </a:endParaRPr>
              </a:p>
            </p:txBody>
          </p:sp>
          <p:sp>
            <p:nvSpPr>
              <p:cNvPr id="75804" name="AutoShape 28"/>
              <p:cNvSpPr>
                <a:spLocks noChangeArrowheads="1"/>
              </p:cNvSpPr>
              <p:nvPr/>
            </p:nvSpPr>
            <p:spPr bwMode="auto">
              <a:xfrm rot="18315414">
                <a:off x="1282" y="2799"/>
                <a:ext cx="189" cy="65"/>
              </a:xfrm>
              <a:prstGeom prst="notchedRightArrow">
                <a:avLst>
                  <a:gd name="adj1" fmla="val 50000"/>
                  <a:gd name="adj2" fmla="val 72692"/>
                </a:avLst>
              </a:prstGeom>
              <a:solidFill>
                <a:schemeClr val="accent1"/>
              </a:solidFill>
              <a:ln w="9525">
                <a:solidFill>
                  <a:schemeClr val="tx1"/>
                </a:solidFill>
                <a:miter lim="800000"/>
                <a:headEnd/>
                <a:tailEnd/>
              </a:ln>
              <a:effectLst/>
            </p:spPr>
            <p:txBody>
              <a:bodyPr wrap="none" anchor="ctr"/>
              <a:lstStyle/>
              <a:p>
                <a:endParaRPr lang="th-TH"/>
              </a:p>
            </p:txBody>
          </p:sp>
        </p:grpSp>
        <p:sp>
          <p:nvSpPr>
            <p:cNvPr id="75805" name="Line 29"/>
            <p:cNvSpPr>
              <a:spLocks noChangeShapeType="1"/>
            </p:cNvSpPr>
            <p:nvPr/>
          </p:nvSpPr>
          <p:spPr bwMode="auto">
            <a:xfrm flipH="1">
              <a:off x="1790" y="2677"/>
              <a:ext cx="339" cy="0"/>
            </a:xfrm>
            <a:prstGeom prst="line">
              <a:avLst/>
            </a:prstGeom>
            <a:noFill/>
            <a:ln w="9525">
              <a:solidFill>
                <a:schemeClr val="tx1"/>
              </a:solidFill>
              <a:round/>
              <a:headEnd/>
              <a:tailEnd type="triangle" w="med" len="med"/>
            </a:ln>
            <a:effectLst/>
          </p:spPr>
          <p:txBody>
            <a:bodyPr/>
            <a:lstStyle/>
            <a:p>
              <a:endParaRPr lang="th-TH"/>
            </a:p>
          </p:txBody>
        </p:sp>
        <p:grpSp>
          <p:nvGrpSpPr>
            <p:cNvPr id="10" name="Group 30"/>
            <p:cNvGrpSpPr>
              <a:grpSpLocks/>
            </p:cNvGrpSpPr>
            <p:nvPr/>
          </p:nvGrpSpPr>
          <p:grpSpPr bwMode="auto">
            <a:xfrm>
              <a:off x="1231" y="2264"/>
              <a:ext cx="361" cy="255"/>
              <a:chOff x="1231" y="2264"/>
              <a:chExt cx="361" cy="255"/>
            </a:xfrm>
          </p:grpSpPr>
          <p:sp>
            <p:nvSpPr>
              <p:cNvPr id="75807" name="Line 31"/>
              <p:cNvSpPr>
                <a:spLocks noChangeShapeType="1"/>
              </p:cNvSpPr>
              <p:nvPr/>
            </p:nvSpPr>
            <p:spPr bwMode="auto">
              <a:xfrm flipH="1">
                <a:off x="1231" y="2519"/>
                <a:ext cx="361" cy="0"/>
              </a:xfrm>
              <a:prstGeom prst="line">
                <a:avLst/>
              </a:prstGeom>
              <a:noFill/>
              <a:ln w="9525">
                <a:solidFill>
                  <a:schemeClr val="tx1"/>
                </a:solidFill>
                <a:round/>
                <a:headEnd/>
                <a:tailEnd/>
              </a:ln>
              <a:effectLst/>
            </p:spPr>
            <p:txBody>
              <a:bodyPr/>
              <a:lstStyle/>
              <a:p>
                <a:endParaRPr lang="th-TH"/>
              </a:p>
            </p:txBody>
          </p:sp>
          <p:sp>
            <p:nvSpPr>
              <p:cNvPr id="75808" name="Line 32"/>
              <p:cNvSpPr>
                <a:spLocks noChangeShapeType="1"/>
              </p:cNvSpPr>
              <p:nvPr/>
            </p:nvSpPr>
            <p:spPr bwMode="auto">
              <a:xfrm flipV="1">
                <a:off x="1231" y="2264"/>
                <a:ext cx="0" cy="255"/>
              </a:xfrm>
              <a:prstGeom prst="line">
                <a:avLst/>
              </a:prstGeom>
              <a:noFill/>
              <a:ln w="9525">
                <a:solidFill>
                  <a:schemeClr val="tx1"/>
                </a:solidFill>
                <a:round/>
                <a:headEnd/>
                <a:tailEnd type="triangle" w="med" len="med"/>
              </a:ln>
              <a:effectLst/>
            </p:spPr>
            <p:txBody>
              <a:bodyPr/>
              <a:lstStyle/>
              <a:p>
                <a:endParaRPr lang="th-TH"/>
              </a:p>
            </p:txBody>
          </p:sp>
        </p:grpSp>
        <p:grpSp>
          <p:nvGrpSpPr>
            <p:cNvPr id="11" name="Group 33"/>
            <p:cNvGrpSpPr>
              <a:grpSpLocks/>
            </p:cNvGrpSpPr>
            <p:nvPr/>
          </p:nvGrpSpPr>
          <p:grpSpPr bwMode="auto">
            <a:xfrm>
              <a:off x="1011" y="1451"/>
              <a:ext cx="837" cy="292"/>
              <a:chOff x="1011" y="1451"/>
              <a:chExt cx="837" cy="292"/>
            </a:xfrm>
          </p:grpSpPr>
          <p:sp>
            <p:nvSpPr>
              <p:cNvPr id="75810" name="Line 34"/>
              <p:cNvSpPr>
                <a:spLocks noChangeShapeType="1"/>
              </p:cNvSpPr>
              <p:nvPr/>
            </p:nvSpPr>
            <p:spPr bwMode="auto">
              <a:xfrm flipV="1">
                <a:off x="1012" y="1455"/>
                <a:ext cx="0" cy="68"/>
              </a:xfrm>
              <a:prstGeom prst="line">
                <a:avLst/>
              </a:prstGeom>
              <a:noFill/>
              <a:ln w="9525">
                <a:solidFill>
                  <a:schemeClr val="tx1"/>
                </a:solidFill>
                <a:round/>
                <a:headEnd/>
                <a:tailEnd/>
              </a:ln>
              <a:effectLst/>
            </p:spPr>
            <p:txBody>
              <a:bodyPr/>
              <a:lstStyle/>
              <a:p>
                <a:endParaRPr lang="th-TH"/>
              </a:p>
            </p:txBody>
          </p:sp>
          <p:sp>
            <p:nvSpPr>
              <p:cNvPr id="75811" name="Line 35"/>
              <p:cNvSpPr>
                <a:spLocks noChangeShapeType="1"/>
              </p:cNvSpPr>
              <p:nvPr/>
            </p:nvSpPr>
            <p:spPr bwMode="auto">
              <a:xfrm>
                <a:off x="1011" y="1451"/>
                <a:ext cx="837" cy="0"/>
              </a:xfrm>
              <a:prstGeom prst="line">
                <a:avLst/>
              </a:prstGeom>
              <a:noFill/>
              <a:ln w="9525">
                <a:solidFill>
                  <a:schemeClr val="tx1"/>
                </a:solidFill>
                <a:round/>
                <a:headEnd/>
                <a:tailEnd/>
              </a:ln>
              <a:effectLst/>
            </p:spPr>
            <p:txBody>
              <a:bodyPr/>
              <a:lstStyle/>
              <a:p>
                <a:endParaRPr lang="th-TH"/>
              </a:p>
            </p:txBody>
          </p:sp>
          <p:sp>
            <p:nvSpPr>
              <p:cNvPr id="75812" name="Line 36"/>
              <p:cNvSpPr>
                <a:spLocks noChangeShapeType="1"/>
              </p:cNvSpPr>
              <p:nvPr/>
            </p:nvSpPr>
            <p:spPr bwMode="auto">
              <a:xfrm>
                <a:off x="1846" y="1455"/>
                <a:ext cx="0" cy="288"/>
              </a:xfrm>
              <a:prstGeom prst="line">
                <a:avLst/>
              </a:prstGeom>
              <a:noFill/>
              <a:ln w="9525">
                <a:solidFill>
                  <a:schemeClr val="tx1"/>
                </a:solidFill>
                <a:round/>
                <a:headEnd/>
                <a:tailEnd type="triangle" w="med" len="med"/>
              </a:ln>
              <a:effectLst/>
            </p:spPr>
            <p:txBody>
              <a:bodyPr/>
              <a:lstStyle/>
              <a:p>
                <a:endParaRPr lang="th-TH"/>
              </a:p>
            </p:txBody>
          </p:sp>
        </p:grpSp>
        <p:grpSp>
          <p:nvGrpSpPr>
            <p:cNvPr id="12" name="Group 37"/>
            <p:cNvGrpSpPr>
              <a:grpSpLocks/>
            </p:cNvGrpSpPr>
            <p:nvPr/>
          </p:nvGrpSpPr>
          <p:grpSpPr bwMode="auto">
            <a:xfrm>
              <a:off x="1398" y="1232"/>
              <a:ext cx="125" cy="229"/>
              <a:chOff x="1398" y="1232"/>
              <a:chExt cx="125" cy="229"/>
            </a:xfrm>
          </p:grpSpPr>
          <p:grpSp>
            <p:nvGrpSpPr>
              <p:cNvPr id="13" name="Group 38"/>
              <p:cNvGrpSpPr>
                <a:grpSpLocks/>
              </p:cNvGrpSpPr>
              <p:nvPr/>
            </p:nvGrpSpPr>
            <p:grpSpPr bwMode="auto">
              <a:xfrm>
                <a:off x="1398" y="1232"/>
                <a:ext cx="125" cy="127"/>
                <a:chOff x="1386" y="1097"/>
                <a:chExt cx="125" cy="127"/>
              </a:xfrm>
            </p:grpSpPr>
            <p:sp>
              <p:nvSpPr>
                <p:cNvPr id="75815" name="Text Box 39"/>
                <p:cNvSpPr txBox="1">
                  <a:spLocks noChangeArrowheads="1"/>
                </p:cNvSpPr>
                <p:nvPr/>
              </p:nvSpPr>
              <p:spPr bwMode="auto">
                <a:xfrm>
                  <a:off x="1386" y="1097"/>
                  <a:ext cx="125" cy="119"/>
                </a:xfrm>
                <a:prstGeom prst="rect">
                  <a:avLst/>
                </a:prstGeom>
                <a:noFill/>
                <a:ln w="9525">
                  <a:noFill/>
                  <a:miter lim="800000"/>
                  <a:headEnd/>
                  <a:tailEnd/>
                </a:ln>
                <a:effectLst/>
              </p:spPr>
              <p:txBody>
                <a:bodyPr>
                  <a:spAutoFit/>
                </a:bodyPr>
                <a:lstStyle/>
                <a:p>
                  <a:pPr algn="ctr">
                    <a:spcBef>
                      <a:spcPct val="50000"/>
                    </a:spcBef>
                  </a:pPr>
                  <a:r>
                    <a:rPr lang="en-US" sz="900">
                      <a:solidFill>
                        <a:srgbClr val="0000CC"/>
                      </a:solidFill>
                      <a:latin typeface="Script MT Bold" pitchFamily="66" charset="0"/>
                    </a:rPr>
                    <a:t>1</a:t>
                  </a:r>
                  <a:endParaRPr lang="th-TH" sz="900">
                    <a:solidFill>
                      <a:srgbClr val="0000CC"/>
                    </a:solidFill>
                    <a:latin typeface="Script MT Bold" pitchFamily="66" charset="0"/>
                  </a:endParaRPr>
                </a:p>
              </p:txBody>
            </p:sp>
            <p:sp>
              <p:nvSpPr>
                <p:cNvPr id="75816" name="Oval 40"/>
                <p:cNvSpPr>
                  <a:spLocks noChangeArrowheads="1"/>
                </p:cNvSpPr>
                <p:nvPr/>
              </p:nvSpPr>
              <p:spPr bwMode="auto">
                <a:xfrm>
                  <a:off x="1397" y="1115"/>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75817" name="Line 41"/>
              <p:cNvSpPr>
                <a:spLocks noChangeShapeType="1"/>
              </p:cNvSpPr>
              <p:nvPr/>
            </p:nvSpPr>
            <p:spPr bwMode="auto">
              <a:xfrm>
                <a:off x="1464" y="1353"/>
                <a:ext cx="0" cy="108"/>
              </a:xfrm>
              <a:prstGeom prst="line">
                <a:avLst/>
              </a:prstGeom>
              <a:noFill/>
              <a:ln w="9525">
                <a:solidFill>
                  <a:schemeClr val="tx1"/>
                </a:solidFill>
                <a:round/>
                <a:headEnd/>
                <a:tailEnd/>
              </a:ln>
              <a:effectLst/>
            </p:spPr>
            <p:txBody>
              <a:bodyPr/>
              <a:lstStyle/>
              <a:p>
                <a:endParaRPr lang="th-TH"/>
              </a:p>
            </p:txBody>
          </p:sp>
        </p:grpSp>
        <p:grpSp>
          <p:nvGrpSpPr>
            <p:cNvPr id="14" name="Group 42"/>
            <p:cNvGrpSpPr>
              <a:grpSpLocks/>
            </p:cNvGrpSpPr>
            <p:nvPr/>
          </p:nvGrpSpPr>
          <p:grpSpPr bwMode="auto">
            <a:xfrm>
              <a:off x="1242" y="2496"/>
              <a:ext cx="129" cy="183"/>
              <a:chOff x="1242" y="2496"/>
              <a:chExt cx="129" cy="183"/>
            </a:xfrm>
          </p:grpSpPr>
          <p:grpSp>
            <p:nvGrpSpPr>
              <p:cNvPr id="15" name="Group 43"/>
              <p:cNvGrpSpPr>
                <a:grpSpLocks/>
              </p:cNvGrpSpPr>
              <p:nvPr/>
            </p:nvGrpSpPr>
            <p:grpSpPr bwMode="auto">
              <a:xfrm>
                <a:off x="1242" y="2552"/>
                <a:ext cx="129" cy="127"/>
                <a:chOff x="1756" y="996"/>
                <a:chExt cx="129" cy="127"/>
              </a:xfrm>
            </p:grpSpPr>
            <p:sp>
              <p:nvSpPr>
                <p:cNvPr id="75820" name="Text Box 44"/>
                <p:cNvSpPr txBox="1">
                  <a:spLocks noChangeArrowheads="1"/>
                </p:cNvSpPr>
                <p:nvPr/>
              </p:nvSpPr>
              <p:spPr bwMode="auto">
                <a:xfrm>
                  <a:off x="1756" y="996"/>
                  <a:ext cx="125" cy="119"/>
                </a:xfrm>
                <a:prstGeom prst="rect">
                  <a:avLst/>
                </a:prstGeom>
                <a:noFill/>
                <a:ln w="9525">
                  <a:noFill/>
                  <a:miter lim="800000"/>
                  <a:headEnd/>
                  <a:tailEnd/>
                </a:ln>
                <a:effectLst/>
              </p:spPr>
              <p:txBody>
                <a:bodyPr>
                  <a:spAutoFit/>
                </a:bodyPr>
                <a:lstStyle/>
                <a:p>
                  <a:pPr algn="ctr">
                    <a:spcBef>
                      <a:spcPct val="50000"/>
                    </a:spcBef>
                  </a:pPr>
                  <a:r>
                    <a:rPr lang="en-US" sz="900">
                      <a:solidFill>
                        <a:srgbClr val="0000CC"/>
                      </a:solidFill>
                      <a:latin typeface="Script MT Bold" pitchFamily="66" charset="0"/>
                    </a:rPr>
                    <a:t>4</a:t>
                  </a:r>
                  <a:endParaRPr lang="th-TH" sz="900">
                    <a:solidFill>
                      <a:srgbClr val="0000CC"/>
                    </a:solidFill>
                    <a:latin typeface="Script MT Bold" pitchFamily="66" charset="0"/>
                  </a:endParaRPr>
                </a:p>
              </p:txBody>
            </p:sp>
            <p:sp>
              <p:nvSpPr>
                <p:cNvPr id="75821" name="Oval 45"/>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75822" name="Line 46"/>
              <p:cNvSpPr>
                <a:spLocks noChangeShapeType="1"/>
              </p:cNvSpPr>
              <p:nvPr/>
            </p:nvSpPr>
            <p:spPr bwMode="auto">
              <a:xfrm flipV="1">
                <a:off x="1314" y="2496"/>
                <a:ext cx="0" cy="78"/>
              </a:xfrm>
              <a:prstGeom prst="line">
                <a:avLst/>
              </a:prstGeom>
              <a:noFill/>
              <a:ln w="9525">
                <a:solidFill>
                  <a:schemeClr val="tx1"/>
                </a:solidFill>
                <a:round/>
                <a:headEnd/>
                <a:tailEnd/>
              </a:ln>
              <a:effectLst/>
            </p:spPr>
            <p:txBody>
              <a:bodyPr/>
              <a:lstStyle/>
              <a:p>
                <a:endParaRPr lang="th-TH"/>
              </a:p>
            </p:txBody>
          </p:sp>
        </p:grpSp>
        <p:grpSp>
          <p:nvGrpSpPr>
            <p:cNvPr id="16" name="Group 47"/>
            <p:cNvGrpSpPr>
              <a:grpSpLocks/>
            </p:cNvGrpSpPr>
            <p:nvPr/>
          </p:nvGrpSpPr>
          <p:grpSpPr bwMode="auto">
            <a:xfrm>
              <a:off x="1880" y="2655"/>
              <a:ext cx="129" cy="194"/>
              <a:chOff x="1901" y="2655"/>
              <a:chExt cx="129" cy="194"/>
            </a:xfrm>
          </p:grpSpPr>
          <p:grpSp>
            <p:nvGrpSpPr>
              <p:cNvPr id="17" name="Group 48"/>
              <p:cNvGrpSpPr>
                <a:grpSpLocks/>
              </p:cNvGrpSpPr>
              <p:nvPr/>
            </p:nvGrpSpPr>
            <p:grpSpPr bwMode="auto">
              <a:xfrm>
                <a:off x="1901" y="2722"/>
                <a:ext cx="129" cy="127"/>
                <a:chOff x="1756" y="996"/>
                <a:chExt cx="129" cy="127"/>
              </a:xfrm>
            </p:grpSpPr>
            <p:sp>
              <p:nvSpPr>
                <p:cNvPr id="75825" name="Text Box 49"/>
                <p:cNvSpPr txBox="1">
                  <a:spLocks noChangeArrowheads="1"/>
                </p:cNvSpPr>
                <p:nvPr/>
              </p:nvSpPr>
              <p:spPr bwMode="auto">
                <a:xfrm>
                  <a:off x="1756" y="996"/>
                  <a:ext cx="125" cy="120"/>
                </a:xfrm>
                <a:prstGeom prst="rect">
                  <a:avLst/>
                </a:prstGeom>
                <a:noFill/>
                <a:ln w="9525">
                  <a:noFill/>
                  <a:miter lim="800000"/>
                  <a:headEnd/>
                  <a:tailEnd/>
                </a:ln>
                <a:effectLst/>
              </p:spPr>
              <p:txBody>
                <a:bodyPr>
                  <a:spAutoFit/>
                </a:bodyPr>
                <a:lstStyle/>
                <a:p>
                  <a:pPr algn="ctr">
                    <a:spcBef>
                      <a:spcPct val="50000"/>
                    </a:spcBef>
                  </a:pPr>
                  <a:r>
                    <a:rPr lang="en-US" sz="900">
                      <a:solidFill>
                        <a:srgbClr val="0000CC"/>
                      </a:solidFill>
                      <a:latin typeface="Script MT Bold" pitchFamily="66" charset="0"/>
                    </a:rPr>
                    <a:t>3</a:t>
                  </a:r>
                  <a:endParaRPr lang="th-TH" sz="900">
                    <a:solidFill>
                      <a:srgbClr val="0000CC"/>
                    </a:solidFill>
                    <a:latin typeface="Script MT Bold" pitchFamily="66" charset="0"/>
                  </a:endParaRPr>
                </a:p>
              </p:txBody>
            </p:sp>
            <p:sp>
              <p:nvSpPr>
                <p:cNvPr id="75826" name="Oval 50"/>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75827" name="Line 51"/>
              <p:cNvSpPr>
                <a:spLocks noChangeShapeType="1"/>
              </p:cNvSpPr>
              <p:nvPr/>
            </p:nvSpPr>
            <p:spPr bwMode="auto">
              <a:xfrm flipV="1">
                <a:off x="1971" y="2655"/>
                <a:ext cx="0" cy="87"/>
              </a:xfrm>
              <a:prstGeom prst="line">
                <a:avLst/>
              </a:prstGeom>
              <a:noFill/>
              <a:ln w="9525">
                <a:solidFill>
                  <a:schemeClr val="tx1"/>
                </a:solidFill>
                <a:round/>
                <a:headEnd/>
                <a:tailEnd/>
              </a:ln>
              <a:effectLst/>
            </p:spPr>
            <p:txBody>
              <a:bodyPr/>
              <a:lstStyle/>
              <a:p>
                <a:endParaRPr lang="th-TH"/>
              </a:p>
            </p:txBody>
          </p:sp>
        </p:grpSp>
        <p:grpSp>
          <p:nvGrpSpPr>
            <p:cNvPr id="18" name="Group 52"/>
            <p:cNvGrpSpPr>
              <a:grpSpLocks/>
            </p:cNvGrpSpPr>
            <p:nvPr/>
          </p:nvGrpSpPr>
          <p:grpSpPr bwMode="auto">
            <a:xfrm>
              <a:off x="2145" y="2033"/>
              <a:ext cx="208" cy="220"/>
              <a:chOff x="2145" y="2033"/>
              <a:chExt cx="208" cy="220"/>
            </a:xfrm>
          </p:grpSpPr>
          <p:sp>
            <p:nvSpPr>
              <p:cNvPr id="75829" name="Line 53"/>
              <p:cNvSpPr>
                <a:spLocks noChangeShapeType="1"/>
              </p:cNvSpPr>
              <p:nvPr/>
            </p:nvSpPr>
            <p:spPr bwMode="auto">
              <a:xfrm>
                <a:off x="2168" y="2033"/>
                <a:ext cx="0" cy="220"/>
              </a:xfrm>
              <a:prstGeom prst="line">
                <a:avLst/>
              </a:prstGeom>
              <a:noFill/>
              <a:ln w="9525">
                <a:solidFill>
                  <a:schemeClr val="tx1"/>
                </a:solidFill>
                <a:round/>
                <a:headEnd/>
                <a:tailEnd type="triangle" w="med" len="med"/>
              </a:ln>
              <a:effectLst/>
            </p:spPr>
            <p:txBody>
              <a:bodyPr/>
              <a:lstStyle/>
              <a:p>
                <a:endParaRPr lang="th-TH"/>
              </a:p>
            </p:txBody>
          </p:sp>
          <p:grpSp>
            <p:nvGrpSpPr>
              <p:cNvPr id="19" name="Group 54"/>
              <p:cNvGrpSpPr>
                <a:grpSpLocks/>
              </p:cNvGrpSpPr>
              <p:nvPr/>
            </p:nvGrpSpPr>
            <p:grpSpPr bwMode="auto">
              <a:xfrm>
                <a:off x="2224" y="2058"/>
                <a:ext cx="129" cy="127"/>
                <a:chOff x="1756" y="996"/>
                <a:chExt cx="129" cy="127"/>
              </a:xfrm>
            </p:grpSpPr>
            <p:sp>
              <p:nvSpPr>
                <p:cNvPr id="75831" name="Text Box 55"/>
                <p:cNvSpPr txBox="1">
                  <a:spLocks noChangeArrowheads="1"/>
                </p:cNvSpPr>
                <p:nvPr/>
              </p:nvSpPr>
              <p:spPr bwMode="auto">
                <a:xfrm>
                  <a:off x="1756" y="996"/>
                  <a:ext cx="125" cy="119"/>
                </a:xfrm>
                <a:prstGeom prst="rect">
                  <a:avLst/>
                </a:prstGeom>
                <a:noFill/>
                <a:ln w="9525">
                  <a:noFill/>
                  <a:miter lim="800000"/>
                  <a:headEnd/>
                  <a:tailEnd/>
                </a:ln>
                <a:effectLst/>
              </p:spPr>
              <p:txBody>
                <a:bodyPr>
                  <a:spAutoFit/>
                </a:bodyPr>
                <a:lstStyle/>
                <a:p>
                  <a:pPr algn="ctr">
                    <a:spcBef>
                      <a:spcPct val="50000"/>
                    </a:spcBef>
                  </a:pPr>
                  <a:r>
                    <a:rPr lang="en-US" sz="900">
                      <a:solidFill>
                        <a:srgbClr val="0000CC"/>
                      </a:solidFill>
                      <a:latin typeface="Script MT Bold" pitchFamily="66" charset="0"/>
                    </a:rPr>
                    <a:t>2</a:t>
                  </a:r>
                  <a:endParaRPr lang="th-TH" sz="900">
                    <a:solidFill>
                      <a:srgbClr val="0000CC"/>
                    </a:solidFill>
                    <a:latin typeface="Script MT Bold" pitchFamily="66" charset="0"/>
                  </a:endParaRPr>
                </a:p>
              </p:txBody>
            </p:sp>
            <p:sp>
              <p:nvSpPr>
                <p:cNvPr id="75832" name="Oval 56"/>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75833" name="Line 57"/>
              <p:cNvSpPr>
                <a:spLocks noChangeShapeType="1"/>
              </p:cNvSpPr>
              <p:nvPr/>
            </p:nvSpPr>
            <p:spPr bwMode="auto">
              <a:xfrm flipH="1">
                <a:off x="2145" y="2136"/>
                <a:ext cx="102" cy="0"/>
              </a:xfrm>
              <a:prstGeom prst="line">
                <a:avLst/>
              </a:prstGeom>
              <a:noFill/>
              <a:ln w="9525">
                <a:solidFill>
                  <a:schemeClr val="tx1"/>
                </a:solidFill>
                <a:round/>
                <a:headEnd/>
                <a:tailEnd/>
              </a:ln>
              <a:effectLst/>
            </p:spPr>
            <p:txBody>
              <a:bodyPr/>
              <a:lstStyle/>
              <a:p>
                <a:endParaRPr lang="th-TH"/>
              </a:p>
            </p:txBody>
          </p:sp>
        </p:grpSp>
      </p:grpSp>
      <p:pic>
        <p:nvPicPr>
          <p:cNvPr id="75883" name="Picture 107" descr="T285534A"/>
          <p:cNvPicPr>
            <a:picLocks noChangeAspect="1" noChangeArrowheads="1"/>
          </p:cNvPicPr>
          <p:nvPr/>
        </p:nvPicPr>
        <p:blipFill>
          <a:blip r:embed="rId2" cstate="screen"/>
          <a:srcRect l="20143"/>
          <a:stretch>
            <a:fillRect/>
          </a:stretch>
        </p:blipFill>
        <p:spPr bwMode="auto">
          <a:xfrm>
            <a:off x="4540250" y="228600"/>
            <a:ext cx="4229100" cy="3124200"/>
          </a:xfrm>
          <a:prstGeom prst="rect">
            <a:avLst/>
          </a:prstGeom>
          <a:noFill/>
        </p:spPr>
      </p:pic>
      <p:sp>
        <p:nvSpPr>
          <p:cNvPr id="75887" name="Text Box 111"/>
          <p:cNvSpPr txBox="1">
            <a:spLocks noChangeArrowheads="1"/>
          </p:cNvSpPr>
          <p:nvPr/>
        </p:nvSpPr>
        <p:spPr bwMode="auto">
          <a:xfrm>
            <a:off x="533400" y="495300"/>
            <a:ext cx="32639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pPr>
            <a:r>
              <a:rPr lang="en-US"/>
              <a:t>Steam Power Plant</a:t>
            </a:r>
            <a:endParaRPr lang="th-TH"/>
          </a:p>
        </p:txBody>
      </p:sp>
      <p:sp>
        <p:nvSpPr>
          <p:cNvPr id="75888" name="Text Box 112"/>
          <p:cNvSpPr txBox="1">
            <a:spLocks noChangeArrowheads="1"/>
          </p:cNvSpPr>
          <p:nvPr/>
        </p:nvSpPr>
        <p:spPr bwMode="auto">
          <a:xfrm>
            <a:off x="5157788" y="5957888"/>
            <a:ext cx="32639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pPr>
            <a:r>
              <a:rPr lang="en-US" b="1">
                <a:solidFill>
                  <a:srgbClr val="0000CC"/>
                </a:solidFill>
                <a:effectLst>
                  <a:outerShdw blurRad="38100" dist="38100" dir="2700000" algn="tl">
                    <a:srgbClr val="C0C0C0"/>
                  </a:outerShdw>
                </a:effectLst>
              </a:rPr>
              <a:t>Cooling Tower</a:t>
            </a:r>
            <a:endParaRPr lang="th-TH" b="1">
              <a:solidFill>
                <a:srgbClr val="0000CC"/>
              </a:solidFill>
              <a:effectLst>
                <a:outerShdw blurRad="38100" dist="38100" dir="2700000" algn="tl">
                  <a:srgbClr val="C0C0C0"/>
                </a:outerShdw>
              </a:effectLst>
            </a:endParaRPr>
          </a:p>
        </p:txBody>
      </p:sp>
      <p:pic>
        <p:nvPicPr>
          <p:cNvPr id="121861" name="Picture 5" descr="Fig 14-32"/>
          <p:cNvPicPr>
            <a:picLocks noChangeAspect="1" noChangeArrowheads="1"/>
          </p:cNvPicPr>
          <p:nvPr/>
        </p:nvPicPr>
        <p:blipFill>
          <a:blip r:embed="rId3" cstate="screen"/>
          <a:srcRect/>
          <a:stretch>
            <a:fillRect/>
          </a:stretch>
        </p:blipFill>
        <p:spPr bwMode="auto">
          <a:xfrm>
            <a:off x="5260975" y="3717925"/>
            <a:ext cx="2670175" cy="2303463"/>
          </a:xfrm>
          <a:prstGeom prst="rect">
            <a:avLst/>
          </a:prstGeom>
          <a:noFill/>
          <a:ln w="9525">
            <a:noFill/>
            <a:miter lim="800000"/>
            <a:headEnd/>
            <a:tailEnd/>
          </a:ln>
        </p:spPr>
      </p:pic>
      <p:sp>
        <p:nvSpPr>
          <p:cNvPr id="75886" name="Freeform 110"/>
          <p:cNvSpPr>
            <a:spLocks/>
          </p:cNvSpPr>
          <p:nvPr/>
        </p:nvSpPr>
        <p:spPr bwMode="auto">
          <a:xfrm>
            <a:off x="3128963" y="5334000"/>
            <a:ext cx="3543300" cy="438150"/>
          </a:xfrm>
          <a:custGeom>
            <a:avLst/>
            <a:gdLst/>
            <a:ahLst/>
            <a:cxnLst>
              <a:cxn ang="0">
                <a:pos x="2100" y="261"/>
              </a:cxn>
              <a:cxn ang="0">
                <a:pos x="0" y="276"/>
              </a:cxn>
              <a:cxn ang="0">
                <a:pos x="345" y="186"/>
              </a:cxn>
              <a:cxn ang="0">
                <a:pos x="9" y="132"/>
              </a:cxn>
              <a:cxn ang="0">
                <a:pos x="342" y="69"/>
              </a:cxn>
              <a:cxn ang="0">
                <a:pos x="3" y="9"/>
              </a:cxn>
              <a:cxn ang="0">
                <a:pos x="2232" y="0"/>
              </a:cxn>
            </a:cxnLst>
            <a:rect l="0" t="0" r="r" b="b"/>
            <a:pathLst>
              <a:path w="2232" h="276">
                <a:moveTo>
                  <a:pt x="2100" y="261"/>
                </a:moveTo>
                <a:lnTo>
                  <a:pt x="0" y="276"/>
                </a:lnTo>
                <a:lnTo>
                  <a:pt x="345" y="186"/>
                </a:lnTo>
                <a:lnTo>
                  <a:pt x="9" y="132"/>
                </a:lnTo>
                <a:lnTo>
                  <a:pt x="342" y="69"/>
                </a:lnTo>
                <a:lnTo>
                  <a:pt x="3" y="9"/>
                </a:lnTo>
                <a:lnTo>
                  <a:pt x="2232" y="0"/>
                </a:lnTo>
              </a:path>
            </a:pathLst>
          </a:custGeom>
          <a:noFill/>
          <a:ln w="25400">
            <a:solidFill>
              <a:srgbClr val="0000FF"/>
            </a:solidFill>
            <a:round/>
            <a:headEnd/>
            <a:tailEnd type="stealth" w="lg" len="lg"/>
          </a:ln>
          <a:effectLst>
            <a:prstShdw prst="shdw17" dist="17961" dir="2700000">
              <a:srgbClr val="0000FF">
                <a:gamma/>
                <a:shade val="60000"/>
                <a:invGamma/>
              </a:srgbClr>
            </a:prstShdw>
          </a:effectLst>
        </p:spPr>
        <p:txBody>
          <a:bodyPr/>
          <a:lstStyle/>
          <a:p>
            <a:endParaRPr lang="th-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5883"/>
                                        </p:tgtEl>
                                        <p:attrNameLst>
                                          <p:attrName>style.visibility</p:attrName>
                                        </p:attrNameLst>
                                      </p:cBhvr>
                                      <p:to>
                                        <p:strVal val="visible"/>
                                      </p:to>
                                    </p:set>
                                    <p:anim calcmode="lin" valueType="num">
                                      <p:cBhvr>
                                        <p:cTn id="7" dur="500" fill="hold"/>
                                        <p:tgtEl>
                                          <p:spTgt spid="75883"/>
                                        </p:tgtEl>
                                        <p:attrNameLst>
                                          <p:attrName>ppt_w</p:attrName>
                                        </p:attrNameLst>
                                      </p:cBhvr>
                                      <p:tavLst>
                                        <p:tav tm="0">
                                          <p:val>
                                            <p:fltVal val="0"/>
                                          </p:val>
                                        </p:tav>
                                        <p:tav tm="100000">
                                          <p:val>
                                            <p:strVal val="#ppt_w"/>
                                          </p:val>
                                        </p:tav>
                                      </p:tavLst>
                                    </p:anim>
                                    <p:anim calcmode="lin" valueType="num">
                                      <p:cBhvr>
                                        <p:cTn id="8" dur="500" fill="hold"/>
                                        <p:tgtEl>
                                          <p:spTgt spid="7588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1"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1861"/>
                                        </p:tgtEl>
                                        <p:attrNameLst>
                                          <p:attrName>style.visibility</p:attrName>
                                        </p:attrNameLst>
                                      </p:cBhvr>
                                      <p:to>
                                        <p:strVal val="visible"/>
                                      </p:to>
                                    </p:set>
                                    <p:animEffect transition="in" filter="checkerboard(across)">
                                      <p:cBhvr>
                                        <p:cTn id="17" dur="500"/>
                                        <p:tgtEl>
                                          <p:spTgt spid="121861"/>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75886"/>
                                        </p:tgtEl>
                                        <p:attrNameLst>
                                          <p:attrName>style.visibility</p:attrName>
                                        </p:attrNameLst>
                                      </p:cBhvr>
                                      <p:to>
                                        <p:strVal val="visible"/>
                                      </p:to>
                                    </p:set>
                                    <p:animEffect transition="in" filter="wipe(down)">
                                      <p:cBhvr>
                                        <p:cTn id="21" dur="3000"/>
                                        <p:tgtEl>
                                          <p:spTgt spid="75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8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ตัวยึดท้ายกระดาษ 2"/>
          <p:cNvSpPr>
            <a:spLocks noGrp="1"/>
          </p:cNvSpPr>
          <p:nvPr>
            <p:ph type="ftr" sz="quarter" idx="11"/>
          </p:nvPr>
        </p:nvSpPr>
        <p:spPr>
          <a:noFill/>
        </p:spPr>
        <p:txBody>
          <a:bodyPr/>
          <a:lstStyle/>
          <a:p>
            <a:r>
              <a:rPr lang="en-US"/>
              <a:t>รศ.ดร.สมหมาย ปรีเปรม</a:t>
            </a:r>
            <a:endParaRPr lang="th-TH"/>
          </a:p>
        </p:txBody>
      </p:sp>
      <p:pic>
        <p:nvPicPr>
          <p:cNvPr id="54275" name="Picture 2" descr="CoolingTowerOperation1"/>
          <p:cNvPicPr>
            <a:picLocks noChangeAspect="1" noChangeArrowheads="1" noCrop="1"/>
          </p:cNvPicPr>
          <p:nvPr/>
        </p:nvPicPr>
        <p:blipFill>
          <a:blip r:embed="rId2" cstate="screen"/>
          <a:srcRect/>
          <a:stretch>
            <a:fillRect/>
          </a:stretch>
        </p:blipFill>
        <p:spPr bwMode="auto">
          <a:xfrm>
            <a:off x="714375" y="590550"/>
            <a:ext cx="7715250" cy="567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ท้ายกระดาษ 1"/>
          <p:cNvSpPr>
            <a:spLocks noGrp="1"/>
          </p:cNvSpPr>
          <p:nvPr>
            <p:ph type="ftr" sz="quarter" idx="11"/>
          </p:nvPr>
        </p:nvSpPr>
        <p:spPr/>
        <p:txBody>
          <a:bodyPr/>
          <a:lstStyle/>
          <a:p>
            <a:r>
              <a:rPr lang="en-US" smtClean="0"/>
              <a:t>รศ.ดร.สมหมาย ปรีเปรม</a:t>
            </a:r>
            <a:endParaRPr lang="th-TH"/>
          </a:p>
        </p:txBody>
      </p:sp>
      <p:sp>
        <p:nvSpPr>
          <p:cNvPr id="3" name="สี่เหลี่ยมผืนผ้า 2"/>
          <p:cNvSpPr/>
          <p:nvPr/>
        </p:nvSpPr>
        <p:spPr>
          <a:xfrm>
            <a:off x="3443813" y="1849821"/>
            <a:ext cx="2711669" cy="3426372"/>
          </a:xfrm>
          <a:prstGeom prst="rect">
            <a:avLst/>
          </a:prstGeom>
          <a:ln w="127000"/>
        </p:spPr>
        <p:style>
          <a:lnRef idx="2">
            <a:schemeClr val="accent2"/>
          </a:lnRef>
          <a:fillRef idx="1">
            <a:schemeClr val="lt1"/>
          </a:fillRef>
          <a:effectRef idx="0">
            <a:schemeClr val="accent2"/>
          </a:effectRef>
          <a:fontRef idx="minor">
            <a:schemeClr val="dk1"/>
          </a:fontRef>
        </p:style>
        <p:txBody>
          <a:bodyPr rtlCol="0" anchor="ctr"/>
          <a:lstStyle/>
          <a:p>
            <a:pPr algn="ctr"/>
            <a:endParaRPr lang="th-TH"/>
          </a:p>
        </p:txBody>
      </p:sp>
      <p:grpSp>
        <p:nvGrpSpPr>
          <p:cNvPr id="6" name="กลุ่ม 27"/>
          <p:cNvGrpSpPr/>
          <p:nvPr/>
        </p:nvGrpSpPr>
        <p:grpSpPr>
          <a:xfrm>
            <a:off x="5945276" y="3321269"/>
            <a:ext cx="2847865" cy="1584270"/>
            <a:chOff x="1145628" y="2081048"/>
            <a:chExt cx="2847865" cy="1584270"/>
          </a:xfrm>
        </p:grpSpPr>
        <p:sp>
          <p:nvSpPr>
            <p:cNvPr id="4" name="ลูกศรขวา 3"/>
            <p:cNvSpPr/>
            <p:nvPr/>
          </p:nvSpPr>
          <p:spPr>
            <a:xfrm flipH="1">
              <a:off x="1145628" y="2648607"/>
              <a:ext cx="1881350" cy="756745"/>
            </a:xfrm>
            <a:prstGeom prst="rightArrow">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h-TH"/>
            </a:p>
          </p:txBody>
        </p:sp>
        <p:grpSp>
          <p:nvGrpSpPr>
            <p:cNvPr id="7" name="กลุ่ม 11"/>
            <p:cNvGrpSpPr/>
            <p:nvPr/>
          </p:nvGrpSpPr>
          <p:grpSpPr>
            <a:xfrm>
              <a:off x="1597573" y="2081048"/>
              <a:ext cx="588579" cy="523220"/>
              <a:chOff x="1912883" y="1524000"/>
              <a:chExt cx="588579" cy="523220"/>
            </a:xfrm>
          </p:grpSpPr>
          <p:sp>
            <p:nvSpPr>
              <p:cNvPr id="10" name="TextBox 9"/>
              <p:cNvSpPr txBox="1"/>
              <p:nvPr/>
            </p:nvSpPr>
            <p:spPr>
              <a:xfrm>
                <a:off x="1912883" y="1524000"/>
                <a:ext cx="588579" cy="523220"/>
              </a:xfrm>
              <a:prstGeom prst="rect">
                <a:avLst/>
              </a:prstGeom>
              <a:noFill/>
            </p:spPr>
            <p:txBody>
              <a:bodyPr wrap="square" rtlCol="0">
                <a:spAutoFit/>
              </a:bodyPr>
              <a:lstStyle/>
              <a:p>
                <a:pPr algn="ctr"/>
                <a:r>
                  <a:rPr lang="en-US" dirty="0" smtClean="0"/>
                  <a:t>1</a:t>
                </a:r>
                <a:endParaRPr lang="th-TH" dirty="0"/>
              </a:p>
            </p:txBody>
          </p:sp>
          <p:sp>
            <p:nvSpPr>
              <p:cNvPr id="11" name="วงรี 10"/>
              <p:cNvSpPr/>
              <p:nvPr/>
            </p:nvSpPr>
            <p:spPr>
              <a:xfrm>
                <a:off x="2028497" y="1545021"/>
                <a:ext cx="388883" cy="40990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th-TH"/>
              </a:p>
            </p:txBody>
          </p:sp>
        </p:grpSp>
        <p:cxnSp>
          <p:nvCxnSpPr>
            <p:cNvPr id="17" name="ตัวเชื่อมต่อตรง 16"/>
            <p:cNvCxnSpPr>
              <a:stCxn id="11" idx="4"/>
            </p:cNvCxnSpPr>
            <p:nvPr/>
          </p:nvCxnSpPr>
          <p:spPr>
            <a:xfrm rot="5400000">
              <a:off x="1495098" y="2919247"/>
              <a:ext cx="819807" cy="5257"/>
            </a:xfrm>
            <a:prstGeom prst="line">
              <a:avLst/>
            </a:prstGeom>
          </p:spPr>
          <p:style>
            <a:lnRef idx="2">
              <a:schemeClr val="dk1"/>
            </a:lnRef>
            <a:fillRef idx="0">
              <a:schemeClr val="dk1"/>
            </a:fillRef>
            <a:effectRef idx="1">
              <a:schemeClr val="dk1"/>
            </a:effectRef>
            <a:fontRef idx="minor">
              <a:schemeClr val="tx1"/>
            </a:fontRef>
          </p:style>
        </p:cxnSp>
        <p:graphicFrame>
          <p:nvGraphicFramePr>
            <p:cNvPr id="142340" name="Object 4"/>
            <p:cNvGraphicFramePr>
              <a:graphicFrameLocks noChangeAspect="1"/>
            </p:cNvGraphicFramePr>
            <p:nvPr/>
          </p:nvGraphicFramePr>
          <p:xfrm>
            <a:off x="2040868" y="2412780"/>
            <a:ext cx="1952625" cy="1252538"/>
          </p:xfrm>
          <a:graphic>
            <a:graphicData uri="http://schemas.openxmlformats.org/presentationml/2006/ole">
              <p:oleObj spid="_x0000_s186370" name="สมการ" r:id="rId3" imgW="799920" imgH="533160" progId="Equation.3">
                <p:embed/>
              </p:oleObj>
            </a:graphicData>
          </a:graphic>
        </p:graphicFrame>
      </p:grpSp>
      <p:grpSp>
        <p:nvGrpSpPr>
          <p:cNvPr id="9" name="กลุ่ม 30"/>
          <p:cNvGrpSpPr/>
          <p:nvPr/>
        </p:nvGrpSpPr>
        <p:grpSpPr>
          <a:xfrm>
            <a:off x="4945950" y="4702051"/>
            <a:ext cx="3983824" cy="1594958"/>
            <a:chOff x="2321944" y="3178051"/>
            <a:chExt cx="3983824" cy="1594958"/>
          </a:xfrm>
        </p:grpSpPr>
        <p:sp>
          <p:nvSpPr>
            <p:cNvPr id="8" name="รูปแบบอิสระ 7"/>
            <p:cNvSpPr/>
            <p:nvPr/>
          </p:nvSpPr>
          <p:spPr>
            <a:xfrm rot="10356959">
              <a:off x="2321944" y="3178051"/>
              <a:ext cx="833444" cy="1542168"/>
            </a:xfrm>
            <a:custGeom>
              <a:avLst/>
              <a:gdLst>
                <a:gd name="connsiteX0" fmla="*/ 0 w 672662"/>
                <a:gd name="connsiteY0" fmla="*/ 0 h 1008993"/>
                <a:gd name="connsiteX1" fmla="*/ 336331 w 672662"/>
                <a:gd name="connsiteY1" fmla="*/ 157655 h 1008993"/>
                <a:gd name="connsiteX2" fmla="*/ 336331 w 672662"/>
                <a:gd name="connsiteY2" fmla="*/ 662151 h 1008993"/>
                <a:gd name="connsiteX3" fmla="*/ 441434 w 672662"/>
                <a:gd name="connsiteY3" fmla="*/ 893379 h 1008993"/>
                <a:gd name="connsiteX4" fmla="*/ 672662 w 672662"/>
                <a:gd name="connsiteY4" fmla="*/ 1008993 h 1008993"/>
                <a:gd name="connsiteX0" fmla="*/ 0 w 817618"/>
                <a:gd name="connsiteY0" fmla="*/ 0 h 974863"/>
                <a:gd name="connsiteX1" fmla="*/ 336331 w 817618"/>
                <a:gd name="connsiteY1" fmla="*/ 157655 h 974863"/>
                <a:gd name="connsiteX2" fmla="*/ 336331 w 817618"/>
                <a:gd name="connsiteY2" fmla="*/ 662151 h 974863"/>
                <a:gd name="connsiteX3" fmla="*/ 441434 w 817618"/>
                <a:gd name="connsiteY3" fmla="*/ 893379 h 974863"/>
                <a:gd name="connsiteX4" fmla="*/ 817618 w 817618"/>
                <a:gd name="connsiteY4" fmla="*/ 974863 h 974863"/>
                <a:gd name="connsiteX0" fmla="*/ 0 w 817618"/>
                <a:gd name="connsiteY0" fmla="*/ 0 h 974863"/>
                <a:gd name="connsiteX1" fmla="*/ 336331 w 817618"/>
                <a:gd name="connsiteY1" fmla="*/ 157655 h 974863"/>
                <a:gd name="connsiteX2" fmla="*/ 336331 w 817618"/>
                <a:gd name="connsiteY2" fmla="*/ 662151 h 974863"/>
                <a:gd name="connsiteX3" fmla="*/ 358048 w 817618"/>
                <a:gd name="connsiteY3" fmla="*/ 886722 h 974863"/>
                <a:gd name="connsiteX4" fmla="*/ 817618 w 817618"/>
                <a:gd name="connsiteY4" fmla="*/ 974863 h 974863"/>
                <a:gd name="connsiteX0" fmla="*/ 0 w 817618"/>
                <a:gd name="connsiteY0" fmla="*/ 0 h 974863"/>
                <a:gd name="connsiteX1" fmla="*/ 336331 w 817618"/>
                <a:gd name="connsiteY1" fmla="*/ 157655 h 974863"/>
                <a:gd name="connsiteX2" fmla="*/ 358048 w 817618"/>
                <a:gd name="connsiteY2" fmla="*/ 886722 h 974863"/>
                <a:gd name="connsiteX3" fmla="*/ 817618 w 817618"/>
                <a:gd name="connsiteY3" fmla="*/ 974863 h 974863"/>
                <a:gd name="connsiteX0" fmla="*/ 0 w 817618"/>
                <a:gd name="connsiteY0" fmla="*/ 0 h 974863"/>
                <a:gd name="connsiteX1" fmla="*/ 336331 w 817618"/>
                <a:gd name="connsiteY1" fmla="*/ 157655 h 974863"/>
                <a:gd name="connsiteX2" fmla="*/ 127388 w 817618"/>
                <a:gd name="connsiteY2" fmla="*/ 874837 h 974863"/>
                <a:gd name="connsiteX3" fmla="*/ 817618 w 817618"/>
                <a:gd name="connsiteY3" fmla="*/ 974863 h 974863"/>
                <a:gd name="connsiteX0" fmla="*/ 0 w 817618"/>
                <a:gd name="connsiteY0" fmla="*/ 0 h 974863"/>
                <a:gd name="connsiteX1" fmla="*/ 336331 w 817618"/>
                <a:gd name="connsiteY1" fmla="*/ 157655 h 974863"/>
                <a:gd name="connsiteX2" fmla="*/ 263273 w 817618"/>
                <a:gd name="connsiteY2" fmla="*/ 833454 h 974863"/>
                <a:gd name="connsiteX3" fmla="*/ 817618 w 817618"/>
                <a:gd name="connsiteY3" fmla="*/ 974863 h 974863"/>
                <a:gd name="connsiteX0" fmla="*/ 0 w 833444"/>
                <a:gd name="connsiteY0" fmla="*/ 0 h 950012"/>
                <a:gd name="connsiteX1" fmla="*/ 336331 w 833444"/>
                <a:gd name="connsiteY1" fmla="*/ 157655 h 950012"/>
                <a:gd name="connsiteX2" fmla="*/ 263273 w 833444"/>
                <a:gd name="connsiteY2" fmla="*/ 833454 h 950012"/>
                <a:gd name="connsiteX3" fmla="*/ 833444 w 833444"/>
                <a:gd name="connsiteY3" fmla="*/ 950012 h 950012"/>
              </a:gdLst>
              <a:ahLst/>
              <a:cxnLst>
                <a:cxn ang="0">
                  <a:pos x="connsiteX0" y="connsiteY0"/>
                </a:cxn>
                <a:cxn ang="0">
                  <a:pos x="connsiteX1" y="connsiteY1"/>
                </a:cxn>
                <a:cxn ang="0">
                  <a:pos x="connsiteX2" y="connsiteY2"/>
                </a:cxn>
                <a:cxn ang="0">
                  <a:pos x="connsiteX3" y="connsiteY3"/>
                </a:cxn>
              </a:cxnLst>
              <a:rect l="l" t="t" r="r" b="b"/>
              <a:pathLst>
                <a:path w="833444" h="950012">
                  <a:moveTo>
                    <a:pt x="0" y="0"/>
                  </a:moveTo>
                  <a:cubicBezTo>
                    <a:pt x="140138" y="23648"/>
                    <a:pt x="292452" y="18746"/>
                    <a:pt x="336331" y="157655"/>
                  </a:cubicBezTo>
                  <a:cubicBezTo>
                    <a:pt x="380210" y="296564"/>
                    <a:pt x="183059" y="697253"/>
                    <a:pt x="263273" y="833454"/>
                  </a:cubicBezTo>
                  <a:cubicBezTo>
                    <a:pt x="343487" y="885573"/>
                    <a:pt x="745857" y="921108"/>
                    <a:pt x="833444" y="950012"/>
                  </a:cubicBezTo>
                </a:path>
              </a:pathLst>
            </a:custGeom>
            <a:ln w="50800">
              <a:solidFill>
                <a:srgbClr val="0000CC"/>
              </a:solidFill>
              <a:tailEnd type="triangle" w="lg" len="lg"/>
            </a:ln>
          </p:spPr>
          <p:style>
            <a:lnRef idx="3">
              <a:schemeClr val="dk1"/>
            </a:lnRef>
            <a:fillRef idx="0">
              <a:schemeClr val="dk1"/>
            </a:fillRef>
            <a:effectRef idx="2">
              <a:schemeClr val="dk1"/>
            </a:effectRef>
            <a:fontRef idx="minor">
              <a:schemeClr val="tx1"/>
            </a:fontRef>
          </p:style>
          <p:txBody>
            <a:bodyPr rtlCol="0" anchor="ctr"/>
            <a:lstStyle/>
            <a:p>
              <a:pPr algn="ctr"/>
              <a:endParaRPr lang="th-TH"/>
            </a:p>
          </p:txBody>
        </p:sp>
        <p:graphicFrame>
          <p:nvGraphicFramePr>
            <p:cNvPr id="142342" name="Object 6"/>
            <p:cNvGraphicFramePr>
              <a:graphicFrameLocks noChangeAspect="1"/>
            </p:cNvGraphicFramePr>
            <p:nvPr/>
          </p:nvGraphicFramePr>
          <p:xfrm>
            <a:off x="2919631" y="3698272"/>
            <a:ext cx="3386137" cy="1074737"/>
          </p:xfrm>
          <a:graphic>
            <a:graphicData uri="http://schemas.openxmlformats.org/presentationml/2006/ole">
              <p:oleObj spid="_x0000_s186372" name="สมการ" r:id="rId4" imgW="1002960" imgH="330120" progId="Equation.3">
                <p:embed/>
              </p:oleObj>
            </a:graphicData>
          </a:graphic>
        </p:graphicFrame>
      </p:grpSp>
      <p:grpSp>
        <p:nvGrpSpPr>
          <p:cNvPr id="12" name="กลุ่ม 28"/>
          <p:cNvGrpSpPr/>
          <p:nvPr/>
        </p:nvGrpSpPr>
        <p:grpSpPr>
          <a:xfrm>
            <a:off x="4455433" y="257175"/>
            <a:ext cx="3381047" cy="1984159"/>
            <a:chOff x="6666185" y="1928319"/>
            <a:chExt cx="3381047" cy="1984159"/>
          </a:xfrm>
        </p:grpSpPr>
        <p:sp>
          <p:nvSpPr>
            <p:cNvPr id="5" name="ลูกศรขวา 4"/>
            <p:cNvSpPr/>
            <p:nvPr/>
          </p:nvSpPr>
          <p:spPr>
            <a:xfrm rot="5400000" flipH="1">
              <a:off x="6153806" y="2643353"/>
              <a:ext cx="1781504" cy="756745"/>
            </a:xfrm>
            <a:prstGeom prst="rightArrow">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h-TH"/>
            </a:p>
          </p:txBody>
        </p:sp>
        <p:grpSp>
          <p:nvGrpSpPr>
            <p:cNvPr id="13" name="กลุ่ม 12"/>
            <p:cNvGrpSpPr/>
            <p:nvPr/>
          </p:nvGrpSpPr>
          <p:grpSpPr>
            <a:xfrm>
              <a:off x="7341476" y="2737945"/>
              <a:ext cx="588579" cy="523220"/>
              <a:chOff x="2469931" y="2249214"/>
              <a:chExt cx="588579" cy="523220"/>
            </a:xfrm>
          </p:grpSpPr>
          <p:sp>
            <p:nvSpPr>
              <p:cNvPr id="14" name="TextBox 13"/>
              <p:cNvSpPr txBox="1"/>
              <p:nvPr/>
            </p:nvSpPr>
            <p:spPr>
              <a:xfrm>
                <a:off x="2469931" y="2249214"/>
                <a:ext cx="588579" cy="523220"/>
              </a:xfrm>
              <a:prstGeom prst="rect">
                <a:avLst/>
              </a:prstGeom>
              <a:noFill/>
            </p:spPr>
            <p:txBody>
              <a:bodyPr wrap="square" rtlCol="0">
                <a:spAutoFit/>
              </a:bodyPr>
              <a:lstStyle/>
              <a:p>
                <a:pPr algn="ctr"/>
                <a:r>
                  <a:rPr lang="en-US" dirty="0" smtClean="0"/>
                  <a:t>2</a:t>
                </a:r>
                <a:endParaRPr lang="th-TH" dirty="0"/>
              </a:p>
            </p:txBody>
          </p:sp>
          <p:sp>
            <p:nvSpPr>
              <p:cNvPr id="15" name="วงรี 14"/>
              <p:cNvSpPr/>
              <p:nvPr/>
            </p:nvSpPr>
            <p:spPr>
              <a:xfrm>
                <a:off x="2543504" y="2280745"/>
                <a:ext cx="388883" cy="40990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th-TH"/>
              </a:p>
            </p:txBody>
          </p:sp>
        </p:grpSp>
        <p:graphicFrame>
          <p:nvGraphicFramePr>
            <p:cNvPr id="142341" name="Object 5"/>
            <p:cNvGraphicFramePr>
              <a:graphicFrameLocks noChangeAspect="1"/>
            </p:cNvGraphicFramePr>
            <p:nvPr/>
          </p:nvGraphicFramePr>
          <p:xfrm>
            <a:off x="7970782" y="1928319"/>
            <a:ext cx="2076450" cy="1254125"/>
          </p:xfrm>
          <a:graphic>
            <a:graphicData uri="http://schemas.openxmlformats.org/presentationml/2006/ole">
              <p:oleObj spid="_x0000_s186371" name="สมการ" r:id="rId5" imgW="850680" imgH="533160" progId="Equation.3">
                <p:embed/>
              </p:oleObj>
            </a:graphicData>
          </a:graphic>
        </p:graphicFrame>
        <p:cxnSp>
          <p:nvCxnSpPr>
            <p:cNvPr id="27" name="ตัวเชื่อมต่อตรง 26"/>
            <p:cNvCxnSpPr/>
            <p:nvPr/>
          </p:nvCxnSpPr>
          <p:spPr>
            <a:xfrm rot="10800000" flipV="1">
              <a:off x="6721367" y="2984937"/>
              <a:ext cx="719956" cy="5256"/>
            </a:xfrm>
            <a:prstGeom prst="line">
              <a:avLst/>
            </a:prstGeom>
          </p:spPr>
          <p:style>
            <a:lnRef idx="2">
              <a:schemeClr val="dk1"/>
            </a:lnRef>
            <a:fillRef idx="0">
              <a:schemeClr val="dk1"/>
            </a:fillRef>
            <a:effectRef idx="1">
              <a:schemeClr val="dk1"/>
            </a:effectRef>
            <a:fontRef idx="minor">
              <a:schemeClr val="tx1"/>
            </a:fontRef>
          </p:style>
        </p:cxnSp>
      </p:grpSp>
      <p:sp>
        <p:nvSpPr>
          <p:cNvPr id="32" name="TextBox 31"/>
          <p:cNvSpPr txBox="1"/>
          <p:nvPr/>
        </p:nvSpPr>
        <p:spPr>
          <a:xfrm>
            <a:off x="0" y="0"/>
            <a:ext cx="4162096"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Cooling Tower Model</a:t>
            </a:r>
            <a:endParaRPr lang="th-TH"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สี่เหลี่ยมผืนผ้า 24"/>
          <p:cNvSpPr/>
          <p:nvPr/>
        </p:nvSpPr>
        <p:spPr>
          <a:xfrm>
            <a:off x="3128502" y="1587062"/>
            <a:ext cx="3321269" cy="397291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16" name="กลุ่ม 42"/>
          <p:cNvGrpSpPr/>
          <p:nvPr/>
        </p:nvGrpSpPr>
        <p:grpSpPr>
          <a:xfrm>
            <a:off x="846718" y="982717"/>
            <a:ext cx="3268579" cy="2101577"/>
            <a:chOff x="534988" y="982717"/>
            <a:chExt cx="3268579" cy="2101577"/>
          </a:xfrm>
        </p:grpSpPr>
        <p:grpSp>
          <p:nvGrpSpPr>
            <p:cNvPr id="18" name="กลุ่ม 30"/>
            <p:cNvGrpSpPr/>
            <p:nvPr/>
          </p:nvGrpSpPr>
          <p:grpSpPr>
            <a:xfrm>
              <a:off x="534988" y="1512669"/>
              <a:ext cx="3268579" cy="1571625"/>
              <a:chOff x="3335995" y="3115497"/>
              <a:chExt cx="3268579" cy="1571625"/>
            </a:xfrm>
          </p:grpSpPr>
          <p:sp>
            <p:nvSpPr>
              <p:cNvPr id="29" name="รูปแบบอิสระ 28"/>
              <p:cNvSpPr/>
              <p:nvPr/>
            </p:nvSpPr>
            <p:spPr>
              <a:xfrm rot="11243041" flipH="1">
                <a:off x="3389393" y="3552382"/>
                <a:ext cx="3215181" cy="458374"/>
              </a:xfrm>
              <a:custGeom>
                <a:avLst/>
                <a:gdLst>
                  <a:gd name="connsiteX0" fmla="*/ 0 w 672662"/>
                  <a:gd name="connsiteY0" fmla="*/ 0 h 1008993"/>
                  <a:gd name="connsiteX1" fmla="*/ 336331 w 672662"/>
                  <a:gd name="connsiteY1" fmla="*/ 157655 h 1008993"/>
                  <a:gd name="connsiteX2" fmla="*/ 336331 w 672662"/>
                  <a:gd name="connsiteY2" fmla="*/ 662151 h 1008993"/>
                  <a:gd name="connsiteX3" fmla="*/ 441434 w 672662"/>
                  <a:gd name="connsiteY3" fmla="*/ 893379 h 1008993"/>
                  <a:gd name="connsiteX4" fmla="*/ 672662 w 672662"/>
                  <a:gd name="connsiteY4" fmla="*/ 1008993 h 1008993"/>
                  <a:gd name="connsiteX0" fmla="*/ 0 w 817618"/>
                  <a:gd name="connsiteY0" fmla="*/ 0 h 974863"/>
                  <a:gd name="connsiteX1" fmla="*/ 336331 w 817618"/>
                  <a:gd name="connsiteY1" fmla="*/ 157655 h 974863"/>
                  <a:gd name="connsiteX2" fmla="*/ 336331 w 817618"/>
                  <a:gd name="connsiteY2" fmla="*/ 662151 h 974863"/>
                  <a:gd name="connsiteX3" fmla="*/ 441434 w 817618"/>
                  <a:gd name="connsiteY3" fmla="*/ 893379 h 974863"/>
                  <a:gd name="connsiteX4" fmla="*/ 817618 w 817618"/>
                  <a:gd name="connsiteY4" fmla="*/ 974863 h 974863"/>
                  <a:gd name="connsiteX0" fmla="*/ 0 w 817618"/>
                  <a:gd name="connsiteY0" fmla="*/ 0 h 974863"/>
                  <a:gd name="connsiteX1" fmla="*/ 336331 w 817618"/>
                  <a:gd name="connsiteY1" fmla="*/ 157655 h 974863"/>
                  <a:gd name="connsiteX2" fmla="*/ 336331 w 817618"/>
                  <a:gd name="connsiteY2" fmla="*/ 662151 h 974863"/>
                  <a:gd name="connsiteX3" fmla="*/ 358048 w 817618"/>
                  <a:gd name="connsiteY3" fmla="*/ 886722 h 974863"/>
                  <a:gd name="connsiteX4" fmla="*/ 817618 w 817618"/>
                  <a:gd name="connsiteY4" fmla="*/ 974863 h 974863"/>
                  <a:gd name="connsiteX0" fmla="*/ 0 w 817618"/>
                  <a:gd name="connsiteY0" fmla="*/ 0 h 974863"/>
                  <a:gd name="connsiteX1" fmla="*/ 336331 w 817618"/>
                  <a:gd name="connsiteY1" fmla="*/ 157655 h 974863"/>
                  <a:gd name="connsiteX2" fmla="*/ 358048 w 817618"/>
                  <a:gd name="connsiteY2" fmla="*/ 886722 h 974863"/>
                  <a:gd name="connsiteX3" fmla="*/ 817618 w 817618"/>
                  <a:gd name="connsiteY3" fmla="*/ 974863 h 974863"/>
                  <a:gd name="connsiteX0" fmla="*/ 0 w 817618"/>
                  <a:gd name="connsiteY0" fmla="*/ 0 h 974863"/>
                  <a:gd name="connsiteX1" fmla="*/ 336331 w 817618"/>
                  <a:gd name="connsiteY1" fmla="*/ 157655 h 974863"/>
                  <a:gd name="connsiteX2" fmla="*/ 127388 w 817618"/>
                  <a:gd name="connsiteY2" fmla="*/ 874837 h 974863"/>
                  <a:gd name="connsiteX3" fmla="*/ 817618 w 817618"/>
                  <a:gd name="connsiteY3" fmla="*/ 974863 h 974863"/>
                  <a:gd name="connsiteX0" fmla="*/ 0 w 817618"/>
                  <a:gd name="connsiteY0" fmla="*/ 0 h 974863"/>
                  <a:gd name="connsiteX1" fmla="*/ 336331 w 817618"/>
                  <a:gd name="connsiteY1" fmla="*/ 157655 h 974863"/>
                  <a:gd name="connsiteX2" fmla="*/ 263273 w 817618"/>
                  <a:gd name="connsiteY2" fmla="*/ 833454 h 974863"/>
                  <a:gd name="connsiteX3" fmla="*/ 817618 w 817618"/>
                  <a:gd name="connsiteY3" fmla="*/ 974863 h 974863"/>
                  <a:gd name="connsiteX0" fmla="*/ 0 w 833444"/>
                  <a:gd name="connsiteY0" fmla="*/ 0 h 950012"/>
                  <a:gd name="connsiteX1" fmla="*/ 336331 w 833444"/>
                  <a:gd name="connsiteY1" fmla="*/ 157655 h 950012"/>
                  <a:gd name="connsiteX2" fmla="*/ 263273 w 833444"/>
                  <a:gd name="connsiteY2" fmla="*/ 833454 h 950012"/>
                  <a:gd name="connsiteX3" fmla="*/ 833444 w 833444"/>
                  <a:gd name="connsiteY3" fmla="*/ 950012 h 950012"/>
                  <a:gd name="connsiteX0" fmla="*/ 321327 w 1154771"/>
                  <a:gd name="connsiteY0" fmla="*/ 0 h 950012"/>
                  <a:gd name="connsiteX1" fmla="*/ 43879 w 1154771"/>
                  <a:gd name="connsiteY1" fmla="*/ 657072 h 950012"/>
                  <a:gd name="connsiteX2" fmla="*/ 584600 w 1154771"/>
                  <a:gd name="connsiteY2" fmla="*/ 833454 h 950012"/>
                  <a:gd name="connsiteX3" fmla="*/ 1154771 w 1154771"/>
                  <a:gd name="connsiteY3" fmla="*/ 950012 h 950012"/>
                  <a:gd name="connsiteX0" fmla="*/ 416355 w 1249799"/>
                  <a:gd name="connsiteY0" fmla="*/ 0 h 950012"/>
                  <a:gd name="connsiteX1" fmla="*/ 138907 w 1249799"/>
                  <a:gd name="connsiteY1" fmla="*/ 657072 h 950012"/>
                  <a:gd name="connsiteX2" fmla="*/ 1249799 w 1249799"/>
                  <a:gd name="connsiteY2" fmla="*/ 950012 h 950012"/>
                  <a:gd name="connsiteX0" fmla="*/ 512473 w 1345917"/>
                  <a:gd name="connsiteY0" fmla="*/ 0 h 950012"/>
                  <a:gd name="connsiteX1" fmla="*/ 46241 w 1345917"/>
                  <a:gd name="connsiteY1" fmla="*/ 386483 h 950012"/>
                  <a:gd name="connsiteX2" fmla="*/ 235025 w 1345917"/>
                  <a:gd name="connsiteY2" fmla="*/ 657072 h 950012"/>
                  <a:gd name="connsiteX3" fmla="*/ 1345917 w 1345917"/>
                  <a:gd name="connsiteY3" fmla="*/ 950012 h 950012"/>
                  <a:gd name="connsiteX0" fmla="*/ 559362 w 1784613"/>
                  <a:gd name="connsiteY0" fmla="*/ 0 h 675685"/>
                  <a:gd name="connsiteX1" fmla="*/ 93130 w 1784613"/>
                  <a:gd name="connsiteY1" fmla="*/ 386483 h 675685"/>
                  <a:gd name="connsiteX2" fmla="*/ 281914 w 1784613"/>
                  <a:gd name="connsiteY2" fmla="*/ 657072 h 675685"/>
                  <a:gd name="connsiteX3" fmla="*/ 1784613 w 1784613"/>
                  <a:gd name="connsiteY3" fmla="*/ 498163 h 675685"/>
                  <a:gd name="connsiteX0" fmla="*/ 512473 w 1737724"/>
                  <a:gd name="connsiteY0" fmla="*/ 0 h 711758"/>
                  <a:gd name="connsiteX1" fmla="*/ 46241 w 1737724"/>
                  <a:gd name="connsiteY1" fmla="*/ 386483 h 711758"/>
                  <a:gd name="connsiteX2" fmla="*/ 235025 w 1737724"/>
                  <a:gd name="connsiteY2" fmla="*/ 657072 h 711758"/>
                  <a:gd name="connsiteX3" fmla="*/ 926627 w 1737724"/>
                  <a:gd name="connsiteY3" fmla="*/ 685273 h 711758"/>
                  <a:gd name="connsiteX4" fmla="*/ 1737724 w 1737724"/>
                  <a:gd name="connsiteY4" fmla="*/ 498163 h 711758"/>
                  <a:gd name="connsiteX0" fmla="*/ 512473 w 1768812"/>
                  <a:gd name="connsiteY0" fmla="*/ 0 h 712203"/>
                  <a:gd name="connsiteX1" fmla="*/ 46241 w 1768812"/>
                  <a:gd name="connsiteY1" fmla="*/ 386483 h 712203"/>
                  <a:gd name="connsiteX2" fmla="*/ 235025 w 1768812"/>
                  <a:gd name="connsiteY2" fmla="*/ 657072 h 712203"/>
                  <a:gd name="connsiteX3" fmla="*/ 926627 w 1768812"/>
                  <a:gd name="connsiteY3" fmla="*/ 685273 h 712203"/>
                  <a:gd name="connsiteX4" fmla="*/ 1768812 w 1768812"/>
                  <a:gd name="connsiteY4" fmla="*/ 703036 h 712203"/>
                  <a:gd name="connsiteX0" fmla="*/ 512473 w 1768812"/>
                  <a:gd name="connsiteY0" fmla="*/ 0 h 713028"/>
                  <a:gd name="connsiteX1" fmla="*/ 46241 w 1768812"/>
                  <a:gd name="connsiteY1" fmla="*/ 386483 h 713028"/>
                  <a:gd name="connsiteX2" fmla="*/ 235025 w 1768812"/>
                  <a:gd name="connsiteY2" fmla="*/ 657072 h 713028"/>
                  <a:gd name="connsiteX3" fmla="*/ 932998 w 1768812"/>
                  <a:gd name="connsiteY3" fmla="*/ 705367 h 713028"/>
                  <a:gd name="connsiteX4" fmla="*/ 1768812 w 1768812"/>
                  <a:gd name="connsiteY4" fmla="*/ 703036 h 713028"/>
                  <a:gd name="connsiteX0" fmla="*/ 512473 w 1427145"/>
                  <a:gd name="connsiteY0" fmla="*/ 0 h 754483"/>
                  <a:gd name="connsiteX1" fmla="*/ 46241 w 1427145"/>
                  <a:gd name="connsiteY1" fmla="*/ 386483 h 754483"/>
                  <a:gd name="connsiteX2" fmla="*/ 235025 w 1427145"/>
                  <a:gd name="connsiteY2" fmla="*/ 657072 h 754483"/>
                  <a:gd name="connsiteX3" fmla="*/ 932998 w 1427145"/>
                  <a:gd name="connsiteY3" fmla="*/ 705367 h 754483"/>
                  <a:gd name="connsiteX4" fmla="*/ 1427145 w 1427145"/>
                  <a:gd name="connsiteY4" fmla="*/ 362379 h 754483"/>
                  <a:gd name="connsiteX0" fmla="*/ 512473 w 1427145"/>
                  <a:gd name="connsiteY0" fmla="*/ 0 h 761972"/>
                  <a:gd name="connsiteX1" fmla="*/ 46241 w 1427145"/>
                  <a:gd name="connsiteY1" fmla="*/ 386483 h 761972"/>
                  <a:gd name="connsiteX2" fmla="*/ 235025 w 1427145"/>
                  <a:gd name="connsiteY2" fmla="*/ 657072 h 761972"/>
                  <a:gd name="connsiteX3" fmla="*/ 1026806 w 1427145"/>
                  <a:gd name="connsiteY3" fmla="*/ 712856 h 761972"/>
                  <a:gd name="connsiteX4" fmla="*/ 1427145 w 1427145"/>
                  <a:gd name="connsiteY4" fmla="*/ 362379 h 761972"/>
                  <a:gd name="connsiteX0" fmla="*/ 512473 w 1458998"/>
                  <a:gd name="connsiteY0" fmla="*/ 0 h 745225"/>
                  <a:gd name="connsiteX1" fmla="*/ 46241 w 1458998"/>
                  <a:gd name="connsiteY1" fmla="*/ 386483 h 745225"/>
                  <a:gd name="connsiteX2" fmla="*/ 235025 w 1458998"/>
                  <a:gd name="connsiteY2" fmla="*/ 657072 h 745225"/>
                  <a:gd name="connsiteX3" fmla="*/ 1026806 w 1458998"/>
                  <a:gd name="connsiteY3" fmla="*/ 712856 h 745225"/>
                  <a:gd name="connsiteX4" fmla="*/ 1458998 w 1458998"/>
                  <a:gd name="connsiteY4" fmla="*/ 462855 h 745225"/>
                  <a:gd name="connsiteX0" fmla="*/ 46241 w 1458998"/>
                  <a:gd name="connsiteY0" fmla="*/ 0 h 358742"/>
                  <a:gd name="connsiteX1" fmla="*/ 235025 w 1458998"/>
                  <a:gd name="connsiteY1" fmla="*/ 270589 h 358742"/>
                  <a:gd name="connsiteX2" fmla="*/ 1026806 w 1458998"/>
                  <a:gd name="connsiteY2" fmla="*/ 326373 h 358742"/>
                  <a:gd name="connsiteX3" fmla="*/ 1458998 w 1458998"/>
                  <a:gd name="connsiteY3" fmla="*/ 76372 h 358742"/>
                  <a:gd name="connsiteX0" fmla="*/ 1152330 w 2565087"/>
                  <a:gd name="connsiteY0" fmla="*/ 0 h 358742"/>
                  <a:gd name="connsiteX1" fmla="*/ 31464 w 2565087"/>
                  <a:gd name="connsiteY1" fmla="*/ 139026 h 358742"/>
                  <a:gd name="connsiteX2" fmla="*/ 1341114 w 2565087"/>
                  <a:gd name="connsiteY2" fmla="*/ 270589 h 358742"/>
                  <a:gd name="connsiteX3" fmla="*/ 2132895 w 2565087"/>
                  <a:gd name="connsiteY3" fmla="*/ 326373 h 358742"/>
                  <a:gd name="connsiteX4" fmla="*/ 2565087 w 2565087"/>
                  <a:gd name="connsiteY4" fmla="*/ 76372 h 358742"/>
                  <a:gd name="connsiteX0" fmla="*/ 1962 w 3217143"/>
                  <a:gd name="connsiteY0" fmla="*/ 27829 h 282370"/>
                  <a:gd name="connsiteX1" fmla="*/ 683520 w 3217143"/>
                  <a:gd name="connsiteY1" fmla="*/ 62654 h 282370"/>
                  <a:gd name="connsiteX2" fmla="*/ 1993170 w 3217143"/>
                  <a:gd name="connsiteY2" fmla="*/ 194217 h 282370"/>
                  <a:gd name="connsiteX3" fmla="*/ 2784951 w 3217143"/>
                  <a:gd name="connsiteY3" fmla="*/ 250001 h 282370"/>
                  <a:gd name="connsiteX4" fmla="*/ 3217143 w 3217143"/>
                  <a:gd name="connsiteY4" fmla="*/ 0 h 282370"/>
                  <a:gd name="connsiteX0" fmla="*/ 0 w 3215181"/>
                  <a:gd name="connsiteY0" fmla="*/ 27829 h 282370"/>
                  <a:gd name="connsiteX1" fmla="*/ 1991208 w 3215181"/>
                  <a:gd name="connsiteY1" fmla="*/ 194217 h 282370"/>
                  <a:gd name="connsiteX2" fmla="*/ 2782989 w 3215181"/>
                  <a:gd name="connsiteY2" fmla="*/ 250001 h 282370"/>
                  <a:gd name="connsiteX3" fmla="*/ 3215181 w 3215181"/>
                  <a:gd name="connsiteY3" fmla="*/ 0 h 282370"/>
                </a:gdLst>
                <a:ahLst/>
                <a:cxnLst>
                  <a:cxn ang="0">
                    <a:pos x="connsiteX0" y="connsiteY0"/>
                  </a:cxn>
                  <a:cxn ang="0">
                    <a:pos x="connsiteX1" y="connsiteY1"/>
                  </a:cxn>
                  <a:cxn ang="0">
                    <a:pos x="connsiteX2" y="connsiteY2"/>
                  </a:cxn>
                  <a:cxn ang="0">
                    <a:pos x="connsiteX3" y="connsiteY3"/>
                  </a:cxn>
                </a:cxnLst>
                <a:rect l="l" t="t" r="r" b="b"/>
                <a:pathLst>
                  <a:path w="3215181" h="282370">
                    <a:moveTo>
                      <a:pt x="0" y="27829"/>
                    </a:moveTo>
                    <a:lnTo>
                      <a:pt x="1991208" y="194217"/>
                    </a:lnTo>
                    <a:cubicBezTo>
                      <a:pt x="2455040" y="231246"/>
                      <a:pt x="2578994" y="282370"/>
                      <a:pt x="2782989" y="250001"/>
                    </a:cubicBezTo>
                    <a:cubicBezTo>
                      <a:pt x="2986984" y="217632"/>
                      <a:pt x="3104060" y="9167"/>
                      <a:pt x="3215181" y="0"/>
                    </a:cubicBezTo>
                  </a:path>
                </a:pathLst>
              </a:custGeom>
              <a:ln w="76200">
                <a:solidFill>
                  <a:srgbClr val="0000CC"/>
                </a:solidFill>
                <a:tailEnd type="triangle" w="lg" len="lg"/>
              </a:ln>
            </p:spPr>
            <p:style>
              <a:lnRef idx="3">
                <a:schemeClr val="dk1"/>
              </a:lnRef>
              <a:fillRef idx="0">
                <a:schemeClr val="dk1"/>
              </a:fillRef>
              <a:effectRef idx="2">
                <a:schemeClr val="dk1"/>
              </a:effectRef>
              <a:fontRef idx="minor">
                <a:schemeClr val="tx1"/>
              </a:fontRef>
            </p:style>
            <p:txBody>
              <a:bodyPr rtlCol="0" anchor="ctr"/>
              <a:lstStyle/>
              <a:p>
                <a:pPr algn="ctr"/>
                <a:endParaRPr lang="th-TH"/>
              </a:p>
            </p:txBody>
          </p:sp>
          <p:graphicFrame>
            <p:nvGraphicFramePr>
              <p:cNvPr id="30" name="Object 6"/>
              <p:cNvGraphicFramePr>
                <a:graphicFrameLocks noChangeAspect="1"/>
              </p:cNvGraphicFramePr>
              <p:nvPr/>
            </p:nvGraphicFramePr>
            <p:xfrm>
              <a:off x="3335995" y="3115497"/>
              <a:ext cx="1671637" cy="1571625"/>
            </p:xfrm>
            <a:graphic>
              <a:graphicData uri="http://schemas.openxmlformats.org/presentationml/2006/ole">
                <p:oleObj spid="_x0000_s186373" name="สมการ" r:id="rId6" imgW="495000" imgH="482400" progId="Equation.3">
                  <p:embed/>
                </p:oleObj>
              </a:graphicData>
            </a:graphic>
          </p:graphicFrame>
        </p:grpSp>
        <p:grpSp>
          <p:nvGrpSpPr>
            <p:cNvPr id="19" name="กลุ่ม 34"/>
            <p:cNvGrpSpPr/>
            <p:nvPr/>
          </p:nvGrpSpPr>
          <p:grpSpPr>
            <a:xfrm>
              <a:off x="2191407" y="982717"/>
              <a:ext cx="588579" cy="1271751"/>
              <a:chOff x="919656" y="3200400"/>
              <a:chExt cx="588579" cy="1271751"/>
            </a:xfrm>
          </p:grpSpPr>
          <p:sp>
            <p:nvSpPr>
              <p:cNvPr id="31" name="TextBox 30"/>
              <p:cNvSpPr txBox="1"/>
              <p:nvPr/>
            </p:nvSpPr>
            <p:spPr>
              <a:xfrm>
                <a:off x="919656" y="3200400"/>
                <a:ext cx="588579" cy="523220"/>
              </a:xfrm>
              <a:prstGeom prst="rect">
                <a:avLst/>
              </a:prstGeom>
              <a:noFill/>
            </p:spPr>
            <p:txBody>
              <a:bodyPr wrap="square" rtlCol="0">
                <a:spAutoFit/>
              </a:bodyPr>
              <a:lstStyle/>
              <a:p>
                <a:pPr algn="ctr"/>
                <a:r>
                  <a:rPr lang="en-US" dirty="0" smtClean="0"/>
                  <a:t>3</a:t>
                </a:r>
                <a:endParaRPr lang="th-TH" dirty="0"/>
              </a:p>
            </p:txBody>
          </p:sp>
          <p:sp>
            <p:nvSpPr>
              <p:cNvPr id="33" name="วงรี 32"/>
              <p:cNvSpPr/>
              <p:nvPr/>
            </p:nvSpPr>
            <p:spPr>
              <a:xfrm>
                <a:off x="993229" y="3242441"/>
                <a:ext cx="388883" cy="40990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th-TH"/>
              </a:p>
            </p:txBody>
          </p:sp>
          <p:cxnSp>
            <p:nvCxnSpPr>
              <p:cNvPr id="34" name="ตัวเชื่อมต่อตรง 33"/>
              <p:cNvCxnSpPr>
                <a:stCxn id="33" idx="4"/>
              </p:cNvCxnSpPr>
              <p:nvPr/>
            </p:nvCxnSpPr>
            <p:spPr>
              <a:xfrm rot="5400000">
                <a:off x="775140" y="4059619"/>
                <a:ext cx="819807" cy="5257"/>
              </a:xfrm>
              <a:prstGeom prst="line">
                <a:avLst/>
              </a:prstGeom>
            </p:spPr>
            <p:style>
              <a:lnRef idx="2">
                <a:schemeClr val="dk1"/>
              </a:lnRef>
              <a:fillRef idx="0">
                <a:schemeClr val="dk1"/>
              </a:fillRef>
              <a:effectRef idx="1">
                <a:schemeClr val="dk1"/>
              </a:effectRef>
              <a:fontRef idx="minor">
                <a:schemeClr val="tx1"/>
              </a:fontRef>
            </p:style>
          </p:cxnSp>
        </p:grpSp>
      </p:grpSp>
      <p:grpSp>
        <p:nvGrpSpPr>
          <p:cNvPr id="20" name="กลุ่ม 41"/>
          <p:cNvGrpSpPr/>
          <p:nvPr/>
        </p:nvGrpSpPr>
        <p:grpSpPr>
          <a:xfrm>
            <a:off x="894863" y="4557384"/>
            <a:ext cx="3215181" cy="1525807"/>
            <a:chOff x="562112" y="4567895"/>
            <a:chExt cx="3215181" cy="1525807"/>
          </a:xfrm>
        </p:grpSpPr>
        <p:grpSp>
          <p:nvGrpSpPr>
            <p:cNvPr id="21" name="กลุ่ม 35"/>
            <p:cNvGrpSpPr/>
            <p:nvPr/>
          </p:nvGrpSpPr>
          <p:grpSpPr>
            <a:xfrm>
              <a:off x="2238704" y="4782208"/>
              <a:ext cx="588579" cy="1311494"/>
              <a:chOff x="1234967" y="2832539"/>
              <a:chExt cx="588579" cy="1311494"/>
            </a:xfrm>
          </p:grpSpPr>
          <p:sp>
            <p:nvSpPr>
              <p:cNvPr id="37" name="TextBox 36"/>
              <p:cNvSpPr txBox="1"/>
              <p:nvPr/>
            </p:nvSpPr>
            <p:spPr>
              <a:xfrm>
                <a:off x="1234967" y="3620813"/>
                <a:ext cx="588579" cy="523220"/>
              </a:xfrm>
              <a:prstGeom prst="rect">
                <a:avLst/>
              </a:prstGeom>
              <a:noFill/>
            </p:spPr>
            <p:txBody>
              <a:bodyPr wrap="square" rtlCol="0">
                <a:spAutoFit/>
              </a:bodyPr>
              <a:lstStyle/>
              <a:p>
                <a:pPr algn="ctr"/>
                <a:r>
                  <a:rPr lang="en-US" dirty="0" smtClean="0"/>
                  <a:t>4</a:t>
                </a:r>
                <a:endParaRPr lang="th-TH" dirty="0"/>
              </a:p>
            </p:txBody>
          </p:sp>
          <p:sp>
            <p:nvSpPr>
              <p:cNvPr id="38" name="วงรี 37"/>
              <p:cNvSpPr/>
              <p:nvPr/>
            </p:nvSpPr>
            <p:spPr>
              <a:xfrm>
                <a:off x="1382112" y="3641835"/>
                <a:ext cx="388883" cy="40990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th-TH"/>
              </a:p>
            </p:txBody>
          </p:sp>
          <p:cxnSp>
            <p:nvCxnSpPr>
              <p:cNvPr id="39" name="ตัวเชื่อมต่อตรง 38"/>
              <p:cNvCxnSpPr/>
              <p:nvPr/>
            </p:nvCxnSpPr>
            <p:spPr>
              <a:xfrm rot="5400000">
                <a:off x="1195554" y="3239814"/>
                <a:ext cx="819807" cy="5257"/>
              </a:xfrm>
              <a:prstGeom prst="line">
                <a:avLst/>
              </a:prstGeom>
            </p:spPr>
            <p:style>
              <a:lnRef idx="2">
                <a:schemeClr val="dk1"/>
              </a:lnRef>
              <a:fillRef idx="0">
                <a:schemeClr val="dk1"/>
              </a:fillRef>
              <a:effectRef idx="1">
                <a:schemeClr val="dk1"/>
              </a:effectRef>
              <a:fontRef idx="minor">
                <a:schemeClr val="tx1"/>
              </a:fontRef>
            </p:style>
          </p:cxnSp>
        </p:grpSp>
        <p:graphicFrame>
          <p:nvGraphicFramePr>
            <p:cNvPr id="40" name="Object 6"/>
            <p:cNvGraphicFramePr>
              <a:graphicFrameLocks noChangeAspect="1"/>
            </p:cNvGraphicFramePr>
            <p:nvPr/>
          </p:nvGraphicFramePr>
          <p:xfrm>
            <a:off x="619871" y="4567895"/>
            <a:ext cx="1828800" cy="1349375"/>
          </p:xfrm>
          <a:graphic>
            <a:graphicData uri="http://schemas.openxmlformats.org/presentationml/2006/ole">
              <p:oleObj spid="_x0000_s186374" name="สมการ" r:id="rId7" imgW="571320" imgH="482400" progId="Equation.3">
                <p:embed/>
              </p:oleObj>
            </a:graphicData>
          </a:graphic>
        </p:graphicFrame>
        <p:sp>
          <p:nvSpPr>
            <p:cNvPr id="41" name="รูปแบบอิสระ 40"/>
            <p:cNvSpPr/>
            <p:nvPr/>
          </p:nvSpPr>
          <p:spPr>
            <a:xfrm rot="10356959">
              <a:off x="562112" y="4750559"/>
              <a:ext cx="3215181" cy="458374"/>
            </a:xfrm>
            <a:custGeom>
              <a:avLst/>
              <a:gdLst>
                <a:gd name="connsiteX0" fmla="*/ 0 w 672662"/>
                <a:gd name="connsiteY0" fmla="*/ 0 h 1008993"/>
                <a:gd name="connsiteX1" fmla="*/ 336331 w 672662"/>
                <a:gd name="connsiteY1" fmla="*/ 157655 h 1008993"/>
                <a:gd name="connsiteX2" fmla="*/ 336331 w 672662"/>
                <a:gd name="connsiteY2" fmla="*/ 662151 h 1008993"/>
                <a:gd name="connsiteX3" fmla="*/ 441434 w 672662"/>
                <a:gd name="connsiteY3" fmla="*/ 893379 h 1008993"/>
                <a:gd name="connsiteX4" fmla="*/ 672662 w 672662"/>
                <a:gd name="connsiteY4" fmla="*/ 1008993 h 1008993"/>
                <a:gd name="connsiteX0" fmla="*/ 0 w 817618"/>
                <a:gd name="connsiteY0" fmla="*/ 0 h 974863"/>
                <a:gd name="connsiteX1" fmla="*/ 336331 w 817618"/>
                <a:gd name="connsiteY1" fmla="*/ 157655 h 974863"/>
                <a:gd name="connsiteX2" fmla="*/ 336331 w 817618"/>
                <a:gd name="connsiteY2" fmla="*/ 662151 h 974863"/>
                <a:gd name="connsiteX3" fmla="*/ 441434 w 817618"/>
                <a:gd name="connsiteY3" fmla="*/ 893379 h 974863"/>
                <a:gd name="connsiteX4" fmla="*/ 817618 w 817618"/>
                <a:gd name="connsiteY4" fmla="*/ 974863 h 974863"/>
                <a:gd name="connsiteX0" fmla="*/ 0 w 817618"/>
                <a:gd name="connsiteY0" fmla="*/ 0 h 974863"/>
                <a:gd name="connsiteX1" fmla="*/ 336331 w 817618"/>
                <a:gd name="connsiteY1" fmla="*/ 157655 h 974863"/>
                <a:gd name="connsiteX2" fmla="*/ 336331 w 817618"/>
                <a:gd name="connsiteY2" fmla="*/ 662151 h 974863"/>
                <a:gd name="connsiteX3" fmla="*/ 358048 w 817618"/>
                <a:gd name="connsiteY3" fmla="*/ 886722 h 974863"/>
                <a:gd name="connsiteX4" fmla="*/ 817618 w 817618"/>
                <a:gd name="connsiteY4" fmla="*/ 974863 h 974863"/>
                <a:gd name="connsiteX0" fmla="*/ 0 w 817618"/>
                <a:gd name="connsiteY0" fmla="*/ 0 h 974863"/>
                <a:gd name="connsiteX1" fmla="*/ 336331 w 817618"/>
                <a:gd name="connsiteY1" fmla="*/ 157655 h 974863"/>
                <a:gd name="connsiteX2" fmla="*/ 358048 w 817618"/>
                <a:gd name="connsiteY2" fmla="*/ 886722 h 974863"/>
                <a:gd name="connsiteX3" fmla="*/ 817618 w 817618"/>
                <a:gd name="connsiteY3" fmla="*/ 974863 h 974863"/>
                <a:gd name="connsiteX0" fmla="*/ 0 w 817618"/>
                <a:gd name="connsiteY0" fmla="*/ 0 h 974863"/>
                <a:gd name="connsiteX1" fmla="*/ 336331 w 817618"/>
                <a:gd name="connsiteY1" fmla="*/ 157655 h 974863"/>
                <a:gd name="connsiteX2" fmla="*/ 127388 w 817618"/>
                <a:gd name="connsiteY2" fmla="*/ 874837 h 974863"/>
                <a:gd name="connsiteX3" fmla="*/ 817618 w 817618"/>
                <a:gd name="connsiteY3" fmla="*/ 974863 h 974863"/>
                <a:gd name="connsiteX0" fmla="*/ 0 w 817618"/>
                <a:gd name="connsiteY0" fmla="*/ 0 h 974863"/>
                <a:gd name="connsiteX1" fmla="*/ 336331 w 817618"/>
                <a:gd name="connsiteY1" fmla="*/ 157655 h 974863"/>
                <a:gd name="connsiteX2" fmla="*/ 263273 w 817618"/>
                <a:gd name="connsiteY2" fmla="*/ 833454 h 974863"/>
                <a:gd name="connsiteX3" fmla="*/ 817618 w 817618"/>
                <a:gd name="connsiteY3" fmla="*/ 974863 h 974863"/>
                <a:gd name="connsiteX0" fmla="*/ 0 w 833444"/>
                <a:gd name="connsiteY0" fmla="*/ 0 h 950012"/>
                <a:gd name="connsiteX1" fmla="*/ 336331 w 833444"/>
                <a:gd name="connsiteY1" fmla="*/ 157655 h 950012"/>
                <a:gd name="connsiteX2" fmla="*/ 263273 w 833444"/>
                <a:gd name="connsiteY2" fmla="*/ 833454 h 950012"/>
                <a:gd name="connsiteX3" fmla="*/ 833444 w 833444"/>
                <a:gd name="connsiteY3" fmla="*/ 950012 h 950012"/>
                <a:gd name="connsiteX0" fmla="*/ 321327 w 1154771"/>
                <a:gd name="connsiteY0" fmla="*/ 0 h 950012"/>
                <a:gd name="connsiteX1" fmla="*/ 43879 w 1154771"/>
                <a:gd name="connsiteY1" fmla="*/ 657072 h 950012"/>
                <a:gd name="connsiteX2" fmla="*/ 584600 w 1154771"/>
                <a:gd name="connsiteY2" fmla="*/ 833454 h 950012"/>
                <a:gd name="connsiteX3" fmla="*/ 1154771 w 1154771"/>
                <a:gd name="connsiteY3" fmla="*/ 950012 h 950012"/>
                <a:gd name="connsiteX0" fmla="*/ 416355 w 1249799"/>
                <a:gd name="connsiteY0" fmla="*/ 0 h 950012"/>
                <a:gd name="connsiteX1" fmla="*/ 138907 w 1249799"/>
                <a:gd name="connsiteY1" fmla="*/ 657072 h 950012"/>
                <a:gd name="connsiteX2" fmla="*/ 1249799 w 1249799"/>
                <a:gd name="connsiteY2" fmla="*/ 950012 h 950012"/>
                <a:gd name="connsiteX0" fmla="*/ 512473 w 1345917"/>
                <a:gd name="connsiteY0" fmla="*/ 0 h 950012"/>
                <a:gd name="connsiteX1" fmla="*/ 46241 w 1345917"/>
                <a:gd name="connsiteY1" fmla="*/ 386483 h 950012"/>
                <a:gd name="connsiteX2" fmla="*/ 235025 w 1345917"/>
                <a:gd name="connsiteY2" fmla="*/ 657072 h 950012"/>
                <a:gd name="connsiteX3" fmla="*/ 1345917 w 1345917"/>
                <a:gd name="connsiteY3" fmla="*/ 950012 h 950012"/>
                <a:gd name="connsiteX0" fmla="*/ 559362 w 1784613"/>
                <a:gd name="connsiteY0" fmla="*/ 0 h 675685"/>
                <a:gd name="connsiteX1" fmla="*/ 93130 w 1784613"/>
                <a:gd name="connsiteY1" fmla="*/ 386483 h 675685"/>
                <a:gd name="connsiteX2" fmla="*/ 281914 w 1784613"/>
                <a:gd name="connsiteY2" fmla="*/ 657072 h 675685"/>
                <a:gd name="connsiteX3" fmla="*/ 1784613 w 1784613"/>
                <a:gd name="connsiteY3" fmla="*/ 498163 h 675685"/>
                <a:gd name="connsiteX0" fmla="*/ 512473 w 1737724"/>
                <a:gd name="connsiteY0" fmla="*/ 0 h 711758"/>
                <a:gd name="connsiteX1" fmla="*/ 46241 w 1737724"/>
                <a:gd name="connsiteY1" fmla="*/ 386483 h 711758"/>
                <a:gd name="connsiteX2" fmla="*/ 235025 w 1737724"/>
                <a:gd name="connsiteY2" fmla="*/ 657072 h 711758"/>
                <a:gd name="connsiteX3" fmla="*/ 926627 w 1737724"/>
                <a:gd name="connsiteY3" fmla="*/ 685273 h 711758"/>
                <a:gd name="connsiteX4" fmla="*/ 1737724 w 1737724"/>
                <a:gd name="connsiteY4" fmla="*/ 498163 h 711758"/>
                <a:gd name="connsiteX0" fmla="*/ 512473 w 1768812"/>
                <a:gd name="connsiteY0" fmla="*/ 0 h 712203"/>
                <a:gd name="connsiteX1" fmla="*/ 46241 w 1768812"/>
                <a:gd name="connsiteY1" fmla="*/ 386483 h 712203"/>
                <a:gd name="connsiteX2" fmla="*/ 235025 w 1768812"/>
                <a:gd name="connsiteY2" fmla="*/ 657072 h 712203"/>
                <a:gd name="connsiteX3" fmla="*/ 926627 w 1768812"/>
                <a:gd name="connsiteY3" fmla="*/ 685273 h 712203"/>
                <a:gd name="connsiteX4" fmla="*/ 1768812 w 1768812"/>
                <a:gd name="connsiteY4" fmla="*/ 703036 h 712203"/>
                <a:gd name="connsiteX0" fmla="*/ 512473 w 1768812"/>
                <a:gd name="connsiteY0" fmla="*/ 0 h 713028"/>
                <a:gd name="connsiteX1" fmla="*/ 46241 w 1768812"/>
                <a:gd name="connsiteY1" fmla="*/ 386483 h 713028"/>
                <a:gd name="connsiteX2" fmla="*/ 235025 w 1768812"/>
                <a:gd name="connsiteY2" fmla="*/ 657072 h 713028"/>
                <a:gd name="connsiteX3" fmla="*/ 932998 w 1768812"/>
                <a:gd name="connsiteY3" fmla="*/ 705367 h 713028"/>
                <a:gd name="connsiteX4" fmla="*/ 1768812 w 1768812"/>
                <a:gd name="connsiteY4" fmla="*/ 703036 h 713028"/>
                <a:gd name="connsiteX0" fmla="*/ 512473 w 1427145"/>
                <a:gd name="connsiteY0" fmla="*/ 0 h 754483"/>
                <a:gd name="connsiteX1" fmla="*/ 46241 w 1427145"/>
                <a:gd name="connsiteY1" fmla="*/ 386483 h 754483"/>
                <a:gd name="connsiteX2" fmla="*/ 235025 w 1427145"/>
                <a:gd name="connsiteY2" fmla="*/ 657072 h 754483"/>
                <a:gd name="connsiteX3" fmla="*/ 932998 w 1427145"/>
                <a:gd name="connsiteY3" fmla="*/ 705367 h 754483"/>
                <a:gd name="connsiteX4" fmla="*/ 1427145 w 1427145"/>
                <a:gd name="connsiteY4" fmla="*/ 362379 h 754483"/>
                <a:gd name="connsiteX0" fmla="*/ 512473 w 1427145"/>
                <a:gd name="connsiteY0" fmla="*/ 0 h 761972"/>
                <a:gd name="connsiteX1" fmla="*/ 46241 w 1427145"/>
                <a:gd name="connsiteY1" fmla="*/ 386483 h 761972"/>
                <a:gd name="connsiteX2" fmla="*/ 235025 w 1427145"/>
                <a:gd name="connsiteY2" fmla="*/ 657072 h 761972"/>
                <a:gd name="connsiteX3" fmla="*/ 1026806 w 1427145"/>
                <a:gd name="connsiteY3" fmla="*/ 712856 h 761972"/>
                <a:gd name="connsiteX4" fmla="*/ 1427145 w 1427145"/>
                <a:gd name="connsiteY4" fmla="*/ 362379 h 761972"/>
                <a:gd name="connsiteX0" fmla="*/ 512473 w 1458998"/>
                <a:gd name="connsiteY0" fmla="*/ 0 h 745225"/>
                <a:gd name="connsiteX1" fmla="*/ 46241 w 1458998"/>
                <a:gd name="connsiteY1" fmla="*/ 386483 h 745225"/>
                <a:gd name="connsiteX2" fmla="*/ 235025 w 1458998"/>
                <a:gd name="connsiteY2" fmla="*/ 657072 h 745225"/>
                <a:gd name="connsiteX3" fmla="*/ 1026806 w 1458998"/>
                <a:gd name="connsiteY3" fmla="*/ 712856 h 745225"/>
                <a:gd name="connsiteX4" fmla="*/ 1458998 w 1458998"/>
                <a:gd name="connsiteY4" fmla="*/ 462855 h 745225"/>
                <a:gd name="connsiteX0" fmla="*/ 46241 w 1458998"/>
                <a:gd name="connsiteY0" fmla="*/ 0 h 358742"/>
                <a:gd name="connsiteX1" fmla="*/ 235025 w 1458998"/>
                <a:gd name="connsiteY1" fmla="*/ 270589 h 358742"/>
                <a:gd name="connsiteX2" fmla="*/ 1026806 w 1458998"/>
                <a:gd name="connsiteY2" fmla="*/ 326373 h 358742"/>
                <a:gd name="connsiteX3" fmla="*/ 1458998 w 1458998"/>
                <a:gd name="connsiteY3" fmla="*/ 76372 h 358742"/>
                <a:gd name="connsiteX0" fmla="*/ 1152330 w 2565087"/>
                <a:gd name="connsiteY0" fmla="*/ 0 h 358742"/>
                <a:gd name="connsiteX1" fmla="*/ 31464 w 2565087"/>
                <a:gd name="connsiteY1" fmla="*/ 139026 h 358742"/>
                <a:gd name="connsiteX2" fmla="*/ 1341114 w 2565087"/>
                <a:gd name="connsiteY2" fmla="*/ 270589 h 358742"/>
                <a:gd name="connsiteX3" fmla="*/ 2132895 w 2565087"/>
                <a:gd name="connsiteY3" fmla="*/ 326373 h 358742"/>
                <a:gd name="connsiteX4" fmla="*/ 2565087 w 2565087"/>
                <a:gd name="connsiteY4" fmla="*/ 76372 h 358742"/>
                <a:gd name="connsiteX0" fmla="*/ 1962 w 3217143"/>
                <a:gd name="connsiteY0" fmla="*/ 27829 h 282370"/>
                <a:gd name="connsiteX1" fmla="*/ 683520 w 3217143"/>
                <a:gd name="connsiteY1" fmla="*/ 62654 h 282370"/>
                <a:gd name="connsiteX2" fmla="*/ 1993170 w 3217143"/>
                <a:gd name="connsiteY2" fmla="*/ 194217 h 282370"/>
                <a:gd name="connsiteX3" fmla="*/ 2784951 w 3217143"/>
                <a:gd name="connsiteY3" fmla="*/ 250001 h 282370"/>
                <a:gd name="connsiteX4" fmla="*/ 3217143 w 3217143"/>
                <a:gd name="connsiteY4" fmla="*/ 0 h 282370"/>
                <a:gd name="connsiteX0" fmla="*/ 0 w 3215181"/>
                <a:gd name="connsiteY0" fmla="*/ 27829 h 282370"/>
                <a:gd name="connsiteX1" fmla="*/ 1991208 w 3215181"/>
                <a:gd name="connsiteY1" fmla="*/ 194217 h 282370"/>
                <a:gd name="connsiteX2" fmla="*/ 2782989 w 3215181"/>
                <a:gd name="connsiteY2" fmla="*/ 250001 h 282370"/>
                <a:gd name="connsiteX3" fmla="*/ 3215181 w 3215181"/>
                <a:gd name="connsiteY3" fmla="*/ 0 h 282370"/>
              </a:gdLst>
              <a:ahLst/>
              <a:cxnLst>
                <a:cxn ang="0">
                  <a:pos x="connsiteX0" y="connsiteY0"/>
                </a:cxn>
                <a:cxn ang="0">
                  <a:pos x="connsiteX1" y="connsiteY1"/>
                </a:cxn>
                <a:cxn ang="0">
                  <a:pos x="connsiteX2" y="connsiteY2"/>
                </a:cxn>
                <a:cxn ang="0">
                  <a:pos x="connsiteX3" y="connsiteY3"/>
                </a:cxn>
              </a:cxnLst>
              <a:rect l="l" t="t" r="r" b="b"/>
              <a:pathLst>
                <a:path w="3215181" h="282370">
                  <a:moveTo>
                    <a:pt x="0" y="27829"/>
                  </a:moveTo>
                  <a:lnTo>
                    <a:pt x="1991208" y="194217"/>
                  </a:lnTo>
                  <a:cubicBezTo>
                    <a:pt x="2455040" y="231246"/>
                    <a:pt x="2578994" y="282370"/>
                    <a:pt x="2782989" y="250001"/>
                  </a:cubicBezTo>
                  <a:cubicBezTo>
                    <a:pt x="2986984" y="217632"/>
                    <a:pt x="3104060" y="9167"/>
                    <a:pt x="3215181" y="0"/>
                  </a:cubicBezTo>
                </a:path>
              </a:pathLst>
            </a:custGeom>
            <a:ln w="76200">
              <a:solidFill>
                <a:srgbClr val="0000CC"/>
              </a:solidFill>
              <a:tailEnd type="triangle" w="lg" len="lg"/>
            </a:ln>
          </p:spPr>
          <p:style>
            <a:lnRef idx="3">
              <a:schemeClr val="dk1"/>
            </a:lnRef>
            <a:fillRef idx="0">
              <a:schemeClr val="dk1"/>
            </a:fillRef>
            <a:effectRef idx="2">
              <a:schemeClr val="dk1"/>
            </a:effectRef>
            <a:fontRef idx="minor">
              <a:schemeClr val="tx1"/>
            </a:fontRef>
          </p:style>
          <p:txBody>
            <a:bodyPr rtlCol="0" anchor="ctr"/>
            <a:lstStyle/>
            <a:p>
              <a:pPr algn="ctr"/>
              <a:endParaRPr lang="th-TH"/>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2000"/>
                                        <p:tgtEl>
                                          <p:spTgt spid="16"/>
                                        </p:tgtEl>
                                      </p:cBhvr>
                                    </p:animEffect>
                                  </p:childTnLst>
                                </p:cTn>
                              </p:par>
                              <p:par>
                                <p:cTn id="12" presetID="22" presetClass="entr" presetSubtype="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2000"/>
                                        <p:tgtEl>
                                          <p:spTgt spid="6"/>
                                        </p:tgtEl>
                                      </p:cBhvr>
                                    </p:animEffect>
                                  </p:childTnLst>
                                </p:cTn>
                              </p:par>
                            </p:childTnLst>
                          </p:cTn>
                        </p:par>
                        <p:par>
                          <p:cTn id="15" fill="hold">
                            <p:stCondLst>
                              <p:cond delay="4000"/>
                            </p:stCondLst>
                            <p:childTnLst>
                              <p:par>
                                <p:cTn id="16" presetID="22" presetClass="entr" presetSubtype="2"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right)">
                                      <p:cBhvr>
                                        <p:cTn id="18" dur="2000"/>
                                        <p:tgtEl>
                                          <p:spTgt spid="20"/>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2000"/>
                                        <p:tgtEl>
                                          <p:spTgt spid="12"/>
                                        </p:tgtEl>
                                      </p:cBhvr>
                                    </p:animEffect>
                                  </p:childTnLst>
                                </p:cTn>
                              </p:par>
                              <p:par>
                                <p:cTn id="22" presetID="22" presetClass="entr" presetSubtype="2"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2000"/>
                                        <p:tgtEl>
                                          <p:spTgt spid="9"/>
                                        </p:tgtEl>
                                      </p:cBhvr>
                                    </p:animEffect>
                                  </p:childTnLst>
                                </p:cTn>
                              </p:par>
                            </p:childTnLst>
                          </p:cTn>
                        </p:par>
                        <p:par>
                          <p:cTn id="25" fill="hold">
                            <p:stCondLst>
                              <p:cond delay="6000"/>
                            </p:stCondLst>
                            <p:childTnLst>
                              <p:par>
                                <p:cTn id="26" presetID="2" presetClass="entr" presetSubtype="9"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1000" fill="hold"/>
                                        <p:tgtEl>
                                          <p:spTgt spid="25"/>
                                        </p:tgtEl>
                                        <p:attrNameLst>
                                          <p:attrName>ppt_x</p:attrName>
                                        </p:attrNameLst>
                                      </p:cBhvr>
                                      <p:tavLst>
                                        <p:tav tm="0">
                                          <p:val>
                                            <p:strVal val="0-#ppt_w/2"/>
                                          </p:val>
                                        </p:tav>
                                        <p:tav tm="100000">
                                          <p:val>
                                            <p:strVal val="#ppt_x"/>
                                          </p:val>
                                        </p:tav>
                                      </p:tavLst>
                                    </p:anim>
                                    <p:anim calcmode="lin" valueType="num">
                                      <p:cBhvr additive="base">
                                        <p:cTn id="29" dur="10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ท้ายกระดาษ 1"/>
          <p:cNvSpPr>
            <a:spLocks noGrp="1"/>
          </p:cNvSpPr>
          <p:nvPr>
            <p:ph type="ftr" sz="quarter" idx="11"/>
          </p:nvPr>
        </p:nvSpPr>
        <p:spPr/>
        <p:txBody>
          <a:bodyPr/>
          <a:lstStyle/>
          <a:p>
            <a:r>
              <a:rPr lang="en-US" smtClean="0"/>
              <a:t>รศ.ดร.สมหมาย ปรีเปรม</a:t>
            </a:r>
            <a:endParaRPr lang="th-TH"/>
          </a:p>
        </p:txBody>
      </p:sp>
      <p:graphicFrame>
        <p:nvGraphicFramePr>
          <p:cNvPr id="188419" name="Object 3"/>
          <p:cNvGraphicFramePr>
            <a:graphicFrameLocks noChangeAspect="1"/>
          </p:cNvGraphicFramePr>
          <p:nvPr/>
        </p:nvGraphicFramePr>
        <p:xfrm>
          <a:off x="4028209" y="305955"/>
          <a:ext cx="4916488" cy="5316538"/>
        </p:xfrm>
        <a:graphic>
          <a:graphicData uri="http://schemas.openxmlformats.org/presentationml/2006/ole">
            <p:oleObj spid="_x0000_s188419" name="สมการ" r:id="rId3" imgW="2717640" imgH="3047760" progId="Equation.3">
              <p:embed/>
            </p:oleObj>
          </a:graphicData>
        </a:graphic>
      </p:graphicFrame>
      <p:pic>
        <p:nvPicPr>
          <p:cNvPr id="5" name="Picture 3"/>
          <p:cNvPicPr>
            <a:picLocks noChangeAspect="1" noChangeArrowheads="1"/>
          </p:cNvPicPr>
          <p:nvPr/>
        </p:nvPicPr>
        <p:blipFill>
          <a:blip r:embed="rId4" cstate="screen"/>
          <a:srcRect/>
          <a:stretch>
            <a:fillRect/>
          </a:stretch>
        </p:blipFill>
        <p:spPr bwMode="auto">
          <a:xfrm>
            <a:off x="134216" y="404812"/>
            <a:ext cx="3854293" cy="276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ท้ายกระดาษ 1"/>
          <p:cNvSpPr>
            <a:spLocks noGrp="1"/>
          </p:cNvSpPr>
          <p:nvPr>
            <p:ph type="ftr" sz="quarter" idx="11"/>
          </p:nvPr>
        </p:nvSpPr>
        <p:spPr/>
        <p:txBody>
          <a:bodyPr/>
          <a:lstStyle/>
          <a:p>
            <a:r>
              <a:rPr lang="en-US" smtClean="0"/>
              <a:t>รศ.ดร.สมหมาย ปรีเปรม</a:t>
            </a:r>
            <a:endParaRPr lang="th-TH"/>
          </a:p>
        </p:txBody>
      </p:sp>
      <p:pic>
        <p:nvPicPr>
          <p:cNvPr id="187395" name="Picture 3"/>
          <p:cNvPicPr>
            <a:picLocks noChangeAspect="1" noChangeArrowheads="1"/>
          </p:cNvPicPr>
          <p:nvPr/>
        </p:nvPicPr>
        <p:blipFill>
          <a:blip r:embed="rId3" cstate="screen"/>
          <a:srcRect/>
          <a:stretch>
            <a:fillRect/>
          </a:stretch>
        </p:blipFill>
        <p:spPr bwMode="auto">
          <a:xfrm>
            <a:off x="165387" y="342468"/>
            <a:ext cx="3854293" cy="2766600"/>
          </a:xfrm>
          <a:prstGeom prst="rect">
            <a:avLst/>
          </a:prstGeom>
          <a:noFill/>
          <a:ln w="9525">
            <a:noFill/>
            <a:miter lim="800000"/>
            <a:headEnd/>
            <a:tailEnd/>
          </a:ln>
          <a:effectLst/>
        </p:spPr>
      </p:pic>
      <p:graphicFrame>
        <p:nvGraphicFramePr>
          <p:cNvPr id="187396" name="Object 4"/>
          <p:cNvGraphicFramePr>
            <a:graphicFrameLocks noChangeAspect="1"/>
          </p:cNvGraphicFramePr>
          <p:nvPr/>
        </p:nvGraphicFramePr>
        <p:xfrm>
          <a:off x="4185661" y="340591"/>
          <a:ext cx="4618037" cy="4410075"/>
        </p:xfrm>
        <a:graphic>
          <a:graphicData uri="http://schemas.openxmlformats.org/presentationml/2006/ole">
            <p:oleObj spid="_x0000_s187396" name="สมการ" r:id="rId4" imgW="2552400" imgH="2527200" progId="Equation.3">
              <p:embed/>
            </p:oleObj>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123906" name="Picture 2" descr="Fig 14-34"/>
          <p:cNvPicPr>
            <a:picLocks noChangeAspect="1" noChangeArrowheads="1"/>
          </p:cNvPicPr>
          <p:nvPr/>
        </p:nvPicPr>
        <p:blipFill>
          <a:blip r:embed="rId2" cstate="screen"/>
          <a:srcRect/>
          <a:stretch>
            <a:fillRect/>
          </a:stretch>
        </p:blipFill>
        <p:spPr bwMode="auto">
          <a:xfrm>
            <a:off x="5964238" y="2889250"/>
            <a:ext cx="2752725" cy="3527425"/>
          </a:xfrm>
          <a:prstGeom prst="rect">
            <a:avLst/>
          </a:prstGeom>
          <a:noFill/>
        </p:spPr>
      </p:pic>
      <p:sp>
        <p:nvSpPr>
          <p:cNvPr id="123907" name="Text Box 3"/>
          <p:cNvSpPr txBox="1">
            <a:spLocks noChangeArrowheads="1"/>
          </p:cNvSpPr>
          <p:nvPr/>
        </p:nvSpPr>
        <p:spPr bwMode="auto">
          <a:xfrm>
            <a:off x="193675" y="306388"/>
            <a:ext cx="8775700" cy="4446587"/>
          </a:xfrm>
          <a:prstGeom prst="rect">
            <a:avLst/>
          </a:prstGeom>
          <a:noFill/>
          <a:ln w="9525">
            <a:noFill/>
            <a:miter lim="800000"/>
            <a:headEnd/>
            <a:tailEnd/>
          </a:ln>
          <a:effectLst/>
        </p:spPr>
        <p:txBody>
          <a:bodyPr>
            <a:spAutoFit/>
          </a:bodyPr>
          <a:lstStyle/>
          <a:p>
            <a:pPr>
              <a:spcBef>
                <a:spcPct val="50000"/>
              </a:spcBef>
            </a:pPr>
            <a:r>
              <a:rPr lang="en-US" u="sng">
                <a:latin typeface="Comic Sans MS" pitchFamily="66" charset="0"/>
              </a:rPr>
              <a:t>Example 14.9</a:t>
            </a:r>
            <a:r>
              <a:rPr lang="en-US">
                <a:latin typeface="Comic Sans MS" pitchFamily="66" charset="0"/>
              </a:rPr>
              <a:t>    </a:t>
            </a:r>
            <a:r>
              <a:rPr lang="en-US" sz="2000" i="1">
                <a:solidFill>
                  <a:schemeClr val="accent2"/>
                </a:solidFill>
                <a:latin typeface="Comic Sans MS" pitchFamily="66" charset="0"/>
              </a:rPr>
              <a:t>Cooling of a Power Plant by a Cooling Tower</a:t>
            </a:r>
          </a:p>
          <a:p>
            <a:r>
              <a:rPr lang="en-US" sz="2400">
                <a:latin typeface="Comic Sans MS" pitchFamily="66" charset="0"/>
              </a:rPr>
              <a:t>Cooling water leaves the condenser of a power plant and enters a wet cooling tower at 35</a:t>
            </a:r>
            <a:r>
              <a:rPr lang="en-US" sz="2400" baseline="30000">
                <a:latin typeface="Comic Sans MS" pitchFamily="66" charset="0"/>
              </a:rPr>
              <a:t>o</a:t>
            </a:r>
            <a:r>
              <a:rPr lang="en-US" sz="2400">
                <a:latin typeface="Comic Sans MS" pitchFamily="66" charset="0"/>
              </a:rPr>
              <a:t>C at a rate of 100 kg/s. Water is cooled to 22</a:t>
            </a:r>
            <a:r>
              <a:rPr lang="en-US" sz="2400" baseline="30000">
                <a:latin typeface="Comic Sans MS" pitchFamily="66" charset="0"/>
              </a:rPr>
              <a:t>o</a:t>
            </a:r>
            <a:r>
              <a:rPr lang="en-US" sz="2400">
                <a:latin typeface="Comic Sans MS" pitchFamily="66" charset="0"/>
              </a:rPr>
              <a:t>C in the cooling tower by air that enters the tower at 1 atm, 20</a:t>
            </a:r>
            <a:r>
              <a:rPr lang="en-US" sz="2400" baseline="30000">
                <a:latin typeface="Comic Sans MS" pitchFamily="66" charset="0"/>
              </a:rPr>
              <a:t>o</a:t>
            </a:r>
            <a:r>
              <a:rPr lang="en-US" sz="2400">
                <a:latin typeface="Comic Sans MS" pitchFamily="66" charset="0"/>
              </a:rPr>
              <a:t>C, and 60% relative humidity and leaves satureted at 30</a:t>
            </a:r>
            <a:r>
              <a:rPr lang="en-US" sz="2400" baseline="30000">
                <a:latin typeface="Comic Sans MS" pitchFamily="66" charset="0"/>
              </a:rPr>
              <a:t>o</a:t>
            </a:r>
            <a:r>
              <a:rPr lang="en-US" sz="2400">
                <a:latin typeface="Comic Sans MS" pitchFamily="66" charset="0"/>
              </a:rPr>
              <a:t>C. Neglecting power input to the fan, determine (a) the volume flow rate</a:t>
            </a:r>
          </a:p>
          <a:p>
            <a:r>
              <a:rPr lang="en-US" sz="2400">
                <a:latin typeface="Comic Sans MS" pitchFamily="66" charset="0"/>
              </a:rPr>
              <a:t>of the air into the cooling tower, </a:t>
            </a:r>
          </a:p>
          <a:p>
            <a:r>
              <a:rPr lang="en-US" sz="2400">
                <a:latin typeface="Comic Sans MS" pitchFamily="66" charset="0"/>
              </a:rPr>
              <a:t>(b) the mass flow rate of </a:t>
            </a:r>
          </a:p>
          <a:p>
            <a:r>
              <a:rPr lang="en-US" sz="2400">
                <a:latin typeface="Comic Sans MS" pitchFamily="66" charset="0"/>
              </a:rPr>
              <a:t>the required makeup water.</a:t>
            </a:r>
          </a:p>
          <a:p>
            <a:pPr>
              <a:spcBef>
                <a:spcPct val="50000"/>
              </a:spcBef>
            </a:pPr>
            <a:r>
              <a:rPr lang="en-US" u="sng">
                <a:latin typeface="Comic Sans MS" pitchFamily="66" charset="0"/>
              </a:rPr>
              <a:t>Solution</a:t>
            </a:r>
            <a:r>
              <a:rPr lang="en-US">
                <a:latin typeface="Comic Sans MS" pitchFamily="66" charset="0"/>
              </a:rPr>
              <a:t>   </a:t>
            </a:r>
            <a:endParaRPr lang="th-TH">
              <a:latin typeface="Comic Sans MS" pitchFamily="66" charset="0"/>
            </a:endParaRPr>
          </a:p>
        </p:txBody>
      </p:sp>
      <p:sp>
        <p:nvSpPr>
          <p:cNvPr id="123908" name="Text Box 4"/>
          <p:cNvSpPr txBox="1">
            <a:spLocks noChangeArrowheads="1"/>
          </p:cNvSpPr>
          <p:nvPr/>
        </p:nvSpPr>
        <p:spPr bwMode="auto">
          <a:xfrm>
            <a:off x="1927225" y="4387850"/>
            <a:ext cx="3462338" cy="374650"/>
          </a:xfrm>
          <a:prstGeom prst="rect">
            <a:avLst/>
          </a:prstGeom>
          <a:noFill/>
          <a:ln w="38100">
            <a:solidFill>
              <a:srgbClr val="FF9900"/>
            </a:solidFill>
            <a:miter lim="800000"/>
            <a:headEnd/>
            <a:tailEnd/>
          </a:ln>
          <a:effectLst>
            <a:prstShdw prst="shdw17" dist="17961" dir="2700000">
              <a:srgbClr val="FF9900">
                <a:gamma/>
                <a:shade val="60000"/>
                <a:invGamma/>
              </a:srgbClr>
            </a:prstShdw>
          </a:effectLst>
        </p:spPr>
        <p:txBody>
          <a:bodyPr>
            <a:spAutoFit/>
          </a:bodyPr>
          <a:lstStyle/>
          <a:p>
            <a:r>
              <a:rPr lang="en-US" sz="1600" i="1">
                <a:solidFill>
                  <a:srgbClr val="FF3300"/>
                </a:solidFill>
                <a:latin typeface="Times New Roman" pitchFamily="18" charset="0"/>
              </a:rPr>
              <a:t>(a) V</a:t>
            </a:r>
            <a:r>
              <a:rPr lang="en-US" sz="1600" i="1" baseline="-25000">
                <a:solidFill>
                  <a:srgbClr val="FF3300"/>
                </a:solidFill>
                <a:latin typeface="Times New Roman" pitchFamily="18" charset="0"/>
              </a:rPr>
              <a:t>a</a:t>
            </a:r>
            <a:r>
              <a:rPr lang="en-US" sz="1600" i="1">
                <a:solidFill>
                  <a:srgbClr val="FF3300"/>
                </a:solidFill>
                <a:latin typeface="Times New Roman" pitchFamily="18" charset="0"/>
              </a:rPr>
              <a:t> = 81.6 m</a:t>
            </a:r>
            <a:r>
              <a:rPr lang="en-US" sz="1600" i="1" baseline="30000">
                <a:solidFill>
                  <a:srgbClr val="FF3300"/>
                </a:solidFill>
                <a:latin typeface="Times New Roman" pitchFamily="18" charset="0"/>
              </a:rPr>
              <a:t>3</a:t>
            </a:r>
            <a:r>
              <a:rPr lang="en-US" sz="1600" i="1">
                <a:solidFill>
                  <a:srgbClr val="FF3300"/>
                </a:solidFill>
                <a:latin typeface="Times New Roman" pitchFamily="18" charset="0"/>
              </a:rPr>
              <a:t>/s,   (b) m</a:t>
            </a:r>
            <a:r>
              <a:rPr lang="en-US" sz="1600" i="1" baseline="-25000">
                <a:solidFill>
                  <a:srgbClr val="FF3300"/>
                </a:solidFill>
                <a:latin typeface="Times New Roman" pitchFamily="18" charset="0"/>
              </a:rPr>
              <a:t>f</a:t>
            </a:r>
            <a:r>
              <a:rPr lang="en-US" sz="1600" i="1">
                <a:solidFill>
                  <a:srgbClr val="FF3300"/>
                </a:solidFill>
                <a:latin typeface="Times New Roman" pitchFamily="18" charset="0"/>
              </a:rPr>
              <a:t> = 1.80 kg/s</a:t>
            </a:r>
          </a:p>
        </p:txBody>
      </p:sp>
      <p:sp>
        <p:nvSpPr>
          <p:cNvPr id="123909" name="Text Box 5"/>
          <p:cNvSpPr txBox="1">
            <a:spLocks noChangeArrowheads="1"/>
          </p:cNvSpPr>
          <p:nvPr/>
        </p:nvSpPr>
        <p:spPr bwMode="auto">
          <a:xfrm>
            <a:off x="152400" y="5265738"/>
            <a:ext cx="5646738" cy="860425"/>
          </a:xfrm>
          <a:prstGeom prst="rect">
            <a:avLst/>
          </a:prstGeom>
          <a:noFill/>
          <a:ln w="38100">
            <a:solidFill>
              <a:srgbClr val="FF9900"/>
            </a:solidFill>
            <a:miter lim="800000"/>
            <a:headEnd/>
            <a:tailEnd/>
          </a:ln>
          <a:effectLst>
            <a:prstShdw prst="shdw17" dist="17961" dir="2700000">
              <a:srgbClr val="FF9900">
                <a:gamma/>
                <a:shade val="60000"/>
                <a:invGamma/>
              </a:srgbClr>
            </a:prstShdw>
          </a:effectLst>
        </p:spPr>
        <p:txBody>
          <a:bodyPr>
            <a:spAutoFit/>
          </a:bodyPr>
          <a:lstStyle/>
          <a:p>
            <a:r>
              <a:rPr lang="th-TH" sz="2400" b="1" i="1">
                <a:solidFill>
                  <a:srgbClr val="000066"/>
                </a:solidFill>
                <a:effectLst>
                  <a:outerShdw blurRad="38100" dist="38100" dir="2700000" algn="tl">
                    <a:srgbClr val="C0C0C0"/>
                  </a:outerShdw>
                </a:effectLst>
                <a:latin typeface="JS Tina" pitchFamily="2" charset="-34"/>
                <a:cs typeface="JS Tina" pitchFamily="2" charset="-34"/>
              </a:rPr>
              <a:t>ทำไมต้องมี </a:t>
            </a:r>
            <a:r>
              <a:rPr lang="en-US" sz="2400" b="1" i="1">
                <a:solidFill>
                  <a:srgbClr val="000066"/>
                </a:solidFill>
                <a:effectLst>
                  <a:outerShdw blurRad="38100" dist="38100" dir="2700000" algn="tl">
                    <a:srgbClr val="C0C0C0"/>
                  </a:outerShdw>
                </a:effectLst>
                <a:latin typeface="JS Tina" pitchFamily="2" charset="-34"/>
                <a:cs typeface="JS Tina" pitchFamily="2" charset="-34"/>
              </a:rPr>
              <a:t>Makeup Water</a:t>
            </a:r>
          </a:p>
          <a:p>
            <a:r>
              <a:rPr lang="th-TH" sz="2400" b="1" i="1">
                <a:solidFill>
                  <a:srgbClr val="000066"/>
                </a:solidFill>
                <a:effectLst>
                  <a:outerShdw blurRad="38100" dist="38100" dir="2700000" algn="tl">
                    <a:srgbClr val="C0C0C0"/>
                  </a:outerShdw>
                </a:effectLst>
                <a:latin typeface="JS Tina" pitchFamily="2" charset="-34"/>
                <a:cs typeface="JS Tina" pitchFamily="2" charset="-34"/>
              </a:rPr>
              <a:t>น้ำเย็นลงได้อย่างไร ...อะไรคือ </a:t>
            </a:r>
            <a:r>
              <a:rPr lang="en-US" sz="2400" b="1" i="1">
                <a:solidFill>
                  <a:srgbClr val="000066"/>
                </a:solidFill>
                <a:effectLst>
                  <a:outerShdw blurRad="38100" dist="38100" dir="2700000" algn="tl">
                    <a:srgbClr val="C0C0C0"/>
                  </a:outerShdw>
                </a:effectLst>
                <a:latin typeface="JS Tina" pitchFamily="2" charset="-34"/>
                <a:cs typeface="JS Tina" pitchFamily="2" charset="-34"/>
              </a:rPr>
              <a:t>Mechanism </a:t>
            </a:r>
            <a:r>
              <a:rPr lang="th-TH" sz="2400" b="1" i="1">
                <a:solidFill>
                  <a:srgbClr val="000066"/>
                </a:solidFill>
                <a:effectLst>
                  <a:outerShdw blurRad="38100" dist="38100" dir="2700000" algn="tl">
                    <a:srgbClr val="C0C0C0"/>
                  </a:outerShdw>
                </a:effectLst>
                <a:latin typeface="JS Tina" pitchFamily="2" charset="-34"/>
                <a:cs typeface="JS Tina" pitchFamily="2" charset="-34"/>
              </a:rPr>
              <a:t>ที่สำคัญ</a:t>
            </a:r>
            <a:endParaRPr lang="en-US" sz="2400" b="1" i="1">
              <a:solidFill>
                <a:srgbClr val="000066"/>
              </a:solidFill>
              <a:effectLst>
                <a:outerShdw blurRad="38100" dist="38100" dir="2700000" algn="tl">
                  <a:srgbClr val="C0C0C0"/>
                </a:outerShdw>
              </a:effectLst>
              <a:latin typeface="JS Tina" pitchFamily="2" charset="-34"/>
              <a:cs typeface="JS Tina" pitchFamily="2"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2000"/>
                                  </p:stCondLst>
                                  <p:childTnLst>
                                    <p:set>
                                      <p:cBhvr>
                                        <p:cTn id="6" dur="1" fill="hold">
                                          <p:stCondLst>
                                            <p:cond delay="0"/>
                                          </p:stCondLst>
                                        </p:cTn>
                                        <p:tgtEl>
                                          <p:spTgt spid="123909">
                                            <p:bg/>
                                          </p:spTgt>
                                        </p:tgtEl>
                                        <p:attrNameLst>
                                          <p:attrName>style.visibility</p:attrName>
                                        </p:attrNameLst>
                                      </p:cBhvr>
                                      <p:to>
                                        <p:strVal val="visible"/>
                                      </p:to>
                                    </p:set>
                                    <p:animEffect transition="in" filter="fade">
                                      <p:cBhvr>
                                        <p:cTn id="7" dur="770" decel="100000"/>
                                        <p:tgtEl>
                                          <p:spTgt spid="123909">
                                            <p:bg/>
                                          </p:spTgt>
                                        </p:tgtEl>
                                      </p:cBhvr>
                                    </p:animEffect>
                                    <p:animScale>
                                      <p:cBhvr>
                                        <p:cTn id="8" dur="770" decel="100000"/>
                                        <p:tgtEl>
                                          <p:spTgt spid="123909">
                                            <p:bg/>
                                          </p:spTgt>
                                        </p:tgtEl>
                                      </p:cBhvr>
                                      <p:from x="10000" y="10000"/>
                                      <p:to x="200000" y="450000"/>
                                    </p:animScale>
                                    <p:animScale>
                                      <p:cBhvr>
                                        <p:cTn id="9" dur="1230" accel="100000" fill="hold">
                                          <p:stCondLst>
                                            <p:cond delay="770"/>
                                          </p:stCondLst>
                                        </p:cTn>
                                        <p:tgtEl>
                                          <p:spTgt spid="123909">
                                            <p:bg/>
                                          </p:spTgt>
                                        </p:tgtEl>
                                      </p:cBhvr>
                                      <p:from x="200000" y="450000"/>
                                      <p:to x="100000" y="100000"/>
                                    </p:animScale>
                                    <p:set>
                                      <p:cBhvr>
                                        <p:cTn id="10" dur="770" fill="hold"/>
                                        <p:tgtEl>
                                          <p:spTgt spid="123909">
                                            <p:bg/>
                                          </p:spTgt>
                                        </p:tgtEl>
                                        <p:attrNameLst>
                                          <p:attrName>ppt_x</p:attrName>
                                        </p:attrNameLst>
                                      </p:cBhvr>
                                      <p:to>
                                        <p:strVal val="(0.5)"/>
                                      </p:to>
                                    </p:set>
                                    <p:anim from="(0.5)" to="(#ppt_x)" calcmode="lin" valueType="num">
                                      <p:cBhvr>
                                        <p:cTn id="11" dur="1230" accel="100000" fill="hold">
                                          <p:stCondLst>
                                            <p:cond delay="770"/>
                                          </p:stCondLst>
                                        </p:cTn>
                                        <p:tgtEl>
                                          <p:spTgt spid="123909">
                                            <p:bg/>
                                          </p:spTgt>
                                        </p:tgtEl>
                                        <p:attrNameLst>
                                          <p:attrName>ppt_x</p:attrName>
                                        </p:attrNameLst>
                                      </p:cBhvr>
                                    </p:anim>
                                    <p:set>
                                      <p:cBhvr>
                                        <p:cTn id="12" dur="770" fill="hold"/>
                                        <p:tgtEl>
                                          <p:spTgt spid="123909">
                                            <p:bg/>
                                          </p:spTgt>
                                        </p:tgtEl>
                                        <p:attrNameLst>
                                          <p:attrName>ppt_y</p:attrName>
                                        </p:attrNameLst>
                                      </p:cBhvr>
                                      <p:to>
                                        <p:strVal val="(#ppt_y+0.4)"/>
                                      </p:to>
                                    </p:set>
                                    <p:anim from="(#ppt_y+0.4)" to="(#ppt_y)" calcmode="lin" valueType="num">
                                      <p:cBhvr>
                                        <p:cTn id="13" dur="1230" accel="100000" fill="hold">
                                          <p:stCondLst>
                                            <p:cond delay="770"/>
                                          </p:stCondLst>
                                        </p:cTn>
                                        <p:tgtEl>
                                          <p:spTgt spid="123909">
                                            <p:bg/>
                                          </p:spTgt>
                                        </p:tgtEl>
                                        <p:attrNameLst>
                                          <p:attrName>ppt_y</p:attrName>
                                        </p:attrNameLst>
                                      </p:cBhvr>
                                    </p:anim>
                                  </p:childTnLst>
                                </p:cTn>
                              </p:par>
                            </p:childTnLst>
                          </p:cTn>
                        </p:par>
                        <p:par>
                          <p:cTn id="14" fill="hold">
                            <p:stCondLst>
                              <p:cond delay="4000"/>
                            </p:stCondLst>
                            <p:childTnLst>
                              <p:par>
                                <p:cTn id="15" presetID="51" presetClass="entr" presetSubtype="0" fill="hold" grpId="0" nodeType="afterEffect">
                                  <p:stCondLst>
                                    <p:cond delay="0"/>
                                  </p:stCondLst>
                                  <p:childTnLst>
                                    <p:set>
                                      <p:cBhvr>
                                        <p:cTn id="16" dur="1" fill="hold">
                                          <p:stCondLst>
                                            <p:cond delay="0"/>
                                          </p:stCondLst>
                                        </p:cTn>
                                        <p:tgtEl>
                                          <p:spTgt spid="123909">
                                            <p:txEl>
                                              <p:pRg st="0" end="0"/>
                                            </p:txEl>
                                          </p:spTgt>
                                        </p:tgtEl>
                                        <p:attrNameLst>
                                          <p:attrName>style.visibility</p:attrName>
                                        </p:attrNameLst>
                                      </p:cBhvr>
                                      <p:to>
                                        <p:strVal val="visible"/>
                                      </p:to>
                                    </p:set>
                                    <p:animEffect transition="in" filter="fade">
                                      <p:cBhvr>
                                        <p:cTn id="17" dur="770" decel="100000"/>
                                        <p:tgtEl>
                                          <p:spTgt spid="123909">
                                            <p:txEl>
                                              <p:pRg st="0" end="0"/>
                                            </p:txEl>
                                          </p:spTgt>
                                        </p:tgtEl>
                                      </p:cBhvr>
                                    </p:animEffect>
                                    <p:animScale>
                                      <p:cBhvr>
                                        <p:cTn id="18" dur="770" decel="100000"/>
                                        <p:tgtEl>
                                          <p:spTgt spid="123909">
                                            <p:txEl>
                                              <p:pRg st="0" end="0"/>
                                            </p:txEl>
                                          </p:spTgt>
                                        </p:tgtEl>
                                      </p:cBhvr>
                                      <p:from x="10000" y="10000"/>
                                      <p:to x="200000" y="450000"/>
                                    </p:animScale>
                                    <p:animScale>
                                      <p:cBhvr>
                                        <p:cTn id="19" dur="1230" accel="100000" fill="hold">
                                          <p:stCondLst>
                                            <p:cond delay="770"/>
                                          </p:stCondLst>
                                        </p:cTn>
                                        <p:tgtEl>
                                          <p:spTgt spid="123909">
                                            <p:txEl>
                                              <p:pRg st="0" end="0"/>
                                            </p:txEl>
                                          </p:spTgt>
                                        </p:tgtEl>
                                      </p:cBhvr>
                                      <p:from x="200000" y="450000"/>
                                      <p:to x="100000" y="100000"/>
                                    </p:animScale>
                                    <p:set>
                                      <p:cBhvr>
                                        <p:cTn id="20" dur="770" fill="hold"/>
                                        <p:tgtEl>
                                          <p:spTgt spid="123909">
                                            <p:txEl>
                                              <p:pRg st="0" end="0"/>
                                            </p:txEl>
                                          </p:spTgt>
                                        </p:tgtEl>
                                        <p:attrNameLst>
                                          <p:attrName>ppt_x</p:attrName>
                                        </p:attrNameLst>
                                      </p:cBhvr>
                                      <p:to>
                                        <p:strVal val="(0.5)"/>
                                      </p:to>
                                    </p:set>
                                    <p:anim from="(0.5)" to="(#ppt_x)" calcmode="lin" valueType="num">
                                      <p:cBhvr>
                                        <p:cTn id="21" dur="1230" accel="100000" fill="hold">
                                          <p:stCondLst>
                                            <p:cond delay="770"/>
                                          </p:stCondLst>
                                        </p:cTn>
                                        <p:tgtEl>
                                          <p:spTgt spid="123909">
                                            <p:txEl>
                                              <p:pRg st="0" end="0"/>
                                            </p:txEl>
                                          </p:spTgt>
                                        </p:tgtEl>
                                        <p:attrNameLst>
                                          <p:attrName>ppt_x</p:attrName>
                                        </p:attrNameLst>
                                      </p:cBhvr>
                                    </p:anim>
                                    <p:set>
                                      <p:cBhvr>
                                        <p:cTn id="22" dur="770" fill="hold"/>
                                        <p:tgtEl>
                                          <p:spTgt spid="123909">
                                            <p:txEl>
                                              <p:pRg st="0" end="0"/>
                                            </p:txEl>
                                          </p:spTgt>
                                        </p:tgtEl>
                                        <p:attrNameLst>
                                          <p:attrName>ppt_y</p:attrName>
                                        </p:attrNameLst>
                                      </p:cBhvr>
                                      <p:to>
                                        <p:strVal val="(#ppt_y+0.4)"/>
                                      </p:to>
                                    </p:set>
                                    <p:anim from="(#ppt_y+0.4)" to="(#ppt_y)" calcmode="lin" valueType="num">
                                      <p:cBhvr>
                                        <p:cTn id="23" dur="1230" accel="100000" fill="hold">
                                          <p:stCondLst>
                                            <p:cond delay="770"/>
                                          </p:stCondLst>
                                        </p:cTn>
                                        <p:tgtEl>
                                          <p:spTgt spid="123909">
                                            <p:txEl>
                                              <p:pRg st="0" end="0"/>
                                            </p:txEl>
                                          </p:spTgt>
                                        </p:tgtEl>
                                        <p:attrNameLst>
                                          <p:attrName>ppt_y</p:attrName>
                                        </p:attrNameLst>
                                      </p:cBhvr>
                                    </p:anim>
                                  </p:childTnLst>
                                </p:cTn>
                              </p:par>
                            </p:childTnLst>
                          </p:cTn>
                        </p:par>
                        <p:par>
                          <p:cTn id="24" fill="hold">
                            <p:stCondLst>
                              <p:cond delay="6000"/>
                            </p:stCondLst>
                            <p:childTnLst>
                              <p:par>
                                <p:cTn id="25" presetID="51" presetClass="entr" presetSubtype="0" fill="hold" grpId="0" nodeType="afterEffect">
                                  <p:stCondLst>
                                    <p:cond delay="0"/>
                                  </p:stCondLst>
                                  <p:childTnLst>
                                    <p:set>
                                      <p:cBhvr>
                                        <p:cTn id="26" dur="1" fill="hold">
                                          <p:stCondLst>
                                            <p:cond delay="0"/>
                                          </p:stCondLst>
                                        </p:cTn>
                                        <p:tgtEl>
                                          <p:spTgt spid="123909">
                                            <p:txEl>
                                              <p:pRg st="1" end="1"/>
                                            </p:txEl>
                                          </p:spTgt>
                                        </p:tgtEl>
                                        <p:attrNameLst>
                                          <p:attrName>style.visibility</p:attrName>
                                        </p:attrNameLst>
                                      </p:cBhvr>
                                      <p:to>
                                        <p:strVal val="visible"/>
                                      </p:to>
                                    </p:set>
                                    <p:animEffect transition="in" filter="fade">
                                      <p:cBhvr>
                                        <p:cTn id="27" dur="770" decel="100000"/>
                                        <p:tgtEl>
                                          <p:spTgt spid="123909">
                                            <p:txEl>
                                              <p:pRg st="1" end="1"/>
                                            </p:txEl>
                                          </p:spTgt>
                                        </p:tgtEl>
                                      </p:cBhvr>
                                    </p:animEffect>
                                    <p:animScale>
                                      <p:cBhvr>
                                        <p:cTn id="28" dur="770" decel="100000"/>
                                        <p:tgtEl>
                                          <p:spTgt spid="123909">
                                            <p:txEl>
                                              <p:pRg st="1" end="1"/>
                                            </p:txEl>
                                          </p:spTgt>
                                        </p:tgtEl>
                                      </p:cBhvr>
                                      <p:from x="10000" y="10000"/>
                                      <p:to x="200000" y="450000"/>
                                    </p:animScale>
                                    <p:animScale>
                                      <p:cBhvr>
                                        <p:cTn id="29" dur="1230" accel="100000" fill="hold">
                                          <p:stCondLst>
                                            <p:cond delay="770"/>
                                          </p:stCondLst>
                                        </p:cTn>
                                        <p:tgtEl>
                                          <p:spTgt spid="123909">
                                            <p:txEl>
                                              <p:pRg st="1" end="1"/>
                                            </p:txEl>
                                          </p:spTgt>
                                        </p:tgtEl>
                                      </p:cBhvr>
                                      <p:from x="200000" y="450000"/>
                                      <p:to x="100000" y="100000"/>
                                    </p:animScale>
                                    <p:set>
                                      <p:cBhvr>
                                        <p:cTn id="30" dur="770" fill="hold"/>
                                        <p:tgtEl>
                                          <p:spTgt spid="123909">
                                            <p:txEl>
                                              <p:pRg st="1" end="1"/>
                                            </p:txEl>
                                          </p:spTgt>
                                        </p:tgtEl>
                                        <p:attrNameLst>
                                          <p:attrName>ppt_x</p:attrName>
                                        </p:attrNameLst>
                                      </p:cBhvr>
                                      <p:to>
                                        <p:strVal val="(0.5)"/>
                                      </p:to>
                                    </p:set>
                                    <p:anim from="(0.5)" to="(#ppt_x)" calcmode="lin" valueType="num">
                                      <p:cBhvr>
                                        <p:cTn id="31" dur="1230" accel="100000" fill="hold">
                                          <p:stCondLst>
                                            <p:cond delay="770"/>
                                          </p:stCondLst>
                                        </p:cTn>
                                        <p:tgtEl>
                                          <p:spTgt spid="123909">
                                            <p:txEl>
                                              <p:pRg st="1" end="1"/>
                                            </p:txEl>
                                          </p:spTgt>
                                        </p:tgtEl>
                                        <p:attrNameLst>
                                          <p:attrName>ppt_x</p:attrName>
                                        </p:attrNameLst>
                                      </p:cBhvr>
                                    </p:anim>
                                    <p:set>
                                      <p:cBhvr>
                                        <p:cTn id="32" dur="770" fill="hold"/>
                                        <p:tgtEl>
                                          <p:spTgt spid="123909">
                                            <p:txEl>
                                              <p:pRg st="1" end="1"/>
                                            </p:txEl>
                                          </p:spTgt>
                                        </p:tgtEl>
                                        <p:attrNameLst>
                                          <p:attrName>ppt_y</p:attrName>
                                        </p:attrNameLst>
                                      </p:cBhvr>
                                      <p:to>
                                        <p:strVal val="(#ppt_y+0.4)"/>
                                      </p:to>
                                    </p:set>
                                    <p:anim from="(#ppt_y+0.4)" to="(#ppt_y)" calcmode="lin" valueType="num">
                                      <p:cBhvr>
                                        <p:cTn id="33" dur="1230" accel="100000" fill="hold">
                                          <p:stCondLst>
                                            <p:cond delay="770"/>
                                          </p:stCondLst>
                                        </p:cTn>
                                        <p:tgtEl>
                                          <p:spTgt spid="123909">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build="p"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ท้ายกระดาษ 1"/>
          <p:cNvSpPr>
            <a:spLocks noGrp="1"/>
          </p:cNvSpPr>
          <p:nvPr>
            <p:ph type="ftr" sz="quarter" idx="11"/>
          </p:nvPr>
        </p:nvSpPr>
        <p:spPr/>
        <p:txBody>
          <a:bodyPr/>
          <a:lstStyle/>
          <a:p>
            <a:r>
              <a:rPr lang="en-US" smtClean="0"/>
              <a:t>รศ.ดร.สมหมาย ปรีเปรม</a:t>
            </a:r>
            <a:endParaRPr lang="th-TH"/>
          </a:p>
        </p:txBody>
      </p:sp>
      <p:grpSp>
        <p:nvGrpSpPr>
          <p:cNvPr id="77" name="กลุ่ม 76"/>
          <p:cNvGrpSpPr/>
          <p:nvPr/>
        </p:nvGrpSpPr>
        <p:grpSpPr>
          <a:xfrm>
            <a:off x="6030528" y="577717"/>
            <a:ext cx="3384550" cy="1816100"/>
            <a:chOff x="4543425" y="438150"/>
            <a:chExt cx="3384550" cy="1816100"/>
          </a:xfrm>
        </p:grpSpPr>
        <p:grpSp>
          <p:nvGrpSpPr>
            <p:cNvPr id="140290" name="Group 2"/>
            <p:cNvGrpSpPr>
              <a:grpSpLocks/>
            </p:cNvGrpSpPr>
            <p:nvPr/>
          </p:nvGrpSpPr>
          <p:grpSpPr bwMode="auto">
            <a:xfrm>
              <a:off x="4543425" y="438150"/>
              <a:ext cx="3384550" cy="1816100"/>
              <a:chOff x="5460" y="2790"/>
              <a:chExt cx="5330" cy="2860"/>
            </a:xfrm>
          </p:grpSpPr>
          <p:pic>
            <p:nvPicPr>
              <p:cNvPr id="140291" name="Picture 3"/>
              <p:cNvPicPr>
                <a:picLocks noChangeAspect="1" noChangeArrowheads="1"/>
              </p:cNvPicPr>
              <p:nvPr/>
            </p:nvPicPr>
            <p:blipFill>
              <a:blip r:embed="rId2" cstate="screen"/>
              <a:srcRect l="18468" t="12355" r="17503" b="5803"/>
              <a:stretch>
                <a:fillRect/>
              </a:stretch>
            </p:blipFill>
            <p:spPr bwMode="auto">
              <a:xfrm>
                <a:off x="7150" y="3209"/>
                <a:ext cx="2323" cy="2186"/>
              </a:xfrm>
              <a:prstGeom prst="rect">
                <a:avLst/>
              </a:prstGeom>
              <a:noFill/>
              <a:ln w="9525">
                <a:noFill/>
                <a:miter lim="800000"/>
                <a:headEnd/>
                <a:tailEnd/>
              </a:ln>
            </p:spPr>
          </p:pic>
          <p:sp>
            <p:nvSpPr>
              <p:cNvPr id="140292" name="Line 4"/>
              <p:cNvSpPr>
                <a:spLocks noChangeShapeType="1"/>
              </p:cNvSpPr>
              <p:nvPr/>
            </p:nvSpPr>
            <p:spPr bwMode="auto">
              <a:xfrm>
                <a:off x="6768" y="3616"/>
                <a:ext cx="525" cy="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th-TH"/>
              </a:p>
            </p:txBody>
          </p:sp>
          <p:sp>
            <p:nvSpPr>
              <p:cNvPr id="140293" name="Line 5"/>
              <p:cNvSpPr>
                <a:spLocks noChangeShapeType="1"/>
              </p:cNvSpPr>
              <p:nvPr/>
            </p:nvSpPr>
            <p:spPr bwMode="auto">
              <a:xfrm rot="-5400000">
                <a:off x="8244" y="3054"/>
                <a:ext cx="345" cy="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th-TH"/>
              </a:p>
            </p:txBody>
          </p:sp>
          <p:sp>
            <p:nvSpPr>
              <p:cNvPr id="140294" name="Line 6"/>
              <p:cNvSpPr>
                <a:spLocks noChangeShapeType="1"/>
              </p:cNvSpPr>
              <p:nvPr/>
            </p:nvSpPr>
            <p:spPr bwMode="auto">
              <a:xfrm flipH="1">
                <a:off x="6775" y="5255"/>
                <a:ext cx="810" cy="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th-TH"/>
              </a:p>
            </p:txBody>
          </p:sp>
          <p:sp>
            <p:nvSpPr>
              <p:cNvPr id="140295" name="Line 7"/>
              <p:cNvSpPr>
                <a:spLocks noChangeShapeType="1"/>
              </p:cNvSpPr>
              <p:nvPr/>
            </p:nvSpPr>
            <p:spPr bwMode="auto">
              <a:xfrm flipH="1">
                <a:off x="9448" y="5272"/>
                <a:ext cx="395" cy="0"/>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th-TH"/>
              </a:p>
            </p:txBody>
          </p:sp>
          <p:sp>
            <p:nvSpPr>
              <p:cNvPr id="140296" name="Line 8"/>
              <p:cNvSpPr>
                <a:spLocks noChangeShapeType="1"/>
              </p:cNvSpPr>
              <p:nvPr/>
            </p:nvSpPr>
            <p:spPr bwMode="auto">
              <a:xfrm rot="-5400000">
                <a:off x="8463" y="3061"/>
                <a:ext cx="345" cy="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th-TH"/>
              </a:p>
            </p:txBody>
          </p:sp>
          <p:sp>
            <p:nvSpPr>
              <p:cNvPr id="140297" name="Line 9"/>
              <p:cNvSpPr>
                <a:spLocks noChangeShapeType="1"/>
              </p:cNvSpPr>
              <p:nvPr/>
            </p:nvSpPr>
            <p:spPr bwMode="auto">
              <a:xfrm rot="-5400000">
                <a:off x="7794" y="3054"/>
                <a:ext cx="345" cy="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th-TH"/>
              </a:p>
            </p:txBody>
          </p:sp>
          <p:sp>
            <p:nvSpPr>
              <p:cNvPr id="140298" name="Line 10"/>
              <p:cNvSpPr>
                <a:spLocks noChangeShapeType="1"/>
              </p:cNvSpPr>
              <p:nvPr/>
            </p:nvSpPr>
            <p:spPr bwMode="auto">
              <a:xfrm rot="-5400000">
                <a:off x="8018" y="3051"/>
                <a:ext cx="345" cy="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th-TH"/>
              </a:p>
            </p:txBody>
          </p:sp>
          <p:grpSp>
            <p:nvGrpSpPr>
              <p:cNvPr id="140299" name="Group 11"/>
              <p:cNvGrpSpPr>
                <a:grpSpLocks/>
              </p:cNvGrpSpPr>
              <p:nvPr/>
            </p:nvGrpSpPr>
            <p:grpSpPr bwMode="auto">
              <a:xfrm>
                <a:off x="7415" y="3608"/>
                <a:ext cx="261" cy="170"/>
                <a:chOff x="8220" y="3498"/>
                <a:chExt cx="261" cy="240"/>
              </a:xfrm>
            </p:grpSpPr>
            <p:grpSp>
              <p:nvGrpSpPr>
                <p:cNvPr id="140300" name="Group 12"/>
                <p:cNvGrpSpPr>
                  <a:grpSpLocks/>
                </p:cNvGrpSpPr>
                <p:nvPr/>
              </p:nvGrpSpPr>
              <p:grpSpPr bwMode="auto">
                <a:xfrm>
                  <a:off x="8355" y="3498"/>
                  <a:ext cx="126" cy="240"/>
                  <a:chOff x="8355" y="3498"/>
                  <a:chExt cx="126" cy="240"/>
                </a:xfrm>
              </p:grpSpPr>
              <p:sp>
                <p:nvSpPr>
                  <p:cNvPr id="140301" name="Freeform 13"/>
                  <p:cNvSpPr>
                    <a:spLocks/>
                  </p:cNvSpPr>
                  <p:nvPr/>
                </p:nvSpPr>
                <p:spPr bwMode="auto">
                  <a:xfrm flipH="1">
                    <a:off x="8355" y="3523"/>
                    <a:ext cx="71"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sp>
                <p:nvSpPr>
                  <p:cNvPr id="140302" name="Freeform 14"/>
                  <p:cNvSpPr>
                    <a:spLocks/>
                  </p:cNvSpPr>
                  <p:nvPr/>
                </p:nvSpPr>
                <p:spPr bwMode="auto">
                  <a:xfrm flipH="1">
                    <a:off x="8365" y="3498"/>
                    <a:ext cx="116"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grpSp>
            <p:grpSp>
              <p:nvGrpSpPr>
                <p:cNvPr id="140303" name="Group 15"/>
                <p:cNvGrpSpPr>
                  <a:grpSpLocks/>
                </p:cNvGrpSpPr>
                <p:nvPr/>
              </p:nvGrpSpPr>
              <p:grpSpPr bwMode="auto">
                <a:xfrm flipH="1">
                  <a:off x="8220" y="3498"/>
                  <a:ext cx="126" cy="240"/>
                  <a:chOff x="8355" y="3498"/>
                  <a:chExt cx="126" cy="240"/>
                </a:xfrm>
              </p:grpSpPr>
              <p:sp>
                <p:nvSpPr>
                  <p:cNvPr id="140304" name="Freeform 16"/>
                  <p:cNvSpPr>
                    <a:spLocks/>
                  </p:cNvSpPr>
                  <p:nvPr/>
                </p:nvSpPr>
                <p:spPr bwMode="auto">
                  <a:xfrm flipH="1">
                    <a:off x="8355" y="3523"/>
                    <a:ext cx="71"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sp>
                <p:nvSpPr>
                  <p:cNvPr id="140305" name="Freeform 17"/>
                  <p:cNvSpPr>
                    <a:spLocks/>
                  </p:cNvSpPr>
                  <p:nvPr/>
                </p:nvSpPr>
                <p:spPr bwMode="auto">
                  <a:xfrm flipH="1">
                    <a:off x="8365" y="3498"/>
                    <a:ext cx="116"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grpSp>
          </p:grpSp>
          <p:grpSp>
            <p:nvGrpSpPr>
              <p:cNvPr id="140306" name="Group 18"/>
              <p:cNvGrpSpPr>
                <a:grpSpLocks/>
              </p:cNvGrpSpPr>
              <p:nvPr/>
            </p:nvGrpSpPr>
            <p:grpSpPr bwMode="auto">
              <a:xfrm>
                <a:off x="7735" y="3618"/>
                <a:ext cx="261" cy="170"/>
                <a:chOff x="8220" y="3498"/>
                <a:chExt cx="261" cy="240"/>
              </a:xfrm>
            </p:grpSpPr>
            <p:grpSp>
              <p:nvGrpSpPr>
                <p:cNvPr id="140307" name="Group 19"/>
                <p:cNvGrpSpPr>
                  <a:grpSpLocks/>
                </p:cNvGrpSpPr>
                <p:nvPr/>
              </p:nvGrpSpPr>
              <p:grpSpPr bwMode="auto">
                <a:xfrm>
                  <a:off x="8355" y="3498"/>
                  <a:ext cx="126" cy="240"/>
                  <a:chOff x="8355" y="3498"/>
                  <a:chExt cx="126" cy="240"/>
                </a:xfrm>
              </p:grpSpPr>
              <p:sp>
                <p:nvSpPr>
                  <p:cNvPr id="140308" name="Freeform 20"/>
                  <p:cNvSpPr>
                    <a:spLocks/>
                  </p:cNvSpPr>
                  <p:nvPr/>
                </p:nvSpPr>
                <p:spPr bwMode="auto">
                  <a:xfrm flipH="1">
                    <a:off x="8355" y="3523"/>
                    <a:ext cx="71"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sp>
                <p:nvSpPr>
                  <p:cNvPr id="140309" name="Freeform 21"/>
                  <p:cNvSpPr>
                    <a:spLocks/>
                  </p:cNvSpPr>
                  <p:nvPr/>
                </p:nvSpPr>
                <p:spPr bwMode="auto">
                  <a:xfrm flipH="1">
                    <a:off x="8365" y="3498"/>
                    <a:ext cx="116"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grpSp>
            <p:grpSp>
              <p:nvGrpSpPr>
                <p:cNvPr id="140310" name="Group 22"/>
                <p:cNvGrpSpPr>
                  <a:grpSpLocks/>
                </p:cNvGrpSpPr>
                <p:nvPr/>
              </p:nvGrpSpPr>
              <p:grpSpPr bwMode="auto">
                <a:xfrm flipH="1">
                  <a:off x="8220" y="3498"/>
                  <a:ext cx="126" cy="240"/>
                  <a:chOff x="8355" y="3498"/>
                  <a:chExt cx="126" cy="240"/>
                </a:xfrm>
              </p:grpSpPr>
              <p:sp>
                <p:nvSpPr>
                  <p:cNvPr id="140311" name="Freeform 23"/>
                  <p:cNvSpPr>
                    <a:spLocks/>
                  </p:cNvSpPr>
                  <p:nvPr/>
                </p:nvSpPr>
                <p:spPr bwMode="auto">
                  <a:xfrm flipH="1">
                    <a:off x="8355" y="3523"/>
                    <a:ext cx="71"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sp>
                <p:nvSpPr>
                  <p:cNvPr id="140312" name="Freeform 24"/>
                  <p:cNvSpPr>
                    <a:spLocks/>
                  </p:cNvSpPr>
                  <p:nvPr/>
                </p:nvSpPr>
                <p:spPr bwMode="auto">
                  <a:xfrm flipH="1">
                    <a:off x="8365" y="3498"/>
                    <a:ext cx="116"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grpSp>
          </p:grpSp>
          <p:grpSp>
            <p:nvGrpSpPr>
              <p:cNvPr id="140313" name="Group 25"/>
              <p:cNvGrpSpPr>
                <a:grpSpLocks/>
              </p:cNvGrpSpPr>
              <p:nvPr/>
            </p:nvGrpSpPr>
            <p:grpSpPr bwMode="auto">
              <a:xfrm>
                <a:off x="8040" y="3618"/>
                <a:ext cx="261" cy="170"/>
                <a:chOff x="8220" y="3498"/>
                <a:chExt cx="261" cy="240"/>
              </a:xfrm>
            </p:grpSpPr>
            <p:grpSp>
              <p:nvGrpSpPr>
                <p:cNvPr id="140314" name="Group 26"/>
                <p:cNvGrpSpPr>
                  <a:grpSpLocks/>
                </p:cNvGrpSpPr>
                <p:nvPr/>
              </p:nvGrpSpPr>
              <p:grpSpPr bwMode="auto">
                <a:xfrm>
                  <a:off x="8355" y="3498"/>
                  <a:ext cx="126" cy="240"/>
                  <a:chOff x="8355" y="3498"/>
                  <a:chExt cx="126" cy="240"/>
                </a:xfrm>
              </p:grpSpPr>
              <p:sp>
                <p:nvSpPr>
                  <p:cNvPr id="140315" name="Freeform 27"/>
                  <p:cNvSpPr>
                    <a:spLocks/>
                  </p:cNvSpPr>
                  <p:nvPr/>
                </p:nvSpPr>
                <p:spPr bwMode="auto">
                  <a:xfrm flipH="1">
                    <a:off x="8355" y="3523"/>
                    <a:ext cx="71"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sp>
                <p:nvSpPr>
                  <p:cNvPr id="140316" name="Freeform 28"/>
                  <p:cNvSpPr>
                    <a:spLocks/>
                  </p:cNvSpPr>
                  <p:nvPr/>
                </p:nvSpPr>
                <p:spPr bwMode="auto">
                  <a:xfrm flipH="1">
                    <a:off x="8365" y="3498"/>
                    <a:ext cx="116"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grpSp>
            <p:grpSp>
              <p:nvGrpSpPr>
                <p:cNvPr id="140317" name="Group 29"/>
                <p:cNvGrpSpPr>
                  <a:grpSpLocks/>
                </p:cNvGrpSpPr>
                <p:nvPr/>
              </p:nvGrpSpPr>
              <p:grpSpPr bwMode="auto">
                <a:xfrm flipH="1">
                  <a:off x="8220" y="3498"/>
                  <a:ext cx="126" cy="240"/>
                  <a:chOff x="8355" y="3498"/>
                  <a:chExt cx="126" cy="240"/>
                </a:xfrm>
              </p:grpSpPr>
              <p:sp>
                <p:nvSpPr>
                  <p:cNvPr id="140318" name="Freeform 30"/>
                  <p:cNvSpPr>
                    <a:spLocks/>
                  </p:cNvSpPr>
                  <p:nvPr/>
                </p:nvSpPr>
                <p:spPr bwMode="auto">
                  <a:xfrm flipH="1">
                    <a:off x="8355" y="3523"/>
                    <a:ext cx="71"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sp>
                <p:nvSpPr>
                  <p:cNvPr id="140319" name="Freeform 31"/>
                  <p:cNvSpPr>
                    <a:spLocks/>
                  </p:cNvSpPr>
                  <p:nvPr/>
                </p:nvSpPr>
                <p:spPr bwMode="auto">
                  <a:xfrm flipH="1">
                    <a:off x="8365" y="3498"/>
                    <a:ext cx="116"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grpSp>
          </p:grpSp>
          <p:grpSp>
            <p:nvGrpSpPr>
              <p:cNvPr id="140320" name="Group 32"/>
              <p:cNvGrpSpPr>
                <a:grpSpLocks/>
              </p:cNvGrpSpPr>
              <p:nvPr/>
            </p:nvGrpSpPr>
            <p:grpSpPr bwMode="auto">
              <a:xfrm>
                <a:off x="8330" y="3613"/>
                <a:ext cx="261" cy="170"/>
                <a:chOff x="8220" y="3498"/>
                <a:chExt cx="261" cy="240"/>
              </a:xfrm>
            </p:grpSpPr>
            <p:grpSp>
              <p:nvGrpSpPr>
                <p:cNvPr id="140321" name="Group 33"/>
                <p:cNvGrpSpPr>
                  <a:grpSpLocks/>
                </p:cNvGrpSpPr>
                <p:nvPr/>
              </p:nvGrpSpPr>
              <p:grpSpPr bwMode="auto">
                <a:xfrm>
                  <a:off x="8355" y="3498"/>
                  <a:ext cx="126" cy="240"/>
                  <a:chOff x="8355" y="3498"/>
                  <a:chExt cx="126" cy="240"/>
                </a:xfrm>
              </p:grpSpPr>
              <p:sp>
                <p:nvSpPr>
                  <p:cNvPr id="140322" name="Freeform 34"/>
                  <p:cNvSpPr>
                    <a:spLocks/>
                  </p:cNvSpPr>
                  <p:nvPr/>
                </p:nvSpPr>
                <p:spPr bwMode="auto">
                  <a:xfrm flipH="1">
                    <a:off x="8355" y="3523"/>
                    <a:ext cx="71"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sp>
                <p:nvSpPr>
                  <p:cNvPr id="140323" name="Freeform 35"/>
                  <p:cNvSpPr>
                    <a:spLocks/>
                  </p:cNvSpPr>
                  <p:nvPr/>
                </p:nvSpPr>
                <p:spPr bwMode="auto">
                  <a:xfrm flipH="1">
                    <a:off x="8365" y="3498"/>
                    <a:ext cx="116"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grpSp>
            <p:grpSp>
              <p:nvGrpSpPr>
                <p:cNvPr id="140324" name="Group 36"/>
                <p:cNvGrpSpPr>
                  <a:grpSpLocks/>
                </p:cNvGrpSpPr>
                <p:nvPr/>
              </p:nvGrpSpPr>
              <p:grpSpPr bwMode="auto">
                <a:xfrm flipH="1">
                  <a:off x="8220" y="3498"/>
                  <a:ext cx="126" cy="240"/>
                  <a:chOff x="8355" y="3498"/>
                  <a:chExt cx="126" cy="240"/>
                </a:xfrm>
              </p:grpSpPr>
              <p:sp>
                <p:nvSpPr>
                  <p:cNvPr id="140325" name="Freeform 37"/>
                  <p:cNvSpPr>
                    <a:spLocks/>
                  </p:cNvSpPr>
                  <p:nvPr/>
                </p:nvSpPr>
                <p:spPr bwMode="auto">
                  <a:xfrm flipH="1">
                    <a:off x="8355" y="3523"/>
                    <a:ext cx="71"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sp>
                <p:nvSpPr>
                  <p:cNvPr id="140326" name="Freeform 38"/>
                  <p:cNvSpPr>
                    <a:spLocks/>
                  </p:cNvSpPr>
                  <p:nvPr/>
                </p:nvSpPr>
                <p:spPr bwMode="auto">
                  <a:xfrm flipH="1">
                    <a:off x="8365" y="3498"/>
                    <a:ext cx="116"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grpSp>
          </p:grpSp>
          <p:grpSp>
            <p:nvGrpSpPr>
              <p:cNvPr id="140327" name="Group 39"/>
              <p:cNvGrpSpPr>
                <a:grpSpLocks/>
              </p:cNvGrpSpPr>
              <p:nvPr/>
            </p:nvGrpSpPr>
            <p:grpSpPr bwMode="auto">
              <a:xfrm>
                <a:off x="8595" y="3598"/>
                <a:ext cx="261" cy="170"/>
                <a:chOff x="8220" y="3498"/>
                <a:chExt cx="261" cy="240"/>
              </a:xfrm>
            </p:grpSpPr>
            <p:grpSp>
              <p:nvGrpSpPr>
                <p:cNvPr id="140328" name="Group 40"/>
                <p:cNvGrpSpPr>
                  <a:grpSpLocks/>
                </p:cNvGrpSpPr>
                <p:nvPr/>
              </p:nvGrpSpPr>
              <p:grpSpPr bwMode="auto">
                <a:xfrm>
                  <a:off x="8355" y="3498"/>
                  <a:ext cx="126" cy="240"/>
                  <a:chOff x="8355" y="3498"/>
                  <a:chExt cx="126" cy="240"/>
                </a:xfrm>
              </p:grpSpPr>
              <p:sp>
                <p:nvSpPr>
                  <p:cNvPr id="140329" name="Freeform 41"/>
                  <p:cNvSpPr>
                    <a:spLocks/>
                  </p:cNvSpPr>
                  <p:nvPr/>
                </p:nvSpPr>
                <p:spPr bwMode="auto">
                  <a:xfrm flipH="1">
                    <a:off x="8355" y="3523"/>
                    <a:ext cx="71"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sp>
                <p:nvSpPr>
                  <p:cNvPr id="140330" name="Freeform 42"/>
                  <p:cNvSpPr>
                    <a:spLocks/>
                  </p:cNvSpPr>
                  <p:nvPr/>
                </p:nvSpPr>
                <p:spPr bwMode="auto">
                  <a:xfrm flipH="1">
                    <a:off x="8365" y="3498"/>
                    <a:ext cx="116"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grpSp>
            <p:grpSp>
              <p:nvGrpSpPr>
                <p:cNvPr id="140331" name="Group 43"/>
                <p:cNvGrpSpPr>
                  <a:grpSpLocks/>
                </p:cNvGrpSpPr>
                <p:nvPr/>
              </p:nvGrpSpPr>
              <p:grpSpPr bwMode="auto">
                <a:xfrm flipH="1">
                  <a:off x="8220" y="3498"/>
                  <a:ext cx="126" cy="240"/>
                  <a:chOff x="8355" y="3498"/>
                  <a:chExt cx="126" cy="240"/>
                </a:xfrm>
              </p:grpSpPr>
              <p:sp>
                <p:nvSpPr>
                  <p:cNvPr id="140332" name="Freeform 44"/>
                  <p:cNvSpPr>
                    <a:spLocks/>
                  </p:cNvSpPr>
                  <p:nvPr/>
                </p:nvSpPr>
                <p:spPr bwMode="auto">
                  <a:xfrm flipH="1">
                    <a:off x="8355" y="3523"/>
                    <a:ext cx="71"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sp>
                <p:nvSpPr>
                  <p:cNvPr id="140333" name="Freeform 45"/>
                  <p:cNvSpPr>
                    <a:spLocks/>
                  </p:cNvSpPr>
                  <p:nvPr/>
                </p:nvSpPr>
                <p:spPr bwMode="auto">
                  <a:xfrm flipH="1">
                    <a:off x="8365" y="3498"/>
                    <a:ext cx="116"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grpSp>
          </p:grpSp>
          <p:grpSp>
            <p:nvGrpSpPr>
              <p:cNvPr id="140334" name="Group 46"/>
              <p:cNvGrpSpPr>
                <a:grpSpLocks/>
              </p:cNvGrpSpPr>
              <p:nvPr/>
            </p:nvGrpSpPr>
            <p:grpSpPr bwMode="auto">
              <a:xfrm>
                <a:off x="8895" y="3598"/>
                <a:ext cx="261" cy="170"/>
                <a:chOff x="8220" y="3498"/>
                <a:chExt cx="261" cy="240"/>
              </a:xfrm>
            </p:grpSpPr>
            <p:grpSp>
              <p:nvGrpSpPr>
                <p:cNvPr id="140335" name="Group 47"/>
                <p:cNvGrpSpPr>
                  <a:grpSpLocks/>
                </p:cNvGrpSpPr>
                <p:nvPr/>
              </p:nvGrpSpPr>
              <p:grpSpPr bwMode="auto">
                <a:xfrm>
                  <a:off x="8355" y="3498"/>
                  <a:ext cx="126" cy="240"/>
                  <a:chOff x="8355" y="3498"/>
                  <a:chExt cx="126" cy="240"/>
                </a:xfrm>
              </p:grpSpPr>
              <p:sp>
                <p:nvSpPr>
                  <p:cNvPr id="140336" name="Freeform 48"/>
                  <p:cNvSpPr>
                    <a:spLocks/>
                  </p:cNvSpPr>
                  <p:nvPr/>
                </p:nvSpPr>
                <p:spPr bwMode="auto">
                  <a:xfrm flipH="1">
                    <a:off x="8355" y="3523"/>
                    <a:ext cx="71"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sp>
                <p:nvSpPr>
                  <p:cNvPr id="140337" name="Freeform 49"/>
                  <p:cNvSpPr>
                    <a:spLocks/>
                  </p:cNvSpPr>
                  <p:nvPr/>
                </p:nvSpPr>
                <p:spPr bwMode="auto">
                  <a:xfrm flipH="1">
                    <a:off x="8365" y="3498"/>
                    <a:ext cx="116"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grpSp>
            <p:grpSp>
              <p:nvGrpSpPr>
                <p:cNvPr id="140338" name="Group 50"/>
                <p:cNvGrpSpPr>
                  <a:grpSpLocks/>
                </p:cNvGrpSpPr>
                <p:nvPr/>
              </p:nvGrpSpPr>
              <p:grpSpPr bwMode="auto">
                <a:xfrm flipH="1">
                  <a:off x="8220" y="3498"/>
                  <a:ext cx="126" cy="240"/>
                  <a:chOff x="8355" y="3498"/>
                  <a:chExt cx="126" cy="240"/>
                </a:xfrm>
              </p:grpSpPr>
              <p:sp>
                <p:nvSpPr>
                  <p:cNvPr id="140339" name="Freeform 51"/>
                  <p:cNvSpPr>
                    <a:spLocks/>
                  </p:cNvSpPr>
                  <p:nvPr/>
                </p:nvSpPr>
                <p:spPr bwMode="auto">
                  <a:xfrm flipH="1">
                    <a:off x="8355" y="3523"/>
                    <a:ext cx="71"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sp>
                <p:nvSpPr>
                  <p:cNvPr id="140340" name="Freeform 52"/>
                  <p:cNvSpPr>
                    <a:spLocks/>
                  </p:cNvSpPr>
                  <p:nvPr/>
                </p:nvSpPr>
                <p:spPr bwMode="auto">
                  <a:xfrm flipH="1">
                    <a:off x="8365" y="3498"/>
                    <a:ext cx="116" cy="215"/>
                  </a:xfrm>
                  <a:custGeom>
                    <a:avLst/>
                    <a:gdLst/>
                    <a:ahLst/>
                    <a:cxnLst>
                      <a:cxn ang="0">
                        <a:pos x="55" y="0"/>
                      </a:cxn>
                      <a:cxn ang="0">
                        <a:pos x="45" y="60"/>
                      </a:cxn>
                      <a:cxn ang="0">
                        <a:pos x="0" y="150"/>
                      </a:cxn>
                    </a:cxnLst>
                    <a:rect l="0" t="0" r="r" b="b"/>
                    <a:pathLst>
                      <a:path w="55" h="150">
                        <a:moveTo>
                          <a:pt x="55" y="0"/>
                        </a:moveTo>
                        <a:cubicBezTo>
                          <a:pt x="54" y="17"/>
                          <a:pt x="54" y="35"/>
                          <a:pt x="45" y="60"/>
                        </a:cubicBezTo>
                        <a:cubicBezTo>
                          <a:pt x="36" y="85"/>
                          <a:pt x="7" y="135"/>
                          <a:pt x="0" y="150"/>
                        </a:cubicBezTo>
                      </a:path>
                    </a:pathLst>
                  </a:custGeom>
                  <a:noFill/>
                  <a:ln w="3175" cap="flat">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th-TH"/>
                  </a:p>
                </p:txBody>
              </p:sp>
            </p:grpSp>
          </p:grpSp>
          <p:sp>
            <p:nvSpPr>
              <p:cNvPr id="140341" name="Freeform 53"/>
              <p:cNvSpPr>
                <a:spLocks/>
              </p:cNvSpPr>
              <p:nvPr/>
            </p:nvSpPr>
            <p:spPr bwMode="auto">
              <a:xfrm>
                <a:off x="8312" y="4070"/>
                <a:ext cx="1538" cy="780"/>
              </a:xfrm>
              <a:custGeom>
                <a:avLst/>
                <a:gdLst/>
                <a:ahLst/>
                <a:cxnLst>
                  <a:cxn ang="0">
                    <a:pos x="1538" y="780"/>
                  </a:cxn>
                  <a:cxn ang="0">
                    <a:pos x="877" y="740"/>
                  </a:cxn>
                  <a:cxn ang="0">
                    <a:pos x="508" y="680"/>
                  </a:cxn>
                  <a:cxn ang="0">
                    <a:pos x="188" y="550"/>
                  </a:cxn>
                  <a:cxn ang="0">
                    <a:pos x="28" y="340"/>
                  </a:cxn>
                  <a:cxn ang="0">
                    <a:pos x="18" y="0"/>
                  </a:cxn>
                </a:cxnLst>
                <a:rect l="0" t="0" r="r" b="b"/>
                <a:pathLst>
                  <a:path w="1538" h="780">
                    <a:moveTo>
                      <a:pt x="1538" y="780"/>
                    </a:moveTo>
                    <a:cubicBezTo>
                      <a:pt x="1426" y="773"/>
                      <a:pt x="1049" y="757"/>
                      <a:pt x="877" y="740"/>
                    </a:cubicBezTo>
                    <a:cubicBezTo>
                      <a:pt x="705" y="723"/>
                      <a:pt x="623" y="712"/>
                      <a:pt x="508" y="680"/>
                    </a:cubicBezTo>
                    <a:cubicBezTo>
                      <a:pt x="393" y="648"/>
                      <a:pt x="268" y="607"/>
                      <a:pt x="188" y="550"/>
                    </a:cubicBezTo>
                    <a:cubicBezTo>
                      <a:pt x="108" y="493"/>
                      <a:pt x="56" y="432"/>
                      <a:pt x="28" y="340"/>
                    </a:cubicBezTo>
                    <a:cubicBezTo>
                      <a:pt x="0" y="248"/>
                      <a:pt x="20" y="71"/>
                      <a:pt x="18" y="0"/>
                    </a:cubicBezTo>
                  </a:path>
                </a:pathLst>
              </a:custGeom>
              <a:noFill/>
              <a:ln w="19050">
                <a:solidFill>
                  <a:srgbClr val="000000"/>
                </a:solidFill>
                <a:round/>
                <a:headEnd/>
                <a:tailEnd type="arrow" w="med" len="lg"/>
              </a:ln>
            </p:spPr>
            <p:txBody>
              <a:bodyPr vert="horz" wrap="square" lIns="91440" tIns="45720" rIns="91440" bIns="45720" numCol="1" anchor="t" anchorCtr="0" compatLnSpc="1">
                <a:prstTxWarp prst="textNoShape">
                  <a:avLst/>
                </a:prstTxWarp>
              </a:bodyPr>
              <a:lstStyle/>
              <a:p>
                <a:endParaRPr lang="th-TH"/>
              </a:p>
            </p:txBody>
          </p:sp>
          <p:grpSp>
            <p:nvGrpSpPr>
              <p:cNvPr id="140342" name="Group 54"/>
              <p:cNvGrpSpPr>
                <a:grpSpLocks/>
              </p:cNvGrpSpPr>
              <p:nvPr/>
            </p:nvGrpSpPr>
            <p:grpSpPr bwMode="auto">
              <a:xfrm>
                <a:off x="9380" y="4360"/>
                <a:ext cx="600" cy="470"/>
                <a:chOff x="4420" y="4890"/>
                <a:chExt cx="600" cy="470"/>
              </a:xfrm>
            </p:grpSpPr>
            <p:sp>
              <p:nvSpPr>
                <p:cNvPr id="140343" name="Text Box 55"/>
                <p:cNvSpPr txBox="1">
                  <a:spLocks noChangeArrowheads="1"/>
                </p:cNvSpPr>
                <p:nvPr/>
              </p:nvSpPr>
              <p:spPr bwMode="auto">
                <a:xfrm>
                  <a:off x="4420" y="4890"/>
                  <a:ext cx="600" cy="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ngsana New" pitchFamily="18" charset="-34"/>
                      <a:cs typeface="Angsana New" pitchFamily="18" charset="-34"/>
                    </a:rPr>
                    <a:t>1</a:t>
                  </a: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p:txBody>
            </p:sp>
            <p:sp>
              <p:nvSpPr>
                <p:cNvPr id="140344" name="Oval 56"/>
                <p:cNvSpPr>
                  <a:spLocks noChangeArrowheads="1"/>
                </p:cNvSpPr>
                <p:nvPr/>
              </p:nvSpPr>
              <p:spPr bwMode="auto">
                <a:xfrm>
                  <a:off x="4510" y="4920"/>
                  <a:ext cx="400" cy="400"/>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h-TH"/>
                </a:p>
              </p:txBody>
            </p:sp>
          </p:grpSp>
          <p:grpSp>
            <p:nvGrpSpPr>
              <p:cNvPr id="140345" name="Group 57"/>
              <p:cNvGrpSpPr>
                <a:grpSpLocks/>
              </p:cNvGrpSpPr>
              <p:nvPr/>
            </p:nvGrpSpPr>
            <p:grpSpPr bwMode="auto">
              <a:xfrm>
                <a:off x="8670" y="2790"/>
                <a:ext cx="600" cy="470"/>
                <a:chOff x="4420" y="4890"/>
                <a:chExt cx="600" cy="470"/>
              </a:xfrm>
            </p:grpSpPr>
            <p:sp>
              <p:nvSpPr>
                <p:cNvPr id="140346" name="Text Box 58"/>
                <p:cNvSpPr txBox="1">
                  <a:spLocks noChangeArrowheads="1"/>
                </p:cNvSpPr>
                <p:nvPr/>
              </p:nvSpPr>
              <p:spPr bwMode="auto">
                <a:xfrm>
                  <a:off x="4420" y="4890"/>
                  <a:ext cx="600" cy="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ngsana New" pitchFamily="18" charset="-34"/>
                      <a:cs typeface="Angsana New" pitchFamily="18" charset="-34"/>
                    </a:rPr>
                    <a:t>2</a:t>
                  </a: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p:txBody>
            </p:sp>
            <p:sp>
              <p:nvSpPr>
                <p:cNvPr id="140347" name="Oval 59"/>
                <p:cNvSpPr>
                  <a:spLocks noChangeArrowheads="1"/>
                </p:cNvSpPr>
                <p:nvPr/>
              </p:nvSpPr>
              <p:spPr bwMode="auto">
                <a:xfrm>
                  <a:off x="4510" y="4920"/>
                  <a:ext cx="400" cy="400"/>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h-TH"/>
                </a:p>
              </p:txBody>
            </p:sp>
          </p:grpSp>
          <p:grpSp>
            <p:nvGrpSpPr>
              <p:cNvPr id="140348" name="Group 60"/>
              <p:cNvGrpSpPr>
                <a:grpSpLocks/>
              </p:cNvGrpSpPr>
              <p:nvPr/>
            </p:nvGrpSpPr>
            <p:grpSpPr bwMode="auto">
              <a:xfrm>
                <a:off x="6610" y="3120"/>
                <a:ext cx="600" cy="470"/>
                <a:chOff x="4420" y="4890"/>
                <a:chExt cx="600" cy="470"/>
              </a:xfrm>
            </p:grpSpPr>
            <p:sp>
              <p:nvSpPr>
                <p:cNvPr id="140349" name="Text Box 61"/>
                <p:cNvSpPr txBox="1">
                  <a:spLocks noChangeArrowheads="1"/>
                </p:cNvSpPr>
                <p:nvPr/>
              </p:nvSpPr>
              <p:spPr bwMode="auto">
                <a:xfrm>
                  <a:off x="4420" y="4890"/>
                  <a:ext cx="600" cy="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ngsana New" pitchFamily="18" charset="-34"/>
                      <a:cs typeface="Angsana New" pitchFamily="18" charset="-34"/>
                    </a:rPr>
                    <a:t>3</a:t>
                  </a: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p:txBody>
            </p:sp>
            <p:sp>
              <p:nvSpPr>
                <p:cNvPr id="140350" name="Oval 62"/>
                <p:cNvSpPr>
                  <a:spLocks noChangeArrowheads="1"/>
                </p:cNvSpPr>
                <p:nvPr/>
              </p:nvSpPr>
              <p:spPr bwMode="auto">
                <a:xfrm>
                  <a:off x="4510" y="4920"/>
                  <a:ext cx="400" cy="400"/>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h-TH"/>
                </a:p>
              </p:txBody>
            </p:sp>
          </p:grpSp>
          <p:grpSp>
            <p:nvGrpSpPr>
              <p:cNvPr id="140351" name="Group 63"/>
              <p:cNvGrpSpPr>
                <a:grpSpLocks/>
              </p:cNvGrpSpPr>
              <p:nvPr/>
            </p:nvGrpSpPr>
            <p:grpSpPr bwMode="auto">
              <a:xfrm>
                <a:off x="6670" y="4670"/>
                <a:ext cx="600" cy="470"/>
                <a:chOff x="4420" y="4890"/>
                <a:chExt cx="600" cy="470"/>
              </a:xfrm>
            </p:grpSpPr>
            <p:sp>
              <p:nvSpPr>
                <p:cNvPr id="140352" name="Text Box 64"/>
                <p:cNvSpPr txBox="1">
                  <a:spLocks noChangeArrowheads="1"/>
                </p:cNvSpPr>
                <p:nvPr/>
              </p:nvSpPr>
              <p:spPr bwMode="auto">
                <a:xfrm>
                  <a:off x="4420" y="4890"/>
                  <a:ext cx="600" cy="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ngsana New" pitchFamily="18" charset="-34"/>
                      <a:cs typeface="Angsana New" pitchFamily="18" charset="-34"/>
                    </a:rPr>
                    <a:t>4</a:t>
                  </a: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p:txBody>
            </p:sp>
            <p:sp>
              <p:nvSpPr>
                <p:cNvPr id="140353" name="Oval 65"/>
                <p:cNvSpPr>
                  <a:spLocks noChangeArrowheads="1"/>
                </p:cNvSpPr>
                <p:nvPr/>
              </p:nvSpPr>
              <p:spPr bwMode="auto">
                <a:xfrm>
                  <a:off x="4510" y="4920"/>
                  <a:ext cx="400" cy="400"/>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h-TH"/>
                </a:p>
              </p:txBody>
            </p:sp>
          </p:grpSp>
          <p:grpSp>
            <p:nvGrpSpPr>
              <p:cNvPr id="140354" name="Group 66"/>
              <p:cNvGrpSpPr>
                <a:grpSpLocks/>
              </p:cNvGrpSpPr>
              <p:nvPr/>
            </p:nvGrpSpPr>
            <p:grpSpPr bwMode="auto">
              <a:xfrm>
                <a:off x="9840" y="4980"/>
                <a:ext cx="600" cy="470"/>
                <a:chOff x="4420" y="4890"/>
                <a:chExt cx="600" cy="470"/>
              </a:xfrm>
            </p:grpSpPr>
            <p:sp>
              <p:nvSpPr>
                <p:cNvPr id="140355" name="Text Box 67"/>
                <p:cNvSpPr txBox="1">
                  <a:spLocks noChangeArrowheads="1"/>
                </p:cNvSpPr>
                <p:nvPr/>
              </p:nvSpPr>
              <p:spPr bwMode="auto">
                <a:xfrm>
                  <a:off x="4420" y="4890"/>
                  <a:ext cx="600" cy="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ngsana New" pitchFamily="18" charset="-34"/>
                      <a:cs typeface="Angsana New" pitchFamily="18" charset="-34"/>
                    </a:rPr>
                    <a:t>5</a:t>
                  </a: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p:txBody>
            </p:sp>
            <p:sp>
              <p:nvSpPr>
                <p:cNvPr id="140356" name="Oval 68"/>
                <p:cNvSpPr>
                  <a:spLocks noChangeArrowheads="1"/>
                </p:cNvSpPr>
                <p:nvPr/>
              </p:nvSpPr>
              <p:spPr bwMode="auto">
                <a:xfrm>
                  <a:off x="4510" y="4920"/>
                  <a:ext cx="400" cy="400"/>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h-TH"/>
                </a:p>
              </p:txBody>
            </p:sp>
          </p:grpSp>
          <p:sp>
            <p:nvSpPr>
              <p:cNvPr id="140357" name="Text Box 69"/>
              <p:cNvSpPr txBox="1">
                <a:spLocks noChangeArrowheads="1"/>
              </p:cNvSpPr>
              <p:nvPr/>
            </p:nvSpPr>
            <p:spPr bwMode="auto">
              <a:xfrm>
                <a:off x="5460" y="3660"/>
                <a:ext cx="1830" cy="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1"/>
                    </a:solidFill>
                    <a:effectLst/>
                    <a:latin typeface="Angsana New" pitchFamily="18" charset="-34"/>
                    <a:cs typeface="Angsana New" pitchFamily="18" charset="-34"/>
                  </a:rPr>
                  <a:t>Warm water in</a:t>
                </a:r>
                <a:endParaRPr kumimoji="0" lang="th-TH" sz="2800" b="0" i="0" u="none" strike="noStrike" cap="none" normalizeH="0" baseline="0" dirty="0" smtClean="0">
                  <a:ln>
                    <a:noFill/>
                  </a:ln>
                  <a:solidFill>
                    <a:schemeClr val="tx1"/>
                  </a:solidFill>
                  <a:effectLst/>
                  <a:latin typeface="Arial" pitchFamily="34" charset="0"/>
                  <a:cs typeface="Angsana New" pitchFamily="18" charset="-34"/>
                </a:endParaRPr>
              </a:p>
            </p:txBody>
          </p:sp>
          <p:sp>
            <p:nvSpPr>
              <p:cNvPr id="140358" name="Text Box 70"/>
              <p:cNvSpPr txBox="1">
                <a:spLocks noChangeArrowheads="1"/>
              </p:cNvSpPr>
              <p:nvPr/>
            </p:nvSpPr>
            <p:spPr bwMode="auto">
              <a:xfrm>
                <a:off x="5510" y="5260"/>
                <a:ext cx="2050" cy="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ngsana New" pitchFamily="18" charset="-34"/>
                    <a:cs typeface="Angsana New" pitchFamily="18" charset="-34"/>
                  </a:rPr>
                  <a:t>Cold water out</a:t>
                </a: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p:txBody>
          </p:sp>
          <p:sp>
            <p:nvSpPr>
              <p:cNvPr id="140359" name="Text Box 71"/>
              <p:cNvSpPr txBox="1">
                <a:spLocks noChangeArrowheads="1"/>
              </p:cNvSpPr>
              <p:nvPr/>
            </p:nvSpPr>
            <p:spPr bwMode="auto">
              <a:xfrm>
                <a:off x="8900" y="2810"/>
                <a:ext cx="1330" cy="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ngsana New" pitchFamily="18" charset="-34"/>
                    <a:cs typeface="Angsana New" pitchFamily="18" charset="-34"/>
                  </a:rPr>
                  <a:t>Air out</a:t>
                </a: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p:txBody>
          </p:sp>
          <p:sp>
            <p:nvSpPr>
              <p:cNvPr id="140360" name="Text Box 72"/>
              <p:cNvSpPr txBox="1">
                <a:spLocks noChangeArrowheads="1"/>
              </p:cNvSpPr>
              <p:nvPr/>
            </p:nvSpPr>
            <p:spPr bwMode="auto">
              <a:xfrm>
                <a:off x="9250" y="4020"/>
                <a:ext cx="1140" cy="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ngsana New" pitchFamily="18" charset="-34"/>
                    <a:cs typeface="Angsana New" pitchFamily="18" charset="-34"/>
                  </a:rPr>
                  <a:t>Air in</a:t>
                </a: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p:txBody>
          </p:sp>
          <p:sp>
            <p:nvSpPr>
              <p:cNvPr id="140361" name="Text Box 73"/>
              <p:cNvSpPr txBox="1">
                <a:spLocks noChangeArrowheads="1"/>
              </p:cNvSpPr>
              <p:nvPr/>
            </p:nvSpPr>
            <p:spPr bwMode="auto">
              <a:xfrm>
                <a:off x="8740" y="5300"/>
                <a:ext cx="2050" cy="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ngsana New" pitchFamily="18" charset="-34"/>
                    <a:cs typeface="Angsana New" pitchFamily="18" charset="-34"/>
                  </a:rPr>
                  <a:t>Make up water</a:t>
                </a: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p:txBody>
          </p:sp>
        </p:grpSp>
        <p:sp>
          <p:nvSpPr>
            <p:cNvPr id="76" name="สี่เหลี่ยมมุมมน 75"/>
            <p:cNvSpPr/>
            <p:nvPr/>
          </p:nvSpPr>
          <p:spPr>
            <a:xfrm>
              <a:off x="5534525" y="688207"/>
              <a:ext cx="1621858" cy="1496728"/>
            </a:xfrm>
            <a:prstGeom prst="roundRect">
              <a:avLst/>
            </a:prstGeom>
            <a:noFill/>
            <a:ln w="63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124930" name="Rectangle 2"/>
          <p:cNvSpPr>
            <a:spLocks noGrp="1" noChangeArrowheads="1"/>
          </p:cNvSpPr>
          <p:nvPr>
            <p:ph type="title"/>
          </p:nvPr>
        </p:nvSpPr>
        <p:spPr>
          <a:xfrm>
            <a:off x="444500" y="541338"/>
            <a:ext cx="8229600" cy="54991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50000"/>
              </a:lnSpc>
            </a:pPr>
            <a:r>
              <a:rPr lang="en-US" sz="229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S Tina" pitchFamily="2" charset="-34"/>
                <a:cs typeface="JS Tina" pitchFamily="2" charset="-34"/>
              </a:rPr>
              <a:t>End of Chapter</a:t>
            </a:r>
            <a:endParaRPr lang="th-TH" sz="229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S Tina" pitchFamily="2" charset="-34"/>
              <a:cs typeface="JS Tina" pitchFamily="2" charset="-34"/>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160773" name="Picture 5"/>
          <p:cNvPicPr>
            <a:picLocks noChangeAspect="1" noChangeArrowheads="1"/>
          </p:cNvPicPr>
          <p:nvPr/>
        </p:nvPicPr>
        <p:blipFill>
          <a:blip r:embed="rId2" cstate="email"/>
          <a:srcRect/>
          <a:stretch>
            <a:fillRect/>
          </a:stretch>
        </p:blipFill>
        <p:spPr bwMode="auto">
          <a:xfrm>
            <a:off x="1657350" y="542925"/>
            <a:ext cx="6191250" cy="5505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160773"/>
                                        </p:tgtEl>
                                        <p:attrNameLst>
                                          <p:attrName>style.visibility</p:attrName>
                                        </p:attrNameLst>
                                      </p:cBhvr>
                                      <p:to>
                                        <p:strVal val="visible"/>
                                      </p:to>
                                    </p:set>
                                    <p:animEffect transition="in" filter="blinds(vertical)">
                                      <p:cBhvr>
                                        <p:cTn id="7" dur="2000"/>
                                        <p:tgtEl>
                                          <p:spTgt spid="160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ตัวยึดท้ายกระดาษ 2"/>
          <p:cNvSpPr>
            <a:spLocks noGrp="1"/>
          </p:cNvSpPr>
          <p:nvPr>
            <p:ph type="ftr" sz="quarter" idx="11"/>
          </p:nvPr>
        </p:nvSpPr>
        <p:spPr/>
        <p:txBody>
          <a:bodyPr/>
          <a:lstStyle/>
          <a:p>
            <a:r>
              <a:rPr lang="en-US"/>
              <a:t>รศ.ดร.สมหมาย ปรีเปรม</a:t>
            </a:r>
            <a:endParaRPr lang="th-TH"/>
          </a:p>
        </p:txBody>
      </p:sp>
      <p:pic>
        <p:nvPicPr>
          <p:cNvPr id="161794" name="Picture 2"/>
          <p:cNvPicPr>
            <a:picLocks noChangeAspect="1" noChangeArrowheads="1"/>
          </p:cNvPicPr>
          <p:nvPr/>
        </p:nvPicPr>
        <p:blipFill>
          <a:blip r:embed="rId2" cstate="screen"/>
          <a:srcRect/>
          <a:stretch>
            <a:fillRect/>
          </a:stretch>
        </p:blipFill>
        <p:spPr bwMode="auto">
          <a:xfrm>
            <a:off x="326694" y="147639"/>
            <a:ext cx="4163420" cy="3006914"/>
          </a:xfrm>
          <a:prstGeom prst="rect">
            <a:avLst/>
          </a:prstGeom>
          <a:ln>
            <a:noFill/>
          </a:ln>
          <a:effectLst>
            <a:outerShdw blurRad="292100" dist="139700" dir="2700000" algn="tl" rotWithShape="0">
              <a:srgbClr val="333333">
                <a:alpha val="65000"/>
              </a:srgbClr>
            </a:outerShdw>
          </a:effectLst>
        </p:spPr>
      </p:pic>
      <p:pic>
        <p:nvPicPr>
          <p:cNvPr id="161795" name="Picture 3"/>
          <p:cNvPicPr>
            <a:picLocks noChangeAspect="1" noChangeArrowheads="1"/>
          </p:cNvPicPr>
          <p:nvPr/>
        </p:nvPicPr>
        <p:blipFill>
          <a:blip r:embed="rId3" cstate="screen"/>
          <a:srcRect/>
          <a:stretch>
            <a:fillRect/>
          </a:stretch>
        </p:blipFill>
        <p:spPr bwMode="auto">
          <a:xfrm>
            <a:off x="4764917" y="177423"/>
            <a:ext cx="4160719" cy="5546957"/>
          </a:xfrm>
          <a:prstGeom prst="rect">
            <a:avLst/>
          </a:prstGeom>
          <a:ln>
            <a:noFill/>
          </a:ln>
          <a:effectLst>
            <a:outerShdw blurRad="292100" dist="139700" dir="2700000" algn="tl" rotWithShape="0">
              <a:srgbClr val="333333">
                <a:alpha val="65000"/>
              </a:srgbClr>
            </a:outerShdw>
          </a:effectLst>
        </p:spPr>
      </p:pic>
      <p:pic>
        <p:nvPicPr>
          <p:cNvPr id="161798" name="Picture 6" descr="AIRPLANE [from www"/>
          <p:cNvPicPr>
            <a:picLocks noChangeAspect="1" noChangeArrowheads="1"/>
          </p:cNvPicPr>
          <p:nvPr/>
        </p:nvPicPr>
        <p:blipFill>
          <a:blip r:embed="rId4" cstate="email"/>
          <a:srcRect/>
          <a:stretch>
            <a:fillRect/>
          </a:stretch>
        </p:blipFill>
        <p:spPr bwMode="auto">
          <a:xfrm>
            <a:off x="327829" y="3342991"/>
            <a:ext cx="4189579" cy="293667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61794"/>
                                        </p:tgtEl>
                                        <p:attrNameLst>
                                          <p:attrName>style.visibility</p:attrName>
                                        </p:attrNameLst>
                                      </p:cBhvr>
                                      <p:to>
                                        <p:strVal val="visible"/>
                                      </p:to>
                                    </p:set>
                                    <p:animEffect transition="in" filter="checkerboard(across)">
                                      <p:cBhvr>
                                        <p:cTn id="7" dur="2000"/>
                                        <p:tgtEl>
                                          <p:spTgt spid="161794"/>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61795"/>
                                        </p:tgtEl>
                                        <p:attrNameLst>
                                          <p:attrName>style.visibility</p:attrName>
                                        </p:attrNameLst>
                                      </p:cBhvr>
                                      <p:to>
                                        <p:strVal val="visible"/>
                                      </p:to>
                                    </p:set>
                                    <p:animEffect transition="in" filter="checkerboard(across)">
                                      <p:cBhvr>
                                        <p:cTn id="11" dur="2000"/>
                                        <p:tgtEl>
                                          <p:spTgt spid="16179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61798"/>
                                        </p:tgtEl>
                                        <p:attrNameLst>
                                          <p:attrName>style.visibility</p:attrName>
                                        </p:attrNameLst>
                                      </p:cBhvr>
                                      <p:to>
                                        <p:strVal val="visible"/>
                                      </p:to>
                                    </p:set>
                                    <p:animEffect transition="in" filter="fade">
                                      <p:cBhvr>
                                        <p:cTn id="15" dur="1000"/>
                                        <p:tgtEl>
                                          <p:spTgt spid="16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ชุดรูปแบบของ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ชุดรูปแบบของ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1773</TotalTime>
  <Words>3138</Words>
  <Application>Microsoft Office PowerPoint</Application>
  <PresentationFormat>นำเสนอทางหน้าจอ (4:3)</PresentationFormat>
  <Paragraphs>450</Paragraphs>
  <Slides>79</Slides>
  <Notes>3</Notes>
  <HiddenSlides>0</HiddenSlides>
  <MMClips>0</MMClips>
  <ScaleCrop>false</ScaleCrop>
  <HeadingPairs>
    <vt:vector size="8" baseType="variant">
      <vt:variant>
        <vt:lpstr>แบบอักษรที่ถูกใช้</vt:lpstr>
      </vt:variant>
      <vt:variant>
        <vt:i4>12</vt:i4>
      </vt:variant>
      <vt:variant>
        <vt:lpstr>ชุดรูปแบบ</vt:lpstr>
      </vt:variant>
      <vt:variant>
        <vt:i4>1</vt:i4>
      </vt:variant>
      <vt:variant>
        <vt:lpstr>เซิร์ฟเวอร์ OLE ฝังตัว</vt:lpstr>
      </vt:variant>
      <vt:variant>
        <vt:i4>2</vt:i4>
      </vt:variant>
      <vt:variant>
        <vt:lpstr>ชื่อเรื่องภาพนิ่ง</vt:lpstr>
      </vt:variant>
      <vt:variant>
        <vt:i4>79</vt:i4>
      </vt:variant>
    </vt:vector>
  </HeadingPairs>
  <TitlesOfParts>
    <vt:vector size="94" baseType="lpstr">
      <vt:lpstr>Arial</vt:lpstr>
      <vt:lpstr>Angsana New</vt:lpstr>
      <vt:lpstr>JS Wansika</vt:lpstr>
      <vt:lpstr>Tempus Sans ITC</vt:lpstr>
      <vt:lpstr>JS Sirium</vt:lpstr>
      <vt:lpstr>Times New Roman</vt:lpstr>
      <vt:lpstr>JS Tina</vt:lpstr>
      <vt:lpstr>Wingdings</vt:lpstr>
      <vt:lpstr>Comic Sans MS</vt:lpstr>
      <vt:lpstr>Symbol</vt:lpstr>
      <vt:lpstr>Script MT Bold</vt:lpstr>
      <vt:lpstr>Tahoma</vt:lpstr>
      <vt:lpstr>Default Design</vt:lpstr>
      <vt:lpstr>Equation</vt:lpstr>
      <vt:lpstr>สมการ</vt:lpstr>
      <vt:lpstr>ภาพนิ่ง 1</vt:lpstr>
      <vt:lpstr>ภาพนิ่ง 2</vt:lpstr>
      <vt:lpstr>ภาพนิ่ง 3</vt:lpstr>
      <vt:lpstr>ภาพนิ่ง 4</vt:lpstr>
      <vt:lpstr>ภาพนิ่ง 5</vt:lpstr>
      <vt:lpstr>ภาพนิ่ง 6</vt:lpstr>
      <vt:lpstr>ภาพนิ่ง 7</vt:lpstr>
      <vt:lpstr>ภาพนิ่ง 8</vt:lpstr>
      <vt:lpstr>ภาพนิ่ง 9</vt:lpstr>
      <vt:lpstr>ภาพนิ่ง 10</vt:lpstr>
      <vt:lpstr>ภาพนิ่ง 11</vt:lpstr>
      <vt:lpstr>ภาพนิ่ง 12</vt:lpstr>
      <vt:lpstr>ภาพนิ่ง 13</vt:lpstr>
      <vt:lpstr>ภาพนิ่ง 14</vt:lpstr>
      <vt:lpstr>ภาพนิ่ง 15</vt:lpstr>
      <vt:lpstr>ภาพนิ่ง 16</vt:lpstr>
      <vt:lpstr>Gas-Vapor Mixtures and Air-Conditioning</vt:lpstr>
      <vt:lpstr>14.1 Dry and Atmospheric Air</vt:lpstr>
      <vt:lpstr>ภาพนิ่ง 19</vt:lpstr>
      <vt:lpstr>Moisture in the Atmospheric Air</vt:lpstr>
      <vt:lpstr>Specific Humidity  and  Relative Humidity  of Air</vt:lpstr>
      <vt:lpstr>ภาพนิ่ง 22</vt:lpstr>
      <vt:lpstr>ภาพนิ่ง 23</vt:lpstr>
      <vt:lpstr>Air – Water Vapor Mixture, in</vt:lpstr>
      <vt:lpstr>Enthalpy of Air – Water Vapor Mixture ( moist air)</vt:lpstr>
      <vt:lpstr>Enthalpy of Dry Air</vt:lpstr>
      <vt:lpstr>Enthalpy of water vapor – Ideal gas</vt:lpstr>
      <vt:lpstr>Specific Volume of Air – Water Vapor Mixture</vt:lpstr>
      <vt:lpstr>ภาพนิ่ง 29</vt:lpstr>
      <vt:lpstr>ภาพนิ่ง 30</vt:lpstr>
      <vt:lpstr>ภาพนิ่ง 31</vt:lpstr>
      <vt:lpstr>ภาพนิ่ง 32</vt:lpstr>
      <vt:lpstr>ภาพนิ่ง 33</vt:lpstr>
      <vt:lpstr>14.3   Dew Point Temperature</vt:lpstr>
      <vt:lpstr>ภาพนิ่ง 35</vt:lpstr>
      <vt:lpstr>ภาพนิ่ง 36</vt:lpstr>
      <vt:lpstr>ภาพนิ่ง 37</vt:lpstr>
      <vt:lpstr>14.4 Adiabatic Saturation Temperature         and Wet-Bulb Temperature</vt:lpstr>
      <vt:lpstr>ภาพนิ่ง 39</vt:lpstr>
      <vt:lpstr>ภาพนิ่ง 40</vt:lpstr>
      <vt:lpstr>ภาพนิ่ง 41</vt:lpstr>
      <vt:lpstr>ภาพนิ่ง 42</vt:lpstr>
      <vt:lpstr>14.5 The Psychrometric Chart</vt:lpstr>
      <vt:lpstr>ภาพนิ่ง 44</vt:lpstr>
      <vt:lpstr>ภาพนิ่ง 45</vt:lpstr>
      <vt:lpstr>ภาพนิ่ง 46</vt:lpstr>
      <vt:lpstr>ภาพนิ่ง 47</vt:lpstr>
      <vt:lpstr>ภาพนิ่ง 48</vt:lpstr>
      <vt:lpstr>ภาพนิ่ง 49</vt:lpstr>
      <vt:lpstr>ภาพนิ่ง 50</vt:lpstr>
      <vt:lpstr>14-6 Human Comfort and  Air-Conditioning</vt:lpstr>
      <vt:lpstr>14-7 Air-Conditioning Processes</vt:lpstr>
      <vt:lpstr>ภาพนิ่ง 53</vt:lpstr>
      <vt:lpstr>ภาพนิ่ง 54</vt:lpstr>
      <vt:lpstr>ภาพนิ่ง 55</vt:lpstr>
      <vt:lpstr>ภาพนิ่ง 56</vt:lpstr>
      <vt:lpstr>Simple Heating and cooling (ω = const.)</vt:lpstr>
      <vt:lpstr>Heating with Humidification (ω = increases)</vt:lpstr>
      <vt:lpstr>ภาพนิ่ง 59</vt:lpstr>
      <vt:lpstr>Cooling with Dehumidification (ω = decreases)</vt:lpstr>
      <vt:lpstr>ภาพนิ่ง 61</vt:lpstr>
      <vt:lpstr>Evaporative Cooling </vt:lpstr>
      <vt:lpstr>ภาพนิ่ง 63</vt:lpstr>
      <vt:lpstr>ภาพนิ่ง 64</vt:lpstr>
      <vt:lpstr>ภาพนิ่ง 65</vt:lpstr>
      <vt:lpstr>ภาพนิ่ง 66</vt:lpstr>
      <vt:lpstr>ภาพนิ่ง 67</vt:lpstr>
      <vt:lpstr>Adiabatic Mixing of Airstreams </vt:lpstr>
      <vt:lpstr>ภาพนิ่ง 69</vt:lpstr>
      <vt:lpstr>Wet Cooling Tower </vt:lpstr>
      <vt:lpstr>ภาพนิ่ง 71</vt:lpstr>
      <vt:lpstr>ภาพนิ่ง 72</vt:lpstr>
      <vt:lpstr>ภาพนิ่ง 73</vt:lpstr>
      <vt:lpstr>ภาพนิ่ง 74</vt:lpstr>
      <vt:lpstr>ภาพนิ่ง 75</vt:lpstr>
      <vt:lpstr>ภาพนิ่ง 76</vt:lpstr>
      <vt:lpstr>ภาพนิ่ง 77</vt:lpstr>
      <vt:lpstr>ภาพนิ่ง 78</vt:lpstr>
      <vt:lpstr>End of Chapter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sommai</dc:creator>
  <cp:lastModifiedBy>Khon Kaen University</cp:lastModifiedBy>
  <cp:revision>241</cp:revision>
  <dcterms:created xsi:type="dcterms:W3CDTF">2006-10-12T06:48:47Z</dcterms:created>
  <dcterms:modified xsi:type="dcterms:W3CDTF">2012-12-03T04:56:02Z</dcterms:modified>
</cp:coreProperties>
</file>