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5" r:id="rId2"/>
    <p:sldId id="336" r:id="rId3"/>
    <p:sldId id="337" r:id="rId4"/>
    <p:sldId id="338" r:id="rId5"/>
    <p:sldId id="341" r:id="rId6"/>
    <p:sldId id="342" r:id="rId7"/>
    <p:sldId id="339" r:id="rId8"/>
    <p:sldId id="343" r:id="rId9"/>
    <p:sldId id="340" r:id="rId10"/>
    <p:sldId id="345" r:id="rId11"/>
    <p:sldId id="346" r:id="rId12"/>
    <p:sldId id="344" r:id="rId13"/>
    <p:sldId id="347" r:id="rId14"/>
    <p:sldId id="348" r:id="rId15"/>
    <p:sldId id="349" r:id="rId16"/>
    <p:sldId id="350" r:id="rId17"/>
    <p:sldId id="351" r:id="rId18"/>
    <p:sldId id="353" r:id="rId19"/>
    <p:sldId id="365" r:id="rId20"/>
    <p:sldId id="356" r:id="rId21"/>
    <p:sldId id="354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52" r:id="rId30"/>
    <p:sldId id="366" r:id="rId31"/>
    <p:sldId id="367" r:id="rId32"/>
  </p:sldIdLst>
  <p:sldSz cx="9144000" cy="6858000" type="screen4x3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89" autoAdjust="0"/>
  </p:normalViewPr>
  <p:slideViewPr>
    <p:cSldViewPr>
      <p:cViewPr>
        <p:scale>
          <a:sx n="86" d="100"/>
          <a:sy n="86" d="100"/>
        </p:scale>
        <p:origin x="-5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6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3494" cy="500936"/>
          </a:xfrm>
          <a:prstGeom prst="rect">
            <a:avLst/>
          </a:prstGeom>
        </p:spPr>
        <p:txBody>
          <a:bodyPr vert="horz" lIns="98512" tIns="49256" rIns="98512" bIns="4925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901" y="1"/>
            <a:ext cx="2983494" cy="500936"/>
          </a:xfrm>
          <a:prstGeom prst="rect">
            <a:avLst/>
          </a:prstGeom>
        </p:spPr>
        <p:txBody>
          <a:bodyPr vert="horz" lIns="98512" tIns="49256" rIns="98512" bIns="49256" rtlCol="0"/>
          <a:lstStyle>
            <a:lvl1pPr algn="r">
              <a:defRPr sz="1300"/>
            </a:lvl1pPr>
          </a:lstStyle>
          <a:p>
            <a:fld id="{907C7973-9B5D-4C1F-88B6-C08C106F0991}" type="datetimeFigureOut">
              <a:rPr lang="en-US" smtClean="0"/>
              <a:pPr/>
              <a:t>7/22/2011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6038"/>
            <a:ext cx="2983494" cy="500936"/>
          </a:xfrm>
          <a:prstGeom prst="rect">
            <a:avLst/>
          </a:prstGeom>
        </p:spPr>
        <p:txBody>
          <a:bodyPr vert="horz" lIns="98512" tIns="49256" rIns="98512" bIns="4925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901" y="9516038"/>
            <a:ext cx="2983494" cy="500936"/>
          </a:xfrm>
          <a:prstGeom prst="rect">
            <a:avLst/>
          </a:prstGeom>
        </p:spPr>
        <p:txBody>
          <a:bodyPr vert="horz" lIns="98512" tIns="49256" rIns="98512" bIns="49256" rtlCol="0" anchor="b"/>
          <a:lstStyle>
            <a:lvl1pPr algn="r">
              <a:defRPr sz="1300"/>
            </a:lvl1pPr>
          </a:lstStyle>
          <a:p>
            <a:fld id="{1C2471C5-F72B-4065-B3B5-88211318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0F1DD-F13E-414A-A5E0-EFA4FCF690E1}" type="datetimeFigureOut">
              <a:rPr lang="th-TH" smtClean="0"/>
              <a:pPr/>
              <a:t>22/07/54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53F4-0D74-46F2-AFD8-E084308DD88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54AA-06A9-4A4D-BFFA-3CB46B1601AF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7BEF-9A82-4345-8B17-44D52FA42A81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6C18-9EE3-40A0-852B-8B099A56BE54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FF38-C818-4AC2-BF1A-14917ACD350D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D4C1-8732-4088-844B-615FA0AE044C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7881-6341-4B22-AB20-82EF7954171B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CDF1-C5F4-461F-A1B7-3E128ABA4C77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F472-5223-4329-8B4C-DEB00603847E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CF36-A190-49D6-88F9-6A50A85F53EF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60B1-1EB5-44CC-86A4-65543FA1DD13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265F-1FF5-43B0-83DF-A3C76EBB79CC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D845D-2D64-453C-A5FB-D8FDCF086D58}" type="datetime1">
              <a:rPr lang="en-US" smtClean="0"/>
              <a:pPr/>
              <a:t>7/22/2011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7AED-9621-4F22-AD08-4C0987476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8.xml"/><Relationship Id="rId7" Type="http://schemas.openxmlformats.org/officeDocument/2006/relationships/image" Target="../media/image34.jpe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atin typeface="Browallia New" pitchFamily="34" charset="-34"/>
                <a:cs typeface="Browallia New" pitchFamily="34" charset="-34"/>
              </a:rPr>
              <a:t>Turbomachines</a:t>
            </a:r>
            <a:endParaRPr lang="th-TH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Energy conversion in fluid machinery</a:t>
            </a:r>
          </a:p>
          <a:p>
            <a:r>
              <a:rPr lang="en-US" sz="40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Classification of Pump</a:t>
            </a:r>
          </a:p>
          <a:p>
            <a:r>
              <a:rPr lang="en-US" sz="40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Theory of </a:t>
            </a:r>
            <a:r>
              <a:rPr lang="en-US" sz="4000" b="1" dirty="0" err="1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Turbomachinery</a:t>
            </a:r>
            <a:endParaRPr lang="en-US" sz="4000" b="1" dirty="0" smtClean="0">
              <a:solidFill>
                <a:srgbClr val="0033CC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sz="4000" b="1" dirty="0" smtClean="0">
              <a:solidFill>
                <a:srgbClr val="0033CC"/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48478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185238 Introduction to Thermodynamics and </a:t>
            </a:r>
            <a:br>
              <a:rPr lang="en-US" sz="2800" dirty="0" smtClean="0"/>
            </a:br>
            <a:r>
              <a:rPr lang="en-US" sz="2800" dirty="0" smtClean="0"/>
              <a:t>               Fluid Mechanics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 algn="r"/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ต้น 2554 จุฬา</a:t>
            </a:r>
            <a:r>
              <a:rPr lang="th-TH" sz="2800" b="1" dirty="0" err="1" smtClean="0">
                <a:latin typeface="Browallia New" pitchFamily="34" charset="-34"/>
                <a:cs typeface="Browallia New" pitchFamily="34" charset="-34"/>
              </a:rPr>
              <a:t>ภรณ์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800" b="1" dirty="0" err="1" smtClean="0">
                <a:latin typeface="Browallia New" pitchFamily="34" charset="-34"/>
                <a:cs typeface="Browallia New" pitchFamily="34" charset="-34"/>
              </a:rPr>
              <a:t>เบญจปิ</a:t>
            </a:r>
            <a:r>
              <a:rPr lang="th-TH" sz="2800" b="1" dirty="0" smtClean="0">
                <a:latin typeface="Browallia New" pitchFamily="34" charset="-34"/>
                <a:cs typeface="Browallia New" pitchFamily="34" charset="-34"/>
              </a:rPr>
              <a:t>ยะพร</a:t>
            </a:r>
            <a:endParaRPr lang="th-TH" sz="2800" b="1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683568" y="2420888"/>
          <a:ext cx="2392363" cy="876300"/>
        </p:xfrm>
        <a:graphic>
          <a:graphicData uri="http://schemas.openxmlformats.org/presentationml/2006/ole">
            <p:oleObj spid="_x0000_s34818" name="สมการ" r:id="rId3" imgW="1143000" imgH="419040" progId="Equation.3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827584" y="3501008"/>
          <a:ext cx="1900238" cy="571500"/>
        </p:xfrm>
        <a:graphic>
          <a:graphicData uri="http://schemas.openxmlformats.org/presentationml/2006/ole">
            <p:oleObj spid="_x0000_s34819" name="สมการ" r:id="rId4" imgW="761760" imgH="22860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149080"/>
            <a:ext cx="7776864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cs typeface="Browallia New" pitchFamily="34" charset="-34"/>
              </a:rPr>
              <a:t>With loss: P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 pitchFamily="34" charset="-34"/>
                <a:cs typeface="Browallia New" pitchFamily="34" charset="-34"/>
              </a:rPr>
              <a:t>w</a:t>
            </a:r>
            <a:r>
              <a:rPr lang="en-US" sz="4400" dirty="0" smtClean="0">
                <a:latin typeface="Browallia New" pitchFamily="34" charset="-34"/>
                <a:cs typeface="Browallia New" pitchFamily="34" charset="-34"/>
              </a:rPr>
              <a:t> &lt; brake horsepower (</a:t>
            </a:r>
            <a:r>
              <a:rPr lang="en-US" sz="4400" dirty="0" err="1" smtClean="0">
                <a:latin typeface="Browallia New" pitchFamily="34" charset="-34"/>
                <a:cs typeface="Browallia New" pitchFamily="34" charset="-34"/>
              </a:rPr>
              <a:t>bhp</a:t>
            </a:r>
            <a:r>
              <a:rPr lang="en-US" sz="4400" dirty="0" smtClean="0">
                <a:latin typeface="Browallia New" pitchFamily="34" charset="-34"/>
                <a:cs typeface="Browallia New" pitchFamily="34" charset="-34"/>
              </a:rPr>
              <a:t>) =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  <a:sym typeface="Symbol"/>
              </a:rPr>
              <a:t></a:t>
            </a:r>
            <a:r>
              <a:rPr lang="en-US" sz="4400" dirty="0" smtClean="0">
                <a:latin typeface="Browallia New" pitchFamily="34" charset="-34"/>
                <a:cs typeface="Browallia New" pitchFamily="34" charset="-34"/>
                <a:sym typeface="Symbol"/>
              </a:rPr>
              <a:t>T</a:t>
            </a:r>
            <a:endParaRPr kumimoji="0" lang="en-US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55576" y="5085184"/>
          <a:ext cx="7662863" cy="1047750"/>
        </p:xfrm>
        <a:graphic>
          <a:graphicData uri="http://schemas.openxmlformats.org/presentationml/2006/ole">
            <p:oleObj spid="_x0000_s34820" name="สมการ" r:id="rId5" imgW="3073320" imgH="419040" progId="Equation.3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0648"/>
            <a:ext cx="551948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87363" y="1484313"/>
          <a:ext cx="984250" cy="450850"/>
        </p:xfrm>
        <a:graphic>
          <a:graphicData uri="http://schemas.openxmlformats.org/presentationml/2006/ole">
            <p:oleObj spid="_x0000_s34821" name="สมการ" r:id="rId7" imgW="469800" imgH="215640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1374775" y="1481138"/>
          <a:ext cx="2738438" cy="450850"/>
        </p:xfrm>
        <a:graphic>
          <a:graphicData uri="http://schemas.openxmlformats.org/presentationml/2006/ole">
            <p:oleObj spid="_x0000_s34822" name="สมการ" r:id="rId8" imgW="13078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771800" y="1196752"/>
          <a:ext cx="1741488" cy="571500"/>
        </p:xfrm>
        <a:graphic>
          <a:graphicData uri="http://schemas.openxmlformats.org/presentationml/2006/ole">
            <p:oleObj spid="_x0000_s56323" name="สมการ" r:id="rId3" imgW="698400" imgH="228600" progId="Equation.3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Efficiency</a:t>
            </a:r>
            <a:endParaRPr lang="th-TH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444208" y="2060848"/>
          <a:ext cx="2025650" cy="1079500"/>
        </p:xfrm>
        <a:graphic>
          <a:graphicData uri="http://schemas.openxmlformats.org/presentationml/2006/ole">
            <p:oleObj spid="_x0000_s56324" name="สมการ" r:id="rId4" imgW="812520" imgH="431640" progId="Equation.3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6444208" y="3429000"/>
          <a:ext cx="1900237" cy="1079500"/>
        </p:xfrm>
        <a:graphic>
          <a:graphicData uri="http://schemas.openxmlformats.org/presentationml/2006/ole">
            <p:oleObj spid="_x0000_s56326" name="สมการ" r:id="rId5" imgW="761760" imgH="431640" progId="Equation.3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6444208" y="4797152"/>
          <a:ext cx="1803400" cy="984250"/>
        </p:xfrm>
        <a:graphic>
          <a:graphicData uri="http://schemas.openxmlformats.org/presentationml/2006/ole">
            <p:oleObj spid="_x0000_s56327" name="สมการ" r:id="rId6" imgW="723600" imgH="393480" progId="Equation.3">
              <p:embed/>
            </p:oleObj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683568" y="2060848"/>
            <a:ext cx="5616624" cy="1080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Volumetric efficiency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- Leakage in the impeller casing clearance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3568" y="3429000"/>
            <a:ext cx="5616624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Hydraulic efficiency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dirty="0" smtClean="0"/>
              <a:t>Shock loss at the eye due to imperfect match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Friction losses in the blade passages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3568" y="4797152"/>
            <a:ext cx="5616624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efficiency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- Power loss due to mechanical friction in the bearing, packing glands, contact points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Euler </a:t>
            </a:r>
            <a:r>
              <a:rPr lang="en-US" b="1" dirty="0" err="1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Turbomachine</a:t>
            </a:r>
            <a:r>
              <a:rPr lang="en-US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 equations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idx="1"/>
          </p:nvPr>
        </p:nvGraphicFramePr>
        <p:xfrm>
          <a:off x="1187624" y="1268760"/>
          <a:ext cx="3960440" cy="671418"/>
        </p:xfrm>
        <a:graphic>
          <a:graphicData uri="http://schemas.openxmlformats.org/presentationml/2006/ole">
            <p:oleObj spid="_x0000_s32770" name="สมการ" r:id="rId3" imgW="1422360" imgH="241200" progId="Equation.3">
              <p:embed/>
            </p:oleObj>
          </a:graphicData>
        </a:graphic>
      </p:graphicFrame>
      <p:graphicFrame>
        <p:nvGraphicFramePr>
          <p:cNvPr id="32771" name="Content Placeholder 4"/>
          <p:cNvGraphicFramePr>
            <a:graphicFrameLocks noChangeAspect="1"/>
          </p:cNvGraphicFramePr>
          <p:nvPr/>
        </p:nvGraphicFramePr>
        <p:xfrm>
          <a:off x="1043608" y="2132856"/>
          <a:ext cx="4775200" cy="635000"/>
        </p:xfrm>
        <a:graphic>
          <a:graphicData uri="http://schemas.openxmlformats.org/presentationml/2006/ole">
            <p:oleObj spid="_x0000_s32771" name="สมการ" r:id="rId4" imgW="1714320" imgH="228600" progId="Equation.3">
              <p:embed/>
            </p:oleObj>
          </a:graphicData>
        </a:graphic>
      </p:graphicFrame>
      <p:graphicFrame>
        <p:nvGraphicFramePr>
          <p:cNvPr id="32772" name="Content Placeholder 4"/>
          <p:cNvGraphicFramePr>
            <a:graphicFrameLocks noChangeAspect="1"/>
          </p:cNvGraphicFramePr>
          <p:nvPr/>
        </p:nvGraphicFramePr>
        <p:xfrm>
          <a:off x="1042988" y="2959100"/>
          <a:ext cx="4846637" cy="1163638"/>
        </p:xfrm>
        <a:graphic>
          <a:graphicData uri="http://schemas.openxmlformats.org/presentationml/2006/ole">
            <p:oleObj spid="_x0000_s32772" name="สมการ" r:id="rId5" imgW="1739880" imgH="419040" progId="Equation.3">
              <p:embed/>
            </p:oleObj>
          </a:graphicData>
        </a:graphic>
      </p:graphicFrame>
      <p:graphicFrame>
        <p:nvGraphicFramePr>
          <p:cNvPr id="32773" name="Content Placeholder 4"/>
          <p:cNvGraphicFramePr>
            <a:graphicFrameLocks noChangeAspect="1"/>
          </p:cNvGraphicFramePr>
          <p:nvPr/>
        </p:nvGraphicFramePr>
        <p:xfrm>
          <a:off x="1115616" y="5733256"/>
          <a:ext cx="3786187" cy="669925"/>
        </p:xfrm>
        <a:graphic>
          <a:graphicData uri="http://schemas.openxmlformats.org/presentationml/2006/ole">
            <p:oleObj spid="_x0000_s32773" name="สมการ" r:id="rId6" imgW="1358640" imgH="241200" progId="Equation.3">
              <p:embed/>
            </p:oleObj>
          </a:graphicData>
        </a:graphic>
      </p:graphicFrame>
      <p:graphicFrame>
        <p:nvGraphicFramePr>
          <p:cNvPr id="32774" name="Content Placeholder 4"/>
          <p:cNvGraphicFramePr>
            <a:graphicFrameLocks noChangeAspect="1"/>
          </p:cNvGraphicFramePr>
          <p:nvPr/>
        </p:nvGraphicFramePr>
        <p:xfrm>
          <a:off x="683568" y="4797152"/>
          <a:ext cx="4316413" cy="635000"/>
        </p:xfrm>
        <a:graphic>
          <a:graphicData uri="http://schemas.openxmlformats.org/presentationml/2006/ole">
            <p:oleObj spid="_x0000_s32774" name="สมการ" r:id="rId7" imgW="1549080" imgH="228600" progId="Equation.3">
              <p:embed/>
            </p:oleObj>
          </a:graphicData>
        </a:graphic>
      </p:graphicFrame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9414" y="4293096"/>
            <a:ext cx="3884586" cy="19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084168" y="2564904"/>
            <a:ext cx="2592288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no loss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performance characteristics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Neglect inlet angular momentum (r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t1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331640" y="2420888"/>
          <a:ext cx="2689225" cy="635000"/>
        </p:xfrm>
        <a:graphic>
          <a:graphicData uri="http://schemas.openxmlformats.org/presentationml/2006/ole">
            <p:oleObj spid="_x0000_s57346" name="สมการ" r:id="rId3" imgW="965160" imgH="228600" progId="Equation.3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996950" y="3284538"/>
          <a:ext cx="3360738" cy="635000"/>
        </p:xfrm>
        <a:graphic>
          <a:graphicData uri="http://schemas.openxmlformats.org/presentationml/2006/ole">
            <p:oleObj spid="_x0000_s57347" name="สมการ" r:id="rId4" imgW="1206360" imgH="228600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499992" y="2996952"/>
          <a:ext cx="2193925" cy="1200150"/>
        </p:xfrm>
        <a:graphic>
          <a:graphicData uri="http://schemas.openxmlformats.org/presentationml/2006/ole">
            <p:oleObj spid="_x0000_s57348" name="สมการ" r:id="rId5" imgW="787320" imgH="431640" progId="Equation.3">
              <p:embed/>
            </p:oleObj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732240" y="3284984"/>
            <a:ext cx="2160240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= blade width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841375" y="4546600"/>
          <a:ext cx="3751263" cy="1270000"/>
        </p:xfrm>
        <a:graphic>
          <a:graphicData uri="http://schemas.openxmlformats.org/presentationml/2006/ole">
            <p:oleObj spid="_x0000_s57350" name="สมการ" r:id="rId6" imgW="1346040" imgH="45720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4716016" y="5229200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52120" y="616530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5220072" y="5013176"/>
            <a:ext cx="432048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32240" y="6165304"/>
            <a:ext cx="432048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652120" y="4437112"/>
            <a:ext cx="2664296" cy="1368152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656082" y="4703975"/>
            <a:ext cx="2220013" cy="1456441"/>
          </a:xfrm>
          <a:custGeom>
            <a:avLst/>
            <a:gdLst>
              <a:gd name="connsiteX0" fmla="*/ 0 w 2220013"/>
              <a:gd name="connsiteY0" fmla="*/ 4714 h 1456441"/>
              <a:gd name="connsiteX1" fmla="*/ 287518 w 2220013"/>
              <a:gd name="connsiteY1" fmla="*/ 32994 h 1456441"/>
              <a:gd name="connsiteX2" fmla="*/ 702297 w 2220013"/>
              <a:gd name="connsiteY2" fmla="*/ 202677 h 1456441"/>
              <a:gd name="connsiteX3" fmla="*/ 1225485 w 2220013"/>
              <a:gd name="connsiteY3" fmla="*/ 523188 h 1456441"/>
              <a:gd name="connsiteX4" fmla="*/ 1706252 w 2220013"/>
              <a:gd name="connsiteY4" fmla="*/ 909687 h 1456441"/>
              <a:gd name="connsiteX5" fmla="*/ 2069184 w 2220013"/>
              <a:gd name="connsiteY5" fmla="*/ 1277332 h 1456441"/>
              <a:gd name="connsiteX6" fmla="*/ 2220013 w 2220013"/>
              <a:gd name="connsiteY6" fmla="*/ 1456441 h 145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013" h="1456441">
                <a:moveTo>
                  <a:pt x="0" y="4714"/>
                </a:moveTo>
                <a:cubicBezTo>
                  <a:pt x="85234" y="2357"/>
                  <a:pt x="170469" y="0"/>
                  <a:pt x="287518" y="32994"/>
                </a:cubicBezTo>
                <a:cubicBezTo>
                  <a:pt x="404568" y="65988"/>
                  <a:pt x="545969" y="120978"/>
                  <a:pt x="702297" y="202677"/>
                </a:cubicBezTo>
                <a:cubicBezTo>
                  <a:pt x="858625" y="284376"/>
                  <a:pt x="1058159" y="405353"/>
                  <a:pt x="1225485" y="523188"/>
                </a:cubicBezTo>
                <a:cubicBezTo>
                  <a:pt x="1392811" y="641023"/>
                  <a:pt x="1565636" y="783996"/>
                  <a:pt x="1706252" y="909687"/>
                </a:cubicBezTo>
                <a:cubicBezTo>
                  <a:pt x="1846868" y="1035378"/>
                  <a:pt x="1983557" y="1186206"/>
                  <a:pt x="2069184" y="1277332"/>
                </a:cubicBezTo>
                <a:cubicBezTo>
                  <a:pt x="2154811" y="1368458"/>
                  <a:pt x="2201945" y="1428946"/>
                  <a:pt x="2220013" y="145644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Freeform 23"/>
          <p:cNvSpPr/>
          <p:nvPr/>
        </p:nvSpPr>
        <p:spPr>
          <a:xfrm>
            <a:off x="5641942" y="4435311"/>
            <a:ext cx="2474536" cy="1706252"/>
          </a:xfrm>
          <a:custGeom>
            <a:avLst/>
            <a:gdLst>
              <a:gd name="connsiteX0" fmla="*/ 0 w 2474536"/>
              <a:gd name="connsiteY0" fmla="*/ 0 h 1706252"/>
              <a:gd name="connsiteX1" fmla="*/ 1974916 w 2474536"/>
              <a:gd name="connsiteY1" fmla="*/ 1173637 h 1706252"/>
              <a:gd name="connsiteX2" fmla="*/ 2474536 w 2474536"/>
              <a:gd name="connsiteY2" fmla="*/ 1706252 h 170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4536" h="1706252">
                <a:moveTo>
                  <a:pt x="0" y="0"/>
                </a:moveTo>
                <a:cubicBezTo>
                  <a:pt x="781246" y="444631"/>
                  <a:pt x="1562493" y="889262"/>
                  <a:pt x="1974916" y="1173637"/>
                </a:cubicBezTo>
                <a:cubicBezTo>
                  <a:pt x="2387339" y="1458012"/>
                  <a:pt x="2397550" y="1655976"/>
                  <a:pt x="2474536" y="1706252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7489118" y="5408426"/>
            <a:ext cx="3600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6588224" y="4725144"/>
            <a:ext cx="576064" cy="360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580906" y="4724350"/>
            <a:ext cx="432048" cy="1456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7020272" y="5661248"/>
            <a:ext cx="648072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lang="en-US" sz="2400" baseline="-25000" dirty="0" smtClean="0"/>
              <a:t>actual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308304" y="5013176"/>
            <a:ext cx="936104" cy="2160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Friction loss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724128" y="5085184"/>
            <a:ext cx="936104" cy="2160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loss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Pump performance characteristics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052736"/>
            <a:ext cx="5616624" cy="543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31640" y="1916832"/>
            <a:ext cx="1872208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Shutoff head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2211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Browallia New" pitchFamily="34" charset="-34"/>
                <a:cs typeface="Browallia New" pitchFamily="34" charset="-34"/>
              </a:rPr>
              <a:t>Actual performance data for a commercial centrifugal pump</a:t>
            </a:r>
            <a:endParaRPr lang="th-TH" sz="3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7624" y="5733256"/>
            <a:ext cx="6768752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casing with three impeller sizes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80892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2211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Browallia New" pitchFamily="34" charset="-34"/>
                <a:cs typeface="Browallia New" pitchFamily="34" charset="-34"/>
              </a:rPr>
              <a:t>Actual performance data for a commercial centrifugal pump</a:t>
            </a:r>
            <a:endParaRPr lang="th-TH" sz="3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7624" y="5733256"/>
            <a:ext cx="7056784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20% larger casing with three larger impeller at slower speed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253" y="1124744"/>
            <a:ext cx="67174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2211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Browallia New" pitchFamily="34" charset="-34"/>
                <a:cs typeface="Browallia New" pitchFamily="34" charset="-34"/>
              </a:rPr>
              <a:t>NPSH: Net Positive-Suction Head</a:t>
            </a:r>
            <a:endParaRPr lang="th-TH" sz="3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9592" y="1124744"/>
            <a:ext cx="7056784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 required at the pump inlet to keep from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cavitating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554163" y="1700213"/>
          <a:ext cx="3241675" cy="928687"/>
        </p:xfrm>
        <a:graphic>
          <a:graphicData uri="http://schemas.openxmlformats.org/presentationml/2006/ole">
            <p:oleObj spid="_x0000_s60418" name="สมการ" r:id="rId5" imgW="1549080" imgH="44424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27584" y="2852936"/>
            <a:ext cx="7056784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pump inlet is placed at a height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noProof="0" dirty="0" smtClean="0"/>
              <a:t>above a reservoir where free surface is at pressure p</a:t>
            </a:r>
            <a:r>
              <a:rPr lang="en-US" sz="2400" baseline="-25000" noProof="0" dirty="0" smtClean="0"/>
              <a:t>a</a:t>
            </a:r>
            <a:r>
              <a:rPr lang="en-US" sz="2400" noProof="0" dirty="0" smtClean="0"/>
              <a:t>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482725" y="3573463"/>
          <a:ext cx="3986213" cy="876300"/>
        </p:xfrm>
        <a:graphic>
          <a:graphicData uri="http://schemas.openxmlformats.org/presentationml/2006/ole">
            <p:oleObj spid="_x0000_s60419" name="สมการ" r:id="rId6" imgW="1904760" imgH="419040" progId="Equation.3">
              <p:embed/>
            </p:oleObj>
          </a:graphicData>
        </a:graphic>
      </p:graphicFrame>
      <p:pic>
        <p:nvPicPr>
          <p:cNvPr id="9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869160"/>
            <a:ext cx="2225824" cy="155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284984"/>
            <a:ext cx="294664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6876256" y="407707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7608339" y="5821949"/>
            <a:ext cx="501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80312" y="609329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68344" y="5589240"/>
            <a:ext cx="654496" cy="12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409400" y="4163722"/>
            <a:ext cx="184926" cy="1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7164288" y="3573016"/>
            <a:ext cx="648072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/>
              <a:t>-z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01024" y="5572140"/>
            <a:ext cx="576064" cy="504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 smtClean="0"/>
              <a:t>+z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285852" y="5357826"/>
          <a:ext cx="3986213" cy="876300"/>
        </p:xfrm>
        <a:graphic>
          <a:graphicData uri="http://schemas.openxmlformats.org/presentationml/2006/ole">
            <p:oleObj spid="_x0000_s60420" name="Equation" r:id="rId9" imgW="19047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System characteristics &amp; Pump selection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187624" y="1340768"/>
          <a:ext cx="6194425" cy="928688"/>
        </p:xfrm>
        <a:graphic>
          <a:graphicData uri="http://schemas.openxmlformats.org/presentationml/2006/ole">
            <p:oleObj spid="_x0000_s61442" name="สมการ" r:id="rId4" imgW="2958840" imgH="444240" progId="Equation.3">
              <p:embed/>
            </p:oleObj>
          </a:graphicData>
        </a:graphic>
      </p:graphicFrame>
      <p:pic>
        <p:nvPicPr>
          <p:cNvPr id="6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7359" y="2420888"/>
            <a:ext cx="54806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899592" y="3140968"/>
          <a:ext cx="1647825" cy="477838"/>
        </p:xfrm>
        <a:graphic>
          <a:graphicData uri="http://schemas.openxmlformats.org/presentationml/2006/ole">
            <p:oleObj spid="_x0000_s61443" name="สมการ" r:id="rId6" imgW="787320" imgH="228600" progId="Equation.3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899592" y="5157192"/>
          <a:ext cx="1754188" cy="504825"/>
        </p:xfrm>
        <a:graphic>
          <a:graphicData uri="http://schemas.openxmlformats.org/presentationml/2006/ole">
            <p:oleObj spid="_x0000_s61444" name="สมการ" r:id="rId7" imgW="838080" imgH="241200" progId="Equation.3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899592" y="2564904"/>
            <a:ext cx="1440160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laminar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9592" y="4581128"/>
            <a:ext cx="1440160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turbulent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9219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60350"/>
            <a:ext cx="8632825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Energy conversion in fluid machinery</a:t>
            </a:r>
            <a:endParaRPr lang="th-T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energy to fluid – </a:t>
            </a:r>
            <a:r>
              <a:rPr lang="en-US" dirty="0" smtClean="0">
                <a:solidFill>
                  <a:srgbClr val="0033CC"/>
                </a:solidFill>
              </a:rPr>
              <a:t>Pumps</a:t>
            </a:r>
          </a:p>
          <a:p>
            <a:r>
              <a:rPr lang="en-US" dirty="0" smtClean="0"/>
              <a:t>Extract energy from fluid – </a:t>
            </a:r>
            <a:r>
              <a:rPr lang="en-US" dirty="0" smtClean="0">
                <a:solidFill>
                  <a:srgbClr val="0033CC"/>
                </a:solidFill>
              </a:rPr>
              <a:t>Turbines</a:t>
            </a:r>
          </a:p>
          <a:p>
            <a:pPr>
              <a:buNone/>
            </a:pPr>
            <a:endParaRPr lang="en-US" sz="800" dirty="0" smtClean="0">
              <a:solidFill>
                <a:srgbClr val="0033CC"/>
              </a:solidFill>
            </a:endParaRPr>
          </a:p>
          <a:p>
            <a:r>
              <a:rPr lang="en-US" dirty="0" smtClean="0"/>
              <a:t>Connect of a rotating shaft – </a:t>
            </a:r>
            <a:r>
              <a:rPr lang="en-US" dirty="0" err="1" smtClean="0">
                <a:solidFill>
                  <a:srgbClr val="0033CC"/>
                </a:solidFill>
              </a:rPr>
              <a:t>Turbomachinery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sz="800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Pumping machine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Liquid – pump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cavitation</a:t>
            </a:r>
            <a:r>
              <a:rPr lang="en-US" dirty="0" smtClean="0">
                <a:solidFill>
                  <a:srgbClr val="FF0000"/>
                </a:solidFill>
              </a:rPr>
              <a:t> effect)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Gases – fan, blower, compressor </a:t>
            </a:r>
            <a:r>
              <a:rPr lang="en-US" dirty="0" smtClean="0">
                <a:solidFill>
                  <a:srgbClr val="FF0000"/>
                </a:solidFill>
              </a:rPr>
              <a:t>(compressible effect)</a:t>
            </a:r>
            <a:endParaRPr lang="th-TH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16825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5389563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3555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6850"/>
            <a:ext cx="8569325" cy="652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4579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88913"/>
            <a:ext cx="8689975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560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188913"/>
            <a:ext cx="8758238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6627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1613"/>
            <a:ext cx="8893175" cy="66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7651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88913"/>
            <a:ext cx="889952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8675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60350"/>
            <a:ext cx="8558213" cy="65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29699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2563"/>
            <a:ext cx="85693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Similarity Laws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5538" name="Content Placeholder 4"/>
          <p:cNvGraphicFramePr>
            <a:graphicFrameLocks noChangeAspect="1"/>
          </p:cNvGraphicFramePr>
          <p:nvPr/>
        </p:nvGraphicFramePr>
        <p:xfrm>
          <a:off x="1428728" y="1428736"/>
          <a:ext cx="6497638" cy="682625"/>
        </p:xfrm>
        <a:graphic>
          <a:graphicData uri="http://schemas.openxmlformats.org/presentationml/2006/ole">
            <p:oleObj spid="_x0000_s65538" name="Equation" r:id="rId3" imgW="2412720" imgH="253800" progId="Equation.3">
              <p:embed/>
            </p:oleObj>
          </a:graphicData>
        </a:graphic>
      </p:graphicFrame>
      <p:graphicFrame>
        <p:nvGraphicFramePr>
          <p:cNvPr id="65539" name="Content Placeholder 4"/>
          <p:cNvGraphicFramePr>
            <a:graphicFrameLocks noChangeAspect="1"/>
          </p:cNvGraphicFramePr>
          <p:nvPr/>
        </p:nvGraphicFramePr>
        <p:xfrm>
          <a:off x="1285852" y="2357430"/>
          <a:ext cx="6357982" cy="1139895"/>
        </p:xfrm>
        <a:graphic>
          <a:graphicData uri="http://schemas.openxmlformats.org/presentationml/2006/ole">
            <p:oleObj spid="_x0000_s65539" name="Equation" r:id="rId4" imgW="2476440" imgH="44424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571472" y="4000504"/>
            <a:ext cx="2571768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 coefficient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786050" y="3857628"/>
          <a:ext cx="1860550" cy="930275"/>
        </p:xfrm>
        <a:graphic>
          <a:graphicData uri="http://schemas.openxmlformats.org/presentationml/2006/ole">
            <p:oleObj spid="_x0000_s65540" name="Equation" r:id="rId5" imgW="787320" imgH="393480" progId="Equation.3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57158" y="5143512"/>
            <a:ext cx="2571768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coefficient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714612" y="5000636"/>
          <a:ext cx="2074863" cy="1131887"/>
        </p:xfrm>
        <a:graphic>
          <a:graphicData uri="http://schemas.openxmlformats.org/presentationml/2006/ole">
            <p:oleObj spid="_x0000_s65541" name="Equation" r:id="rId6" imgW="838080" imgH="457200" progId="Equation.3">
              <p:embed/>
            </p:oleObj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572132" y="5072074"/>
            <a:ext cx="1500198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Efficiency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7143768" y="4857760"/>
          <a:ext cx="1754187" cy="1095375"/>
        </p:xfrm>
        <a:graphic>
          <a:graphicData uri="http://schemas.openxmlformats.org/presentationml/2006/ole">
            <p:oleObj spid="_x0000_s65542" name="Equation" r:id="rId7" imgW="711000" imgH="444240" progId="Equation.3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7143768" y="3786190"/>
          <a:ext cx="1620838" cy="930275"/>
        </p:xfrm>
        <a:graphic>
          <a:graphicData uri="http://schemas.openxmlformats.org/presentationml/2006/ole">
            <p:oleObj spid="_x0000_s65543" name="Equation" r:id="rId8" imgW="685800" imgH="393480" progId="Equation.3">
              <p:embed/>
            </p:oleObj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5000628" y="4000504"/>
            <a:ext cx="2286016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coefficient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Classification of pump</a:t>
            </a:r>
            <a:endParaRPr lang="th-TH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Positive-displacement pump (PDPs)</a:t>
            </a:r>
          </a:p>
          <a:p>
            <a:pPr lvl="1"/>
            <a:r>
              <a:rPr lang="en-US" dirty="0" smtClean="0"/>
              <a:t>Reciprocating (piston, diaphragm)</a:t>
            </a:r>
          </a:p>
          <a:p>
            <a:pPr lvl="1"/>
            <a:r>
              <a:rPr lang="en-US" dirty="0" smtClean="0"/>
              <a:t>Rotary (Sliding vane, screw, gear, etc.)</a:t>
            </a:r>
          </a:p>
          <a:p>
            <a:r>
              <a:rPr lang="en-US" dirty="0" smtClean="0"/>
              <a:t>Dynamic pumps</a:t>
            </a:r>
          </a:p>
          <a:p>
            <a:pPr lvl="1"/>
            <a:r>
              <a:rPr lang="en-US" dirty="0" smtClean="0"/>
              <a:t>Rotary (centrifugal, axial, mixed flows)</a:t>
            </a:r>
          </a:p>
          <a:p>
            <a:pPr lvl="1"/>
            <a:r>
              <a:rPr lang="en-US" dirty="0" smtClean="0"/>
              <a:t>Special designs (ejector, electromagnetic pump)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Scaling/Affinity Laws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714480" y="1428736"/>
          <a:ext cx="5673725" cy="1201737"/>
        </p:xfrm>
        <a:graphic>
          <a:graphicData uri="http://schemas.openxmlformats.org/presentationml/2006/ole">
            <p:oleObj spid="_x0000_s66562" name="Equation" r:id="rId3" imgW="2400120" imgH="50796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249363" y="3000375"/>
          <a:ext cx="6604000" cy="1201738"/>
        </p:xfrm>
        <a:graphic>
          <a:graphicData uri="http://schemas.openxmlformats.org/presentationml/2006/ole">
            <p:oleObj spid="_x0000_s66563" name="Equation" r:id="rId4" imgW="2793960" imgH="50796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42925" y="4613275"/>
          <a:ext cx="7804150" cy="1262063"/>
        </p:xfrm>
        <a:graphic>
          <a:graphicData uri="http://schemas.openxmlformats.org/presentationml/2006/ole">
            <p:oleObj spid="_x0000_s66564" name="Equation" r:id="rId5" imgW="330192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Specific Speed</a:t>
            </a:r>
            <a:endParaRPr lang="th-TH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348" y="1357298"/>
            <a:ext cx="7715304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involving speed, discharge and head 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size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571604" y="2285992"/>
          <a:ext cx="5641976" cy="1200150"/>
        </p:xfrm>
        <a:graphic>
          <a:graphicData uri="http://schemas.openxmlformats.org/presentationml/2006/ole">
            <p:oleObj spid="_x0000_s67586" name="Equation" r:id="rId3" imgW="2387520" imgH="507960" progId="Equation.3">
              <p:embed/>
            </p:oleObj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643174" y="3643314"/>
          <a:ext cx="5791200" cy="1109662"/>
        </p:xfrm>
        <a:graphic>
          <a:graphicData uri="http://schemas.openxmlformats.org/presentationml/2006/ole">
            <p:oleObj spid="_x0000_s67587" name="Equation" r:id="rId4" imgW="2450880" imgH="469800" progId="Equation.3">
              <p:embed/>
            </p:oleObj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714348" y="3929066"/>
            <a:ext cx="1857388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dimensional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240360" cy="5472608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PDPs</a:t>
            </a:r>
            <a:br>
              <a:rPr lang="en-US" dirty="0" smtClean="0"/>
            </a:br>
            <a:r>
              <a:rPr lang="en-US" sz="2000" dirty="0" smtClean="0"/>
              <a:t>(a) reciprocating piston</a:t>
            </a:r>
            <a:br>
              <a:rPr lang="en-US" sz="2000" dirty="0" smtClean="0"/>
            </a:br>
            <a:r>
              <a:rPr lang="en-US" sz="2000" dirty="0" smtClean="0"/>
              <a:t>(b) external gear pump</a:t>
            </a:r>
            <a:br>
              <a:rPr lang="en-US" sz="2000" dirty="0" smtClean="0"/>
            </a:br>
            <a:r>
              <a:rPr lang="en-US" sz="2000" dirty="0" smtClean="0"/>
              <a:t>(c) double screw pump</a:t>
            </a:r>
            <a:br>
              <a:rPr lang="en-US" sz="2000" dirty="0" smtClean="0"/>
            </a:br>
            <a:r>
              <a:rPr lang="en-US" sz="2000" dirty="0" smtClean="0"/>
              <a:t>(d) sliding vane</a:t>
            </a:r>
            <a:br>
              <a:rPr lang="en-US" sz="2000" dirty="0" smtClean="0"/>
            </a:br>
            <a:r>
              <a:rPr lang="en-US" sz="2000" dirty="0" smtClean="0"/>
              <a:t>(e) three-lobe pump</a:t>
            </a:r>
            <a:br>
              <a:rPr lang="en-US" sz="2000" dirty="0" smtClean="0"/>
            </a:br>
            <a:r>
              <a:rPr lang="en-US" sz="2000" dirty="0" smtClean="0"/>
              <a:t>(f) double circumferential piston</a:t>
            </a:r>
            <a:br>
              <a:rPr lang="en-US" sz="2000" dirty="0" smtClean="0"/>
            </a:br>
            <a:r>
              <a:rPr lang="en-US" sz="2000" dirty="0" smtClean="0"/>
              <a:t>(g) flexible tube </a:t>
            </a:r>
            <a:r>
              <a:rPr lang="en-US" sz="2000" dirty="0" err="1" smtClean="0"/>
              <a:t>squege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th-TH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6193"/>
            <a:ext cx="4896544" cy="65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20818" cy="55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pump: Centrifugal flow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 l="15421" t="18747" r="13744" b="37461"/>
          <a:stretch>
            <a:fillRect/>
          </a:stretch>
        </p:blipFill>
        <p:spPr bwMode="auto">
          <a:xfrm>
            <a:off x="2771800" y="980728"/>
            <a:ext cx="59046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Impeller types</a:t>
            </a:r>
            <a:endParaRPr lang="th-TH" sz="4000" dirty="0"/>
          </a:p>
        </p:txBody>
      </p:sp>
      <p:pic>
        <p:nvPicPr>
          <p:cNvPr id="6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5400600" cy="23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93096"/>
            <a:ext cx="4104456" cy="216024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Dynamic pumps</a:t>
            </a:r>
          </a:p>
          <a:p>
            <a:r>
              <a:rPr lang="en-US" sz="2400" dirty="0" smtClean="0"/>
              <a:t>High flow rate (Q)</a:t>
            </a:r>
          </a:p>
          <a:p>
            <a:r>
              <a:rPr lang="en-US" sz="2400" dirty="0" smtClean="0"/>
              <a:t>Moderate pressure rise (</a:t>
            </a:r>
            <a:r>
              <a:rPr lang="en-US" sz="2400" dirty="0" smtClean="0">
                <a:sym typeface="Symbol"/>
              </a:rPr>
              <a:t>p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Steady discharge</a:t>
            </a:r>
          </a:p>
          <a:p>
            <a:r>
              <a:rPr lang="en-US" sz="2400" dirty="0" smtClean="0"/>
              <a:t>Need priming</a:t>
            </a:r>
            <a:endParaRPr lang="th-T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5688632" cy="406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4293096"/>
            <a:ext cx="3888432" cy="21602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PDPs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Low flow rate (Q)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High pressure rise (</a:t>
            </a:r>
            <a:r>
              <a:rPr lang="en-US" sz="2600" dirty="0" smtClean="0">
                <a:sym typeface="Symbol"/>
              </a:rPr>
              <a:t>p</a:t>
            </a:r>
            <a:r>
              <a:rPr lang="en-US" sz="2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Handle high viscosity fluid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/>
              <a:t> Self priming</a:t>
            </a:r>
            <a:endParaRPr lang="th-TH" sz="2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Theory of </a:t>
            </a:r>
            <a:r>
              <a:rPr lang="en-US" sz="4800" b="1" dirty="0" err="1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Turbomachinery</a:t>
            </a:r>
            <a:endParaRPr lang="th-TH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53626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64088" y="1196752"/>
            <a:ext cx="2880320" cy="14401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V = absolute velocity</a:t>
            </a:r>
          </a:p>
          <a:p>
            <a:pPr>
              <a:buNone/>
            </a:pPr>
            <a:r>
              <a:rPr lang="en-US" sz="2400" dirty="0" smtClean="0"/>
              <a:t>w = relative velocity</a:t>
            </a:r>
          </a:p>
          <a:p>
            <a:pPr>
              <a:buNone/>
            </a:pPr>
            <a:r>
              <a:rPr lang="en-US" sz="2400" dirty="0" smtClean="0"/>
              <a:t>u = blade velocity</a:t>
            </a:r>
            <a:endParaRPr lang="th-TH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67944" y="5373216"/>
            <a:ext cx="4824536" cy="936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blade does work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fluid - Pump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/>
              <a:t>The fluid does work on the blades</a:t>
            </a:r>
            <a:r>
              <a:rPr lang="en-US" sz="2400" dirty="0" smtClean="0"/>
              <a:t> - Turbine</a:t>
            </a: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3794" name="Content Placeholder 4"/>
          <p:cNvGraphicFramePr>
            <a:graphicFrameLocks noChangeAspect="1"/>
          </p:cNvGraphicFramePr>
          <p:nvPr/>
        </p:nvGraphicFramePr>
        <p:xfrm>
          <a:off x="5292080" y="4437112"/>
          <a:ext cx="3384376" cy="549397"/>
        </p:xfrm>
        <a:graphic>
          <a:graphicData uri="http://schemas.openxmlformats.org/presentationml/2006/ole">
            <p:oleObj spid="_x0000_s33794" name="สมการ" r:id="rId5" imgW="1422360" imgH="241200" progId="Equation.3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508104" y="3861048"/>
            <a:ext cx="2916832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Angular momentum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Centrifugal Pump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7AED-9621-4F22-AD08-4C098747653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 descr="Copyright ! The McGraw-Hill Companies, Inc, Permission required for reproduction or display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7616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9552" y="45091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Browallia New" pitchFamily="34" charset="-34"/>
                <a:cs typeface="Browallia New" pitchFamily="34" charset="-34"/>
              </a:rPr>
              <a:t>For steady, incompressible pump flow</a:t>
            </a:r>
            <a:endParaRPr lang="th-TH" sz="3600" b="1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93713" y="5084763"/>
          <a:ext cx="8215312" cy="1008062"/>
        </p:xfrm>
        <a:graphic>
          <a:graphicData uri="http://schemas.openxmlformats.org/presentationml/2006/ole">
            <p:oleObj spid="_x0000_s31747" name="สมการ" r:id="rId5" imgW="3924000" imgH="482400" progId="Equation.3">
              <p:embed/>
            </p:oleObj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7518</TotalTime>
  <Words>417</Words>
  <Application>Microsoft Office PowerPoint</Application>
  <PresentationFormat>นำเสนอทางหน้าจอ (4:3)</PresentationFormat>
  <Paragraphs>107</Paragraphs>
  <Slides>31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4" baseType="lpstr">
      <vt:lpstr>Office Theme</vt:lpstr>
      <vt:lpstr>สมการ</vt:lpstr>
      <vt:lpstr>Microsoft Equation 3.0</vt:lpstr>
      <vt:lpstr>Turbomachines</vt:lpstr>
      <vt:lpstr>Energy conversion in fluid machinery</vt:lpstr>
      <vt:lpstr>Classification of pump</vt:lpstr>
      <vt:lpstr>PDPs (a) reciprocating piston (b) external gear pump (c) double screw pump (d) sliding vane (e) three-lobe pump (f) double circumferential piston (g) flexible tube squege </vt:lpstr>
      <vt:lpstr>ภาพนิ่ง 5</vt:lpstr>
      <vt:lpstr>Impeller types</vt:lpstr>
      <vt:lpstr>ภาพนิ่ง 7</vt:lpstr>
      <vt:lpstr>Theory of Turbomachinery</vt:lpstr>
      <vt:lpstr>Centrifugal Pump</vt:lpstr>
      <vt:lpstr>ภาพนิ่ง 10</vt:lpstr>
      <vt:lpstr>Efficiency</vt:lpstr>
      <vt:lpstr>Euler Turbomachine equations</vt:lpstr>
      <vt:lpstr>Pump performance characteristics</vt:lpstr>
      <vt:lpstr>Pump performance characteristics</vt:lpstr>
      <vt:lpstr>Actual performance data for a commercial centrifugal pump</vt:lpstr>
      <vt:lpstr>Actual performance data for a commercial centrifugal pump</vt:lpstr>
      <vt:lpstr>NPSH: Net Positive-Suction Head</vt:lpstr>
      <vt:lpstr>System characteristics &amp; Pump selection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Pump Similarity Laws</vt:lpstr>
      <vt:lpstr>Pump Scaling/Affinity Laws</vt:lpstr>
      <vt:lpstr>Specific Speed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การศึกษาการใช้พลังงานไอน้ำในโรงงานน้ำตาลให้เกิดประโยชน์อย่างคุ้มค่า  โดยการเปลี่ยนกังหันไอน้ำเป็นมอเตอร์ขับชุดลูกหีบ</dc:title>
  <dc:creator> </dc:creator>
  <cp:lastModifiedBy>Chatchai Benjapiyaporn</cp:lastModifiedBy>
  <cp:revision>915</cp:revision>
  <dcterms:created xsi:type="dcterms:W3CDTF">2009-01-05T08:36:07Z</dcterms:created>
  <dcterms:modified xsi:type="dcterms:W3CDTF">2011-07-21T19:18:20Z</dcterms:modified>
</cp:coreProperties>
</file>