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16" r:id="rId4"/>
    <p:sldId id="305" r:id="rId5"/>
    <p:sldId id="306" r:id="rId6"/>
    <p:sldId id="373" r:id="rId7"/>
    <p:sldId id="257" r:id="rId8"/>
    <p:sldId id="258" r:id="rId9"/>
    <p:sldId id="325" r:id="rId10"/>
    <p:sldId id="336" r:id="rId11"/>
    <p:sldId id="330" r:id="rId12"/>
    <p:sldId id="331" r:id="rId13"/>
    <p:sldId id="332" r:id="rId14"/>
    <p:sldId id="333" r:id="rId15"/>
    <p:sldId id="337" r:id="rId16"/>
    <p:sldId id="338" r:id="rId17"/>
    <p:sldId id="329" r:id="rId18"/>
    <p:sldId id="334" r:id="rId19"/>
    <p:sldId id="335" r:id="rId20"/>
    <p:sldId id="328" r:id="rId21"/>
    <p:sldId id="353" r:id="rId22"/>
    <p:sldId id="344" r:id="rId23"/>
    <p:sldId id="340" r:id="rId24"/>
    <p:sldId id="343" r:id="rId25"/>
    <p:sldId id="342" r:id="rId26"/>
    <p:sldId id="345" r:id="rId27"/>
    <p:sldId id="348" r:id="rId28"/>
    <p:sldId id="364" r:id="rId29"/>
    <p:sldId id="354" r:id="rId30"/>
    <p:sldId id="356" r:id="rId31"/>
    <p:sldId id="357" r:id="rId32"/>
    <p:sldId id="362" r:id="rId33"/>
    <p:sldId id="359" r:id="rId34"/>
    <p:sldId id="346" r:id="rId35"/>
    <p:sldId id="350" r:id="rId36"/>
    <p:sldId id="351" r:id="rId37"/>
    <p:sldId id="349" r:id="rId38"/>
    <p:sldId id="365" r:id="rId39"/>
    <p:sldId id="372" r:id="rId40"/>
    <p:sldId id="294" r:id="rId41"/>
    <p:sldId id="347" r:id="rId42"/>
    <p:sldId id="284" r:id="rId43"/>
    <p:sldId id="366" r:id="rId44"/>
    <p:sldId id="367" r:id="rId45"/>
    <p:sldId id="370" r:id="rId46"/>
    <p:sldId id="371" r:id="rId47"/>
    <p:sldId id="360" r:id="rId48"/>
    <p:sldId id="289" r:id="rId49"/>
    <p:sldId id="300" r:id="rId50"/>
    <p:sldId id="307" r:id="rId51"/>
    <p:sldId id="315" r:id="rId52"/>
    <p:sldId id="361" r:id="rId53"/>
    <p:sldId id="319" r:id="rId54"/>
    <p:sldId id="318" r:id="rId55"/>
    <p:sldId id="321" r:id="rId56"/>
    <p:sldId id="317" r:id="rId57"/>
    <p:sldId id="311" r:id="rId58"/>
    <p:sldId id="314" r:id="rId59"/>
    <p:sldId id="313" r:id="rId60"/>
    <p:sldId id="374" r:id="rId61"/>
    <p:sldId id="375" r:id="rId62"/>
    <p:sldId id="269" r:id="rId6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09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385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52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42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03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58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031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64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52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24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17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5DC3-29A2-4CD4-AC75-4AC9092FC40F}" type="datetimeFigureOut">
              <a:rPr lang="th-TH" smtClean="0"/>
              <a:t>17/12/65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03AD-8B54-460F-8977-C4779DECDD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9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5949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Neonatal Cholestasis</a:t>
            </a:r>
            <a:endParaRPr lang="th-TH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2462"/>
            <a:ext cx="8349807" cy="1214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5446362"/>
            <a:ext cx="6002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Assist Prof. </a:t>
            </a:r>
            <a:r>
              <a:rPr lang="en-US" sz="2400" b="1" dirty="0" err="1"/>
              <a:t>Busara</a:t>
            </a:r>
            <a:r>
              <a:rPr lang="en-US" sz="2400" b="1" dirty="0"/>
              <a:t> </a:t>
            </a:r>
            <a:r>
              <a:rPr lang="en-US" sz="2400" b="1"/>
              <a:t>Charoenwat</a:t>
            </a:r>
            <a:endParaRPr lang="en-US" sz="2400" b="1" dirty="0"/>
          </a:p>
          <a:p>
            <a:r>
              <a:rPr lang="en-US" sz="2400" b="1" dirty="0"/>
              <a:t>Pediatric Gastroenterologist and </a:t>
            </a:r>
            <a:r>
              <a:rPr lang="en-US" sz="2400" b="1" dirty="0" err="1"/>
              <a:t>Hepatologist</a:t>
            </a:r>
            <a:endParaRPr lang="th-TH" sz="2400" b="1" dirty="0"/>
          </a:p>
          <a:p>
            <a:r>
              <a:rPr lang="en-US" sz="2400" b="1" dirty="0"/>
              <a:t>Pediatric Department, KKU</a:t>
            </a:r>
            <a:endParaRPr lang="th-TH" sz="2400" b="1" dirty="0"/>
          </a:p>
          <a:p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203371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435" y="105880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+mn-lt"/>
              </a:rPr>
              <a:t>Cholestatic</a:t>
            </a:r>
            <a:r>
              <a:rPr lang="en-US" sz="2800" b="1" dirty="0">
                <a:latin typeface="+mn-lt"/>
              </a:rPr>
              <a:t> jaundice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should</a:t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</a:rPr>
              <a:t>be excluded </a:t>
            </a:r>
            <a:r>
              <a:rPr lang="en-US" sz="2800" b="1" dirty="0">
                <a:latin typeface="+mn-lt"/>
              </a:rPr>
              <a:t>in all infants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with prolonged jaundice</a:t>
            </a:r>
            <a:endParaRPr lang="th-TH" sz="28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2" t="16055" r="20269" b="6399"/>
          <a:stretch/>
        </p:blipFill>
        <p:spPr>
          <a:xfrm>
            <a:off x="284407" y="365125"/>
            <a:ext cx="6013361" cy="4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17" t="32350" r="22021" b="10960"/>
          <a:stretch/>
        </p:blipFill>
        <p:spPr>
          <a:xfrm>
            <a:off x="5982085" y="3078051"/>
            <a:ext cx="6209915" cy="37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80C7BE-D55A-4FE9-A3BF-DF07C7D2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Pathophysiology</a:t>
            </a:r>
            <a:endParaRPr lang="th-TH" dirty="0">
              <a:latin typeface="+mn-lt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4B0D4E-6A2B-404F-B53E-027EEF655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Biliary atresia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Choledochal cyst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Neonatal hepatitis</a:t>
            </a:r>
          </a:p>
          <a:p>
            <a:r>
              <a:rPr lang="en-US" b="1" dirty="0"/>
              <a:t>Infections</a:t>
            </a:r>
          </a:p>
          <a:p>
            <a:pPr>
              <a:buFontTx/>
              <a:buChar char="-"/>
            </a:pPr>
            <a:r>
              <a:rPr lang="en-US" b="1" dirty="0"/>
              <a:t>Congenital: TORCH</a:t>
            </a:r>
          </a:p>
          <a:p>
            <a:pPr>
              <a:buFontTx/>
              <a:buChar char="-"/>
            </a:pPr>
            <a:r>
              <a:rPr lang="en-US" b="1" dirty="0"/>
              <a:t>Acquired: UTI etc.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6CB06D3C-1AA8-4D31-A489-EB13E8B34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Metabolic diseases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Endocrine diseases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Others</a:t>
            </a:r>
            <a:endParaRPr lang="th-TH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th-TH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80C7BE-D55A-4FE9-A3BF-DF07C7D2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Pathophysiology</a:t>
            </a:r>
            <a:endParaRPr lang="th-TH" dirty="0">
              <a:latin typeface="+mn-lt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4B0D4E-6A2B-404F-B53E-027EEF655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Biliary atresia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Choledochal cyst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Neonatal hepatitis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Infections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6CB06D3C-1AA8-4D31-A489-EB13E8B34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Metabolic diseases</a:t>
            </a:r>
          </a:p>
          <a:p>
            <a:pPr>
              <a:buFontTx/>
              <a:buChar char="-"/>
            </a:pPr>
            <a:r>
              <a:rPr lang="en-US" sz="2400" b="1" dirty="0"/>
              <a:t>Galactosemia</a:t>
            </a:r>
          </a:p>
          <a:p>
            <a:pPr>
              <a:buFontTx/>
              <a:buChar char="-"/>
            </a:pPr>
            <a:r>
              <a:rPr lang="en-US" sz="2400" b="1" dirty="0"/>
              <a:t>Neonatal intrahepatic cholestasis caused by </a:t>
            </a:r>
            <a:r>
              <a:rPr lang="en-US" sz="2400" b="1" dirty="0" err="1"/>
              <a:t>citrin</a:t>
            </a:r>
            <a:r>
              <a:rPr lang="en-US" sz="2400" b="1" dirty="0"/>
              <a:t> deficiency (NICCD)</a:t>
            </a:r>
          </a:p>
          <a:p>
            <a:pPr>
              <a:buFontTx/>
              <a:buChar char="-"/>
            </a:pPr>
            <a:r>
              <a:rPr lang="en-US" sz="2400" b="1" dirty="0"/>
              <a:t>Tyrosinemia</a:t>
            </a:r>
          </a:p>
          <a:p>
            <a:pPr>
              <a:buFontTx/>
              <a:buChar char="-"/>
            </a:pPr>
            <a:r>
              <a:rPr lang="en-US" sz="2400" b="1" dirty="0"/>
              <a:t>Alagille syndrome (</a:t>
            </a:r>
            <a:r>
              <a:rPr lang="en-US" sz="2400" b="1" dirty="0" err="1"/>
              <a:t>arteriohepatic</a:t>
            </a:r>
            <a:r>
              <a:rPr lang="en-US" sz="2400" b="1" dirty="0"/>
              <a:t> dysplasia) 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Endocrine diseases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Others</a:t>
            </a:r>
            <a:endParaRPr lang="th-TH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th-TH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80C7BE-D55A-4FE9-A3BF-DF07C7D2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Pathophysiology</a:t>
            </a:r>
            <a:endParaRPr lang="th-TH" dirty="0">
              <a:latin typeface="+mn-lt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4B0D4E-6A2B-404F-B53E-027EEF655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Biliary atresia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Choledochal cyst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Neonatal hepatitis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Infections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6CB06D3C-1AA8-4D31-A489-EB13E8B34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Metabolic diseases</a:t>
            </a:r>
          </a:p>
          <a:p>
            <a:r>
              <a:rPr lang="en-US" b="1" dirty="0"/>
              <a:t>Endocrine diseases</a:t>
            </a:r>
          </a:p>
          <a:p>
            <a:pPr>
              <a:buFontTx/>
              <a:buChar char="-"/>
            </a:pPr>
            <a:r>
              <a:rPr lang="en-US" b="1" dirty="0"/>
              <a:t>Congenital hypothyroidism</a:t>
            </a:r>
          </a:p>
          <a:p>
            <a:pPr>
              <a:buFontTx/>
              <a:buChar char="-"/>
            </a:pPr>
            <a:r>
              <a:rPr lang="en-US" b="1" dirty="0"/>
              <a:t>Panhypopituitarism</a:t>
            </a:r>
            <a:r>
              <a:rPr lang="th-TH" b="1" dirty="0"/>
              <a:t> </a:t>
            </a:r>
            <a:endParaRPr lang="en-US" b="1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Others</a:t>
            </a:r>
            <a:endParaRPr lang="th-TH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th-TH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80C7BE-D55A-4FE9-A3BF-DF07C7D2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Pathophysiology</a:t>
            </a:r>
            <a:endParaRPr lang="th-TH" dirty="0">
              <a:latin typeface="+mn-lt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4B0D4E-6A2B-404F-B53E-027EEF655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Biliary atresia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Choledochal cyst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Neonatal hepatitis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Infections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6CB06D3C-1AA8-4D31-A489-EB13E8B34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Metabolic diseases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Endocrine diseases</a:t>
            </a:r>
          </a:p>
          <a:p>
            <a:r>
              <a:rPr lang="en-US" b="1" dirty="0"/>
              <a:t>Others</a:t>
            </a:r>
            <a:endParaRPr lang="th-TH" b="1" dirty="0"/>
          </a:p>
          <a:p>
            <a:pPr>
              <a:buFontTx/>
              <a:buChar char="-"/>
            </a:pPr>
            <a:r>
              <a:rPr lang="en-US" b="1" dirty="0"/>
              <a:t>TPN</a:t>
            </a:r>
          </a:p>
          <a:p>
            <a:pPr>
              <a:buFontTx/>
              <a:buChar char="-"/>
            </a:pPr>
            <a:r>
              <a:rPr lang="en-US" b="1" dirty="0"/>
              <a:t>Drug</a:t>
            </a:r>
          </a:p>
          <a:p>
            <a:pPr>
              <a:buFontTx/>
              <a:buChar char="-"/>
            </a:pPr>
            <a:r>
              <a:rPr lang="en-US" b="1" dirty="0"/>
              <a:t>Systemic diseases</a:t>
            </a:r>
            <a:endParaRPr lang="th-TH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46" t="16178" r="20103" b="16759"/>
          <a:stretch/>
        </p:blipFill>
        <p:spPr>
          <a:xfrm>
            <a:off x="1762539" y="636104"/>
            <a:ext cx="8640907" cy="55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8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8" t="16214" r="20035" b="6124"/>
          <a:stretch/>
        </p:blipFill>
        <p:spPr>
          <a:xfrm>
            <a:off x="1896717" y="365125"/>
            <a:ext cx="8398565" cy="62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8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EVALUATION OF THE CHOLESTATIC NEONATE</a:t>
            </a:r>
            <a:endParaRPr lang="th-TH" sz="36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63" t="31789" r="19741" b="7433"/>
          <a:stretch/>
        </p:blipFill>
        <p:spPr>
          <a:xfrm>
            <a:off x="1881554" y="1670538"/>
            <a:ext cx="8458199" cy="4932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E8A5A-0701-4C20-8844-8192B73D3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6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2" t="16943" r="19936" b="6003"/>
          <a:stretch/>
        </p:blipFill>
        <p:spPr>
          <a:xfrm>
            <a:off x="1752600" y="365124"/>
            <a:ext cx="8421710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43" t="32038" r="22099" b="12022"/>
          <a:stretch/>
        </p:blipFill>
        <p:spPr>
          <a:xfrm>
            <a:off x="1893195" y="592428"/>
            <a:ext cx="8126568" cy="52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6006D9-63A5-48CE-BCE7-C7FDE80C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1024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Pre-tests</a:t>
            </a:r>
            <a:endParaRPr lang="th-TH" b="1" dirty="0">
              <a:latin typeface="+mn-lt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A67C0A-C883-4F8E-85CC-05A413C8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588"/>
            <a:ext cx="10515600" cy="4351338"/>
          </a:xfrm>
        </p:spPr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A 5-week-old male infant presents with cholestatic jaundice.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A 6-week-old male infant presents with cholestatic jaundice.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A 4-week-old male infant presents with cholestatic jaundice</a:t>
            </a:r>
            <a:r>
              <a:rPr lang="en-US" dirty="0"/>
              <a:t>.</a:t>
            </a:r>
            <a:endParaRPr lang="th-TH" dirty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AE406-14DA-40C6-BA25-457EBB3D8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>
                <a:latin typeface="+mn-lt"/>
              </a:rPr>
              <a:t>แนวเวชปฏิบัติ การดูแลรักษาภาวะน้ำดีคั่งในทารก</a:t>
            </a:r>
            <a:br>
              <a:rPr lang="th-TH" sz="3200" b="1" dirty="0">
                <a:latin typeface="+mn-lt"/>
              </a:rPr>
            </a:br>
            <a:r>
              <a:rPr lang="th-TH" sz="3200" b="1" dirty="0">
                <a:latin typeface="+mn-lt"/>
              </a:rPr>
              <a:t>(</a:t>
            </a:r>
            <a:r>
              <a:rPr lang="en-US" sz="3200" b="1" dirty="0">
                <a:latin typeface="+mn-lt"/>
              </a:rPr>
              <a:t>guideline for neonatal </a:t>
            </a:r>
            <a:r>
              <a:rPr lang="en-US" sz="3200" b="1" dirty="0" err="1">
                <a:latin typeface="+mn-lt"/>
              </a:rPr>
              <a:t>cholestatic</a:t>
            </a:r>
            <a:r>
              <a:rPr lang="en-US" sz="3200" b="1" dirty="0">
                <a:latin typeface="+mn-lt"/>
              </a:rPr>
              <a:t> jaundice)</a:t>
            </a:r>
            <a:endParaRPr lang="th-TH" sz="3200" b="1" dirty="0">
              <a:latin typeface="+mn-lt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818487A-020B-4E7B-885C-D9D0E597199C}"/>
              </a:ext>
            </a:extLst>
          </p:cNvPr>
          <p:cNvSpPr/>
          <p:nvPr/>
        </p:nvSpPr>
        <p:spPr>
          <a:xfrm>
            <a:off x="1961322" y="5764421"/>
            <a:ext cx="8825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/>
              <a:t>https://www.pthaigastro.org/m.pthaigastro/Document_Preview.aspx?TID=115</a:t>
            </a: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8D27EBF5-6DD2-468D-92D5-5246CA547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24" r="1689" b="7037"/>
          <a:stretch/>
        </p:blipFill>
        <p:spPr>
          <a:xfrm>
            <a:off x="2252869" y="1690688"/>
            <a:ext cx="7604969" cy="3604592"/>
          </a:xfrm>
          <a:prstGeom prst="rect">
            <a:avLst/>
          </a:prstGeom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id="{0A267C85-FCC6-41BB-911F-9198D49A0904}"/>
              </a:ext>
            </a:extLst>
          </p:cNvPr>
          <p:cNvSpPr/>
          <p:nvPr/>
        </p:nvSpPr>
        <p:spPr>
          <a:xfrm>
            <a:off x="2252868" y="4602481"/>
            <a:ext cx="2584175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49" t="7824" r="28589" b="5512"/>
          <a:stretch/>
        </p:blipFill>
        <p:spPr>
          <a:xfrm>
            <a:off x="3076574" y="0"/>
            <a:ext cx="5575401" cy="6236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E818487A-020B-4E7B-885C-D9D0E597199C}"/>
              </a:ext>
            </a:extLst>
          </p:cNvPr>
          <p:cNvSpPr/>
          <p:nvPr/>
        </p:nvSpPr>
        <p:spPr>
          <a:xfrm>
            <a:off x="2317475" y="6432068"/>
            <a:ext cx="8825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/>
              <a:t>https://www.pthaigastro.org/m.pthaigastro/Document_Preview.aspx?TID=115</a:t>
            </a:r>
          </a:p>
        </p:txBody>
      </p:sp>
    </p:spTree>
    <p:extLst>
      <p:ext uri="{BB962C8B-B14F-4D97-AF65-F5344CB8AC3E}">
        <p14:creationId xmlns:p14="http://schemas.microsoft.com/office/powerpoint/2010/main" val="1033569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Evaluation</a:t>
            </a:r>
            <a:endParaRPr lang="th-TH" sz="4800" b="1" dirty="0">
              <a:latin typeface="+mn-lt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2103799"/>
            <a:ext cx="5181600" cy="4351338"/>
          </a:xfrm>
        </p:spPr>
        <p:txBody>
          <a:bodyPr/>
          <a:lstStyle/>
          <a:p>
            <a:r>
              <a:rPr lang="en-US" b="1" dirty="0"/>
              <a:t>Family history </a:t>
            </a:r>
          </a:p>
          <a:p>
            <a:r>
              <a:rPr lang="en-US" b="1" dirty="0"/>
              <a:t>Prenatal history </a:t>
            </a:r>
          </a:p>
          <a:p>
            <a:r>
              <a:rPr lang="en-US" b="1" dirty="0"/>
              <a:t>Natal history</a:t>
            </a: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half" idx="2"/>
          </p:nvPr>
        </p:nvSpPr>
        <p:spPr>
          <a:xfrm>
            <a:off x="6519104" y="222957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Investigation</a:t>
            </a:r>
            <a:endParaRPr lang="th-TH" b="1" dirty="0"/>
          </a:p>
          <a:p>
            <a:r>
              <a:rPr lang="en-US" b="1" dirty="0"/>
              <a:t>Abdominal ultrasonography</a:t>
            </a:r>
          </a:p>
          <a:p>
            <a:r>
              <a:rPr lang="en-US" b="1" dirty="0" err="1"/>
              <a:t>H</a:t>
            </a:r>
            <a:r>
              <a:rPr lang="en-US" b="1" dirty="0" err="1">
                <a:solidFill>
                  <a:schemeClr val="dk1"/>
                </a:solidFill>
              </a:rPr>
              <a:t>epatobiliary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scintigraphy</a:t>
            </a:r>
            <a:r>
              <a:rPr lang="en-US" b="1" dirty="0">
                <a:solidFill>
                  <a:schemeClr val="dk1"/>
                </a:solidFill>
              </a:rPr>
              <a:t> (DISIDA scan)</a:t>
            </a:r>
          </a:p>
          <a:p>
            <a:r>
              <a:rPr lang="en-US" b="1" dirty="0">
                <a:solidFill>
                  <a:schemeClr val="dk1"/>
                </a:solidFill>
              </a:rPr>
              <a:t>Liver biopsy</a:t>
            </a:r>
          </a:p>
          <a:p>
            <a:pPr>
              <a:defRPr/>
            </a:pPr>
            <a:r>
              <a:rPr lang="en-US" b="1" dirty="0"/>
              <a:t>intraoperative cholangiography</a:t>
            </a:r>
          </a:p>
          <a:p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idx="4294967295"/>
          </p:nvPr>
        </p:nvSpPr>
        <p:spPr>
          <a:xfrm>
            <a:off x="838200" y="1584181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History</a:t>
            </a:r>
            <a:endParaRPr lang="en-US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b="1" dirty="0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sz="quarter" idx="4294967295"/>
          </p:nvPr>
        </p:nvSpPr>
        <p:spPr>
          <a:xfrm>
            <a:off x="6495292" y="1584181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Physical examination</a:t>
            </a:r>
          </a:p>
          <a:p>
            <a:pPr marL="0" indent="0">
              <a:buNone/>
            </a:pPr>
            <a:endParaRPr lang="th-TH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1130" y="2168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Family history</a:t>
            </a:r>
            <a:r>
              <a:rPr lang="en-US" sz="40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sz="4000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sz="4000" dirty="0">
              <a:latin typeface="+mn-lt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29551"/>
              </p:ext>
            </p:extLst>
          </p:nvPr>
        </p:nvGraphicFramePr>
        <p:xfrm>
          <a:off x="801130" y="1333079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History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Consanguinity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Autosomal recessive disorders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Neonatal cholestasis in the parents or siblings </a:t>
                      </a:r>
                    </a:p>
                    <a:p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CF, A1AT-deficiency, PFIC*, </a:t>
                      </a:r>
                      <a:r>
                        <a:rPr lang="en-US" sz="2400" b="1" dirty="0" err="1"/>
                        <a:t>Alagille</a:t>
                      </a:r>
                      <a:r>
                        <a:rPr lang="en-US" sz="2400" b="1" dirty="0"/>
                        <a:t>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History of repeated fetal loss or early demise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Gestational </a:t>
                      </a:r>
                      <a:r>
                        <a:rPr lang="en-US" sz="2400" b="1" dirty="0" err="1"/>
                        <a:t>alloimmune</a:t>
                      </a:r>
                      <a:r>
                        <a:rPr lang="en-US" sz="2400" b="1" dirty="0"/>
                        <a:t> liver disease </a:t>
                      </a:r>
                    </a:p>
                    <a:p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Spherocytosis and other hemolytic diseases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Known to aggravate conjugated </a:t>
                      </a:r>
                      <a:r>
                        <a:rPr lang="en-US" sz="2400" b="1" dirty="0" err="1"/>
                        <a:t>hyperbilirubinemia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65387" y="5241128"/>
            <a:ext cx="11782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*CF: cystic fibrosis; CMV: cytomegalovirus; HIV: human immunodeficiency virus; PFIC: progressive familial intrahepatic cholestasis; PN: parenteral nutrition; </a:t>
            </a:r>
          </a:p>
          <a:p>
            <a:r>
              <a:rPr lang="en-US" sz="1400" b="1" dirty="0"/>
              <a:t>TJP: tight-junction protein; TORCH: Toxoplasma </a:t>
            </a:r>
            <a:r>
              <a:rPr lang="en-US" sz="1400" b="1" dirty="0" err="1"/>
              <a:t>gondii</a:t>
            </a:r>
            <a:r>
              <a:rPr lang="en-US" sz="1400" b="1" dirty="0"/>
              <a:t>, other viruses, rubella, cytomegalovirus, and herpes simplex virus</a:t>
            </a:r>
            <a:endParaRPr lang="th-TH" sz="1400" b="1" dirty="0"/>
          </a:p>
        </p:txBody>
      </p:sp>
    </p:spTree>
    <p:extLst>
      <p:ext uri="{BB962C8B-B14F-4D97-AF65-F5344CB8AC3E}">
        <p14:creationId xmlns:p14="http://schemas.microsoft.com/office/powerpoint/2010/main" val="3790970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3901" y="5220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Prenatal history</a:t>
            </a:r>
            <a:r>
              <a:rPr lang="th-TH" b="1" dirty="0">
                <a:latin typeface="+mn-lt"/>
              </a:rPr>
              <a:t/>
            </a:r>
            <a:br>
              <a:rPr lang="th-TH" b="1" dirty="0">
                <a:latin typeface="+mn-lt"/>
              </a:rPr>
            </a:br>
            <a:r>
              <a:rPr lang="en-US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dirty="0">
              <a:latin typeface="+mn-lt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883145"/>
              </p:ext>
            </p:extLst>
          </p:nvPr>
        </p:nvGraphicFramePr>
        <p:xfrm>
          <a:off x="801130" y="1333079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History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Prenatal </a:t>
                      </a:r>
                      <a:r>
                        <a:rPr lang="en-US" sz="2400" b="1"/>
                        <a:t>ultrasonography findings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Choledochal</a:t>
                      </a:r>
                      <a:r>
                        <a:rPr lang="en-US" sz="2400" b="1" dirty="0"/>
                        <a:t> cyst, </a:t>
                      </a:r>
                      <a:r>
                        <a:rPr lang="en-US" sz="2400" b="1" dirty="0" err="1"/>
                        <a:t>cholelithiasis</a:t>
                      </a:r>
                      <a:r>
                        <a:rPr lang="en-US" sz="2400" b="1" dirty="0"/>
                        <a:t>, bowel anomalies or concern for syndrome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Cholestasis of pregnancy 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PFIC gene mutations; mitochondrial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Acute fatty liver of pregnancy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Neonatal long-chain 3-hydroxyacyl-coenzyme A dehydrogenase (LCHAD) deficiency </a:t>
                      </a:r>
                      <a:endParaRPr lang="th-T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Maternal infections 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TORCH infections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62369" y="5209428"/>
            <a:ext cx="11782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*CF: cystic fibrosis; CMV: cytomegalovirus; HIV: human immunodeficiency virus; PFIC: progressive familial intrahepatic cholestasis; PN: parenteral nutrition; </a:t>
            </a:r>
          </a:p>
          <a:p>
            <a:r>
              <a:rPr lang="en-US" sz="1400" b="1" dirty="0"/>
              <a:t>TJP: tight-junction protein; TORCH: Toxoplasma </a:t>
            </a:r>
            <a:r>
              <a:rPr lang="en-US" sz="1400" b="1" dirty="0" err="1"/>
              <a:t>gondii</a:t>
            </a:r>
            <a:r>
              <a:rPr lang="en-US" sz="1400" b="1" dirty="0"/>
              <a:t>, other viruses, rubella, cytomegalovirus, and herpes simplex virus</a:t>
            </a:r>
            <a:endParaRPr lang="th-TH" sz="1400" b="1" dirty="0"/>
          </a:p>
        </p:txBody>
      </p:sp>
    </p:spTree>
    <p:extLst>
      <p:ext uri="{BB962C8B-B14F-4D97-AF65-F5344CB8AC3E}">
        <p14:creationId xmlns:p14="http://schemas.microsoft.com/office/powerpoint/2010/main" val="182610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3901" y="636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Natal history</a:t>
            </a:r>
            <a:r>
              <a:rPr lang="th-TH" b="1" dirty="0">
                <a:latin typeface="+mn-lt"/>
              </a:rPr>
              <a:t/>
            </a:r>
            <a:br>
              <a:rPr lang="th-TH" b="1" dirty="0">
                <a:latin typeface="+mn-lt"/>
              </a:rPr>
            </a:br>
            <a:r>
              <a:rPr lang="en-US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en-US" b="1" dirty="0"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th-TH" b="1" dirty="0">
              <a:latin typeface="+mn-lt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946453"/>
              </p:ext>
            </p:extLst>
          </p:nvPr>
        </p:nvGraphicFramePr>
        <p:xfrm>
          <a:off x="801130" y="1333079"/>
          <a:ext cx="10515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History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SGA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TORCHS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Neonatal infection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Urinary tract infection, sepsis related cholestasis, CMV, HIV, syphilis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Source of nutrition: breast milk, formula, 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+mn-lt"/>
                        </a:rPr>
                        <a:t>Galactosemia</a:t>
                      </a:r>
                      <a:r>
                        <a:rPr lang="en-US" sz="2400" b="1" dirty="0">
                          <a:latin typeface="+mn-lt"/>
                        </a:rPr>
                        <a:t>, hereditary fructose intolerance, PN-associated liver disease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Growth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Genetic and metabolic disease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Vision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+mn-lt"/>
                        </a:rPr>
                        <a:t>Septo</a:t>
                      </a:r>
                      <a:r>
                        <a:rPr lang="en-US" sz="2400" b="1" dirty="0">
                          <a:latin typeface="+mn-lt"/>
                        </a:rPr>
                        <a:t>-optic dysplasia 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Hearing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PFIC1, TJP2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43792" y="5456573"/>
            <a:ext cx="11782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*CF: cystic fibrosis; CMV: cytomegalovirus; HIV: human immunodeficiency virus; PFIC: progressive familial intrahepatic cholestasis; PN: parenteral nutrition; </a:t>
            </a:r>
          </a:p>
          <a:p>
            <a:r>
              <a:rPr lang="en-US" sz="1400" b="1" dirty="0"/>
              <a:t>TJP: tight-junction protein; TORCH: Toxoplasma </a:t>
            </a:r>
            <a:r>
              <a:rPr lang="en-US" sz="1400" b="1" dirty="0" err="1"/>
              <a:t>gondii</a:t>
            </a:r>
            <a:r>
              <a:rPr lang="en-US" sz="1400" b="1" dirty="0"/>
              <a:t>, other viruses, rubella, cytomegalovirus, and herpes simplex virus</a:t>
            </a:r>
            <a:endParaRPr lang="th-TH" sz="1400" b="1" dirty="0"/>
          </a:p>
        </p:txBody>
      </p:sp>
    </p:spTree>
    <p:extLst>
      <p:ext uri="{BB962C8B-B14F-4D97-AF65-F5344CB8AC3E}">
        <p14:creationId xmlns:p14="http://schemas.microsoft.com/office/powerpoint/2010/main" val="370218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Physical examination</a:t>
            </a:r>
            <a:br>
              <a:rPr lang="en-US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920535"/>
              </p:ext>
            </p:extLst>
          </p:nvPr>
        </p:nvGraphicFramePr>
        <p:xfrm>
          <a:off x="838200" y="1184798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Physical examination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General appearance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Ill: appearance may indicate infection or metabolic disease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Well: typically with biliary atresia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Growth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TORCHS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Genetic and metabolic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Abnormal</a:t>
                      </a:r>
                      <a:r>
                        <a:rPr lang="en-US" sz="2000" b="1" baseline="0" dirty="0">
                          <a:latin typeface="+mn-lt"/>
                        </a:rPr>
                        <a:t> f</a:t>
                      </a:r>
                      <a:r>
                        <a:rPr lang="en-US" sz="2000" b="1" dirty="0">
                          <a:latin typeface="+mn-lt"/>
                        </a:rPr>
                        <a:t>ace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+mn-lt"/>
                        </a:rPr>
                        <a:t>Alagille</a:t>
                      </a:r>
                      <a:r>
                        <a:rPr lang="en-US" sz="2000" b="1" dirty="0">
                          <a:latin typeface="+mn-lt"/>
                        </a:rPr>
                        <a:t>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Vision/slit lamp examination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Cataracts: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rubella,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galactosemia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Cherry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spot: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Neimann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 syndrome</a:t>
                      </a:r>
                    </a:p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Chorioretinitis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CMV, toxoplasmosis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Posterior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embryotoxon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Alagille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syndrome</a:t>
                      </a:r>
                    </a:p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Nystagmus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blindness</a:t>
                      </a:r>
                      <a:r>
                        <a:rPr lang="th-TH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ซ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septo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 dysplasia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881421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Physical examination</a:t>
            </a:r>
            <a:br>
              <a:rPr lang="en-US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955672"/>
              </p:ext>
            </p:extLst>
          </p:nvPr>
        </p:nvGraphicFramePr>
        <p:xfrm>
          <a:off x="838200" y="1184798"/>
          <a:ext cx="1051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Physical examination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Hearing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TORCHS,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PFIC1, TJP2 deficiency, mitochondrial disorders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Cardiac: murmur, signs of heart failure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Alagille</a:t>
                      </a:r>
                      <a:r>
                        <a:rPr lang="en-US" sz="2000" b="1" dirty="0"/>
                        <a:t> syndrome, biliary atresia splenic malformation syndrome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Abdominen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Ascites; abdominal wall veins, liver size and consistency, spleen size and consistency,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dirty="0"/>
                        <a:t>abdominal masses, umbilical hernia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Neurology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Muscle tone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Genitalia: </a:t>
                      </a:r>
                      <a:r>
                        <a:rPr lang="en-US" sz="2000" b="1" dirty="0" err="1">
                          <a:latin typeface="+mn-lt"/>
                        </a:rPr>
                        <a:t>micropenis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Panhypopituitarism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Stool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Acholic</a:t>
                      </a:r>
                      <a:r>
                        <a:rPr lang="en-US" sz="2000" b="1" dirty="0"/>
                        <a:t> or </a:t>
                      </a:r>
                      <a:r>
                        <a:rPr lang="en-US" sz="2000" b="1" dirty="0" err="1"/>
                        <a:t>hypopigmented</a:t>
                      </a:r>
                      <a:r>
                        <a:rPr lang="en-US" sz="2000" b="1" dirty="0"/>
                        <a:t> stools: cholestasis or biliary obstruction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3509694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classification of biliary atresia</a:t>
            </a:r>
            <a:endParaRPr lang="th-TH" sz="4000" b="1" dirty="0">
              <a:latin typeface="+mn-lt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33" t="35031" r="28385" b="20780"/>
          <a:stretch/>
        </p:blipFill>
        <p:spPr>
          <a:xfrm>
            <a:off x="3315766" y="1459208"/>
            <a:ext cx="5127479" cy="5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0597754" y="6372063"/>
            <a:ext cx="1283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Clinical Gate 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28248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Investigation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Abdominal ultrasonography</a:t>
            </a:r>
            <a:br>
              <a:rPr lang="en-US" sz="4000" b="1" dirty="0">
                <a:latin typeface="+mn-lt"/>
              </a:rPr>
            </a:br>
            <a:endParaRPr lang="th-TH" sz="4000" b="1" dirty="0">
              <a:latin typeface="+mn-lt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8414" t="17391" r="21179" b="10481"/>
          <a:stretch/>
        </p:blipFill>
        <p:spPr>
          <a:xfrm>
            <a:off x="1392964" y="1690688"/>
            <a:ext cx="3845608" cy="3861303"/>
          </a:xfrm>
          <a:prstGeom prst="rect">
            <a:avLst/>
          </a:prstGeom>
        </p:spPr>
      </p:pic>
      <p:pic>
        <p:nvPicPr>
          <p:cNvPr id="7" name="ตัวแทนเนื้อหา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8447" t="40553" r="18568" b="27781"/>
          <a:stretch/>
        </p:blipFill>
        <p:spPr>
          <a:xfrm>
            <a:off x="5999147" y="1690688"/>
            <a:ext cx="5586415" cy="3016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9454866" y="6273225"/>
            <a:ext cx="269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Radiopedia</a:t>
            </a:r>
            <a:endParaRPr lang="en-US" sz="1600" b="1" dirty="0"/>
          </a:p>
          <a:p>
            <a:r>
              <a:rPr lang="en-US" sz="1600" b="1" dirty="0" err="1"/>
              <a:t>Pediatr</a:t>
            </a:r>
            <a:r>
              <a:rPr lang="en-US" sz="1600" b="1" dirty="0"/>
              <a:t> Radiol.2011;41:55–75</a:t>
            </a:r>
            <a:endParaRPr lang="th-TH" sz="1600" b="1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793336" y="5290381"/>
            <a:ext cx="31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Triangular cord sign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4797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96EAD4-5551-4809-B3CE-94801D54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755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Case 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5-week-old male infant presents with cholestatic jaundice.</a:t>
            </a:r>
          </a:p>
          <a:p>
            <a:pPr marL="0" indent="0">
              <a:buNone/>
            </a:pPr>
            <a:endParaRPr lang="en-US" sz="22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History of pale stool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 weight and height are appropriated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22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Physical examination reveals marked icteric sclera, liver 2 cm below RCM, liver span 9 cm</a:t>
            </a:r>
            <a:r>
              <a:rPr lang="en-US" sz="2200" b="1" dirty="0"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</a:p>
          <a:p>
            <a:pPr marL="0" indent="0">
              <a:buNone/>
            </a:pPr>
            <a:r>
              <a:rPr lang="en-US" sz="2200" b="1" dirty="0">
                <a:ea typeface="Calibri" panose="020F0502020204030204" pitchFamily="34" charset="0"/>
                <a:cs typeface="Cordia New" panose="020B0304020202020204" pitchFamily="34" charset="-34"/>
              </a:rPr>
              <a:t> non palpable spleen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marL="0" indent="0">
              <a:buNone/>
            </a:pPr>
            <a:endParaRPr lang="en-US" sz="22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Investigations: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TB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DB 17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15 mg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dl, ALT 170, AST 180, AP 280 U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en-US" sz="2200" b="1" dirty="0">
                <a:ea typeface="Calibri" panose="020F0502020204030204" pitchFamily="34" charset="0"/>
                <a:cs typeface="Cordia New" panose="020B0304020202020204" pitchFamily="34" charset="-34"/>
              </a:rPr>
              <a:t>, INR 0.95</a:t>
            </a:r>
          </a:p>
          <a:p>
            <a:pPr>
              <a:buFontTx/>
              <a:buChar char="-"/>
            </a:pPr>
            <a:endParaRPr lang="en-US" sz="22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-   Abdominal ultrasound: mild hepatomegaly, triangular cord sign is seen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 marL="0" indent="0">
              <a:buNone/>
            </a:pPr>
            <a:endParaRPr lang="th-TH" sz="22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3B44-B2C1-460E-8F04-C9B08E47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56" y="520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DISIDA scan (excretion)</a:t>
            </a:r>
            <a:endParaRPr lang="th-TH" sz="4000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56" t="31805" r="20269" b="6991"/>
          <a:stretch/>
        </p:blipFill>
        <p:spPr>
          <a:xfrm>
            <a:off x="1569966" y="1970221"/>
            <a:ext cx="8459273" cy="5012237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4505497" y="3466407"/>
            <a:ext cx="666577" cy="6063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4" name="ลูกศรลง 3"/>
          <p:cNvSpPr/>
          <p:nvPr/>
        </p:nvSpPr>
        <p:spPr>
          <a:xfrm rot="2546684">
            <a:off x="9081564" y="4600062"/>
            <a:ext cx="193239" cy="41389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510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0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DISIDA scan (no excretion)</a:t>
            </a:r>
            <a:br>
              <a:rPr lang="en-US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83" t="28784" r="23431" b="6398"/>
          <a:stretch/>
        </p:blipFill>
        <p:spPr>
          <a:xfrm>
            <a:off x="2790422" y="1828800"/>
            <a:ext cx="6611155" cy="471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4581" y="389948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8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Liver biopsy in biliary atresia</a:t>
            </a:r>
            <a:endParaRPr lang="th-TH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86" t="32630" r="21101" b="10838"/>
          <a:stretch/>
        </p:blipFill>
        <p:spPr>
          <a:xfrm>
            <a:off x="1633470" y="1458869"/>
            <a:ext cx="8925059" cy="5165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5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Intraoperative cholangiography</a:t>
            </a:r>
            <a:endParaRPr lang="th-TH" dirty="0">
              <a:latin typeface="+mn-lt"/>
            </a:endParaRPr>
          </a:p>
        </p:txBody>
      </p:sp>
      <p:pic>
        <p:nvPicPr>
          <p:cNvPr id="8" name="ตัวแทนเนื้อหา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18" t="50350" r="29931" b="21173"/>
          <a:stretch/>
        </p:blipFill>
        <p:spPr>
          <a:xfrm>
            <a:off x="2845750" y="1545410"/>
            <a:ext cx="5973510" cy="4028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6065584" y="3559734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 Atretic common bile duct</a:t>
            </a:r>
            <a:endParaRPr lang="th-TH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597754" y="6372063"/>
            <a:ext cx="1283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Clinical Gate 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4023143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Investigation</a:t>
            </a:r>
            <a:r>
              <a:rPr lang="th-TH" sz="4000" b="1" dirty="0">
                <a:latin typeface="+mn-lt"/>
              </a:rPr>
              <a:t/>
            </a:r>
            <a:br>
              <a:rPr lang="th-TH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945145"/>
            <a:ext cx="10515600" cy="435133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9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617968"/>
              </p:ext>
            </p:extLst>
          </p:nvPr>
        </p:nvGraphicFramePr>
        <p:xfrm>
          <a:off x="838200" y="1184798"/>
          <a:ext cx="10515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Investigation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Surgical condition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Biliary atresia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Abdominal</a:t>
                      </a:r>
                      <a:r>
                        <a:rPr lang="en-US" sz="2000" b="1" baseline="0" dirty="0">
                          <a:latin typeface="+mn-lt"/>
                        </a:rPr>
                        <a:t> ultrasonography,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hepatobiliary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scintigraphy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liver biopsy, IOC*</a:t>
                      </a:r>
                      <a:endParaRPr lang="en-US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+mn-lt"/>
                        </a:rPr>
                        <a:t>Choledochal</a:t>
                      </a:r>
                      <a:r>
                        <a:rPr lang="en-US" sz="2000" b="1" dirty="0">
                          <a:latin typeface="+mn-lt"/>
                        </a:rPr>
                        <a:t> cyst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Spontaneous perforation of bile duct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Inspissated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bile syndrome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Cholelithiasis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Abdominal</a:t>
                      </a:r>
                      <a:r>
                        <a:rPr lang="en-US" sz="2000" b="1" baseline="0" dirty="0">
                          <a:latin typeface="+mn-lt"/>
                        </a:rPr>
                        <a:t> ultrasonography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1382204" y="5381017"/>
            <a:ext cx="882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dk1"/>
                </a:solidFill>
              </a:rPr>
              <a:t>*IOC: </a:t>
            </a:r>
            <a:r>
              <a:rPr lang="en-US" sz="2000" b="1" dirty="0"/>
              <a:t>intraoperative cholangiography</a:t>
            </a:r>
          </a:p>
        </p:txBody>
      </p:sp>
    </p:spTree>
    <p:extLst>
      <p:ext uri="{BB962C8B-B14F-4D97-AF65-F5344CB8AC3E}">
        <p14:creationId xmlns:p14="http://schemas.microsoft.com/office/powerpoint/2010/main" val="366205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Investigation</a:t>
            </a:r>
            <a:r>
              <a:rPr lang="th-TH" sz="4000" b="1" dirty="0">
                <a:latin typeface="+mn-lt"/>
              </a:rPr>
              <a:t/>
            </a:r>
            <a:br>
              <a:rPr lang="th-TH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945145"/>
            <a:ext cx="10515600" cy="435133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9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890068"/>
              </p:ext>
            </p:extLst>
          </p:nvPr>
        </p:nvGraphicFramePr>
        <p:xfrm>
          <a:off x="838200" y="1945145"/>
          <a:ext cx="10515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Investigation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Infection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Sepsis,</a:t>
                      </a:r>
                      <a:r>
                        <a:rPr lang="en-US" sz="2400" b="1" baseline="0" dirty="0">
                          <a:latin typeface="+mn-lt"/>
                        </a:rPr>
                        <a:t> UTI, TORCH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+mn-lt"/>
                        </a:rPr>
                        <a:t>Hemoculture</a:t>
                      </a:r>
                      <a:r>
                        <a:rPr lang="en-US" sz="2400" b="1" dirty="0">
                          <a:latin typeface="+mn-lt"/>
                        </a:rPr>
                        <a:t>,</a:t>
                      </a:r>
                      <a:r>
                        <a:rPr lang="en-US" sz="2400" b="1" baseline="0" dirty="0">
                          <a:latin typeface="+mn-lt"/>
                        </a:rPr>
                        <a:t> urine culture, viral profiles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34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Investigation</a:t>
            </a:r>
            <a:r>
              <a:rPr lang="th-TH" sz="4000" b="1" dirty="0">
                <a:latin typeface="+mn-lt"/>
              </a:rPr>
              <a:t/>
            </a:r>
            <a:br>
              <a:rPr lang="th-TH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945145"/>
            <a:ext cx="10515600" cy="435133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9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308629"/>
              </p:ext>
            </p:extLst>
          </p:nvPr>
        </p:nvGraphicFramePr>
        <p:xfrm>
          <a:off x="838200" y="1184798"/>
          <a:ext cx="10515600" cy="385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Investigation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Genetic and metabolic disease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Alagille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syndrome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exam, 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iver biopsy, film spine, echocardiogram, genetic analysis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Galactosemia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 reducing substance, G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uridyl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transferase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activity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RBC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,genetic analysis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Hereditary fructose intolerance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Adolase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activity,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genetic analysis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Tyrosinemia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Plasma amino acid, urine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succinyl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acetone, AFP, genetic analysis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341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Investigation</a:t>
            </a:r>
            <a:r>
              <a:rPr lang="th-TH" sz="4000" b="1" dirty="0">
                <a:latin typeface="+mn-lt"/>
              </a:rPr>
              <a:t/>
            </a:r>
            <a:br>
              <a:rPr lang="th-TH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945145"/>
            <a:ext cx="10515600" cy="4351338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9" name="ตัวแทนเนื้อหา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087293"/>
              </p:ext>
            </p:extLst>
          </p:nvPr>
        </p:nvGraphicFramePr>
        <p:xfrm>
          <a:off x="904460" y="1162878"/>
          <a:ext cx="10449340" cy="389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05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Investigation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Genetic and metabolic disease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Inborn error of bile acid synthesis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Urine bile acid analysis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Mitochondrial disorders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Blood lactate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pyruvate, liver biopsy, genetic analysis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Alpha</a:t>
                      </a: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-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 antitrypsin deficiency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Alpha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 antitrypsin level, genetic analysis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PFIC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GGT, genetic analysis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Neonatal hemochromatosis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Ferritin, abdominal MRI,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buccal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biopsy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652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Treatment</a:t>
            </a:r>
            <a:br>
              <a:rPr lang="en-US" sz="4000" b="1" dirty="0">
                <a:latin typeface="+mn-lt"/>
              </a:rPr>
            </a:br>
            <a:endParaRPr lang="th-TH" sz="4000" dirty="0">
              <a:latin typeface="+mn-lt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half" idx="1"/>
          </p:nvPr>
        </p:nvSpPr>
        <p:spPr>
          <a:xfrm>
            <a:off x="6019800" y="1822657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Complication treatment and prevention</a:t>
            </a:r>
          </a:p>
          <a:p>
            <a:pPr>
              <a:buFontTx/>
              <a:buChar char="-"/>
            </a:pPr>
            <a:r>
              <a:rPr lang="en-US" sz="2000" b="1" dirty="0"/>
              <a:t>Portal hypertension, GI bleed: medical (non-selective beta blocker), endoscopic treatment</a:t>
            </a:r>
          </a:p>
          <a:p>
            <a:pPr>
              <a:buFontTx/>
              <a:buChar char="-"/>
            </a:pPr>
            <a:r>
              <a:rPr lang="en-US" sz="2000" b="1" dirty="0"/>
              <a:t>Ascites: aldosterone antagonist</a:t>
            </a:r>
          </a:p>
          <a:p>
            <a:pPr>
              <a:buFontTx/>
              <a:buChar char="-"/>
            </a:pPr>
            <a:r>
              <a:rPr lang="en-US" sz="2000" b="1" dirty="0"/>
              <a:t>Ascending cholangitis: antibiotic</a:t>
            </a:r>
          </a:p>
          <a:p>
            <a:pPr marL="0" indent="0">
              <a:buNone/>
            </a:pPr>
            <a:r>
              <a:rPr lang="en-US" sz="2000" b="1" dirty="0"/>
              <a:t>Adjunctive treatment</a:t>
            </a:r>
          </a:p>
          <a:p>
            <a:pPr marL="0" indent="0">
              <a:buNone/>
            </a:pPr>
            <a:r>
              <a:rPr lang="en-US" sz="2000" b="1" dirty="0"/>
              <a:t>- corticosteroid </a:t>
            </a:r>
            <a:endParaRPr lang="th-TH" sz="2000" b="1" dirty="0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sz="half" idx="2"/>
          </p:nvPr>
        </p:nvSpPr>
        <p:spPr>
          <a:xfrm>
            <a:off x="838200" y="125333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Supportive treatment</a:t>
            </a:r>
          </a:p>
          <a:p>
            <a:pPr marL="0" indent="0">
              <a:buNone/>
            </a:pPr>
            <a:r>
              <a:rPr lang="en-US" sz="2000" b="1" dirty="0"/>
              <a:t>Nutritional management</a:t>
            </a:r>
          </a:p>
          <a:p>
            <a:pPr>
              <a:buFontTx/>
              <a:buChar char="-"/>
            </a:pPr>
            <a:r>
              <a:rPr lang="en-US" sz="2000" b="1" dirty="0"/>
              <a:t>Fat soluble vitamins (A, D, E, and K)</a:t>
            </a:r>
          </a:p>
          <a:p>
            <a:pPr>
              <a:buFontTx/>
              <a:buChar char="-"/>
            </a:pPr>
            <a:r>
              <a:rPr lang="en-US" sz="2000" b="1" dirty="0"/>
              <a:t>Calories (adequate)</a:t>
            </a:r>
          </a:p>
          <a:p>
            <a:pPr>
              <a:buFontTx/>
              <a:buChar char="-"/>
            </a:pPr>
            <a:r>
              <a:rPr lang="en-US" sz="2000" b="1" dirty="0"/>
              <a:t>MCT</a:t>
            </a:r>
          </a:p>
          <a:p>
            <a:pPr marL="0" indent="0">
              <a:buNone/>
            </a:pPr>
            <a:r>
              <a:rPr lang="en-US" sz="2000" b="1" dirty="0"/>
              <a:t>Supportive treatment</a:t>
            </a:r>
          </a:p>
          <a:p>
            <a:pPr marL="0" indent="0">
              <a:buNone/>
            </a:pPr>
            <a:r>
              <a:rPr lang="en-US" sz="2000" b="1" dirty="0"/>
              <a:t>- </a:t>
            </a:r>
            <a:r>
              <a:rPr lang="en-US" sz="2000" b="1" dirty="0" err="1"/>
              <a:t>Ursodeoxycholic</a:t>
            </a:r>
            <a:r>
              <a:rPr lang="en-US" sz="2000" b="1" dirty="0"/>
              <a:t> acid </a:t>
            </a:r>
            <a:r>
              <a:rPr lang="th-TH" sz="2000" b="1" dirty="0"/>
              <a:t>(</a:t>
            </a:r>
            <a:r>
              <a:rPr lang="en-US" sz="2000" b="1" dirty="0"/>
              <a:t>UDCA</a:t>
            </a:r>
            <a:r>
              <a:rPr lang="th-TH" sz="2000" b="1" dirty="0"/>
              <a:t>)</a:t>
            </a:r>
            <a:r>
              <a:rPr lang="en-US" sz="2000" b="1" dirty="0"/>
              <a:t>, cholestyramine, rifampicin, phenobarbital</a:t>
            </a:r>
            <a:r>
              <a:rPr lang="th-TH" sz="2000" b="1" dirty="0"/>
              <a:t> </a:t>
            </a:r>
            <a:endParaRPr lang="en-US" sz="2000" b="1" dirty="0"/>
          </a:p>
          <a:p>
            <a:pPr marL="0" indent="0">
              <a:buNone/>
            </a:pPr>
            <a:endParaRPr lang="th-TH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669606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Medical supportive treatment</a:t>
            </a:r>
            <a:endParaRPr lang="th-TH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94" t="20050" r="19104" b="16166"/>
          <a:stretch/>
        </p:blipFill>
        <p:spPr>
          <a:xfrm>
            <a:off x="838200" y="1326524"/>
            <a:ext cx="7907628" cy="4544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9708" y="5870862"/>
            <a:ext cx="629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Ursodeoxycholic</a:t>
            </a:r>
            <a:r>
              <a:rPr lang="en-US" dirty="0"/>
              <a:t> acid 10 mg/kg/dose </a:t>
            </a:r>
            <a:r>
              <a:rPr lang="en-US" dirty="0" err="1"/>
              <a:t>b.i.d</a:t>
            </a:r>
            <a:endParaRPr lang="th-TH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C01A22-1B3D-4334-A457-7AAC92AEF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DC1B8E7-D9E4-4F19-8A45-1EC316CB0E94}"/>
              </a:ext>
            </a:extLst>
          </p:cNvPr>
          <p:cNvSpPr/>
          <p:nvPr/>
        </p:nvSpPr>
        <p:spPr>
          <a:xfrm>
            <a:off x="3793850" y="6496514"/>
            <a:ext cx="8825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/>
              <a:t>https://www.pthaigastro.org/m.pthaigastro/Document_Preview.aspx?TID=115</a:t>
            </a:r>
          </a:p>
        </p:txBody>
      </p:sp>
    </p:spTree>
    <p:extLst>
      <p:ext uri="{BB962C8B-B14F-4D97-AF65-F5344CB8AC3E}">
        <p14:creationId xmlns:p14="http://schemas.microsoft.com/office/powerpoint/2010/main" val="308162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96EAD4-5551-4809-B3CE-94801D54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75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Case 2</a:t>
            </a:r>
          </a:p>
          <a:p>
            <a:pPr marL="0" indent="0">
              <a:buNone/>
            </a:pPr>
            <a:r>
              <a:rPr lang="en-US" b="1" dirty="0"/>
              <a:t>A 6-week-old male infant presents with cholestatic jaundice.</a:t>
            </a:r>
          </a:p>
          <a:p>
            <a:pPr marL="0" indent="0">
              <a:buNone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History of pale stool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 weight and height are appropriated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Physical examination reveals marked icteric sclera, non palpable liver and spleen </a:t>
            </a:r>
          </a:p>
          <a:p>
            <a:pPr>
              <a:buFontTx/>
              <a:buChar char="-"/>
            </a:pPr>
            <a:endParaRPr lang="en-US" sz="20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Investigation: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TB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DB 15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11 mg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dl, ALT 190, AST 170, AP 250 U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-   Abdominal ultrasound: </a:t>
            </a:r>
            <a:r>
              <a:rPr lang="en-GB" sz="2000" b="1" i="0" dirty="0">
                <a:effectLst/>
              </a:rPr>
              <a:t>cystic or fusiform dilatation of the common bile duct</a:t>
            </a:r>
            <a:endParaRPr lang="th-TH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3B44-B2C1-460E-8F04-C9B08E47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0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Nutrition support in cholestasis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Calories 125 -130% requirement ( WT for HT of percentile 50)</a:t>
            </a:r>
          </a:p>
          <a:p>
            <a:pPr marL="0" indent="0">
              <a:buNone/>
            </a:pPr>
            <a:r>
              <a:rPr lang="en-US" b="1" dirty="0"/>
              <a:t>• Protein 2-4 g/kg/day</a:t>
            </a:r>
          </a:p>
          <a:p>
            <a:pPr marL="0" indent="0">
              <a:buNone/>
            </a:pPr>
            <a:r>
              <a:rPr lang="en-US" b="1" dirty="0"/>
              <a:t>• Medium chain triglyceride (MCT) 30-60% total fat</a:t>
            </a:r>
          </a:p>
          <a:p>
            <a:pPr marL="0" indent="0">
              <a:buNone/>
            </a:pPr>
            <a:r>
              <a:rPr lang="en-US" b="1" dirty="0"/>
              <a:t>• Fat-soluble vitamins</a:t>
            </a:r>
          </a:p>
          <a:p>
            <a:pPr marL="0" indent="0">
              <a:buNone/>
            </a:pPr>
            <a:r>
              <a:rPr lang="en-US" b="1" dirty="0"/>
              <a:t>• Water-soluble vitamins </a:t>
            </a:r>
          </a:p>
          <a:p>
            <a:pPr marL="0" indent="0">
              <a:buNone/>
            </a:pPr>
            <a:r>
              <a:rPr lang="en-US" b="1" dirty="0"/>
              <a:t>• Zinc elemental Zn 1 mg/ kg /day</a:t>
            </a:r>
            <a:endParaRPr lang="th-TH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2E301F-0EF8-4B95-81B0-FBF53B678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4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Specific treatment</a:t>
            </a:r>
            <a:br>
              <a:rPr lang="en-US" sz="4800" b="1" dirty="0">
                <a:latin typeface="+mn-lt"/>
              </a:rPr>
            </a:br>
            <a:endParaRPr lang="th-TH" sz="48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13" name="ตาราง 13">
            <a:extLst>
              <a:ext uri="{FF2B5EF4-FFF2-40B4-BE49-F238E27FC236}">
                <a16:creationId xmlns:a16="http://schemas.microsoft.com/office/drawing/2014/main" id="{02B0C0FD-A16E-4B89-AAB7-3257C46A7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49978"/>
              </p:ext>
            </p:extLst>
          </p:nvPr>
        </p:nvGraphicFramePr>
        <p:xfrm>
          <a:off x="1202635" y="1361662"/>
          <a:ext cx="9670774" cy="419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387">
                  <a:extLst>
                    <a:ext uri="{9D8B030D-6E8A-4147-A177-3AD203B41FA5}">
                      <a16:colId xmlns:a16="http://schemas.microsoft.com/office/drawing/2014/main" val="4209608923"/>
                    </a:ext>
                  </a:extLst>
                </a:gridCol>
                <a:gridCol w="4835387">
                  <a:extLst>
                    <a:ext uri="{9D8B030D-6E8A-4147-A177-3AD203B41FA5}">
                      <a16:colId xmlns:a16="http://schemas.microsoft.com/office/drawing/2014/main" val="936315567"/>
                    </a:ext>
                  </a:extLst>
                </a:gridCol>
              </a:tblGrid>
              <a:tr h="503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Treatment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94643"/>
                  </a:ext>
                </a:extLst>
              </a:tr>
              <a:tr h="50330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Surgical condition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21222"/>
                  </a:ext>
                </a:extLst>
              </a:tr>
              <a:tr h="890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Biliary atresia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Kasai 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hepatoportoenterostomy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 (within 60 days)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723121"/>
                  </a:ext>
                </a:extLst>
              </a:tr>
              <a:tr h="50330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Choledochal cyst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Hepaticojejunostomy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862612"/>
                  </a:ext>
                </a:extLst>
              </a:tr>
              <a:tr h="179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Spontaneous perforation of bile duct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Inspissated bile syndrome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Cholelithiasis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</a:rPr>
                        <a:t>Endoscopic surgery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3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12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Hepatoportoenterostomy</a:t>
            </a:r>
            <a:r>
              <a:rPr lang="en-US" sz="4000" b="1" dirty="0">
                <a:latin typeface="+mn-lt"/>
              </a:rPr>
              <a:t> (Kasai) procedure</a:t>
            </a:r>
            <a:endParaRPr lang="th-TH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66" t="35294" r="40931" b="18829"/>
          <a:stretch/>
        </p:blipFill>
        <p:spPr>
          <a:xfrm>
            <a:off x="4093872" y="1957588"/>
            <a:ext cx="3857432" cy="4401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9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Specific treatment</a:t>
            </a:r>
            <a:br>
              <a:rPr lang="en-US" sz="4800" b="1" dirty="0">
                <a:latin typeface="+mn-lt"/>
              </a:rPr>
            </a:br>
            <a:endParaRPr lang="th-TH" sz="48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71C7E376-F2F4-404F-97F2-31A62FE77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714502"/>
              </p:ext>
            </p:extLst>
          </p:nvPr>
        </p:nvGraphicFramePr>
        <p:xfrm>
          <a:off x="838200" y="1945145"/>
          <a:ext cx="10515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4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Investigation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Infection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Sepsis,</a:t>
                      </a:r>
                      <a:r>
                        <a:rPr lang="en-US" sz="2400" b="1" baseline="0" dirty="0">
                          <a:latin typeface="+mn-lt"/>
                        </a:rPr>
                        <a:t> UTI, TORCH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Antibiotics, antiviral medication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67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Specific treatment</a:t>
            </a:r>
            <a:br>
              <a:rPr lang="en-US" sz="4800" b="1" dirty="0">
                <a:latin typeface="+mn-lt"/>
              </a:rPr>
            </a:br>
            <a:endParaRPr lang="th-TH" sz="48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54BE2A1C-E772-4F8E-A937-7B86E2E31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85654"/>
              </p:ext>
            </p:extLst>
          </p:nvPr>
        </p:nvGraphicFramePr>
        <p:xfrm>
          <a:off x="838200" y="1825625"/>
          <a:ext cx="105156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Investigation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Genetic and metabolic disease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Alagille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syndrome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Supportive, complication prevention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Galactosemia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Lactose avoidance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Hereditary fructose intolerance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Fructose </a:t>
                      </a:r>
                      <a:r>
                        <a:rPr lang="en-US" sz="2000" b="1" dirty="0">
                          <a:latin typeface="+mn-lt"/>
                        </a:rPr>
                        <a:t>avoidance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Tyrosinemia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Tyrosine, phenylalanine </a:t>
                      </a:r>
                      <a:r>
                        <a:rPr lang="en-US" sz="2000" b="1" dirty="0">
                          <a:latin typeface="+mn-lt"/>
                        </a:rPr>
                        <a:t>avoidance, NTBC*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592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Specific treatment</a:t>
            </a:r>
            <a:br>
              <a:rPr lang="en-US" sz="4800" b="1" dirty="0">
                <a:latin typeface="+mn-lt"/>
              </a:rPr>
            </a:br>
            <a:endParaRPr lang="th-TH" sz="48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graphicFrame>
        <p:nvGraphicFramePr>
          <p:cNvPr id="8" name="ตัวแทนเนื้อหา 5">
            <a:extLst>
              <a:ext uri="{FF2B5EF4-FFF2-40B4-BE49-F238E27FC236}">
                <a16:creationId xmlns:a16="http://schemas.microsoft.com/office/drawing/2014/main" id="{95B60F3B-695F-4924-AFF1-2A705B532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519179"/>
              </p:ext>
            </p:extLst>
          </p:nvPr>
        </p:nvGraphicFramePr>
        <p:xfrm>
          <a:off x="838200" y="1825625"/>
          <a:ext cx="10449340" cy="427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05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Investigation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Genetic and metabolic disease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Inborn error of bile acid synthesis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UDCA, bile acid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supplement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Mitochondrial disorders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Enzyme replacement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Alpha</a:t>
                      </a:r>
                      <a:r>
                        <a:rPr lang="th-TH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-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 antitrypsin deficiency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Enzyme replacement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PFIC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UDCA, biliary diversion, liver transplant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Neonatal hemochromatosis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chelation, antioxidant cocktail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Panhypopituitarism,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hypothyroidsm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Hormone(s) replacement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6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440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Specific treatment</a:t>
            </a:r>
            <a:br>
              <a:rPr lang="en-US" sz="4800" b="1" dirty="0">
                <a:latin typeface="+mn-lt"/>
              </a:rPr>
            </a:br>
            <a:endParaRPr lang="th-TH" sz="480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C80E2778-4739-44F6-8995-189A4B3F8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0F168D92-A79F-47E9-99AF-E1DDC300C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82462"/>
              </p:ext>
            </p:extLst>
          </p:nvPr>
        </p:nvGraphicFramePr>
        <p:xfrm>
          <a:off x="838200" y="1825625"/>
          <a:ext cx="10449340" cy="315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05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Disorder/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disease</a:t>
                      </a:r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Investigation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n-lt"/>
                        </a:rPr>
                        <a:t>Others</a:t>
                      </a:r>
                      <a:endParaRPr lang="th-TH" sz="2000" b="1" dirty="0">
                        <a:latin typeface="+mn-lt"/>
                      </a:endParaRPr>
                    </a:p>
                    <a:p>
                      <a:endParaRPr lang="th-TH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Parenteral nutrition associated liver disease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Enteral nutrition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Hemophagocytic </a:t>
                      </a:r>
                      <a:r>
                        <a:rPr lang="en-US" sz="2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lymphohistiocytosis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chemotherapy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Idiopathic neonatal hepatitis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Spontaneous recovery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9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Prognosis</a:t>
            </a:r>
            <a:endParaRPr lang="th-TH" sz="4000" dirty="0">
              <a:latin typeface="+mn-lt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Etiologies</a:t>
            </a:r>
          </a:p>
          <a:p>
            <a:r>
              <a:rPr lang="en-US" b="1" dirty="0"/>
              <a:t>Timing to operation (biliary atresia)</a:t>
            </a:r>
          </a:p>
          <a:p>
            <a:r>
              <a:rPr lang="en-US" b="1" dirty="0"/>
              <a:t>Complication</a:t>
            </a:r>
          </a:p>
          <a:p>
            <a:r>
              <a:rPr lang="en-US" b="1" dirty="0"/>
              <a:t>Nutritional status</a:t>
            </a:r>
            <a:endParaRPr lang="th-TH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3862" y="6395429"/>
            <a:ext cx="7856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JPGN 2017;64: 154–168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3408292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PROGNOSIS OF BILIARY ATRESIA</a:t>
            </a:r>
            <a:endParaRPr lang="th-TH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Kasai operation</a:t>
            </a:r>
          </a:p>
          <a:p>
            <a:r>
              <a:rPr lang="en-US" b="1" dirty="0"/>
              <a:t>⅓ normal liver</a:t>
            </a:r>
          </a:p>
          <a:p>
            <a:r>
              <a:rPr lang="en-US" b="1" dirty="0"/>
              <a:t>⅓ decrease liver function</a:t>
            </a:r>
          </a:p>
          <a:p>
            <a:r>
              <a:rPr lang="en-US" b="1" dirty="0"/>
              <a:t>⅓ not improve: liver transplantation </a:t>
            </a:r>
          </a:p>
          <a:p>
            <a:pPr marL="0" indent="0">
              <a:buNone/>
            </a:pPr>
            <a:r>
              <a:rPr lang="en-US" b="1" dirty="0"/>
              <a:t>Non – operable patients</a:t>
            </a:r>
          </a:p>
          <a:p>
            <a:r>
              <a:rPr lang="en-US" b="1" dirty="0"/>
              <a:t>100 % dead in 1-2 </a:t>
            </a:r>
            <a:r>
              <a:rPr lang="en-US" b="1" dirty="0" err="1"/>
              <a:t>yrs</a:t>
            </a:r>
            <a:r>
              <a:rPr lang="en-US" b="1" dirty="0"/>
              <a:t> from cirrhosis</a:t>
            </a:r>
            <a:endParaRPr lang="th-TH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9CCE49-488F-470F-8EA9-9DC35B5F9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9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PROGNOSIS OF BILIARY ATRESIA</a:t>
            </a:r>
            <a:endParaRPr lang="th-TH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64" t="19691" r="33442" b="11535"/>
          <a:stretch/>
        </p:blipFill>
        <p:spPr>
          <a:xfrm>
            <a:off x="1304365" y="1974026"/>
            <a:ext cx="2182092" cy="2992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266" t="21023" r="43824" b="14488"/>
          <a:stretch/>
        </p:blipFill>
        <p:spPr>
          <a:xfrm>
            <a:off x="3486457" y="1974026"/>
            <a:ext cx="2386155" cy="299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088" t="19158" r="40880" b="8979"/>
          <a:stretch/>
        </p:blipFill>
        <p:spPr>
          <a:xfrm>
            <a:off x="6578870" y="1974026"/>
            <a:ext cx="2191057" cy="3049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064" t="17797" r="35053" b="8260"/>
          <a:stretch/>
        </p:blipFill>
        <p:spPr>
          <a:xfrm>
            <a:off x="8769928" y="1974026"/>
            <a:ext cx="2265218" cy="304933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055E4AE-41FE-4D85-8C59-FEAC902777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96EAD4-5551-4809-B3CE-94801D54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755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Case 3</a:t>
            </a:r>
          </a:p>
          <a:p>
            <a:pPr marL="0" indent="0">
              <a:buNone/>
            </a:pPr>
            <a:r>
              <a:rPr lang="en-US" b="1" dirty="0"/>
              <a:t>A 4-week-old male infant presents with cholestatic jaundice.</a:t>
            </a:r>
          </a:p>
          <a:p>
            <a:pPr marL="0" indent="0">
              <a:buNone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History of pale stool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 weight and height are appropriated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22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Physical examination reveals marked icteric sclera, non palpable liver and spleen </a:t>
            </a:r>
          </a:p>
          <a:p>
            <a:pPr>
              <a:buFontTx/>
              <a:buChar char="-"/>
            </a:pPr>
            <a:endParaRPr lang="en-US" sz="22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Investigation: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TB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DB 7/5 mg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dl, ALT 153, AST 150, AP 290 U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th-TH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22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2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Abdominal ultrasound: mild </a:t>
            </a:r>
            <a:r>
              <a:rPr lang="en-US" sz="2200" b="1" i="0" dirty="0">
                <a:effectLst/>
              </a:rPr>
              <a:t>parenchymatous change of liver</a:t>
            </a:r>
          </a:p>
          <a:p>
            <a:pPr>
              <a:buFontTx/>
              <a:buChar char="-"/>
            </a:pPr>
            <a:endParaRPr lang="en-US" sz="2200" b="1" dirty="0"/>
          </a:p>
          <a:p>
            <a:pPr>
              <a:buFontTx/>
              <a:buChar char="-"/>
            </a:pPr>
            <a:r>
              <a:rPr lang="en-US" sz="2200" b="1" dirty="0"/>
              <a:t>DISIDA scan: Impaired  uptake, no excretion of tracer into small bowel</a:t>
            </a:r>
          </a:p>
          <a:p>
            <a:pPr>
              <a:buFontTx/>
              <a:buChar char="-"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endParaRPr lang="th-TH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3B44-B2C1-460E-8F04-C9B08E47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2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6006D9-63A5-48CE-BCE7-C7FDE80C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1024"/>
            <a:ext cx="10515600" cy="1325563"/>
          </a:xfrm>
        </p:spPr>
        <p:txBody>
          <a:bodyPr/>
          <a:lstStyle/>
          <a:p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A67C0A-C883-4F8E-85CC-05A413C8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588"/>
            <a:ext cx="10515600" cy="4351338"/>
          </a:xfrm>
        </p:spPr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A 5-week-old male infant presents with cholestatic jaundice.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A 6-week-old male infant presents with cholestatic jaundice.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b="1" dirty="0"/>
              <a:t>A 4-week-old male infant presents with cholestatic jaundice</a:t>
            </a:r>
            <a:r>
              <a:rPr lang="en-US" dirty="0"/>
              <a:t>.</a:t>
            </a:r>
            <a:endParaRPr lang="th-TH" dirty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AE406-14DA-40C6-BA25-457EBB3D8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0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96EAD4-5551-4809-B3CE-94801D54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755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Case 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5-week-old male infant presents with cholestatic jaundice.</a:t>
            </a:r>
          </a:p>
          <a:p>
            <a:pPr marL="0" indent="0">
              <a:buNone/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History of pale stool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 weight and height are appropriated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Physical examination reveals marked icteric sclera, liver 2 cm below RCM, liver span 9 cm</a:t>
            </a:r>
            <a:r>
              <a:rPr lang="en-US" sz="2000" b="1" dirty="0">
                <a:ea typeface="Calibri" panose="020F0502020204030204" pitchFamily="34" charset="0"/>
                <a:cs typeface="Cordia New" panose="020B0304020202020204" pitchFamily="34" charset="-34"/>
              </a:rPr>
              <a:t>, non palpable spleen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>
              <a:buFontTx/>
              <a:buChar char="-"/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Investigations: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TB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DB 17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15 mg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dl, ALT 170, AST 180, AP 280 U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en-US" sz="2000" b="1" dirty="0">
                <a:ea typeface="Calibri" panose="020F0502020204030204" pitchFamily="34" charset="0"/>
                <a:cs typeface="Cordia New" panose="020B0304020202020204" pitchFamily="34" charset="-34"/>
              </a:rPr>
              <a:t>, INR 0.95</a:t>
            </a:r>
          </a:p>
          <a:p>
            <a:pPr>
              <a:buFontTx/>
              <a:buChar char="-"/>
            </a:pPr>
            <a:endParaRPr lang="en-US" sz="20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-   Abdominal ultrasound: mild hepatomegaly, triangular cord sign is seen</a:t>
            </a:r>
            <a:r>
              <a:rPr lang="th-TH" sz="20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 marL="0" indent="0">
              <a:buNone/>
            </a:pPr>
            <a:endParaRPr lang="th-TH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3B44-B2C1-460E-8F04-C9B08E47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  <p:sp>
        <p:nvSpPr>
          <p:cNvPr id="2" name="วงรี 1">
            <a:extLst>
              <a:ext uri="{FF2B5EF4-FFF2-40B4-BE49-F238E27FC236}">
                <a16:creationId xmlns:a16="http://schemas.microsoft.com/office/drawing/2014/main" id="{FDA24F36-34E6-4997-9447-A396811F1A75}"/>
              </a:ext>
            </a:extLst>
          </p:cNvPr>
          <p:cNvSpPr/>
          <p:nvPr/>
        </p:nvSpPr>
        <p:spPr>
          <a:xfrm>
            <a:off x="2247900" y="2871787"/>
            <a:ext cx="1428750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379BF7CA-FF4D-4F83-BEE4-AF84E504B517}"/>
              </a:ext>
            </a:extLst>
          </p:cNvPr>
          <p:cNvSpPr/>
          <p:nvPr/>
        </p:nvSpPr>
        <p:spPr>
          <a:xfrm>
            <a:off x="2857500" y="4361259"/>
            <a:ext cx="1914525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12FFAFE7-2E48-4270-BD9D-C5B8D137ADB8}"/>
              </a:ext>
            </a:extLst>
          </p:cNvPr>
          <p:cNvSpPr/>
          <p:nvPr/>
        </p:nvSpPr>
        <p:spPr>
          <a:xfrm>
            <a:off x="6562725" y="3576637"/>
            <a:ext cx="1428750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DC2C8B5D-DAE9-446C-8990-932E7A0C6B5E}"/>
              </a:ext>
            </a:extLst>
          </p:cNvPr>
          <p:cNvSpPr/>
          <p:nvPr/>
        </p:nvSpPr>
        <p:spPr>
          <a:xfrm>
            <a:off x="5791200" y="4932759"/>
            <a:ext cx="2124075" cy="50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57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06B423D1-9CFD-4DC9-9624-3B7D88CF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DISIDA scan </a:t>
            </a:r>
          </a:p>
          <a:p>
            <a:pPr>
              <a:buFontTx/>
              <a:buChar char="-"/>
            </a:pPr>
            <a:r>
              <a:rPr lang="en-US" sz="2000" b="1" dirty="0"/>
              <a:t>Homogenous radiotracer activity in liver without definite GB</a:t>
            </a:r>
          </a:p>
          <a:p>
            <a:pPr>
              <a:buFontTx/>
              <a:buChar char="-"/>
            </a:pPr>
            <a:r>
              <a:rPr lang="en-US" sz="2000" b="1" dirty="0"/>
              <a:t>Visualization </a:t>
            </a:r>
            <a:r>
              <a:rPr lang="en-US" sz="2000" b="1" dirty="0">
                <a:solidFill>
                  <a:srgbClr val="FF0000"/>
                </a:solidFill>
              </a:rPr>
              <a:t>no</a:t>
            </a:r>
            <a:r>
              <a:rPr lang="en-US" sz="2000" b="1" dirty="0"/>
              <a:t> good evidence radiotracer activity in intestine.</a:t>
            </a:r>
          </a:p>
          <a:p>
            <a:pPr marL="0" indent="0">
              <a:buNone/>
            </a:pPr>
            <a:r>
              <a:rPr lang="en-US" sz="2000" b="1" dirty="0"/>
              <a:t>IOC: </a:t>
            </a:r>
          </a:p>
          <a:p>
            <a:pPr>
              <a:buFontTx/>
              <a:buChar char="-"/>
            </a:pPr>
            <a:r>
              <a:rPr lang="en-US" sz="2000" b="1" dirty="0"/>
              <a:t>Nodular surface of liver parenchyma</a:t>
            </a:r>
          </a:p>
          <a:p>
            <a:pPr>
              <a:buFontTx/>
              <a:buChar char="-"/>
            </a:pPr>
            <a:r>
              <a:rPr lang="en-US" sz="2000" b="1" dirty="0"/>
              <a:t>Contrast can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b="1" dirty="0"/>
              <a:t> pass to cystic duct, intrahepatic bile duct, and common bile duct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356B0EF-B24C-4404-BA42-2C716DAA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8764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Diagnosis: biliary atresia</a:t>
            </a:r>
          </a:p>
          <a:p>
            <a:pPr marL="0" indent="0">
              <a:buNone/>
            </a:pPr>
            <a:r>
              <a:rPr lang="en-US" sz="2400" b="1" dirty="0"/>
              <a:t>Procedure: Roux </a:t>
            </a:r>
            <a:r>
              <a:rPr lang="en-US" sz="2400" b="1" dirty="0" err="1"/>
              <a:t>en</a:t>
            </a:r>
            <a:r>
              <a:rPr lang="en-US" sz="2400" b="1" dirty="0"/>
              <a:t> –y </a:t>
            </a:r>
            <a:r>
              <a:rPr lang="en-US" sz="2400" b="1" dirty="0" err="1"/>
              <a:t>hepaticoportoenterostomy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(Kasai operation )</a:t>
            </a:r>
            <a:endParaRPr lang="th-TH" sz="2400" b="1" dirty="0"/>
          </a:p>
          <a:p>
            <a:endParaRPr lang="th-TH" sz="24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8FC2E0-9964-4C0E-B098-F5A41A7A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0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96EAD4-5551-4809-B3CE-94801D54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755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Case 2</a:t>
            </a:r>
          </a:p>
          <a:p>
            <a:pPr marL="0" indent="0">
              <a:buNone/>
            </a:pPr>
            <a:r>
              <a:rPr lang="en-US" b="1" dirty="0"/>
              <a:t>A 6-week-old male infant presents with cholestatic jaundice.</a:t>
            </a:r>
          </a:p>
          <a:p>
            <a:pPr marL="0" indent="0">
              <a:buNone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History of pale stool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 weight and height are appropriated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Physical examination reveals marked icteric sclera, non palpable liver and spleen</a:t>
            </a:r>
            <a:endParaRPr lang="th-TH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Investigation: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TB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DB 15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11 mg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dl, ALT 190, AST 170, AP 250 U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-   Abdominal ultrasound: </a:t>
            </a:r>
            <a:r>
              <a:rPr lang="en-GB" sz="1800" b="1" i="0" dirty="0">
                <a:effectLst/>
              </a:rPr>
              <a:t>cystic or fusiform dilatation of the common bile duct</a:t>
            </a:r>
            <a:endParaRPr lang="th-TH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3B44-B2C1-460E-8F04-C9B08E47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id="{724157D1-5818-4FE8-8DA0-F747FD279C0F}"/>
              </a:ext>
            </a:extLst>
          </p:cNvPr>
          <p:cNvSpPr/>
          <p:nvPr/>
        </p:nvSpPr>
        <p:spPr>
          <a:xfrm>
            <a:off x="2190750" y="2814506"/>
            <a:ext cx="1428750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44791C7E-439E-4AE3-9FAD-A8541A0727F5}"/>
              </a:ext>
            </a:extLst>
          </p:cNvPr>
          <p:cNvSpPr/>
          <p:nvPr/>
        </p:nvSpPr>
        <p:spPr>
          <a:xfrm>
            <a:off x="3481387" y="4906168"/>
            <a:ext cx="5229225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32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C744FF7-BCA9-4CB2-8C3E-E7EDD00B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+mn-lt"/>
                <a:ea typeface="Calibri" panose="020F0502020204030204" pitchFamily="34" charset="0"/>
                <a:cs typeface="Cordia New" panose="020B0304020202020204" pitchFamily="34" charset="-34"/>
              </a:rPr>
              <a:t>Abdominal ultrasound</a:t>
            </a:r>
            <a:endParaRPr lang="th-TH" sz="4000" b="1" dirty="0">
              <a:latin typeface="+mn-lt"/>
            </a:endParaRPr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8F548710-1CDF-4874-9714-D294C81A9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39" t="24809" r="41258" b="25721"/>
          <a:stretch/>
        </p:blipFill>
        <p:spPr>
          <a:xfrm>
            <a:off x="3143250" y="1690688"/>
            <a:ext cx="5372100" cy="3645930"/>
          </a:xfr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D868FAF-F32B-41DA-8240-FE65762FF369}"/>
              </a:ext>
            </a:extLst>
          </p:cNvPr>
          <p:cNvSpPr txBox="1"/>
          <p:nvPr/>
        </p:nvSpPr>
        <p:spPr>
          <a:xfrm>
            <a:off x="9037983" y="627597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/>
              <a:t>J </a:t>
            </a:r>
            <a:r>
              <a:rPr lang="th-TH" sz="1600" b="1" dirty="0" err="1"/>
              <a:t>Med</a:t>
            </a:r>
            <a:r>
              <a:rPr lang="th-TH" sz="1600" b="1" dirty="0"/>
              <a:t> </a:t>
            </a:r>
            <a:r>
              <a:rPr lang="th-TH" sz="1600" b="1" dirty="0" err="1"/>
              <a:t>Ultrasound</a:t>
            </a:r>
            <a:r>
              <a:rPr lang="th-TH" sz="1600" b="1" dirty="0"/>
              <a:t> </a:t>
            </a:r>
            <a:r>
              <a:rPr lang="en-US" sz="1600" b="1" dirty="0"/>
              <a:t>2007;15:191-6. </a:t>
            </a:r>
            <a:endParaRPr lang="th-TH" sz="1600" b="1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C2451A1-9A63-4550-983C-8BCE57479C58}"/>
              </a:ext>
            </a:extLst>
          </p:cNvPr>
          <p:cNvSpPr txBox="1"/>
          <p:nvPr/>
        </p:nvSpPr>
        <p:spPr>
          <a:xfrm flipH="1">
            <a:off x="3409950" y="5584934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Choledochal cyst</a:t>
            </a:r>
          </a:p>
          <a:p>
            <a:pPr algn="ctr"/>
            <a:endParaRPr lang="en-US" b="1" dirty="0"/>
          </a:p>
          <a:p>
            <a:pPr algn="ctr"/>
            <a:endParaRPr lang="th-TH" b="1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82E4F4B-5FF4-4FE4-A600-538A4F3AF449}"/>
              </a:ext>
            </a:extLst>
          </p:cNvPr>
          <p:cNvSpPr txBox="1"/>
          <p:nvPr/>
        </p:nvSpPr>
        <p:spPr>
          <a:xfrm flipH="1">
            <a:off x="3537917" y="5969654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Hepaticojejunostomy</a:t>
            </a:r>
            <a:endParaRPr lang="th-TH" b="1" dirty="0"/>
          </a:p>
          <a:p>
            <a:pPr algn="ctr"/>
            <a:endParaRPr lang="en-US" b="1" dirty="0"/>
          </a:p>
          <a:p>
            <a:pPr algn="ctr"/>
            <a:endParaRPr lang="th-TH" b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28FC2E0-9964-4C0E-B098-F5A41A7A8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96EAD4-5551-4809-B3CE-94801D54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7" y="13755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Case 3</a:t>
            </a:r>
          </a:p>
          <a:p>
            <a:pPr marL="0" indent="0">
              <a:buNone/>
            </a:pPr>
            <a:r>
              <a:rPr lang="en-US" b="1" dirty="0"/>
              <a:t>A 4-week-old male infant presents with cholestatic jaundice.</a:t>
            </a:r>
          </a:p>
          <a:p>
            <a:pPr marL="0" indent="0">
              <a:buNone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History of pale stool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His weight and height are appropriated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Physical examination reveals marked icteric sclera, non palpable liver and spleen </a:t>
            </a:r>
          </a:p>
          <a:p>
            <a:pPr>
              <a:buFontTx/>
              <a:buChar char="-"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Investigation: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TB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DB 7/5 mg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dl, ALT 153, AST 150, AP 290 U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/</a:t>
            </a: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L</a:t>
            </a:r>
            <a:r>
              <a:rPr lang="th-TH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>
              <a:buFontTx/>
              <a:buChar char="-"/>
            </a:pPr>
            <a:endParaRPr lang="en-US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r>
              <a:rPr lang="en-US" sz="1800" b="1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Abdominal ultrasound: mild </a:t>
            </a:r>
            <a:r>
              <a:rPr lang="en-US" sz="1800" b="1" i="0" dirty="0">
                <a:effectLst/>
              </a:rPr>
              <a:t>parenchymatous change of liver</a:t>
            </a:r>
          </a:p>
          <a:p>
            <a:pPr>
              <a:buFontTx/>
              <a:buChar char="-"/>
            </a:pPr>
            <a:endParaRPr lang="en-US" sz="1800" b="1" dirty="0">
              <a:latin typeface="+mn-lt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+mn-lt"/>
              </a:rPr>
              <a:t>DISIDA scan: Impaired  uptake, excretion of tracer into small bowel</a:t>
            </a:r>
          </a:p>
          <a:p>
            <a:pPr>
              <a:buFontTx/>
              <a:buChar char="-"/>
            </a:pPr>
            <a:endParaRPr lang="en-US" sz="1800" b="1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buFontTx/>
              <a:buChar char="-"/>
            </a:pPr>
            <a:endParaRPr lang="th-TH" sz="1800" b="1" dirty="0">
              <a:effectLst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3B44-B2C1-460E-8F04-C9B08E474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-16588"/>
            <a:ext cx="8349807" cy="1214270"/>
          </a:xfrm>
          <a:prstGeom prst="rect">
            <a:avLst/>
          </a:prstGeom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id="{16DA517B-B72D-4832-8D18-C8F796B85A8A}"/>
              </a:ext>
            </a:extLst>
          </p:cNvPr>
          <p:cNvSpPr/>
          <p:nvPr/>
        </p:nvSpPr>
        <p:spPr>
          <a:xfrm>
            <a:off x="2018222" y="2572967"/>
            <a:ext cx="1428750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C9C1BBCD-7F12-49AE-8C57-DDDD5D91FBE2}"/>
              </a:ext>
            </a:extLst>
          </p:cNvPr>
          <p:cNvSpPr/>
          <p:nvPr/>
        </p:nvSpPr>
        <p:spPr>
          <a:xfrm>
            <a:off x="2593316" y="3892762"/>
            <a:ext cx="1428750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21362C7-0389-4944-8D81-DA8EA41AD762}"/>
              </a:ext>
            </a:extLst>
          </p:cNvPr>
          <p:cNvSpPr/>
          <p:nvPr/>
        </p:nvSpPr>
        <p:spPr>
          <a:xfrm>
            <a:off x="3519578" y="4546122"/>
            <a:ext cx="3579962" cy="39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DA8E3E3D-A22D-4836-9121-C031B2AE2388}"/>
              </a:ext>
            </a:extLst>
          </p:cNvPr>
          <p:cNvSpPr/>
          <p:nvPr/>
        </p:nvSpPr>
        <p:spPr>
          <a:xfrm>
            <a:off x="2516037" y="5212557"/>
            <a:ext cx="5368505" cy="39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D7E3B4D-CF2A-4E73-9D0C-E405C3E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DISIDA scan</a:t>
            </a:r>
            <a:endParaRPr lang="th-TH" sz="3600" b="1" dirty="0">
              <a:latin typeface="+mn-lt"/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31D185C-2562-4000-BFBA-411BC0113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26" t="16833" r="18307" b="14620"/>
          <a:stretch/>
        </p:blipFill>
        <p:spPr>
          <a:xfrm>
            <a:off x="2296885" y="1690688"/>
            <a:ext cx="6814458" cy="4260812"/>
          </a:xfr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0BF1354-F6D0-4C05-84BD-09EF2574FE70}"/>
              </a:ext>
            </a:extLst>
          </p:cNvPr>
          <p:cNvSpPr txBox="1"/>
          <p:nvPr/>
        </p:nvSpPr>
        <p:spPr>
          <a:xfrm flipH="1">
            <a:off x="4274819" y="6096000"/>
            <a:ext cx="912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Neonatal hepatitis</a:t>
            </a:r>
          </a:p>
          <a:p>
            <a:endParaRPr lang="th-TH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28FC2E0-9964-4C0E-B098-F5A41A7A8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CFE596-1A24-4F27-9FDE-00FAE5A1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8D335152-8472-475B-B06E-7DC1664E7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0332"/>
              </p:ext>
            </p:extLst>
          </p:nvPr>
        </p:nvGraphicFramePr>
        <p:xfrm>
          <a:off x="838200" y="1339850"/>
          <a:ext cx="10515600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94206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8388852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213899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00298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Case 1</a:t>
                      </a: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History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Cholestatic jaundice/ pale stool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Cholestatic jaundice/ pale stool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Cholestatic jaundice/ pale stool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07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examination 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Marked icteric sclera, liver 2 cm below RCM, liver span 9 cm</a:t>
                      </a:r>
                      <a:r>
                        <a:rPr lang="en-US" sz="2400" b="1" dirty="0"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,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non palpable spleen</a:t>
                      </a:r>
                      <a:r>
                        <a:rPr lang="th-TH" sz="2400" b="1" dirty="0"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Marked icteric sclera, non palpable liver and spleen 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400" b="1" dirty="0"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effectLst/>
                          <a:latin typeface="+mn-lt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Marked icteric sclera, non palpable liver and spleen 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400" b="1" dirty="0">
                        <a:latin typeface="+mn-lt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400" dirty="0">
                        <a:latin typeface="+mn-lt"/>
                      </a:endParaRP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99033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C96EB83B-0122-4C47-839B-88104DD9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0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2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592D0B-688D-499B-AD5E-A77CAC8E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A47FB6BB-BEBF-483F-9FEB-6A132B9DD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05024"/>
              </p:ext>
            </p:extLst>
          </p:nvPr>
        </p:nvGraphicFramePr>
        <p:xfrm>
          <a:off x="701040" y="635794"/>
          <a:ext cx="11026140" cy="5586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6535">
                  <a:extLst>
                    <a:ext uri="{9D8B030D-6E8A-4147-A177-3AD203B41FA5}">
                      <a16:colId xmlns:a16="http://schemas.microsoft.com/office/drawing/2014/main" val="1551012838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val="1014406334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val="2927275869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val="1144803690"/>
                    </a:ext>
                  </a:extLst>
                </a:gridCol>
              </a:tblGrid>
              <a:tr h="710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Investigations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466963"/>
                  </a:ext>
                </a:extLst>
              </a:tr>
              <a:tr h="2007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U/S</a:t>
                      </a: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1" dirty="0">
                          <a:latin typeface="+mn-lt"/>
                        </a:rPr>
                        <a:t>Liver parenchymatous change, triangular cord sign, atretic gall bladder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Seen choledochal cyst</a:t>
                      </a: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Liver parenchymatous change, distended gall bladder</a:t>
                      </a: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037115"/>
                  </a:ext>
                </a:extLst>
              </a:tr>
              <a:tr h="1625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DISIDA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Good uptake, no excretion of tracer into small bowel</a:t>
                      </a:r>
                    </a:p>
                    <a:p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-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Impaired  uptake, excretion of tracer into small bowel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31047"/>
                  </a:ext>
                </a:extLst>
              </a:tr>
              <a:tr h="124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IOC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No contrast pass (up) and into small bowel </a:t>
                      </a:r>
                      <a:endParaRPr lang="th-TH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-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pPr algn="ctr"/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</a:rPr>
                        <a:t>-</a:t>
                      </a:r>
                      <a:endParaRPr lang="th-TH" sz="2400" b="1" dirty="0">
                        <a:latin typeface="+mn-lt"/>
                      </a:endParaRPr>
                    </a:p>
                    <a:p>
                      <a:pPr algn="ctr"/>
                      <a:endParaRPr lang="th-TH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3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CFE596-1A24-4F27-9FDE-00FAE5A1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8D335152-8472-475B-B06E-7DC1664E7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730889"/>
              </p:ext>
            </p:extLst>
          </p:nvPr>
        </p:nvGraphicFramePr>
        <p:xfrm>
          <a:off x="572428" y="2281276"/>
          <a:ext cx="10781372" cy="2295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5343">
                  <a:extLst>
                    <a:ext uri="{9D8B030D-6E8A-4147-A177-3AD203B41FA5}">
                      <a16:colId xmlns:a16="http://schemas.microsoft.com/office/drawing/2014/main" val="369420600"/>
                    </a:ext>
                  </a:extLst>
                </a:gridCol>
                <a:gridCol w="2695343">
                  <a:extLst>
                    <a:ext uri="{9D8B030D-6E8A-4147-A177-3AD203B41FA5}">
                      <a16:colId xmlns:a16="http://schemas.microsoft.com/office/drawing/2014/main" val="3783888529"/>
                    </a:ext>
                  </a:extLst>
                </a:gridCol>
                <a:gridCol w="2695343">
                  <a:extLst>
                    <a:ext uri="{9D8B030D-6E8A-4147-A177-3AD203B41FA5}">
                      <a16:colId xmlns:a16="http://schemas.microsoft.com/office/drawing/2014/main" val="721389951"/>
                    </a:ext>
                  </a:extLst>
                </a:gridCol>
                <a:gridCol w="2695343">
                  <a:extLst>
                    <a:ext uri="{9D8B030D-6E8A-4147-A177-3AD203B41FA5}">
                      <a16:colId xmlns:a16="http://schemas.microsoft.com/office/drawing/2014/main" val="600298688"/>
                    </a:ext>
                  </a:extLst>
                </a:gridCol>
              </a:tblGrid>
              <a:tr h="114772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Case 1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0092"/>
                  </a:ext>
                </a:extLst>
              </a:tr>
              <a:tr h="1147724">
                <a:tc>
                  <a:txBody>
                    <a:bodyPr/>
                    <a:lstStyle/>
                    <a:p>
                      <a:r>
                        <a:rPr lang="en-US" b="1" dirty="0"/>
                        <a:t>Diagnosis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Biliary atresia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Choledochal cyst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Neonatal hepatitis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29051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C96EB83B-0122-4C47-839B-88104DD97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0"/>
            <a:ext cx="8349807" cy="12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outlines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596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และพยาธิสรีรวิทยาของภาวะตัวเหลืองที่เกิดจากน้ำดีคั่งในทารก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อาการและอาการแสดงของภาวะตัวเหลืองที่เกิดจากน้ำดีคั่งในทารก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การวินิจฉัยและการวินิจฉัยแยกโรคภาวะตัวเหลืองที่เกิดจากน้ำดีคั่งในทารก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ห้องปฏิบัติการอื่น ๆ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การรักษาภาวะตัวเหลืองที่เกิดจากน้ำดีคั่งในทารกรวมถึงการรักษาระยะยาว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ความรู้พื้นฐานหลังการ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เรียนด้วย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วิธีถาม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D33E09-3040-42EE-BF95-4AA15EF2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293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ศึกษาเพิ่มเติมได้ที่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ณัฐพง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อัครผล.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Neonatal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Cholestatic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Jaundice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ใน: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 ภาวิจิตร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สุพร ตรีพง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กรุณา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เสก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สิต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โอสถากุล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พรเทพ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ตั่นเ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พง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ษ์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เพ็ญศรี โควสุวรรณ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นิพัทธ์ สีมาขจร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บรรณาธิการ. แนวเวช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ปฎิบั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ติโรคทางเดินอาหารและตับในเด็ก ฉบับเรียบเรียงครั้งที่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กรุงเทพฯ: บียอน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เอ็นทอร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ซ์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หน้า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192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Bruyne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R, Van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Biervliet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Vande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Velde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S, Van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Winckel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M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Clinical practice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neonatal cholestasis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Eur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Pediatr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2011;170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):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279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Feldman AG, Mack CL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Biliary Atresia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Clinical Lessons Learned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Pediatr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Gastroenterol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Nutr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2015;61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):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167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75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lvl="0">
              <a:lnSpc>
                <a:spcPct val="100000"/>
              </a:lnSpc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วรนุช จงศรี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Neonatal Cholestasis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ใน: วรนุช จงศรี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สัว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ิ์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บรรณาธิการ. โรคตับในเด็ก. กรุงเทพฯ: โรงพิมพ์แห่งจุฬาลงกรณ์มหาวิทยาลัย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; 2561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หน้า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95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8FC2E0-9964-4C0E-B098-F5A41A7A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19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ศึกษาเพิ่มเติมได้ที่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เวชปฏิบัติ การดูแลรักษาภาวะน้ำดีคั่งในทารก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internet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2557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[เมษายน พ.ศ.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2557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Available from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://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pthaigastro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Guideline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aspx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Fawaz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R, Baumann U,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Ekong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Fischler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Hadzic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N, Mack CL, et al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Guideline for the Evaluation of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Cholestatic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Jaundice in Infants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Joint Recommendations of the North American Society for Pediatric Gastroenterology,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Hepatology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and Nutrition and the European Society for Pediatric Gastroenterology,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Hepatology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and Nutrition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Pediatr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Gastroenterol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Nutr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2017;64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68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Bezerra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JA,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Spino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C, Magee JC,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Shneider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BL, Rosenthal P, Wang KS, et al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 of corticosteroids after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hepatoportoenterostomy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for bile drainage in infants with biliary atresia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START randomized clinical trial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JAMA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2014;311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):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1750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Jimenez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Rivera C,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Jolin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Dahel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KS,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Fortinsky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KJ,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Gozdyra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P,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Benchimol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EI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incidence and outcomes of biliary atresia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Pediatr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Gastroenterol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Nutr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2013 ;56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):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54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8FC2E0-9964-4C0E-B098-F5A41A7A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14313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7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2462"/>
            <a:ext cx="8349807" cy="1214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-24261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Thank you</a:t>
            </a:r>
            <a:endParaRPr lang="th-TH" sz="4800" b="1" dirty="0">
              <a:latin typeface="+mn-lt"/>
            </a:endParaRPr>
          </a:p>
        </p:txBody>
      </p:sp>
      <p:pic>
        <p:nvPicPr>
          <p:cNvPr id="4" name="รูปภาพ 3" descr="รูปภาพประกอบด้วย ข้อความ, หญ้า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1BD16EA-EE3F-4EE4-A717-3D30CBD60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7" r="5199" b="35664"/>
          <a:stretch/>
        </p:blipFill>
        <p:spPr>
          <a:xfrm>
            <a:off x="2955235" y="2445556"/>
            <a:ext cx="6281529" cy="33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42366" y="2186063"/>
            <a:ext cx="9144000" cy="37783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latin typeface="+mn-lt"/>
              </a:rPr>
              <a:t>Definition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Pathophysiology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Approach and diagnosis: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- Clinical </a:t>
            </a:r>
            <a:r>
              <a:rPr lang="en-US" sz="2400" b="1" dirty="0" smtClean="0">
                <a:latin typeface="+mn-lt"/>
              </a:rPr>
              <a:t>manifestation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- </a:t>
            </a:r>
            <a:r>
              <a:rPr lang="en-US" sz="2400" b="1" dirty="0">
                <a:latin typeface="+mn-lt"/>
              </a:rPr>
              <a:t>Investigation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Treatment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Prognosis</a:t>
            </a:r>
            <a:endParaRPr lang="th-TH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996" y="1035573"/>
            <a:ext cx="754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latin typeface="Arial-BoldMT"/>
              </a:rPr>
              <a:t>Objectives</a:t>
            </a:r>
            <a:endParaRPr lang="th-TH" sz="36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6D33E09-3040-42EE-BF95-4AA15EF2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141" y="138687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Definition</a:t>
            </a:r>
            <a:endParaRPr lang="th-TH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3" t="8758" r="38650" b="75573"/>
          <a:stretch/>
        </p:blipFill>
        <p:spPr>
          <a:xfrm>
            <a:off x="0" y="2462"/>
            <a:ext cx="8349807" cy="1214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314171" y="3476549"/>
            <a:ext cx="9144000" cy="2387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latin typeface="+mn-lt"/>
              </a:rPr>
              <a:t>Conjugated </a:t>
            </a:r>
            <a:r>
              <a:rPr lang="en-US" sz="2800" b="1" dirty="0" err="1">
                <a:latin typeface="+mn-lt"/>
              </a:rPr>
              <a:t>hyperbilirubinemia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	- Conjugated bilirubin &gt; 1mg/</a:t>
            </a:r>
            <a:r>
              <a:rPr lang="en-US" sz="2800" b="1" dirty="0" err="1">
                <a:latin typeface="+mn-lt"/>
              </a:rPr>
              <a:t>dL</a:t>
            </a:r>
            <a:r>
              <a:rPr lang="en-US" sz="2800" b="1" dirty="0">
                <a:latin typeface="+mn-lt"/>
              </a:rPr>
              <a:t>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  if  TB &lt; 5mg/</a:t>
            </a:r>
            <a:r>
              <a:rPr lang="en-US" sz="2800" b="1" dirty="0" err="1">
                <a:latin typeface="+mn-lt"/>
              </a:rPr>
              <a:t>dL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	- Conjugated bilirubin &gt; 20%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   if  TB is &gt;5 mg/</a:t>
            </a:r>
            <a:r>
              <a:rPr lang="en-US" sz="2800" b="1" dirty="0" err="1">
                <a:latin typeface="+mn-lt"/>
              </a:rPr>
              <a:t>dL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endParaRPr lang="th-TH" sz="2800" b="1" dirty="0">
              <a:latin typeface="+mn-lt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C0F17DF-FE4D-411F-84D8-BAAC1B414A3E}"/>
              </a:ext>
            </a:extLst>
          </p:cNvPr>
          <p:cNvSpPr txBox="1"/>
          <p:nvPr/>
        </p:nvSpPr>
        <p:spPr>
          <a:xfrm flipH="1">
            <a:off x="8999219" y="6298064"/>
            <a:ext cx="5490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Eur J </a:t>
            </a:r>
            <a:r>
              <a:rPr lang="en-US" sz="1600" b="1" dirty="0" err="1"/>
              <a:t>Pediatr</a:t>
            </a:r>
            <a:r>
              <a:rPr lang="en-US" sz="1600" b="1" dirty="0"/>
              <a:t>. 2011;170(3):279-84. 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03222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80C7BE-D55A-4FE9-A3BF-DF07C7D2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Pathophysiology</a:t>
            </a:r>
            <a:endParaRPr lang="th-TH" dirty="0">
              <a:latin typeface="+mn-lt"/>
            </a:endParaRP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4B0D4E-6A2B-404F-B53E-027EEF655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Biliary atresia*</a:t>
            </a:r>
          </a:p>
          <a:p>
            <a:r>
              <a:rPr lang="en-US" b="1" dirty="0"/>
              <a:t>Choledochal cyst</a:t>
            </a:r>
          </a:p>
          <a:p>
            <a:r>
              <a:rPr lang="en-US" b="1" dirty="0"/>
              <a:t>Neonatal hepatitis</a:t>
            </a:r>
          </a:p>
          <a:p>
            <a:r>
              <a:rPr lang="en-US" b="1" dirty="0"/>
              <a:t>Infections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* Time dependent, golden period 60 days for operation</a:t>
            </a:r>
          </a:p>
        </p:txBody>
      </p:sp>
      <p:sp>
        <p:nvSpPr>
          <p:cNvPr id="9" name="ตัวแทนเนื้อหา 8">
            <a:extLst>
              <a:ext uri="{FF2B5EF4-FFF2-40B4-BE49-F238E27FC236}">
                <a16:creationId xmlns:a16="http://schemas.microsoft.com/office/drawing/2014/main" id="{6CB06D3C-1AA8-4D31-A489-EB13E8B34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Metabolic diseases</a:t>
            </a:r>
          </a:p>
          <a:p>
            <a:r>
              <a:rPr lang="en-US" b="1" dirty="0"/>
              <a:t>Endocrine diseases</a:t>
            </a:r>
          </a:p>
          <a:p>
            <a:r>
              <a:rPr lang="en-US" b="1" dirty="0"/>
              <a:t>Others</a:t>
            </a:r>
            <a:endParaRPr lang="th-TH" b="1" dirty="0"/>
          </a:p>
          <a:p>
            <a:endParaRPr lang="th-TH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73" t="72873" r="51006" b="6733"/>
          <a:stretch/>
        </p:blipFill>
        <p:spPr>
          <a:xfrm>
            <a:off x="0" y="6076680"/>
            <a:ext cx="4628343" cy="78132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8DA904E-6438-43F1-82E0-5259240C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0" t="8758" r="54939" b="82454"/>
          <a:stretch/>
        </p:blipFill>
        <p:spPr>
          <a:xfrm>
            <a:off x="10800523" y="264009"/>
            <a:ext cx="877956" cy="9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2381</Words>
  <Application>Microsoft Office PowerPoint</Application>
  <PresentationFormat>แบบจอกว้าง</PresentationFormat>
  <Paragraphs>474</Paragraphs>
  <Slides>62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62</vt:i4>
      </vt:variant>
    </vt:vector>
  </HeadingPairs>
  <TitlesOfParts>
    <vt:vector size="70" baseType="lpstr">
      <vt:lpstr>Angsana New</vt:lpstr>
      <vt:lpstr>Arial</vt:lpstr>
      <vt:lpstr>Arial-BoldMT</vt:lpstr>
      <vt:lpstr>Calibri</vt:lpstr>
      <vt:lpstr>Calibri Light</vt:lpstr>
      <vt:lpstr>Cordia New</vt:lpstr>
      <vt:lpstr>TH SarabunPSK</vt:lpstr>
      <vt:lpstr>Office Theme</vt:lpstr>
      <vt:lpstr>Neonatal Cholestasis</vt:lpstr>
      <vt:lpstr>Pre-tests</vt:lpstr>
      <vt:lpstr>งานนำเสนอ PowerPoint</vt:lpstr>
      <vt:lpstr>งานนำเสนอ PowerPoint</vt:lpstr>
      <vt:lpstr>งานนำเสนอ PowerPoint</vt:lpstr>
      <vt:lpstr>Lecture outlines</vt:lpstr>
      <vt:lpstr>Definition Pathophysiology Approach and diagnosis:  - Clinical manifestation - Investigation Treatment Prognosis</vt:lpstr>
      <vt:lpstr>Conjugated hyperbilirubinemia  - Conjugated bilirubin &gt; 1mg/dL     if  TB &lt; 5mg/dL  - Conjugated bilirubin &gt; 20%     if  TB is &gt;5 mg/dL </vt:lpstr>
      <vt:lpstr>Pathophysiology</vt:lpstr>
      <vt:lpstr>Cholestatic jaundice should be excluded in all infants with prolonged jaundice</vt:lpstr>
      <vt:lpstr>Pathophysiology</vt:lpstr>
      <vt:lpstr>Pathophysiology</vt:lpstr>
      <vt:lpstr>Pathophysiology</vt:lpstr>
      <vt:lpstr>Pathophysiology</vt:lpstr>
      <vt:lpstr>งานนำเสนอ PowerPoint</vt:lpstr>
      <vt:lpstr>งานนำเสนอ PowerPoint</vt:lpstr>
      <vt:lpstr>EVALUATION OF THE CHOLESTATIC NEONATE</vt:lpstr>
      <vt:lpstr>งานนำเสนอ PowerPoint</vt:lpstr>
      <vt:lpstr>งานนำเสนอ PowerPoint</vt:lpstr>
      <vt:lpstr>แนวเวชปฏิบัติ การดูแลรักษาภาวะน้ำดีคั่งในทารก (guideline for neonatal cholestatic jaundice)</vt:lpstr>
      <vt:lpstr>งานนำเสนอ PowerPoint</vt:lpstr>
      <vt:lpstr>Evaluation</vt:lpstr>
      <vt:lpstr>Family history </vt:lpstr>
      <vt:lpstr>Prenatal history  </vt:lpstr>
      <vt:lpstr>Natal history  </vt:lpstr>
      <vt:lpstr>Physical examination </vt:lpstr>
      <vt:lpstr>Physical examination </vt:lpstr>
      <vt:lpstr>classification of biliary atresia</vt:lpstr>
      <vt:lpstr>Investigation Abdominal ultrasonography </vt:lpstr>
      <vt:lpstr>DISIDA scan (excretion)</vt:lpstr>
      <vt:lpstr>DISIDA scan (no excretion) </vt:lpstr>
      <vt:lpstr>Liver biopsy in biliary atresia</vt:lpstr>
      <vt:lpstr>Intraoperative cholangiography</vt:lpstr>
      <vt:lpstr>Investigation </vt:lpstr>
      <vt:lpstr>Investigation </vt:lpstr>
      <vt:lpstr>Investigation </vt:lpstr>
      <vt:lpstr>Investigation </vt:lpstr>
      <vt:lpstr>Treatment </vt:lpstr>
      <vt:lpstr>Medical supportive treatment</vt:lpstr>
      <vt:lpstr>Nutrition support in cholestasis</vt:lpstr>
      <vt:lpstr>Specific treatment </vt:lpstr>
      <vt:lpstr>Hepatoportoenterostomy (Kasai) procedure</vt:lpstr>
      <vt:lpstr>Specific treatment </vt:lpstr>
      <vt:lpstr>Specific treatment </vt:lpstr>
      <vt:lpstr>Specific treatment </vt:lpstr>
      <vt:lpstr>Specific treatment </vt:lpstr>
      <vt:lpstr>Prognosis</vt:lpstr>
      <vt:lpstr>PROGNOSIS OF BILIARY ATRESIA</vt:lpstr>
      <vt:lpstr>PROGNOSIS OF BILIARY ATRESIA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Abdominal ultrasound</vt:lpstr>
      <vt:lpstr>งานนำเสนอ PowerPoint</vt:lpstr>
      <vt:lpstr>DISIDA scan</vt:lpstr>
      <vt:lpstr>งานนำเสนอ PowerPoint</vt:lpstr>
      <vt:lpstr>งานนำเสนอ PowerPoint</vt:lpstr>
      <vt:lpstr>งานนำเสนอ PowerPoint</vt:lpstr>
      <vt:lpstr>ศึกษาเพิ่มเติมได้ที่</vt:lpstr>
      <vt:lpstr>ศึกษาเพิ่มเติมได้ที่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Cholestasis</dc:title>
  <dc:creator>ADMIN</dc:creator>
  <cp:lastModifiedBy>กุมารเวชศาสตร์</cp:lastModifiedBy>
  <cp:revision>53</cp:revision>
  <dcterms:created xsi:type="dcterms:W3CDTF">2017-10-12T02:58:52Z</dcterms:created>
  <dcterms:modified xsi:type="dcterms:W3CDTF">2022-12-17T05:40:13Z</dcterms:modified>
</cp:coreProperties>
</file>