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4"/>
  </p:notesMasterIdLst>
  <p:sldIdLst>
    <p:sldId id="256" r:id="rId2"/>
    <p:sldId id="261" r:id="rId3"/>
    <p:sldId id="262" r:id="rId4"/>
    <p:sldId id="259" r:id="rId5"/>
    <p:sldId id="263" r:id="rId6"/>
    <p:sldId id="260" r:id="rId7"/>
    <p:sldId id="265" r:id="rId8"/>
    <p:sldId id="267" r:id="rId9"/>
    <p:sldId id="268" r:id="rId10"/>
    <p:sldId id="271" r:id="rId11"/>
    <p:sldId id="272" r:id="rId12"/>
    <p:sldId id="269" r:id="rId13"/>
    <p:sldId id="312" r:id="rId14"/>
    <p:sldId id="273" r:id="rId15"/>
    <p:sldId id="274" r:id="rId16"/>
    <p:sldId id="275" r:id="rId17"/>
    <p:sldId id="276" r:id="rId18"/>
    <p:sldId id="277" r:id="rId19"/>
    <p:sldId id="278" r:id="rId20"/>
    <p:sldId id="313"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kern="1200">
        <a:solidFill>
          <a:schemeClr val="tx1"/>
        </a:solidFill>
        <a:latin typeface="Arial" pitchFamily="34" charset="0"/>
        <a:ea typeface="+mn-ea"/>
        <a:cs typeface="Angsana New" pitchFamily="18" charset="-34"/>
      </a:defRPr>
    </a:lvl6pPr>
    <a:lvl7pPr marL="2743200" algn="l" defTabSz="914400" rtl="0" eaLnBrk="1" latinLnBrk="0" hangingPunct="1">
      <a:defRPr kern="1200">
        <a:solidFill>
          <a:schemeClr val="tx1"/>
        </a:solidFill>
        <a:latin typeface="Arial" pitchFamily="34" charset="0"/>
        <a:ea typeface="+mn-ea"/>
        <a:cs typeface="Angsana New" pitchFamily="18" charset="-34"/>
      </a:defRPr>
    </a:lvl7pPr>
    <a:lvl8pPr marL="3200400" algn="l" defTabSz="914400" rtl="0" eaLnBrk="1" latinLnBrk="0" hangingPunct="1">
      <a:defRPr kern="1200">
        <a:solidFill>
          <a:schemeClr val="tx1"/>
        </a:solidFill>
        <a:latin typeface="Arial" pitchFamily="34" charset="0"/>
        <a:ea typeface="+mn-ea"/>
        <a:cs typeface="Angsana New" pitchFamily="18" charset="-34"/>
      </a:defRPr>
    </a:lvl8pPr>
    <a:lvl9pPr marL="3657600" algn="l" defTabSz="914400" rtl="0" eaLnBrk="1" latinLnBrk="0" hangingPunct="1">
      <a:defRPr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00"/>
    <a:srgbClr val="FFFF00"/>
    <a:srgbClr val="0000CC"/>
    <a:srgbClr val="00CC66"/>
    <a:srgbClr val="FF0000"/>
    <a:srgbClr val="CCCC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3" d="100"/>
          <a:sy n="83" d="100"/>
        </p:scale>
        <p:origin x="-1740" y="-606"/>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h-TH"/>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983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h-TH"/>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E744C5-A758-4342-9F07-B09DA0AF62A6}" type="slidenum">
              <a:rPr lang="en-US"/>
              <a:pPr/>
              <a:t>‹#›</a:t>
            </a:fld>
            <a:endParaRPr lang="th-T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itchFamily="34" charset="0"/>
        <a:ea typeface="+mn-ea"/>
        <a:cs typeface="Tahoma" pitchFamily="34" charset="0"/>
      </a:defRPr>
    </a:lvl1pPr>
    <a:lvl2pPr marL="457200" algn="l" rtl="0" fontAlgn="base">
      <a:spcBef>
        <a:spcPct val="30000"/>
      </a:spcBef>
      <a:spcAft>
        <a:spcPct val="0"/>
      </a:spcAft>
      <a:defRPr kern="1200">
        <a:solidFill>
          <a:schemeClr val="tx1"/>
        </a:solidFill>
        <a:latin typeface="Arial" pitchFamily="34" charset="0"/>
        <a:ea typeface="+mn-ea"/>
        <a:cs typeface="Tahoma" pitchFamily="34" charset="0"/>
      </a:defRPr>
    </a:lvl2pPr>
    <a:lvl3pPr marL="914400" algn="l" rtl="0" fontAlgn="base">
      <a:spcBef>
        <a:spcPct val="30000"/>
      </a:spcBef>
      <a:spcAft>
        <a:spcPct val="0"/>
      </a:spcAft>
      <a:defRPr kern="1200">
        <a:solidFill>
          <a:schemeClr val="tx1"/>
        </a:solidFill>
        <a:latin typeface="Arial" pitchFamily="34" charset="0"/>
        <a:ea typeface="+mn-ea"/>
        <a:cs typeface="Tahoma" pitchFamily="34" charset="0"/>
      </a:defRPr>
    </a:lvl3pPr>
    <a:lvl4pPr marL="1371600" algn="l" rtl="0" fontAlgn="base">
      <a:spcBef>
        <a:spcPct val="30000"/>
      </a:spcBef>
      <a:spcAft>
        <a:spcPct val="0"/>
      </a:spcAft>
      <a:defRPr kern="1200">
        <a:solidFill>
          <a:schemeClr val="tx1"/>
        </a:solidFill>
        <a:latin typeface="Arial" pitchFamily="34" charset="0"/>
        <a:ea typeface="+mn-ea"/>
        <a:cs typeface="Tahoma" pitchFamily="34" charset="0"/>
      </a:defRPr>
    </a:lvl4pPr>
    <a:lvl5pPr marL="1828800" algn="l" rtl="0" fontAlgn="base">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927100"/>
            <a:ext cx="8991600" cy="4495800"/>
            <a:chOff x="0" y="584"/>
            <a:chExt cx="5664" cy="2832"/>
          </a:xfrm>
        </p:grpSpPr>
        <p:sp>
          <p:nvSpPr>
            <p:cNvPr id="1638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lang="th-TH" sz="2400">
                <a:latin typeface="Times New Roman" pitchFamily="18" charset="0"/>
              </a:endParaRPr>
            </a:p>
          </p:txBody>
        </p:sp>
        <p:sp>
          <p:nvSpPr>
            <p:cNvPr id="1638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lang="th-TH" sz="2400">
                <a:latin typeface="Times New Roman" pitchFamily="18" charset="0"/>
              </a:endParaRPr>
            </a:p>
          </p:txBody>
        </p:sp>
        <p:sp>
          <p:nvSpPr>
            <p:cNvPr id="1638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lang="th-TH" sz="2400">
                <a:latin typeface="Times New Roman" pitchFamily="18" charset="0"/>
              </a:endParaRPr>
            </a:p>
          </p:txBody>
        </p:sp>
        <p:sp>
          <p:nvSpPr>
            <p:cNvPr id="16390"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th-TH"/>
            </a:p>
          </p:txBody>
        </p:sp>
      </p:grpSp>
      <p:sp>
        <p:nvSpPr>
          <p:cNvPr id="16391" name="Rectangle 7"/>
          <p:cNvSpPr>
            <a:spLocks noGrp="1" noChangeArrowheads="1"/>
          </p:cNvSpPr>
          <p:nvPr>
            <p:ph type="ctrTitle"/>
          </p:nvPr>
        </p:nvSpPr>
        <p:spPr>
          <a:xfrm>
            <a:off x="228600" y="1427163"/>
            <a:ext cx="8077200" cy="1609725"/>
          </a:xfrm>
        </p:spPr>
        <p:txBody>
          <a:bodyPr/>
          <a:lstStyle>
            <a:lvl1pPr>
              <a:defRPr sz="4600"/>
            </a:lvl1pPr>
          </a:lstStyle>
          <a:p>
            <a:r>
              <a:rPr lang="th-TH"/>
              <a:t>Click to edit Master title style</a:t>
            </a:r>
          </a:p>
        </p:txBody>
      </p:sp>
      <p:sp>
        <p:nvSpPr>
          <p:cNvPr id="1639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th-TH"/>
              <a:t>Click to edit Master subtitle style</a:t>
            </a:r>
          </a:p>
        </p:txBody>
      </p:sp>
      <p:sp>
        <p:nvSpPr>
          <p:cNvPr id="16393" name="Rectangle 9"/>
          <p:cNvSpPr>
            <a:spLocks noGrp="1" noChangeArrowheads="1"/>
          </p:cNvSpPr>
          <p:nvPr>
            <p:ph type="dt" sz="half" idx="2"/>
          </p:nvPr>
        </p:nvSpPr>
        <p:spPr>
          <a:xfrm>
            <a:off x="457200" y="6248400"/>
            <a:ext cx="2133600" cy="471488"/>
          </a:xfrm>
        </p:spPr>
        <p:txBody>
          <a:bodyPr/>
          <a:lstStyle>
            <a:lvl1pPr>
              <a:defRPr/>
            </a:lvl1pPr>
          </a:lstStyle>
          <a:p>
            <a:endParaRPr lang="th-TH"/>
          </a:p>
        </p:txBody>
      </p:sp>
      <p:sp>
        <p:nvSpPr>
          <p:cNvPr id="16394" name="Rectangle 10"/>
          <p:cNvSpPr>
            <a:spLocks noGrp="1" noChangeArrowheads="1"/>
          </p:cNvSpPr>
          <p:nvPr>
            <p:ph type="ftr" sz="quarter" idx="3"/>
          </p:nvPr>
        </p:nvSpPr>
        <p:spPr>
          <a:xfrm>
            <a:off x="3124200" y="6253163"/>
            <a:ext cx="2895600" cy="457200"/>
          </a:xfrm>
        </p:spPr>
        <p:txBody>
          <a:bodyPr/>
          <a:lstStyle>
            <a:lvl1pPr>
              <a:defRPr/>
            </a:lvl1pPr>
          </a:lstStyle>
          <a:p>
            <a:r>
              <a:rPr lang="en-US"/>
              <a:t>รศ.ดร.สมหมาย ปรีเปรม</a:t>
            </a:r>
            <a:endParaRPr lang="th-TH"/>
          </a:p>
        </p:txBody>
      </p:sp>
      <p:sp>
        <p:nvSpPr>
          <p:cNvPr id="16395" name="Rectangle 11"/>
          <p:cNvSpPr>
            <a:spLocks noGrp="1" noChangeArrowheads="1"/>
          </p:cNvSpPr>
          <p:nvPr>
            <p:ph type="sldNum" sz="quarter" idx="4"/>
          </p:nvPr>
        </p:nvSpPr>
        <p:spPr>
          <a:xfrm>
            <a:off x="6553200" y="6248400"/>
            <a:ext cx="2133600" cy="471488"/>
          </a:xfrm>
        </p:spPr>
        <p:txBody>
          <a:bodyPr/>
          <a:lstStyle>
            <a:lvl1pPr>
              <a:defRPr/>
            </a:lvl1pPr>
          </a:lstStyle>
          <a:p>
            <a:fld id="{35CB77A1-ED77-4D59-8D64-E6A3F23175EA}" type="slidenum">
              <a:rPr lang="en-US"/>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A61DB185-C1AD-45B8-A937-346442D5954B}" type="slidenum">
              <a:rPr lang="en-US"/>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450013" y="228600"/>
            <a:ext cx="2084387" cy="57912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195263" y="228600"/>
            <a:ext cx="6102350" cy="57912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BBF6CEA4-C90E-4386-8C81-36D7D96D496C}" type="slidenum">
              <a:rPr lang="en-US"/>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195263" y="228600"/>
            <a:ext cx="8339137" cy="579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ตัวยึดวันที่ 2"/>
          <p:cNvSpPr>
            <a:spLocks noGrp="1"/>
          </p:cNvSpPr>
          <p:nvPr>
            <p:ph type="dt" sz="half" idx="10"/>
          </p:nvPr>
        </p:nvSpPr>
        <p:spPr>
          <a:xfrm>
            <a:off x="457200" y="6248400"/>
            <a:ext cx="2133600" cy="457200"/>
          </a:xfrm>
        </p:spPr>
        <p:txBody>
          <a:bodyPr/>
          <a:lstStyle>
            <a:lvl1pPr>
              <a:defRPr/>
            </a:lvl1pPr>
          </a:lstStyle>
          <a:p>
            <a:endParaRPr lang="th-TH"/>
          </a:p>
        </p:txBody>
      </p:sp>
      <p:sp>
        <p:nvSpPr>
          <p:cNvPr id="4" name="ตัวยึดท้ายกระดาษ 3"/>
          <p:cNvSpPr>
            <a:spLocks noGrp="1"/>
          </p:cNvSpPr>
          <p:nvPr>
            <p:ph type="ftr" sz="quarter" idx="11"/>
          </p:nvPr>
        </p:nvSpPr>
        <p:spPr>
          <a:xfrm>
            <a:off x="3124200" y="6248400"/>
            <a:ext cx="2895600" cy="457200"/>
          </a:xfrm>
        </p:spPr>
        <p:txBody>
          <a:bodyPr/>
          <a:lstStyle>
            <a:lvl1pPr>
              <a:defRPr/>
            </a:lvl1pPr>
          </a:lstStyle>
          <a:p>
            <a:r>
              <a:rPr lang="en-US"/>
              <a:t>รศ.ดร.สมหมาย ปรีเปรม</a:t>
            </a:r>
            <a:endParaRPr lang="th-TH"/>
          </a:p>
        </p:txBody>
      </p:sp>
      <p:sp>
        <p:nvSpPr>
          <p:cNvPr id="5" name="ตัวยึดหมายเลขภาพนิ่ง 4"/>
          <p:cNvSpPr>
            <a:spLocks noGrp="1"/>
          </p:cNvSpPr>
          <p:nvPr>
            <p:ph type="sldNum" sz="quarter" idx="12"/>
          </p:nvPr>
        </p:nvSpPr>
        <p:spPr>
          <a:xfrm>
            <a:off x="6553200" y="6248400"/>
            <a:ext cx="2133600" cy="457200"/>
          </a:xfrm>
        </p:spPr>
        <p:txBody>
          <a:bodyPr/>
          <a:lstStyle>
            <a:lvl1pPr>
              <a:defRPr/>
            </a:lvl1pPr>
          </a:lstStyle>
          <a:p>
            <a:fld id="{EAC6B258-8EE2-4C97-A1CD-DF30E55999A1}" type="slidenum">
              <a:rPr lang="en-US"/>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ชื่อเรื่อง ข้อความ และ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95263" y="228600"/>
            <a:ext cx="8015287" cy="914400"/>
          </a:xfrm>
        </p:spPr>
        <p:txBody>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sz="half" idx="1"/>
          </p:nvPr>
        </p:nvSpPr>
        <p:spPr>
          <a:xfrm>
            <a:off x="609600" y="1600200"/>
            <a:ext cx="3886200" cy="44196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4648200" y="1600200"/>
            <a:ext cx="3886200" cy="21336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4648200" y="3886200"/>
            <a:ext cx="3886200" cy="21336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วันที่ 5"/>
          <p:cNvSpPr>
            <a:spLocks noGrp="1"/>
          </p:cNvSpPr>
          <p:nvPr>
            <p:ph type="dt" sz="half" idx="10"/>
          </p:nvPr>
        </p:nvSpPr>
        <p:spPr>
          <a:xfrm>
            <a:off x="457200" y="6248400"/>
            <a:ext cx="2133600" cy="457200"/>
          </a:xfrm>
        </p:spPr>
        <p:txBody>
          <a:bodyPr/>
          <a:lstStyle>
            <a:lvl1pPr>
              <a:defRPr/>
            </a:lvl1pPr>
          </a:lstStyle>
          <a:p>
            <a:endParaRPr lang="th-TH"/>
          </a:p>
        </p:txBody>
      </p:sp>
      <p:sp>
        <p:nvSpPr>
          <p:cNvPr id="7" name="ตัวยึดท้ายกระดาษ 6"/>
          <p:cNvSpPr>
            <a:spLocks noGrp="1"/>
          </p:cNvSpPr>
          <p:nvPr>
            <p:ph type="ftr" sz="quarter" idx="11"/>
          </p:nvPr>
        </p:nvSpPr>
        <p:spPr>
          <a:xfrm>
            <a:off x="3124200" y="6248400"/>
            <a:ext cx="2895600" cy="457200"/>
          </a:xfrm>
        </p:spPr>
        <p:txBody>
          <a:bodyPr/>
          <a:lstStyle>
            <a:lvl1pPr>
              <a:defRPr/>
            </a:lvl1pPr>
          </a:lstStyle>
          <a:p>
            <a:r>
              <a:rPr lang="en-US"/>
              <a:t>รศ.ดร.สมหมาย ปรีเปรม</a:t>
            </a:r>
            <a:endParaRPr lang="th-TH"/>
          </a:p>
        </p:txBody>
      </p:sp>
      <p:sp>
        <p:nvSpPr>
          <p:cNvPr id="8" name="ตัวยึดหมายเลขภาพนิ่ง 7"/>
          <p:cNvSpPr>
            <a:spLocks noGrp="1"/>
          </p:cNvSpPr>
          <p:nvPr>
            <p:ph type="sldNum" sz="quarter" idx="12"/>
          </p:nvPr>
        </p:nvSpPr>
        <p:spPr>
          <a:xfrm>
            <a:off x="6553200" y="6248400"/>
            <a:ext cx="2133600" cy="457200"/>
          </a:xfrm>
        </p:spPr>
        <p:txBody>
          <a:bodyPr/>
          <a:lstStyle>
            <a:lvl1pPr>
              <a:defRPr/>
            </a:lvl1pPr>
          </a:lstStyle>
          <a:p>
            <a:fld id="{2A14D198-775A-4271-8291-088C4C432A7C}" type="slidenum">
              <a:rPr lang="en-US"/>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ชื่อเรื่อง ข้อความ 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95263" y="228600"/>
            <a:ext cx="8015287" cy="914400"/>
          </a:xfrm>
        </p:spPr>
        <p:txBody>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sz="half" idx="1"/>
          </p:nvPr>
        </p:nvSpPr>
        <p:spPr>
          <a:xfrm>
            <a:off x="609600" y="1600200"/>
            <a:ext cx="3886200" cy="44196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3886200" cy="44196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a:xfrm>
            <a:off x="457200" y="6248400"/>
            <a:ext cx="2133600" cy="457200"/>
          </a:xfrm>
        </p:spPr>
        <p:txBody>
          <a:bodyPr/>
          <a:lstStyle>
            <a:lvl1pPr>
              <a:defRPr/>
            </a:lvl1pPr>
          </a:lstStyle>
          <a:p>
            <a:endParaRPr lang="th-TH"/>
          </a:p>
        </p:txBody>
      </p:sp>
      <p:sp>
        <p:nvSpPr>
          <p:cNvPr id="6" name="ตัวยึดท้ายกระดาษ 5"/>
          <p:cNvSpPr>
            <a:spLocks noGrp="1"/>
          </p:cNvSpPr>
          <p:nvPr>
            <p:ph type="ftr" sz="quarter" idx="11"/>
          </p:nvPr>
        </p:nvSpPr>
        <p:spPr>
          <a:xfrm>
            <a:off x="3124200" y="6248400"/>
            <a:ext cx="2895600" cy="457200"/>
          </a:xfrm>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a:xfrm>
            <a:off x="6553200" y="6248400"/>
            <a:ext cx="2133600" cy="457200"/>
          </a:xfrm>
        </p:spPr>
        <p:txBody>
          <a:bodyPr/>
          <a:lstStyle>
            <a:lvl1pPr>
              <a:defRPr/>
            </a:lvl1pPr>
          </a:lstStyle>
          <a:p>
            <a:fld id="{497EB031-05BD-4C75-A850-41D28A03FC3A}"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A15625F7-A76D-4FB4-85F5-AA895769E06D}" type="slidenum">
              <a:rPr lang="en-US"/>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endParaRPr lang="th-TH"/>
          </a:p>
        </p:txBody>
      </p:sp>
      <p:sp>
        <p:nvSpPr>
          <p:cNvPr id="5" name="ตัวยึดท้ายกระดาษ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lvl1pPr>
              <a:defRPr/>
            </a:lvl1pPr>
          </a:lstStyle>
          <a:p>
            <a:fld id="{C6E1743A-629E-4E3A-BD99-A40A7DC8FBAF}" type="slidenum">
              <a:rPr lang="en-US"/>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3A32A4B9-9356-487D-9F19-8E723893F411}" type="slidenum">
              <a:rPr lang="en-US"/>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endParaRPr lang="th-TH"/>
          </a:p>
        </p:txBody>
      </p:sp>
      <p:sp>
        <p:nvSpPr>
          <p:cNvPr id="8" name="ตัวยึดท้ายกระดาษ 7"/>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9" name="ตัวยึดหมายเลขภาพนิ่ง 8"/>
          <p:cNvSpPr>
            <a:spLocks noGrp="1"/>
          </p:cNvSpPr>
          <p:nvPr>
            <p:ph type="sldNum" sz="quarter" idx="12"/>
          </p:nvPr>
        </p:nvSpPr>
        <p:spPr/>
        <p:txBody>
          <a:bodyPr/>
          <a:lstStyle>
            <a:lvl1pPr>
              <a:defRPr/>
            </a:lvl1pPr>
          </a:lstStyle>
          <a:p>
            <a:fld id="{46104751-3738-4C3D-8EFB-A597F53F39B8}" type="slidenum">
              <a:rPr lang="en-US"/>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endParaRPr lang="th-TH"/>
          </a:p>
        </p:txBody>
      </p:sp>
      <p:sp>
        <p:nvSpPr>
          <p:cNvPr id="4" name="ตัวยึดท้ายกระดาษ 3"/>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5" name="ตัวยึดหมายเลขภาพนิ่ง 4"/>
          <p:cNvSpPr>
            <a:spLocks noGrp="1"/>
          </p:cNvSpPr>
          <p:nvPr>
            <p:ph type="sldNum" sz="quarter" idx="12"/>
          </p:nvPr>
        </p:nvSpPr>
        <p:spPr/>
        <p:txBody>
          <a:bodyPr/>
          <a:lstStyle>
            <a:lvl1pPr>
              <a:defRPr/>
            </a:lvl1pPr>
          </a:lstStyle>
          <a:p>
            <a:fld id="{E9DBB9C3-E848-46F5-A617-C8A5921B5C8E}" type="slidenum">
              <a:rPr lang="en-US"/>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th-TH"/>
          </a:p>
        </p:txBody>
      </p:sp>
      <p:sp>
        <p:nvSpPr>
          <p:cNvPr id="3" name="ตัวยึดท้ายกระดาษ 2"/>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4" name="ตัวยึดหมายเลขภาพนิ่ง 3"/>
          <p:cNvSpPr>
            <a:spLocks noGrp="1"/>
          </p:cNvSpPr>
          <p:nvPr>
            <p:ph type="sldNum" sz="quarter" idx="12"/>
          </p:nvPr>
        </p:nvSpPr>
        <p:spPr/>
        <p:txBody>
          <a:bodyPr/>
          <a:lstStyle>
            <a:lvl1pPr>
              <a:defRPr/>
            </a:lvl1pPr>
          </a:lstStyle>
          <a:p>
            <a:fld id="{66725921-50AC-42FF-8143-E198462C22F2}" type="slidenum">
              <a:rPr lang="en-US"/>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C415BA7E-27B0-4FAB-A162-0803019417C9}" type="slidenum">
              <a:rPr lang="en-US"/>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th-TH"/>
          </a:p>
        </p:txBody>
      </p:sp>
      <p:sp>
        <p:nvSpPr>
          <p:cNvPr id="6" name="ตัวยึดท้ายกระดาษ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lvl1pPr>
              <a:defRPr/>
            </a:lvl1pPr>
          </a:lstStyle>
          <a:p>
            <a:fld id="{FC1CB59D-D058-4FF6-AFCB-907ED6ADDA75}" type="slidenum">
              <a:rPr lang="en-US"/>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52400"/>
            <a:ext cx="8686800" cy="6096000"/>
            <a:chOff x="0" y="96"/>
            <a:chExt cx="5472" cy="3840"/>
          </a:xfrm>
        </p:grpSpPr>
        <p:sp>
          <p:nvSpPr>
            <p:cNvPr id="1536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lang="th-TH" sz="2400">
                <a:latin typeface="Times New Roman" pitchFamily="18" charset="0"/>
              </a:endParaRPr>
            </a:p>
          </p:txBody>
        </p:sp>
        <p:sp>
          <p:nvSpPr>
            <p:cNvPr id="1536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lang="th-TH" sz="2400">
                <a:latin typeface="Times New Roman" pitchFamily="18" charset="0"/>
              </a:endParaRPr>
            </a:p>
          </p:txBody>
        </p:sp>
        <p:sp>
          <p:nvSpPr>
            <p:cNvPr id="1536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th-TH"/>
            </a:p>
          </p:txBody>
        </p:sp>
      </p:grpSp>
      <p:sp>
        <p:nvSpPr>
          <p:cNvPr id="1536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1536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536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h-TH"/>
          </a:p>
        </p:txBody>
      </p:sp>
      <p:sp>
        <p:nvSpPr>
          <p:cNvPr id="1536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r>
              <a:rPr lang="en-US"/>
              <a:t>รศ.ดร.สมหมาย ปรีเปรม</a:t>
            </a:r>
            <a:endParaRPr lang="th-TH"/>
          </a:p>
        </p:txBody>
      </p:sp>
      <p:sp>
        <p:nvSpPr>
          <p:cNvPr id="1537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4F8C483A-03CC-4252-851E-E21697A95510}" type="slidenum">
              <a:rPr lang="en-US"/>
              <a:pPr/>
              <a:t>‹#›</a:t>
            </a:fld>
            <a:endParaRPr lang="th-TH"/>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itchFamily="34" charset="0"/>
          <a:cs typeface="Angsana New" pitchFamily="18" charset="-34"/>
        </a:defRPr>
      </a:lvl2pPr>
      <a:lvl3pPr algn="l" rtl="0" fontAlgn="base">
        <a:spcBef>
          <a:spcPct val="0"/>
        </a:spcBef>
        <a:spcAft>
          <a:spcPct val="0"/>
        </a:spcAft>
        <a:defRPr sz="4200">
          <a:solidFill>
            <a:schemeClr val="tx2"/>
          </a:solidFill>
          <a:latin typeface="Arial" pitchFamily="34" charset="0"/>
          <a:cs typeface="Angsana New" pitchFamily="18" charset="-34"/>
        </a:defRPr>
      </a:lvl3pPr>
      <a:lvl4pPr algn="l" rtl="0" fontAlgn="base">
        <a:spcBef>
          <a:spcPct val="0"/>
        </a:spcBef>
        <a:spcAft>
          <a:spcPct val="0"/>
        </a:spcAft>
        <a:defRPr sz="4200">
          <a:solidFill>
            <a:schemeClr val="tx2"/>
          </a:solidFill>
          <a:latin typeface="Arial" pitchFamily="34" charset="0"/>
          <a:cs typeface="Angsana New" pitchFamily="18" charset="-34"/>
        </a:defRPr>
      </a:lvl4pPr>
      <a:lvl5pPr algn="l" rtl="0" fontAlgn="base">
        <a:spcBef>
          <a:spcPct val="0"/>
        </a:spcBef>
        <a:spcAft>
          <a:spcPct val="0"/>
        </a:spcAft>
        <a:defRPr sz="4200">
          <a:solidFill>
            <a:schemeClr val="tx2"/>
          </a:solidFill>
          <a:latin typeface="Arial" pitchFamily="34" charset="0"/>
          <a:cs typeface="Angsana New" pitchFamily="18" charset="-34"/>
        </a:defRPr>
      </a:lvl5pPr>
      <a:lvl6pPr marL="457200" algn="l" rtl="0" fontAlgn="base">
        <a:spcBef>
          <a:spcPct val="0"/>
        </a:spcBef>
        <a:spcAft>
          <a:spcPct val="0"/>
        </a:spcAft>
        <a:defRPr sz="4200">
          <a:solidFill>
            <a:schemeClr val="tx2"/>
          </a:solidFill>
          <a:latin typeface="Arial" pitchFamily="34" charset="0"/>
          <a:cs typeface="Angsana New" pitchFamily="18" charset="-34"/>
        </a:defRPr>
      </a:lvl6pPr>
      <a:lvl7pPr marL="914400" algn="l" rtl="0" fontAlgn="base">
        <a:spcBef>
          <a:spcPct val="0"/>
        </a:spcBef>
        <a:spcAft>
          <a:spcPct val="0"/>
        </a:spcAft>
        <a:defRPr sz="4200">
          <a:solidFill>
            <a:schemeClr val="tx2"/>
          </a:solidFill>
          <a:latin typeface="Arial" pitchFamily="34" charset="0"/>
          <a:cs typeface="Angsana New" pitchFamily="18" charset="-34"/>
        </a:defRPr>
      </a:lvl7pPr>
      <a:lvl8pPr marL="1371600" algn="l" rtl="0" fontAlgn="base">
        <a:spcBef>
          <a:spcPct val="0"/>
        </a:spcBef>
        <a:spcAft>
          <a:spcPct val="0"/>
        </a:spcAft>
        <a:defRPr sz="4200">
          <a:solidFill>
            <a:schemeClr val="tx2"/>
          </a:solidFill>
          <a:latin typeface="Arial" pitchFamily="34" charset="0"/>
          <a:cs typeface="Angsana New" pitchFamily="18" charset="-34"/>
        </a:defRPr>
      </a:lvl8pPr>
      <a:lvl9pPr marL="1828800" algn="l" rtl="0" fontAlgn="base">
        <a:spcBef>
          <a:spcPct val="0"/>
        </a:spcBef>
        <a:spcAft>
          <a:spcPct val="0"/>
        </a:spcAft>
        <a:defRPr sz="4200">
          <a:solidFill>
            <a:schemeClr val="tx2"/>
          </a:solidFill>
          <a:latin typeface="Arial" pitchFamily="34" charset="0"/>
          <a:cs typeface="Angsana New" pitchFamily="18" charset="-34"/>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gi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4.xml"/><Relationship Id="rId1" Type="http://schemas.openxmlformats.org/officeDocument/2006/relationships/vmlDrawing" Target="../drawings/vmlDrawing14.v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4.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9400" y="1427163"/>
            <a:ext cx="8026400" cy="1609725"/>
          </a:xfrm>
        </p:spPr>
        <p:txBody>
          <a:bodyPr/>
          <a:lstStyle/>
          <a:p>
            <a:r>
              <a:rPr lang="en-US" sz="4200">
                <a:latin typeface="Times New Roman" pitchFamily="18" charset="0"/>
              </a:rPr>
              <a:t>The First Law of Thermodynamics </a:t>
            </a:r>
            <a:r>
              <a:rPr lang="en-US">
                <a:latin typeface="Times New Roman" pitchFamily="18" charset="0"/>
              </a:rPr>
              <a:t>For Closed Systems</a:t>
            </a:r>
            <a:endParaRPr lang="th-TH">
              <a:latin typeface="Times New Roman" pitchFamily="18" charset="0"/>
            </a:endParaRPr>
          </a:p>
        </p:txBody>
      </p:sp>
      <p:sp>
        <p:nvSpPr>
          <p:cNvPr id="2051" name="Rectangle 3"/>
          <p:cNvSpPr>
            <a:spLocks noGrp="1" noChangeArrowheads="1"/>
          </p:cNvSpPr>
          <p:nvPr>
            <p:ph type="subTitle" idx="1"/>
          </p:nvPr>
        </p:nvSpPr>
        <p:spPr>
          <a:xfrm>
            <a:off x="1109663" y="5399088"/>
            <a:ext cx="4622800" cy="965200"/>
          </a:xfrm>
        </p:spPr>
        <p:txBody>
          <a:bodyPr/>
          <a:lstStyle/>
          <a:p>
            <a:pPr algn="r"/>
            <a:r>
              <a:rPr lang="en-US" sz="1600" i="1">
                <a:cs typeface="BrowalliaUPC" pitchFamily="34" charset="-34"/>
              </a:rPr>
              <a:t>Assoc.Prof.Dr.Sommai Priprem</a:t>
            </a:r>
          </a:p>
          <a:p>
            <a:pPr algn="r"/>
            <a:r>
              <a:rPr lang="en-US" sz="1600" i="1">
                <a:cs typeface="BrowalliaUPC" pitchFamily="34" charset="-34"/>
              </a:rPr>
              <a:t>Department of Mechanical Engineering</a:t>
            </a:r>
          </a:p>
          <a:p>
            <a:pPr algn="r"/>
            <a:r>
              <a:rPr lang="en-US" sz="1600" i="1">
                <a:cs typeface="BrowalliaUPC" pitchFamily="34" charset="-34"/>
              </a:rPr>
              <a:t>Khon Kaen University</a:t>
            </a:r>
            <a:endParaRPr lang="th-TH" sz="1600" i="1">
              <a:cs typeface="BrowalliaUPC" pitchFamily="34" charset="-34"/>
            </a:endParaRPr>
          </a:p>
        </p:txBody>
      </p:sp>
      <p:pic>
        <p:nvPicPr>
          <p:cNvPr id="2052" name="Picture 4" descr="SPparis3"/>
          <p:cNvPicPr>
            <a:picLocks noChangeAspect="1" noChangeArrowheads="1"/>
          </p:cNvPicPr>
          <p:nvPr/>
        </p:nvPicPr>
        <p:blipFill>
          <a:blip r:embed="rId2" cstate="print"/>
          <a:srcRect/>
          <a:stretch>
            <a:fillRect/>
          </a:stretch>
        </p:blipFill>
        <p:spPr bwMode="auto">
          <a:xfrm>
            <a:off x="5922963" y="3276600"/>
            <a:ext cx="2019300" cy="29225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48" name="ตัวยึดหมายเลขภาพนิ่ง 5"/>
          <p:cNvSpPr>
            <a:spLocks noGrp="1"/>
          </p:cNvSpPr>
          <p:nvPr>
            <p:ph type="sldNum" sz="quarter" idx="12"/>
          </p:nvPr>
        </p:nvSpPr>
        <p:spPr/>
        <p:txBody>
          <a:bodyPr/>
          <a:lstStyle/>
          <a:p>
            <a:fld id="{F7CB1AAA-1D3C-4531-836F-31DB1264150C}" type="slidenum">
              <a:rPr lang="en-US"/>
              <a:pPr/>
              <a:t>10</a:t>
            </a:fld>
            <a:endParaRPr lang="th-TH"/>
          </a:p>
        </p:txBody>
      </p:sp>
      <p:sp>
        <p:nvSpPr>
          <p:cNvPr id="37891" name="Freeform 3"/>
          <p:cNvSpPr>
            <a:spLocks noChangeAspect="1"/>
          </p:cNvSpPr>
          <p:nvPr/>
        </p:nvSpPr>
        <p:spPr bwMode="auto">
          <a:xfrm rot="5400000">
            <a:off x="2240756" y="38631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sp>
        <p:nvSpPr>
          <p:cNvPr id="37937" name="Rectangle 49"/>
          <p:cNvSpPr>
            <a:spLocks noGrp="1" noChangeArrowheads="1"/>
          </p:cNvSpPr>
          <p:nvPr>
            <p:ph type="title"/>
          </p:nvPr>
        </p:nvSpPr>
        <p:spPr/>
        <p:txBody>
          <a:bodyPr/>
          <a:lstStyle/>
          <a:p>
            <a:r>
              <a:rPr lang="en-US"/>
              <a:t>Moving Boundary Work</a:t>
            </a:r>
            <a:endParaRPr lang="th-TH"/>
          </a:p>
        </p:txBody>
      </p:sp>
      <p:grpSp>
        <p:nvGrpSpPr>
          <p:cNvPr id="37903" name="Group 15"/>
          <p:cNvGrpSpPr>
            <a:grpSpLocks/>
          </p:cNvGrpSpPr>
          <p:nvPr/>
        </p:nvGrpSpPr>
        <p:grpSpPr bwMode="auto">
          <a:xfrm>
            <a:off x="852488" y="1587500"/>
            <a:ext cx="3478212" cy="3113088"/>
            <a:chOff x="537" y="1000"/>
            <a:chExt cx="2191" cy="1961"/>
          </a:xfrm>
        </p:grpSpPr>
        <p:grpSp>
          <p:nvGrpSpPr>
            <p:cNvPr id="37904" name="Group 16"/>
            <p:cNvGrpSpPr>
              <a:grpSpLocks/>
            </p:cNvGrpSpPr>
            <p:nvPr/>
          </p:nvGrpSpPr>
          <p:grpSpPr bwMode="auto">
            <a:xfrm>
              <a:off x="728" y="1000"/>
              <a:ext cx="2000" cy="1696"/>
              <a:chOff x="728" y="928"/>
              <a:chExt cx="2000" cy="1696"/>
            </a:xfrm>
          </p:grpSpPr>
          <p:sp>
            <p:nvSpPr>
              <p:cNvPr id="37905" name="Line 17"/>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37906" name="Line 18"/>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37907" name="Text Box 19"/>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37908" name="Text Box 20"/>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37909" name="Line 21"/>
          <p:cNvSpPr>
            <a:spLocks noChangeShapeType="1"/>
          </p:cNvSpPr>
          <p:nvPr/>
        </p:nvSpPr>
        <p:spPr bwMode="auto">
          <a:xfrm flipV="1">
            <a:off x="1546225" y="1954213"/>
            <a:ext cx="0" cy="2563812"/>
          </a:xfrm>
          <a:prstGeom prst="line">
            <a:avLst/>
          </a:prstGeom>
          <a:noFill/>
          <a:ln w="12700">
            <a:solidFill>
              <a:srgbClr val="FF0000"/>
            </a:solidFill>
            <a:prstDash val="dashDot"/>
            <a:round/>
            <a:headEnd/>
            <a:tailEnd/>
          </a:ln>
          <a:effectLst/>
        </p:spPr>
        <p:txBody>
          <a:bodyPr/>
          <a:lstStyle/>
          <a:p>
            <a:endParaRPr lang="th-TH"/>
          </a:p>
        </p:txBody>
      </p:sp>
      <p:sp>
        <p:nvSpPr>
          <p:cNvPr id="37910" name="Line 22"/>
          <p:cNvSpPr>
            <a:spLocks noChangeShapeType="1"/>
          </p:cNvSpPr>
          <p:nvPr/>
        </p:nvSpPr>
        <p:spPr bwMode="auto">
          <a:xfrm flipV="1">
            <a:off x="3821113" y="3841750"/>
            <a:ext cx="12700" cy="633413"/>
          </a:xfrm>
          <a:prstGeom prst="line">
            <a:avLst/>
          </a:prstGeom>
          <a:noFill/>
          <a:ln w="12700">
            <a:solidFill>
              <a:srgbClr val="FF0000"/>
            </a:solidFill>
            <a:prstDash val="dashDot"/>
            <a:round/>
            <a:headEnd/>
            <a:tailEnd/>
          </a:ln>
          <a:effectLst/>
        </p:spPr>
        <p:txBody>
          <a:bodyPr/>
          <a:lstStyle/>
          <a:p>
            <a:endParaRPr lang="th-TH"/>
          </a:p>
        </p:txBody>
      </p:sp>
      <p:sp>
        <p:nvSpPr>
          <p:cNvPr id="37912" name="Text Box 24"/>
          <p:cNvSpPr txBox="1">
            <a:spLocks noChangeArrowheads="1"/>
          </p:cNvSpPr>
          <p:nvPr/>
        </p:nvSpPr>
        <p:spPr bwMode="auto">
          <a:xfrm>
            <a:off x="1384300" y="4475163"/>
            <a:ext cx="482600" cy="366712"/>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37913" name="Text Box 25"/>
          <p:cNvSpPr txBox="1">
            <a:spLocks noChangeArrowheads="1"/>
          </p:cNvSpPr>
          <p:nvPr/>
        </p:nvSpPr>
        <p:spPr bwMode="auto">
          <a:xfrm>
            <a:off x="3544888" y="4495800"/>
            <a:ext cx="482600" cy="366713"/>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grpSp>
        <p:nvGrpSpPr>
          <p:cNvPr id="37892" name="Group 4"/>
          <p:cNvGrpSpPr>
            <a:grpSpLocks/>
          </p:cNvGrpSpPr>
          <p:nvPr/>
        </p:nvGrpSpPr>
        <p:grpSpPr bwMode="auto">
          <a:xfrm>
            <a:off x="1139825" y="4987925"/>
            <a:ext cx="933450" cy="923925"/>
            <a:chOff x="2494" y="2125"/>
            <a:chExt cx="588" cy="608"/>
          </a:xfrm>
        </p:grpSpPr>
        <p:grpSp>
          <p:nvGrpSpPr>
            <p:cNvPr id="37893" name="Group 5"/>
            <p:cNvGrpSpPr>
              <a:grpSpLocks/>
            </p:cNvGrpSpPr>
            <p:nvPr/>
          </p:nvGrpSpPr>
          <p:grpSpPr bwMode="auto">
            <a:xfrm rot="5400000">
              <a:off x="2418" y="2386"/>
              <a:ext cx="555" cy="88"/>
              <a:chOff x="2396" y="3177"/>
              <a:chExt cx="734" cy="186"/>
            </a:xfrm>
          </p:grpSpPr>
          <p:sp>
            <p:nvSpPr>
              <p:cNvPr id="37894" name="Line 6"/>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7895" name="Line 7"/>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7896" name="Line 8"/>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7897" name="Line 9"/>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7898" name="Line 10"/>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37899" name="Text Box 11"/>
            <p:cNvSpPr txBox="1">
              <a:spLocks noChangeArrowheads="1"/>
            </p:cNvSpPr>
            <p:nvPr/>
          </p:nvSpPr>
          <p:spPr bwMode="auto">
            <a:xfrm>
              <a:off x="2494" y="2343"/>
              <a:ext cx="158" cy="181"/>
            </a:xfrm>
            <a:prstGeom prst="rect">
              <a:avLst/>
            </a:prstGeom>
            <a:noFill/>
            <a:ln w="9525">
              <a:noFill/>
              <a:miter lim="800000"/>
              <a:headEnd/>
              <a:tailEnd/>
            </a:ln>
            <a:effectLst/>
          </p:spPr>
          <p:txBody>
            <a:bodyPr>
              <a:spAutoFit/>
            </a:bodyPr>
            <a:lstStyle/>
            <a:p>
              <a:pPr>
                <a:spcBef>
                  <a:spcPct val="50000"/>
                </a:spcBef>
              </a:pPr>
              <a:r>
                <a:rPr lang="en-US" sz="1200"/>
                <a:t>P</a:t>
              </a:r>
              <a:endParaRPr lang="th-TH" sz="1200"/>
            </a:p>
          </p:txBody>
        </p:sp>
        <p:grpSp>
          <p:nvGrpSpPr>
            <p:cNvPr id="37900" name="Group 12"/>
            <p:cNvGrpSpPr>
              <a:grpSpLocks/>
            </p:cNvGrpSpPr>
            <p:nvPr/>
          </p:nvGrpSpPr>
          <p:grpSpPr bwMode="auto">
            <a:xfrm>
              <a:off x="2750" y="2125"/>
              <a:ext cx="332" cy="608"/>
              <a:chOff x="2024" y="3223"/>
              <a:chExt cx="332" cy="608"/>
            </a:xfrm>
          </p:grpSpPr>
          <p:sp>
            <p:nvSpPr>
              <p:cNvPr id="37901" name="Rectangle 13"/>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37902" name="Rectangle 14"/>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sp>
        <p:nvSpPr>
          <p:cNvPr id="37922" name="Text Box 34"/>
          <p:cNvSpPr txBox="1">
            <a:spLocks noChangeArrowheads="1"/>
          </p:cNvSpPr>
          <p:nvPr/>
        </p:nvSpPr>
        <p:spPr bwMode="auto">
          <a:xfrm>
            <a:off x="1397000" y="1631950"/>
            <a:ext cx="27305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endParaRPr lang="th-TH" b="1">
              <a:solidFill>
                <a:srgbClr val="0000CC"/>
              </a:solidFill>
            </a:endParaRPr>
          </a:p>
        </p:txBody>
      </p:sp>
      <p:sp>
        <p:nvSpPr>
          <p:cNvPr id="37923" name="Text Box 35"/>
          <p:cNvSpPr txBox="1">
            <a:spLocks noChangeArrowheads="1"/>
          </p:cNvSpPr>
          <p:nvPr/>
        </p:nvSpPr>
        <p:spPr bwMode="auto">
          <a:xfrm>
            <a:off x="3665538" y="3436938"/>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endParaRPr lang="th-TH" b="1">
              <a:solidFill>
                <a:srgbClr val="0000CC"/>
              </a:solidFill>
            </a:endParaRPr>
          </a:p>
        </p:txBody>
      </p:sp>
      <p:sp>
        <p:nvSpPr>
          <p:cNvPr id="37924" name="Text Box 36"/>
          <p:cNvSpPr txBox="1">
            <a:spLocks noChangeArrowheads="1"/>
          </p:cNvSpPr>
          <p:nvPr/>
        </p:nvSpPr>
        <p:spPr bwMode="auto">
          <a:xfrm rot="3525647">
            <a:off x="1449388" y="2546350"/>
            <a:ext cx="1066800" cy="228600"/>
          </a:xfrm>
          <a:prstGeom prst="rect">
            <a:avLst/>
          </a:prstGeom>
          <a:noFill/>
          <a:ln w="9525">
            <a:noFill/>
            <a:miter lim="800000"/>
            <a:headEnd/>
            <a:tailEnd/>
          </a:ln>
          <a:effectLst/>
        </p:spPr>
        <p:txBody>
          <a:bodyPr>
            <a:spAutoFit/>
          </a:bodyPr>
          <a:lstStyle/>
          <a:p>
            <a:pPr>
              <a:spcBef>
                <a:spcPct val="50000"/>
              </a:spcBef>
            </a:pPr>
            <a:r>
              <a:rPr lang="en-US" sz="900" i="1">
                <a:solidFill>
                  <a:srgbClr val="0000CC"/>
                </a:solidFill>
              </a:rPr>
              <a:t>Process path</a:t>
            </a:r>
            <a:endParaRPr lang="th-TH" sz="900" i="1">
              <a:solidFill>
                <a:srgbClr val="0000CC"/>
              </a:solidFill>
            </a:endParaRPr>
          </a:p>
        </p:txBody>
      </p:sp>
      <p:graphicFrame>
        <p:nvGraphicFramePr>
          <p:cNvPr id="37941" name="Object 53"/>
          <p:cNvGraphicFramePr>
            <a:graphicFrameLocks noChangeAspect="1"/>
          </p:cNvGraphicFramePr>
          <p:nvPr>
            <p:ph idx="1"/>
          </p:nvPr>
        </p:nvGraphicFramePr>
        <p:xfrm>
          <a:off x="4330700" y="1538535"/>
          <a:ext cx="4197386" cy="2112511"/>
        </p:xfrm>
        <a:graphic>
          <a:graphicData uri="http://schemas.openxmlformats.org/presentationml/2006/ole">
            <p:oleObj spid="_x0000_s37941" name="Equation" r:id="rId3" imgW="2044440" imgH="1028520" progId="Equation.DSMT4">
              <p:embed/>
            </p:oleObj>
          </a:graphicData>
        </a:graphic>
      </p:graphicFrame>
      <p:grpSp>
        <p:nvGrpSpPr>
          <p:cNvPr id="56" name="กลุ่ม 55"/>
          <p:cNvGrpSpPr/>
          <p:nvPr/>
        </p:nvGrpSpPr>
        <p:grpSpPr>
          <a:xfrm>
            <a:off x="1485900" y="2019300"/>
            <a:ext cx="2389188" cy="2246312"/>
            <a:chOff x="4164012" y="1611314"/>
            <a:chExt cx="2389188" cy="2246312"/>
          </a:xfrm>
        </p:grpSpPr>
        <p:sp>
          <p:nvSpPr>
            <p:cNvPr id="53" name="Freeform 28"/>
            <p:cNvSpPr>
              <a:spLocks/>
            </p:cNvSpPr>
            <p:nvPr/>
          </p:nvSpPr>
          <p:spPr bwMode="auto">
            <a:xfrm>
              <a:off x="4229099" y="1681165"/>
              <a:ext cx="2266950" cy="2176461"/>
            </a:xfrm>
            <a:custGeom>
              <a:avLst/>
              <a:gdLst>
                <a:gd name="connsiteX0" fmla="*/ 0 w 10549"/>
                <a:gd name="connsiteY0" fmla="*/ 0 h 10125"/>
                <a:gd name="connsiteX1" fmla="*/ 364 w 10549"/>
                <a:gd name="connsiteY1" fmla="*/ 2316 h 10125"/>
                <a:gd name="connsiteX2" fmla="*/ 980 w 10549"/>
                <a:gd name="connsiteY2" fmla="*/ 4140 h 10125"/>
                <a:gd name="connsiteX3" fmla="*/ 2101 w 10549"/>
                <a:gd name="connsiteY3" fmla="*/ 6035 h 10125"/>
                <a:gd name="connsiteX4" fmla="*/ 4174 w 10549"/>
                <a:gd name="connsiteY4" fmla="*/ 8000 h 10125"/>
                <a:gd name="connsiteX5" fmla="*/ 6723 w 10549"/>
                <a:gd name="connsiteY5" fmla="*/ 9298 h 10125"/>
                <a:gd name="connsiteX6" fmla="*/ 10000 w 10549"/>
                <a:gd name="connsiteY6" fmla="*/ 10000 h 10125"/>
                <a:gd name="connsiteX7" fmla="*/ 10019 w 10549"/>
                <a:gd name="connsiteY7" fmla="*/ 10047 h 10125"/>
                <a:gd name="connsiteX0" fmla="*/ 0 w 10499"/>
                <a:gd name="connsiteY0" fmla="*/ 0 h 11728"/>
                <a:gd name="connsiteX1" fmla="*/ 364 w 10499"/>
                <a:gd name="connsiteY1" fmla="*/ 2316 h 11728"/>
                <a:gd name="connsiteX2" fmla="*/ 980 w 10499"/>
                <a:gd name="connsiteY2" fmla="*/ 4140 h 11728"/>
                <a:gd name="connsiteX3" fmla="*/ 2101 w 10499"/>
                <a:gd name="connsiteY3" fmla="*/ 6035 h 11728"/>
                <a:gd name="connsiteX4" fmla="*/ 4174 w 10499"/>
                <a:gd name="connsiteY4" fmla="*/ 8000 h 11728"/>
                <a:gd name="connsiteX5" fmla="*/ 6723 w 10499"/>
                <a:gd name="connsiteY5" fmla="*/ 9298 h 11728"/>
                <a:gd name="connsiteX6" fmla="*/ 10000 w 10499"/>
                <a:gd name="connsiteY6" fmla="*/ 10000 h 11728"/>
                <a:gd name="connsiteX7" fmla="*/ 9720 w 10499"/>
                <a:gd name="connsiteY7" fmla="*/ 11728 h 11728"/>
                <a:gd name="connsiteX0" fmla="*/ 0 w 10000"/>
                <a:gd name="connsiteY0" fmla="*/ 0 h 11728"/>
                <a:gd name="connsiteX1" fmla="*/ 364 w 10000"/>
                <a:gd name="connsiteY1" fmla="*/ 2316 h 11728"/>
                <a:gd name="connsiteX2" fmla="*/ 980 w 10000"/>
                <a:gd name="connsiteY2" fmla="*/ 4140 h 11728"/>
                <a:gd name="connsiteX3" fmla="*/ 2101 w 10000"/>
                <a:gd name="connsiteY3" fmla="*/ 6035 h 11728"/>
                <a:gd name="connsiteX4" fmla="*/ 4174 w 10000"/>
                <a:gd name="connsiteY4" fmla="*/ 8000 h 11728"/>
                <a:gd name="connsiteX5" fmla="*/ 6723 w 10000"/>
                <a:gd name="connsiteY5" fmla="*/ 9298 h 11728"/>
                <a:gd name="connsiteX6" fmla="*/ 10000 w 10000"/>
                <a:gd name="connsiteY6" fmla="*/ 10000 h 11728"/>
                <a:gd name="connsiteX7" fmla="*/ 9720 w 10000"/>
                <a:gd name="connsiteY7" fmla="*/ 11728 h 11728"/>
                <a:gd name="connsiteX0" fmla="*/ 0 w 10093"/>
                <a:gd name="connsiteY0" fmla="*/ 0 h 11728"/>
                <a:gd name="connsiteX1" fmla="*/ 364 w 10093"/>
                <a:gd name="connsiteY1" fmla="*/ 2316 h 11728"/>
                <a:gd name="connsiteX2" fmla="*/ 980 w 10093"/>
                <a:gd name="connsiteY2" fmla="*/ 4140 h 11728"/>
                <a:gd name="connsiteX3" fmla="*/ 2101 w 10093"/>
                <a:gd name="connsiteY3" fmla="*/ 6035 h 11728"/>
                <a:gd name="connsiteX4" fmla="*/ 4174 w 10093"/>
                <a:gd name="connsiteY4" fmla="*/ 8000 h 11728"/>
                <a:gd name="connsiteX5" fmla="*/ 6723 w 10093"/>
                <a:gd name="connsiteY5" fmla="*/ 9298 h 11728"/>
                <a:gd name="connsiteX6" fmla="*/ 10000 w 10093"/>
                <a:gd name="connsiteY6" fmla="*/ 10000 h 11728"/>
                <a:gd name="connsiteX7" fmla="*/ 10000 w 10093"/>
                <a:gd name="connsiteY7" fmla="*/ 11728 h 11728"/>
                <a:gd name="connsiteX0" fmla="*/ 0 w 10093"/>
                <a:gd name="connsiteY0" fmla="*/ 0 h 12016"/>
                <a:gd name="connsiteX1" fmla="*/ 364 w 10093"/>
                <a:gd name="connsiteY1" fmla="*/ 2316 h 12016"/>
                <a:gd name="connsiteX2" fmla="*/ 980 w 10093"/>
                <a:gd name="connsiteY2" fmla="*/ 4140 h 12016"/>
                <a:gd name="connsiteX3" fmla="*/ 2101 w 10093"/>
                <a:gd name="connsiteY3" fmla="*/ 6035 h 12016"/>
                <a:gd name="connsiteX4" fmla="*/ 4174 w 10093"/>
                <a:gd name="connsiteY4" fmla="*/ 8000 h 12016"/>
                <a:gd name="connsiteX5" fmla="*/ 6723 w 10093"/>
                <a:gd name="connsiteY5" fmla="*/ 9298 h 12016"/>
                <a:gd name="connsiteX6" fmla="*/ 10000 w 10093"/>
                <a:gd name="connsiteY6" fmla="*/ 10000 h 12016"/>
                <a:gd name="connsiteX7" fmla="*/ 10000 w 10093"/>
                <a:gd name="connsiteY7" fmla="*/ 11728 h 12016"/>
                <a:gd name="connsiteX8" fmla="*/ 10019 w 10093"/>
                <a:gd name="connsiteY8" fmla="*/ 11731 h 12016"/>
                <a:gd name="connsiteX0" fmla="*/ 0 w 10093"/>
                <a:gd name="connsiteY0" fmla="*/ 0 h 12016"/>
                <a:gd name="connsiteX1" fmla="*/ 364 w 10093"/>
                <a:gd name="connsiteY1" fmla="*/ 2316 h 12016"/>
                <a:gd name="connsiteX2" fmla="*/ 980 w 10093"/>
                <a:gd name="connsiteY2" fmla="*/ 4140 h 12016"/>
                <a:gd name="connsiteX3" fmla="*/ 2101 w 10093"/>
                <a:gd name="connsiteY3" fmla="*/ 6035 h 12016"/>
                <a:gd name="connsiteX4" fmla="*/ 4174 w 10093"/>
                <a:gd name="connsiteY4" fmla="*/ 8000 h 12016"/>
                <a:gd name="connsiteX5" fmla="*/ 6723 w 10093"/>
                <a:gd name="connsiteY5" fmla="*/ 9298 h 12016"/>
                <a:gd name="connsiteX6" fmla="*/ 10000 w 10093"/>
                <a:gd name="connsiteY6" fmla="*/ 10000 h 12016"/>
                <a:gd name="connsiteX7" fmla="*/ 10000 w 10093"/>
                <a:gd name="connsiteY7" fmla="*/ 11728 h 12016"/>
                <a:gd name="connsiteX8" fmla="*/ 245 w 10093"/>
                <a:gd name="connsiteY8" fmla="*/ 11728 h 12016"/>
                <a:gd name="connsiteX0" fmla="*/ 0 w 10003"/>
                <a:gd name="connsiteY0" fmla="*/ 0 h 12016"/>
                <a:gd name="connsiteX1" fmla="*/ 364 w 10003"/>
                <a:gd name="connsiteY1" fmla="*/ 2316 h 12016"/>
                <a:gd name="connsiteX2" fmla="*/ 980 w 10003"/>
                <a:gd name="connsiteY2" fmla="*/ 4140 h 12016"/>
                <a:gd name="connsiteX3" fmla="*/ 2101 w 10003"/>
                <a:gd name="connsiteY3" fmla="*/ 6035 h 12016"/>
                <a:gd name="connsiteX4" fmla="*/ 4174 w 10003"/>
                <a:gd name="connsiteY4" fmla="*/ 8000 h 12016"/>
                <a:gd name="connsiteX5" fmla="*/ 6723 w 10003"/>
                <a:gd name="connsiteY5" fmla="*/ 9298 h 12016"/>
                <a:gd name="connsiteX6" fmla="*/ 10000 w 10003"/>
                <a:gd name="connsiteY6" fmla="*/ 10000 h 12016"/>
                <a:gd name="connsiteX7" fmla="*/ 10000 w 10003"/>
                <a:gd name="connsiteY7" fmla="*/ 11728 h 12016"/>
                <a:gd name="connsiteX8" fmla="*/ 245 w 10003"/>
                <a:gd name="connsiteY8" fmla="*/ 11728 h 12016"/>
                <a:gd name="connsiteX0" fmla="*/ 597 w 10597"/>
                <a:gd name="connsiteY0" fmla="*/ 0 h 12027"/>
                <a:gd name="connsiteX1" fmla="*/ 961 w 10597"/>
                <a:gd name="connsiteY1" fmla="*/ 2316 h 12027"/>
                <a:gd name="connsiteX2" fmla="*/ 1577 w 10597"/>
                <a:gd name="connsiteY2" fmla="*/ 4140 h 12027"/>
                <a:gd name="connsiteX3" fmla="*/ 2698 w 10597"/>
                <a:gd name="connsiteY3" fmla="*/ 6035 h 12027"/>
                <a:gd name="connsiteX4" fmla="*/ 4771 w 10597"/>
                <a:gd name="connsiteY4" fmla="*/ 8000 h 12027"/>
                <a:gd name="connsiteX5" fmla="*/ 7320 w 10597"/>
                <a:gd name="connsiteY5" fmla="*/ 9298 h 12027"/>
                <a:gd name="connsiteX6" fmla="*/ 10597 w 10597"/>
                <a:gd name="connsiteY6" fmla="*/ 10000 h 12027"/>
                <a:gd name="connsiteX7" fmla="*/ 10597 w 10597"/>
                <a:gd name="connsiteY7" fmla="*/ 11728 h 12027"/>
                <a:gd name="connsiteX8" fmla="*/ 1626 w 10597"/>
                <a:gd name="connsiteY8" fmla="*/ 11728 h 12027"/>
                <a:gd name="connsiteX9" fmla="*/ 842 w 10597"/>
                <a:gd name="connsiteY9" fmla="*/ 11728 h 12027"/>
                <a:gd name="connsiteX0" fmla="*/ 597 w 10597"/>
                <a:gd name="connsiteY0" fmla="*/ 0 h 13683"/>
                <a:gd name="connsiteX1" fmla="*/ 961 w 10597"/>
                <a:gd name="connsiteY1" fmla="*/ 2316 h 13683"/>
                <a:gd name="connsiteX2" fmla="*/ 1577 w 10597"/>
                <a:gd name="connsiteY2" fmla="*/ 4140 h 13683"/>
                <a:gd name="connsiteX3" fmla="*/ 2698 w 10597"/>
                <a:gd name="connsiteY3" fmla="*/ 6035 h 13683"/>
                <a:gd name="connsiteX4" fmla="*/ 4771 w 10597"/>
                <a:gd name="connsiteY4" fmla="*/ 8000 h 13683"/>
                <a:gd name="connsiteX5" fmla="*/ 7320 w 10597"/>
                <a:gd name="connsiteY5" fmla="*/ 9298 h 13683"/>
                <a:gd name="connsiteX6" fmla="*/ 10597 w 10597"/>
                <a:gd name="connsiteY6" fmla="*/ 10000 h 13683"/>
                <a:gd name="connsiteX7" fmla="*/ 10597 w 10597"/>
                <a:gd name="connsiteY7" fmla="*/ 11728 h 13683"/>
                <a:gd name="connsiteX8" fmla="*/ 1626 w 10597"/>
                <a:gd name="connsiteY8" fmla="*/ 11728 h 13683"/>
                <a:gd name="connsiteX9" fmla="*/ 842 w 10597"/>
                <a:gd name="connsiteY9" fmla="*/ 0 h 13683"/>
                <a:gd name="connsiteX0" fmla="*/ 0 w 10000"/>
                <a:gd name="connsiteY0" fmla="*/ 0 h 13683"/>
                <a:gd name="connsiteX1" fmla="*/ 364 w 10000"/>
                <a:gd name="connsiteY1" fmla="*/ 2316 h 13683"/>
                <a:gd name="connsiteX2" fmla="*/ 980 w 10000"/>
                <a:gd name="connsiteY2" fmla="*/ 4140 h 13683"/>
                <a:gd name="connsiteX3" fmla="*/ 2101 w 10000"/>
                <a:gd name="connsiteY3" fmla="*/ 6035 h 13683"/>
                <a:gd name="connsiteX4" fmla="*/ 4174 w 10000"/>
                <a:gd name="connsiteY4" fmla="*/ 8000 h 13683"/>
                <a:gd name="connsiteX5" fmla="*/ 6723 w 10000"/>
                <a:gd name="connsiteY5" fmla="*/ 9298 h 13683"/>
                <a:gd name="connsiteX6" fmla="*/ 10000 w 10000"/>
                <a:gd name="connsiteY6" fmla="*/ 10000 h 13683"/>
                <a:gd name="connsiteX7" fmla="*/ 10000 w 10000"/>
                <a:gd name="connsiteY7" fmla="*/ 11728 h 13683"/>
                <a:gd name="connsiteX8" fmla="*/ 1029 w 10000"/>
                <a:gd name="connsiteY8" fmla="*/ 11728 h 13683"/>
                <a:gd name="connsiteX9" fmla="*/ 245 w 10000"/>
                <a:gd name="connsiteY9" fmla="*/ 0 h 13683"/>
                <a:gd name="connsiteX0" fmla="*/ 0 w 10000"/>
                <a:gd name="connsiteY0" fmla="*/ 0 h 13683"/>
                <a:gd name="connsiteX1" fmla="*/ 364 w 10000"/>
                <a:gd name="connsiteY1" fmla="*/ 2316 h 13683"/>
                <a:gd name="connsiteX2" fmla="*/ 980 w 10000"/>
                <a:gd name="connsiteY2" fmla="*/ 4140 h 13683"/>
                <a:gd name="connsiteX3" fmla="*/ 2101 w 10000"/>
                <a:gd name="connsiteY3" fmla="*/ 6035 h 13683"/>
                <a:gd name="connsiteX4" fmla="*/ 4174 w 10000"/>
                <a:gd name="connsiteY4" fmla="*/ 8000 h 13683"/>
                <a:gd name="connsiteX5" fmla="*/ 6723 w 10000"/>
                <a:gd name="connsiteY5" fmla="*/ 9298 h 13683"/>
                <a:gd name="connsiteX6" fmla="*/ 10000 w 10000"/>
                <a:gd name="connsiteY6" fmla="*/ 10000 h 13683"/>
                <a:gd name="connsiteX7" fmla="*/ 10000 w 10000"/>
                <a:gd name="connsiteY7" fmla="*/ 11728 h 13683"/>
                <a:gd name="connsiteX8" fmla="*/ 1029 w 10000"/>
                <a:gd name="connsiteY8" fmla="*/ 11728 h 13683"/>
                <a:gd name="connsiteX9" fmla="*/ 0 w 10000"/>
                <a:gd name="connsiteY9" fmla="*/ 0 h 13683"/>
                <a:gd name="connsiteX0" fmla="*/ 0 w 10000"/>
                <a:gd name="connsiteY0" fmla="*/ 0 h 11728"/>
                <a:gd name="connsiteX1" fmla="*/ 364 w 10000"/>
                <a:gd name="connsiteY1" fmla="*/ 2316 h 11728"/>
                <a:gd name="connsiteX2" fmla="*/ 980 w 10000"/>
                <a:gd name="connsiteY2" fmla="*/ 4140 h 11728"/>
                <a:gd name="connsiteX3" fmla="*/ 2101 w 10000"/>
                <a:gd name="connsiteY3" fmla="*/ 6035 h 11728"/>
                <a:gd name="connsiteX4" fmla="*/ 4174 w 10000"/>
                <a:gd name="connsiteY4" fmla="*/ 8000 h 11728"/>
                <a:gd name="connsiteX5" fmla="*/ 6723 w 10000"/>
                <a:gd name="connsiteY5" fmla="*/ 9298 h 11728"/>
                <a:gd name="connsiteX6" fmla="*/ 10000 w 10000"/>
                <a:gd name="connsiteY6" fmla="*/ 10000 h 11728"/>
                <a:gd name="connsiteX7" fmla="*/ 10000 w 10000"/>
                <a:gd name="connsiteY7" fmla="*/ 11728 h 11728"/>
                <a:gd name="connsiteX8" fmla="*/ 1029 w 10000"/>
                <a:gd name="connsiteY8" fmla="*/ 11728 h 11728"/>
                <a:gd name="connsiteX9" fmla="*/ 0 w 10000"/>
                <a:gd name="connsiteY9" fmla="*/ 0 h 11728"/>
                <a:gd name="connsiteX0" fmla="*/ 16 w 10016"/>
                <a:gd name="connsiteY0" fmla="*/ 0 h 11728"/>
                <a:gd name="connsiteX1" fmla="*/ 380 w 10016"/>
                <a:gd name="connsiteY1" fmla="*/ 2316 h 11728"/>
                <a:gd name="connsiteX2" fmla="*/ 996 w 10016"/>
                <a:gd name="connsiteY2" fmla="*/ 4140 h 11728"/>
                <a:gd name="connsiteX3" fmla="*/ 2117 w 10016"/>
                <a:gd name="connsiteY3" fmla="*/ 6035 h 11728"/>
                <a:gd name="connsiteX4" fmla="*/ 4190 w 10016"/>
                <a:gd name="connsiteY4" fmla="*/ 8000 h 11728"/>
                <a:gd name="connsiteX5" fmla="*/ 6739 w 10016"/>
                <a:gd name="connsiteY5" fmla="*/ 9298 h 11728"/>
                <a:gd name="connsiteX6" fmla="*/ 10016 w 10016"/>
                <a:gd name="connsiteY6" fmla="*/ 10000 h 11728"/>
                <a:gd name="connsiteX7" fmla="*/ 10016 w 10016"/>
                <a:gd name="connsiteY7" fmla="*/ 11728 h 11728"/>
                <a:gd name="connsiteX8" fmla="*/ 261 w 10016"/>
                <a:gd name="connsiteY8" fmla="*/ 11728 h 11728"/>
                <a:gd name="connsiteX9" fmla="*/ 16 w 10016"/>
                <a:gd name="connsiteY9" fmla="*/ 0 h 11728"/>
                <a:gd name="connsiteX0" fmla="*/ 0 w 10000"/>
                <a:gd name="connsiteY0" fmla="*/ 0 h 11728"/>
                <a:gd name="connsiteX1" fmla="*/ 364 w 10000"/>
                <a:gd name="connsiteY1" fmla="*/ 2316 h 11728"/>
                <a:gd name="connsiteX2" fmla="*/ 980 w 10000"/>
                <a:gd name="connsiteY2" fmla="*/ 4140 h 11728"/>
                <a:gd name="connsiteX3" fmla="*/ 2101 w 10000"/>
                <a:gd name="connsiteY3" fmla="*/ 6035 h 11728"/>
                <a:gd name="connsiteX4" fmla="*/ 4174 w 10000"/>
                <a:gd name="connsiteY4" fmla="*/ 8000 h 11728"/>
                <a:gd name="connsiteX5" fmla="*/ 6723 w 10000"/>
                <a:gd name="connsiteY5" fmla="*/ 9298 h 11728"/>
                <a:gd name="connsiteX6" fmla="*/ 10000 w 10000"/>
                <a:gd name="connsiteY6" fmla="*/ 10000 h 11728"/>
                <a:gd name="connsiteX7" fmla="*/ 10000 w 10000"/>
                <a:gd name="connsiteY7" fmla="*/ 11728 h 11728"/>
                <a:gd name="connsiteX8" fmla="*/ 245 w 10000"/>
                <a:gd name="connsiteY8" fmla="*/ 11728 h 11728"/>
                <a:gd name="connsiteX9" fmla="*/ 0 w 10000"/>
                <a:gd name="connsiteY9" fmla="*/ 0 h 11728"/>
                <a:gd name="connsiteX0" fmla="*/ 0 w 10000"/>
                <a:gd name="connsiteY0" fmla="*/ 0 h 11728"/>
                <a:gd name="connsiteX1" fmla="*/ 364 w 10000"/>
                <a:gd name="connsiteY1" fmla="*/ 2316 h 11728"/>
                <a:gd name="connsiteX2" fmla="*/ 980 w 10000"/>
                <a:gd name="connsiteY2" fmla="*/ 4140 h 11728"/>
                <a:gd name="connsiteX3" fmla="*/ 2101 w 10000"/>
                <a:gd name="connsiteY3" fmla="*/ 6035 h 11728"/>
                <a:gd name="connsiteX4" fmla="*/ 4174 w 10000"/>
                <a:gd name="connsiteY4" fmla="*/ 8000 h 11728"/>
                <a:gd name="connsiteX5" fmla="*/ 6723 w 10000"/>
                <a:gd name="connsiteY5" fmla="*/ 9298 h 11728"/>
                <a:gd name="connsiteX6" fmla="*/ 10000 w 10000"/>
                <a:gd name="connsiteY6" fmla="*/ 10000 h 11728"/>
                <a:gd name="connsiteX7" fmla="*/ 10000 w 10000"/>
                <a:gd name="connsiteY7" fmla="*/ 11728 h 11728"/>
                <a:gd name="connsiteX8" fmla="*/ 245 w 10000"/>
                <a:gd name="connsiteY8" fmla="*/ 11728 h 11728"/>
                <a:gd name="connsiteX9" fmla="*/ 0 w 10000"/>
                <a:gd name="connsiteY9" fmla="*/ 0 h 11728"/>
                <a:gd name="connsiteX0" fmla="*/ 82 w 10082"/>
                <a:gd name="connsiteY0" fmla="*/ 0 h 11728"/>
                <a:gd name="connsiteX1" fmla="*/ 446 w 10082"/>
                <a:gd name="connsiteY1" fmla="*/ 2316 h 11728"/>
                <a:gd name="connsiteX2" fmla="*/ 1062 w 10082"/>
                <a:gd name="connsiteY2" fmla="*/ 4140 h 11728"/>
                <a:gd name="connsiteX3" fmla="*/ 2183 w 10082"/>
                <a:gd name="connsiteY3" fmla="*/ 6035 h 11728"/>
                <a:gd name="connsiteX4" fmla="*/ 4256 w 10082"/>
                <a:gd name="connsiteY4" fmla="*/ 8000 h 11728"/>
                <a:gd name="connsiteX5" fmla="*/ 6805 w 10082"/>
                <a:gd name="connsiteY5" fmla="*/ 9298 h 11728"/>
                <a:gd name="connsiteX6" fmla="*/ 10082 w 10082"/>
                <a:gd name="connsiteY6" fmla="*/ 10000 h 11728"/>
                <a:gd name="connsiteX7" fmla="*/ 10082 w 10082"/>
                <a:gd name="connsiteY7" fmla="*/ 11728 h 11728"/>
                <a:gd name="connsiteX8" fmla="*/ 82 w 10082"/>
                <a:gd name="connsiteY8" fmla="*/ 11728 h 11728"/>
                <a:gd name="connsiteX9" fmla="*/ 82 w 10082"/>
                <a:gd name="connsiteY9" fmla="*/ 0 h 11728"/>
                <a:gd name="connsiteX0" fmla="*/ 0 w 10000"/>
                <a:gd name="connsiteY0" fmla="*/ 0 h 11728"/>
                <a:gd name="connsiteX1" fmla="*/ 364 w 10000"/>
                <a:gd name="connsiteY1" fmla="*/ 2316 h 11728"/>
                <a:gd name="connsiteX2" fmla="*/ 980 w 10000"/>
                <a:gd name="connsiteY2" fmla="*/ 4140 h 11728"/>
                <a:gd name="connsiteX3" fmla="*/ 2101 w 10000"/>
                <a:gd name="connsiteY3" fmla="*/ 6035 h 11728"/>
                <a:gd name="connsiteX4" fmla="*/ 4174 w 10000"/>
                <a:gd name="connsiteY4" fmla="*/ 8000 h 11728"/>
                <a:gd name="connsiteX5" fmla="*/ 6723 w 10000"/>
                <a:gd name="connsiteY5" fmla="*/ 9298 h 11728"/>
                <a:gd name="connsiteX6" fmla="*/ 10000 w 10000"/>
                <a:gd name="connsiteY6" fmla="*/ 10000 h 11728"/>
                <a:gd name="connsiteX7" fmla="*/ 10000 w 10000"/>
                <a:gd name="connsiteY7" fmla="*/ 11728 h 11728"/>
                <a:gd name="connsiteX8" fmla="*/ 0 w 10000"/>
                <a:gd name="connsiteY8" fmla="*/ 11728 h 11728"/>
                <a:gd name="connsiteX9" fmla="*/ 0 w 10000"/>
                <a:gd name="connsiteY9" fmla="*/ 0 h 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1728">
                  <a:moveTo>
                    <a:pt x="0" y="0"/>
                  </a:moveTo>
                  <a:cubicBezTo>
                    <a:pt x="63" y="386"/>
                    <a:pt x="203" y="1623"/>
                    <a:pt x="364" y="2316"/>
                  </a:cubicBezTo>
                  <a:cubicBezTo>
                    <a:pt x="525" y="3009"/>
                    <a:pt x="693" y="3518"/>
                    <a:pt x="980" y="4140"/>
                  </a:cubicBezTo>
                  <a:cubicBezTo>
                    <a:pt x="1268" y="4763"/>
                    <a:pt x="1569" y="5395"/>
                    <a:pt x="2101" y="6035"/>
                  </a:cubicBezTo>
                  <a:cubicBezTo>
                    <a:pt x="2633" y="6675"/>
                    <a:pt x="3403" y="7456"/>
                    <a:pt x="4174" y="8000"/>
                  </a:cubicBezTo>
                  <a:cubicBezTo>
                    <a:pt x="4944" y="8544"/>
                    <a:pt x="5749" y="8965"/>
                    <a:pt x="6723" y="9298"/>
                  </a:cubicBezTo>
                  <a:cubicBezTo>
                    <a:pt x="7696" y="9632"/>
                    <a:pt x="9501" y="9595"/>
                    <a:pt x="10000" y="10000"/>
                  </a:cubicBezTo>
                  <a:lnTo>
                    <a:pt x="10000" y="11728"/>
                  </a:lnTo>
                  <a:lnTo>
                    <a:pt x="0" y="11728"/>
                  </a:lnTo>
                  <a:lnTo>
                    <a:pt x="0" y="0"/>
                  </a:lnTo>
                </a:path>
              </a:pathLst>
            </a:custGeom>
            <a:blipFill>
              <a:blip r:embed="rId4" cstate="print"/>
              <a:tile tx="0" ty="0" sx="100000" sy="100000" flip="none" algn="tl"/>
            </a:blipFill>
            <a:ln w="38100">
              <a:solidFill>
                <a:srgbClr val="0000FF"/>
              </a:solidFill>
              <a:round/>
              <a:headEnd/>
              <a:tailEnd/>
            </a:ln>
            <a:effectLst/>
          </p:spPr>
          <p:txBody>
            <a:bodyPr/>
            <a:lstStyle/>
            <a:p>
              <a:endParaRPr lang="th-TH"/>
            </a:p>
          </p:txBody>
        </p:sp>
        <p:sp>
          <p:nvSpPr>
            <p:cNvPr id="54" name="Line 29"/>
            <p:cNvSpPr>
              <a:spLocks noChangeShapeType="1"/>
            </p:cNvSpPr>
            <p:nvPr/>
          </p:nvSpPr>
          <p:spPr bwMode="auto">
            <a:xfrm>
              <a:off x="4462463" y="2444752"/>
              <a:ext cx="84138" cy="144463"/>
            </a:xfrm>
            <a:prstGeom prst="line">
              <a:avLst/>
            </a:prstGeom>
            <a:ln w="25400">
              <a:solidFill>
                <a:srgbClr val="0000FF"/>
              </a:solidFill>
              <a:round/>
              <a:headEnd/>
              <a:tailEnd type="stealth" w="lg" len="lg"/>
            </a:ln>
            <a:effectLst/>
          </p:spPr>
          <p:txBody>
            <a:bodyPr/>
            <a:lstStyle/>
            <a:p>
              <a:endParaRPr lang="th-TH"/>
            </a:p>
          </p:txBody>
        </p:sp>
        <p:sp>
          <p:nvSpPr>
            <p:cNvPr id="51" name="Oval 30"/>
            <p:cNvSpPr>
              <a:spLocks noChangeArrowheads="1"/>
            </p:cNvSpPr>
            <p:nvPr/>
          </p:nvSpPr>
          <p:spPr bwMode="auto">
            <a:xfrm>
              <a:off x="4164012" y="1611314"/>
              <a:ext cx="120650" cy="107950"/>
            </a:xfrm>
            <a:prstGeom prst="ellipse">
              <a:avLst/>
            </a:prstGeom>
            <a:blipFill>
              <a:blip r:embed="rId4" cstate="print"/>
              <a:tile tx="0" ty="0" sx="100000" sy="100000" flip="none" algn="tl"/>
            </a:blipFill>
            <a:ln w="9525">
              <a:solidFill>
                <a:srgbClr val="0000FF"/>
              </a:solidFill>
              <a:round/>
              <a:headEnd/>
              <a:tailEnd/>
            </a:ln>
            <a:effectLst/>
          </p:spPr>
          <p:txBody>
            <a:bodyPr wrap="none" anchor="ctr"/>
            <a:lstStyle/>
            <a:p>
              <a:endParaRPr lang="th-TH"/>
            </a:p>
          </p:txBody>
        </p:sp>
        <p:sp>
          <p:nvSpPr>
            <p:cNvPr id="52" name="Oval 31"/>
            <p:cNvSpPr>
              <a:spLocks noChangeArrowheads="1"/>
            </p:cNvSpPr>
            <p:nvPr/>
          </p:nvSpPr>
          <p:spPr bwMode="auto">
            <a:xfrm>
              <a:off x="6432550" y="3430589"/>
              <a:ext cx="120650" cy="107950"/>
            </a:xfrm>
            <a:prstGeom prst="ellipse">
              <a:avLst/>
            </a:prstGeom>
            <a:blipFill>
              <a:blip r:embed="rId4" cstate="print"/>
              <a:tile tx="0" ty="0" sx="100000" sy="100000" flip="none" algn="tl"/>
            </a:blipFill>
            <a:ln w="9525">
              <a:solidFill>
                <a:srgbClr val="0000FF"/>
              </a:solidFill>
              <a:round/>
              <a:headEnd/>
              <a:tailEnd/>
            </a:ln>
            <a:effectLst/>
          </p:spPr>
          <p:txBody>
            <a:bodyPr wrap="none" anchor="ctr"/>
            <a:lstStyle/>
            <a:p>
              <a:endParaRPr lang="th-TH"/>
            </a:p>
          </p:txBody>
        </p:sp>
      </p:grpSp>
      <p:grpSp>
        <p:nvGrpSpPr>
          <p:cNvPr id="37940" name="Group 52"/>
          <p:cNvGrpSpPr>
            <a:grpSpLocks/>
          </p:cNvGrpSpPr>
          <p:nvPr/>
        </p:nvGrpSpPr>
        <p:grpSpPr bwMode="auto">
          <a:xfrm>
            <a:off x="2035175" y="3192710"/>
            <a:ext cx="688975" cy="1336675"/>
            <a:chOff x="3148" y="1667"/>
            <a:chExt cx="434" cy="842"/>
          </a:xfrm>
        </p:grpSpPr>
        <p:grpSp>
          <p:nvGrpSpPr>
            <p:cNvPr id="37933" name="Group 45"/>
            <p:cNvGrpSpPr>
              <a:grpSpLocks/>
            </p:cNvGrpSpPr>
            <p:nvPr/>
          </p:nvGrpSpPr>
          <p:grpSpPr bwMode="auto">
            <a:xfrm>
              <a:off x="3148" y="1813"/>
              <a:ext cx="434" cy="696"/>
              <a:chOff x="1294" y="2144"/>
              <a:chExt cx="434" cy="696"/>
            </a:xfrm>
          </p:grpSpPr>
          <p:sp>
            <p:nvSpPr>
              <p:cNvPr id="37921" name="Freeform 33"/>
              <p:cNvSpPr>
                <a:spLocks/>
              </p:cNvSpPr>
              <p:nvPr/>
            </p:nvSpPr>
            <p:spPr bwMode="auto">
              <a:xfrm>
                <a:off x="1436" y="2144"/>
                <a:ext cx="160" cy="540"/>
              </a:xfrm>
              <a:custGeom>
                <a:avLst/>
                <a:gdLst/>
                <a:ahLst/>
                <a:cxnLst>
                  <a:cxn ang="0">
                    <a:pos x="0" y="540"/>
                  </a:cxn>
                  <a:cxn ang="0">
                    <a:pos x="4" y="0"/>
                  </a:cxn>
                  <a:cxn ang="0">
                    <a:pos x="76" y="48"/>
                  </a:cxn>
                  <a:cxn ang="0">
                    <a:pos x="160" y="100"/>
                  </a:cxn>
                  <a:cxn ang="0">
                    <a:pos x="160" y="536"/>
                  </a:cxn>
                  <a:cxn ang="0">
                    <a:pos x="0" y="540"/>
                  </a:cxn>
                </a:cxnLst>
                <a:rect l="0" t="0" r="r" b="b"/>
                <a:pathLst>
                  <a:path w="160" h="540">
                    <a:moveTo>
                      <a:pt x="0" y="540"/>
                    </a:moveTo>
                    <a:lnTo>
                      <a:pt x="4" y="0"/>
                    </a:lnTo>
                    <a:lnTo>
                      <a:pt x="76" y="48"/>
                    </a:lnTo>
                    <a:lnTo>
                      <a:pt x="160" y="100"/>
                    </a:lnTo>
                    <a:lnTo>
                      <a:pt x="160" y="536"/>
                    </a:lnTo>
                    <a:lnTo>
                      <a:pt x="0" y="540"/>
                    </a:lnTo>
                    <a:close/>
                  </a:path>
                </a:pathLst>
              </a:custGeom>
              <a:pattFill prst="wdUpDiag">
                <a:fgClr>
                  <a:srgbClr val="FF6600"/>
                </a:fgClr>
                <a:bgClr>
                  <a:schemeClr val="bg1"/>
                </a:bgClr>
              </a:pattFill>
              <a:ln w="9525">
                <a:solidFill>
                  <a:schemeClr val="tx1"/>
                </a:solidFill>
                <a:round/>
                <a:headEnd/>
                <a:tailEnd/>
              </a:ln>
              <a:effectLst/>
            </p:spPr>
            <p:txBody>
              <a:bodyPr/>
              <a:lstStyle/>
              <a:p>
                <a:endParaRPr lang="th-TH"/>
              </a:p>
            </p:txBody>
          </p:sp>
          <p:grpSp>
            <p:nvGrpSpPr>
              <p:cNvPr id="37932" name="Group 44"/>
              <p:cNvGrpSpPr>
                <a:grpSpLocks/>
              </p:cNvGrpSpPr>
              <p:nvPr/>
            </p:nvGrpSpPr>
            <p:grpSpPr bwMode="auto">
              <a:xfrm>
                <a:off x="1294" y="2684"/>
                <a:ext cx="434" cy="156"/>
                <a:chOff x="1294" y="2684"/>
                <a:chExt cx="434" cy="156"/>
              </a:xfrm>
            </p:grpSpPr>
            <p:sp>
              <p:nvSpPr>
                <p:cNvPr id="37926" name="Line 38"/>
                <p:cNvSpPr>
                  <a:spLocks noChangeShapeType="1"/>
                </p:cNvSpPr>
                <p:nvPr/>
              </p:nvSpPr>
              <p:spPr bwMode="auto">
                <a:xfrm flipV="1">
                  <a:off x="1432" y="2684"/>
                  <a:ext cx="4" cy="111"/>
                </a:xfrm>
                <a:prstGeom prst="line">
                  <a:avLst/>
                </a:prstGeom>
                <a:noFill/>
                <a:ln w="12700">
                  <a:solidFill>
                    <a:srgbClr val="FF0000"/>
                  </a:solidFill>
                  <a:prstDash val="dashDot"/>
                  <a:round/>
                  <a:headEnd/>
                  <a:tailEnd/>
                </a:ln>
                <a:effectLst/>
              </p:spPr>
              <p:txBody>
                <a:bodyPr/>
                <a:lstStyle/>
                <a:p>
                  <a:endParaRPr lang="th-TH"/>
                </a:p>
              </p:txBody>
            </p:sp>
            <p:sp>
              <p:nvSpPr>
                <p:cNvPr id="37927" name="Line 39"/>
                <p:cNvSpPr>
                  <a:spLocks noChangeShapeType="1"/>
                </p:cNvSpPr>
                <p:nvPr/>
              </p:nvSpPr>
              <p:spPr bwMode="auto">
                <a:xfrm flipV="1">
                  <a:off x="1588" y="2684"/>
                  <a:ext cx="4" cy="111"/>
                </a:xfrm>
                <a:prstGeom prst="line">
                  <a:avLst/>
                </a:prstGeom>
                <a:noFill/>
                <a:ln w="12700">
                  <a:solidFill>
                    <a:srgbClr val="FF0000"/>
                  </a:solidFill>
                  <a:prstDash val="dashDot"/>
                  <a:round/>
                  <a:headEnd/>
                  <a:tailEnd/>
                </a:ln>
                <a:effectLst/>
              </p:spPr>
              <p:txBody>
                <a:bodyPr/>
                <a:lstStyle/>
                <a:p>
                  <a:endParaRPr lang="th-TH"/>
                </a:p>
              </p:txBody>
            </p:sp>
            <p:sp>
              <p:nvSpPr>
                <p:cNvPr id="37928" name="Line 40"/>
                <p:cNvSpPr>
                  <a:spLocks noChangeShapeType="1"/>
                </p:cNvSpPr>
                <p:nvPr/>
              </p:nvSpPr>
              <p:spPr bwMode="auto">
                <a:xfrm>
                  <a:off x="1294" y="2774"/>
                  <a:ext cx="134" cy="0"/>
                </a:xfrm>
                <a:prstGeom prst="line">
                  <a:avLst/>
                </a:prstGeom>
                <a:noFill/>
                <a:ln w="9525">
                  <a:solidFill>
                    <a:schemeClr val="tx1"/>
                  </a:solidFill>
                  <a:round/>
                  <a:headEnd/>
                  <a:tailEnd type="triangle" w="med" len="med"/>
                </a:ln>
                <a:effectLst/>
              </p:spPr>
              <p:txBody>
                <a:bodyPr/>
                <a:lstStyle/>
                <a:p>
                  <a:endParaRPr lang="th-TH"/>
                </a:p>
              </p:txBody>
            </p:sp>
            <p:sp>
              <p:nvSpPr>
                <p:cNvPr id="37929" name="Line 41"/>
                <p:cNvSpPr>
                  <a:spLocks noChangeShapeType="1"/>
                </p:cNvSpPr>
                <p:nvPr/>
              </p:nvSpPr>
              <p:spPr bwMode="auto">
                <a:xfrm flipH="1">
                  <a:off x="1592" y="2774"/>
                  <a:ext cx="136" cy="0"/>
                </a:xfrm>
                <a:prstGeom prst="line">
                  <a:avLst/>
                </a:prstGeom>
                <a:noFill/>
                <a:ln w="9525">
                  <a:solidFill>
                    <a:schemeClr val="tx1"/>
                  </a:solidFill>
                  <a:round/>
                  <a:headEnd/>
                  <a:tailEnd type="triangle" w="med" len="med"/>
                </a:ln>
                <a:effectLst/>
              </p:spPr>
              <p:txBody>
                <a:bodyPr/>
                <a:lstStyle/>
                <a:p>
                  <a:endParaRPr lang="th-TH"/>
                </a:p>
              </p:txBody>
            </p:sp>
            <p:sp>
              <p:nvSpPr>
                <p:cNvPr id="37931" name="Text Box 43"/>
                <p:cNvSpPr txBox="1">
                  <a:spLocks noChangeArrowheads="1"/>
                </p:cNvSpPr>
                <p:nvPr/>
              </p:nvSpPr>
              <p:spPr bwMode="auto">
                <a:xfrm>
                  <a:off x="1412" y="2696"/>
                  <a:ext cx="192" cy="144"/>
                </a:xfrm>
                <a:prstGeom prst="rect">
                  <a:avLst/>
                </a:prstGeom>
                <a:noFill/>
                <a:ln w="9525">
                  <a:noFill/>
                  <a:miter lim="800000"/>
                  <a:headEnd/>
                  <a:tailEnd/>
                </a:ln>
                <a:effectLst/>
              </p:spPr>
              <p:txBody>
                <a:bodyPr>
                  <a:spAutoFit/>
                </a:bodyPr>
                <a:lstStyle/>
                <a:p>
                  <a:pPr>
                    <a:spcBef>
                      <a:spcPct val="50000"/>
                    </a:spcBef>
                  </a:pPr>
                  <a:r>
                    <a:rPr lang="en-US" sz="900">
                      <a:solidFill>
                        <a:srgbClr val="0000CC"/>
                      </a:solidFill>
                    </a:rPr>
                    <a:t>dv</a:t>
                  </a:r>
                  <a:endParaRPr lang="th-TH" sz="900">
                    <a:solidFill>
                      <a:srgbClr val="0000CC"/>
                    </a:solidFill>
                  </a:endParaRPr>
                </a:p>
              </p:txBody>
            </p:sp>
          </p:grpSp>
        </p:grpSp>
        <p:sp>
          <p:nvSpPr>
            <p:cNvPr id="37934" name="Oval 46"/>
            <p:cNvSpPr>
              <a:spLocks noChangeArrowheads="1"/>
            </p:cNvSpPr>
            <p:nvPr/>
          </p:nvSpPr>
          <p:spPr bwMode="auto">
            <a:xfrm>
              <a:off x="3332" y="1832"/>
              <a:ext cx="80" cy="75"/>
            </a:xfrm>
            <a:prstGeom prst="ellipse">
              <a:avLst/>
            </a:prstGeom>
            <a:solidFill>
              <a:srgbClr val="FF0000"/>
            </a:solidFill>
            <a:ln w="9525">
              <a:solidFill>
                <a:schemeClr val="tx1"/>
              </a:solidFill>
              <a:round/>
              <a:headEnd/>
              <a:tailEnd/>
            </a:ln>
            <a:effectLst/>
          </p:spPr>
          <p:txBody>
            <a:bodyPr wrap="none" anchor="ctr"/>
            <a:lstStyle/>
            <a:p>
              <a:endParaRPr lang="th-TH"/>
            </a:p>
          </p:txBody>
        </p:sp>
        <p:sp>
          <p:nvSpPr>
            <p:cNvPr id="37935" name="Text Box 47"/>
            <p:cNvSpPr txBox="1">
              <a:spLocks noChangeArrowheads="1"/>
            </p:cNvSpPr>
            <p:nvPr/>
          </p:nvSpPr>
          <p:spPr bwMode="auto">
            <a:xfrm>
              <a:off x="3284" y="1667"/>
              <a:ext cx="156" cy="192"/>
            </a:xfrm>
            <a:prstGeom prst="rect">
              <a:avLst/>
            </a:prstGeom>
            <a:noFill/>
            <a:ln w="9525">
              <a:noFill/>
              <a:miter lim="800000"/>
              <a:headEnd/>
              <a:tailEnd/>
            </a:ln>
            <a:effectLst/>
          </p:spPr>
          <p:txBody>
            <a:bodyPr>
              <a:spAutoFit/>
            </a:bodyPr>
            <a:lstStyle/>
            <a:p>
              <a:pPr>
                <a:spcBef>
                  <a:spcPct val="50000"/>
                </a:spcBef>
              </a:pPr>
              <a:r>
                <a:rPr lang="en-US" sz="1400" b="1"/>
                <a:t>P</a:t>
              </a:r>
              <a:endParaRPr lang="th-TH"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fill="hold" nodeType="afterEffect">
                                  <p:stCondLst>
                                    <p:cond delay="0"/>
                                  </p:stCondLst>
                                  <p:childTnLst>
                                    <p:animMotion origin="layout" path="M 0.0 0.0  L 0.25 0.0  E" pathEditMode="relative" ptsTypes="">
                                      <p:cBhvr>
                                        <p:cTn id="6" dur="3000" fill="hold"/>
                                        <p:tgtEl>
                                          <p:spTgt spid="37892"/>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37922"/>
                                        </p:tgtEl>
                                        <p:attrNameLst>
                                          <p:attrName>style.visibility</p:attrName>
                                        </p:attrNameLst>
                                      </p:cBhvr>
                                      <p:to>
                                        <p:strVal val="visible"/>
                                      </p:to>
                                    </p:set>
                                    <p:animEffect transition="in" filter="fade">
                                      <p:cBhvr>
                                        <p:cTn id="9" dur="2000"/>
                                        <p:tgtEl>
                                          <p:spTgt spid="37922"/>
                                        </p:tgtEl>
                                      </p:cBhvr>
                                    </p:animEffect>
                                  </p:childTnLst>
                                </p:cTn>
                              </p:par>
                              <p:par>
                                <p:cTn id="10" presetID="22" presetClass="entr" presetSubtype="8" repeatCount="300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3000"/>
                                        <p:tgtEl>
                                          <p:spTgt spid="56"/>
                                        </p:tgtEl>
                                      </p:cBhvr>
                                    </p:animEffect>
                                  </p:childTnLst>
                                </p:cTn>
                              </p:par>
                            </p:childTnLst>
                          </p:cTn>
                        </p:par>
                        <p:par>
                          <p:cTn id="13" fill="hold">
                            <p:stCondLst>
                              <p:cond delay="9000"/>
                            </p:stCondLst>
                            <p:childTnLst>
                              <p:par>
                                <p:cTn id="14" presetID="10" presetClass="entr" presetSubtype="0" fill="hold" grpId="0" nodeType="afterEffect">
                                  <p:stCondLst>
                                    <p:cond delay="0"/>
                                  </p:stCondLst>
                                  <p:childTnLst>
                                    <p:set>
                                      <p:cBhvr>
                                        <p:cTn id="15" dur="1" fill="hold">
                                          <p:stCondLst>
                                            <p:cond delay="0"/>
                                          </p:stCondLst>
                                        </p:cTn>
                                        <p:tgtEl>
                                          <p:spTgt spid="37923"/>
                                        </p:tgtEl>
                                        <p:attrNameLst>
                                          <p:attrName>style.visibility</p:attrName>
                                        </p:attrNameLst>
                                      </p:cBhvr>
                                      <p:to>
                                        <p:strVal val="visible"/>
                                      </p:to>
                                    </p:set>
                                    <p:animEffect transition="in" filter="fade">
                                      <p:cBhvr>
                                        <p:cTn id="16" dur="2000"/>
                                        <p:tgtEl>
                                          <p:spTgt spid="37923"/>
                                        </p:tgtEl>
                                      </p:cBhvr>
                                    </p:animEffect>
                                  </p:childTnLst>
                                </p:cTn>
                              </p:par>
                            </p:childTnLst>
                          </p:cTn>
                        </p:par>
                        <p:par>
                          <p:cTn id="17" fill="hold">
                            <p:stCondLst>
                              <p:cond delay="11000"/>
                            </p:stCondLst>
                            <p:childTnLst>
                              <p:par>
                                <p:cTn id="18" presetID="10" presetClass="entr" presetSubtype="0" fill="hold" grpId="0" nodeType="afterEffect">
                                  <p:stCondLst>
                                    <p:cond delay="0"/>
                                  </p:stCondLst>
                                  <p:childTnLst>
                                    <p:set>
                                      <p:cBhvr>
                                        <p:cTn id="19" dur="1" fill="hold">
                                          <p:stCondLst>
                                            <p:cond delay="0"/>
                                          </p:stCondLst>
                                        </p:cTn>
                                        <p:tgtEl>
                                          <p:spTgt spid="37924"/>
                                        </p:tgtEl>
                                        <p:attrNameLst>
                                          <p:attrName>style.visibility</p:attrName>
                                        </p:attrNameLst>
                                      </p:cBhvr>
                                      <p:to>
                                        <p:strVal val="visible"/>
                                      </p:to>
                                    </p:set>
                                    <p:animEffect transition="in" filter="fade">
                                      <p:cBhvr>
                                        <p:cTn id="20" dur="2000"/>
                                        <p:tgtEl>
                                          <p:spTgt spid="37924"/>
                                        </p:tgtEl>
                                      </p:cBhvr>
                                    </p:animEffect>
                                  </p:childTnLst>
                                </p:cTn>
                              </p:par>
                            </p:childTnLst>
                          </p:cTn>
                        </p:par>
                        <p:par>
                          <p:cTn id="21" fill="hold">
                            <p:stCondLst>
                              <p:cond delay="13000"/>
                            </p:stCondLst>
                            <p:childTnLst>
                              <p:par>
                                <p:cTn id="22" presetID="10" presetClass="entr" presetSubtype="0" repeatCount="2000" fill="hold" nodeType="afterEffect">
                                  <p:stCondLst>
                                    <p:cond delay="0"/>
                                  </p:stCondLst>
                                  <p:childTnLst>
                                    <p:set>
                                      <p:cBhvr>
                                        <p:cTn id="23" dur="1" fill="hold">
                                          <p:stCondLst>
                                            <p:cond delay="0"/>
                                          </p:stCondLst>
                                        </p:cTn>
                                        <p:tgtEl>
                                          <p:spTgt spid="37940"/>
                                        </p:tgtEl>
                                        <p:attrNameLst>
                                          <p:attrName>style.visibility</p:attrName>
                                        </p:attrNameLst>
                                      </p:cBhvr>
                                      <p:to>
                                        <p:strVal val="visible"/>
                                      </p:to>
                                    </p:set>
                                    <p:animEffect transition="in" filter="fade">
                                      <p:cBhvr>
                                        <p:cTn id="24" dur="2000"/>
                                        <p:tgtEl>
                                          <p:spTgt spid="3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2" grpId="0"/>
      <p:bldP spid="37923" grpId="0"/>
      <p:bldP spid="379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47" name="ตัวยึดหมายเลขภาพนิ่ง 5"/>
          <p:cNvSpPr>
            <a:spLocks noGrp="1"/>
          </p:cNvSpPr>
          <p:nvPr>
            <p:ph type="sldNum" sz="quarter" idx="12"/>
          </p:nvPr>
        </p:nvSpPr>
        <p:spPr/>
        <p:txBody>
          <a:bodyPr/>
          <a:lstStyle/>
          <a:p>
            <a:fld id="{A7FDF24D-2CBD-4C1B-8E41-5B78A071EA8F}" type="slidenum">
              <a:rPr lang="en-US"/>
              <a:pPr/>
              <a:t>11</a:t>
            </a:fld>
            <a:endParaRPr lang="th-TH"/>
          </a:p>
        </p:txBody>
      </p:sp>
      <p:grpSp>
        <p:nvGrpSpPr>
          <p:cNvPr id="38971" name="Group 59"/>
          <p:cNvGrpSpPr>
            <a:grpSpLocks/>
          </p:cNvGrpSpPr>
          <p:nvPr/>
        </p:nvGrpSpPr>
        <p:grpSpPr bwMode="auto">
          <a:xfrm>
            <a:off x="1533525" y="2070100"/>
            <a:ext cx="2287588" cy="1809750"/>
            <a:chOff x="3030" y="2456"/>
            <a:chExt cx="1441" cy="1140"/>
          </a:xfrm>
        </p:grpSpPr>
        <p:sp>
          <p:nvSpPr>
            <p:cNvPr id="38966" name="Text Box 54"/>
            <p:cNvSpPr txBox="1">
              <a:spLocks noChangeArrowheads="1"/>
            </p:cNvSpPr>
            <p:nvPr/>
          </p:nvSpPr>
          <p:spPr bwMode="auto">
            <a:xfrm>
              <a:off x="3808" y="2867"/>
              <a:ext cx="177" cy="231"/>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B</a:t>
              </a:r>
              <a:endParaRPr lang="th-TH" b="1">
                <a:solidFill>
                  <a:srgbClr val="0000CC"/>
                </a:solidFill>
              </a:endParaRPr>
            </a:p>
          </p:txBody>
        </p:sp>
        <p:sp>
          <p:nvSpPr>
            <p:cNvPr id="38969" name="Line 57"/>
            <p:cNvSpPr>
              <a:spLocks noChangeShapeType="1"/>
            </p:cNvSpPr>
            <p:nvPr/>
          </p:nvSpPr>
          <p:spPr bwMode="auto">
            <a:xfrm>
              <a:off x="3030" y="2456"/>
              <a:ext cx="1441" cy="1140"/>
            </a:xfrm>
            <a:prstGeom prst="line">
              <a:avLst/>
            </a:prstGeom>
            <a:noFill/>
            <a:ln w="38100">
              <a:solidFill>
                <a:srgbClr val="008000"/>
              </a:solidFill>
              <a:round/>
              <a:headEnd/>
              <a:tailEnd/>
            </a:ln>
            <a:effectLst/>
          </p:spPr>
          <p:txBody>
            <a:bodyPr/>
            <a:lstStyle/>
            <a:p>
              <a:endParaRPr lang="th-TH"/>
            </a:p>
          </p:txBody>
        </p:sp>
        <p:sp>
          <p:nvSpPr>
            <p:cNvPr id="38970" name="Line 58"/>
            <p:cNvSpPr>
              <a:spLocks noChangeShapeType="1"/>
            </p:cNvSpPr>
            <p:nvPr/>
          </p:nvSpPr>
          <p:spPr bwMode="auto">
            <a:xfrm>
              <a:off x="3663" y="2961"/>
              <a:ext cx="108" cy="89"/>
            </a:xfrm>
            <a:prstGeom prst="line">
              <a:avLst/>
            </a:prstGeom>
            <a:noFill/>
            <a:ln w="38100">
              <a:solidFill>
                <a:srgbClr val="008000"/>
              </a:solidFill>
              <a:round/>
              <a:headEnd/>
              <a:tailEnd type="stealth" w="lg" len="lg"/>
            </a:ln>
            <a:effectLst/>
          </p:spPr>
          <p:txBody>
            <a:bodyPr/>
            <a:lstStyle/>
            <a:p>
              <a:endParaRPr lang="th-TH"/>
            </a:p>
          </p:txBody>
        </p:sp>
      </p:grpSp>
      <p:sp>
        <p:nvSpPr>
          <p:cNvPr id="38915" name="Rectangle 3"/>
          <p:cNvSpPr>
            <a:spLocks noGrp="1" noChangeArrowheads="1"/>
          </p:cNvSpPr>
          <p:nvPr>
            <p:ph type="title"/>
          </p:nvPr>
        </p:nvSpPr>
        <p:spPr/>
        <p:txBody>
          <a:bodyPr/>
          <a:lstStyle/>
          <a:p>
            <a:r>
              <a:rPr lang="en-US"/>
              <a:t>Work is a PATH function  </a:t>
            </a:r>
            <a:endParaRPr lang="th-TH"/>
          </a:p>
        </p:txBody>
      </p:sp>
      <p:grpSp>
        <p:nvGrpSpPr>
          <p:cNvPr id="38916" name="Group 4"/>
          <p:cNvGrpSpPr>
            <a:grpSpLocks/>
          </p:cNvGrpSpPr>
          <p:nvPr/>
        </p:nvGrpSpPr>
        <p:grpSpPr bwMode="auto">
          <a:xfrm>
            <a:off x="852488" y="1587500"/>
            <a:ext cx="3478212" cy="3113088"/>
            <a:chOff x="537" y="1000"/>
            <a:chExt cx="2191" cy="1961"/>
          </a:xfrm>
        </p:grpSpPr>
        <p:grpSp>
          <p:nvGrpSpPr>
            <p:cNvPr id="38917" name="Group 5"/>
            <p:cNvGrpSpPr>
              <a:grpSpLocks/>
            </p:cNvGrpSpPr>
            <p:nvPr/>
          </p:nvGrpSpPr>
          <p:grpSpPr bwMode="auto">
            <a:xfrm>
              <a:off x="728" y="1000"/>
              <a:ext cx="2000" cy="1696"/>
              <a:chOff x="728" y="928"/>
              <a:chExt cx="2000" cy="1696"/>
            </a:xfrm>
          </p:grpSpPr>
          <p:sp>
            <p:nvSpPr>
              <p:cNvPr id="38918" name="Line 6"/>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38919" name="Line 7"/>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38920" name="Text Box 8"/>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38921" name="Text Box 9"/>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38922" name="Line 10"/>
          <p:cNvSpPr>
            <a:spLocks noChangeShapeType="1"/>
          </p:cNvSpPr>
          <p:nvPr/>
        </p:nvSpPr>
        <p:spPr bwMode="auto">
          <a:xfrm flipV="1">
            <a:off x="1546225" y="1954213"/>
            <a:ext cx="0" cy="2563812"/>
          </a:xfrm>
          <a:prstGeom prst="line">
            <a:avLst/>
          </a:prstGeom>
          <a:noFill/>
          <a:ln w="12700">
            <a:solidFill>
              <a:srgbClr val="FF0000"/>
            </a:solidFill>
            <a:prstDash val="dashDot"/>
            <a:round/>
            <a:headEnd/>
            <a:tailEnd/>
          </a:ln>
          <a:effectLst/>
        </p:spPr>
        <p:txBody>
          <a:bodyPr/>
          <a:lstStyle/>
          <a:p>
            <a:endParaRPr lang="th-TH"/>
          </a:p>
        </p:txBody>
      </p:sp>
      <p:sp>
        <p:nvSpPr>
          <p:cNvPr id="38923" name="Line 11"/>
          <p:cNvSpPr>
            <a:spLocks noChangeShapeType="1"/>
          </p:cNvSpPr>
          <p:nvPr/>
        </p:nvSpPr>
        <p:spPr bwMode="auto">
          <a:xfrm flipV="1">
            <a:off x="3821113" y="3841750"/>
            <a:ext cx="12700" cy="633413"/>
          </a:xfrm>
          <a:prstGeom prst="line">
            <a:avLst/>
          </a:prstGeom>
          <a:noFill/>
          <a:ln w="12700">
            <a:solidFill>
              <a:srgbClr val="FF0000"/>
            </a:solidFill>
            <a:prstDash val="dashDot"/>
            <a:round/>
            <a:headEnd/>
            <a:tailEnd/>
          </a:ln>
          <a:effectLst/>
        </p:spPr>
        <p:txBody>
          <a:bodyPr/>
          <a:lstStyle/>
          <a:p>
            <a:endParaRPr lang="th-TH"/>
          </a:p>
        </p:txBody>
      </p:sp>
      <p:sp>
        <p:nvSpPr>
          <p:cNvPr id="38925" name="Text Box 13"/>
          <p:cNvSpPr txBox="1">
            <a:spLocks noChangeArrowheads="1"/>
          </p:cNvSpPr>
          <p:nvPr/>
        </p:nvSpPr>
        <p:spPr bwMode="auto">
          <a:xfrm>
            <a:off x="1384300" y="4475163"/>
            <a:ext cx="482600" cy="366712"/>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38926" name="Text Box 14"/>
          <p:cNvSpPr txBox="1">
            <a:spLocks noChangeArrowheads="1"/>
          </p:cNvSpPr>
          <p:nvPr/>
        </p:nvSpPr>
        <p:spPr bwMode="auto">
          <a:xfrm>
            <a:off x="3544888" y="4495800"/>
            <a:ext cx="482600" cy="366713"/>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sp>
        <p:nvSpPr>
          <p:cNvPr id="38944" name="Text Box 32"/>
          <p:cNvSpPr txBox="1">
            <a:spLocks noChangeArrowheads="1"/>
          </p:cNvSpPr>
          <p:nvPr/>
        </p:nvSpPr>
        <p:spPr bwMode="auto">
          <a:xfrm>
            <a:off x="1397000" y="1631950"/>
            <a:ext cx="27305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endParaRPr lang="th-TH" b="1">
              <a:solidFill>
                <a:srgbClr val="0000CC"/>
              </a:solidFill>
            </a:endParaRPr>
          </a:p>
        </p:txBody>
      </p:sp>
      <p:sp>
        <p:nvSpPr>
          <p:cNvPr id="38945" name="Text Box 33"/>
          <p:cNvSpPr txBox="1">
            <a:spLocks noChangeArrowheads="1"/>
          </p:cNvSpPr>
          <p:nvPr/>
        </p:nvSpPr>
        <p:spPr bwMode="auto">
          <a:xfrm>
            <a:off x="4027488" y="34718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endParaRPr lang="th-TH" b="1">
              <a:solidFill>
                <a:srgbClr val="0000CC"/>
              </a:solidFill>
            </a:endParaRPr>
          </a:p>
        </p:txBody>
      </p:sp>
      <p:grpSp>
        <p:nvGrpSpPr>
          <p:cNvPr id="38968" name="Group 56"/>
          <p:cNvGrpSpPr>
            <a:grpSpLocks/>
          </p:cNvGrpSpPr>
          <p:nvPr/>
        </p:nvGrpSpPr>
        <p:grpSpPr bwMode="auto">
          <a:xfrm>
            <a:off x="1485900" y="2019300"/>
            <a:ext cx="2389188" cy="1927225"/>
            <a:chOff x="936" y="1272"/>
            <a:chExt cx="1505" cy="1214"/>
          </a:xfrm>
        </p:grpSpPr>
        <p:grpSp>
          <p:nvGrpSpPr>
            <p:cNvPr id="38927" name="Group 15"/>
            <p:cNvGrpSpPr>
              <a:grpSpLocks/>
            </p:cNvGrpSpPr>
            <p:nvPr/>
          </p:nvGrpSpPr>
          <p:grpSpPr bwMode="auto">
            <a:xfrm>
              <a:off x="936" y="1272"/>
              <a:ext cx="1505" cy="1214"/>
              <a:chOff x="936" y="1272"/>
              <a:chExt cx="1505" cy="1214"/>
            </a:xfrm>
          </p:grpSpPr>
          <p:grpSp>
            <p:nvGrpSpPr>
              <p:cNvPr id="38928" name="Group 16"/>
              <p:cNvGrpSpPr>
                <a:grpSpLocks/>
              </p:cNvGrpSpPr>
              <p:nvPr/>
            </p:nvGrpSpPr>
            <p:grpSpPr bwMode="auto">
              <a:xfrm>
                <a:off x="977" y="1316"/>
                <a:ext cx="1428" cy="1140"/>
                <a:chOff x="977" y="1316"/>
                <a:chExt cx="1428" cy="1140"/>
              </a:xfrm>
            </p:grpSpPr>
            <p:sp>
              <p:nvSpPr>
                <p:cNvPr id="38929" name="Freeform 17"/>
                <p:cNvSpPr>
                  <a:spLocks/>
                </p:cNvSpPr>
                <p:nvPr/>
              </p:nvSpPr>
              <p:spPr bwMode="auto">
                <a:xfrm>
                  <a:off x="977" y="1316"/>
                  <a:ext cx="1428" cy="1140"/>
                </a:xfrm>
                <a:custGeom>
                  <a:avLst/>
                  <a:gdLst/>
                  <a:ahLst/>
                  <a:cxnLst>
                    <a:cxn ang="0">
                      <a:pos x="0" y="0"/>
                    </a:cxn>
                    <a:cxn ang="0">
                      <a:pos x="52" y="264"/>
                    </a:cxn>
                    <a:cxn ang="0">
                      <a:pos x="140" y="472"/>
                    </a:cxn>
                    <a:cxn ang="0">
                      <a:pos x="300" y="688"/>
                    </a:cxn>
                    <a:cxn ang="0">
                      <a:pos x="596" y="912"/>
                    </a:cxn>
                    <a:cxn ang="0">
                      <a:pos x="960" y="1060"/>
                    </a:cxn>
                    <a:cxn ang="0">
                      <a:pos x="1428" y="1140"/>
                    </a:cxn>
                  </a:cxnLst>
                  <a:rect l="0" t="0" r="r" b="b"/>
                  <a:pathLst>
                    <a:path w="1428" h="1140">
                      <a:moveTo>
                        <a:pt x="0" y="0"/>
                      </a:moveTo>
                      <a:cubicBezTo>
                        <a:pt x="9" y="44"/>
                        <a:pt x="29" y="185"/>
                        <a:pt x="52" y="264"/>
                      </a:cubicBezTo>
                      <a:cubicBezTo>
                        <a:pt x="75" y="343"/>
                        <a:pt x="99" y="401"/>
                        <a:pt x="140" y="472"/>
                      </a:cubicBezTo>
                      <a:cubicBezTo>
                        <a:pt x="181" y="543"/>
                        <a:pt x="224" y="615"/>
                        <a:pt x="300" y="688"/>
                      </a:cubicBezTo>
                      <a:cubicBezTo>
                        <a:pt x="376" y="761"/>
                        <a:pt x="486" y="850"/>
                        <a:pt x="596" y="912"/>
                      </a:cubicBezTo>
                      <a:cubicBezTo>
                        <a:pt x="706" y="974"/>
                        <a:pt x="821" y="1022"/>
                        <a:pt x="960" y="1060"/>
                      </a:cubicBezTo>
                      <a:cubicBezTo>
                        <a:pt x="1099" y="1098"/>
                        <a:pt x="1331" y="1123"/>
                        <a:pt x="1428" y="1140"/>
                      </a:cubicBezTo>
                    </a:path>
                  </a:pathLst>
                </a:custGeom>
                <a:noFill/>
                <a:ln w="38100">
                  <a:solidFill>
                    <a:srgbClr val="0000FF"/>
                  </a:solidFill>
                  <a:round/>
                  <a:headEnd/>
                  <a:tailEnd/>
                </a:ln>
                <a:effectLst/>
              </p:spPr>
              <p:txBody>
                <a:bodyPr/>
                <a:lstStyle/>
                <a:p>
                  <a:endParaRPr lang="th-TH"/>
                </a:p>
              </p:txBody>
            </p:sp>
            <p:sp>
              <p:nvSpPr>
                <p:cNvPr id="38930" name="Line 18"/>
                <p:cNvSpPr>
                  <a:spLocks noChangeShapeType="1"/>
                </p:cNvSpPr>
                <p:nvPr/>
              </p:nvSpPr>
              <p:spPr bwMode="auto">
                <a:xfrm>
                  <a:off x="1124" y="1797"/>
                  <a:ext cx="53" cy="91"/>
                </a:xfrm>
                <a:prstGeom prst="line">
                  <a:avLst/>
                </a:prstGeom>
                <a:noFill/>
                <a:ln w="25400">
                  <a:solidFill>
                    <a:srgbClr val="0000FF"/>
                  </a:solidFill>
                  <a:round/>
                  <a:headEnd/>
                  <a:tailEnd type="stealth" w="lg" len="lg"/>
                </a:ln>
                <a:effectLst/>
              </p:spPr>
              <p:txBody>
                <a:bodyPr/>
                <a:lstStyle/>
                <a:p>
                  <a:endParaRPr lang="th-TH"/>
                </a:p>
              </p:txBody>
            </p:sp>
          </p:grpSp>
          <p:sp>
            <p:nvSpPr>
              <p:cNvPr id="38931" name="Oval 19"/>
              <p:cNvSpPr>
                <a:spLocks noChangeArrowheads="1"/>
              </p:cNvSpPr>
              <p:nvPr/>
            </p:nvSpPr>
            <p:spPr bwMode="auto">
              <a:xfrm>
                <a:off x="936" y="1272"/>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38932" name="Oval 20"/>
              <p:cNvSpPr>
                <a:spLocks noChangeArrowheads="1"/>
              </p:cNvSpPr>
              <p:nvPr/>
            </p:nvSpPr>
            <p:spPr bwMode="auto">
              <a:xfrm>
                <a:off x="2365" y="2418"/>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grpSp>
        <p:sp>
          <p:nvSpPr>
            <p:cNvPr id="38964" name="Text Box 52"/>
            <p:cNvSpPr txBox="1">
              <a:spLocks noChangeArrowheads="1"/>
            </p:cNvSpPr>
            <p:nvPr/>
          </p:nvSpPr>
          <p:spPr bwMode="auto">
            <a:xfrm>
              <a:off x="1367" y="2160"/>
              <a:ext cx="177" cy="231"/>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C</a:t>
              </a:r>
              <a:endParaRPr lang="th-TH" b="1">
                <a:solidFill>
                  <a:srgbClr val="0000CC"/>
                </a:solidFill>
              </a:endParaRPr>
            </a:p>
          </p:txBody>
        </p:sp>
      </p:grpSp>
      <p:grpSp>
        <p:nvGrpSpPr>
          <p:cNvPr id="38967" name="Group 55"/>
          <p:cNvGrpSpPr>
            <a:grpSpLocks/>
          </p:cNvGrpSpPr>
          <p:nvPr/>
        </p:nvGrpSpPr>
        <p:grpSpPr bwMode="auto">
          <a:xfrm>
            <a:off x="1558925" y="2100263"/>
            <a:ext cx="2266950" cy="1809750"/>
            <a:chOff x="2014" y="1227"/>
            <a:chExt cx="1428" cy="1140"/>
          </a:xfrm>
        </p:grpSpPr>
        <p:grpSp>
          <p:nvGrpSpPr>
            <p:cNvPr id="38963" name="Group 51"/>
            <p:cNvGrpSpPr>
              <a:grpSpLocks/>
            </p:cNvGrpSpPr>
            <p:nvPr/>
          </p:nvGrpSpPr>
          <p:grpSpPr bwMode="auto">
            <a:xfrm>
              <a:off x="2014" y="1227"/>
              <a:ext cx="1428" cy="1140"/>
              <a:chOff x="986" y="1301"/>
              <a:chExt cx="1428" cy="1140"/>
            </a:xfrm>
          </p:grpSpPr>
          <p:sp>
            <p:nvSpPr>
              <p:cNvPr id="38959" name="Freeform 47"/>
              <p:cNvSpPr>
                <a:spLocks/>
              </p:cNvSpPr>
              <p:nvPr/>
            </p:nvSpPr>
            <p:spPr bwMode="auto">
              <a:xfrm rot="-10800000">
                <a:off x="986" y="1301"/>
                <a:ext cx="1428" cy="1140"/>
              </a:xfrm>
              <a:custGeom>
                <a:avLst/>
                <a:gdLst/>
                <a:ahLst/>
                <a:cxnLst>
                  <a:cxn ang="0">
                    <a:pos x="0" y="0"/>
                  </a:cxn>
                  <a:cxn ang="0">
                    <a:pos x="52" y="264"/>
                  </a:cxn>
                  <a:cxn ang="0">
                    <a:pos x="140" y="472"/>
                  </a:cxn>
                  <a:cxn ang="0">
                    <a:pos x="300" y="688"/>
                  </a:cxn>
                  <a:cxn ang="0">
                    <a:pos x="596" y="912"/>
                  </a:cxn>
                  <a:cxn ang="0">
                    <a:pos x="960" y="1060"/>
                  </a:cxn>
                  <a:cxn ang="0">
                    <a:pos x="1428" y="1140"/>
                  </a:cxn>
                </a:cxnLst>
                <a:rect l="0" t="0" r="r" b="b"/>
                <a:pathLst>
                  <a:path w="1428" h="1140">
                    <a:moveTo>
                      <a:pt x="0" y="0"/>
                    </a:moveTo>
                    <a:cubicBezTo>
                      <a:pt x="9" y="44"/>
                      <a:pt x="29" y="185"/>
                      <a:pt x="52" y="264"/>
                    </a:cubicBezTo>
                    <a:cubicBezTo>
                      <a:pt x="75" y="343"/>
                      <a:pt x="99" y="401"/>
                      <a:pt x="140" y="472"/>
                    </a:cubicBezTo>
                    <a:cubicBezTo>
                      <a:pt x="181" y="543"/>
                      <a:pt x="224" y="615"/>
                      <a:pt x="300" y="688"/>
                    </a:cubicBezTo>
                    <a:cubicBezTo>
                      <a:pt x="376" y="761"/>
                      <a:pt x="486" y="850"/>
                      <a:pt x="596" y="912"/>
                    </a:cubicBezTo>
                    <a:cubicBezTo>
                      <a:pt x="706" y="974"/>
                      <a:pt x="821" y="1022"/>
                      <a:pt x="960" y="1060"/>
                    </a:cubicBezTo>
                    <a:cubicBezTo>
                      <a:pt x="1099" y="1098"/>
                      <a:pt x="1331" y="1123"/>
                      <a:pt x="1428" y="1140"/>
                    </a:cubicBezTo>
                  </a:path>
                </a:pathLst>
              </a:custGeom>
              <a:noFill/>
              <a:ln w="38100">
                <a:solidFill>
                  <a:srgbClr val="FF00FF"/>
                </a:solidFill>
                <a:round/>
                <a:headEnd/>
                <a:tailEnd/>
              </a:ln>
              <a:effectLst/>
            </p:spPr>
            <p:txBody>
              <a:bodyPr/>
              <a:lstStyle/>
              <a:p>
                <a:endParaRPr lang="th-TH"/>
              </a:p>
            </p:txBody>
          </p:sp>
          <p:sp>
            <p:nvSpPr>
              <p:cNvPr id="38960" name="Line 48"/>
              <p:cNvSpPr>
                <a:spLocks noChangeShapeType="1"/>
              </p:cNvSpPr>
              <p:nvPr/>
            </p:nvSpPr>
            <p:spPr bwMode="auto">
              <a:xfrm rot="5400000" flipV="1">
                <a:off x="2082" y="1735"/>
                <a:ext cx="110" cy="91"/>
              </a:xfrm>
              <a:prstGeom prst="line">
                <a:avLst/>
              </a:prstGeom>
              <a:noFill/>
              <a:ln w="25400">
                <a:solidFill>
                  <a:srgbClr val="FF00FF"/>
                </a:solidFill>
                <a:round/>
                <a:headEnd/>
                <a:tailEnd type="stealth" w="lg" len="lg"/>
              </a:ln>
              <a:effectLst/>
            </p:spPr>
            <p:txBody>
              <a:bodyPr/>
              <a:lstStyle/>
              <a:p>
                <a:endParaRPr lang="th-TH"/>
              </a:p>
            </p:txBody>
          </p:sp>
        </p:grpSp>
        <p:sp>
          <p:nvSpPr>
            <p:cNvPr id="38965" name="Text Box 53"/>
            <p:cNvSpPr txBox="1">
              <a:spLocks noChangeArrowheads="1"/>
            </p:cNvSpPr>
            <p:nvPr/>
          </p:nvSpPr>
          <p:spPr bwMode="auto">
            <a:xfrm>
              <a:off x="3030" y="1421"/>
              <a:ext cx="177" cy="231"/>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A</a:t>
              </a:r>
              <a:endParaRPr lang="th-TH" b="1">
                <a:solidFill>
                  <a:srgbClr val="0000CC"/>
                </a:solidFill>
              </a:endParaRPr>
            </a:p>
          </p:txBody>
        </p:sp>
      </p:grpSp>
      <p:sp>
        <p:nvSpPr>
          <p:cNvPr id="38972" name="Freeform 60"/>
          <p:cNvSpPr>
            <a:spLocks noChangeAspect="1"/>
          </p:cNvSpPr>
          <p:nvPr/>
        </p:nvSpPr>
        <p:spPr bwMode="auto">
          <a:xfrm rot="5400000">
            <a:off x="2240756" y="38631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38973" name="Group 61"/>
          <p:cNvGrpSpPr>
            <a:grpSpLocks/>
          </p:cNvGrpSpPr>
          <p:nvPr/>
        </p:nvGrpSpPr>
        <p:grpSpPr bwMode="auto">
          <a:xfrm>
            <a:off x="1139825" y="4987925"/>
            <a:ext cx="933450" cy="923925"/>
            <a:chOff x="2494" y="2125"/>
            <a:chExt cx="588" cy="608"/>
          </a:xfrm>
        </p:grpSpPr>
        <p:grpSp>
          <p:nvGrpSpPr>
            <p:cNvPr id="38974" name="Group 62"/>
            <p:cNvGrpSpPr>
              <a:grpSpLocks/>
            </p:cNvGrpSpPr>
            <p:nvPr/>
          </p:nvGrpSpPr>
          <p:grpSpPr bwMode="auto">
            <a:xfrm rot="5400000">
              <a:off x="2418" y="2386"/>
              <a:ext cx="555" cy="88"/>
              <a:chOff x="2396" y="3177"/>
              <a:chExt cx="734" cy="186"/>
            </a:xfrm>
          </p:grpSpPr>
          <p:sp>
            <p:nvSpPr>
              <p:cNvPr id="38975" name="Line 63"/>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8976" name="Line 64"/>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8977" name="Line 65"/>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8978" name="Line 66"/>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8979" name="Line 67"/>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38980" name="Text Box 68"/>
            <p:cNvSpPr txBox="1">
              <a:spLocks noChangeArrowheads="1"/>
            </p:cNvSpPr>
            <p:nvPr/>
          </p:nvSpPr>
          <p:spPr bwMode="auto">
            <a:xfrm>
              <a:off x="2494" y="2343"/>
              <a:ext cx="158" cy="181"/>
            </a:xfrm>
            <a:prstGeom prst="rect">
              <a:avLst/>
            </a:prstGeom>
            <a:noFill/>
            <a:ln w="9525">
              <a:noFill/>
              <a:miter lim="800000"/>
              <a:headEnd/>
              <a:tailEnd/>
            </a:ln>
            <a:effectLst/>
          </p:spPr>
          <p:txBody>
            <a:bodyPr>
              <a:spAutoFit/>
            </a:bodyPr>
            <a:lstStyle/>
            <a:p>
              <a:pPr>
                <a:spcBef>
                  <a:spcPct val="50000"/>
                </a:spcBef>
              </a:pPr>
              <a:r>
                <a:rPr lang="en-US" sz="1200"/>
                <a:t>P</a:t>
              </a:r>
              <a:endParaRPr lang="th-TH" sz="1200"/>
            </a:p>
          </p:txBody>
        </p:sp>
        <p:grpSp>
          <p:nvGrpSpPr>
            <p:cNvPr id="38981" name="Group 69"/>
            <p:cNvGrpSpPr>
              <a:grpSpLocks/>
            </p:cNvGrpSpPr>
            <p:nvPr/>
          </p:nvGrpSpPr>
          <p:grpSpPr bwMode="auto">
            <a:xfrm>
              <a:off x="2750" y="2125"/>
              <a:ext cx="332" cy="608"/>
              <a:chOff x="2024" y="3223"/>
              <a:chExt cx="332" cy="608"/>
            </a:xfrm>
          </p:grpSpPr>
          <p:sp>
            <p:nvSpPr>
              <p:cNvPr id="38982" name="Rectangle 70"/>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38983" name="Rectangle 71"/>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sp>
        <p:nvSpPr>
          <p:cNvPr id="38984" name="Text Box 72"/>
          <p:cNvSpPr txBox="1">
            <a:spLocks noChangeArrowheads="1"/>
          </p:cNvSpPr>
          <p:nvPr/>
        </p:nvSpPr>
        <p:spPr bwMode="auto">
          <a:xfrm>
            <a:off x="4686300" y="1466850"/>
            <a:ext cx="3327400" cy="4724400"/>
          </a:xfrm>
          <a:prstGeom prst="rect">
            <a:avLst/>
          </a:prstGeom>
          <a:noFill/>
          <a:ln w="9525">
            <a:noFill/>
            <a:miter lim="800000"/>
            <a:headEnd/>
            <a:tailEnd/>
          </a:ln>
          <a:effectLst/>
        </p:spPr>
        <p:txBody>
          <a:bodyPr>
            <a:spAutoFit/>
          </a:bodyPr>
          <a:lstStyle/>
          <a:p>
            <a:pPr>
              <a:spcBef>
                <a:spcPct val="50000"/>
              </a:spcBef>
            </a:pPr>
            <a:r>
              <a:rPr lang="en-US" sz="2800" i="1">
                <a:solidFill>
                  <a:srgbClr val="000066"/>
                </a:solidFill>
                <a:latin typeface="Times New Roman" pitchFamily="18" charset="0"/>
              </a:rPr>
              <a:t>	Amount of work involved depends not only on the initial and final state of the working fluid but also on the PROCESS as well.</a:t>
            </a:r>
            <a:endParaRPr lang="th-TH" sz="2800" i="1">
              <a:solidFill>
                <a:srgbClr val="000066"/>
              </a:solidFill>
              <a:latin typeface="Times New Roman" pitchFamily="18" charset="0"/>
            </a:endParaRPr>
          </a:p>
          <a:p>
            <a:pPr>
              <a:spcBef>
                <a:spcPct val="50000"/>
              </a:spcBef>
            </a:pPr>
            <a:r>
              <a:rPr lang="th-TH" sz="2400" i="1">
                <a:solidFill>
                  <a:srgbClr val="000066"/>
                </a:solidFill>
                <a:latin typeface="Times New Roman" pitchFamily="18" charset="0"/>
              </a:rPr>
              <a:t>	</a:t>
            </a:r>
            <a:r>
              <a:rPr lang="en-US" sz="2400" i="1">
                <a:solidFill>
                  <a:srgbClr val="000066"/>
                </a:solidFill>
                <a:latin typeface="Times New Roman" pitchFamily="18" charset="0"/>
              </a:rPr>
              <a:t>In this example, the beginning and final states are the same but W</a:t>
            </a:r>
            <a:r>
              <a:rPr lang="en-US" sz="2400" i="1" baseline="-25000">
                <a:solidFill>
                  <a:srgbClr val="000066"/>
                </a:solidFill>
                <a:latin typeface="Times New Roman" pitchFamily="18" charset="0"/>
              </a:rPr>
              <a:t>A</a:t>
            </a:r>
            <a:r>
              <a:rPr lang="en-US" sz="2400" i="1">
                <a:solidFill>
                  <a:srgbClr val="000066"/>
                </a:solidFill>
                <a:latin typeface="Times New Roman" pitchFamily="18" charset="0"/>
              </a:rPr>
              <a:t>&gt;W</a:t>
            </a:r>
            <a:r>
              <a:rPr lang="en-US" sz="2400" i="1" baseline="-25000">
                <a:solidFill>
                  <a:srgbClr val="000066"/>
                </a:solidFill>
                <a:latin typeface="Times New Roman" pitchFamily="18" charset="0"/>
              </a:rPr>
              <a:t>B</a:t>
            </a:r>
            <a:r>
              <a:rPr lang="en-US" sz="2400" i="1">
                <a:solidFill>
                  <a:srgbClr val="000066"/>
                </a:solidFill>
                <a:latin typeface="Times New Roman" pitchFamily="18" charset="0"/>
              </a:rPr>
              <a:t>&gt;W</a:t>
            </a:r>
            <a:r>
              <a:rPr lang="en-US" sz="2400" i="1" baseline="-25000">
                <a:solidFill>
                  <a:srgbClr val="000066"/>
                </a:solidFill>
                <a:latin typeface="Times New Roman" pitchFamily="18" charset="0"/>
              </a:rPr>
              <a:t>C</a:t>
            </a:r>
            <a:endParaRPr lang="th-TH" sz="2400" i="1" baseline="-25000">
              <a:solidFill>
                <a:srgbClr val="00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fill="hold" nodeType="afterEffect">
                                  <p:stCondLst>
                                    <p:cond delay="2000"/>
                                  </p:stCondLst>
                                  <p:childTnLst>
                                    <p:animMotion origin="layout" path="M 0.0 0.0  L 0.25 0.0  E" pathEditMode="relative" ptsTypes="">
                                      <p:cBhvr>
                                        <p:cTn id="6" dur="3000" fill="hold"/>
                                        <p:tgtEl>
                                          <p:spTgt spid="38973"/>
                                        </p:tgtEl>
                                        <p:attrNameLst>
                                          <p:attrName>ppt_x</p:attrName>
                                          <p:attrName>ppt_y</p:attrName>
                                        </p:attrNameLst>
                                      </p:cBhvr>
                                    </p:animMotion>
                                  </p:childTnLst>
                                </p:cTn>
                              </p:par>
                              <p:par>
                                <p:cTn id="7" presetID="22" presetClass="entr" presetSubtype="8" fill="hold" nodeType="withEffect">
                                  <p:stCondLst>
                                    <p:cond delay="2000"/>
                                  </p:stCondLst>
                                  <p:childTnLst>
                                    <p:set>
                                      <p:cBhvr>
                                        <p:cTn id="8" dur="1" fill="hold">
                                          <p:stCondLst>
                                            <p:cond delay="0"/>
                                          </p:stCondLst>
                                        </p:cTn>
                                        <p:tgtEl>
                                          <p:spTgt spid="38967"/>
                                        </p:tgtEl>
                                        <p:attrNameLst>
                                          <p:attrName>style.visibility</p:attrName>
                                        </p:attrNameLst>
                                      </p:cBhvr>
                                      <p:to>
                                        <p:strVal val="visible"/>
                                      </p:to>
                                    </p:set>
                                    <p:animEffect transition="in" filter="wipe(left)">
                                      <p:cBhvr>
                                        <p:cTn id="9" dur="3000"/>
                                        <p:tgtEl>
                                          <p:spTgt spid="3896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8944"/>
                                        </p:tgtEl>
                                        <p:attrNameLst>
                                          <p:attrName>style.visibility</p:attrName>
                                        </p:attrNameLst>
                                      </p:cBhvr>
                                      <p:to>
                                        <p:strVal val="visible"/>
                                      </p:to>
                                    </p:set>
                                    <p:animEffect transition="in" filter="fade">
                                      <p:cBhvr>
                                        <p:cTn id="12" dur="2000"/>
                                        <p:tgtEl>
                                          <p:spTgt spid="389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945"/>
                                        </p:tgtEl>
                                        <p:attrNameLst>
                                          <p:attrName>style.visibility</p:attrName>
                                        </p:attrNameLst>
                                      </p:cBhvr>
                                      <p:to>
                                        <p:strVal val="visible"/>
                                      </p:to>
                                    </p:set>
                                    <p:animEffect transition="in" filter="fade">
                                      <p:cBhvr>
                                        <p:cTn id="15" dur="2000"/>
                                        <p:tgtEl>
                                          <p:spTgt spid="38945"/>
                                        </p:tgtEl>
                                      </p:cBhvr>
                                    </p:animEffect>
                                  </p:childTnLst>
                                </p:cTn>
                              </p:par>
                              <p:par>
                                <p:cTn id="16" presetID="22" presetClass="entr" presetSubtype="8" fill="hold" nodeType="withEffect">
                                  <p:stCondLst>
                                    <p:cond delay="5000"/>
                                  </p:stCondLst>
                                  <p:childTnLst>
                                    <p:set>
                                      <p:cBhvr>
                                        <p:cTn id="17" dur="1" fill="hold">
                                          <p:stCondLst>
                                            <p:cond delay="0"/>
                                          </p:stCondLst>
                                        </p:cTn>
                                        <p:tgtEl>
                                          <p:spTgt spid="38971"/>
                                        </p:tgtEl>
                                        <p:attrNameLst>
                                          <p:attrName>style.visibility</p:attrName>
                                        </p:attrNameLst>
                                      </p:cBhvr>
                                      <p:to>
                                        <p:strVal val="visible"/>
                                      </p:to>
                                    </p:set>
                                    <p:animEffect transition="in" filter="wipe(left)">
                                      <p:cBhvr>
                                        <p:cTn id="18" dur="3000"/>
                                        <p:tgtEl>
                                          <p:spTgt spid="38971"/>
                                        </p:tgtEl>
                                      </p:cBhvr>
                                    </p:animEffect>
                                  </p:childTnLst>
                                </p:cTn>
                              </p:par>
                              <p:par>
                                <p:cTn id="19" presetID="22" presetClass="entr" presetSubtype="8" fill="hold" nodeType="withEffect">
                                  <p:stCondLst>
                                    <p:cond delay="8000"/>
                                  </p:stCondLst>
                                  <p:childTnLst>
                                    <p:set>
                                      <p:cBhvr>
                                        <p:cTn id="20" dur="1" fill="hold">
                                          <p:stCondLst>
                                            <p:cond delay="0"/>
                                          </p:stCondLst>
                                        </p:cTn>
                                        <p:tgtEl>
                                          <p:spTgt spid="38968"/>
                                        </p:tgtEl>
                                        <p:attrNameLst>
                                          <p:attrName>style.visibility</p:attrName>
                                        </p:attrNameLst>
                                      </p:cBhvr>
                                      <p:to>
                                        <p:strVal val="visible"/>
                                      </p:to>
                                    </p:set>
                                    <p:animEffect transition="in" filter="wipe(left)">
                                      <p:cBhvr>
                                        <p:cTn id="21" dur="3000"/>
                                        <p:tgtEl>
                                          <p:spTgt spid="3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4" grpId="0"/>
      <p:bldP spid="389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38" name="ตัวยึดหมายเลขภาพนิ่ง 5"/>
          <p:cNvSpPr>
            <a:spLocks noGrp="1"/>
          </p:cNvSpPr>
          <p:nvPr>
            <p:ph type="sldNum" sz="quarter" idx="12"/>
          </p:nvPr>
        </p:nvSpPr>
        <p:spPr/>
        <p:txBody>
          <a:bodyPr/>
          <a:lstStyle/>
          <a:p>
            <a:fld id="{EE16CF9F-6764-46AE-B484-C6B5A9D449B0}" type="slidenum">
              <a:rPr lang="en-US"/>
              <a:pPr/>
              <a:t>12</a:t>
            </a:fld>
            <a:endParaRPr lang="th-TH"/>
          </a:p>
        </p:txBody>
      </p:sp>
      <p:sp>
        <p:nvSpPr>
          <p:cNvPr id="35844" name="Rectangle 4"/>
          <p:cNvSpPr>
            <a:spLocks noGrp="1" noChangeArrowheads="1"/>
          </p:cNvSpPr>
          <p:nvPr>
            <p:ph type="title"/>
          </p:nvPr>
        </p:nvSpPr>
        <p:spPr/>
        <p:txBody>
          <a:bodyPr/>
          <a:lstStyle/>
          <a:p>
            <a:r>
              <a:rPr lang="en-US" sz="3000"/>
              <a:t>Isobaric Process (Constant Pressure)</a:t>
            </a:r>
            <a:endParaRPr lang="th-TH" sz="3000"/>
          </a:p>
        </p:txBody>
      </p:sp>
      <p:sp>
        <p:nvSpPr>
          <p:cNvPr id="35874" name="Freeform 34"/>
          <p:cNvSpPr>
            <a:spLocks noChangeAspect="1"/>
          </p:cNvSpPr>
          <p:nvPr/>
        </p:nvSpPr>
        <p:spPr bwMode="auto">
          <a:xfrm rot="5400000">
            <a:off x="2240756" y="38631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35875" name="Group 35"/>
          <p:cNvGrpSpPr>
            <a:grpSpLocks/>
          </p:cNvGrpSpPr>
          <p:nvPr/>
        </p:nvGrpSpPr>
        <p:grpSpPr bwMode="auto">
          <a:xfrm>
            <a:off x="852488" y="1587500"/>
            <a:ext cx="3478212" cy="3113088"/>
            <a:chOff x="537" y="1000"/>
            <a:chExt cx="2191" cy="1961"/>
          </a:xfrm>
        </p:grpSpPr>
        <p:grpSp>
          <p:nvGrpSpPr>
            <p:cNvPr id="35876" name="Group 36"/>
            <p:cNvGrpSpPr>
              <a:grpSpLocks/>
            </p:cNvGrpSpPr>
            <p:nvPr/>
          </p:nvGrpSpPr>
          <p:grpSpPr bwMode="auto">
            <a:xfrm>
              <a:off x="728" y="1000"/>
              <a:ext cx="2000" cy="1696"/>
              <a:chOff x="728" y="928"/>
              <a:chExt cx="2000" cy="1696"/>
            </a:xfrm>
          </p:grpSpPr>
          <p:sp>
            <p:nvSpPr>
              <p:cNvPr id="35877" name="Line 37"/>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35878" name="Line 38"/>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35879" name="Text Box 39"/>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35880" name="Text Box 40"/>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35881" name="Line 41"/>
          <p:cNvSpPr>
            <a:spLocks noChangeShapeType="1"/>
          </p:cNvSpPr>
          <p:nvPr/>
        </p:nvSpPr>
        <p:spPr bwMode="auto">
          <a:xfrm flipV="1">
            <a:off x="1546225" y="3194050"/>
            <a:ext cx="0" cy="1323975"/>
          </a:xfrm>
          <a:prstGeom prst="line">
            <a:avLst/>
          </a:prstGeom>
          <a:noFill/>
          <a:ln w="12700">
            <a:solidFill>
              <a:srgbClr val="FF0000"/>
            </a:solidFill>
            <a:prstDash val="dashDot"/>
            <a:round/>
            <a:headEnd/>
            <a:tailEnd/>
          </a:ln>
          <a:effectLst/>
        </p:spPr>
        <p:txBody>
          <a:bodyPr/>
          <a:lstStyle/>
          <a:p>
            <a:endParaRPr lang="th-TH"/>
          </a:p>
        </p:txBody>
      </p:sp>
      <p:sp>
        <p:nvSpPr>
          <p:cNvPr id="35882" name="Line 42"/>
          <p:cNvSpPr>
            <a:spLocks noChangeShapeType="1"/>
          </p:cNvSpPr>
          <p:nvPr/>
        </p:nvSpPr>
        <p:spPr bwMode="auto">
          <a:xfrm flipV="1">
            <a:off x="3821113" y="3194050"/>
            <a:ext cx="12700" cy="1281113"/>
          </a:xfrm>
          <a:prstGeom prst="line">
            <a:avLst/>
          </a:prstGeom>
          <a:noFill/>
          <a:ln w="12700">
            <a:solidFill>
              <a:srgbClr val="FF0000"/>
            </a:solidFill>
            <a:prstDash val="dashDot"/>
            <a:round/>
            <a:headEnd/>
            <a:tailEnd/>
          </a:ln>
          <a:effectLst/>
        </p:spPr>
        <p:txBody>
          <a:bodyPr/>
          <a:lstStyle/>
          <a:p>
            <a:endParaRPr lang="th-TH"/>
          </a:p>
        </p:txBody>
      </p:sp>
      <p:sp>
        <p:nvSpPr>
          <p:cNvPr id="35883" name="Text Box 43"/>
          <p:cNvSpPr txBox="1">
            <a:spLocks noChangeArrowheads="1"/>
          </p:cNvSpPr>
          <p:nvPr/>
        </p:nvSpPr>
        <p:spPr bwMode="auto">
          <a:xfrm>
            <a:off x="1384300" y="4475163"/>
            <a:ext cx="482600" cy="366712"/>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35884" name="Text Box 44"/>
          <p:cNvSpPr txBox="1">
            <a:spLocks noChangeArrowheads="1"/>
          </p:cNvSpPr>
          <p:nvPr/>
        </p:nvSpPr>
        <p:spPr bwMode="auto">
          <a:xfrm>
            <a:off x="3544888" y="4495800"/>
            <a:ext cx="482600" cy="366713"/>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grpSp>
        <p:nvGrpSpPr>
          <p:cNvPr id="35891" name="Group 51"/>
          <p:cNvGrpSpPr>
            <a:grpSpLocks/>
          </p:cNvGrpSpPr>
          <p:nvPr/>
        </p:nvGrpSpPr>
        <p:grpSpPr bwMode="auto">
          <a:xfrm>
            <a:off x="1139825" y="4987925"/>
            <a:ext cx="933450" cy="923925"/>
            <a:chOff x="2494" y="2125"/>
            <a:chExt cx="588" cy="608"/>
          </a:xfrm>
        </p:grpSpPr>
        <p:grpSp>
          <p:nvGrpSpPr>
            <p:cNvPr id="35892" name="Group 52"/>
            <p:cNvGrpSpPr>
              <a:grpSpLocks/>
            </p:cNvGrpSpPr>
            <p:nvPr/>
          </p:nvGrpSpPr>
          <p:grpSpPr bwMode="auto">
            <a:xfrm rot="5400000">
              <a:off x="2418" y="2386"/>
              <a:ext cx="555" cy="88"/>
              <a:chOff x="2396" y="3177"/>
              <a:chExt cx="734" cy="186"/>
            </a:xfrm>
          </p:grpSpPr>
          <p:sp>
            <p:nvSpPr>
              <p:cNvPr id="35893" name="Line 53"/>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5894" name="Line 54"/>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5895" name="Line 55"/>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5896" name="Line 56"/>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35897" name="Line 57"/>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35898" name="Text Box 58"/>
            <p:cNvSpPr txBox="1">
              <a:spLocks noChangeArrowheads="1"/>
            </p:cNvSpPr>
            <p:nvPr/>
          </p:nvSpPr>
          <p:spPr bwMode="auto">
            <a:xfrm>
              <a:off x="2494" y="2343"/>
              <a:ext cx="158" cy="181"/>
            </a:xfrm>
            <a:prstGeom prst="rect">
              <a:avLst/>
            </a:prstGeom>
            <a:noFill/>
            <a:ln w="9525">
              <a:noFill/>
              <a:miter lim="800000"/>
              <a:headEnd/>
              <a:tailEnd/>
            </a:ln>
            <a:effectLst/>
          </p:spPr>
          <p:txBody>
            <a:bodyPr>
              <a:spAutoFit/>
            </a:bodyPr>
            <a:lstStyle/>
            <a:p>
              <a:pPr>
                <a:spcBef>
                  <a:spcPct val="50000"/>
                </a:spcBef>
              </a:pPr>
              <a:r>
                <a:rPr lang="en-US" sz="1200"/>
                <a:t>P</a:t>
              </a:r>
              <a:endParaRPr lang="th-TH" sz="1200"/>
            </a:p>
          </p:txBody>
        </p:sp>
        <p:grpSp>
          <p:nvGrpSpPr>
            <p:cNvPr id="35899" name="Group 59"/>
            <p:cNvGrpSpPr>
              <a:grpSpLocks/>
            </p:cNvGrpSpPr>
            <p:nvPr/>
          </p:nvGrpSpPr>
          <p:grpSpPr bwMode="auto">
            <a:xfrm>
              <a:off x="2750" y="2125"/>
              <a:ext cx="332" cy="608"/>
              <a:chOff x="2024" y="3223"/>
              <a:chExt cx="332" cy="608"/>
            </a:xfrm>
          </p:grpSpPr>
          <p:sp>
            <p:nvSpPr>
              <p:cNvPr id="35900" name="Rectangle 60"/>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35901" name="Rectangle 61"/>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sp>
        <p:nvSpPr>
          <p:cNvPr id="35902" name="Text Box 62"/>
          <p:cNvSpPr txBox="1">
            <a:spLocks noChangeArrowheads="1"/>
          </p:cNvSpPr>
          <p:nvPr/>
        </p:nvSpPr>
        <p:spPr bwMode="auto">
          <a:xfrm>
            <a:off x="1409700" y="2665413"/>
            <a:ext cx="273050" cy="366712"/>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endParaRPr lang="th-TH" b="1">
              <a:solidFill>
                <a:srgbClr val="0000CC"/>
              </a:solidFill>
            </a:endParaRPr>
          </a:p>
        </p:txBody>
      </p:sp>
      <p:sp>
        <p:nvSpPr>
          <p:cNvPr id="35903" name="Text Box 63"/>
          <p:cNvSpPr txBox="1">
            <a:spLocks noChangeArrowheads="1"/>
          </p:cNvSpPr>
          <p:nvPr/>
        </p:nvSpPr>
        <p:spPr bwMode="auto">
          <a:xfrm>
            <a:off x="3668713" y="266541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endParaRPr lang="th-TH" b="1">
              <a:solidFill>
                <a:srgbClr val="0000CC"/>
              </a:solidFill>
            </a:endParaRPr>
          </a:p>
        </p:txBody>
      </p:sp>
      <p:grpSp>
        <p:nvGrpSpPr>
          <p:cNvPr id="35920" name="Group 80"/>
          <p:cNvGrpSpPr>
            <a:grpSpLocks/>
          </p:cNvGrpSpPr>
          <p:nvPr/>
        </p:nvGrpSpPr>
        <p:grpSpPr bwMode="auto">
          <a:xfrm>
            <a:off x="1485900" y="3140075"/>
            <a:ext cx="2395538" cy="1125538"/>
            <a:chOff x="936" y="1978"/>
            <a:chExt cx="1509" cy="709"/>
          </a:xfrm>
        </p:grpSpPr>
        <p:sp>
          <p:nvSpPr>
            <p:cNvPr id="35919" name="Rectangle 79"/>
            <p:cNvSpPr>
              <a:spLocks noChangeArrowheads="1"/>
            </p:cNvSpPr>
            <p:nvPr/>
          </p:nvSpPr>
          <p:spPr bwMode="auto">
            <a:xfrm>
              <a:off x="974" y="2012"/>
              <a:ext cx="1433" cy="675"/>
            </a:xfrm>
            <a:prstGeom prst="rect">
              <a:avLst/>
            </a:prstGeom>
            <a:pattFill prst="wdUpDiag">
              <a:fgClr>
                <a:schemeClr val="accent1"/>
              </a:fgClr>
              <a:bgClr>
                <a:schemeClr val="bg1"/>
              </a:bgClr>
            </a:pattFill>
            <a:ln w="9525">
              <a:solidFill>
                <a:schemeClr val="tx1"/>
              </a:solidFill>
              <a:miter lim="800000"/>
              <a:headEnd/>
              <a:tailEnd/>
            </a:ln>
            <a:effectLst/>
          </p:spPr>
          <p:txBody>
            <a:bodyPr wrap="none" anchor="ctr"/>
            <a:lstStyle/>
            <a:p>
              <a:endParaRPr lang="th-TH"/>
            </a:p>
          </p:txBody>
        </p:sp>
        <p:grpSp>
          <p:nvGrpSpPr>
            <p:cNvPr id="35917" name="Group 77"/>
            <p:cNvGrpSpPr>
              <a:grpSpLocks/>
            </p:cNvGrpSpPr>
            <p:nvPr/>
          </p:nvGrpSpPr>
          <p:grpSpPr bwMode="auto">
            <a:xfrm>
              <a:off x="936" y="1978"/>
              <a:ext cx="1509" cy="68"/>
              <a:chOff x="936" y="1978"/>
              <a:chExt cx="1509" cy="68"/>
            </a:xfrm>
          </p:grpSpPr>
          <p:sp>
            <p:nvSpPr>
              <p:cNvPr id="35888" name="Line 48"/>
              <p:cNvSpPr>
                <a:spLocks noChangeShapeType="1"/>
              </p:cNvSpPr>
              <p:nvPr/>
            </p:nvSpPr>
            <p:spPr bwMode="auto">
              <a:xfrm>
                <a:off x="1707" y="2012"/>
                <a:ext cx="153" cy="0"/>
              </a:xfrm>
              <a:prstGeom prst="line">
                <a:avLst/>
              </a:prstGeom>
              <a:noFill/>
              <a:ln w="25400">
                <a:solidFill>
                  <a:srgbClr val="0000FF"/>
                </a:solidFill>
                <a:round/>
                <a:headEnd/>
                <a:tailEnd type="stealth" w="lg" len="lg"/>
              </a:ln>
              <a:effectLst/>
            </p:spPr>
            <p:txBody>
              <a:bodyPr/>
              <a:lstStyle/>
              <a:p>
                <a:endParaRPr lang="th-TH"/>
              </a:p>
            </p:txBody>
          </p:sp>
          <p:sp>
            <p:nvSpPr>
              <p:cNvPr id="35916" name="Line 76"/>
              <p:cNvSpPr>
                <a:spLocks noChangeShapeType="1"/>
              </p:cNvSpPr>
              <p:nvPr/>
            </p:nvSpPr>
            <p:spPr bwMode="auto">
              <a:xfrm>
                <a:off x="974" y="2012"/>
                <a:ext cx="1441" cy="0"/>
              </a:xfrm>
              <a:prstGeom prst="line">
                <a:avLst/>
              </a:prstGeom>
              <a:noFill/>
              <a:ln w="38100">
                <a:solidFill>
                  <a:srgbClr val="0000FF"/>
                </a:solidFill>
                <a:round/>
                <a:headEnd/>
                <a:tailEnd/>
              </a:ln>
              <a:effectLst/>
            </p:spPr>
            <p:txBody>
              <a:bodyPr/>
              <a:lstStyle/>
              <a:p>
                <a:endParaRPr lang="th-TH"/>
              </a:p>
            </p:txBody>
          </p:sp>
          <p:sp>
            <p:nvSpPr>
              <p:cNvPr id="35889" name="Oval 49"/>
              <p:cNvSpPr>
                <a:spLocks noChangeArrowheads="1"/>
              </p:cNvSpPr>
              <p:nvPr/>
            </p:nvSpPr>
            <p:spPr bwMode="auto">
              <a:xfrm>
                <a:off x="936" y="1978"/>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35890" name="Oval 50"/>
              <p:cNvSpPr>
                <a:spLocks noChangeArrowheads="1"/>
              </p:cNvSpPr>
              <p:nvPr/>
            </p:nvSpPr>
            <p:spPr bwMode="auto">
              <a:xfrm>
                <a:off x="2369" y="1978"/>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grpSp>
      </p:grpSp>
      <p:sp>
        <p:nvSpPr>
          <p:cNvPr id="35918" name="Text Box 78"/>
          <p:cNvSpPr txBox="1">
            <a:spLocks noChangeArrowheads="1"/>
          </p:cNvSpPr>
          <p:nvPr/>
        </p:nvSpPr>
        <p:spPr bwMode="auto">
          <a:xfrm>
            <a:off x="439738" y="3041650"/>
            <a:ext cx="742950" cy="304800"/>
          </a:xfrm>
          <a:prstGeom prst="rect">
            <a:avLst/>
          </a:prstGeom>
          <a:noFill/>
          <a:ln w="9525">
            <a:noFill/>
            <a:miter lim="800000"/>
            <a:headEnd/>
            <a:tailEnd/>
          </a:ln>
          <a:effectLst/>
        </p:spPr>
        <p:txBody>
          <a:bodyPr>
            <a:spAutoFit/>
          </a:bodyPr>
          <a:lstStyle/>
          <a:p>
            <a:pPr>
              <a:spcBef>
                <a:spcPct val="50000"/>
              </a:spcBef>
            </a:pPr>
            <a:r>
              <a:rPr lang="en-US" sz="1400"/>
              <a:t>P</a:t>
            </a:r>
            <a:r>
              <a:rPr lang="en-US" sz="1400" baseline="-25000"/>
              <a:t>1</a:t>
            </a:r>
            <a:r>
              <a:rPr lang="en-US" sz="1400"/>
              <a:t>=P</a:t>
            </a:r>
            <a:r>
              <a:rPr lang="en-US" sz="1400" baseline="-25000"/>
              <a:t>2</a:t>
            </a:r>
            <a:endParaRPr lang="th-TH" sz="1400" baseline="-25000"/>
          </a:p>
        </p:txBody>
      </p:sp>
      <p:graphicFrame>
        <p:nvGraphicFramePr>
          <p:cNvPr id="35921" name="Object 81"/>
          <p:cNvGraphicFramePr>
            <a:graphicFrameLocks noChangeAspect="1"/>
          </p:cNvGraphicFramePr>
          <p:nvPr>
            <p:ph idx="1"/>
          </p:nvPr>
        </p:nvGraphicFramePr>
        <p:xfrm>
          <a:off x="5418138" y="1868488"/>
          <a:ext cx="2219325" cy="2465387"/>
        </p:xfrm>
        <a:graphic>
          <a:graphicData uri="http://schemas.openxmlformats.org/presentationml/2006/ole">
            <p:oleObj spid="_x0000_s35921" name="Equation" r:id="rId3" imgW="1371600" imgH="1523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 0.0  L 0.25 0.0  E" pathEditMode="relative" ptsTypes="">
                                      <p:cBhvr>
                                        <p:cTn id="6" dur="3000" fill="hold"/>
                                        <p:tgtEl>
                                          <p:spTgt spid="35891"/>
                                        </p:tgtEl>
                                        <p:attrNameLst>
                                          <p:attrName>ppt_x</p:attrName>
                                          <p:attrName>ppt_y</p:attrName>
                                        </p:attrNameLst>
                                      </p:cBhvr>
                                    </p:animMotion>
                                  </p:childTnLst>
                                </p:cTn>
                              </p:par>
                              <p:par>
                                <p:cTn id="7" presetID="22" presetClass="entr" presetSubtype="8" repeatCount="indefinite" fill="hold" nodeType="withEffect">
                                  <p:stCondLst>
                                    <p:cond delay="0"/>
                                  </p:stCondLst>
                                  <p:childTnLst>
                                    <p:set>
                                      <p:cBhvr>
                                        <p:cTn id="8" dur="1" fill="hold">
                                          <p:stCondLst>
                                            <p:cond delay="0"/>
                                          </p:stCondLst>
                                        </p:cTn>
                                        <p:tgtEl>
                                          <p:spTgt spid="35920"/>
                                        </p:tgtEl>
                                        <p:attrNameLst>
                                          <p:attrName>style.visibility</p:attrName>
                                        </p:attrNameLst>
                                      </p:cBhvr>
                                      <p:to>
                                        <p:strVal val="visible"/>
                                      </p:to>
                                    </p:set>
                                    <p:animEffect transition="in" filter="wipe(left)">
                                      <p:cBhvr>
                                        <p:cTn id="9" dur="3000"/>
                                        <p:tgtEl>
                                          <p:spTgt spid="3592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5902"/>
                                        </p:tgtEl>
                                        <p:attrNameLst>
                                          <p:attrName>style.visibility</p:attrName>
                                        </p:attrNameLst>
                                      </p:cBhvr>
                                      <p:to>
                                        <p:strVal val="visible"/>
                                      </p:to>
                                    </p:set>
                                    <p:animEffect transition="in" filter="fade">
                                      <p:cBhvr>
                                        <p:cTn id="12" dur="2000"/>
                                        <p:tgtEl>
                                          <p:spTgt spid="35902"/>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5903"/>
                                        </p:tgtEl>
                                        <p:attrNameLst>
                                          <p:attrName>style.visibility</p:attrName>
                                        </p:attrNameLst>
                                      </p:cBhvr>
                                      <p:to>
                                        <p:strVal val="visible"/>
                                      </p:to>
                                    </p:set>
                                    <p:animEffect transition="in" filter="fade">
                                      <p:cBhvr>
                                        <p:cTn id="16" dur="2000"/>
                                        <p:tgtEl>
                                          <p:spTgt spid="35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02" grpId="0"/>
      <p:bldP spid="359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37" name="ตัวยึดหมายเลขภาพนิ่ง 5"/>
          <p:cNvSpPr>
            <a:spLocks noGrp="1"/>
          </p:cNvSpPr>
          <p:nvPr>
            <p:ph type="sldNum" sz="quarter" idx="12"/>
          </p:nvPr>
        </p:nvSpPr>
        <p:spPr/>
        <p:txBody>
          <a:bodyPr/>
          <a:lstStyle/>
          <a:p>
            <a:fld id="{98FAE40E-9343-4C66-A4B4-BF36C6B9B537}" type="slidenum">
              <a:rPr lang="en-US"/>
              <a:pPr/>
              <a:t>13</a:t>
            </a:fld>
            <a:endParaRPr lang="th-TH"/>
          </a:p>
        </p:txBody>
      </p:sp>
      <p:grpSp>
        <p:nvGrpSpPr>
          <p:cNvPr id="99361" name="Group 33"/>
          <p:cNvGrpSpPr>
            <a:grpSpLocks/>
          </p:cNvGrpSpPr>
          <p:nvPr/>
        </p:nvGrpSpPr>
        <p:grpSpPr bwMode="auto">
          <a:xfrm>
            <a:off x="1231900" y="1538288"/>
            <a:ext cx="6275388" cy="4530725"/>
            <a:chOff x="776" y="969"/>
            <a:chExt cx="3953" cy="2854"/>
          </a:xfrm>
        </p:grpSpPr>
        <p:sp>
          <p:nvSpPr>
            <p:cNvPr id="99331" name="Freeform 3"/>
            <p:cNvSpPr>
              <a:spLocks/>
            </p:cNvSpPr>
            <p:nvPr/>
          </p:nvSpPr>
          <p:spPr bwMode="auto">
            <a:xfrm>
              <a:off x="1502" y="1683"/>
              <a:ext cx="2026" cy="1825"/>
            </a:xfrm>
            <a:custGeom>
              <a:avLst/>
              <a:gdLst/>
              <a:ahLst/>
              <a:cxnLst>
                <a:cxn ang="0">
                  <a:pos x="0" y="1825"/>
                </a:cxn>
                <a:cxn ang="0">
                  <a:pos x="48" y="1558"/>
                </a:cxn>
                <a:cxn ang="0">
                  <a:pos x="145" y="1002"/>
                </a:cxn>
                <a:cxn ang="0">
                  <a:pos x="194" y="736"/>
                </a:cxn>
                <a:cxn ang="0">
                  <a:pos x="242" y="421"/>
                </a:cxn>
                <a:cxn ang="0">
                  <a:pos x="314" y="131"/>
                </a:cxn>
                <a:cxn ang="0">
                  <a:pos x="460" y="0"/>
                </a:cxn>
                <a:cxn ang="0">
                  <a:pos x="677" y="131"/>
                </a:cxn>
                <a:cxn ang="0">
                  <a:pos x="895" y="397"/>
                </a:cxn>
                <a:cxn ang="0">
                  <a:pos x="1161" y="736"/>
                </a:cxn>
                <a:cxn ang="0">
                  <a:pos x="1427" y="1002"/>
                </a:cxn>
                <a:cxn ang="0">
                  <a:pos x="1714" y="1242"/>
                </a:cxn>
                <a:cxn ang="0">
                  <a:pos x="2026" y="1410"/>
                </a:cxn>
              </a:cxnLst>
              <a:rect l="0" t="0" r="r" b="b"/>
              <a:pathLst>
                <a:path w="2026" h="1825">
                  <a:moveTo>
                    <a:pt x="0" y="1825"/>
                  </a:moveTo>
                  <a:cubicBezTo>
                    <a:pt x="12" y="1760"/>
                    <a:pt x="24" y="1695"/>
                    <a:pt x="48" y="1558"/>
                  </a:cubicBezTo>
                  <a:cubicBezTo>
                    <a:pt x="72" y="1421"/>
                    <a:pt x="121" y="1139"/>
                    <a:pt x="145" y="1002"/>
                  </a:cubicBezTo>
                  <a:cubicBezTo>
                    <a:pt x="169" y="865"/>
                    <a:pt x="178" y="833"/>
                    <a:pt x="194" y="736"/>
                  </a:cubicBezTo>
                  <a:cubicBezTo>
                    <a:pt x="210" y="639"/>
                    <a:pt x="222" y="522"/>
                    <a:pt x="242" y="421"/>
                  </a:cubicBezTo>
                  <a:cubicBezTo>
                    <a:pt x="262" y="320"/>
                    <a:pt x="278" y="201"/>
                    <a:pt x="314" y="131"/>
                  </a:cubicBezTo>
                  <a:cubicBezTo>
                    <a:pt x="350" y="61"/>
                    <a:pt x="400" y="0"/>
                    <a:pt x="460" y="0"/>
                  </a:cubicBezTo>
                  <a:cubicBezTo>
                    <a:pt x="520" y="0"/>
                    <a:pt x="605" y="65"/>
                    <a:pt x="677" y="131"/>
                  </a:cubicBezTo>
                  <a:cubicBezTo>
                    <a:pt x="749" y="197"/>
                    <a:pt x="814" y="296"/>
                    <a:pt x="895" y="397"/>
                  </a:cubicBezTo>
                  <a:cubicBezTo>
                    <a:pt x="976" y="498"/>
                    <a:pt x="1072" y="635"/>
                    <a:pt x="1161" y="736"/>
                  </a:cubicBezTo>
                  <a:cubicBezTo>
                    <a:pt x="1250" y="837"/>
                    <a:pt x="1335" y="918"/>
                    <a:pt x="1427" y="1002"/>
                  </a:cubicBezTo>
                  <a:cubicBezTo>
                    <a:pt x="1519" y="1086"/>
                    <a:pt x="1614" y="1174"/>
                    <a:pt x="1714" y="1242"/>
                  </a:cubicBezTo>
                  <a:cubicBezTo>
                    <a:pt x="1814" y="1310"/>
                    <a:pt x="1961" y="1375"/>
                    <a:pt x="2026" y="1410"/>
                  </a:cubicBezTo>
                </a:path>
              </a:pathLst>
            </a:custGeom>
            <a:noFill/>
            <a:ln w="50800">
              <a:solidFill>
                <a:srgbClr val="800080"/>
              </a:solidFill>
              <a:round/>
              <a:headEnd/>
              <a:tailEnd/>
            </a:ln>
            <a:effectLst/>
          </p:spPr>
          <p:txBody>
            <a:bodyPr/>
            <a:lstStyle/>
            <a:p>
              <a:endParaRPr lang="th-TH"/>
            </a:p>
          </p:txBody>
        </p:sp>
        <p:sp>
          <p:nvSpPr>
            <p:cNvPr id="99332" name="Text Box 4"/>
            <p:cNvSpPr txBox="1">
              <a:spLocks noChangeArrowheads="1"/>
            </p:cNvSpPr>
            <p:nvPr/>
          </p:nvSpPr>
          <p:spPr bwMode="auto">
            <a:xfrm>
              <a:off x="776" y="969"/>
              <a:ext cx="520" cy="270"/>
            </a:xfrm>
            <a:prstGeom prst="rect">
              <a:avLst/>
            </a:prstGeom>
            <a:noFill/>
            <a:ln w="9525">
              <a:noFill/>
              <a:miter lim="800000"/>
              <a:headEnd/>
              <a:tailEnd/>
            </a:ln>
          </p:spPr>
          <p:txBody>
            <a:bodyPr/>
            <a:lstStyle/>
            <a:p>
              <a:pPr algn="ctr"/>
              <a:r>
                <a:rPr lang="en-US" sz="3200">
                  <a:latin typeface="Comic Sans MS" pitchFamily="66" charset="0"/>
                </a:rPr>
                <a:t>P</a:t>
              </a:r>
              <a:endParaRPr lang="en-US" sz="2400">
                <a:latin typeface="Comic Sans MS" pitchFamily="66" charset="0"/>
                <a:cs typeface="Arial" pitchFamily="34" charset="0"/>
              </a:endParaRPr>
            </a:p>
          </p:txBody>
        </p:sp>
        <p:sp>
          <p:nvSpPr>
            <p:cNvPr id="99333" name="Line 5"/>
            <p:cNvSpPr>
              <a:spLocks noChangeShapeType="1"/>
            </p:cNvSpPr>
            <p:nvPr/>
          </p:nvSpPr>
          <p:spPr bwMode="auto">
            <a:xfrm flipV="1">
              <a:off x="1324" y="1051"/>
              <a:ext cx="0" cy="2502"/>
            </a:xfrm>
            <a:prstGeom prst="line">
              <a:avLst/>
            </a:prstGeom>
            <a:noFill/>
            <a:ln w="57150">
              <a:solidFill>
                <a:srgbClr val="808080"/>
              </a:solidFill>
              <a:round/>
              <a:headEnd/>
              <a:tailEnd type="stealth" w="med" len="med"/>
            </a:ln>
          </p:spPr>
          <p:txBody>
            <a:bodyPr/>
            <a:lstStyle/>
            <a:p>
              <a:endParaRPr lang="th-TH"/>
            </a:p>
          </p:txBody>
        </p:sp>
        <p:sp>
          <p:nvSpPr>
            <p:cNvPr id="99334" name="Line 6"/>
            <p:cNvSpPr>
              <a:spLocks noChangeShapeType="1"/>
            </p:cNvSpPr>
            <p:nvPr/>
          </p:nvSpPr>
          <p:spPr bwMode="auto">
            <a:xfrm flipV="1">
              <a:off x="1306" y="3553"/>
              <a:ext cx="3144" cy="0"/>
            </a:xfrm>
            <a:prstGeom prst="line">
              <a:avLst/>
            </a:prstGeom>
            <a:noFill/>
            <a:ln w="57150">
              <a:solidFill>
                <a:srgbClr val="808080"/>
              </a:solidFill>
              <a:round/>
              <a:headEnd/>
              <a:tailEnd type="stealth" w="med" len="med"/>
            </a:ln>
          </p:spPr>
          <p:txBody>
            <a:bodyPr/>
            <a:lstStyle/>
            <a:p>
              <a:endParaRPr lang="th-TH"/>
            </a:p>
          </p:txBody>
        </p:sp>
        <p:sp>
          <p:nvSpPr>
            <p:cNvPr id="99335" name="Line 7"/>
            <p:cNvSpPr>
              <a:spLocks noChangeShapeType="1"/>
            </p:cNvSpPr>
            <p:nvPr/>
          </p:nvSpPr>
          <p:spPr bwMode="auto">
            <a:xfrm>
              <a:off x="1429" y="1187"/>
              <a:ext cx="207" cy="1454"/>
            </a:xfrm>
            <a:prstGeom prst="line">
              <a:avLst/>
            </a:prstGeom>
            <a:noFill/>
            <a:ln w="28575">
              <a:solidFill>
                <a:srgbClr val="0000FF"/>
              </a:solidFill>
              <a:round/>
              <a:headEnd/>
              <a:tailEnd/>
            </a:ln>
          </p:spPr>
          <p:txBody>
            <a:bodyPr/>
            <a:lstStyle/>
            <a:p>
              <a:endParaRPr lang="th-TH"/>
            </a:p>
          </p:txBody>
        </p:sp>
        <p:sp>
          <p:nvSpPr>
            <p:cNvPr id="99336" name="Line 8"/>
            <p:cNvSpPr>
              <a:spLocks noChangeShapeType="1"/>
            </p:cNvSpPr>
            <p:nvPr/>
          </p:nvSpPr>
          <p:spPr bwMode="auto">
            <a:xfrm>
              <a:off x="1753" y="2173"/>
              <a:ext cx="0" cy="0"/>
            </a:xfrm>
            <a:prstGeom prst="line">
              <a:avLst/>
            </a:prstGeom>
            <a:noFill/>
            <a:ln w="9525">
              <a:solidFill>
                <a:srgbClr val="000000"/>
              </a:solidFill>
              <a:round/>
              <a:headEnd/>
              <a:tailEnd/>
            </a:ln>
          </p:spPr>
          <p:txBody>
            <a:bodyPr/>
            <a:lstStyle/>
            <a:p>
              <a:endParaRPr lang="th-TH"/>
            </a:p>
          </p:txBody>
        </p:sp>
        <p:sp>
          <p:nvSpPr>
            <p:cNvPr id="99337" name="Line 9"/>
            <p:cNvSpPr>
              <a:spLocks noChangeShapeType="1"/>
            </p:cNvSpPr>
            <p:nvPr/>
          </p:nvSpPr>
          <p:spPr bwMode="auto">
            <a:xfrm>
              <a:off x="1636" y="2641"/>
              <a:ext cx="1296" cy="0"/>
            </a:xfrm>
            <a:prstGeom prst="line">
              <a:avLst/>
            </a:prstGeom>
            <a:noFill/>
            <a:ln w="28575">
              <a:solidFill>
                <a:srgbClr val="0000CC"/>
              </a:solidFill>
              <a:round/>
              <a:headEnd/>
              <a:tailEnd/>
            </a:ln>
          </p:spPr>
          <p:txBody>
            <a:bodyPr/>
            <a:lstStyle/>
            <a:p>
              <a:endParaRPr lang="th-TH"/>
            </a:p>
          </p:txBody>
        </p:sp>
        <p:sp>
          <p:nvSpPr>
            <p:cNvPr id="99338" name="Text Box 10"/>
            <p:cNvSpPr txBox="1">
              <a:spLocks noChangeArrowheads="1"/>
            </p:cNvSpPr>
            <p:nvPr/>
          </p:nvSpPr>
          <p:spPr bwMode="auto">
            <a:xfrm>
              <a:off x="3679" y="2881"/>
              <a:ext cx="406" cy="324"/>
            </a:xfrm>
            <a:prstGeom prst="rect">
              <a:avLst/>
            </a:prstGeom>
            <a:noFill/>
            <a:ln w="9525">
              <a:noFill/>
              <a:miter lim="800000"/>
              <a:headEnd/>
              <a:tailEnd/>
            </a:ln>
          </p:spPr>
          <p:txBody>
            <a:bodyPr/>
            <a:lstStyle/>
            <a:p>
              <a:pPr algn="ctr"/>
              <a:r>
                <a:rPr lang="en-US" sz="2400">
                  <a:latin typeface="Angsana New" pitchFamily="18" charset="-34"/>
                </a:rPr>
                <a:t>T</a:t>
              </a:r>
              <a:r>
                <a:rPr lang="en-US" sz="2400" baseline="-25000">
                  <a:latin typeface="Angsana New" pitchFamily="18" charset="-34"/>
                </a:rPr>
                <a:t>1</a:t>
              </a:r>
              <a:endParaRPr lang="en-US">
                <a:cs typeface="Arial" pitchFamily="34" charset="0"/>
              </a:endParaRPr>
            </a:p>
          </p:txBody>
        </p:sp>
        <p:sp>
          <p:nvSpPr>
            <p:cNvPr id="99339" name="Text Box 11"/>
            <p:cNvSpPr txBox="1">
              <a:spLocks noChangeArrowheads="1"/>
            </p:cNvSpPr>
            <p:nvPr/>
          </p:nvSpPr>
          <p:spPr bwMode="auto">
            <a:xfrm>
              <a:off x="4085" y="3553"/>
              <a:ext cx="644" cy="270"/>
            </a:xfrm>
            <a:prstGeom prst="rect">
              <a:avLst/>
            </a:prstGeom>
            <a:noFill/>
            <a:ln w="9525">
              <a:noFill/>
              <a:miter lim="800000"/>
              <a:headEnd/>
              <a:tailEnd/>
            </a:ln>
          </p:spPr>
          <p:txBody>
            <a:bodyPr/>
            <a:lstStyle/>
            <a:p>
              <a:pPr algn="ctr"/>
              <a:r>
                <a:rPr lang="en-US" sz="2400">
                  <a:latin typeface="Comic Sans MS" pitchFamily="66" charset="0"/>
                </a:rPr>
                <a:t>v</a:t>
              </a:r>
              <a:endParaRPr lang="en-US" sz="2400">
                <a:latin typeface="Comic Sans MS" pitchFamily="66" charset="0"/>
                <a:cs typeface="Arial" pitchFamily="34" charset="0"/>
              </a:endParaRPr>
            </a:p>
          </p:txBody>
        </p:sp>
        <p:sp>
          <p:nvSpPr>
            <p:cNvPr id="99340" name="Line 12"/>
            <p:cNvSpPr>
              <a:spLocks noChangeShapeType="1"/>
            </p:cNvSpPr>
            <p:nvPr/>
          </p:nvSpPr>
          <p:spPr bwMode="auto">
            <a:xfrm>
              <a:off x="1717" y="1899"/>
              <a:ext cx="0" cy="0"/>
            </a:xfrm>
            <a:prstGeom prst="line">
              <a:avLst/>
            </a:prstGeom>
            <a:noFill/>
            <a:ln w="9525">
              <a:solidFill>
                <a:srgbClr val="000000"/>
              </a:solidFill>
              <a:round/>
              <a:headEnd/>
              <a:tailEnd/>
            </a:ln>
          </p:spPr>
          <p:txBody>
            <a:bodyPr/>
            <a:lstStyle/>
            <a:p>
              <a:endParaRPr lang="th-TH"/>
            </a:p>
          </p:txBody>
        </p:sp>
        <p:sp>
          <p:nvSpPr>
            <p:cNvPr id="99344" name="Oval 16"/>
            <p:cNvSpPr>
              <a:spLocks noChangeArrowheads="1"/>
            </p:cNvSpPr>
            <p:nvPr/>
          </p:nvSpPr>
          <p:spPr bwMode="auto">
            <a:xfrm>
              <a:off x="1588" y="2606"/>
              <a:ext cx="82" cy="85"/>
            </a:xfrm>
            <a:prstGeom prst="ellipse">
              <a:avLst/>
            </a:prstGeom>
            <a:solidFill>
              <a:srgbClr val="808080"/>
            </a:solidFill>
            <a:ln w="9525">
              <a:noFill/>
              <a:round/>
              <a:headEnd/>
              <a:tailEnd/>
            </a:ln>
            <a:effectLst>
              <a:prstShdw prst="shdw17" dist="17961" dir="2700000">
                <a:srgbClr val="808080">
                  <a:gamma/>
                  <a:shade val="60000"/>
                  <a:invGamma/>
                </a:srgbClr>
              </a:prstShdw>
            </a:effectLst>
          </p:spPr>
          <p:txBody>
            <a:bodyPr/>
            <a:lstStyle/>
            <a:p>
              <a:endParaRPr lang="th-TH"/>
            </a:p>
          </p:txBody>
        </p:sp>
        <p:sp>
          <p:nvSpPr>
            <p:cNvPr id="99346" name="Oval 18"/>
            <p:cNvSpPr>
              <a:spLocks noChangeArrowheads="1"/>
            </p:cNvSpPr>
            <p:nvPr/>
          </p:nvSpPr>
          <p:spPr bwMode="auto">
            <a:xfrm>
              <a:off x="1913" y="1645"/>
              <a:ext cx="73" cy="72"/>
            </a:xfrm>
            <a:prstGeom prst="ellipse">
              <a:avLst/>
            </a:prstGeom>
            <a:solidFill>
              <a:srgbClr val="FF0000"/>
            </a:solidFill>
            <a:ln w="9525">
              <a:noFill/>
              <a:round/>
              <a:headEnd/>
              <a:tailEnd/>
            </a:ln>
            <a:effectLst>
              <a:prstShdw prst="shdw17" dist="17961" dir="2700000">
                <a:srgbClr val="FF0000">
                  <a:gamma/>
                  <a:shade val="60000"/>
                  <a:invGamma/>
                </a:srgbClr>
              </a:prstShdw>
            </a:effectLst>
          </p:spPr>
          <p:txBody>
            <a:bodyPr wrap="none" anchor="ctr"/>
            <a:lstStyle/>
            <a:p>
              <a:endParaRPr lang="th-TH"/>
            </a:p>
          </p:txBody>
        </p:sp>
        <p:sp>
          <p:nvSpPr>
            <p:cNvPr id="99347" name="Text Box 19"/>
            <p:cNvSpPr txBox="1">
              <a:spLocks noChangeArrowheads="1"/>
            </p:cNvSpPr>
            <p:nvPr/>
          </p:nvSpPr>
          <p:spPr bwMode="auto">
            <a:xfrm>
              <a:off x="1575" y="1451"/>
              <a:ext cx="726" cy="173"/>
            </a:xfrm>
            <a:prstGeom prst="rect">
              <a:avLst/>
            </a:prstGeom>
            <a:noFill/>
            <a:ln w="9525">
              <a:noFill/>
              <a:miter lim="800000"/>
              <a:headEnd/>
              <a:tailEnd/>
            </a:ln>
            <a:effectLst/>
          </p:spPr>
          <p:txBody>
            <a:bodyPr>
              <a:spAutoFit/>
            </a:bodyPr>
            <a:lstStyle/>
            <a:p>
              <a:pPr>
                <a:spcBef>
                  <a:spcPct val="50000"/>
                </a:spcBef>
              </a:pPr>
              <a:r>
                <a:rPr lang="en-US" sz="1200">
                  <a:latin typeface="Comic Sans MS" pitchFamily="66" charset="0"/>
                  <a:cs typeface="Arial" pitchFamily="34" charset="0"/>
                </a:rPr>
                <a:t>Critical Point</a:t>
              </a:r>
            </a:p>
          </p:txBody>
        </p:sp>
        <p:sp>
          <p:nvSpPr>
            <p:cNvPr id="99348" name="Text Box 20"/>
            <p:cNvSpPr txBox="1">
              <a:spLocks noChangeArrowheads="1"/>
            </p:cNvSpPr>
            <p:nvPr/>
          </p:nvSpPr>
          <p:spPr bwMode="auto">
            <a:xfrm>
              <a:off x="2832" y="1865"/>
              <a:ext cx="726" cy="403"/>
            </a:xfrm>
            <a:prstGeom prst="rect">
              <a:avLst/>
            </a:prstGeom>
            <a:noFill/>
            <a:ln w="9525">
              <a:noFill/>
              <a:miter lim="800000"/>
              <a:headEnd/>
              <a:tailEnd/>
            </a:ln>
            <a:effectLst/>
          </p:spPr>
          <p:txBody>
            <a:bodyPr>
              <a:spAutoFit/>
            </a:bodyPr>
            <a:lstStyle/>
            <a:p>
              <a:pPr>
                <a:spcBef>
                  <a:spcPct val="50000"/>
                </a:spcBef>
              </a:pPr>
              <a:r>
                <a:rPr lang="en-US" sz="1200">
                  <a:solidFill>
                    <a:srgbClr val="008000"/>
                  </a:solidFill>
                  <a:latin typeface="Comic Sans MS" pitchFamily="66" charset="0"/>
                  <a:cs typeface="Arial" pitchFamily="34" charset="0"/>
                </a:rPr>
                <a:t>Superheated Vapour Region</a:t>
              </a:r>
            </a:p>
          </p:txBody>
        </p:sp>
        <p:sp>
          <p:nvSpPr>
            <p:cNvPr id="99349" name="Text Box 21"/>
            <p:cNvSpPr txBox="1">
              <a:spLocks noChangeArrowheads="1"/>
            </p:cNvSpPr>
            <p:nvPr/>
          </p:nvSpPr>
          <p:spPr bwMode="auto">
            <a:xfrm>
              <a:off x="1695" y="2711"/>
              <a:ext cx="1258" cy="346"/>
            </a:xfrm>
            <a:prstGeom prst="rect">
              <a:avLst/>
            </a:prstGeom>
            <a:noFill/>
            <a:ln w="9525">
              <a:noFill/>
              <a:miter lim="800000"/>
              <a:headEnd/>
              <a:tailEnd/>
            </a:ln>
            <a:effectLst/>
          </p:spPr>
          <p:txBody>
            <a:bodyPr>
              <a:spAutoFit/>
            </a:bodyPr>
            <a:lstStyle/>
            <a:p>
              <a:pPr algn="ctr">
                <a:spcBef>
                  <a:spcPct val="50000"/>
                </a:spcBef>
              </a:pPr>
              <a:r>
                <a:rPr lang="en-US" sz="1200">
                  <a:solidFill>
                    <a:srgbClr val="008000"/>
                  </a:solidFill>
                  <a:latin typeface="Comic Sans MS" pitchFamily="66" charset="0"/>
                  <a:cs typeface="Arial" pitchFamily="34" charset="0"/>
                </a:rPr>
                <a:t>Saturated </a:t>
              </a:r>
            </a:p>
            <a:p>
              <a:pPr algn="ctr">
                <a:spcBef>
                  <a:spcPct val="50000"/>
                </a:spcBef>
              </a:pPr>
              <a:r>
                <a:rPr lang="en-US" sz="1200">
                  <a:solidFill>
                    <a:srgbClr val="008000"/>
                  </a:solidFill>
                  <a:latin typeface="Comic Sans MS" pitchFamily="66" charset="0"/>
                  <a:cs typeface="Arial" pitchFamily="34" charset="0"/>
                </a:rPr>
                <a:t>Liquid-Vapour Region</a:t>
              </a:r>
            </a:p>
          </p:txBody>
        </p:sp>
        <p:sp>
          <p:nvSpPr>
            <p:cNvPr id="99350" name="Text Box 22"/>
            <p:cNvSpPr txBox="1">
              <a:spLocks noChangeArrowheads="1"/>
            </p:cNvSpPr>
            <p:nvPr/>
          </p:nvSpPr>
          <p:spPr bwMode="auto">
            <a:xfrm>
              <a:off x="897" y="2131"/>
              <a:ext cx="726" cy="288"/>
            </a:xfrm>
            <a:prstGeom prst="rect">
              <a:avLst/>
            </a:prstGeom>
            <a:noFill/>
            <a:ln w="9525">
              <a:noFill/>
              <a:miter lim="800000"/>
              <a:headEnd/>
              <a:tailEnd/>
            </a:ln>
            <a:effectLst/>
          </p:spPr>
          <p:txBody>
            <a:bodyPr>
              <a:spAutoFit/>
            </a:bodyPr>
            <a:lstStyle/>
            <a:p>
              <a:pPr>
                <a:spcBef>
                  <a:spcPct val="50000"/>
                </a:spcBef>
              </a:pPr>
              <a:r>
                <a:rPr lang="en-US" sz="1200">
                  <a:solidFill>
                    <a:srgbClr val="008000"/>
                  </a:solidFill>
                  <a:latin typeface="Comic Sans MS" pitchFamily="66" charset="0"/>
                  <a:cs typeface="Arial" pitchFamily="34" charset="0"/>
                </a:rPr>
                <a:t>Compressed Liquid Region</a:t>
              </a:r>
            </a:p>
          </p:txBody>
        </p:sp>
        <p:sp>
          <p:nvSpPr>
            <p:cNvPr id="99351" name="Text Box 23"/>
            <p:cNvSpPr txBox="1">
              <a:spLocks noChangeArrowheads="1"/>
            </p:cNvSpPr>
            <p:nvPr/>
          </p:nvSpPr>
          <p:spPr bwMode="auto">
            <a:xfrm rot="-4731519">
              <a:off x="1214" y="2516"/>
              <a:ext cx="1088" cy="173"/>
            </a:xfrm>
            <a:prstGeom prst="rect">
              <a:avLst/>
            </a:prstGeom>
            <a:noFill/>
            <a:ln w="9525">
              <a:noFill/>
              <a:miter lim="800000"/>
              <a:headEnd/>
              <a:tailEnd/>
            </a:ln>
            <a:effectLst/>
          </p:spPr>
          <p:txBody>
            <a:bodyPr>
              <a:spAutoFit/>
            </a:bodyPr>
            <a:lstStyle/>
            <a:p>
              <a:pPr>
                <a:spcBef>
                  <a:spcPct val="50000"/>
                </a:spcBef>
              </a:pPr>
              <a:r>
                <a:rPr lang="en-US" sz="1200">
                  <a:solidFill>
                    <a:srgbClr val="0000CC"/>
                  </a:solidFill>
                  <a:latin typeface="Comic Sans MS" pitchFamily="66" charset="0"/>
                  <a:cs typeface="Arial" pitchFamily="34" charset="0"/>
                </a:rPr>
                <a:t>Saturated Liquid Line</a:t>
              </a:r>
            </a:p>
          </p:txBody>
        </p:sp>
        <p:sp>
          <p:nvSpPr>
            <p:cNvPr id="99352" name="Text Box 24"/>
            <p:cNvSpPr txBox="1">
              <a:spLocks noChangeArrowheads="1"/>
            </p:cNvSpPr>
            <p:nvPr/>
          </p:nvSpPr>
          <p:spPr bwMode="auto">
            <a:xfrm rot="-18790115">
              <a:off x="1910" y="2279"/>
              <a:ext cx="1244" cy="173"/>
            </a:xfrm>
            <a:prstGeom prst="rect">
              <a:avLst/>
            </a:prstGeom>
            <a:noFill/>
            <a:ln w="9525">
              <a:noFill/>
              <a:miter lim="800000"/>
              <a:headEnd/>
              <a:tailEnd/>
            </a:ln>
            <a:effectLst/>
          </p:spPr>
          <p:txBody>
            <a:bodyPr>
              <a:spAutoFit/>
            </a:bodyPr>
            <a:lstStyle/>
            <a:p>
              <a:pPr>
                <a:spcBef>
                  <a:spcPct val="50000"/>
                </a:spcBef>
              </a:pPr>
              <a:r>
                <a:rPr lang="en-US" sz="1200">
                  <a:solidFill>
                    <a:srgbClr val="FF0000"/>
                  </a:solidFill>
                  <a:latin typeface="Comic Sans MS" pitchFamily="66" charset="0"/>
                  <a:cs typeface="Arial" pitchFamily="34" charset="0"/>
                </a:rPr>
                <a:t>Saturated Vapour Line</a:t>
              </a:r>
            </a:p>
          </p:txBody>
        </p:sp>
        <p:sp>
          <p:nvSpPr>
            <p:cNvPr id="99355" name="Freeform 27"/>
            <p:cNvSpPr>
              <a:spLocks/>
            </p:cNvSpPr>
            <p:nvPr/>
          </p:nvSpPr>
          <p:spPr bwMode="auto">
            <a:xfrm>
              <a:off x="2881" y="2639"/>
              <a:ext cx="968" cy="411"/>
            </a:xfrm>
            <a:custGeom>
              <a:avLst/>
              <a:gdLst/>
              <a:ahLst/>
              <a:cxnLst>
                <a:cxn ang="0">
                  <a:pos x="0" y="0"/>
                </a:cxn>
                <a:cxn ang="0">
                  <a:pos x="193" y="121"/>
                </a:cxn>
                <a:cxn ang="0">
                  <a:pos x="508" y="266"/>
                </a:cxn>
                <a:cxn ang="0">
                  <a:pos x="968" y="411"/>
                </a:cxn>
              </a:cxnLst>
              <a:rect l="0" t="0" r="r" b="b"/>
              <a:pathLst>
                <a:path w="968" h="411">
                  <a:moveTo>
                    <a:pt x="0" y="0"/>
                  </a:moveTo>
                  <a:cubicBezTo>
                    <a:pt x="54" y="38"/>
                    <a:pt x="108" y="77"/>
                    <a:pt x="193" y="121"/>
                  </a:cubicBezTo>
                  <a:cubicBezTo>
                    <a:pt x="278" y="165"/>
                    <a:pt x="379" y="218"/>
                    <a:pt x="508" y="266"/>
                  </a:cubicBezTo>
                  <a:cubicBezTo>
                    <a:pt x="637" y="314"/>
                    <a:pt x="802" y="362"/>
                    <a:pt x="968" y="411"/>
                  </a:cubicBezTo>
                </a:path>
              </a:pathLst>
            </a:custGeom>
            <a:noFill/>
            <a:ln w="25400">
              <a:solidFill>
                <a:srgbClr val="0000CC"/>
              </a:solidFill>
              <a:round/>
              <a:headEnd/>
              <a:tailEnd/>
            </a:ln>
            <a:effectLst/>
          </p:spPr>
          <p:txBody>
            <a:bodyPr/>
            <a:lstStyle/>
            <a:p>
              <a:endParaRPr lang="th-TH"/>
            </a:p>
          </p:txBody>
        </p:sp>
        <p:sp>
          <p:nvSpPr>
            <p:cNvPr id="99357" name="Oval 29"/>
            <p:cNvSpPr>
              <a:spLocks noChangeArrowheads="1"/>
            </p:cNvSpPr>
            <p:nvPr/>
          </p:nvSpPr>
          <p:spPr bwMode="auto">
            <a:xfrm>
              <a:off x="2857" y="2592"/>
              <a:ext cx="82" cy="85"/>
            </a:xfrm>
            <a:prstGeom prst="ellipse">
              <a:avLst/>
            </a:prstGeom>
            <a:solidFill>
              <a:srgbClr val="CC99FF"/>
            </a:solidFill>
            <a:ln w="9525">
              <a:noFill/>
              <a:round/>
              <a:headEnd/>
              <a:tailEnd/>
            </a:ln>
            <a:effectLst>
              <a:prstShdw prst="shdw17" dist="17961" dir="2700000">
                <a:srgbClr val="CC99FF">
                  <a:gamma/>
                  <a:shade val="60000"/>
                  <a:invGamma/>
                </a:srgbClr>
              </a:prstShdw>
            </a:effectLst>
          </p:spPr>
          <p:txBody>
            <a:bodyPr/>
            <a:lstStyle/>
            <a:p>
              <a:endParaRPr lang="th-TH"/>
            </a:p>
          </p:txBody>
        </p:sp>
      </p:grpSp>
      <p:sp>
        <p:nvSpPr>
          <p:cNvPr id="99358" name="Rectangle 30"/>
          <p:cNvSpPr>
            <a:spLocks noChangeArrowheads="1"/>
          </p:cNvSpPr>
          <p:nvPr/>
        </p:nvSpPr>
        <p:spPr bwMode="auto">
          <a:xfrm>
            <a:off x="1423988" y="474663"/>
            <a:ext cx="5626100" cy="519112"/>
          </a:xfrm>
          <a:prstGeom prst="rect">
            <a:avLst/>
          </a:prstGeom>
          <a:noFill/>
          <a:ln w="9525">
            <a:noFill/>
            <a:miter lim="800000"/>
            <a:headEnd/>
            <a:tailEnd/>
          </a:ln>
          <a:effectLst/>
        </p:spPr>
        <p:txBody>
          <a:bodyPr wrap="none">
            <a:spAutoFit/>
          </a:bodyPr>
          <a:lstStyle/>
          <a:p>
            <a:r>
              <a:rPr lang="en-US" sz="2800">
                <a:solidFill>
                  <a:schemeClr val="tx2"/>
                </a:solidFill>
              </a:rPr>
              <a:t>Isothermal Process (const.Temp.)</a:t>
            </a:r>
            <a:r>
              <a:rPr lang="en-US" sz="2800"/>
              <a:t> </a:t>
            </a:r>
            <a:endParaRPr lang="th-TH" sz="2800"/>
          </a:p>
        </p:txBody>
      </p:sp>
      <p:grpSp>
        <p:nvGrpSpPr>
          <p:cNvPr id="99360" name="Group 32"/>
          <p:cNvGrpSpPr>
            <a:grpSpLocks/>
          </p:cNvGrpSpPr>
          <p:nvPr/>
        </p:nvGrpSpPr>
        <p:grpSpPr bwMode="auto">
          <a:xfrm>
            <a:off x="2487613" y="1966913"/>
            <a:ext cx="3457575" cy="2497137"/>
            <a:chOff x="2881" y="751"/>
            <a:chExt cx="2178" cy="1573"/>
          </a:xfrm>
        </p:grpSpPr>
        <p:sp>
          <p:nvSpPr>
            <p:cNvPr id="99343" name="Text Box 15"/>
            <p:cNvSpPr txBox="1">
              <a:spLocks noChangeArrowheads="1"/>
            </p:cNvSpPr>
            <p:nvPr/>
          </p:nvSpPr>
          <p:spPr bwMode="auto">
            <a:xfrm>
              <a:off x="4146" y="1667"/>
              <a:ext cx="664" cy="324"/>
            </a:xfrm>
            <a:prstGeom prst="rect">
              <a:avLst/>
            </a:prstGeom>
            <a:noFill/>
            <a:ln w="9525">
              <a:noFill/>
              <a:miter lim="800000"/>
              <a:headEnd/>
              <a:tailEnd/>
            </a:ln>
          </p:spPr>
          <p:txBody>
            <a:bodyPr/>
            <a:lstStyle/>
            <a:p>
              <a:pPr algn="ctr"/>
              <a:r>
                <a:rPr lang="en-US" sz="2400">
                  <a:latin typeface="Angsana New" pitchFamily="18" charset="-34"/>
                </a:rPr>
                <a:t>T</a:t>
              </a:r>
              <a:r>
                <a:rPr lang="en-US" sz="2400" baseline="-25000">
                  <a:latin typeface="Angsana New" pitchFamily="18" charset="-34"/>
                </a:rPr>
                <a:t>2</a:t>
              </a:r>
              <a:r>
                <a:rPr lang="en-US" sz="2400">
                  <a:latin typeface="Angsana New" pitchFamily="18" charset="-34"/>
                </a:rPr>
                <a:t> &gt;T</a:t>
              </a:r>
              <a:r>
                <a:rPr lang="en-US" sz="2400" baseline="-25000">
                  <a:latin typeface="Angsana New" pitchFamily="18" charset="-34"/>
                </a:rPr>
                <a:t>1</a:t>
              </a:r>
              <a:endParaRPr lang="en-US">
                <a:cs typeface="Arial" pitchFamily="34" charset="0"/>
              </a:endParaRPr>
            </a:p>
          </p:txBody>
        </p:sp>
        <p:grpSp>
          <p:nvGrpSpPr>
            <p:cNvPr id="99359" name="Group 31"/>
            <p:cNvGrpSpPr>
              <a:grpSpLocks/>
            </p:cNvGrpSpPr>
            <p:nvPr/>
          </p:nvGrpSpPr>
          <p:grpSpPr bwMode="auto">
            <a:xfrm>
              <a:off x="2881" y="751"/>
              <a:ext cx="2178" cy="1573"/>
              <a:chOff x="1550" y="1187"/>
              <a:chExt cx="2178" cy="1573"/>
            </a:xfrm>
          </p:grpSpPr>
          <p:sp>
            <p:nvSpPr>
              <p:cNvPr id="99341" name="Line 13"/>
              <p:cNvSpPr>
                <a:spLocks noChangeShapeType="1"/>
              </p:cNvSpPr>
              <p:nvPr/>
            </p:nvSpPr>
            <p:spPr bwMode="auto">
              <a:xfrm>
                <a:off x="1719" y="2058"/>
                <a:ext cx="709" cy="0"/>
              </a:xfrm>
              <a:prstGeom prst="line">
                <a:avLst/>
              </a:prstGeom>
              <a:noFill/>
              <a:ln w="57150">
                <a:solidFill>
                  <a:srgbClr val="FF0000"/>
                </a:solidFill>
                <a:round/>
                <a:headEnd/>
                <a:tailEnd/>
              </a:ln>
            </p:spPr>
            <p:txBody>
              <a:bodyPr/>
              <a:lstStyle/>
              <a:p>
                <a:endParaRPr lang="th-TH"/>
              </a:p>
            </p:txBody>
          </p:sp>
          <p:sp>
            <p:nvSpPr>
              <p:cNvPr id="99342" name="Line 14"/>
              <p:cNvSpPr>
                <a:spLocks noChangeShapeType="1"/>
              </p:cNvSpPr>
              <p:nvPr/>
            </p:nvSpPr>
            <p:spPr bwMode="auto">
              <a:xfrm>
                <a:off x="1550" y="1187"/>
                <a:ext cx="167" cy="874"/>
              </a:xfrm>
              <a:prstGeom prst="line">
                <a:avLst/>
              </a:prstGeom>
              <a:noFill/>
              <a:ln w="57150">
                <a:solidFill>
                  <a:srgbClr val="FF0000"/>
                </a:solidFill>
                <a:round/>
                <a:headEnd/>
                <a:tailEnd/>
              </a:ln>
            </p:spPr>
            <p:txBody>
              <a:bodyPr/>
              <a:lstStyle/>
              <a:p>
                <a:endParaRPr lang="th-TH"/>
              </a:p>
            </p:txBody>
          </p:sp>
          <p:sp>
            <p:nvSpPr>
              <p:cNvPr id="99354" name="Freeform 26"/>
              <p:cNvSpPr>
                <a:spLocks/>
              </p:cNvSpPr>
              <p:nvPr/>
            </p:nvSpPr>
            <p:spPr bwMode="auto">
              <a:xfrm>
                <a:off x="2397" y="2058"/>
                <a:ext cx="1331" cy="702"/>
              </a:xfrm>
              <a:custGeom>
                <a:avLst/>
                <a:gdLst/>
                <a:ahLst/>
                <a:cxnLst>
                  <a:cxn ang="0">
                    <a:pos x="0" y="0"/>
                  </a:cxn>
                  <a:cxn ang="0">
                    <a:pos x="193" y="121"/>
                  </a:cxn>
                  <a:cxn ang="0">
                    <a:pos x="508" y="266"/>
                  </a:cxn>
                  <a:cxn ang="0">
                    <a:pos x="968" y="411"/>
                  </a:cxn>
                </a:cxnLst>
                <a:rect l="0" t="0" r="r" b="b"/>
                <a:pathLst>
                  <a:path w="968" h="411">
                    <a:moveTo>
                      <a:pt x="0" y="0"/>
                    </a:moveTo>
                    <a:cubicBezTo>
                      <a:pt x="54" y="38"/>
                      <a:pt x="108" y="77"/>
                      <a:pt x="193" y="121"/>
                    </a:cubicBezTo>
                    <a:cubicBezTo>
                      <a:pt x="278" y="165"/>
                      <a:pt x="379" y="218"/>
                      <a:pt x="508" y="266"/>
                    </a:cubicBezTo>
                    <a:cubicBezTo>
                      <a:pt x="637" y="314"/>
                      <a:pt x="802" y="362"/>
                      <a:pt x="968" y="411"/>
                    </a:cubicBezTo>
                  </a:path>
                </a:pathLst>
              </a:custGeom>
              <a:noFill/>
              <a:ln w="53975">
                <a:solidFill>
                  <a:srgbClr val="FF0000"/>
                </a:solidFill>
                <a:round/>
                <a:headEnd/>
                <a:tailEnd/>
              </a:ln>
              <a:effectLst/>
            </p:spPr>
            <p:txBody>
              <a:bodyPr/>
              <a:lstStyle/>
              <a:p>
                <a:endParaRPr lang="th-TH"/>
              </a:p>
            </p:txBody>
          </p:sp>
        </p:grpSp>
        <p:sp>
          <p:nvSpPr>
            <p:cNvPr id="99356" name="Oval 28"/>
            <p:cNvSpPr>
              <a:spLocks noChangeArrowheads="1"/>
            </p:cNvSpPr>
            <p:nvPr/>
          </p:nvSpPr>
          <p:spPr bwMode="auto">
            <a:xfrm>
              <a:off x="3690" y="1582"/>
              <a:ext cx="82" cy="85"/>
            </a:xfrm>
            <a:prstGeom prst="ellipse">
              <a:avLst/>
            </a:prstGeom>
            <a:solidFill>
              <a:srgbClr val="CC99FF"/>
            </a:solidFill>
            <a:ln w="9525">
              <a:noFill/>
              <a:round/>
              <a:headEnd/>
              <a:tailEnd/>
            </a:ln>
            <a:effectLst>
              <a:prstShdw prst="shdw17" dist="17961" dir="2700000">
                <a:srgbClr val="CC99FF">
                  <a:gamma/>
                  <a:shade val="60000"/>
                  <a:invGamma/>
                </a:srgbClr>
              </a:prstShdw>
            </a:effectLst>
          </p:spPr>
          <p:txBody>
            <a:bodyPr/>
            <a:lstStyle/>
            <a:p>
              <a:endParaRPr lang="th-TH"/>
            </a:p>
          </p:txBody>
        </p:sp>
        <p:sp>
          <p:nvSpPr>
            <p:cNvPr id="99345" name="Oval 17"/>
            <p:cNvSpPr>
              <a:spLocks noChangeArrowheads="1"/>
            </p:cNvSpPr>
            <p:nvPr/>
          </p:nvSpPr>
          <p:spPr bwMode="auto">
            <a:xfrm>
              <a:off x="3026" y="1582"/>
              <a:ext cx="82" cy="85"/>
            </a:xfrm>
            <a:prstGeom prst="ellipse">
              <a:avLst/>
            </a:prstGeom>
            <a:solidFill>
              <a:srgbClr val="808080"/>
            </a:solidFill>
            <a:ln w="9525">
              <a:noFill/>
              <a:round/>
              <a:headEnd/>
              <a:tailEnd/>
            </a:ln>
            <a:effectLst>
              <a:prstShdw prst="shdw17" dist="17961" dir="2700000">
                <a:srgbClr val="808080">
                  <a:gamma/>
                  <a:shade val="60000"/>
                  <a:invGamma/>
                </a:srgbClr>
              </a:prstShdw>
            </a:effectLst>
          </p:spPr>
          <p:txBody>
            <a:bodyPr/>
            <a:lstStyle/>
            <a:p>
              <a:endParaRPr lang="th-TH"/>
            </a:p>
          </p:txBody>
        </p:sp>
      </p:grpSp>
      <p:grpSp>
        <p:nvGrpSpPr>
          <p:cNvPr id="99364" name="Group 36"/>
          <p:cNvGrpSpPr>
            <a:grpSpLocks/>
          </p:cNvGrpSpPr>
          <p:nvPr/>
        </p:nvGrpSpPr>
        <p:grpSpPr bwMode="auto">
          <a:xfrm>
            <a:off x="4330700" y="1905000"/>
            <a:ext cx="2400300" cy="3200400"/>
            <a:chOff x="2728" y="1200"/>
            <a:chExt cx="1512" cy="2016"/>
          </a:xfrm>
        </p:grpSpPr>
        <p:sp>
          <p:nvSpPr>
            <p:cNvPr id="99362" name="Freeform 34"/>
            <p:cNvSpPr>
              <a:spLocks/>
            </p:cNvSpPr>
            <p:nvPr/>
          </p:nvSpPr>
          <p:spPr bwMode="auto">
            <a:xfrm>
              <a:off x="2728" y="1200"/>
              <a:ext cx="1512" cy="2016"/>
            </a:xfrm>
            <a:custGeom>
              <a:avLst/>
              <a:gdLst/>
              <a:ahLst/>
              <a:cxnLst>
                <a:cxn ang="0">
                  <a:pos x="1512" y="128"/>
                </a:cxn>
                <a:cxn ang="0">
                  <a:pos x="1416" y="568"/>
                </a:cxn>
                <a:cxn ang="0">
                  <a:pos x="1272" y="1368"/>
                </a:cxn>
                <a:cxn ang="0">
                  <a:pos x="1112" y="2016"/>
                </a:cxn>
                <a:cxn ang="0">
                  <a:pos x="760" y="1864"/>
                </a:cxn>
                <a:cxn ang="0">
                  <a:pos x="432" y="1664"/>
                </a:cxn>
                <a:cxn ang="0">
                  <a:pos x="224" y="1488"/>
                </a:cxn>
                <a:cxn ang="0">
                  <a:pos x="0" y="1264"/>
                </a:cxn>
                <a:cxn ang="0">
                  <a:pos x="376" y="712"/>
                </a:cxn>
                <a:cxn ang="0">
                  <a:pos x="680" y="200"/>
                </a:cxn>
                <a:cxn ang="0">
                  <a:pos x="744" y="0"/>
                </a:cxn>
                <a:cxn ang="0">
                  <a:pos x="888" y="80"/>
                </a:cxn>
                <a:cxn ang="0">
                  <a:pos x="1056" y="16"/>
                </a:cxn>
                <a:cxn ang="0">
                  <a:pos x="1184" y="192"/>
                </a:cxn>
                <a:cxn ang="0">
                  <a:pos x="1264" y="72"/>
                </a:cxn>
                <a:cxn ang="0">
                  <a:pos x="1424" y="184"/>
                </a:cxn>
                <a:cxn ang="0">
                  <a:pos x="1512" y="128"/>
                </a:cxn>
              </a:cxnLst>
              <a:rect l="0" t="0" r="r" b="b"/>
              <a:pathLst>
                <a:path w="1512" h="2016">
                  <a:moveTo>
                    <a:pt x="1512" y="128"/>
                  </a:moveTo>
                  <a:lnTo>
                    <a:pt x="1416" y="568"/>
                  </a:lnTo>
                  <a:lnTo>
                    <a:pt x="1272" y="1368"/>
                  </a:lnTo>
                  <a:lnTo>
                    <a:pt x="1112" y="2016"/>
                  </a:lnTo>
                  <a:lnTo>
                    <a:pt x="760" y="1864"/>
                  </a:lnTo>
                  <a:lnTo>
                    <a:pt x="432" y="1664"/>
                  </a:lnTo>
                  <a:lnTo>
                    <a:pt x="224" y="1488"/>
                  </a:lnTo>
                  <a:lnTo>
                    <a:pt x="0" y="1264"/>
                  </a:lnTo>
                  <a:lnTo>
                    <a:pt x="376" y="712"/>
                  </a:lnTo>
                  <a:lnTo>
                    <a:pt x="680" y="200"/>
                  </a:lnTo>
                  <a:lnTo>
                    <a:pt x="744" y="0"/>
                  </a:lnTo>
                  <a:lnTo>
                    <a:pt x="888" y="80"/>
                  </a:lnTo>
                  <a:lnTo>
                    <a:pt x="1056" y="16"/>
                  </a:lnTo>
                  <a:lnTo>
                    <a:pt x="1184" y="192"/>
                  </a:lnTo>
                  <a:lnTo>
                    <a:pt x="1264" y="72"/>
                  </a:lnTo>
                  <a:lnTo>
                    <a:pt x="1424" y="184"/>
                  </a:lnTo>
                  <a:lnTo>
                    <a:pt x="1512" y="128"/>
                  </a:lnTo>
                  <a:close/>
                </a:path>
              </a:pathLst>
            </a:custGeom>
            <a:solidFill>
              <a:srgbClr val="3366FF">
                <a:alpha val="57001"/>
              </a:srgbClr>
            </a:solidFill>
            <a:ln w="9525">
              <a:noFill/>
              <a:round/>
              <a:headEnd/>
              <a:tailEnd/>
            </a:ln>
            <a:effectLst/>
          </p:spPr>
          <p:txBody>
            <a:bodyPr/>
            <a:lstStyle/>
            <a:p>
              <a:endParaRPr lang="th-TH"/>
            </a:p>
          </p:txBody>
        </p:sp>
        <p:sp>
          <p:nvSpPr>
            <p:cNvPr id="99363" name="Text Box 35"/>
            <p:cNvSpPr txBox="1">
              <a:spLocks noChangeArrowheads="1"/>
            </p:cNvSpPr>
            <p:nvPr/>
          </p:nvSpPr>
          <p:spPr bwMode="auto">
            <a:xfrm>
              <a:off x="3184" y="1576"/>
              <a:ext cx="1056" cy="231"/>
            </a:xfrm>
            <a:prstGeom prst="rect">
              <a:avLst/>
            </a:prstGeom>
            <a:noFill/>
            <a:ln w="9525">
              <a:noFill/>
              <a:miter lim="800000"/>
              <a:headEnd/>
              <a:tailEnd/>
            </a:ln>
            <a:effectLst/>
          </p:spPr>
          <p:txBody>
            <a:bodyPr>
              <a:spAutoFit/>
            </a:bodyPr>
            <a:lstStyle/>
            <a:p>
              <a:pPr algn="ctr">
                <a:spcBef>
                  <a:spcPct val="50000"/>
                </a:spcBef>
              </a:pPr>
              <a:r>
                <a:rPr lang="en-US" b="1" i="1">
                  <a:solidFill>
                    <a:srgbClr val="FF0000"/>
                  </a:solidFill>
                  <a:latin typeface="Times New Roman" pitchFamily="18" charset="0"/>
                </a:rPr>
                <a:t>Ideal Gas Zone</a:t>
              </a:r>
              <a:endParaRPr lang="th-TH" b="1" i="1">
                <a:solidFill>
                  <a:srgbClr val="FF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361"/>
                                        </p:tgtEl>
                                        <p:attrNameLst>
                                          <p:attrName>style.visibility</p:attrName>
                                        </p:attrNameLst>
                                      </p:cBhvr>
                                      <p:to>
                                        <p:strVal val="visible"/>
                                      </p:to>
                                    </p:set>
                                    <p:animEffect transition="in" filter="fade">
                                      <p:cBhvr>
                                        <p:cTn id="7" dur="2000"/>
                                        <p:tgtEl>
                                          <p:spTgt spid="99361"/>
                                        </p:tgtEl>
                                      </p:cBhvr>
                                    </p:animEffect>
                                  </p:childTnLst>
                                </p:cTn>
                              </p:par>
                            </p:childTnLst>
                          </p:cTn>
                        </p:par>
                        <p:par>
                          <p:cTn id="8" fill="hold">
                            <p:stCondLst>
                              <p:cond delay="2000"/>
                            </p:stCondLst>
                            <p:childTnLst>
                              <p:par>
                                <p:cTn id="9" presetID="18" presetClass="entr" presetSubtype="6" repeatCount="indefinite" fill="hold" nodeType="afterEffect">
                                  <p:stCondLst>
                                    <p:cond delay="0"/>
                                  </p:stCondLst>
                                  <p:childTnLst>
                                    <p:set>
                                      <p:cBhvr>
                                        <p:cTn id="10" dur="1" fill="hold">
                                          <p:stCondLst>
                                            <p:cond delay="0"/>
                                          </p:stCondLst>
                                        </p:cTn>
                                        <p:tgtEl>
                                          <p:spTgt spid="99360"/>
                                        </p:tgtEl>
                                        <p:attrNameLst>
                                          <p:attrName>style.visibility</p:attrName>
                                        </p:attrNameLst>
                                      </p:cBhvr>
                                      <p:to>
                                        <p:strVal val="visible"/>
                                      </p:to>
                                    </p:set>
                                    <p:animEffect transition="in" filter="strips(downRight)">
                                      <p:cBhvr>
                                        <p:cTn id="11" dur="5000"/>
                                        <p:tgtEl>
                                          <p:spTgt spid="99360"/>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99364"/>
                                        </p:tgtEl>
                                        <p:attrNameLst>
                                          <p:attrName>style.visibility</p:attrName>
                                        </p:attrNameLst>
                                      </p:cBhvr>
                                      <p:to>
                                        <p:strVal val="visible"/>
                                      </p:to>
                                    </p:set>
                                    <p:animEffect transition="in" filter="fade">
                                      <p:cBhvr>
                                        <p:cTn id="15" dur="2000"/>
                                        <p:tgtEl>
                                          <p:spTgt spid="99364"/>
                                        </p:tgtEl>
                                      </p:cBhvr>
                                    </p:animEffect>
                                  </p:childTnLst>
                                </p:cTn>
                              </p:par>
                            </p:childTnLst>
                          </p:cTn>
                        </p:par>
                        <p:par>
                          <p:cTn id="16" fill="hold">
                            <p:stCondLst>
                              <p:cond delay="9000"/>
                            </p:stCondLst>
                            <p:childTnLst>
                              <p:par>
                                <p:cTn id="17" presetID="26" presetClass="emph" presetSubtype="0" repeatCount="indefinite" fill="hold" nodeType="afterEffect">
                                  <p:stCondLst>
                                    <p:cond delay="0"/>
                                  </p:stCondLst>
                                  <p:childTnLst>
                                    <p:animEffect transition="out" filter="fade">
                                      <p:cBhvr>
                                        <p:cTn id="18" dur="3000" tmFilter="0, 0; .2, .5; .8, .5; 1, 0"/>
                                        <p:tgtEl>
                                          <p:spTgt spid="99364"/>
                                        </p:tgtEl>
                                      </p:cBhvr>
                                    </p:animEffect>
                                    <p:animScale>
                                      <p:cBhvr>
                                        <p:cTn id="19" dur="1500" autoRev="1" fill="hold"/>
                                        <p:tgtEl>
                                          <p:spTgt spid="993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ตัวยึดท้ายกระดาษ 3"/>
          <p:cNvSpPr>
            <a:spLocks noGrp="1"/>
          </p:cNvSpPr>
          <p:nvPr>
            <p:ph type="ftr" sz="quarter" idx="11"/>
          </p:nvPr>
        </p:nvSpPr>
        <p:spPr/>
        <p:txBody>
          <a:bodyPr/>
          <a:lstStyle/>
          <a:p>
            <a:r>
              <a:rPr lang="en-US"/>
              <a:t>รศ.ดร.สมหมาย ปรีเปรม</a:t>
            </a:r>
            <a:endParaRPr lang="th-TH"/>
          </a:p>
        </p:txBody>
      </p:sp>
      <p:sp>
        <p:nvSpPr>
          <p:cNvPr id="37" name="ตัวยึดหมายเลขภาพนิ่ง 4"/>
          <p:cNvSpPr>
            <a:spLocks noGrp="1"/>
          </p:cNvSpPr>
          <p:nvPr>
            <p:ph type="sldNum" sz="quarter" idx="12"/>
          </p:nvPr>
        </p:nvSpPr>
        <p:spPr/>
        <p:txBody>
          <a:bodyPr/>
          <a:lstStyle/>
          <a:p>
            <a:fld id="{C7769853-B3EC-49B6-8D07-3D88EC726913}" type="slidenum">
              <a:rPr lang="en-US"/>
              <a:pPr/>
              <a:t>14</a:t>
            </a:fld>
            <a:endParaRPr lang="th-TH"/>
          </a:p>
        </p:txBody>
      </p:sp>
      <p:sp>
        <p:nvSpPr>
          <p:cNvPr id="43012" name="Rectangle 4"/>
          <p:cNvSpPr>
            <a:spLocks noGrp="1" noChangeArrowheads="1"/>
          </p:cNvSpPr>
          <p:nvPr>
            <p:ph type="title"/>
          </p:nvPr>
        </p:nvSpPr>
        <p:spPr/>
        <p:txBody>
          <a:bodyPr/>
          <a:lstStyle/>
          <a:p>
            <a:r>
              <a:rPr lang="en-US" sz="2600"/>
              <a:t>Isothermal Process (const.Temp.) of an IDEAL GAS</a:t>
            </a:r>
            <a:endParaRPr lang="th-TH" sz="2600"/>
          </a:p>
        </p:txBody>
      </p:sp>
      <p:sp>
        <p:nvSpPr>
          <p:cNvPr id="43013" name="Freeform 5"/>
          <p:cNvSpPr>
            <a:spLocks noChangeAspect="1"/>
          </p:cNvSpPr>
          <p:nvPr/>
        </p:nvSpPr>
        <p:spPr bwMode="auto">
          <a:xfrm rot="5400000">
            <a:off x="2240756" y="38631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43014" name="Group 6"/>
          <p:cNvGrpSpPr>
            <a:grpSpLocks/>
          </p:cNvGrpSpPr>
          <p:nvPr/>
        </p:nvGrpSpPr>
        <p:grpSpPr bwMode="auto">
          <a:xfrm>
            <a:off x="852488" y="1587500"/>
            <a:ext cx="3478212" cy="3113088"/>
            <a:chOff x="537" y="1000"/>
            <a:chExt cx="2191" cy="1961"/>
          </a:xfrm>
        </p:grpSpPr>
        <p:grpSp>
          <p:nvGrpSpPr>
            <p:cNvPr id="43015" name="Group 7"/>
            <p:cNvGrpSpPr>
              <a:grpSpLocks/>
            </p:cNvGrpSpPr>
            <p:nvPr/>
          </p:nvGrpSpPr>
          <p:grpSpPr bwMode="auto">
            <a:xfrm>
              <a:off x="728" y="1000"/>
              <a:ext cx="2000" cy="1696"/>
              <a:chOff x="728" y="928"/>
              <a:chExt cx="2000" cy="1696"/>
            </a:xfrm>
          </p:grpSpPr>
          <p:sp>
            <p:nvSpPr>
              <p:cNvPr id="43016" name="Line 8"/>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43017" name="Line 9"/>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43018" name="Text Box 10"/>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43019" name="Text Box 11"/>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43020" name="Line 12"/>
          <p:cNvSpPr>
            <a:spLocks noChangeShapeType="1"/>
          </p:cNvSpPr>
          <p:nvPr/>
        </p:nvSpPr>
        <p:spPr bwMode="auto">
          <a:xfrm flipV="1">
            <a:off x="1546225" y="1954213"/>
            <a:ext cx="0" cy="2563812"/>
          </a:xfrm>
          <a:prstGeom prst="line">
            <a:avLst/>
          </a:prstGeom>
          <a:noFill/>
          <a:ln w="12700">
            <a:solidFill>
              <a:srgbClr val="FF0000"/>
            </a:solidFill>
            <a:prstDash val="dashDot"/>
            <a:round/>
            <a:headEnd/>
            <a:tailEnd/>
          </a:ln>
          <a:effectLst/>
        </p:spPr>
        <p:txBody>
          <a:bodyPr/>
          <a:lstStyle/>
          <a:p>
            <a:endParaRPr lang="th-TH"/>
          </a:p>
        </p:txBody>
      </p:sp>
      <p:sp>
        <p:nvSpPr>
          <p:cNvPr id="43021" name="Line 13"/>
          <p:cNvSpPr>
            <a:spLocks noChangeShapeType="1"/>
          </p:cNvSpPr>
          <p:nvPr/>
        </p:nvSpPr>
        <p:spPr bwMode="auto">
          <a:xfrm flipV="1">
            <a:off x="3821113" y="3841750"/>
            <a:ext cx="12700" cy="633413"/>
          </a:xfrm>
          <a:prstGeom prst="line">
            <a:avLst/>
          </a:prstGeom>
          <a:noFill/>
          <a:ln w="12700">
            <a:solidFill>
              <a:srgbClr val="FF0000"/>
            </a:solidFill>
            <a:prstDash val="dashDot"/>
            <a:round/>
            <a:headEnd/>
            <a:tailEnd/>
          </a:ln>
          <a:effectLst/>
        </p:spPr>
        <p:txBody>
          <a:bodyPr/>
          <a:lstStyle/>
          <a:p>
            <a:endParaRPr lang="th-TH"/>
          </a:p>
        </p:txBody>
      </p:sp>
      <p:sp>
        <p:nvSpPr>
          <p:cNvPr id="43022" name="Text Box 14"/>
          <p:cNvSpPr txBox="1">
            <a:spLocks noChangeArrowheads="1"/>
          </p:cNvSpPr>
          <p:nvPr/>
        </p:nvSpPr>
        <p:spPr bwMode="auto">
          <a:xfrm>
            <a:off x="1384300" y="4475163"/>
            <a:ext cx="482600" cy="366712"/>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43023" name="Text Box 15"/>
          <p:cNvSpPr txBox="1">
            <a:spLocks noChangeArrowheads="1"/>
          </p:cNvSpPr>
          <p:nvPr/>
        </p:nvSpPr>
        <p:spPr bwMode="auto">
          <a:xfrm>
            <a:off x="3544888" y="4495800"/>
            <a:ext cx="482600" cy="366713"/>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grpSp>
        <p:nvGrpSpPr>
          <p:cNvPr id="43024" name="Group 16"/>
          <p:cNvGrpSpPr>
            <a:grpSpLocks/>
          </p:cNvGrpSpPr>
          <p:nvPr/>
        </p:nvGrpSpPr>
        <p:grpSpPr bwMode="auto">
          <a:xfrm>
            <a:off x="1485900" y="2019300"/>
            <a:ext cx="2389188" cy="1927225"/>
            <a:chOff x="936" y="1272"/>
            <a:chExt cx="1505" cy="1214"/>
          </a:xfrm>
        </p:grpSpPr>
        <p:grpSp>
          <p:nvGrpSpPr>
            <p:cNvPr id="43025" name="Group 17"/>
            <p:cNvGrpSpPr>
              <a:grpSpLocks/>
            </p:cNvGrpSpPr>
            <p:nvPr/>
          </p:nvGrpSpPr>
          <p:grpSpPr bwMode="auto">
            <a:xfrm>
              <a:off x="977" y="1316"/>
              <a:ext cx="1428" cy="1140"/>
              <a:chOff x="977" y="1316"/>
              <a:chExt cx="1428" cy="1140"/>
            </a:xfrm>
          </p:grpSpPr>
          <p:sp>
            <p:nvSpPr>
              <p:cNvPr id="43026" name="Freeform 18"/>
              <p:cNvSpPr>
                <a:spLocks/>
              </p:cNvSpPr>
              <p:nvPr/>
            </p:nvSpPr>
            <p:spPr bwMode="auto">
              <a:xfrm>
                <a:off x="977" y="1316"/>
                <a:ext cx="1428" cy="1140"/>
              </a:xfrm>
              <a:custGeom>
                <a:avLst/>
                <a:gdLst/>
                <a:ahLst/>
                <a:cxnLst>
                  <a:cxn ang="0">
                    <a:pos x="0" y="0"/>
                  </a:cxn>
                  <a:cxn ang="0">
                    <a:pos x="52" y="264"/>
                  </a:cxn>
                  <a:cxn ang="0">
                    <a:pos x="140" y="472"/>
                  </a:cxn>
                  <a:cxn ang="0">
                    <a:pos x="300" y="688"/>
                  </a:cxn>
                  <a:cxn ang="0">
                    <a:pos x="596" y="912"/>
                  </a:cxn>
                  <a:cxn ang="0">
                    <a:pos x="960" y="1060"/>
                  </a:cxn>
                  <a:cxn ang="0">
                    <a:pos x="1428" y="1140"/>
                  </a:cxn>
                </a:cxnLst>
                <a:rect l="0" t="0" r="r" b="b"/>
                <a:pathLst>
                  <a:path w="1428" h="1140">
                    <a:moveTo>
                      <a:pt x="0" y="0"/>
                    </a:moveTo>
                    <a:cubicBezTo>
                      <a:pt x="9" y="44"/>
                      <a:pt x="29" y="185"/>
                      <a:pt x="52" y="264"/>
                    </a:cubicBezTo>
                    <a:cubicBezTo>
                      <a:pt x="75" y="343"/>
                      <a:pt x="99" y="401"/>
                      <a:pt x="140" y="472"/>
                    </a:cubicBezTo>
                    <a:cubicBezTo>
                      <a:pt x="181" y="543"/>
                      <a:pt x="224" y="615"/>
                      <a:pt x="300" y="688"/>
                    </a:cubicBezTo>
                    <a:cubicBezTo>
                      <a:pt x="376" y="761"/>
                      <a:pt x="486" y="850"/>
                      <a:pt x="596" y="912"/>
                    </a:cubicBezTo>
                    <a:cubicBezTo>
                      <a:pt x="706" y="974"/>
                      <a:pt x="821" y="1022"/>
                      <a:pt x="960" y="1060"/>
                    </a:cubicBezTo>
                    <a:cubicBezTo>
                      <a:pt x="1099" y="1098"/>
                      <a:pt x="1331" y="1123"/>
                      <a:pt x="1428" y="1140"/>
                    </a:cubicBezTo>
                  </a:path>
                </a:pathLst>
              </a:custGeom>
              <a:noFill/>
              <a:ln w="38100">
                <a:solidFill>
                  <a:srgbClr val="0000FF"/>
                </a:solidFill>
                <a:round/>
                <a:headEnd/>
                <a:tailEnd/>
              </a:ln>
              <a:effectLst/>
            </p:spPr>
            <p:txBody>
              <a:bodyPr/>
              <a:lstStyle/>
              <a:p>
                <a:endParaRPr lang="th-TH"/>
              </a:p>
            </p:txBody>
          </p:sp>
          <p:sp>
            <p:nvSpPr>
              <p:cNvPr id="43027" name="Line 19"/>
              <p:cNvSpPr>
                <a:spLocks noChangeShapeType="1"/>
              </p:cNvSpPr>
              <p:nvPr/>
            </p:nvSpPr>
            <p:spPr bwMode="auto">
              <a:xfrm>
                <a:off x="1124" y="1797"/>
                <a:ext cx="53" cy="91"/>
              </a:xfrm>
              <a:prstGeom prst="line">
                <a:avLst/>
              </a:prstGeom>
              <a:noFill/>
              <a:ln w="25400">
                <a:solidFill>
                  <a:srgbClr val="0000FF"/>
                </a:solidFill>
                <a:round/>
                <a:headEnd/>
                <a:tailEnd type="stealth" w="lg" len="lg"/>
              </a:ln>
              <a:effectLst/>
            </p:spPr>
            <p:txBody>
              <a:bodyPr/>
              <a:lstStyle/>
              <a:p>
                <a:endParaRPr lang="th-TH"/>
              </a:p>
            </p:txBody>
          </p:sp>
        </p:grpSp>
        <p:sp>
          <p:nvSpPr>
            <p:cNvPr id="43028" name="Oval 20"/>
            <p:cNvSpPr>
              <a:spLocks noChangeArrowheads="1"/>
            </p:cNvSpPr>
            <p:nvPr/>
          </p:nvSpPr>
          <p:spPr bwMode="auto">
            <a:xfrm>
              <a:off x="936" y="1272"/>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43029" name="Oval 21"/>
            <p:cNvSpPr>
              <a:spLocks noChangeArrowheads="1"/>
            </p:cNvSpPr>
            <p:nvPr/>
          </p:nvSpPr>
          <p:spPr bwMode="auto">
            <a:xfrm>
              <a:off x="2365" y="2418"/>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grpSp>
      <p:grpSp>
        <p:nvGrpSpPr>
          <p:cNvPr id="43030" name="Group 22"/>
          <p:cNvGrpSpPr>
            <a:grpSpLocks/>
          </p:cNvGrpSpPr>
          <p:nvPr/>
        </p:nvGrpSpPr>
        <p:grpSpPr bwMode="auto">
          <a:xfrm>
            <a:off x="1139825" y="4987925"/>
            <a:ext cx="933450" cy="923925"/>
            <a:chOff x="2494" y="2125"/>
            <a:chExt cx="588" cy="608"/>
          </a:xfrm>
        </p:grpSpPr>
        <p:grpSp>
          <p:nvGrpSpPr>
            <p:cNvPr id="43031" name="Group 23"/>
            <p:cNvGrpSpPr>
              <a:grpSpLocks/>
            </p:cNvGrpSpPr>
            <p:nvPr/>
          </p:nvGrpSpPr>
          <p:grpSpPr bwMode="auto">
            <a:xfrm rot="5400000">
              <a:off x="2418" y="2386"/>
              <a:ext cx="555" cy="88"/>
              <a:chOff x="2396" y="3177"/>
              <a:chExt cx="734" cy="186"/>
            </a:xfrm>
          </p:grpSpPr>
          <p:sp>
            <p:nvSpPr>
              <p:cNvPr id="43032" name="Line 24"/>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3033" name="Line 25"/>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3034" name="Line 26"/>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3035" name="Line 27"/>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3036" name="Line 28"/>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43037" name="Text Box 29"/>
            <p:cNvSpPr txBox="1">
              <a:spLocks noChangeArrowheads="1"/>
            </p:cNvSpPr>
            <p:nvPr/>
          </p:nvSpPr>
          <p:spPr bwMode="auto">
            <a:xfrm>
              <a:off x="2494" y="2343"/>
              <a:ext cx="158" cy="181"/>
            </a:xfrm>
            <a:prstGeom prst="rect">
              <a:avLst/>
            </a:prstGeom>
            <a:noFill/>
            <a:ln w="9525">
              <a:noFill/>
              <a:miter lim="800000"/>
              <a:headEnd/>
              <a:tailEnd/>
            </a:ln>
            <a:effectLst/>
          </p:spPr>
          <p:txBody>
            <a:bodyPr>
              <a:spAutoFit/>
            </a:bodyPr>
            <a:lstStyle/>
            <a:p>
              <a:pPr>
                <a:spcBef>
                  <a:spcPct val="50000"/>
                </a:spcBef>
              </a:pPr>
              <a:r>
                <a:rPr lang="en-US" sz="1200"/>
                <a:t>P</a:t>
              </a:r>
              <a:endParaRPr lang="th-TH" sz="1200"/>
            </a:p>
          </p:txBody>
        </p:sp>
        <p:grpSp>
          <p:nvGrpSpPr>
            <p:cNvPr id="43038" name="Group 30"/>
            <p:cNvGrpSpPr>
              <a:grpSpLocks/>
            </p:cNvGrpSpPr>
            <p:nvPr/>
          </p:nvGrpSpPr>
          <p:grpSpPr bwMode="auto">
            <a:xfrm>
              <a:off x="2750" y="2125"/>
              <a:ext cx="332" cy="608"/>
              <a:chOff x="2024" y="3223"/>
              <a:chExt cx="332" cy="608"/>
            </a:xfrm>
          </p:grpSpPr>
          <p:sp>
            <p:nvSpPr>
              <p:cNvPr id="43039" name="Rectangle 31"/>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43040" name="Rectangle 32"/>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sp>
        <p:nvSpPr>
          <p:cNvPr id="43041" name="Text Box 33"/>
          <p:cNvSpPr txBox="1">
            <a:spLocks noChangeArrowheads="1"/>
          </p:cNvSpPr>
          <p:nvPr/>
        </p:nvSpPr>
        <p:spPr bwMode="auto">
          <a:xfrm>
            <a:off x="1397000" y="1631950"/>
            <a:ext cx="27305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endParaRPr lang="th-TH" b="1">
              <a:solidFill>
                <a:srgbClr val="0000CC"/>
              </a:solidFill>
            </a:endParaRPr>
          </a:p>
        </p:txBody>
      </p:sp>
      <p:sp>
        <p:nvSpPr>
          <p:cNvPr id="43042" name="Text Box 34"/>
          <p:cNvSpPr txBox="1">
            <a:spLocks noChangeArrowheads="1"/>
          </p:cNvSpPr>
          <p:nvPr/>
        </p:nvSpPr>
        <p:spPr bwMode="auto">
          <a:xfrm>
            <a:off x="3665538" y="3436938"/>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endParaRPr lang="th-TH" b="1">
              <a:solidFill>
                <a:srgbClr val="0000CC"/>
              </a:solidFill>
            </a:endParaRPr>
          </a:p>
        </p:txBody>
      </p:sp>
      <p:sp>
        <p:nvSpPr>
          <p:cNvPr id="43043" name="Text Box 35"/>
          <p:cNvSpPr txBox="1">
            <a:spLocks noChangeArrowheads="1"/>
          </p:cNvSpPr>
          <p:nvPr/>
        </p:nvSpPr>
        <p:spPr bwMode="auto">
          <a:xfrm rot="2576853">
            <a:off x="1839913" y="2882900"/>
            <a:ext cx="1066800" cy="228600"/>
          </a:xfrm>
          <a:prstGeom prst="rect">
            <a:avLst/>
          </a:prstGeom>
          <a:noFill/>
          <a:ln w="9525">
            <a:noFill/>
            <a:miter lim="800000"/>
            <a:headEnd/>
            <a:tailEnd/>
          </a:ln>
          <a:effectLst/>
        </p:spPr>
        <p:txBody>
          <a:bodyPr>
            <a:spAutoFit/>
          </a:bodyPr>
          <a:lstStyle/>
          <a:p>
            <a:pPr>
              <a:spcBef>
                <a:spcPct val="50000"/>
              </a:spcBef>
            </a:pPr>
            <a:r>
              <a:rPr lang="en-US" sz="900" i="1">
                <a:solidFill>
                  <a:srgbClr val="0000CC"/>
                </a:solidFill>
              </a:rPr>
              <a:t>Temp = Const</a:t>
            </a:r>
            <a:endParaRPr lang="th-TH" sz="900" i="1">
              <a:solidFill>
                <a:srgbClr val="0000CC"/>
              </a:solidFill>
            </a:endParaRPr>
          </a:p>
        </p:txBody>
      </p:sp>
      <p:graphicFrame>
        <p:nvGraphicFramePr>
          <p:cNvPr id="43055" name="Object 47"/>
          <p:cNvGraphicFramePr>
            <a:graphicFrameLocks noChangeAspect="1"/>
          </p:cNvGraphicFramePr>
          <p:nvPr/>
        </p:nvGraphicFramePr>
        <p:xfrm>
          <a:off x="4464050" y="1587500"/>
          <a:ext cx="4117975" cy="4217988"/>
        </p:xfrm>
        <a:graphic>
          <a:graphicData uri="http://schemas.openxmlformats.org/presentationml/2006/ole">
            <p:oleObj spid="_x0000_s43055" name="Equation" r:id="rId3" imgW="2082600" imgH="21333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 0.0  L 0.25 0.0  E" pathEditMode="relative" ptsTypes="">
                                      <p:cBhvr>
                                        <p:cTn id="6" dur="3000" fill="hold"/>
                                        <p:tgtEl>
                                          <p:spTgt spid="43030"/>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43041"/>
                                        </p:tgtEl>
                                        <p:attrNameLst>
                                          <p:attrName>style.visibility</p:attrName>
                                        </p:attrNameLst>
                                      </p:cBhvr>
                                      <p:to>
                                        <p:strVal val="visible"/>
                                      </p:to>
                                    </p:set>
                                    <p:animEffect transition="in" filter="fade">
                                      <p:cBhvr>
                                        <p:cTn id="9" dur="2000"/>
                                        <p:tgtEl>
                                          <p:spTgt spid="43041"/>
                                        </p:tgtEl>
                                      </p:cBhvr>
                                    </p:animEffect>
                                  </p:childTnLst>
                                </p:cTn>
                              </p:par>
                              <p:par>
                                <p:cTn id="10" presetID="22" presetClass="entr" presetSubtype="8" repeatCount="indefinite" fill="hold" nodeType="withEffect">
                                  <p:stCondLst>
                                    <p:cond delay="0"/>
                                  </p:stCondLst>
                                  <p:childTnLst>
                                    <p:set>
                                      <p:cBhvr>
                                        <p:cTn id="11" dur="1" fill="hold">
                                          <p:stCondLst>
                                            <p:cond delay="0"/>
                                          </p:stCondLst>
                                        </p:cTn>
                                        <p:tgtEl>
                                          <p:spTgt spid="43024"/>
                                        </p:tgtEl>
                                        <p:attrNameLst>
                                          <p:attrName>style.visibility</p:attrName>
                                        </p:attrNameLst>
                                      </p:cBhvr>
                                      <p:to>
                                        <p:strVal val="visible"/>
                                      </p:to>
                                    </p:set>
                                    <p:animEffect transition="in" filter="wipe(left)">
                                      <p:cBhvr>
                                        <p:cTn id="12" dur="3000"/>
                                        <p:tgtEl>
                                          <p:spTgt spid="43024"/>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3042"/>
                                        </p:tgtEl>
                                        <p:attrNameLst>
                                          <p:attrName>style.visibility</p:attrName>
                                        </p:attrNameLst>
                                      </p:cBhvr>
                                      <p:to>
                                        <p:strVal val="visible"/>
                                      </p:to>
                                    </p:set>
                                    <p:animEffect transition="in" filter="fade">
                                      <p:cBhvr>
                                        <p:cTn id="16" dur="2000"/>
                                        <p:tgtEl>
                                          <p:spTgt spid="43042"/>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43043"/>
                                        </p:tgtEl>
                                        <p:attrNameLst>
                                          <p:attrName>style.visibility</p:attrName>
                                        </p:attrNameLst>
                                      </p:cBhvr>
                                      <p:to>
                                        <p:strVal val="visible"/>
                                      </p:to>
                                    </p:set>
                                    <p:animEffect transition="in" filter="fade">
                                      <p:cBhvr>
                                        <p:cTn id="20" dur="2000"/>
                                        <p:tgtEl>
                                          <p:spTgt spid="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1" grpId="0"/>
      <p:bldP spid="43042" grpId="0"/>
      <p:bldP spid="430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ตัวยึดท้ายกระดาษ 3"/>
          <p:cNvSpPr>
            <a:spLocks noGrp="1"/>
          </p:cNvSpPr>
          <p:nvPr>
            <p:ph type="ftr" sz="quarter" idx="11"/>
          </p:nvPr>
        </p:nvSpPr>
        <p:spPr/>
        <p:txBody>
          <a:bodyPr/>
          <a:lstStyle/>
          <a:p>
            <a:r>
              <a:rPr lang="en-US"/>
              <a:t>รศ.ดร.สมหมาย ปรีเปรม</a:t>
            </a:r>
            <a:endParaRPr lang="th-TH"/>
          </a:p>
        </p:txBody>
      </p:sp>
      <p:sp>
        <p:nvSpPr>
          <p:cNvPr id="41" name="ตัวยึดหมายเลขภาพนิ่ง 4"/>
          <p:cNvSpPr>
            <a:spLocks noGrp="1"/>
          </p:cNvSpPr>
          <p:nvPr>
            <p:ph type="sldNum" sz="quarter" idx="12"/>
          </p:nvPr>
        </p:nvSpPr>
        <p:spPr/>
        <p:txBody>
          <a:bodyPr/>
          <a:lstStyle/>
          <a:p>
            <a:fld id="{D82D05B9-78FE-4DCC-87C5-C518079E27F5}" type="slidenum">
              <a:rPr lang="en-US"/>
              <a:pPr/>
              <a:t>15</a:t>
            </a:fld>
            <a:endParaRPr lang="th-TH"/>
          </a:p>
        </p:txBody>
      </p:sp>
      <p:sp>
        <p:nvSpPr>
          <p:cNvPr id="44036" name="Rectangle 4"/>
          <p:cNvSpPr>
            <a:spLocks noGrp="1" noChangeArrowheads="1"/>
          </p:cNvSpPr>
          <p:nvPr>
            <p:ph type="title"/>
          </p:nvPr>
        </p:nvSpPr>
        <p:spPr/>
        <p:txBody>
          <a:bodyPr/>
          <a:lstStyle/>
          <a:p>
            <a:r>
              <a:rPr lang="en-US" sz="3000"/>
              <a:t>Polytropic Process  (</a:t>
            </a:r>
            <a:r>
              <a:rPr lang="en-US" sz="2600" i="1"/>
              <a:t>Pv</a:t>
            </a:r>
            <a:r>
              <a:rPr lang="en-US" sz="2600" i="1" baseline="30000"/>
              <a:t>n</a:t>
            </a:r>
            <a:r>
              <a:rPr lang="en-US" sz="2600" i="1"/>
              <a:t> = Const)</a:t>
            </a:r>
            <a:endParaRPr lang="th-TH" sz="2600" i="1"/>
          </a:p>
        </p:txBody>
      </p:sp>
      <p:sp>
        <p:nvSpPr>
          <p:cNvPr id="44037" name="Freeform 5"/>
          <p:cNvSpPr>
            <a:spLocks noChangeAspect="1"/>
          </p:cNvSpPr>
          <p:nvPr/>
        </p:nvSpPr>
        <p:spPr bwMode="auto">
          <a:xfrm rot="5400000">
            <a:off x="1999456" y="3863182"/>
            <a:ext cx="1004887" cy="31750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44038" name="Group 6"/>
          <p:cNvGrpSpPr>
            <a:grpSpLocks/>
          </p:cNvGrpSpPr>
          <p:nvPr/>
        </p:nvGrpSpPr>
        <p:grpSpPr bwMode="auto">
          <a:xfrm>
            <a:off x="611188" y="1587500"/>
            <a:ext cx="3478212" cy="3113088"/>
            <a:chOff x="537" y="1000"/>
            <a:chExt cx="2191" cy="1961"/>
          </a:xfrm>
        </p:grpSpPr>
        <p:grpSp>
          <p:nvGrpSpPr>
            <p:cNvPr id="44039" name="Group 7"/>
            <p:cNvGrpSpPr>
              <a:grpSpLocks/>
            </p:cNvGrpSpPr>
            <p:nvPr/>
          </p:nvGrpSpPr>
          <p:grpSpPr bwMode="auto">
            <a:xfrm>
              <a:off x="728" y="1000"/>
              <a:ext cx="2000" cy="1696"/>
              <a:chOff x="728" y="928"/>
              <a:chExt cx="2000" cy="1696"/>
            </a:xfrm>
          </p:grpSpPr>
          <p:sp>
            <p:nvSpPr>
              <p:cNvPr id="44040" name="Line 8"/>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44041" name="Line 9"/>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44042" name="Text Box 10"/>
            <p:cNvSpPr txBox="1">
              <a:spLocks noChangeArrowheads="1"/>
            </p:cNvSpPr>
            <p:nvPr/>
          </p:nvSpPr>
          <p:spPr bwMode="auto">
            <a:xfrm>
              <a:off x="2537" y="2730"/>
              <a:ext cx="191"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44043" name="Text Box 11"/>
            <p:cNvSpPr txBox="1">
              <a:spLocks noChangeArrowheads="1"/>
            </p:cNvSpPr>
            <p:nvPr/>
          </p:nvSpPr>
          <p:spPr bwMode="auto">
            <a:xfrm>
              <a:off x="537" y="1000"/>
              <a:ext cx="191"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44044" name="Line 12"/>
          <p:cNvSpPr>
            <a:spLocks noChangeShapeType="1"/>
          </p:cNvSpPr>
          <p:nvPr/>
        </p:nvSpPr>
        <p:spPr bwMode="auto">
          <a:xfrm flipV="1">
            <a:off x="1304925" y="1954213"/>
            <a:ext cx="0" cy="2563812"/>
          </a:xfrm>
          <a:prstGeom prst="line">
            <a:avLst/>
          </a:prstGeom>
          <a:noFill/>
          <a:ln w="12700">
            <a:solidFill>
              <a:srgbClr val="FF0000"/>
            </a:solidFill>
            <a:prstDash val="dashDot"/>
            <a:round/>
            <a:headEnd/>
            <a:tailEnd/>
          </a:ln>
          <a:effectLst/>
        </p:spPr>
        <p:txBody>
          <a:bodyPr/>
          <a:lstStyle/>
          <a:p>
            <a:endParaRPr lang="th-TH"/>
          </a:p>
        </p:txBody>
      </p:sp>
      <p:sp>
        <p:nvSpPr>
          <p:cNvPr id="44045" name="Line 13"/>
          <p:cNvSpPr>
            <a:spLocks noChangeShapeType="1"/>
          </p:cNvSpPr>
          <p:nvPr/>
        </p:nvSpPr>
        <p:spPr bwMode="auto">
          <a:xfrm flipV="1">
            <a:off x="3579813" y="3530600"/>
            <a:ext cx="1587" cy="944563"/>
          </a:xfrm>
          <a:prstGeom prst="line">
            <a:avLst/>
          </a:prstGeom>
          <a:noFill/>
          <a:ln w="12700">
            <a:solidFill>
              <a:srgbClr val="FF0000"/>
            </a:solidFill>
            <a:prstDash val="dashDot"/>
            <a:round/>
            <a:headEnd/>
            <a:tailEnd/>
          </a:ln>
          <a:effectLst/>
        </p:spPr>
        <p:txBody>
          <a:bodyPr/>
          <a:lstStyle/>
          <a:p>
            <a:endParaRPr lang="th-TH"/>
          </a:p>
        </p:txBody>
      </p:sp>
      <p:sp>
        <p:nvSpPr>
          <p:cNvPr id="44046" name="Text Box 14"/>
          <p:cNvSpPr txBox="1">
            <a:spLocks noChangeArrowheads="1"/>
          </p:cNvSpPr>
          <p:nvPr/>
        </p:nvSpPr>
        <p:spPr bwMode="auto">
          <a:xfrm>
            <a:off x="1143000" y="4475163"/>
            <a:ext cx="482600" cy="366712"/>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44047" name="Text Box 15"/>
          <p:cNvSpPr txBox="1">
            <a:spLocks noChangeArrowheads="1"/>
          </p:cNvSpPr>
          <p:nvPr/>
        </p:nvSpPr>
        <p:spPr bwMode="auto">
          <a:xfrm>
            <a:off x="3303588" y="4495800"/>
            <a:ext cx="482600" cy="366713"/>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grpSp>
        <p:nvGrpSpPr>
          <p:cNvPr id="44048" name="Group 16"/>
          <p:cNvGrpSpPr>
            <a:grpSpLocks/>
          </p:cNvGrpSpPr>
          <p:nvPr/>
        </p:nvGrpSpPr>
        <p:grpSpPr bwMode="auto">
          <a:xfrm>
            <a:off x="1244600" y="2019300"/>
            <a:ext cx="2389188" cy="1549400"/>
            <a:chOff x="936" y="1272"/>
            <a:chExt cx="1505" cy="1214"/>
          </a:xfrm>
        </p:grpSpPr>
        <p:grpSp>
          <p:nvGrpSpPr>
            <p:cNvPr id="44049" name="Group 17"/>
            <p:cNvGrpSpPr>
              <a:grpSpLocks/>
            </p:cNvGrpSpPr>
            <p:nvPr/>
          </p:nvGrpSpPr>
          <p:grpSpPr bwMode="auto">
            <a:xfrm>
              <a:off x="977" y="1316"/>
              <a:ext cx="1428" cy="1140"/>
              <a:chOff x="977" y="1316"/>
              <a:chExt cx="1428" cy="1140"/>
            </a:xfrm>
          </p:grpSpPr>
          <p:sp>
            <p:nvSpPr>
              <p:cNvPr id="44050" name="Freeform 18"/>
              <p:cNvSpPr>
                <a:spLocks/>
              </p:cNvSpPr>
              <p:nvPr/>
            </p:nvSpPr>
            <p:spPr bwMode="auto">
              <a:xfrm>
                <a:off x="977" y="1316"/>
                <a:ext cx="1428" cy="1140"/>
              </a:xfrm>
              <a:custGeom>
                <a:avLst/>
                <a:gdLst/>
                <a:ahLst/>
                <a:cxnLst>
                  <a:cxn ang="0">
                    <a:pos x="0" y="0"/>
                  </a:cxn>
                  <a:cxn ang="0">
                    <a:pos x="52" y="264"/>
                  </a:cxn>
                  <a:cxn ang="0">
                    <a:pos x="140" y="472"/>
                  </a:cxn>
                  <a:cxn ang="0">
                    <a:pos x="300" y="688"/>
                  </a:cxn>
                  <a:cxn ang="0">
                    <a:pos x="596" y="912"/>
                  </a:cxn>
                  <a:cxn ang="0">
                    <a:pos x="960" y="1060"/>
                  </a:cxn>
                  <a:cxn ang="0">
                    <a:pos x="1428" y="1140"/>
                  </a:cxn>
                </a:cxnLst>
                <a:rect l="0" t="0" r="r" b="b"/>
                <a:pathLst>
                  <a:path w="1428" h="1140">
                    <a:moveTo>
                      <a:pt x="0" y="0"/>
                    </a:moveTo>
                    <a:cubicBezTo>
                      <a:pt x="9" y="44"/>
                      <a:pt x="29" y="185"/>
                      <a:pt x="52" y="264"/>
                    </a:cubicBezTo>
                    <a:cubicBezTo>
                      <a:pt x="75" y="343"/>
                      <a:pt x="99" y="401"/>
                      <a:pt x="140" y="472"/>
                    </a:cubicBezTo>
                    <a:cubicBezTo>
                      <a:pt x="181" y="543"/>
                      <a:pt x="224" y="615"/>
                      <a:pt x="300" y="688"/>
                    </a:cubicBezTo>
                    <a:cubicBezTo>
                      <a:pt x="376" y="761"/>
                      <a:pt x="486" y="850"/>
                      <a:pt x="596" y="912"/>
                    </a:cubicBezTo>
                    <a:cubicBezTo>
                      <a:pt x="706" y="974"/>
                      <a:pt x="821" y="1022"/>
                      <a:pt x="960" y="1060"/>
                    </a:cubicBezTo>
                    <a:cubicBezTo>
                      <a:pt x="1099" y="1098"/>
                      <a:pt x="1331" y="1123"/>
                      <a:pt x="1428" y="1140"/>
                    </a:cubicBezTo>
                  </a:path>
                </a:pathLst>
              </a:custGeom>
              <a:noFill/>
              <a:ln w="38100">
                <a:solidFill>
                  <a:srgbClr val="008000"/>
                </a:solidFill>
                <a:round/>
                <a:headEnd/>
                <a:tailEnd/>
              </a:ln>
              <a:effectLst/>
            </p:spPr>
            <p:txBody>
              <a:bodyPr/>
              <a:lstStyle/>
              <a:p>
                <a:endParaRPr lang="th-TH"/>
              </a:p>
            </p:txBody>
          </p:sp>
          <p:sp>
            <p:nvSpPr>
              <p:cNvPr id="44051" name="Line 19"/>
              <p:cNvSpPr>
                <a:spLocks noChangeShapeType="1"/>
              </p:cNvSpPr>
              <p:nvPr/>
            </p:nvSpPr>
            <p:spPr bwMode="auto">
              <a:xfrm>
                <a:off x="1124" y="1797"/>
                <a:ext cx="53" cy="91"/>
              </a:xfrm>
              <a:prstGeom prst="line">
                <a:avLst/>
              </a:prstGeom>
              <a:noFill/>
              <a:ln w="25400">
                <a:solidFill>
                  <a:srgbClr val="0000FF"/>
                </a:solidFill>
                <a:round/>
                <a:headEnd/>
                <a:tailEnd type="stealth" w="lg" len="lg"/>
              </a:ln>
              <a:effectLst/>
            </p:spPr>
            <p:txBody>
              <a:bodyPr/>
              <a:lstStyle/>
              <a:p>
                <a:endParaRPr lang="th-TH"/>
              </a:p>
            </p:txBody>
          </p:sp>
        </p:grpSp>
        <p:sp>
          <p:nvSpPr>
            <p:cNvPr id="44052" name="Oval 20"/>
            <p:cNvSpPr>
              <a:spLocks noChangeArrowheads="1"/>
            </p:cNvSpPr>
            <p:nvPr/>
          </p:nvSpPr>
          <p:spPr bwMode="auto">
            <a:xfrm>
              <a:off x="936" y="1272"/>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44053" name="Oval 21"/>
            <p:cNvSpPr>
              <a:spLocks noChangeArrowheads="1"/>
            </p:cNvSpPr>
            <p:nvPr/>
          </p:nvSpPr>
          <p:spPr bwMode="auto">
            <a:xfrm>
              <a:off x="2365" y="2418"/>
              <a:ext cx="76" cy="68"/>
            </a:xfrm>
            <a:prstGeom prst="ellipse">
              <a:avLst/>
            </a:prstGeom>
            <a:solidFill>
              <a:srgbClr val="FF6600"/>
            </a:solidFill>
            <a:ln w="9525">
              <a:solidFill>
                <a:srgbClr val="0000FF"/>
              </a:solidFill>
              <a:round/>
              <a:headEnd/>
              <a:tailEnd/>
            </a:ln>
            <a:effectLst/>
          </p:spPr>
          <p:txBody>
            <a:bodyPr wrap="none" anchor="ctr"/>
            <a:lstStyle/>
            <a:p>
              <a:endParaRPr lang="th-TH"/>
            </a:p>
          </p:txBody>
        </p:sp>
      </p:grpSp>
      <p:grpSp>
        <p:nvGrpSpPr>
          <p:cNvPr id="44054" name="Group 22"/>
          <p:cNvGrpSpPr>
            <a:grpSpLocks/>
          </p:cNvGrpSpPr>
          <p:nvPr/>
        </p:nvGrpSpPr>
        <p:grpSpPr bwMode="auto">
          <a:xfrm>
            <a:off x="898525" y="4987925"/>
            <a:ext cx="933450" cy="923925"/>
            <a:chOff x="2494" y="2125"/>
            <a:chExt cx="588" cy="608"/>
          </a:xfrm>
        </p:grpSpPr>
        <p:grpSp>
          <p:nvGrpSpPr>
            <p:cNvPr id="44055" name="Group 23"/>
            <p:cNvGrpSpPr>
              <a:grpSpLocks/>
            </p:cNvGrpSpPr>
            <p:nvPr/>
          </p:nvGrpSpPr>
          <p:grpSpPr bwMode="auto">
            <a:xfrm rot="5400000">
              <a:off x="2418" y="2386"/>
              <a:ext cx="555" cy="88"/>
              <a:chOff x="2396" y="3177"/>
              <a:chExt cx="734" cy="186"/>
            </a:xfrm>
          </p:grpSpPr>
          <p:sp>
            <p:nvSpPr>
              <p:cNvPr id="44056" name="Line 24"/>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4057" name="Line 25"/>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4058" name="Line 26"/>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4059" name="Line 27"/>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44060" name="Line 28"/>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44061" name="Text Box 29"/>
            <p:cNvSpPr txBox="1">
              <a:spLocks noChangeArrowheads="1"/>
            </p:cNvSpPr>
            <p:nvPr/>
          </p:nvSpPr>
          <p:spPr bwMode="auto">
            <a:xfrm>
              <a:off x="2494" y="2343"/>
              <a:ext cx="158" cy="181"/>
            </a:xfrm>
            <a:prstGeom prst="rect">
              <a:avLst/>
            </a:prstGeom>
            <a:noFill/>
            <a:ln w="9525">
              <a:noFill/>
              <a:miter lim="800000"/>
              <a:headEnd/>
              <a:tailEnd/>
            </a:ln>
            <a:effectLst/>
          </p:spPr>
          <p:txBody>
            <a:bodyPr>
              <a:spAutoFit/>
            </a:bodyPr>
            <a:lstStyle/>
            <a:p>
              <a:pPr>
                <a:spcBef>
                  <a:spcPct val="50000"/>
                </a:spcBef>
              </a:pPr>
              <a:r>
                <a:rPr lang="en-US" sz="1200"/>
                <a:t>P</a:t>
              </a:r>
              <a:endParaRPr lang="th-TH" sz="1200"/>
            </a:p>
          </p:txBody>
        </p:sp>
        <p:grpSp>
          <p:nvGrpSpPr>
            <p:cNvPr id="44062" name="Group 30"/>
            <p:cNvGrpSpPr>
              <a:grpSpLocks/>
            </p:cNvGrpSpPr>
            <p:nvPr/>
          </p:nvGrpSpPr>
          <p:grpSpPr bwMode="auto">
            <a:xfrm>
              <a:off x="2750" y="2125"/>
              <a:ext cx="332" cy="608"/>
              <a:chOff x="2024" y="3223"/>
              <a:chExt cx="332" cy="608"/>
            </a:xfrm>
          </p:grpSpPr>
          <p:sp>
            <p:nvSpPr>
              <p:cNvPr id="44063" name="Rectangle 31"/>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44064" name="Rectangle 32"/>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grpSp>
      <p:sp>
        <p:nvSpPr>
          <p:cNvPr id="44065" name="Text Box 33"/>
          <p:cNvSpPr txBox="1">
            <a:spLocks noChangeArrowheads="1"/>
          </p:cNvSpPr>
          <p:nvPr/>
        </p:nvSpPr>
        <p:spPr bwMode="auto">
          <a:xfrm>
            <a:off x="1155700" y="1631950"/>
            <a:ext cx="27305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endParaRPr lang="th-TH" b="1">
              <a:solidFill>
                <a:srgbClr val="0000CC"/>
              </a:solidFill>
            </a:endParaRPr>
          </a:p>
        </p:txBody>
      </p:sp>
      <p:sp>
        <p:nvSpPr>
          <p:cNvPr id="44066" name="Text Box 34"/>
          <p:cNvSpPr txBox="1">
            <a:spLocks noChangeArrowheads="1"/>
          </p:cNvSpPr>
          <p:nvPr/>
        </p:nvSpPr>
        <p:spPr bwMode="auto">
          <a:xfrm>
            <a:off x="3424238" y="2927350"/>
            <a:ext cx="3048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endParaRPr lang="th-TH" b="1">
              <a:solidFill>
                <a:srgbClr val="0000CC"/>
              </a:solidFill>
            </a:endParaRPr>
          </a:p>
        </p:txBody>
      </p:sp>
      <p:sp>
        <p:nvSpPr>
          <p:cNvPr id="44067" name="Text Box 35"/>
          <p:cNvSpPr txBox="1">
            <a:spLocks noChangeArrowheads="1"/>
          </p:cNvSpPr>
          <p:nvPr/>
        </p:nvSpPr>
        <p:spPr bwMode="auto">
          <a:xfrm rot="2576853">
            <a:off x="1447800" y="2824163"/>
            <a:ext cx="1220788" cy="274637"/>
          </a:xfrm>
          <a:prstGeom prst="rect">
            <a:avLst/>
          </a:prstGeom>
          <a:noFill/>
          <a:ln w="9525">
            <a:noFill/>
            <a:miter lim="800000"/>
            <a:headEnd/>
            <a:tailEnd/>
          </a:ln>
          <a:effectLst/>
        </p:spPr>
        <p:txBody>
          <a:bodyPr>
            <a:spAutoFit/>
          </a:bodyPr>
          <a:lstStyle/>
          <a:p>
            <a:pPr>
              <a:spcBef>
                <a:spcPct val="50000"/>
              </a:spcBef>
            </a:pPr>
            <a:r>
              <a:rPr lang="en-US" sz="1200" i="1">
                <a:solidFill>
                  <a:srgbClr val="0000CC"/>
                </a:solidFill>
              </a:rPr>
              <a:t>Pv</a:t>
            </a:r>
            <a:r>
              <a:rPr lang="en-US" sz="1200" i="1" baseline="30000">
                <a:solidFill>
                  <a:srgbClr val="0000CC"/>
                </a:solidFill>
              </a:rPr>
              <a:t>n </a:t>
            </a:r>
            <a:r>
              <a:rPr lang="en-US" sz="1200" i="1">
                <a:solidFill>
                  <a:srgbClr val="0000CC"/>
                </a:solidFill>
              </a:rPr>
              <a:t>= Const</a:t>
            </a:r>
            <a:endParaRPr lang="th-TH" sz="1200" i="1">
              <a:solidFill>
                <a:srgbClr val="0000CC"/>
              </a:solidFill>
            </a:endParaRPr>
          </a:p>
        </p:txBody>
      </p:sp>
      <p:graphicFrame>
        <p:nvGraphicFramePr>
          <p:cNvPr id="44068" name="Object 36"/>
          <p:cNvGraphicFramePr>
            <a:graphicFrameLocks noChangeAspect="1"/>
          </p:cNvGraphicFramePr>
          <p:nvPr/>
        </p:nvGraphicFramePr>
        <p:xfrm>
          <a:off x="4348163" y="1431925"/>
          <a:ext cx="4267200" cy="4470400"/>
        </p:xfrm>
        <a:graphic>
          <a:graphicData uri="http://schemas.openxmlformats.org/presentationml/2006/ole">
            <p:oleObj spid="_x0000_s44068" name="Equation" r:id="rId3" imgW="2158920" imgH="2260440" progId="Equation.3">
              <p:embed/>
            </p:oleObj>
          </a:graphicData>
        </a:graphic>
      </p:graphicFrame>
      <p:sp>
        <p:nvSpPr>
          <p:cNvPr id="44069" name="Line 37"/>
          <p:cNvSpPr>
            <a:spLocks noChangeShapeType="1"/>
          </p:cNvSpPr>
          <p:nvPr/>
        </p:nvSpPr>
        <p:spPr bwMode="auto">
          <a:xfrm flipV="1">
            <a:off x="733425" y="3544888"/>
            <a:ext cx="2847975" cy="0"/>
          </a:xfrm>
          <a:prstGeom prst="line">
            <a:avLst/>
          </a:prstGeom>
          <a:noFill/>
          <a:ln w="12700">
            <a:solidFill>
              <a:srgbClr val="FF0000"/>
            </a:solidFill>
            <a:prstDash val="dashDot"/>
            <a:round/>
            <a:headEnd/>
            <a:tailEnd/>
          </a:ln>
          <a:effectLst/>
        </p:spPr>
        <p:txBody>
          <a:bodyPr/>
          <a:lstStyle/>
          <a:p>
            <a:endParaRPr lang="th-TH"/>
          </a:p>
        </p:txBody>
      </p:sp>
      <p:sp>
        <p:nvSpPr>
          <p:cNvPr id="44070" name="Line 38"/>
          <p:cNvSpPr>
            <a:spLocks noChangeShapeType="1"/>
          </p:cNvSpPr>
          <p:nvPr/>
        </p:nvSpPr>
        <p:spPr bwMode="auto">
          <a:xfrm flipV="1">
            <a:off x="715963" y="2073275"/>
            <a:ext cx="593725" cy="0"/>
          </a:xfrm>
          <a:prstGeom prst="line">
            <a:avLst/>
          </a:prstGeom>
          <a:noFill/>
          <a:ln w="12700">
            <a:solidFill>
              <a:srgbClr val="FF0000"/>
            </a:solidFill>
            <a:prstDash val="dashDot"/>
            <a:round/>
            <a:headEnd/>
            <a:tailEnd/>
          </a:ln>
          <a:effectLst/>
        </p:spPr>
        <p:txBody>
          <a:bodyPr/>
          <a:lstStyle/>
          <a:p>
            <a:endParaRPr lang="th-TH"/>
          </a:p>
        </p:txBody>
      </p:sp>
      <p:sp>
        <p:nvSpPr>
          <p:cNvPr id="44071" name="Text Box 39"/>
          <p:cNvSpPr txBox="1">
            <a:spLocks noChangeArrowheads="1"/>
          </p:cNvSpPr>
          <p:nvPr/>
        </p:nvSpPr>
        <p:spPr bwMode="auto">
          <a:xfrm>
            <a:off x="492125" y="1973263"/>
            <a:ext cx="377825" cy="244475"/>
          </a:xfrm>
          <a:prstGeom prst="rect">
            <a:avLst/>
          </a:prstGeom>
          <a:noFill/>
          <a:ln w="9525">
            <a:noFill/>
            <a:miter lim="800000"/>
            <a:headEnd/>
            <a:tailEnd/>
          </a:ln>
          <a:effectLst/>
        </p:spPr>
        <p:txBody>
          <a:bodyPr>
            <a:spAutoFit/>
          </a:bodyPr>
          <a:lstStyle/>
          <a:p>
            <a:pPr>
              <a:spcBef>
                <a:spcPct val="50000"/>
              </a:spcBef>
            </a:pPr>
            <a:r>
              <a:rPr lang="en-US" sz="1000"/>
              <a:t>P</a:t>
            </a:r>
            <a:r>
              <a:rPr lang="en-US" sz="1000" baseline="-25000"/>
              <a:t>1</a:t>
            </a:r>
            <a:endParaRPr lang="th-TH" sz="1000" baseline="-25000"/>
          </a:p>
        </p:txBody>
      </p:sp>
      <p:sp>
        <p:nvSpPr>
          <p:cNvPr id="44072" name="Text Box 40"/>
          <p:cNvSpPr txBox="1">
            <a:spLocks noChangeArrowheads="1"/>
          </p:cNvSpPr>
          <p:nvPr/>
        </p:nvSpPr>
        <p:spPr bwMode="auto">
          <a:xfrm>
            <a:off x="492125" y="3422650"/>
            <a:ext cx="377825" cy="244475"/>
          </a:xfrm>
          <a:prstGeom prst="rect">
            <a:avLst/>
          </a:prstGeom>
          <a:noFill/>
          <a:ln w="9525">
            <a:noFill/>
            <a:miter lim="800000"/>
            <a:headEnd/>
            <a:tailEnd/>
          </a:ln>
          <a:effectLst/>
        </p:spPr>
        <p:txBody>
          <a:bodyPr>
            <a:spAutoFit/>
          </a:bodyPr>
          <a:lstStyle/>
          <a:p>
            <a:pPr>
              <a:spcBef>
                <a:spcPct val="50000"/>
              </a:spcBef>
            </a:pPr>
            <a:r>
              <a:rPr lang="en-US" sz="1000"/>
              <a:t>P</a:t>
            </a:r>
            <a:r>
              <a:rPr lang="en-US" sz="1000" baseline="-25000"/>
              <a:t>2</a:t>
            </a:r>
            <a:endParaRPr lang="th-TH" sz="10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3000" fill="hold"/>
                                        <p:tgtEl>
                                          <p:spTgt spid="44054"/>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44065"/>
                                        </p:tgtEl>
                                        <p:attrNameLst>
                                          <p:attrName>style.visibility</p:attrName>
                                        </p:attrNameLst>
                                      </p:cBhvr>
                                      <p:to>
                                        <p:strVal val="visible"/>
                                      </p:to>
                                    </p:set>
                                    <p:animEffect transition="in" filter="fade">
                                      <p:cBhvr>
                                        <p:cTn id="9" dur="2000"/>
                                        <p:tgtEl>
                                          <p:spTgt spid="44065"/>
                                        </p:tgtEl>
                                      </p:cBhvr>
                                    </p:animEffect>
                                  </p:childTnLst>
                                </p:cTn>
                              </p:par>
                              <p:par>
                                <p:cTn id="10" presetID="22" presetClass="entr" presetSubtype="8" fill="hold" nodeType="withEffect">
                                  <p:stCondLst>
                                    <p:cond delay="0"/>
                                  </p:stCondLst>
                                  <p:childTnLst>
                                    <p:set>
                                      <p:cBhvr>
                                        <p:cTn id="11" dur="1" fill="hold">
                                          <p:stCondLst>
                                            <p:cond delay="0"/>
                                          </p:stCondLst>
                                        </p:cTn>
                                        <p:tgtEl>
                                          <p:spTgt spid="44048"/>
                                        </p:tgtEl>
                                        <p:attrNameLst>
                                          <p:attrName>style.visibility</p:attrName>
                                        </p:attrNameLst>
                                      </p:cBhvr>
                                      <p:to>
                                        <p:strVal val="visible"/>
                                      </p:to>
                                    </p:set>
                                    <p:animEffect transition="in" filter="wipe(left)">
                                      <p:cBhvr>
                                        <p:cTn id="12" dur="3000"/>
                                        <p:tgtEl>
                                          <p:spTgt spid="44048"/>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4066"/>
                                        </p:tgtEl>
                                        <p:attrNameLst>
                                          <p:attrName>style.visibility</p:attrName>
                                        </p:attrNameLst>
                                      </p:cBhvr>
                                      <p:to>
                                        <p:strVal val="visible"/>
                                      </p:to>
                                    </p:set>
                                    <p:animEffect transition="in" filter="fade">
                                      <p:cBhvr>
                                        <p:cTn id="16" dur="2000"/>
                                        <p:tgtEl>
                                          <p:spTgt spid="44066"/>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44067"/>
                                        </p:tgtEl>
                                        <p:attrNameLst>
                                          <p:attrName>style.visibility</p:attrName>
                                        </p:attrNameLst>
                                      </p:cBhvr>
                                      <p:to>
                                        <p:strVal val="visible"/>
                                      </p:to>
                                    </p:set>
                                    <p:animEffect transition="in" filter="fade">
                                      <p:cBhvr>
                                        <p:cTn id="20" dur="2000"/>
                                        <p:tgtEl>
                                          <p:spTgt spid="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5" grpId="0"/>
      <p:bldP spid="44066" grpId="0"/>
      <p:bldP spid="440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45" name="ตัวยึดหมายเลขภาพนิ่ง 5"/>
          <p:cNvSpPr>
            <a:spLocks noGrp="1"/>
          </p:cNvSpPr>
          <p:nvPr>
            <p:ph type="sldNum" sz="quarter" idx="12"/>
          </p:nvPr>
        </p:nvSpPr>
        <p:spPr/>
        <p:txBody>
          <a:bodyPr/>
          <a:lstStyle/>
          <a:p>
            <a:fld id="{0B12657D-7149-44A4-A26C-0EB85790E5A0}" type="slidenum">
              <a:rPr lang="en-US"/>
              <a:pPr/>
              <a:t>16</a:t>
            </a:fld>
            <a:endParaRPr lang="th-TH"/>
          </a:p>
        </p:txBody>
      </p:sp>
      <p:sp>
        <p:nvSpPr>
          <p:cNvPr id="45060" name="Rectangle 4"/>
          <p:cNvSpPr>
            <a:spLocks noGrp="1" noChangeArrowheads="1"/>
          </p:cNvSpPr>
          <p:nvPr>
            <p:ph type="title"/>
          </p:nvPr>
        </p:nvSpPr>
        <p:spPr/>
        <p:txBody>
          <a:bodyPr/>
          <a:lstStyle/>
          <a:p>
            <a:r>
              <a:rPr lang="en-US"/>
              <a:t>Example 3-9</a:t>
            </a:r>
            <a:endParaRPr lang="th-TH"/>
          </a:p>
        </p:txBody>
      </p:sp>
      <p:sp>
        <p:nvSpPr>
          <p:cNvPr id="45061" name="Rectangle 5"/>
          <p:cNvSpPr>
            <a:spLocks noGrp="1" noChangeArrowheads="1"/>
          </p:cNvSpPr>
          <p:nvPr>
            <p:ph type="body" idx="1"/>
          </p:nvPr>
        </p:nvSpPr>
        <p:spPr>
          <a:xfrm>
            <a:off x="609600" y="1600200"/>
            <a:ext cx="7924800" cy="2012950"/>
          </a:xfrm>
        </p:spPr>
        <p:txBody>
          <a:bodyPr/>
          <a:lstStyle/>
          <a:p>
            <a:r>
              <a:rPr lang="en-US" sz="2400"/>
              <a:t>A piston-cylinder device initially contains 0.4 m</a:t>
            </a:r>
            <a:r>
              <a:rPr lang="en-US" sz="2400" baseline="30000"/>
              <a:t>3</a:t>
            </a:r>
            <a:r>
              <a:rPr lang="en-US" sz="2400"/>
              <a:t> of air at 100 kPa and 80</a:t>
            </a:r>
            <a:r>
              <a:rPr lang="en-US" sz="2400" baseline="30000"/>
              <a:t>o</a:t>
            </a:r>
            <a:r>
              <a:rPr lang="en-US" sz="2400"/>
              <a:t>C. The air is now compressed to 0.1 m</a:t>
            </a:r>
            <a:r>
              <a:rPr lang="en-US" sz="2400" baseline="30000"/>
              <a:t>3</a:t>
            </a:r>
            <a:r>
              <a:rPr lang="en-US" sz="2400"/>
              <a:t> in such a way that the temperature inside the cylinder remains constant. Determine the work done during this process. </a:t>
            </a:r>
            <a:endParaRPr lang="th-TH" sz="2400"/>
          </a:p>
        </p:txBody>
      </p:sp>
      <p:grpSp>
        <p:nvGrpSpPr>
          <p:cNvPr id="45112" name="Group 56"/>
          <p:cNvGrpSpPr>
            <a:grpSpLocks/>
          </p:cNvGrpSpPr>
          <p:nvPr/>
        </p:nvGrpSpPr>
        <p:grpSpPr bwMode="auto">
          <a:xfrm>
            <a:off x="1339850" y="3881438"/>
            <a:ext cx="1004888" cy="1697037"/>
            <a:chOff x="844" y="2445"/>
            <a:chExt cx="633" cy="1069"/>
          </a:xfrm>
        </p:grpSpPr>
        <p:sp>
          <p:nvSpPr>
            <p:cNvPr id="45062" name="Freeform 6"/>
            <p:cNvSpPr>
              <a:spLocks noChangeAspect="1"/>
            </p:cNvSpPr>
            <p:nvPr/>
          </p:nvSpPr>
          <p:spPr bwMode="auto">
            <a:xfrm>
              <a:off x="844" y="2686"/>
              <a:ext cx="633" cy="828"/>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45091" name="Group 35"/>
            <p:cNvGrpSpPr>
              <a:grpSpLocks/>
            </p:cNvGrpSpPr>
            <p:nvPr/>
          </p:nvGrpSpPr>
          <p:grpSpPr bwMode="auto">
            <a:xfrm>
              <a:off x="1002" y="2445"/>
              <a:ext cx="158" cy="261"/>
              <a:chOff x="1057" y="1937"/>
              <a:chExt cx="158" cy="261"/>
            </a:xfrm>
          </p:grpSpPr>
          <p:sp>
            <p:nvSpPr>
              <p:cNvPr id="45068" name="Line 12"/>
              <p:cNvSpPr>
                <a:spLocks noChangeShapeType="1"/>
              </p:cNvSpPr>
              <p:nvPr/>
            </p:nvSpPr>
            <p:spPr bwMode="auto">
              <a:xfrm rot="-21600000">
                <a:off x="1215" y="1994"/>
                <a:ext cx="0" cy="204"/>
              </a:xfrm>
              <a:prstGeom prst="line">
                <a:avLst/>
              </a:prstGeom>
              <a:noFill/>
              <a:ln w="38100">
                <a:solidFill>
                  <a:srgbClr val="333399"/>
                </a:solidFill>
                <a:round/>
                <a:headEnd/>
                <a:tailEnd type="triangle" w="med" len="med"/>
              </a:ln>
              <a:effectLst/>
            </p:spPr>
            <p:txBody>
              <a:bodyPr/>
              <a:lstStyle/>
              <a:p>
                <a:endParaRPr lang="th-TH"/>
              </a:p>
            </p:txBody>
          </p:sp>
          <p:sp>
            <p:nvSpPr>
              <p:cNvPr id="45070" name="Text Box 14"/>
              <p:cNvSpPr txBox="1">
                <a:spLocks noChangeArrowheads="1"/>
              </p:cNvSpPr>
              <p:nvPr/>
            </p:nvSpPr>
            <p:spPr bwMode="auto">
              <a:xfrm>
                <a:off x="1057" y="1937"/>
                <a:ext cx="158" cy="173"/>
              </a:xfrm>
              <a:prstGeom prst="rect">
                <a:avLst/>
              </a:prstGeom>
              <a:noFill/>
              <a:ln w="9525">
                <a:noFill/>
                <a:miter lim="800000"/>
                <a:headEnd/>
                <a:tailEnd/>
              </a:ln>
              <a:effectLst/>
            </p:spPr>
            <p:txBody>
              <a:bodyPr>
                <a:spAutoFit/>
              </a:bodyPr>
              <a:lstStyle/>
              <a:p>
                <a:pPr>
                  <a:spcBef>
                    <a:spcPct val="50000"/>
                  </a:spcBef>
                </a:pPr>
                <a:r>
                  <a:rPr lang="en-US" sz="1200" b="1"/>
                  <a:t>F</a:t>
                </a:r>
                <a:endParaRPr lang="th-TH" sz="1200" b="1"/>
              </a:p>
            </p:txBody>
          </p:sp>
        </p:grpSp>
        <p:grpSp>
          <p:nvGrpSpPr>
            <p:cNvPr id="45071" name="Group 15"/>
            <p:cNvGrpSpPr>
              <a:grpSpLocks/>
            </p:cNvGrpSpPr>
            <p:nvPr/>
          </p:nvGrpSpPr>
          <p:grpSpPr bwMode="auto">
            <a:xfrm rot="16200000">
              <a:off x="996" y="2585"/>
              <a:ext cx="332" cy="582"/>
              <a:chOff x="2024" y="3223"/>
              <a:chExt cx="332" cy="608"/>
            </a:xfrm>
          </p:grpSpPr>
          <p:sp>
            <p:nvSpPr>
              <p:cNvPr id="45072" name="Rectangle 16"/>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45073" name="Rectangle 17"/>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45092" name="Text Box 36"/>
            <p:cNvSpPr txBox="1">
              <a:spLocks noChangeArrowheads="1"/>
            </p:cNvSpPr>
            <p:nvPr/>
          </p:nvSpPr>
          <p:spPr bwMode="auto">
            <a:xfrm>
              <a:off x="926" y="3041"/>
              <a:ext cx="468" cy="442"/>
            </a:xfrm>
            <a:prstGeom prst="rect">
              <a:avLst/>
            </a:prstGeom>
            <a:noFill/>
            <a:ln w="9525">
              <a:noFill/>
              <a:miter lim="800000"/>
              <a:headEnd/>
              <a:tailEnd/>
            </a:ln>
            <a:effectLst/>
          </p:spPr>
          <p:txBody>
            <a:bodyPr>
              <a:spAutoFit/>
            </a:bodyPr>
            <a:lstStyle/>
            <a:p>
              <a:pPr algn="ctr"/>
              <a:r>
                <a:rPr lang="en-US" sz="1000"/>
                <a:t>Air</a:t>
              </a:r>
            </a:p>
            <a:p>
              <a:pPr algn="ctr"/>
              <a:r>
                <a:rPr lang="en-US" sz="1000"/>
                <a:t>0.4 m</a:t>
              </a:r>
              <a:r>
                <a:rPr lang="en-US" sz="1000" baseline="30000"/>
                <a:t>3</a:t>
              </a:r>
              <a:r>
                <a:rPr lang="en-US" sz="1000"/>
                <a:t> </a:t>
              </a:r>
            </a:p>
            <a:p>
              <a:pPr algn="ctr"/>
              <a:r>
                <a:rPr lang="en-US" sz="1000"/>
                <a:t>100 kPa </a:t>
              </a:r>
            </a:p>
            <a:p>
              <a:pPr algn="ctr"/>
              <a:r>
                <a:rPr lang="en-US" sz="1000"/>
                <a:t>80</a:t>
              </a:r>
              <a:r>
                <a:rPr lang="en-US" sz="1000" baseline="30000"/>
                <a:t>o</a:t>
              </a:r>
              <a:r>
                <a:rPr lang="en-US" sz="1000"/>
                <a:t>C.</a:t>
              </a:r>
              <a:endParaRPr lang="th-TH" sz="1000"/>
            </a:p>
          </p:txBody>
        </p:sp>
        <p:sp>
          <p:nvSpPr>
            <p:cNvPr id="45101" name="Text Box 45"/>
            <p:cNvSpPr txBox="1">
              <a:spLocks noChangeArrowheads="1"/>
            </p:cNvSpPr>
            <p:nvPr/>
          </p:nvSpPr>
          <p:spPr bwMode="auto">
            <a:xfrm>
              <a:off x="1230" y="2464"/>
              <a:ext cx="193" cy="212"/>
            </a:xfrm>
            <a:prstGeom prst="rect">
              <a:avLst/>
            </a:prstGeom>
            <a:noFill/>
            <a:ln w="9525">
              <a:noFill/>
              <a:miter lim="800000"/>
              <a:headEnd/>
              <a:tailEnd/>
            </a:ln>
            <a:effectLst/>
          </p:spPr>
          <p:txBody>
            <a:bodyPr>
              <a:spAutoFit/>
            </a:bodyPr>
            <a:lstStyle/>
            <a:p>
              <a:pPr>
                <a:spcBef>
                  <a:spcPct val="50000"/>
                </a:spcBef>
              </a:pPr>
              <a:r>
                <a:rPr lang="en-US" sz="1600"/>
                <a:t>1</a:t>
              </a:r>
              <a:endParaRPr lang="th-TH" sz="1600"/>
            </a:p>
          </p:txBody>
        </p:sp>
      </p:grpSp>
      <p:grpSp>
        <p:nvGrpSpPr>
          <p:cNvPr id="45113" name="Group 57"/>
          <p:cNvGrpSpPr>
            <a:grpSpLocks/>
          </p:cNvGrpSpPr>
          <p:nvPr/>
        </p:nvGrpSpPr>
        <p:grpSpPr bwMode="auto">
          <a:xfrm>
            <a:off x="3122613" y="3929063"/>
            <a:ext cx="1004887" cy="1638300"/>
            <a:chOff x="1967" y="2475"/>
            <a:chExt cx="633" cy="1032"/>
          </a:xfrm>
        </p:grpSpPr>
        <p:sp>
          <p:nvSpPr>
            <p:cNvPr id="45093" name="Freeform 37"/>
            <p:cNvSpPr>
              <a:spLocks noChangeAspect="1"/>
            </p:cNvSpPr>
            <p:nvPr/>
          </p:nvSpPr>
          <p:spPr bwMode="auto">
            <a:xfrm>
              <a:off x="1967" y="2679"/>
              <a:ext cx="633" cy="828"/>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45094" name="Group 38"/>
            <p:cNvGrpSpPr>
              <a:grpSpLocks/>
            </p:cNvGrpSpPr>
            <p:nvPr/>
          </p:nvGrpSpPr>
          <p:grpSpPr bwMode="auto">
            <a:xfrm>
              <a:off x="2125" y="2717"/>
              <a:ext cx="158" cy="261"/>
              <a:chOff x="1057" y="1937"/>
              <a:chExt cx="158" cy="261"/>
            </a:xfrm>
          </p:grpSpPr>
          <p:sp>
            <p:nvSpPr>
              <p:cNvPr id="45095" name="Line 39"/>
              <p:cNvSpPr>
                <a:spLocks noChangeShapeType="1"/>
              </p:cNvSpPr>
              <p:nvPr/>
            </p:nvSpPr>
            <p:spPr bwMode="auto">
              <a:xfrm rot="-21600000">
                <a:off x="1215" y="1994"/>
                <a:ext cx="0" cy="204"/>
              </a:xfrm>
              <a:prstGeom prst="line">
                <a:avLst/>
              </a:prstGeom>
              <a:noFill/>
              <a:ln w="38100">
                <a:solidFill>
                  <a:srgbClr val="333399"/>
                </a:solidFill>
                <a:round/>
                <a:headEnd/>
                <a:tailEnd type="triangle" w="med" len="med"/>
              </a:ln>
              <a:effectLst/>
            </p:spPr>
            <p:txBody>
              <a:bodyPr/>
              <a:lstStyle/>
              <a:p>
                <a:endParaRPr lang="th-TH"/>
              </a:p>
            </p:txBody>
          </p:sp>
          <p:sp>
            <p:nvSpPr>
              <p:cNvPr id="45096" name="Text Box 40"/>
              <p:cNvSpPr txBox="1">
                <a:spLocks noChangeArrowheads="1"/>
              </p:cNvSpPr>
              <p:nvPr/>
            </p:nvSpPr>
            <p:spPr bwMode="auto">
              <a:xfrm>
                <a:off x="1057" y="1937"/>
                <a:ext cx="158" cy="173"/>
              </a:xfrm>
              <a:prstGeom prst="rect">
                <a:avLst/>
              </a:prstGeom>
              <a:noFill/>
              <a:ln w="9525">
                <a:noFill/>
                <a:miter lim="800000"/>
                <a:headEnd/>
                <a:tailEnd/>
              </a:ln>
              <a:effectLst/>
            </p:spPr>
            <p:txBody>
              <a:bodyPr>
                <a:spAutoFit/>
              </a:bodyPr>
              <a:lstStyle/>
              <a:p>
                <a:pPr>
                  <a:spcBef>
                    <a:spcPct val="50000"/>
                  </a:spcBef>
                </a:pPr>
                <a:r>
                  <a:rPr lang="en-US" sz="1200" b="1"/>
                  <a:t>F</a:t>
                </a:r>
                <a:endParaRPr lang="th-TH" sz="1200" b="1"/>
              </a:p>
            </p:txBody>
          </p:sp>
        </p:grpSp>
        <p:grpSp>
          <p:nvGrpSpPr>
            <p:cNvPr id="45097" name="Group 41"/>
            <p:cNvGrpSpPr>
              <a:grpSpLocks/>
            </p:cNvGrpSpPr>
            <p:nvPr/>
          </p:nvGrpSpPr>
          <p:grpSpPr bwMode="auto">
            <a:xfrm rot="16200000">
              <a:off x="2119" y="2853"/>
              <a:ext cx="332" cy="582"/>
              <a:chOff x="2024" y="3223"/>
              <a:chExt cx="332" cy="608"/>
            </a:xfrm>
          </p:grpSpPr>
          <p:sp>
            <p:nvSpPr>
              <p:cNvPr id="45098" name="Rectangle 42"/>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45099" name="Rectangle 43"/>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45100" name="Text Box 44"/>
            <p:cNvSpPr txBox="1">
              <a:spLocks noChangeArrowheads="1"/>
            </p:cNvSpPr>
            <p:nvPr/>
          </p:nvSpPr>
          <p:spPr bwMode="auto">
            <a:xfrm>
              <a:off x="2049" y="3310"/>
              <a:ext cx="468" cy="154"/>
            </a:xfrm>
            <a:prstGeom prst="rect">
              <a:avLst/>
            </a:prstGeom>
            <a:noFill/>
            <a:ln w="9525">
              <a:noFill/>
              <a:miter lim="800000"/>
              <a:headEnd/>
              <a:tailEnd/>
            </a:ln>
            <a:effectLst/>
          </p:spPr>
          <p:txBody>
            <a:bodyPr>
              <a:spAutoFit/>
            </a:bodyPr>
            <a:lstStyle/>
            <a:p>
              <a:pPr algn="ctr"/>
              <a:r>
                <a:rPr lang="en-US" sz="1000"/>
                <a:t>0.1 m</a:t>
              </a:r>
              <a:r>
                <a:rPr lang="en-US" sz="1000" baseline="30000"/>
                <a:t>3</a:t>
              </a:r>
              <a:r>
                <a:rPr lang="en-US" sz="1000"/>
                <a:t> </a:t>
              </a:r>
              <a:endParaRPr lang="th-TH" sz="1000"/>
            </a:p>
          </p:txBody>
        </p:sp>
        <p:sp>
          <p:nvSpPr>
            <p:cNvPr id="45102" name="Text Box 46"/>
            <p:cNvSpPr txBox="1">
              <a:spLocks noChangeArrowheads="1"/>
            </p:cNvSpPr>
            <p:nvPr/>
          </p:nvSpPr>
          <p:spPr bwMode="auto">
            <a:xfrm>
              <a:off x="2186" y="2475"/>
              <a:ext cx="193" cy="212"/>
            </a:xfrm>
            <a:prstGeom prst="rect">
              <a:avLst/>
            </a:prstGeom>
            <a:noFill/>
            <a:ln w="9525">
              <a:noFill/>
              <a:miter lim="800000"/>
              <a:headEnd/>
              <a:tailEnd/>
            </a:ln>
            <a:effectLst/>
          </p:spPr>
          <p:txBody>
            <a:bodyPr>
              <a:spAutoFit/>
            </a:bodyPr>
            <a:lstStyle/>
            <a:p>
              <a:pPr>
                <a:spcBef>
                  <a:spcPct val="50000"/>
                </a:spcBef>
              </a:pPr>
              <a:r>
                <a:rPr lang="en-US" sz="1600"/>
                <a:t>2</a:t>
              </a:r>
              <a:endParaRPr lang="th-TH" sz="1600"/>
            </a:p>
          </p:txBody>
        </p:sp>
      </p:grpSp>
      <p:grpSp>
        <p:nvGrpSpPr>
          <p:cNvPr id="45105" name="Group 49"/>
          <p:cNvGrpSpPr>
            <a:grpSpLocks/>
          </p:cNvGrpSpPr>
          <p:nvPr/>
        </p:nvGrpSpPr>
        <p:grpSpPr bwMode="auto">
          <a:xfrm>
            <a:off x="2359025" y="4872038"/>
            <a:ext cx="806450" cy="312737"/>
            <a:chOff x="1057" y="2022"/>
            <a:chExt cx="508" cy="197"/>
          </a:xfrm>
        </p:grpSpPr>
        <p:sp>
          <p:nvSpPr>
            <p:cNvPr id="45103" name="Line 47"/>
            <p:cNvSpPr>
              <a:spLocks noChangeShapeType="1"/>
            </p:cNvSpPr>
            <p:nvPr/>
          </p:nvSpPr>
          <p:spPr bwMode="auto">
            <a:xfrm>
              <a:off x="1170" y="2219"/>
              <a:ext cx="291" cy="0"/>
            </a:xfrm>
            <a:prstGeom prst="line">
              <a:avLst/>
            </a:prstGeom>
            <a:noFill/>
            <a:ln w="9525">
              <a:solidFill>
                <a:schemeClr val="tx1"/>
              </a:solidFill>
              <a:round/>
              <a:headEnd/>
              <a:tailEnd type="triangle" w="med" len="med"/>
            </a:ln>
            <a:effectLst/>
          </p:spPr>
          <p:txBody>
            <a:bodyPr/>
            <a:lstStyle/>
            <a:p>
              <a:endParaRPr lang="th-TH"/>
            </a:p>
          </p:txBody>
        </p:sp>
        <p:sp>
          <p:nvSpPr>
            <p:cNvPr id="45104" name="Text Box 48"/>
            <p:cNvSpPr txBox="1">
              <a:spLocks noChangeArrowheads="1"/>
            </p:cNvSpPr>
            <p:nvPr/>
          </p:nvSpPr>
          <p:spPr bwMode="auto">
            <a:xfrm>
              <a:off x="1057" y="2022"/>
              <a:ext cx="508" cy="173"/>
            </a:xfrm>
            <a:prstGeom prst="rect">
              <a:avLst/>
            </a:prstGeom>
            <a:noFill/>
            <a:ln w="9525">
              <a:noFill/>
              <a:miter lim="800000"/>
              <a:headEnd/>
              <a:tailEnd/>
            </a:ln>
            <a:effectLst/>
          </p:spPr>
          <p:txBody>
            <a:bodyPr>
              <a:spAutoFit/>
            </a:bodyPr>
            <a:lstStyle/>
            <a:p>
              <a:pPr>
                <a:spcBef>
                  <a:spcPct val="50000"/>
                </a:spcBef>
              </a:pPr>
              <a:r>
                <a:rPr lang="en-US" sz="1200" i="1"/>
                <a:t>T=Const</a:t>
              </a:r>
              <a:endParaRPr lang="th-TH" sz="1200" i="1"/>
            </a:p>
          </p:txBody>
        </p:sp>
      </p:grpSp>
      <p:grpSp>
        <p:nvGrpSpPr>
          <p:cNvPr id="45114" name="Group 58"/>
          <p:cNvGrpSpPr>
            <a:grpSpLocks/>
          </p:cNvGrpSpPr>
          <p:nvPr/>
        </p:nvGrpSpPr>
        <p:grpSpPr bwMode="auto">
          <a:xfrm>
            <a:off x="4957763" y="3316288"/>
            <a:ext cx="2898775" cy="2725737"/>
            <a:chOff x="3123" y="2089"/>
            <a:chExt cx="1826" cy="1717"/>
          </a:xfrm>
        </p:grpSpPr>
        <p:grpSp>
          <p:nvGrpSpPr>
            <p:cNvPr id="45074" name="Group 18"/>
            <p:cNvGrpSpPr>
              <a:grpSpLocks/>
            </p:cNvGrpSpPr>
            <p:nvPr/>
          </p:nvGrpSpPr>
          <p:grpSpPr bwMode="auto">
            <a:xfrm>
              <a:off x="3123" y="2089"/>
              <a:ext cx="1826" cy="1634"/>
              <a:chOff x="537" y="1000"/>
              <a:chExt cx="2191" cy="2014"/>
            </a:xfrm>
          </p:grpSpPr>
          <p:grpSp>
            <p:nvGrpSpPr>
              <p:cNvPr id="45075" name="Group 19"/>
              <p:cNvGrpSpPr>
                <a:grpSpLocks/>
              </p:cNvGrpSpPr>
              <p:nvPr/>
            </p:nvGrpSpPr>
            <p:grpSpPr bwMode="auto">
              <a:xfrm>
                <a:off x="728" y="1000"/>
                <a:ext cx="2000" cy="1696"/>
                <a:chOff x="728" y="928"/>
                <a:chExt cx="2000" cy="1696"/>
              </a:xfrm>
            </p:grpSpPr>
            <p:sp>
              <p:nvSpPr>
                <p:cNvPr id="45076" name="Line 20"/>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45077" name="Line 21"/>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45078" name="Text Box 22"/>
              <p:cNvSpPr txBox="1">
                <a:spLocks noChangeArrowheads="1"/>
              </p:cNvSpPr>
              <p:nvPr/>
            </p:nvSpPr>
            <p:spPr bwMode="auto">
              <a:xfrm>
                <a:off x="2537" y="2729"/>
                <a:ext cx="191" cy="285"/>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45079" name="Text Box 23"/>
              <p:cNvSpPr txBox="1">
                <a:spLocks noChangeArrowheads="1"/>
              </p:cNvSpPr>
              <p:nvPr/>
            </p:nvSpPr>
            <p:spPr bwMode="auto">
              <a:xfrm>
                <a:off x="537" y="1000"/>
                <a:ext cx="191" cy="285"/>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sp>
          <p:nvSpPr>
            <p:cNvPr id="45080" name="Line 24"/>
            <p:cNvSpPr>
              <a:spLocks noChangeShapeType="1"/>
            </p:cNvSpPr>
            <p:nvPr/>
          </p:nvSpPr>
          <p:spPr bwMode="auto">
            <a:xfrm flipV="1">
              <a:off x="3487" y="2276"/>
              <a:ext cx="0" cy="1311"/>
            </a:xfrm>
            <a:prstGeom prst="line">
              <a:avLst/>
            </a:prstGeom>
            <a:noFill/>
            <a:ln w="12700">
              <a:solidFill>
                <a:srgbClr val="FF0000"/>
              </a:solidFill>
              <a:prstDash val="dashDot"/>
              <a:round/>
              <a:headEnd/>
              <a:tailEnd/>
            </a:ln>
            <a:effectLst/>
          </p:spPr>
          <p:txBody>
            <a:bodyPr/>
            <a:lstStyle/>
            <a:p>
              <a:endParaRPr lang="th-TH"/>
            </a:p>
          </p:txBody>
        </p:sp>
        <p:sp>
          <p:nvSpPr>
            <p:cNvPr id="45081" name="Line 25"/>
            <p:cNvSpPr>
              <a:spLocks noChangeShapeType="1"/>
            </p:cNvSpPr>
            <p:nvPr/>
          </p:nvSpPr>
          <p:spPr bwMode="auto">
            <a:xfrm flipH="1" flipV="1">
              <a:off x="4680" y="3266"/>
              <a:ext cx="1" cy="299"/>
            </a:xfrm>
            <a:prstGeom prst="line">
              <a:avLst/>
            </a:prstGeom>
            <a:noFill/>
            <a:ln w="12700">
              <a:solidFill>
                <a:srgbClr val="FF0000"/>
              </a:solidFill>
              <a:prstDash val="dashDot"/>
              <a:round/>
              <a:headEnd/>
              <a:tailEnd/>
            </a:ln>
            <a:effectLst/>
          </p:spPr>
          <p:txBody>
            <a:bodyPr/>
            <a:lstStyle/>
            <a:p>
              <a:endParaRPr lang="th-TH"/>
            </a:p>
          </p:txBody>
        </p:sp>
        <p:sp>
          <p:nvSpPr>
            <p:cNvPr id="45083" name="Text Box 27"/>
            <p:cNvSpPr txBox="1">
              <a:spLocks noChangeArrowheads="1"/>
            </p:cNvSpPr>
            <p:nvPr/>
          </p:nvSpPr>
          <p:spPr bwMode="auto">
            <a:xfrm>
              <a:off x="3402" y="3565"/>
              <a:ext cx="254"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sp>
          <p:nvSpPr>
            <p:cNvPr id="45084" name="Text Box 28"/>
            <p:cNvSpPr txBox="1">
              <a:spLocks noChangeArrowheads="1"/>
            </p:cNvSpPr>
            <p:nvPr/>
          </p:nvSpPr>
          <p:spPr bwMode="auto">
            <a:xfrm>
              <a:off x="4536" y="3575"/>
              <a:ext cx="254"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45087" name="Freeform 31"/>
            <p:cNvSpPr>
              <a:spLocks/>
            </p:cNvSpPr>
            <p:nvPr/>
          </p:nvSpPr>
          <p:spPr bwMode="auto">
            <a:xfrm>
              <a:off x="3490" y="2346"/>
              <a:ext cx="1190" cy="925"/>
            </a:xfrm>
            <a:custGeom>
              <a:avLst/>
              <a:gdLst/>
              <a:ahLst/>
              <a:cxnLst>
                <a:cxn ang="0">
                  <a:pos x="0" y="0"/>
                </a:cxn>
                <a:cxn ang="0">
                  <a:pos x="52" y="264"/>
                </a:cxn>
                <a:cxn ang="0">
                  <a:pos x="140" y="472"/>
                </a:cxn>
                <a:cxn ang="0">
                  <a:pos x="300" y="688"/>
                </a:cxn>
                <a:cxn ang="0">
                  <a:pos x="596" y="912"/>
                </a:cxn>
                <a:cxn ang="0">
                  <a:pos x="960" y="1060"/>
                </a:cxn>
                <a:cxn ang="0">
                  <a:pos x="1428" y="1140"/>
                </a:cxn>
              </a:cxnLst>
              <a:rect l="0" t="0" r="r" b="b"/>
              <a:pathLst>
                <a:path w="1428" h="1140">
                  <a:moveTo>
                    <a:pt x="0" y="0"/>
                  </a:moveTo>
                  <a:cubicBezTo>
                    <a:pt x="9" y="44"/>
                    <a:pt x="29" y="185"/>
                    <a:pt x="52" y="264"/>
                  </a:cubicBezTo>
                  <a:cubicBezTo>
                    <a:pt x="75" y="343"/>
                    <a:pt x="99" y="401"/>
                    <a:pt x="140" y="472"/>
                  </a:cubicBezTo>
                  <a:cubicBezTo>
                    <a:pt x="181" y="543"/>
                    <a:pt x="224" y="615"/>
                    <a:pt x="300" y="688"/>
                  </a:cubicBezTo>
                  <a:cubicBezTo>
                    <a:pt x="376" y="761"/>
                    <a:pt x="486" y="850"/>
                    <a:pt x="596" y="912"/>
                  </a:cubicBezTo>
                  <a:cubicBezTo>
                    <a:pt x="706" y="974"/>
                    <a:pt x="821" y="1022"/>
                    <a:pt x="960" y="1060"/>
                  </a:cubicBezTo>
                  <a:cubicBezTo>
                    <a:pt x="1099" y="1098"/>
                    <a:pt x="1331" y="1123"/>
                    <a:pt x="1428" y="1140"/>
                  </a:cubicBezTo>
                </a:path>
              </a:pathLst>
            </a:custGeom>
            <a:noFill/>
            <a:ln w="38100">
              <a:solidFill>
                <a:srgbClr val="0000FF"/>
              </a:solidFill>
              <a:round/>
              <a:headEnd/>
              <a:tailEnd/>
            </a:ln>
            <a:effectLst/>
          </p:spPr>
          <p:txBody>
            <a:bodyPr/>
            <a:lstStyle/>
            <a:p>
              <a:endParaRPr lang="th-TH"/>
            </a:p>
          </p:txBody>
        </p:sp>
        <p:sp>
          <p:nvSpPr>
            <p:cNvPr id="45088" name="Line 32"/>
            <p:cNvSpPr>
              <a:spLocks noChangeShapeType="1"/>
            </p:cNvSpPr>
            <p:nvPr/>
          </p:nvSpPr>
          <p:spPr bwMode="auto">
            <a:xfrm flipH="1" flipV="1">
              <a:off x="3657" y="2810"/>
              <a:ext cx="127" cy="121"/>
            </a:xfrm>
            <a:prstGeom prst="line">
              <a:avLst/>
            </a:prstGeom>
            <a:noFill/>
            <a:ln w="25400">
              <a:solidFill>
                <a:srgbClr val="0000FF"/>
              </a:solidFill>
              <a:round/>
              <a:headEnd/>
              <a:tailEnd type="stealth" w="lg" len="lg"/>
            </a:ln>
            <a:effectLst/>
          </p:spPr>
          <p:txBody>
            <a:bodyPr/>
            <a:lstStyle/>
            <a:p>
              <a:endParaRPr lang="th-TH"/>
            </a:p>
          </p:txBody>
        </p:sp>
        <p:sp>
          <p:nvSpPr>
            <p:cNvPr id="45089" name="Oval 33"/>
            <p:cNvSpPr>
              <a:spLocks noChangeArrowheads="1"/>
            </p:cNvSpPr>
            <p:nvPr/>
          </p:nvSpPr>
          <p:spPr bwMode="auto">
            <a:xfrm>
              <a:off x="3456" y="2310"/>
              <a:ext cx="63" cy="55"/>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45090" name="Oval 34"/>
            <p:cNvSpPr>
              <a:spLocks noChangeArrowheads="1"/>
            </p:cNvSpPr>
            <p:nvPr/>
          </p:nvSpPr>
          <p:spPr bwMode="auto">
            <a:xfrm>
              <a:off x="4647" y="3240"/>
              <a:ext cx="63" cy="55"/>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45109" name="Text Box 53"/>
            <p:cNvSpPr txBox="1">
              <a:spLocks noChangeArrowheads="1"/>
            </p:cNvSpPr>
            <p:nvPr/>
          </p:nvSpPr>
          <p:spPr bwMode="auto">
            <a:xfrm rot="2132260">
              <a:off x="3613" y="2777"/>
              <a:ext cx="804" cy="154"/>
            </a:xfrm>
            <a:prstGeom prst="rect">
              <a:avLst/>
            </a:prstGeom>
            <a:noFill/>
            <a:ln w="9525">
              <a:noFill/>
              <a:miter lim="800000"/>
              <a:headEnd/>
              <a:tailEnd/>
            </a:ln>
            <a:effectLst/>
          </p:spPr>
          <p:txBody>
            <a:bodyPr>
              <a:spAutoFit/>
            </a:bodyPr>
            <a:lstStyle/>
            <a:p>
              <a:pPr>
                <a:spcBef>
                  <a:spcPct val="50000"/>
                </a:spcBef>
              </a:pPr>
              <a:r>
                <a:rPr lang="en-US" sz="1000" i="1"/>
                <a:t>T=Const=80</a:t>
              </a:r>
              <a:r>
                <a:rPr lang="en-US" sz="1000" i="1" baseline="30000"/>
                <a:t>o</a:t>
              </a:r>
              <a:r>
                <a:rPr lang="en-US" sz="1000" i="1"/>
                <a:t>C</a:t>
              </a:r>
              <a:endParaRPr lang="th-TH" sz="1000"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112"/>
                                        </p:tgtEl>
                                        <p:attrNameLst>
                                          <p:attrName>style.visibility</p:attrName>
                                        </p:attrNameLst>
                                      </p:cBhvr>
                                      <p:to>
                                        <p:strVal val="visible"/>
                                      </p:to>
                                    </p:set>
                                    <p:animEffect transition="in" filter="fade">
                                      <p:cBhvr>
                                        <p:cTn id="7" dur="2000"/>
                                        <p:tgtEl>
                                          <p:spTgt spid="4511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105"/>
                                        </p:tgtEl>
                                        <p:attrNameLst>
                                          <p:attrName>style.visibility</p:attrName>
                                        </p:attrNameLst>
                                      </p:cBhvr>
                                      <p:to>
                                        <p:strVal val="visible"/>
                                      </p:to>
                                    </p:set>
                                    <p:animEffect transition="in" filter="fade">
                                      <p:cBhvr>
                                        <p:cTn id="11" dur="2000"/>
                                        <p:tgtEl>
                                          <p:spTgt spid="4510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5113"/>
                                        </p:tgtEl>
                                        <p:attrNameLst>
                                          <p:attrName>style.visibility</p:attrName>
                                        </p:attrNameLst>
                                      </p:cBhvr>
                                      <p:to>
                                        <p:strVal val="visible"/>
                                      </p:to>
                                    </p:set>
                                    <p:animEffect transition="in" filter="fade">
                                      <p:cBhvr>
                                        <p:cTn id="15" dur="2000"/>
                                        <p:tgtEl>
                                          <p:spTgt spid="45113"/>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45114"/>
                                        </p:tgtEl>
                                        <p:attrNameLst>
                                          <p:attrName>style.visibility</p:attrName>
                                        </p:attrNameLst>
                                      </p:cBhvr>
                                      <p:to>
                                        <p:strVal val="visible"/>
                                      </p:to>
                                    </p:set>
                                    <p:animEffect transition="in" filter="wipe(down)">
                                      <p:cBhvr>
                                        <p:cTn id="19" dur="2000"/>
                                        <p:tgtEl>
                                          <p:spTgt spid="4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6" name="ตัวยึดหมายเลขภาพนิ่ง 5"/>
          <p:cNvSpPr>
            <a:spLocks noGrp="1"/>
          </p:cNvSpPr>
          <p:nvPr>
            <p:ph type="sldNum" sz="quarter" idx="12"/>
          </p:nvPr>
        </p:nvSpPr>
        <p:spPr/>
        <p:txBody>
          <a:bodyPr/>
          <a:lstStyle/>
          <a:p>
            <a:fld id="{CD0213A6-116B-4EB9-8403-8C11D35D26EF}" type="slidenum">
              <a:rPr lang="en-US"/>
              <a:pPr/>
              <a:t>17</a:t>
            </a:fld>
            <a:endParaRPr lang="th-TH"/>
          </a:p>
        </p:txBody>
      </p:sp>
      <p:sp>
        <p:nvSpPr>
          <p:cNvPr id="46082" name="Rectangle 2"/>
          <p:cNvSpPr>
            <a:spLocks noGrp="1" noChangeArrowheads="1"/>
          </p:cNvSpPr>
          <p:nvPr>
            <p:ph type="title"/>
          </p:nvPr>
        </p:nvSpPr>
        <p:spPr/>
        <p:txBody>
          <a:bodyPr/>
          <a:lstStyle/>
          <a:p>
            <a:r>
              <a:rPr lang="en-US"/>
              <a:t>Spring Work</a:t>
            </a:r>
            <a:endParaRPr lang="th-TH"/>
          </a:p>
        </p:txBody>
      </p:sp>
      <p:grpSp>
        <p:nvGrpSpPr>
          <p:cNvPr id="46096" name="Group 16"/>
          <p:cNvGrpSpPr>
            <a:grpSpLocks/>
          </p:cNvGrpSpPr>
          <p:nvPr/>
        </p:nvGrpSpPr>
        <p:grpSpPr bwMode="auto">
          <a:xfrm>
            <a:off x="776288" y="2038350"/>
            <a:ext cx="2271712" cy="2887663"/>
            <a:chOff x="489" y="1111"/>
            <a:chExt cx="987" cy="1064"/>
          </a:xfrm>
        </p:grpSpPr>
        <p:sp>
          <p:nvSpPr>
            <p:cNvPr id="46084" name="Freeform 4"/>
            <p:cNvSpPr>
              <a:spLocks/>
            </p:cNvSpPr>
            <p:nvPr/>
          </p:nvSpPr>
          <p:spPr bwMode="auto">
            <a:xfrm>
              <a:off x="690" y="1111"/>
              <a:ext cx="159" cy="545"/>
            </a:xfrm>
            <a:custGeom>
              <a:avLst/>
              <a:gdLst/>
              <a:ahLst/>
              <a:cxnLst>
                <a:cxn ang="0">
                  <a:pos x="94" y="0"/>
                </a:cxn>
                <a:cxn ang="0">
                  <a:pos x="94" y="128"/>
                </a:cxn>
                <a:cxn ang="0">
                  <a:pos x="3" y="149"/>
                </a:cxn>
                <a:cxn ang="0">
                  <a:pos x="150" y="184"/>
                </a:cxn>
                <a:cxn ang="0">
                  <a:pos x="3" y="212"/>
                </a:cxn>
                <a:cxn ang="0">
                  <a:pos x="153" y="248"/>
                </a:cxn>
                <a:cxn ang="0">
                  <a:pos x="0" y="278"/>
                </a:cxn>
                <a:cxn ang="0">
                  <a:pos x="158" y="312"/>
                </a:cxn>
                <a:cxn ang="0">
                  <a:pos x="6" y="332"/>
                </a:cxn>
                <a:cxn ang="0">
                  <a:pos x="159" y="365"/>
                </a:cxn>
                <a:cxn ang="0">
                  <a:pos x="6" y="395"/>
                </a:cxn>
                <a:cxn ang="0">
                  <a:pos x="153" y="425"/>
                </a:cxn>
                <a:cxn ang="0">
                  <a:pos x="12" y="461"/>
                </a:cxn>
                <a:cxn ang="0">
                  <a:pos x="158" y="488"/>
                </a:cxn>
                <a:cxn ang="0">
                  <a:pos x="9" y="527"/>
                </a:cxn>
                <a:cxn ang="0">
                  <a:pos x="93" y="545"/>
                </a:cxn>
              </a:cxnLst>
              <a:rect l="0" t="0" r="r" b="b"/>
              <a:pathLst>
                <a:path w="159" h="545">
                  <a:moveTo>
                    <a:pt x="94" y="0"/>
                  </a:moveTo>
                  <a:lnTo>
                    <a:pt x="94" y="128"/>
                  </a:lnTo>
                  <a:lnTo>
                    <a:pt x="3" y="149"/>
                  </a:lnTo>
                  <a:lnTo>
                    <a:pt x="150" y="184"/>
                  </a:lnTo>
                  <a:lnTo>
                    <a:pt x="3" y="212"/>
                  </a:lnTo>
                  <a:lnTo>
                    <a:pt x="153" y="248"/>
                  </a:lnTo>
                  <a:lnTo>
                    <a:pt x="0" y="278"/>
                  </a:lnTo>
                  <a:lnTo>
                    <a:pt x="158" y="312"/>
                  </a:lnTo>
                  <a:lnTo>
                    <a:pt x="6" y="332"/>
                  </a:lnTo>
                  <a:lnTo>
                    <a:pt x="159" y="365"/>
                  </a:lnTo>
                  <a:lnTo>
                    <a:pt x="6" y="395"/>
                  </a:lnTo>
                  <a:lnTo>
                    <a:pt x="153" y="425"/>
                  </a:lnTo>
                  <a:lnTo>
                    <a:pt x="12" y="461"/>
                  </a:lnTo>
                  <a:lnTo>
                    <a:pt x="158" y="488"/>
                  </a:lnTo>
                  <a:lnTo>
                    <a:pt x="9" y="527"/>
                  </a:lnTo>
                  <a:lnTo>
                    <a:pt x="93" y="545"/>
                  </a:lnTo>
                </a:path>
              </a:pathLst>
            </a:custGeom>
            <a:noFill/>
            <a:ln w="28575">
              <a:solidFill>
                <a:schemeClr val="hlink"/>
              </a:solidFill>
              <a:round/>
              <a:headEnd/>
              <a:tailEnd/>
            </a:ln>
            <a:effectLst/>
          </p:spPr>
          <p:txBody>
            <a:bodyPr/>
            <a:lstStyle/>
            <a:p>
              <a:endParaRPr lang="th-TH"/>
            </a:p>
          </p:txBody>
        </p:sp>
        <p:sp>
          <p:nvSpPr>
            <p:cNvPr id="46087" name="Line 7"/>
            <p:cNvSpPr>
              <a:spLocks noChangeShapeType="1"/>
            </p:cNvSpPr>
            <p:nvPr/>
          </p:nvSpPr>
          <p:spPr bwMode="auto">
            <a:xfrm>
              <a:off x="489" y="1111"/>
              <a:ext cx="987" cy="0"/>
            </a:xfrm>
            <a:prstGeom prst="line">
              <a:avLst/>
            </a:prstGeom>
            <a:noFill/>
            <a:ln w="76200">
              <a:solidFill>
                <a:srgbClr val="808080"/>
              </a:solidFill>
              <a:round/>
              <a:headEnd/>
              <a:tailEnd/>
            </a:ln>
            <a:effectLst/>
          </p:spPr>
          <p:txBody>
            <a:bodyPr/>
            <a:lstStyle/>
            <a:p>
              <a:endParaRPr lang="th-TH"/>
            </a:p>
          </p:txBody>
        </p:sp>
        <p:sp>
          <p:nvSpPr>
            <p:cNvPr id="46088" name="Freeform 8"/>
            <p:cNvSpPr>
              <a:spLocks/>
            </p:cNvSpPr>
            <p:nvPr/>
          </p:nvSpPr>
          <p:spPr bwMode="auto">
            <a:xfrm>
              <a:off x="1131" y="1133"/>
              <a:ext cx="112" cy="772"/>
            </a:xfrm>
            <a:custGeom>
              <a:avLst/>
              <a:gdLst/>
              <a:ahLst/>
              <a:cxnLst>
                <a:cxn ang="0">
                  <a:pos x="94" y="0"/>
                </a:cxn>
                <a:cxn ang="0">
                  <a:pos x="94" y="128"/>
                </a:cxn>
                <a:cxn ang="0">
                  <a:pos x="3" y="149"/>
                </a:cxn>
                <a:cxn ang="0">
                  <a:pos x="150" y="184"/>
                </a:cxn>
                <a:cxn ang="0">
                  <a:pos x="3" y="212"/>
                </a:cxn>
                <a:cxn ang="0">
                  <a:pos x="153" y="248"/>
                </a:cxn>
                <a:cxn ang="0">
                  <a:pos x="0" y="278"/>
                </a:cxn>
                <a:cxn ang="0">
                  <a:pos x="158" y="312"/>
                </a:cxn>
                <a:cxn ang="0">
                  <a:pos x="6" y="332"/>
                </a:cxn>
                <a:cxn ang="0">
                  <a:pos x="159" y="365"/>
                </a:cxn>
                <a:cxn ang="0">
                  <a:pos x="6" y="395"/>
                </a:cxn>
                <a:cxn ang="0">
                  <a:pos x="153" y="425"/>
                </a:cxn>
                <a:cxn ang="0">
                  <a:pos x="12" y="461"/>
                </a:cxn>
                <a:cxn ang="0">
                  <a:pos x="158" y="488"/>
                </a:cxn>
                <a:cxn ang="0">
                  <a:pos x="9" y="527"/>
                </a:cxn>
                <a:cxn ang="0">
                  <a:pos x="93" y="545"/>
                </a:cxn>
              </a:cxnLst>
              <a:rect l="0" t="0" r="r" b="b"/>
              <a:pathLst>
                <a:path w="159" h="545">
                  <a:moveTo>
                    <a:pt x="94" y="0"/>
                  </a:moveTo>
                  <a:lnTo>
                    <a:pt x="94" y="128"/>
                  </a:lnTo>
                  <a:lnTo>
                    <a:pt x="3" y="149"/>
                  </a:lnTo>
                  <a:lnTo>
                    <a:pt x="150" y="184"/>
                  </a:lnTo>
                  <a:lnTo>
                    <a:pt x="3" y="212"/>
                  </a:lnTo>
                  <a:lnTo>
                    <a:pt x="153" y="248"/>
                  </a:lnTo>
                  <a:lnTo>
                    <a:pt x="0" y="278"/>
                  </a:lnTo>
                  <a:lnTo>
                    <a:pt x="158" y="312"/>
                  </a:lnTo>
                  <a:lnTo>
                    <a:pt x="6" y="332"/>
                  </a:lnTo>
                  <a:lnTo>
                    <a:pt x="159" y="365"/>
                  </a:lnTo>
                  <a:lnTo>
                    <a:pt x="6" y="395"/>
                  </a:lnTo>
                  <a:lnTo>
                    <a:pt x="153" y="425"/>
                  </a:lnTo>
                  <a:lnTo>
                    <a:pt x="12" y="461"/>
                  </a:lnTo>
                  <a:lnTo>
                    <a:pt x="158" y="488"/>
                  </a:lnTo>
                  <a:lnTo>
                    <a:pt x="9" y="527"/>
                  </a:lnTo>
                  <a:lnTo>
                    <a:pt x="93" y="545"/>
                  </a:lnTo>
                </a:path>
              </a:pathLst>
            </a:custGeom>
            <a:noFill/>
            <a:ln w="28575">
              <a:solidFill>
                <a:schemeClr val="hlink"/>
              </a:solidFill>
              <a:round/>
              <a:headEnd/>
              <a:tailEnd/>
            </a:ln>
            <a:effectLst/>
          </p:spPr>
          <p:txBody>
            <a:bodyPr/>
            <a:lstStyle/>
            <a:p>
              <a:endParaRPr lang="th-TH"/>
            </a:p>
          </p:txBody>
        </p:sp>
        <p:sp>
          <p:nvSpPr>
            <p:cNvPr id="46089" name="Line 9"/>
            <p:cNvSpPr>
              <a:spLocks noChangeShapeType="1"/>
            </p:cNvSpPr>
            <p:nvPr/>
          </p:nvSpPr>
          <p:spPr bwMode="auto">
            <a:xfrm>
              <a:off x="1194" y="1905"/>
              <a:ext cx="0" cy="168"/>
            </a:xfrm>
            <a:prstGeom prst="line">
              <a:avLst/>
            </a:prstGeom>
            <a:noFill/>
            <a:ln w="19050">
              <a:solidFill>
                <a:schemeClr val="tx1"/>
              </a:solidFill>
              <a:round/>
              <a:headEnd/>
              <a:tailEnd type="triangle" w="med" len="lg"/>
            </a:ln>
            <a:effectLst/>
          </p:spPr>
          <p:txBody>
            <a:bodyPr/>
            <a:lstStyle/>
            <a:p>
              <a:endParaRPr lang="th-TH"/>
            </a:p>
          </p:txBody>
        </p:sp>
        <p:sp>
          <p:nvSpPr>
            <p:cNvPr id="46090" name="Line 10"/>
            <p:cNvSpPr>
              <a:spLocks noChangeShapeType="1"/>
            </p:cNvSpPr>
            <p:nvPr/>
          </p:nvSpPr>
          <p:spPr bwMode="auto">
            <a:xfrm>
              <a:off x="489" y="1656"/>
              <a:ext cx="642" cy="0"/>
            </a:xfrm>
            <a:prstGeom prst="line">
              <a:avLst/>
            </a:prstGeom>
            <a:noFill/>
            <a:ln w="9525">
              <a:solidFill>
                <a:srgbClr val="008000"/>
              </a:solidFill>
              <a:prstDash val="dashDot"/>
              <a:round/>
              <a:headEnd/>
              <a:tailEnd/>
            </a:ln>
            <a:effectLst/>
          </p:spPr>
          <p:txBody>
            <a:bodyPr/>
            <a:lstStyle/>
            <a:p>
              <a:endParaRPr lang="th-TH"/>
            </a:p>
          </p:txBody>
        </p:sp>
        <p:sp>
          <p:nvSpPr>
            <p:cNvPr id="46091" name="Line 11"/>
            <p:cNvSpPr>
              <a:spLocks noChangeShapeType="1"/>
            </p:cNvSpPr>
            <p:nvPr/>
          </p:nvSpPr>
          <p:spPr bwMode="auto">
            <a:xfrm>
              <a:off x="957" y="1656"/>
              <a:ext cx="0" cy="417"/>
            </a:xfrm>
            <a:prstGeom prst="line">
              <a:avLst/>
            </a:prstGeom>
            <a:noFill/>
            <a:ln w="9525">
              <a:solidFill>
                <a:srgbClr val="008000"/>
              </a:solidFill>
              <a:round/>
              <a:headEnd/>
              <a:tailEnd type="triangle" w="med" len="med"/>
            </a:ln>
            <a:effectLst/>
          </p:spPr>
          <p:txBody>
            <a:bodyPr/>
            <a:lstStyle/>
            <a:p>
              <a:endParaRPr lang="th-TH"/>
            </a:p>
          </p:txBody>
        </p:sp>
        <p:sp>
          <p:nvSpPr>
            <p:cNvPr id="46093" name="Line 13"/>
            <p:cNvSpPr>
              <a:spLocks noChangeShapeType="1"/>
            </p:cNvSpPr>
            <p:nvPr/>
          </p:nvSpPr>
          <p:spPr bwMode="auto">
            <a:xfrm>
              <a:off x="897" y="1770"/>
              <a:ext cx="111" cy="0"/>
            </a:xfrm>
            <a:prstGeom prst="line">
              <a:avLst/>
            </a:prstGeom>
            <a:noFill/>
            <a:ln w="9525">
              <a:solidFill>
                <a:schemeClr val="tx1"/>
              </a:solidFill>
              <a:round/>
              <a:headEnd/>
              <a:tailEnd/>
            </a:ln>
            <a:effectLst/>
          </p:spPr>
          <p:txBody>
            <a:bodyPr/>
            <a:lstStyle/>
            <a:p>
              <a:endParaRPr lang="th-TH"/>
            </a:p>
          </p:txBody>
        </p:sp>
        <p:sp>
          <p:nvSpPr>
            <p:cNvPr id="46094" name="Text Box 14"/>
            <p:cNvSpPr txBox="1">
              <a:spLocks noChangeArrowheads="1"/>
            </p:cNvSpPr>
            <p:nvPr/>
          </p:nvSpPr>
          <p:spPr bwMode="auto">
            <a:xfrm>
              <a:off x="924" y="1635"/>
              <a:ext cx="234" cy="135"/>
            </a:xfrm>
            <a:prstGeom prst="rect">
              <a:avLst/>
            </a:prstGeom>
            <a:noFill/>
            <a:ln w="9525">
              <a:noFill/>
              <a:miter lim="800000"/>
              <a:headEnd/>
              <a:tailEnd/>
            </a:ln>
            <a:effectLst/>
          </p:spPr>
          <p:txBody>
            <a:bodyPr>
              <a:spAutoFit/>
            </a:bodyPr>
            <a:lstStyle/>
            <a:p>
              <a:pPr>
                <a:spcBef>
                  <a:spcPct val="50000"/>
                </a:spcBef>
              </a:pPr>
              <a:r>
                <a:rPr lang="en-US"/>
                <a:t>dx</a:t>
              </a:r>
              <a:endParaRPr lang="th-TH"/>
            </a:p>
          </p:txBody>
        </p:sp>
        <p:sp>
          <p:nvSpPr>
            <p:cNvPr id="46095" name="Text Box 15"/>
            <p:cNvSpPr txBox="1">
              <a:spLocks noChangeArrowheads="1"/>
            </p:cNvSpPr>
            <p:nvPr/>
          </p:nvSpPr>
          <p:spPr bwMode="auto">
            <a:xfrm>
              <a:off x="1117" y="2039"/>
              <a:ext cx="149" cy="136"/>
            </a:xfrm>
            <a:prstGeom prst="rect">
              <a:avLst/>
            </a:prstGeom>
            <a:noFill/>
            <a:ln w="9525">
              <a:noFill/>
              <a:miter lim="800000"/>
              <a:headEnd/>
              <a:tailEnd/>
            </a:ln>
            <a:effectLst/>
          </p:spPr>
          <p:txBody>
            <a:bodyPr>
              <a:spAutoFit/>
            </a:bodyPr>
            <a:lstStyle/>
            <a:p>
              <a:pPr>
                <a:spcBef>
                  <a:spcPct val="50000"/>
                </a:spcBef>
              </a:pPr>
              <a:r>
                <a:rPr lang="en-US"/>
                <a:t>F</a:t>
              </a:r>
              <a:endParaRPr lang="th-TH"/>
            </a:p>
          </p:txBody>
        </p:sp>
      </p:grpSp>
      <p:sp>
        <p:nvSpPr>
          <p:cNvPr id="46097" name="Text Box 17"/>
          <p:cNvSpPr txBox="1">
            <a:spLocks noChangeArrowheads="1"/>
          </p:cNvSpPr>
          <p:nvPr/>
        </p:nvSpPr>
        <p:spPr bwMode="auto">
          <a:xfrm>
            <a:off x="3308350" y="2016125"/>
            <a:ext cx="4578350" cy="2443163"/>
          </a:xfrm>
          <a:prstGeom prst="rect">
            <a:avLst/>
          </a:prstGeom>
          <a:noFill/>
          <a:ln w="9525">
            <a:noFill/>
            <a:miter lim="800000"/>
            <a:headEnd/>
            <a:tailEnd/>
          </a:ln>
          <a:effectLst/>
        </p:spPr>
        <p:txBody>
          <a:bodyPr>
            <a:spAutoFit/>
          </a:bodyPr>
          <a:lstStyle/>
          <a:p>
            <a:pPr>
              <a:spcBef>
                <a:spcPct val="50000"/>
              </a:spcBef>
            </a:pPr>
            <a:r>
              <a:rPr lang="el-GR" sz="2800">
                <a:cs typeface="Arial" pitchFamily="34" charset="0"/>
              </a:rPr>
              <a:t>δ</a:t>
            </a:r>
            <a:r>
              <a:rPr lang="en-US" sz="2800"/>
              <a:t>W</a:t>
            </a:r>
            <a:r>
              <a:rPr lang="en-US" sz="2800" baseline="-25000"/>
              <a:t>spring</a:t>
            </a:r>
            <a:r>
              <a:rPr lang="en-US" sz="2800"/>
              <a:t> = Fdx</a:t>
            </a:r>
          </a:p>
          <a:p>
            <a:pPr>
              <a:spcBef>
                <a:spcPct val="50000"/>
              </a:spcBef>
            </a:pPr>
            <a:r>
              <a:rPr lang="en-US" sz="2800"/>
              <a:t>For linear spring         </a:t>
            </a:r>
          </a:p>
          <a:p>
            <a:pPr>
              <a:spcBef>
                <a:spcPct val="50000"/>
              </a:spcBef>
            </a:pPr>
            <a:r>
              <a:rPr lang="en-US" sz="2800"/>
              <a:t>F = kx</a:t>
            </a:r>
          </a:p>
          <a:p>
            <a:pPr>
              <a:spcBef>
                <a:spcPct val="50000"/>
              </a:spcBef>
            </a:pPr>
            <a:r>
              <a:rPr lang="en-US" sz="2800"/>
              <a:t>W</a:t>
            </a:r>
            <a:r>
              <a:rPr lang="en-US" sz="2800" baseline="-25000"/>
              <a:t>spring</a:t>
            </a:r>
            <a:r>
              <a:rPr lang="en-US" sz="2800"/>
              <a:t> = 1/2k(x</a:t>
            </a:r>
            <a:r>
              <a:rPr lang="en-US" sz="2800" baseline="-25000"/>
              <a:t>2</a:t>
            </a:r>
            <a:r>
              <a:rPr lang="en-US" sz="2800" baseline="30000"/>
              <a:t>2</a:t>
            </a:r>
            <a:r>
              <a:rPr lang="en-US" sz="2800"/>
              <a:t>-x</a:t>
            </a:r>
            <a:r>
              <a:rPr lang="en-US" sz="2800" baseline="-25000"/>
              <a:t>1</a:t>
            </a:r>
            <a:r>
              <a:rPr lang="en-US" sz="2800" baseline="30000"/>
              <a:t>2</a:t>
            </a:r>
            <a:r>
              <a:rPr lang="en-US" sz="2800"/>
              <a:t>)</a:t>
            </a:r>
            <a:endParaRPr lang="th-TH"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56FB77CD-FFDE-45D8-A4A2-E4FCE77E0813}" type="slidenum">
              <a:rPr lang="en-US"/>
              <a:pPr/>
              <a:t>18</a:t>
            </a:fld>
            <a:endParaRPr lang="th-TH"/>
          </a:p>
        </p:txBody>
      </p:sp>
      <p:sp>
        <p:nvSpPr>
          <p:cNvPr id="53250" name="Rectangle 2"/>
          <p:cNvSpPr>
            <a:spLocks noGrp="1" noChangeArrowheads="1"/>
          </p:cNvSpPr>
          <p:nvPr>
            <p:ph type="title"/>
          </p:nvPr>
        </p:nvSpPr>
        <p:spPr>
          <a:xfrm>
            <a:off x="609600" y="228600"/>
            <a:ext cx="3500438" cy="914400"/>
          </a:xfrm>
        </p:spPr>
        <p:txBody>
          <a:bodyPr/>
          <a:lstStyle/>
          <a:p>
            <a:r>
              <a:rPr lang="en-US" i="1">
                <a:latin typeface="Times New Roman" pitchFamily="18" charset="0"/>
              </a:rPr>
              <a:t>Example 3-10</a:t>
            </a:r>
            <a:endParaRPr lang="th-TH" i="1">
              <a:latin typeface="Times New Roman" pitchFamily="18" charset="0"/>
            </a:endParaRPr>
          </a:p>
        </p:txBody>
      </p:sp>
      <p:sp>
        <p:nvSpPr>
          <p:cNvPr id="53251" name="Rectangle 3"/>
          <p:cNvSpPr>
            <a:spLocks noGrp="1" noChangeArrowheads="1"/>
          </p:cNvSpPr>
          <p:nvPr>
            <p:ph type="body" idx="1"/>
          </p:nvPr>
        </p:nvSpPr>
        <p:spPr/>
        <p:txBody>
          <a:bodyPr/>
          <a:lstStyle/>
          <a:p>
            <a:pPr marL="609600" indent="-609600"/>
            <a:r>
              <a:rPr lang="en-US" sz="2400">
                <a:latin typeface="Times New Roman" pitchFamily="18" charset="0"/>
              </a:rPr>
              <a:t>A piston-cylinder device contains 0.05 m</a:t>
            </a:r>
            <a:r>
              <a:rPr lang="en-US" sz="2400" baseline="30000">
                <a:latin typeface="Times New Roman" pitchFamily="18" charset="0"/>
              </a:rPr>
              <a:t>3</a:t>
            </a:r>
            <a:r>
              <a:rPr lang="en-US" sz="2400">
                <a:latin typeface="Times New Roman" pitchFamily="18" charset="0"/>
              </a:rPr>
              <a:t> of a gas initially at 200 kPa. At this state, a linear spring that has a spring constant of 150 kN/m is touching the piston but exerting no force on it. Now heat is transferred to the gas, causing the piston to rise and to compress the spring until the volume inside the cylinder doubles. If the cross-sectional area of the piston is 0.25 m</a:t>
            </a:r>
            <a:r>
              <a:rPr lang="en-US" sz="2400" baseline="30000">
                <a:latin typeface="Times New Roman" pitchFamily="18" charset="0"/>
              </a:rPr>
              <a:t>2 </a:t>
            </a:r>
            <a:r>
              <a:rPr lang="en-US" sz="2400">
                <a:latin typeface="Times New Roman" pitchFamily="18" charset="0"/>
              </a:rPr>
              <a:t>, determine </a:t>
            </a:r>
          </a:p>
          <a:p>
            <a:pPr marL="1371600" lvl="2" indent="-457200">
              <a:buFont typeface="Wingdings" pitchFamily="2" charset="2"/>
              <a:buNone/>
            </a:pPr>
            <a:r>
              <a:rPr lang="en-US" sz="1800">
                <a:latin typeface="Times New Roman" pitchFamily="18" charset="0"/>
              </a:rPr>
              <a:t>(a) the initial pressure inside the cylinder, </a:t>
            </a:r>
          </a:p>
          <a:p>
            <a:pPr marL="1371600" lvl="2" indent="-457200">
              <a:buFont typeface="Wingdings" pitchFamily="2" charset="2"/>
              <a:buNone/>
            </a:pPr>
            <a:r>
              <a:rPr lang="en-US" sz="1800">
                <a:latin typeface="Times New Roman" pitchFamily="18" charset="0"/>
              </a:rPr>
              <a:t>(b) the total work done by the gas, and </a:t>
            </a:r>
          </a:p>
          <a:p>
            <a:pPr marL="1371600" lvl="2" indent="-457200">
              <a:buFont typeface="Wingdings" pitchFamily="2" charset="2"/>
              <a:buNone/>
            </a:pPr>
            <a:r>
              <a:rPr lang="en-US" sz="1800">
                <a:latin typeface="Times New Roman" pitchFamily="18" charset="0"/>
              </a:rPr>
              <a:t>(c) the fraction of this work done against the spring to compress 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23" name="ตัวยึดหมายเลขภาพนิ่ง 3"/>
          <p:cNvSpPr>
            <a:spLocks noGrp="1"/>
          </p:cNvSpPr>
          <p:nvPr>
            <p:ph type="sldNum" sz="quarter" idx="12"/>
          </p:nvPr>
        </p:nvSpPr>
        <p:spPr/>
        <p:txBody>
          <a:bodyPr/>
          <a:lstStyle/>
          <a:p>
            <a:fld id="{904913C1-E519-4B90-AF05-065A3C0DB419}" type="slidenum">
              <a:rPr lang="en-US"/>
              <a:pPr/>
              <a:t>19</a:t>
            </a:fld>
            <a:endParaRPr lang="th-TH"/>
          </a:p>
        </p:txBody>
      </p:sp>
      <p:grpSp>
        <p:nvGrpSpPr>
          <p:cNvPr id="54349" name="Group 77"/>
          <p:cNvGrpSpPr>
            <a:grpSpLocks/>
          </p:cNvGrpSpPr>
          <p:nvPr/>
        </p:nvGrpSpPr>
        <p:grpSpPr bwMode="auto">
          <a:xfrm>
            <a:off x="3976688" y="1916113"/>
            <a:ext cx="2371725" cy="3495675"/>
            <a:chOff x="1578" y="992"/>
            <a:chExt cx="1494" cy="2202"/>
          </a:xfrm>
        </p:grpSpPr>
        <p:grpSp>
          <p:nvGrpSpPr>
            <p:cNvPr id="54296" name="Group 24"/>
            <p:cNvGrpSpPr>
              <a:grpSpLocks/>
            </p:cNvGrpSpPr>
            <p:nvPr/>
          </p:nvGrpSpPr>
          <p:grpSpPr bwMode="auto">
            <a:xfrm>
              <a:off x="1578" y="2616"/>
              <a:ext cx="508" cy="231"/>
              <a:chOff x="1057" y="2022"/>
              <a:chExt cx="508" cy="231"/>
            </a:xfrm>
          </p:grpSpPr>
          <p:sp>
            <p:nvSpPr>
              <p:cNvPr id="54297" name="Line 25"/>
              <p:cNvSpPr>
                <a:spLocks noChangeShapeType="1"/>
              </p:cNvSpPr>
              <p:nvPr/>
            </p:nvSpPr>
            <p:spPr bwMode="auto">
              <a:xfrm>
                <a:off x="1170" y="2219"/>
                <a:ext cx="291" cy="0"/>
              </a:xfrm>
              <a:prstGeom prst="line">
                <a:avLst/>
              </a:prstGeom>
              <a:noFill/>
              <a:ln w="9525">
                <a:solidFill>
                  <a:schemeClr val="tx1"/>
                </a:solidFill>
                <a:round/>
                <a:headEnd/>
                <a:tailEnd type="triangle" w="med" len="med"/>
              </a:ln>
              <a:effectLst/>
            </p:spPr>
            <p:txBody>
              <a:bodyPr/>
              <a:lstStyle/>
              <a:p>
                <a:endParaRPr lang="th-TH"/>
              </a:p>
            </p:txBody>
          </p:sp>
          <p:sp>
            <p:nvSpPr>
              <p:cNvPr id="54298" name="Text Box 26"/>
              <p:cNvSpPr txBox="1">
                <a:spLocks noChangeArrowheads="1"/>
              </p:cNvSpPr>
              <p:nvPr/>
            </p:nvSpPr>
            <p:spPr bwMode="auto">
              <a:xfrm>
                <a:off x="1057" y="2022"/>
                <a:ext cx="508" cy="231"/>
              </a:xfrm>
              <a:prstGeom prst="rect">
                <a:avLst/>
              </a:prstGeom>
              <a:noFill/>
              <a:ln w="9525">
                <a:noFill/>
                <a:miter lim="800000"/>
                <a:headEnd/>
                <a:tailEnd/>
              </a:ln>
              <a:effectLst/>
            </p:spPr>
            <p:txBody>
              <a:bodyPr>
                <a:spAutoFit/>
              </a:bodyPr>
              <a:lstStyle/>
              <a:p>
                <a:pPr>
                  <a:spcBef>
                    <a:spcPct val="50000"/>
                  </a:spcBef>
                </a:pPr>
                <a:r>
                  <a:rPr lang="en-US" i="1"/>
                  <a:t>+Q</a:t>
                </a:r>
                <a:endParaRPr lang="th-TH" i="1"/>
              </a:p>
            </p:txBody>
          </p:sp>
        </p:grpSp>
        <p:sp>
          <p:nvSpPr>
            <p:cNvPr id="54327" name="Freeform 55"/>
            <p:cNvSpPr>
              <a:spLocks noChangeAspect="1"/>
            </p:cNvSpPr>
            <p:nvPr/>
          </p:nvSpPr>
          <p:spPr bwMode="auto">
            <a:xfrm>
              <a:off x="2076" y="1457"/>
              <a:ext cx="996" cy="1737"/>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sp>
          <p:nvSpPr>
            <p:cNvPr id="54328" name="Rectangle 56"/>
            <p:cNvSpPr>
              <a:spLocks noChangeArrowheads="1"/>
            </p:cNvSpPr>
            <p:nvPr/>
          </p:nvSpPr>
          <p:spPr bwMode="auto">
            <a:xfrm rot="21600000">
              <a:off x="2097" y="1866"/>
              <a:ext cx="958" cy="426"/>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54329" name="Text Box 57"/>
            <p:cNvSpPr txBox="1">
              <a:spLocks noChangeArrowheads="1"/>
            </p:cNvSpPr>
            <p:nvPr/>
          </p:nvSpPr>
          <p:spPr bwMode="auto">
            <a:xfrm>
              <a:off x="2211" y="2530"/>
              <a:ext cx="736" cy="192"/>
            </a:xfrm>
            <a:prstGeom prst="rect">
              <a:avLst/>
            </a:prstGeom>
            <a:noFill/>
            <a:ln w="9525">
              <a:noFill/>
              <a:miter lim="800000"/>
              <a:headEnd/>
              <a:tailEnd/>
            </a:ln>
            <a:effectLst/>
          </p:spPr>
          <p:txBody>
            <a:bodyPr>
              <a:spAutoFit/>
            </a:bodyPr>
            <a:lstStyle/>
            <a:p>
              <a:pPr algn="ctr"/>
              <a:r>
                <a:rPr lang="en-US" sz="1400"/>
                <a:t>V</a:t>
              </a:r>
              <a:r>
                <a:rPr lang="en-US" sz="1400" baseline="-25000"/>
                <a:t>2</a:t>
              </a:r>
              <a:r>
                <a:rPr lang="en-US" sz="1400"/>
                <a:t>=2V</a:t>
              </a:r>
              <a:r>
                <a:rPr lang="en-US" sz="1400" baseline="-25000"/>
                <a:t>1</a:t>
              </a:r>
              <a:r>
                <a:rPr lang="en-US" sz="1400"/>
                <a:t> </a:t>
              </a:r>
            </a:p>
          </p:txBody>
        </p:sp>
        <p:sp>
          <p:nvSpPr>
            <p:cNvPr id="54330" name="Text Box 58"/>
            <p:cNvSpPr txBox="1">
              <a:spLocks noChangeArrowheads="1"/>
            </p:cNvSpPr>
            <p:nvPr/>
          </p:nvSpPr>
          <p:spPr bwMode="auto">
            <a:xfrm>
              <a:off x="2683" y="992"/>
              <a:ext cx="304" cy="212"/>
            </a:xfrm>
            <a:prstGeom prst="rect">
              <a:avLst/>
            </a:prstGeom>
            <a:noFill/>
            <a:ln w="9525">
              <a:noFill/>
              <a:miter lim="800000"/>
              <a:headEnd/>
              <a:tailEnd/>
            </a:ln>
            <a:effectLst/>
          </p:spPr>
          <p:txBody>
            <a:bodyPr>
              <a:spAutoFit/>
            </a:bodyPr>
            <a:lstStyle/>
            <a:p>
              <a:pPr>
                <a:spcBef>
                  <a:spcPct val="50000"/>
                </a:spcBef>
              </a:pPr>
              <a:r>
                <a:rPr lang="en-US" sz="1600"/>
                <a:t>2</a:t>
              </a:r>
              <a:endParaRPr lang="th-TH" sz="1600"/>
            </a:p>
          </p:txBody>
        </p:sp>
        <p:sp>
          <p:nvSpPr>
            <p:cNvPr id="54331" name="Freeform 59"/>
            <p:cNvSpPr>
              <a:spLocks/>
            </p:cNvSpPr>
            <p:nvPr/>
          </p:nvSpPr>
          <p:spPr bwMode="auto">
            <a:xfrm>
              <a:off x="1989" y="1165"/>
              <a:ext cx="702" cy="522"/>
            </a:xfrm>
            <a:custGeom>
              <a:avLst/>
              <a:gdLst/>
              <a:ahLst/>
              <a:cxnLst>
                <a:cxn ang="0">
                  <a:pos x="702" y="0"/>
                </a:cxn>
                <a:cxn ang="0">
                  <a:pos x="222" y="6"/>
                </a:cxn>
                <a:cxn ang="0">
                  <a:pos x="0" y="120"/>
                </a:cxn>
                <a:cxn ang="0">
                  <a:pos x="10" y="518"/>
                </a:cxn>
                <a:cxn ang="0">
                  <a:pos x="58" y="518"/>
                </a:cxn>
                <a:cxn ang="0">
                  <a:pos x="58" y="286"/>
                </a:cxn>
                <a:cxn ang="0">
                  <a:pos x="126" y="288"/>
                </a:cxn>
                <a:cxn ang="0">
                  <a:pos x="126" y="522"/>
                </a:cxn>
                <a:cxn ang="0">
                  <a:pos x="162" y="522"/>
                </a:cxn>
                <a:cxn ang="0">
                  <a:pos x="186" y="276"/>
                </a:cxn>
                <a:cxn ang="0">
                  <a:pos x="228" y="174"/>
                </a:cxn>
                <a:cxn ang="0">
                  <a:pos x="402" y="90"/>
                </a:cxn>
                <a:cxn ang="0">
                  <a:pos x="702" y="48"/>
                </a:cxn>
                <a:cxn ang="0">
                  <a:pos x="702" y="0"/>
                </a:cxn>
              </a:cxnLst>
              <a:rect l="0" t="0" r="r" b="b"/>
              <a:pathLst>
                <a:path w="702" h="522">
                  <a:moveTo>
                    <a:pt x="702" y="0"/>
                  </a:moveTo>
                  <a:lnTo>
                    <a:pt x="222" y="6"/>
                  </a:lnTo>
                  <a:lnTo>
                    <a:pt x="0" y="120"/>
                  </a:lnTo>
                  <a:lnTo>
                    <a:pt x="10" y="518"/>
                  </a:lnTo>
                  <a:lnTo>
                    <a:pt x="58" y="518"/>
                  </a:lnTo>
                  <a:lnTo>
                    <a:pt x="58" y="286"/>
                  </a:lnTo>
                  <a:lnTo>
                    <a:pt x="126" y="288"/>
                  </a:lnTo>
                  <a:lnTo>
                    <a:pt x="126" y="522"/>
                  </a:lnTo>
                  <a:lnTo>
                    <a:pt x="162" y="522"/>
                  </a:lnTo>
                  <a:lnTo>
                    <a:pt x="186" y="276"/>
                  </a:lnTo>
                  <a:lnTo>
                    <a:pt x="228" y="174"/>
                  </a:lnTo>
                  <a:lnTo>
                    <a:pt x="402" y="90"/>
                  </a:lnTo>
                  <a:lnTo>
                    <a:pt x="702" y="48"/>
                  </a:lnTo>
                  <a:lnTo>
                    <a:pt x="702" y="0"/>
                  </a:lnTo>
                  <a:close/>
                </a:path>
              </a:pathLst>
            </a:custGeom>
            <a:gradFill rotWithShape="1">
              <a:gsLst>
                <a:gs pos="0">
                  <a:srgbClr val="A50021">
                    <a:gamma/>
                    <a:shade val="82353"/>
                    <a:invGamma/>
                  </a:srgbClr>
                </a:gs>
                <a:gs pos="50000">
                  <a:srgbClr val="A50021"/>
                </a:gs>
                <a:gs pos="100000">
                  <a:srgbClr val="A50021">
                    <a:gamma/>
                    <a:shade val="82353"/>
                    <a:invGamma/>
                  </a:srgbClr>
                </a:gs>
              </a:gsLst>
              <a:lin ang="2700000" scaled="1"/>
            </a:gradFill>
            <a:ln w="15875">
              <a:solidFill>
                <a:srgbClr val="008000"/>
              </a:solidFill>
              <a:round/>
              <a:headEnd/>
              <a:tailEnd/>
            </a:ln>
            <a:effectLst/>
          </p:spPr>
          <p:txBody>
            <a:bodyPr/>
            <a:lstStyle/>
            <a:p>
              <a:endParaRPr lang="th-TH"/>
            </a:p>
          </p:txBody>
        </p:sp>
        <p:sp>
          <p:nvSpPr>
            <p:cNvPr id="54332" name="Freeform 60"/>
            <p:cNvSpPr>
              <a:spLocks/>
            </p:cNvSpPr>
            <p:nvPr/>
          </p:nvSpPr>
          <p:spPr bwMode="auto">
            <a:xfrm>
              <a:off x="2505" y="1206"/>
              <a:ext cx="162" cy="655"/>
            </a:xfrm>
            <a:custGeom>
              <a:avLst/>
              <a:gdLst/>
              <a:ahLst/>
              <a:cxnLst>
                <a:cxn ang="0">
                  <a:pos x="94" y="0"/>
                </a:cxn>
                <a:cxn ang="0">
                  <a:pos x="94" y="128"/>
                </a:cxn>
                <a:cxn ang="0">
                  <a:pos x="3" y="149"/>
                </a:cxn>
                <a:cxn ang="0">
                  <a:pos x="150" y="184"/>
                </a:cxn>
                <a:cxn ang="0">
                  <a:pos x="3" y="212"/>
                </a:cxn>
                <a:cxn ang="0">
                  <a:pos x="153" y="248"/>
                </a:cxn>
                <a:cxn ang="0">
                  <a:pos x="0" y="278"/>
                </a:cxn>
                <a:cxn ang="0">
                  <a:pos x="158" y="312"/>
                </a:cxn>
                <a:cxn ang="0">
                  <a:pos x="6" y="332"/>
                </a:cxn>
                <a:cxn ang="0">
                  <a:pos x="159" y="365"/>
                </a:cxn>
                <a:cxn ang="0">
                  <a:pos x="6" y="395"/>
                </a:cxn>
                <a:cxn ang="0">
                  <a:pos x="153" y="425"/>
                </a:cxn>
                <a:cxn ang="0">
                  <a:pos x="12" y="461"/>
                </a:cxn>
                <a:cxn ang="0">
                  <a:pos x="158" y="488"/>
                </a:cxn>
                <a:cxn ang="0">
                  <a:pos x="9" y="527"/>
                </a:cxn>
                <a:cxn ang="0">
                  <a:pos x="93" y="545"/>
                </a:cxn>
              </a:cxnLst>
              <a:rect l="0" t="0" r="r" b="b"/>
              <a:pathLst>
                <a:path w="159" h="545">
                  <a:moveTo>
                    <a:pt x="94" y="0"/>
                  </a:moveTo>
                  <a:lnTo>
                    <a:pt x="94" y="128"/>
                  </a:lnTo>
                  <a:lnTo>
                    <a:pt x="3" y="149"/>
                  </a:lnTo>
                  <a:lnTo>
                    <a:pt x="150" y="184"/>
                  </a:lnTo>
                  <a:lnTo>
                    <a:pt x="3" y="212"/>
                  </a:lnTo>
                  <a:lnTo>
                    <a:pt x="153" y="248"/>
                  </a:lnTo>
                  <a:lnTo>
                    <a:pt x="0" y="278"/>
                  </a:lnTo>
                  <a:lnTo>
                    <a:pt x="158" y="312"/>
                  </a:lnTo>
                  <a:lnTo>
                    <a:pt x="6" y="332"/>
                  </a:lnTo>
                  <a:lnTo>
                    <a:pt x="159" y="365"/>
                  </a:lnTo>
                  <a:lnTo>
                    <a:pt x="6" y="395"/>
                  </a:lnTo>
                  <a:lnTo>
                    <a:pt x="153" y="425"/>
                  </a:lnTo>
                  <a:lnTo>
                    <a:pt x="12" y="461"/>
                  </a:lnTo>
                  <a:lnTo>
                    <a:pt x="158" y="488"/>
                  </a:lnTo>
                  <a:lnTo>
                    <a:pt x="9" y="527"/>
                  </a:lnTo>
                  <a:lnTo>
                    <a:pt x="93" y="545"/>
                  </a:lnTo>
                </a:path>
              </a:pathLst>
            </a:custGeom>
            <a:noFill/>
            <a:ln w="28575">
              <a:solidFill>
                <a:schemeClr val="hlink"/>
              </a:solidFill>
              <a:round/>
              <a:headEnd/>
              <a:tailEnd/>
            </a:ln>
            <a:effectLst/>
          </p:spPr>
          <p:txBody>
            <a:bodyPr/>
            <a:lstStyle/>
            <a:p>
              <a:endParaRPr lang="th-TH"/>
            </a:p>
          </p:txBody>
        </p:sp>
      </p:grpSp>
      <p:grpSp>
        <p:nvGrpSpPr>
          <p:cNvPr id="54348" name="Group 76"/>
          <p:cNvGrpSpPr>
            <a:grpSpLocks/>
          </p:cNvGrpSpPr>
          <p:nvPr/>
        </p:nvGrpSpPr>
        <p:grpSpPr bwMode="auto">
          <a:xfrm>
            <a:off x="2227263" y="1914525"/>
            <a:ext cx="1719262" cy="3495675"/>
            <a:chOff x="476" y="991"/>
            <a:chExt cx="1083" cy="2202"/>
          </a:xfrm>
        </p:grpSpPr>
        <p:sp>
          <p:nvSpPr>
            <p:cNvPr id="54277" name="Freeform 5"/>
            <p:cNvSpPr>
              <a:spLocks noChangeAspect="1"/>
            </p:cNvSpPr>
            <p:nvPr/>
          </p:nvSpPr>
          <p:spPr bwMode="auto">
            <a:xfrm>
              <a:off x="563" y="1456"/>
              <a:ext cx="996" cy="1737"/>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sp>
          <p:nvSpPr>
            <p:cNvPr id="54282" name="Rectangle 10"/>
            <p:cNvSpPr>
              <a:spLocks noChangeArrowheads="1"/>
            </p:cNvSpPr>
            <p:nvPr/>
          </p:nvSpPr>
          <p:spPr bwMode="auto">
            <a:xfrm rot="21600000">
              <a:off x="578" y="2297"/>
              <a:ext cx="958" cy="426"/>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54284" name="Text Box 12"/>
            <p:cNvSpPr txBox="1">
              <a:spLocks noChangeArrowheads="1"/>
            </p:cNvSpPr>
            <p:nvPr/>
          </p:nvSpPr>
          <p:spPr bwMode="auto">
            <a:xfrm>
              <a:off x="692" y="2721"/>
              <a:ext cx="736" cy="460"/>
            </a:xfrm>
            <a:prstGeom prst="rect">
              <a:avLst/>
            </a:prstGeom>
            <a:noFill/>
            <a:ln w="9525">
              <a:noFill/>
              <a:miter lim="800000"/>
              <a:headEnd/>
              <a:tailEnd/>
            </a:ln>
            <a:effectLst/>
          </p:spPr>
          <p:txBody>
            <a:bodyPr>
              <a:spAutoFit/>
            </a:bodyPr>
            <a:lstStyle/>
            <a:p>
              <a:pPr algn="ctr"/>
              <a:r>
                <a:rPr lang="en-US" sz="1400"/>
                <a:t>gas</a:t>
              </a:r>
            </a:p>
            <a:p>
              <a:pPr algn="ctr"/>
              <a:r>
                <a:rPr lang="en-US" sz="1400"/>
                <a:t>0.05m</a:t>
              </a:r>
              <a:r>
                <a:rPr lang="en-US" sz="1400" baseline="30000"/>
                <a:t>3</a:t>
              </a:r>
              <a:r>
                <a:rPr lang="en-US" sz="1400"/>
                <a:t> </a:t>
              </a:r>
            </a:p>
            <a:p>
              <a:pPr algn="ctr"/>
              <a:r>
                <a:rPr lang="en-US" sz="1400"/>
                <a:t>200 kPa </a:t>
              </a:r>
            </a:p>
          </p:txBody>
        </p:sp>
        <p:sp>
          <p:nvSpPr>
            <p:cNvPr id="54285" name="Text Box 13"/>
            <p:cNvSpPr txBox="1">
              <a:spLocks noChangeArrowheads="1"/>
            </p:cNvSpPr>
            <p:nvPr/>
          </p:nvSpPr>
          <p:spPr bwMode="auto">
            <a:xfrm>
              <a:off x="1170" y="991"/>
              <a:ext cx="304" cy="212"/>
            </a:xfrm>
            <a:prstGeom prst="rect">
              <a:avLst/>
            </a:prstGeom>
            <a:noFill/>
            <a:ln w="9525">
              <a:noFill/>
              <a:miter lim="800000"/>
              <a:headEnd/>
              <a:tailEnd/>
            </a:ln>
            <a:effectLst/>
          </p:spPr>
          <p:txBody>
            <a:bodyPr>
              <a:spAutoFit/>
            </a:bodyPr>
            <a:lstStyle/>
            <a:p>
              <a:pPr>
                <a:spcBef>
                  <a:spcPct val="50000"/>
                </a:spcBef>
              </a:pPr>
              <a:r>
                <a:rPr lang="en-US" sz="1600"/>
                <a:t>1</a:t>
              </a:r>
              <a:endParaRPr lang="th-TH" sz="1600"/>
            </a:p>
          </p:txBody>
        </p:sp>
        <p:sp>
          <p:nvSpPr>
            <p:cNvPr id="54326" name="Freeform 54"/>
            <p:cNvSpPr>
              <a:spLocks/>
            </p:cNvSpPr>
            <p:nvPr/>
          </p:nvSpPr>
          <p:spPr bwMode="auto">
            <a:xfrm>
              <a:off x="476" y="1164"/>
              <a:ext cx="702" cy="522"/>
            </a:xfrm>
            <a:custGeom>
              <a:avLst/>
              <a:gdLst/>
              <a:ahLst/>
              <a:cxnLst>
                <a:cxn ang="0">
                  <a:pos x="702" y="0"/>
                </a:cxn>
                <a:cxn ang="0">
                  <a:pos x="222" y="6"/>
                </a:cxn>
                <a:cxn ang="0">
                  <a:pos x="0" y="120"/>
                </a:cxn>
                <a:cxn ang="0">
                  <a:pos x="10" y="518"/>
                </a:cxn>
                <a:cxn ang="0">
                  <a:pos x="58" y="518"/>
                </a:cxn>
                <a:cxn ang="0">
                  <a:pos x="58" y="286"/>
                </a:cxn>
                <a:cxn ang="0">
                  <a:pos x="126" y="288"/>
                </a:cxn>
                <a:cxn ang="0">
                  <a:pos x="126" y="522"/>
                </a:cxn>
                <a:cxn ang="0">
                  <a:pos x="162" y="522"/>
                </a:cxn>
                <a:cxn ang="0">
                  <a:pos x="186" y="276"/>
                </a:cxn>
                <a:cxn ang="0">
                  <a:pos x="228" y="174"/>
                </a:cxn>
                <a:cxn ang="0">
                  <a:pos x="402" y="90"/>
                </a:cxn>
                <a:cxn ang="0">
                  <a:pos x="702" y="48"/>
                </a:cxn>
                <a:cxn ang="0">
                  <a:pos x="702" y="0"/>
                </a:cxn>
              </a:cxnLst>
              <a:rect l="0" t="0" r="r" b="b"/>
              <a:pathLst>
                <a:path w="702" h="522">
                  <a:moveTo>
                    <a:pt x="702" y="0"/>
                  </a:moveTo>
                  <a:lnTo>
                    <a:pt x="222" y="6"/>
                  </a:lnTo>
                  <a:lnTo>
                    <a:pt x="0" y="120"/>
                  </a:lnTo>
                  <a:lnTo>
                    <a:pt x="10" y="518"/>
                  </a:lnTo>
                  <a:lnTo>
                    <a:pt x="58" y="518"/>
                  </a:lnTo>
                  <a:lnTo>
                    <a:pt x="58" y="286"/>
                  </a:lnTo>
                  <a:lnTo>
                    <a:pt x="126" y="288"/>
                  </a:lnTo>
                  <a:lnTo>
                    <a:pt x="126" y="522"/>
                  </a:lnTo>
                  <a:lnTo>
                    <a:pt x="162" y="522"/>
                  </a:lnTo>
                  <a:lnTo>
                    <a:pt x="186" y="276"/>
                  </a:lnTo>
                  <a:lnTo>
                    <a:pt x="228" y="174"/>
                  </a:lnTo>
                  <a:lnTo>
                    <a:pt x="402" y="90"/>
                  </a:lnTo>
                  <a:lnTo>
                    <a:pt x="702" y="48"/>
                  </a:lnTo>
                  <a:lnTo>
                    <a:pt x="702" y="0"/>
                  </a:lnTo>
                  <a:close/>
                </a:path>
              </a:pathLst>
            </a:custGeom>
            <a:gradFill rotWithShape="1">
              <a:gsLst>
                <a:gs pos="0">
                  <a:srgbClr val="A50021">
                    <a:gamma/>
                    <a:shade val="82353"/>
                    <a:invGamma/>
                  </a:srgbClr>
                </a:gs>
                <a:gs pos="50000">
                  <a:srgbClr val="A50021"/>
                </a:gs>
                <a:gs pos="100000">
                  <a:srgbClr val="A50021">
                    <a:gamma/>
                    <a:shade val="82353"/>
                    <a:invGamma/>
                  </a:srgbClr>
                </a:gs>
              </a:gsLst>
              <a:lin ang="2700000" scaled="1"/>
            </a:gradFill>
            <a:ln w="15875">
              <a:solidFill>
                <a:srgbClr val="008000"/>
              </a:solidFill>
              <a:round/>
              <a:headEnd/>
              <a:tailEnd/>
            </a:ln>
            <a:effectLst/>
          </p:spPr>
          <p:txBody>
            <a:bodyPr/>
            <a:lstStyle/>
            <a:p>
              <a:endParaRPr lang="th-TH"/>
            </a:p>
          </p:txBody>
        </p:sp>
        <p:sp>
          <p:nvSpPr>
            <p:cNvPr id="54318" name="Freeform 46"/>
            <p:cNvSpPr>
              <a:spLocks/>
            </p:cNvSpPr>
            <p:nvPr/>
          </p:nvSpPr>
          <p:spPr bwMode="auto">
            <a:xfrm>
              <a:off x="992" y="1205"/>
              <a:ext cx="162" cy="1081"/>
            </a:xfrm>
            <a:custGeom>
              <a:avLst/>
              <a:gdLst/>
              <a:ahLst/>
              <a:cxnLst>
                <a:cxn ang="0">
                  <a:pos x="94" y="0"/>
                </a:cxn>
                <a:cxn ang="0">
                  <a:pos x="94" y="128"/>
                </a:cxn>
                <a:cxn ang="0">
                  <a:pos x="3" y="149"/>
                </a:cxn>
                <a:cxn ang="0">
                  <a:pos x="150" y="184"/>
                </a:cxn>
                <a:cxn ang="0">
                  <a:pos x="3" y="212"/>
                </a:cxn>
                <a:cxn ang="0">
                  <a:pos x="153" y="248"/>
                </a:cxn>
                <a:cxn ang="0">
                  <a:pos x="0" y="278"/>
                </a:cxn>
                <a:cxn ang="0">
                  <a:pos x="158" y="312"/>
                </a:cxn>
                <a:cxn ang="0">
                  <a:pos x="6" y="332"/>
                </a:cxn>
                <a:cxn ang="0">
                  <a:pos x="159" y="365"/>
                </a:cxn>
                <a:cxn ang="0">
                  <a:pos x="6" y="395"/>
                </a:cxn>
                <a:cxn ang="0">
                  <a:pos x="153" y="425"/>
                </a:cxn>
                <a:cxn ang="0">
                  <a:pos x="12" y="461"/>
                </a:cxn>
                <a:cxn ang="0">
                  <a:pos x="158" y="488"/>
                </a:cxn>
                <a:cxn ang="0">
                  <a:pos x="9" y="527"/>
                </a:cxn>
                <a:cxn ang="0">
                  <a:pos x="93" y="545"/>
                </a:cxn>
              </a:cxnLst>
              <a:rect l="0" t="0" r="r" b="b"/>
              <a:pathLst>
                <a:path w="159" h="545">
                  <a:moveTo>
                    <a:pt x="94" y="0"/>
                  </a:moveTo>
                  <a:lnTo>
                    <a:pt x="94" y="128"/>
                  </a:lnTo>
                  <a:lnTo>
                    <a:pt x="3" y="149"/>
                  </a:lnTo>
                  <a:lnTo>
                    <a:pt x="150" y="184"/>
                  </a:lnTo>
                  <a:lnTo>
                    <a:pt x="3" y="212"/>
                  </a:lnTo>
                  <a:lnTo>
                    <a:pt x="153" y="248"/>
                  </a:lnTo>
                  <a:lnTo>
                    <a:pt x="0" y="278"/>
                  </a:lnTo>
                  <a:lnTo>
                    <a:pt x="158" y="312"/>
                  </a:lnTo>
                  <a:lnTo>
                    <a:pt x="6" y="332"/>
                  </a:lnTo>
                  <a:lnTo>
                    <a:pt x="159" y="365"/>
                  </a:lnTo>
                  <a:lnTo>
                    <a:pt x="6" y="395"/>
                  </a:lnTo>
                  <a:lnTo>
                    <a:pt x="153" y="425"/>
                  </a:lnTo>
                  <a:lnTo>
                    <a:pt x="12" y="461"/>
                  </a:lnTo>
                  <a:lnTo>
                    <a:pt x="158" y="488"/>
                  </a:lnTo>
                  <a:lnTo>
                    <a:pt x="9" y="527"/>
                  </a:lnTo>
                  <a:lnTo>
                    <a:pt x="93" y="545"/>
                  </a:lnTo>
                </a:path>
              </a:pathLst>
            </a:custGeom>
            <a:noFill/>
            <a:ln w="28575">
              <a:solidFill>
                <a:schemeClr val="hlink"/>
              </a:solidFill>
              <a:round/>
              <a:headEnd/>
              <a:tailEnd/>
            </a:ln>
            <a:effectLst/>
          </p:spPr>
          <p:txBody>
            <a:bodyPr/>
            <a:lstStyle/>
            <a:p>
              <a:endParaRPr lang="th-TH"/>
            </a:p>
          </p:txBody>
        </p:sp>
        <p:sp>
          <p:nvSpPr>
            <p:cNvPr id="54333" name="Text Box 61"/>
            <p:cNvSpPr txBox="1">
              <a:spLocks noChangeArrowheads="1"/>
            </p:cNvSpPr>
            <p:nvPr/>
          </p:nvSpPr>
          <p:spPr bwMode="auto">
            <a:xfrm>
              <a:off x="688" y="2441"/>
              <a:ext cx="736" cy="192"/>
            </a:xfrm>
            <a:prstGeom prst="rect">
              <a:avLst/>
            </a:prstGeom>
            <a:noFill/>
            <a:ln w="9525">
              <a:noFill/>
              <a:miter lim="800000"/>
              <a:headEnd/>
              <a:tailEnd/>
            </a:ln>
            <a:effectLst/>
          </p:spPr>
          <p:txBody>
            <a:bodyPr>
              <a:spAutoFit/>
            </a:bodyPr>
            <a:lstStyle/>
            <a:p>
              <a:pPr algn="ctr"/>
              <a:r>
                <a:rPr lang="en-US" sz="1400"/>
                <a:t>A=0.25 m</a:t>
              </a:r>
              <a:r>
                <a:rPr lang="en-US" sz="1400" baseline="30000"/>
                <a:t>2</a:t>
              </a:r>
            </a:p>
          </p:txBody>
        </p:sp>
      </p:grpSp>
      <p:sp>
        <p:nvSpPr>
          <p:cNvPr id="54350" name="Rectangle 78"/>
          <p:cNvSpPr>
            <a:spLocks noChangeArrowheads="1"/>
          </p:cNvSpPr>
          <p:nvPr/>
        </p:nvSpPr>
        <p:spPr bwMode="auto">
          <a:xfrm>
            <a:off x="609600" y="228600"/>
            <a:ext cx="6951663" cy="914400"/>
          </a:xfrm>
          <a:prstGeom prst="rect">
            <a:avLst/>
          </a:prstGeom>
          <a:noFill/>
          <a:ln w="9525">
            <a:noFill/>
            <a:miter lim="800000"/>
            <a:headEnd/>
            <a:tailEnd/>
          </a:ln>
          <a:effectLst/>
        </p:spPr>
        <p:txBody>
          <a:bodyPr anchor="ctr"/>
          <a:lstStyle/>
          <a:p>
            <a:r>
              <a:rPr lang="en-US" sz="3000" i="1">
                <a:solidFill>
                  <a:schemeClr val="tx2"/>
                </a:solidFill>
                <a:latin typeface="Times New Roman" pitchFamily="18" charset="0"/>
              </a:rPr>
              <a:t>Example 3-10   Schematic Diagram</a:t>
            </a:r>
            <a:endParaRPr lang="th-TH" sz="3000" i="1">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348"/>
                                        </p:tgtEl>
                                        <p:attrNameLst>
                                          <p:attrName>style.visibility</p:attrName>
                                        </p:attrNameLst>
                                      </p:cBhvr>
                                      <p:to>
                                        <p:strVal val="visible"/>
                                      </p:to>
                                    </p:set>
                                    <p:animEffect transition="in" filter="fade">
                                      <p:cBhvr>
                                        <p:cTn id="7" dur="2000"/>
                                        <p:tgtEl>
                                          <p:spTgt spid="5434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4349"/>
                                        </p:tgtEl>
                                        <p:attrNameLst>
                                          <p:attrName>style.visibility</p:attrName>
                                        </p:attrNameLst>
                                      </p:cBhvr>
                                      <p:to>
                                        <p:strVal val="visible"/>
                                      </p:to>
                                    </p:set>
                                    <p:animEffect transition="in" filter="fade">
                                      <p:cBhvr>
                                        <p:cTn id="11" dur="2000"/>
                                        <p:tgtEl>
                                          <p:spTgt spid="5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FEFA0CEF-8F5F-4A7D-ABC6-EDDD66DCA09D}" type="slidenum">
              <a:rPr lang="en-US"/>
              <a:pPr/>
              <a:t>2</a:t>
            </a:fld>
            <a:endParaRPr lang="th-TH"/>
          </a:p>
        </p:txBody>
      </p:sp>
      <p:sp>
        <p:nvSpPr>
          <p:cNvPr id="20482" name="Rectangle 2"/>
          <p:cNvSpPr>
            <a:spLocks noGrp="1" noChangeArrowheads="1"/>
          </p:cNvSpPr>
          <p:nvPr>
            <p:ph type="title"/>
          </p:nvPr>
        </p:nvSpPr>
        <p:spPr/>
        <p:txBody>
          <a:bodyPr/>
          <a:lstStyle/>
          <a:p>
            <a:r>
              <a:rPr lang="en-US"/>
              <a:t>1</a:t>
            </a:r>
            <a:r>
              <a:rPr lang="en-US" baseline="30000"/>
              <a:t>st</a:t>
            </a:r>
            <a:r>
              <a:rPr lang="en-US"/>
              <a:t> Law = Energy Conservation</a:t>
            </a:r>
            <a:endParaRPr lang="th-TH"/>
          </a:p>
        </p:txBody>
      </p:sp>
      <p:sp>
        <p:nvSpPr>
          <p:cNvPr id="20483" name="Rectangle 3"/>
          <p:cNvSpPr>
            <a:spLocks noGrp="1" noChangeArrowheads="1"/>
          </p:cNvSpPr>
          <p:nvPr>
            <p:ph type="body" idx="1"/>
          </p:nvPr>
        </p:nvSpPr>
        <p:spPr/>
        <p:txBody>
          <a:bodyPr/>
          <a:lstStyle/>
          <a:p>
            <a:r>
              <a:rPr lang="en-US"/>
              <a:t>“Energy can be neither created nor destroyed; it can only change forms”</a:t>
            </a:r>
          </a:p>
          <a:p>
            <a:r>
              <a:rPr lang="en-US"/>
              <a:t>Forms of Energy:</a:t>
            </a:r>
          </a:p>
          <a:p>
            <a:pPr lvl="1"/>
            <a:r>
              <a:rPr lang="en-US"/>
              <a:t>Heat, Q</a:t>
            </a:r>
          </a:p>
          <a:p>
            <a:pPr lvl="1"/>
            <a:r>
              <a:rPr lang="en-US"/>
              <a:t>Work, W</a:t>
            </a:r>
          </a:p>
          <a:p>
            <a:pPr lvl="1"/>
            <a:r>
              <a:rPr lang="en-US"/>
              <a:t>Total Energy (in a fluid), E</a:t>
            </a:r>
          </a:p>
          <a:p>
            <a:pPr lvl="1"/>
            <a:r>
              <a:rPr lang="en-US"/>
              <a:t>etc.</a:t>
            </a:r>
          </a:p>
          <a:p>
            <a:pPr lvl="1">
              <a:buFont typeface="Wingdings" pitchFamily="2" charset="2"/>
              <a:buNone/>
            </a:pPr>
            <a:endParaRPr lang="en-US"/>
          </a:p>
          <a:p>
            <a:pPr lvl="1"/>
            <a:endParaRPr lang="th-T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6" name="ตัวยึดหมายเลขภาพนิ่ง 3"/>
          <p:cNvSpPr>
            <a:spLocks noGrp="1"/>
          </p:cNvSpPr>
          <p:nvPr>
            <p:ph type="sldNum" sz="quarter" idx="12"/>
          </p:nvPr>
        </p:nvSpPr>
        <p:spPr/>
        <p:txBody>
          <a:bodyPr/>
          <a:lstStyle/>
          <a:p>
            <a:fld id="{A458DFCC-A051-46A8-AAF8-1258FBF03808}" type="slidenum">
              <a:rPr lang="en-US"/>
              <a:pPr/>
              <a:t>20</a:t>
            </a:fld>
            <a:endParaRPr lang="th-TH"/>
          </a:p>
        </p:txBody>
      </p:sp>
      <p:sp>
        <p:nvSpPr>
          <p:cNvPr id="100379" name="Freeform 27"/>
          <p:cNvSpPr>
            <a:spLocks/>
          </p:cNvSpPr>
          <p:nvPr/>
        </p:nvSpPr>
        <p:spPr bwMode="auto">
          <a:xfrm>
            <a:off x="1212850" y="3917950"/>
            <a:ext cx="1771650" cy="1803400"/>
          </a:xfrm>
          <a:custGeom>
            <a:avLst/>
            <a:gdLst/>
            <a:ahLst/>
            <a:cxnLst>
              <a:cxn ang="0">
                <a:pos x="0" y="1136"/>
              </a:cxn>
              <a:cxn ang="0">
                <a:pos x="0" y="708"/>
              </a:cxn>
              <a:cxn ang="0">
                <a:pos x="1116" y="0"/>
              </a:cxn>
              <a:cxn ang="0">
                <a:pos x="1108" y="1132"/>
              </a:cxn>
              <a:cxn ang="0">
                <a:pos x="0" y="1136"/>
              </a:cxn>
            </a:cxnLst>
            <a:rect l="0" t="0" r="r" b="b"/>
            <a:pathLst>
              <a:path w="1116" h="1136">
                <a:moveTo>
                  <a:pt x="0" y="1136"/>
                </a:moveTo>
                <a:lnTo>
                  <a:pt x="0" y="708"/>
                </a:lnTo>
                <a:lnTo>
                  <a:pt x="1116" y="0"/>
                </a:lnTo>
                <a:lnTo>
                  <a:pt x="1108" y="1132"/>
                </a:lnTo>
                <a:lnTo>
                  <a:pt x="0" y="1136"/>
                </a:lnTo>
                <a:close/>
              </a:path>
            </a:pathLst>
          </a:custGeom>
          <a:solidFill>
            <a:srgbClr val="FFCC00">
              <a:alpha val="71001"/>
            </a:srgbClr>
          </a:solidFill>
          <a:ln w="9525">
            <a:noFill/>
            <a:round/>
            <a:headEnd/>
            <a:tailEnd/>
          </a:ln>
          <a:effectLst/>
        </p:spPr>
        <p:txBody>
          <a:bodyPr/>
          <a:lstStyle/>
          <a:p>
            <a:endParaRPr lang="th-TH"/>
          </a:p>
        </p:txBody>
      </p:sp>
      <p:grpSp>
        <p:nvGrpSpPr>
          <p:cNvPr id="100384" name="Group 32"/>
          <p:cNvGrpSpPr>
            <a:grpSpLocks/>
          </p:cNvGrpSpPr>
          <p:nvPr/>
        </p:nvGrpSpPr>
        <p:grpSpPr bwMode="auto">
          <a:xfrm>
            <a:off x="407988" y="3087688"/>
            <a:ext cx="3098800" cy="3079750"/>
            <a:chOff x="257" y="961"/>
            <a:chExt cx="1952" cy="1940"/>
          </a:xfrm>
        </p:grpSpPr>
        <p:grpSp>
          <p:nvGrpSpPr>
            <p:cNvPr id="100359" name="Group 7"/>
            <p:cNvGrpSpPr>
              <a:grpSpLocks/>
            </p:cNvGrpSpPr>
            <p:nvPr/>
          </p:nvGrpSpPr>
          <p:grpSpPr bwMode="auto">
            <a:xfrm>
              <a:off x="542" y="1015"/>
              <a:ext cx="1667" cy="1628"/>
              <a:chOff x="728" y="928"/>
              <a:chExt cx="2000" cy="1696"/>
            </a:xfrm>
          </p:grpSpPr>
          <p:sp>
            <p:nvSpPr>
              <p:cNvPr id="100360" name="Line 8"/>
              <p:cNvSpPr>
                <a:spLocks noChangeShapeType="1"/>
              </p:cNvSpPr>
              <p:nvPr/>
            </p:nvSpPr>
            <p:spPr bwMode="auto">
              <a:xfrm>
                <a:off x="728" y="2615"/>
                <a:ext cx="2000" cy="0"/>
              </a:xfrm>
              <a:prstGeom prst="line">
                <a:avLst/>
              </a:prstGeom>
              <a:noFill/>
              <a:ln w="38100">
                <a:solidFill>
                  <a:srgbClr val="666699"/>
                </a:solidFill>
                <a:round/>
                <a:headEnd/>
                <a:tailEnd type="triangle" w="med" len="med"/>
              </a:ln>
              <a:effectLst/>
            </p:spPr>
            <p:txBody>
              <a:bodyPr/>
              <a:lstStyle/>
              <a:p>
                <a:endParaRPr lang="th-TH"/>
              </a:p>
            </p:txBody>
          </p:sp>
          <p:sp>
            <p:nvSpPr>
              <p:cNvPr id="100361" name="Line 9"/>
              <p:cNvSpPr>
                <a:spLocks noChangeShapeType="1"/>
              </p:cNvSpPr>
              <p:nvPr/>
            </p:nvSpPr>
            <p:spPr bwMode="auto">
              <a:xfrm flipV="1">
                <a:off x="745" y="928"/>
                <a:ext cx="0" cy="1696"/>
              </a:xfrm>
              <a:prstGeom prst="line">
                <a:avLst/>
              </a:prstGeom>
              <a:noFill/>
              <a:ln w="38100">
                <a:solidFill>
                  <a:srgbClr val="666699"/>
                </a:solidFill>
                <a:round/>
                <a:headEnd/>
                <a:tailEnd type="triangle" w="med" len="med"/>
              </a:ln>
              <a:effectLst/>
            </p:spPr>
            <p:txBody>
              <a:bodyPr/>
              <a:lstStyle/>
              <a:p>
                <a:endParaRPr lang="th-TH"/>
              </a:p>
            </p:txBody>
          </p:sp>
        </p:grpSp>
        <p:sp>
          <p:nvSpPr>
            <p:cNvPr id="100362" name="Text Box 10"/>
            <p:cNvSpPr txBox="1">
              <a:spLocks noChangeArrowheads="1"/>
            </p:cNvSpPr>
            <p:nvPr/>
          </p:nvSpPr>
          <p:spPr bwMode="auto">
            <a:xfrm>
              <a:off x="2050" y="2670"/>
              <a:ext cx="159" cy="231"/>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100363" name="Text Box 11"/>
            <p:cNvSpPr txBox="1">
              <a:spLocks noChangeArrowheads="1"/>
            </p:cNvSpPr>
            <p:nvPr/>
          </p:nvSpPr>
          <p:spPr bwMode="auto">
            <a:xfrm>
              <a:off x="257" y="961"/>
              <a:ext cx="159"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grpSp>
        <p:nvGrpSpPr>
          <p:cNvPr id="100386" name="Group 34"/>
          <p:cNvGrpSpPr>
            <a:grpSpLocks/>
          </p:cNvGrpSpPr>
          <p:nvPr/>
        </p:nvGrpSpPr>
        <p:grpSpPr bwMode="auto">
          <a:xfrm>
            <a:off x="1212850" y="3906838"/>
            <a:ext cx="1763713" cy="1135062"/>
            <a:chOff x="764" y="1477"/>
            <a:chExt cx="1111" cy="715"/>
          </a:xfrm>
        </p:grpSpPr>
        <p:sp>
          <p:nvSpPr>
            <p:cNvPr id="100358" name="Line 6"/>
            <p:cNvSpPr>
              <a:spLocks noChangeShapeType="1"/>
            </p:cNvSpPr>
            <p:nvPr/>
          </p:nvSpPr>
          <p:spPr bwMode="auto">
            <a:xfrm flipV="1">
              <a:off x="764" y="1477"/>
              <a:ext cx="1111" cy="715"/>
            </a:xfrm>
            <a:prstGeom prst="line">
              <a:avLst/>
            </a:prstGeom>
            <a:noFill/>
            <a:ln w="38100">
              <a:solidFill>
                <a:srgbClr val="0000FF"/>
              </a:solidFill>
              <a:round/>
              <a:headEnd/>
              <a:tailEnd/>
            </a:ln>
            <a:effectLst/>
          </p:spPr>
          <p:txBody>
            <a:bodyPr/>
            <a:lstStyle/>
            <a:p>
              <a:endParaRPr lang="th-TH"/>
            </a:p>
          </p:txBody>
        </p:sp>
        <p:sp>
          <p:nvSpPr>
            <p:cNvPr id="100366" name="Line 14"/>
            <p:cNvSpPr>
              <a:spLocks noChangeShapeType="1"/>
            </p:cNvSpPr>
            <p:nvPr/>
          </p:nvSpPr>
          <p:spPr bwMode="auto">
            <a:xfrm flipV="1">
              <a:off x="1316" y="1742"/>
              <a:ext cx="154" cy="91"/>
            </a:xfrm>
            <a:prstGeom prst="line">
              <a:avLst/>
            </a:prstGeom>
            <a:noFill/>
            <a:ln w="25400">
              <a:solidFill>
                <a:srgbClr val="0000FF"/>
              </a:solidFill>
              <a:round/>
              <a:headEnd/>
              <a:tailEnd type="stealth" w="lg" len="lg"/>
            </a:ln>
            <a:effectLst/>
          </p:spPr>
          <p:txBody>
            <a:bodyPr/>
            <a:lstStyle/>
            <a:p>
              <a:endParaRPr lang="th-TH"/>
            </a:p>
          </p:txBody>
        </p:sp>
      </p:grpSp>
      <p:grpSp>
        <p:nvGrpSpPr>
          <p:cNvPr id="100383" name="Group 31"/>
          <p:cNvGrpSpPr>
            <a:grpSpLocks/>
          </p:cNvGrpSpPr>
          <p:nvPr/>
        </p:nvGrpSpPr>
        <p:grpSpPr bwMode="auto">
          <a:xfrm>
            <a:off x="530225" y="4876800"/>
            <a:ext cx="923925" cy="1406525"/>
            <a:chOff x="334" y="2088"/>
            <a:chExt cx="582" cy="886"/>
          </a:xfrm>
        </p:grpSpPr>
        <p:sp>
          <p:nvSpPr>
            <p:cNvPr id="100364" name="Text Box 12"/>
            <p:cNvSpPr txBox="1">
              <a:spLocks noChangeArrowheads="1"/>
            </p:cNvSpPr>
            <p:nvPr/>
          </p:nvSpPr>
          <p:spPr bwMode="auto">
            <a:xfrm>
              <a:off x="662" y="2743"/>
              <a:ext cx="254"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1</a:t>
              </a:r>
              <a:endParaRPr lang="th-TH" baseline="-25000"/>
            </a:p>
          </p:txBody>
        </p:sp>
        <p:sp>
          <p:nvSpPr>
            <p:cNvPr id="100370" name="Line 18"/>
            <p:cNvSpPr>
              <a:spLocks noChangeShapeType="1"/>
            </p:cNvSpPr>
            <p:nvPr/>
          </p:nvSpPr>
          <p:spPr bwMode="auto">
            <a:xfrm flipH="1" flipV="1">
              <a:off x="764" y="2186"/>
              <a:ext cx="1" cy="515"/>
            </a:xfrm>
            <a:prstGeom prst="line">
              <a:avLst/>
            </a:prstGeom>
            <a:noFill/>
            <a:ln w="12700">
              <a:solidFill>
                <a:srgbClr val="FF0000"/>
              </a:solidFill>
              <a:prstDash val="dashDot"/>
              <a:round/>
              <a:headEnd/>
              <a:tailEnd/>
            </a:ln>
            <a:effectLst/>
          </p:spPr>
          <p:txBody>
            <a:bodyPr/>
            <a:lstStyle/>
            <a:p>
              <a:endParaRPr lang="th-TH"/>
            </a:p>
          </p:txBody>
        </p:sp>
        <p:sp>
          <p:nvSpPr>
            <p:cNvPr id="100371" name="Oval 19"/>
            <p:cNvSpPr>
              <a:spLocks noChangeArrowheads="1"/>
            </p:cNvSpPr>
            <p:nvPr/>
          </p:nvSpPr>
          <p:spPr bwMode="auto">
            <a:xfrm>
              <a:off x="731" y="2160"/>
              <a:ext cx="63" cy="55"/>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100372" name="Line 20"/>
            <p:cNvSpPr>
              <a:spLocks noChangeShapeType="1"/>
            </p:cNvSpPr>
            <p:nvPr/>
          </p:nvSpPr>
          <p:spPr bwMode="auto">
            <a:xfrm flipV="1">
              <a:off x="490" y="2187"/>
              <a:ext cx="287" cy="5"/>
            </a:xfrm>
            <a:prstGeom prst="line">
              <a:avLst/>
            </a:prstGeom>
            <a:noFill/>
            <a:ln w="12700">
              <a:solidFill>
                <a:srgbClr val="FF0000"/>
              </a:solidFill>
              <a:prstDash val="dashDot"/>
              <a:round/>
              <a:headEnd/>
              <a:tailEnd/>
            </a:ln>
            <a:effectLst/>
          </p:spPr>
          <p:txBody>
            <a:bodyPr/>
            <a:lstStyle/>
            <a:p>
              <a:endParaRPr lang="th-TH"/>
            </a:p>
          </p:txBody>
        </p:sp>
        <p:sp>
          <p:nvSpPr>
            <p:cNvPr id="100374" name="Text Box 22"/>
            <p:cNvSpPr txBox="1">
              <a:spLocks noChangeArrowheads="1"/>
            </p:cNvSpPr>
            <p:nvPr/>
          </p:nvSpPr>
          <p:spPr bwMode="auto">
            <a:xfrm>
              <a:off x="334" y="2088"/>
              <a:ext cx="246" cy="192"/>
            </a:xfrm>
            <a:prstGeom prst="rect">
              <a:avLst/>
            </a:prstGeom>
            <a:noFill/>
            <a:ln w="9525">
              <a:noFill/>
              <a:miter lim="800000"/>
              <a:headEnd/>
              <a:tailEnd/>
            </a:ln>
            <a:effectLst/>
          </p:spPr>
          <p:txBody>
            <a:bodyPr>
              <a:spAutoFit/>
            </a:bodyPr>
            <a:lstStyle/>
            <a:p>
              <a:pPr>
                <a:spcBef>
                  <a:spcPct val="50000"/>
                </a:spcBef>
              </a:pPr>
              <a:r>
                <a:rPr lang="en-US" sz="1400"/>
                <a:t>P</a:t>
              </a:r>
              <a:r>
                <a:rPr lang="en-US" sz="1400" baseline="-25000"/>
                <a:t>1</a:t>
              </a:r>
              <a:endParaRPr lang="th-TH" sz="1400" baseline="-25000"/>
            </a:p>
          </p:txBody>
        </p:sp>
      </p:grpSp>
      <p:grpSp>
        <p:nvGrpSpPr>
          <p:cNvPr id="100385" name="Group 33"/>
          <p:cNvGrpSpPr>
            <a:grpSpLocks/>
          </p:cNvGrpSpPr>
          <p:nvPr/>
        </p:nvGrpSpPr>
        <p:grpSpPr bwMode="auto">
          <a:xfrm>
            <a:off x="520700" y="3754438"/>
            <a:ext cx="2733675" cy="2544762"/>
            <a:chOff x="328" y="1381"/>
            <a:chExt cx="1722" cy="1603"/>
          </a:xfrm>
        </p:grpSpPr>
        <p:sp>
          <p:nvSpPr>
            <p:cNvPr id="100365" name="Text Box 13"/>
            <p:cNvSpPr txBox="1">
              <a:spLocks noChangeArrowheads="1"/>
            </p:cNvSpPr>
            <p:nvPr/>
          </p:nvSpPr>
          <p:spPr bwMode="auto">
            <a:xfrm>
              <a:off x="1796" y="2753"/>
              <a:ext cx="254" cy="231"/>
            </a:xfrm>
            <a:prstGeom prst="rect">
              <a:avLst/>
            </a:prstGeom>
            <a:noFill/>
            <a:ln w="9525">
              <a:noFill/>
              <a:miter lim="800000"/>
              <a:headEnd/>
              <a:tailEnd/>
            </a:ln>
            <a:effectLst/>
          </p:spPr>
          <p:txBody>
            <a:bodyPr>
              <a:spAutoFit/>
            </a:bodyPr>
            <a:lstStyle/>
            <a:p>
              <a:pPr>
                <a:spcBef>
                  <a:spcPct val="50000"/>
                </a:spcBef>
              </a:pPr>
              <a:r>
                <a:rPr lang="en-US"/>
                <a:t>v</a:t>
              </a:r>
              <a:r>
                <a:rPr lang="en-US" baseline="-25000"/>
                <a:t>2</a:t>
              </a:r>
              <a:endParaRPr lang="th-TH" baseline="-25000"/>
            </a:p>
          </p:txBody>
        </p:sp>
        <p:grpSp>
          <p:nvGrpSpPr>
            <p:cNvPr id="100367" name="Group 15"/>
            <p:cNvGrpSpPr>
              <a:grpSpLocks/>
            </p:cNvGrpSpPr>
            <p:nvPr/>
          </p:nvGrpSpPr>
          <p:grpSpPr bwMode="auto">
            <a:xfrm>
              <a:off x="1844" y="1418"/>
              <a:ext cx="63" cy="1311"/>
              <a:chOff x="3564" y="1838"/>
              <a:chExt cx="63" cy="1311"/>
            </a:xfrm>
          </p:grpSpPr>
          <p:sp>
            <p:nvSpPr>
              <p:cNvPr id="100368" name="Line 16"/>
              <p:cNvSpPr>
                <a:spLocks noChangeShapeType="1"/>
              </p:cNvSpPr>
              <p:nvPr/>
            </p:nvSpPr>
            <p:spPr bwMode="auto">
              <a:xfrm flipV="1">
                <a:off x="3595" y="1838"/>
                <a:ext cx="0" cy="1311"/>
              </a:xfrm>
              <a:prstGeom prst="line">
                <a:avLst/>
              </a:prstGeom>
              <a:noFill/>
              <a:ln w="12700">
                <a:solidFill>
                  <a:srgbClr val="FF0000"/>
                </a:solidFill>
                <a:prstDash val="dashDot"/>
                <a:round/>
                <a:headEnd/>
                <a:tailEnd/>
              </a:ln>
              <a:effectLst/>
            </p:spPr>
            <p:txBody>
              <a:bodyPr/>
              <a:lstStyle/>
              <a:p>
                <a:endParaRPr lang="th-TH"/>
              </a:p>
            </p:txBody>
          </p:sp>
          <p:sp>
            <p:nvSpPr>
              <p:cNvPr id="100369" name="Oval 17"/>
              <p:cNvSpPr>
                <a:spLocks noChangeArrowheads="1"/>
              </p:cNvSpPr>
              <p:nvPr/>
            </p:nvSpPr>
            <p:spPr bwMode="auto">
              <a:xfrm>
                <a:off x="3564" y="1872"/>
                <a:ext cx="63" cy="55"/>
              </a:xfrm>
              <a:prstGeom prst="ellipse">
                <a:avLst/>
              </a:prstGeom>
              <a:solidFill>
                <a:srgbClr val="FF6600"/>
              </a:solidFill>
              <a:ln w="9525">
                <a:solidFill>
                  <a:srgbClr val="0000FF"/>
                </a:solidFill>
                <a:round/>
                <a:headEnd/>
                <a:tailEnd/>
              </a:ln>
              <a:effectLst/>
            </p:spPr>
            <p:txBody>
              <a:bodyPr wrap="none" anchor="ctr"/>
              <a:lstStyle/>
              <a:p>
                <a:endParaRPr lang="th-TH"/>
              </a:p>
            </p:txBody>
          </p:sp>
        </p:grpSp>
        <p:sp>
          <p:nvSpPr>
            <p:cNvPr id="100373" name="Line 21"/>
            <p:cNvSpPr>
              <a:spLocks noChangeShapeType="1"/>
            </p:cNvSpPr>
            <p:nvPr/>
          </p:nvSpPr>
          <p:spPr bwMode="auto">
            <a:xfrm>
              <a:off x="491" y="1473"/>
              <a:ext cx="1373" cy="1"/>
            </a:xfrm>
            <a:prstGeom prst="line">
              <a:avLst/>
            </a:prstGeom>
            <a:noFill/>
            <a:ln w="12700">
              <a:solidFill>
                <a:srgbClr val="FF0000"/>
              </a:solidFill>
              <a:prstDash val="dashDot"/>
              <a:round/>
              <a:headEnd/>
              <a:tailEnd/>
            </a:ln>
            <a:effectLst/>
          </p:spPr>
          <p:txBody>
            <a:bodyPr/>
            <a:lstStyle/>
            <a:p>
              <a:endParaRPr lang="th-TH"/>
            </a:p>
          </p:txBody>
        </p:sp>
        <p:sp>
          <p:nvSpPr>
            <p:cNvPr id="100375" name="Text Box 23"/>
            <p:cNvSpPr txBox="1">
              <a:spLocks noChangeArrowheads="1"/>
            </p:cNvSpPr>
            <p:nvPr/>
          </p:nvSpPr>
          <p:spPr bwMode="auto">
            <a:xfrm>
              <a:off x="328" y="1381"/>
              <a:ext cx="246" cy="192"/>
            </a:xfrm>
            <a:prstGeom prst="rect">
              <a:avLst/>
            </a:prstGeom>
            <a:noFill/>
            <a:ln w="9525">
              <a:noFill/>
              <a:miter lim="800000"/>
              <a:headEnd/>
              <a:tailEnd/>
            </a:ln>
            <a:effectLst/>
          </p:spPr>
          <p:txBody>
            <a:bodyPr>
              <a:spAutoFit/>
            </a:bodyPr>
            <a:lstStyle/>
            <a:p>
              <a:pPr>
                <a:spcBef>
                  <a:spcPct val="50000"/>
                </a:spcBef>
              </a:pPr>
              <a:r>
                <a:rPr lang="en-US" sz="1400"/>
                <a:t>P</a:t>
              </a:r>
              <a:r>
                <a:rPr lang="en-US" sz="1400" baseline="-25000"/>
                <a:t>2</a:t>
              </a:r>
              <a:endParaRPr lang="th-TH" sz="1400" baseline="-25000"/>
            </a:p>
          </p:txBody>
        </p:sp>
      </p:grpSp>
      <p:sp>
        <p:nvSpPr>
          <p:cNvPr id="100377" name="Text Box 25"/>
          <p:cNvSpPr txBox="1">
            <a:spLocks noChangeArrowheads="1"/>
          </p:cNvSpPr>
          <p:nvPr/>
        </p:nvSpPr>
        <p:spPr bwMode="auto">
          <a:xfrm>
            <a:off x="3721100" y="1525588"/>
            <a:ext cx="4800600" cy="4170362"/>
          </a:xfrm>
          <a:prstGeom prst="rect">
            <a:avLst/>
          </a:prstGeom>
          <a:noFill/>
          <a:ln w="9525">
            <a:noFill/>
            <a:miter lim="800000"/>
            <a:headEnd/>
            <a:tailEnd/>
          </a:ln>
          <a:effectLst/>
        </p:spPr>
        <p:txBody>
          <a:bodyPr>
            <a:spAutoFit/>
          </a:bodyPr>
          <a:lstStyle/>
          <a:p>
            <a:pPr>
              <a:spcBef>
                <a:spcPct val="50000"/>
              </a:spcBef>
            </a:pPr>
            <a:r>
              <a:rPr lang="en-US" i="1">
                <a:latin typeface="Times New Roman" pitchFamily="18" charset="0"/>
              </a:rPr>
              <a:t>P = P</a:t>
            </a:r>
            <a:r>
              <a:rPr lang="en-US" i="1" baseline="-25000">
                <a:latin typeface="Times New Roman" pitchFamily="18" charset="0"/>
              </a:rPr>
              <a:t>1</a:t>
            </a:r>
            <a:r>
              <a:rPr lang="en-US" i="1">
                <a:latin typeface="Times New Roman" pitchFamily="18" charset="0"/>
              </a:rPr>
              <a:t> + P</a:t>
            </a:r>
            <a:r>
              <a:rPr lang="en-US" i="1" baseline="-25000">
                <a:latin typeface="Times New Roman" pitchFamily="18" charset="0"/>
              </a:rPr>
              <a:t>s</a:t>
            </a:r>
          </a:p>
          <a:p>
            <a:pPr>
              <a:spcBef>
                <a:spcPct val="50000"/>
              </a:spcBef>
            </a:pPr>
            <a:r>
              <a:rPr lang="en-US" i="1">
                <a:latin typeface="Times New Roman" pitchFamily="18" charset="0"/>
              </a:rPr>
              <a:t>F</a:t>
            </a:r>
            <a:r>
              <a:rPr lang="en-US" i="1" baseline="-25000">
                <a:latin typeface="Times New Roman" pitchFamily="18" charset="0"/>
              </a:rPr>
              <a:t>s</a:t>
            </a:r>
            <a:r>
              <a:rPr lang="en-US" i="1">
                <a:latin typeface="Times New Roman" pitchFamily="18" charset="0"/>
              </a:rPr>
              <a:t> = k(x – x</a:t>
            </a:r>
            <a:r>
              <a:rPr lang="en-US" i="1" baseline="-25000">
                <a:latin typeface="Times New Roman" pitchFamily="18" charset="0"/>
              </a:rPr>
              <a:t>1</a:t>
            </a:r>
            <a:r>
              <a:rPr lang="en-US" i="1">
                <a:latin typeface="Times New Roman" pitchFamily="18" charset="0"/>
              </a:rPr>
              <a:t>) = k(V – V</a:t>
            </a:r>
            <a:r>
              <a:rPr lang="en-US" i="1" baseline="-25000">
                <a:latin typeface="Times New Roman" pitchFamily="18" charset="0"/>
              </a:rPr>
              <a:t>1</a:t>
            </a:r>
            <a:r>
              <a:rPr lang="en-US" i="1">
                <a:latin typeface="Times New Roman" pitchFamily="18" charset="0"/>
              </a:rPr>
              <a:t>)/A  = (k/A)(V – V</a:t>
            </a:r>
            <a:r>
              <a:rPr lang="en-US" i="1" baseline="-25000">
                <a:latin typeface="Times New Roman" pitchFamily="18" charset="0"/>
              </a:rPr>
              <a:t>1</a:t>
            </a:r>
            <a:r>
              <a:rPr lang="en-US" i="1">
                <a:latin typeface="Times New Roman" pitchFamily="18" charset="0"/>
              </a:rPr>
              <a:t>)</a:t>
            </a:r>
          </a:p>
          <a:p>
            <a:pPr>
              <a:spcBef>
                <a:spcPct val="50000"/>
              </a:spcBef>
            </a:pPr>
            <a:r>
              <a:rPr lang="en-US" i="1">
                <a:latin typeface="Times New Roman" pitchFamily="18" charset="0"/>
              </a:rPr>
              <a:t>P</a:t>
            </a:r>
            <a:r>
              <a:rPr lang="en-US" i="1" baseline="-25000">
                <a:latin typeface="Times New Roman" pitchFamily="18" charset="0"/>
              </a:rPr>
              <a:t>s</a:t>
            </a:r>
            <a:r>
              <a:rPr lang="en-US" i="1">
                <a:latin typeface="Times New Roman" pitchFamily="18" charset="0"/>
              </a:rPr>
              <a:t>  = F</a:t>
            </a:r>
            <a:r>
              <a:rPr lang="en-US" i="1" baseline="-25000">
                <a:latin typeface="Times New Roman" pitchFamily="18" charset="0"/>
              </a:rPr>
              <a:t>s</a:t>
            </a:r>
            <a:r>
              <a:rPr lang="en-US" i="1">
                <a:latin typeface="Times New Roman" pitchFamily="18" charset="0"/>
              </a:rPr>
              <a:t> /A  = (k/A</a:t>
            </a:r>
            <a:r>
              <a:rPr lang="en-US" i="1" baseline="30000">
                <a:latin typeface="Times New Roman" pitchFamily="18" charset="0"/>
              </a:rPr>
              <a:t>2</a:t>
            </a:r>
            <a:r>
              <a:rPr lang="en-US" i="1">
                <a:latin typeface="Times New Roman" pitchFamily="18" charset="0"/>
              </a:rPr>
              <a:t>)(V – V</a:t>
            </a:r>
            <a:r>
              <a:rPr lang="en-US" i="1" baseline="-25000">
                <a:latin typeface="Times New Roman" pitchFamily="18" charset="0"/>
              </a:rPr>
              <a:t>1</a:t>
            </a:r>
            <a:r>
              <a:rPr lang="en-US" i="1">
                <a:latin typeface="Times New Roman" pitchFamily="18" charset="0"/>
              </a:rPr>
              <a:t>)</a:t>
            </a:r>
          </a:p>
          <a:p>
            <a:pPr>
              <a:spcBef>
                <a:spcPct val="50000"/>
              </a:spcBef>
            </a:pPr>
            <a:endParaRPr lang="en-US" i="1">
              <a:latin typeface="Times New Roman" pitchFamily="18" charset="0"/>
            </a:endParaRPr>
          </a:p>
          <a:p>
            <a:pPr>
              <a:spcBef>
                <a:spcPct val="50000"/>
              </a:spcBef>
            </a:pPr>
            <a:r>
              <a:rPr lang="en-US" i="1" baseline="-25000">
                <a:latin typeface="Times New Roman" pitchFamily="18" charset="0"/>
              </a:rPr>
              <a:t>1</a:t>
            </a:r>
            <a:r>
              <a:rPr lang="en-US" i="1">
                <a:latin typeface="Times New Roman" pitchFamily="18" charset="0"/>
              </a:rPr>
              <a:t>W</a:t>
            </a:r>
            <a:r>
              <a:rPr lang="en-US" i="1" baseline="-25000">
                <a:latin typeface="Times New Roman" pitchFamily="18" charset="0"/>
              </a:rPr>
              <a:t>2</a:t>
            </a:r>
            <a:r>
              <a:rPr lang="en-US" i="1">
                <a:latin typeface="Times New Roman" pitchFamily="18" charset="0"/>
              </a:rPr>
              <a:t> = ∫</a:t>
            </a:r>
            <a:r>
              <a:rPr lang="en-US" i="1" baseline="-25000">
                <a:latin typeface="Times New Roman" pitchFamily="18" charset="0"/>
              </a:rPr>
              <a:t>1</a:t>
            </a:r>
            <a:r>
              <a:rPr lang="en-US" i="1" baseline="30000">
                <a:latin typeface="Times New Roman" pitchFamily="18" charset="0"/>
              </a:rPr>
              <a:t>2</a:t>
            </a:r>
            <a:r>
              <a:rPr lang="en-US" i="1">
                <a:latin typeface="Times New Roman" pitchFamily="18" charset="0"/>
              </a:rPr>
              <a:t> PdV  = ∫</a:t>
            </a:r>
            <a:r>
              <a:rPr lang="en-US" i="1" baseline="-25000">
                <a:latin typeface="Times New Roman" pitchFamily="18" charset="0"/>
              </a:rPr>
              <a:t>1</a:t>
            </a:r>
            <a:r>
              <a:rPr lang="en-US" i="1" baseline="30000">
                <a:latin typeface="Times New Roman" pitchFamily="18" charset="0"/>
              </a:rPr>
              <a:t>2</a:t>
            </a:r>
            <a:r>
              <a:rPr lang="en-US" i="1">
                <a:latin typeface="Times New Roman" pitchFamily="18" charset="0"/>
              </a:rPr>
              <a:t> (P</a:t>
            </a:r>
            <a:r>
              <a:rPr lang="en-US" i="1" baseline="-25000">
                <a:latin typeface="Times New Roman" pitchFamily="18" charset="0"/>
              </a:rPr>
              <a:t>1</a:t>
            </a:r>
            <a:r>
              <a:rPr lang="en-US" i="1">
                <a:latin typeface="Times New Roman" pitchFamily="18" charset="0"/>
              </a:rPr>
              <a:t> + P</a:t>
            </a:r>
            <a:r>
              <a:rPr lang="en-US" i="1" baseline="-25000">
                <a:latin typeface="Times New Roman" pitchFamily="18" charset="0"/>
              </a:rPr>
              <a:t>s</a:t>
            </a:r>
            <a:r>
              <a:rPr lang="en-US" i="1">
                <a:latin typeface="Times New Roman" pitchFamily="18" charset="0"/>
              </a:rPr>
              <a:t>)dV  </a:t>
            </a:r>
          </a:p>
          <a:p>
            <a:pPr>
              <a:spcBef>
                <a:spcPct val="50000"/>
              </a:spcBef>
            </a:pPr>
            <a:r>
              <a:rPr lang="en-US" i="1" baseline="-25000">
                <a:latin typeface="Times New Roman" pitchFamily="18" charset="0"/>
              </a:rPr>
              <a:t>1</a:t>
            </a:r>
            <a:r>
              <a:rPr lang="en-US" i="1">
                <a:latin typeface="Times New Roman" pitchFamily="18" charset="0"/>
              </a:rPr>
              <a:t>W</a:t>
            </a:r>
            <a:r>
              <a:rPr lang="en-US" i="1" baseline="-25000">
                <a:latin typeface="Times New Roman" pitchFamily="18" charset="0"/>
              </a:rPr>
              <a:t>2</a:t>
            </a:r>
            <a:r>
              <a:rPr lang="en-US" i="1">
                <a:latin typeface="Times New Roman" pitchFamily="18" charset="0"/>
              </a:rPr>
              <a:t> = ∫</a:t>
            </a:r>
            <a:r>
              <a:rPr lang="en-US" i="1" baseline="-25000">
                <a:latin typeface="Times New Roman" pitchFamily="18" charset="0"/>
              </a:rPr>
              <a:t>1</a:t>
            </a:r>
            <a:r>
              <a:rPr lang="en-US" i="1" baseline="30000">
                <a:latin typeface="Times New Roman" pitchFamily="18" charset="0"/>
              </a:rPr>
              <a:t>2</a:t>
            </a:r>
            <a:r>
              <a:rPr lang="en-US" i="1">
                <a:latin typeface="Times New Roman" pitchFamily="18" charset="0"/>
              </a:rPr>
              <a:t> {P</a:t>
            </a:r>
            <a:r>
              <a:rPr lang="en-US" i="1" baseline="-25000">
                <a:latin typeface="Times New Roman" pitchFamily="18" charset="0"/>
              </a:rPr>
              <a:t>1</a:t>
            </a:r>
            <a:r>
              <a:rPr lang="en-US" i="1">
                <a:latin typeface="Times New Roman" pitchFamily="18" charset="0"/>
              </a:rPr>
              <a:t> + [k/A</a:t>
            </a:r>
            <a:r>
              <a:rPr lang="en-US" i="1" baseline="30000">
                <a:latin typeface="Times New Roman" pitchFamily="18" charset="0"/>
              </a:rPr>
              <a:t>2</a:t>
            </a:r>
            <a:r>
              <a:rPr lang="en-US" i="1">
                <a:latin typeface="Times New Roman" pitchFamily="18" charset="0"/>
              </a:rPr>
              <a:t>(V – V</a:t>
            </a:r>
            <a:r>
              <a:rPr lang="en-US" i="1" baseline="-25000">
                <a:latin typeface="Times New Roman" pitchFamily="18" charset="0"/>
              </a:rPr>
              <a:t>1</a:t>
            </a:r>
            <a:r>
              <a:rPr lang="en-US" i="1">
                <a:latin typeface="Times New Roman" pitchFamily="18" charset="0"/>
              </a:rPr>
              <a:t>)]}dV  </a:t>
            </a:r>
          </a:p>
          <a:p>
            <a:pPr>
              <a:spcBef>
                <a:spcPct val="50000"/>
              </a:spcBef>
            </a:pPr>
            <a:r>
              <a:rPr lang="en-US" i="1" baseline="-25000">
                <a:latin typeface="Times New Roman" pitchFamily="18" charset="0"/>
              </a:rPr>
              <a:t>1</a:t>
            </a:r>
            <a:r>
              <a:rPr lang="en-US" i="1">
                <a:latin typeface="Times New Roman" pitchFamily="18" charset="0"/>
              </a:rPr>
              <a:t>W</a:t>
            </a:r>
            <a:r>
              <a:rPr lang="en-US" i="1" baseline="-25000">
                <a:latin typeface="Times New Roman" pitchFamily="18" charset="0"/>
              </a:rPr>
              <a:t>2</a:t>
            </a:r>
            <a:r>
              <a:rPr lang="en-US" i="1">
                <a:latin typeface="Times New Roman" pitchFamily="18" charset="0"/>
              </a:rPr>
              <a:t> = [P</a:t>
            </a:r>
            <a:r>
              <a:rPr lang="en-US" i="1" baseline="-25000">
                <a:latin typeface="Times New Roman" pitchFamily="18" charset="0"/>
              </a:rPr>
              <a:t>1</a:t>
            </a:r>
            <a:r>
              <a:rPr lang="en-US" i="1">
                <a:latin typeface="Times New Roman" pitchFamily="18" charset="0"/>
              </a:rPr>
              <a:t> (V</a:t>
            </a:r>
            <a:r>
              <a:rPr lang="en-US" i="1" baseline="-25000">
                <a:latin typeface="Times New Roman" pitchFamily="18" charset="0"/>
              </a:rPr>
              <a:t>2</a:t>
            </a:r>
            <a:r>
              <a:rPr lang="en-US" i="1">
                <a:latin typeface="Times New Roman" pitchFamily="18" charset="0"/>
              </a:rPr>
              <a:t> – V</a:t>
            </a:r>
            <a:r>
              <a:rPr lang="en-US" i="1" baseline="-25000">
                <a:latin typeface="Times New Roman" pitchFamily="18" charset="0"/>
              </a:rPr>
              <a:t>1</a:t>
            </a:r>
            <a:r>
              <a:rPr lang="en-US" i="1">
                <a:latin typeface="Times New Roman" pitchFamily="18" charset="0"/>
              </a:rPr>
              <a:t>)]    </a:t>
            </a:r>
          </a:p>
          <a:p>
            <a:pPr>
              <a:spcBef>
                <a:spcPct val="50000"/>
              </a:spcBef>
            </a:pPr>
            <a:r>
              <a:rPr lang="en-US" i="1">
                <a:latin typeface="Times New Roman" pitchFamily="18" charset="0"/>
              </a:rPr>
              <a:t>             + [(k/2A</a:t>
            </a:r>
            <a:r>
              <a:rPr lang="en-US" i="1" baseline="30000">
                <a:latin typeface="Times New Roman" pitchFamily="18" charset="0"/>
              </a:rPr>
              <a:t>2</a:t>
            </a:r>
            <a:r>
              <a:rPr lang="en-US" i="1">
                <a:latin typeface="Times New Roman" pitchFamily="18" charset="0"/>
              </a:rPr>
              <a:t>){(V</a:t>
            </a:r>
            <a:r>
              <a:rPr lang="en-US" i="1" baseline="-25000">
                <a:latin typeface="Times New Roman" pitchFamily="18" charset="0"/>
              </a:rPr>
              <a:t>2</a:t>
            </a:r>
            <a:r>
              <a:rPr lang="en-US" i="1">
                <a:latin typeface="Times New Roman" pitchFamily="18" charset="0"/>
              </a:rPr>
              <a:t> – V</a:t>
            </a:r>
            <a:r>
              <a:rPr lang="en-US" i="1" baseline="-25000">
                <a:latin typeface="Times New Roman" pitchFamily="18" charset="0"/>
              </a:rPr>
              <a:t>1</a:t>
            </a:r>
            <a:r>
              <a:rPr lang="en-US" i="1">
                <a:latin typeface="Times New Roman" pitchFamily="18" charset="0"/>
              </a:rPr>
              <a:t>)</a:t>
            </a:r>
            <a:r>
              <a:rPr lang="en-US" i="1" baseline="30000">
                <a:latin typeface="Times New Roman" pitchFamily="18" charset="0"/>
              </a:rPr>
              <a:t>2</a:t>
            </a:r>
            <a:r>
              <a:rPr lang="en-US" i="1">
                <a:latin typeface="Times New Roman" pitchFamily="18" charset="0"/>
              </a:rPr>
              <a:t> - (V</a:t>
            </a:r>
            <a:r>
              <a:rPr lang="en-US" i="1" baseline="-25000">
                <a:latin typeface="Times New Roman" pitchFamily="18" charset="0"/>
              </a:rPr>
              <a:t>1</a:t>
            </a:r>
            <a:r>
              <a:rPr lang="en-US" i="1">
                <a:latin typeface="Times New Roman" pitchFamily="18" charset="0"/>
              </a:rPr>
              <a:t> – V</a:t>
            </a:r>
            <a:r>
              <a:rPr lang="en-US" i="1" baseline="-25000">
                <a:latin typeface="Times New Roman" pitchFamily="18" charset="0"/>
              </a:rPr>
              <a:t>1</a:t>
            </a:r>
            <a:r>
              <a:rPr lang="en-US" i="1">
                <a:latin typeface="Times New Roman" pitchFamily="18" charset="0"/>
              </a:rPr>
              <a:t>)</a:t>
            </a:r>
            <a:r>
              <a:rPr lang="en-US" i="1" baseline="30000">
                <a:latin typeface="Times New Roman" pitchFamily="18" charset="0"/>
              </a:rPr>
              <a:t>2</a:t>
            </a:r>
            <a:r>
              <a:rPr lang="en-US" i="1">
                <a:latin typeface="Times New Roman" pitchFamily="18" charset="0"/>
              </a:rPr>
              <a:t>}] </a:t>
            </a:r>
          </a:p>
          <a:p>
            <a:pPr>
              <a:spcBef>
                <a:spcPct val="50000"/>
              </a:spcBef>
            </a:pPr>
            <a:r>
              <a:rPr lang="en-US" sz="2000" b="1" i="1">
                <a:latin typeface="Times New Roman" pitchFamily="18" charset="0"/>
              </a:rPr>
              <a:t> </a:t>
            </a:r>
            <a:r>
              <a:rPr lang="en-US" sz="2000" b="1" i="1" baseline="-25000">
                <a:latin typeface="Times New Roman" pitchFamily="18" charset="0"/>
              </a:rPr>
              <a:t>1</a:t>
            </a:r>
            <a:r>
              <a:rPr lang="en-US" sz="2000" b="1" i="1">
                <a:latin typeface="Times New Roman" pitchFamily="18" charset="0"/>
              </a:rPr>
              <a:t>W</a:t>
            </a:r>
            <a:r>
              <a:rPr lang="en-US" sz="2000" b="1" i="1" baseline="-25000">
                <a:latin typeface="Times New Roman" pitchFamily="18" charset="0"/>
              </a:rPr>
              <a:t>2</a:t>
            </a:r>
            <a:r>
              <a:rPr lang="en-US" sz="2000" b="1" i="1">
                <a:latin typeface="Times New Roman" pitchFamily="18" charset="0"/>
              </a:rPr>
              <a:t> = {P</a:t>
            </a:r>
            <a:r>
              <a:rPr lang="en-US" sz="2000" b="1" i="1" baseline="-25000">
                <a:latin typeface="Times New Roman" pitchFamily="18" charset="0"/>
              </a:rPr>
              <a:t>1</a:t>
            </a:r>
            <a:r>
              <a:rPr lang="en-US" sz="2000" b="1" i="1">
                <a:latin typeface="Times New Roman" pitchFamily="18" charset="0"/>
              </a:rPr>
              <a:t> (V</a:t>
            </a:r>
            <a:r>
              <a:rPr lang="en-US" sz="2000" b="1" i="1" baseline="-25000">
                <a:latin typeface="Times New Roman" pitchFamily="18" charset="0"/>
              </a:rPr>
              <a:t>2</a:t>
            </a:r>
            <a:r>
              <a:rPr lang="en-US" sz="2000" b="1" i="1">
                <a:latin typeface="Times New Roman" pitchFamily="18" charset="0"/>
              </a:rPr>
              <a:t> – V</a:t>
            </a:r>
            <a:r>
              <a:rPr lang="en-US" sz="2000" b="1" i="1" baseline="-25000">
                <a:latin typeface="Times New Roman" pitchFamily="18" charset="0"/>
              </a:rPr>
              <a:t>1</a:t>
            </a:r>
            <a:r>
              <a:rPr lang="en-US" sz="2000" b="1" i="1">
                <a:latin typeface="Times New Roman" pitchFamily="18" charset="0"/>
              </a:rPr>
              <a:t>)}  +  {(k/2A</a:t>
            </a:r>
            <a:r>
              <a:rPr lang="en-US" sz="2000" b="1" i="1" baseline="30000">
                <a:latin typeface="Times New Roman" pitchFamily="18" charset="0"/>
              </a:rPr>
              <a:t>2</a:t>
            </a:r>
            <a:r>
              <a:rPr lang="en-US" sz="2000" b="1" i="1">
                <a:latin typeface="Times New Roman" pitchFamily="18" charset="0"/>
              </a:rPr>
              <a:t>)(V</a:t>
            </a:r>
            <a:r>
              <a:rPr lang="en-US" sz="2000" b="1" i="1" baseline="-25000">
                <a:latin typeface="Times New Roman" pitchFamily="18" charset="0"/>
              </a:rPr>
              <a:t>2</a:t>
            </a:r>
            <a:r>
              <a:rPr lang="en-US" sz="2000" b="1" i="1">
                <a:latin typeface="Times New Roman" pitchFamily="18" charset="0"/>
              </a:rPr>
              <a:t> – V</a:t>
            </a:r>
            <a:r>
              <a:rPr lang="en-US" sz="2000" b="1" i="1" baseline="-25000">
                <a:latin typeface="Times New Roman" pitchFamily="18" charset="0"/>
              </a:rPr>
              <a:t>1</a:t>
            </a:r>
            <a:r>
              <a:rPr lang="en-US" sz="2000" b="1" i="1">
                <a:latin typeface="Times New Roman" pitchFamily="18" charset="0"/>
              </a:rPr>
              <a:t>)</a:t>
            </a:r>
            <a:r>
              <a:rPr lang="en-US" sz="2000" b="1" i="1" baseline="30000">
                <a:latin typeface="Times New Roman" pitchFamily="18" charset="0"/>
              </a:rPr>
              <a:t>2</a:t>
            </a:r>
            <a:r>
              <a:rPr lang="en-US" sz="2000" b="1" i="1">
                <a:latin typeface="Times New Roman" pitchFamily="18" charset="0"/>
              </a:rPr>
              <a:t>}</a:t>
            </a:r>
          </a:p>
          <a:p>
            <a:pPr>
              <a:spcBef>
                <a:spcPct val="50000"/>
              </a:spcBef>
            </a:pPr>
            <a:endParaRPr lang="en-US" sz="2000" b="1" i="1">
              <a:latin typeface="Times New Roman" pitchFamily="18" charset="0"/>
            </a:endParaRPr>
          </a:p>
        </p:txBody>
      </p:sp>
      <p:grpSp>
        <p:nvGrpSpPr>
          <p:cNvPr id="100382" name="Group 30"/>
          <p:cNvGrpSpPr>
            <a:grpSpLocks/>
          </p:cNvGrpSpPr>
          <p:nvPr/>
        </p:nvGrpSpPr>
        <p:grpSpPr bwMode="auto">
          <a:xfrm>
            <a:off x="1765300" y="4618038"/>
            <a:ext cx="1339850" cy="1125537"/>
            <a:chOff x="1112" y="1925"/>
            <a:chExt cx="844" cy="709"/>
          </a:xfrm>
        </p:grpSpPr>
        <p:sp>
          <p:nvSpPr>
            <p:cNvPr id="100378" name="Text Box 26"/>
            <p:cNvSpPr txBox="1">
              <a:spLocks noChangeArrowheads="1"/>
            </p:cNvSpPr>
            <p:nvPr/>
          </p:nvSpPr>
          <p:spPr bwMode="auto">
            <a:xfrm>
              <a:off x="1144" y="2109"/>
              <a:ext cx="812" cy="212"/>
            </a:xfrm>
            <a:prstGeom prst="rect">
              <a:avLst/>
            </a:prstGeom>
            <a:noFill/>
            <a:ln w="9525">
              <a:noFill/>
              <a:miter lim="800000"/>
              <a:headEnd/>
              <a:tailEnd/>
            </a:ln>
            <a:effectLst/>
          </p:spPr>
          <p:txBody>
            <a:bodyPr>
              <a:spAutoFit/>
            </a:bodyPr>
            <a:lstStyle/>
            <a:p>
              <a:pPr>
                <a:spcBef>
                  <a:spcPct val="50000"/>
                </a:spcBef>
              </a:pPr>
              <a:r>
                <a:rPr lang="en-US" sz="1600" i="1">
                  <a:solidFill>
                    <a:srgbClr val="FF0000"/>
                  </a:solidFill>
                  <a:effectLst>
                    <a:outerShdw blurRad="38100" dist="38100" dir="2700000" algn="tl">
                      <a:srgbClr val="C0C0C0"/>
                    </a:outerShdw>
                  </a:effectLst>
                  <a:latin typeface="Times New Roman" pitchFamily="18" charset="0"/>
                </a:rPr>
                <a:t>P = P</a:t>
              </a:r>
              <a:r>
                <a:rPr lang="en-US" sz="1600" i="1" baseline="-25000">
                  <a:solidFill>
                    <a:srgbClr val="FF0000"/>
                  </a:solidFill>
                  <a:effectLst>
                    <a:outerShdw blurRad="38100" dist="38100" dir="2700000" algn="tl">
                      <a:srgbClr val="C0C0C0"/>
                    </a:outerShdw>
                  </a:effectLst>
                  <a:latin typeface="Times New Roman" pitchFamily="18" charset="0"/>
                </a:rPr>
                <a:t>1</a:t>
              </a:r>
              <a:r>
                <a:rPr lang="en-US" sz="1600" i="1">
                  <a:solidFill>
                    <a:srgbClr val="FF0000"/>
                  </a:solidFill>
                  <a:effectLst>
                    <a:outerShdw blurRad="38100" dist="38100" dir="2700000" algn="tl">
                      <a:srgbClr val="C0C0C0"/>
                    </a:outerShdw>
                  </a:effectLst>
                  <a:latin typeface="Times New Roman" pitchFamily="18" charset="0"/>
                </a:rPr>
                <a:t> +P</a:t>
              </a:r>
              <a:r>
                <a:rPr lang="en-US" sz="1600" i="1" baseline="-25000">
                  <a:solidFill>
                    <a:srgbClr val="FF0000"/>
                  </a:solidFill>
                  <a:effectLst>
                    <a:outerShdw blurRad="38100" dist="38100" dir="2700000" algn="tl">
                      <a:srgbClr val="C0C0C0"/>
                    </a:outerShdw>
                  </a:effectLst>
                  <a:latin typeface="Times New Roman" pitchFamily="18" charset="0"/>
                </a:rPr>
                <a:t>s</a:t>
              </a:r>
              <a:endParaRPr lang="th-TH" sz="1600" i="1">
                <a:solidFill>
                  <a:srgbClr val="FF0000"/>
                </a:solidFill>
                <a:effectLst>
                  <a:outerShdw blurRad="38100" dist="38100" dir="2700000" algn="tl">
                    <a:srgbClr val="C0C0C0"/>
                  </a:outerShdw>
                </a:effectLst>
                <a:latin typeface="Times New Roman" pitchFamily="18" charset="0"/>
              </a:endParaRPr>
            </a:p>
          </p:txBody>
        </p:sp>
        <p:sp>
          <p:nvSpPr>
            <p:cNvPr id="100381" name="Oval 29"/>
            <p:cNvSpPr>
              <a:spLocks noChangeArrowheads="1"/>
            </p:cNvSpPr>
            <p:nvPr/>
          </p:nvSpPr>
          <p:spPr bwMode="auto">
            <a:xfrm>
              <a:off x="1112" y="1925"/>
              <a:ext cx="63" cy="55"/>
            </a:xfrm>
            <a:prstGeom prst="ellipse">
              <a:avLst/>
            </a:prstGeom>
            <a:solidFill>
              <a:srgbClr val="FF6600"/>
            </a:solidFill>
            <a:ln w="9525">
              <a:solidFill>
                <a:srgbClr val="0000FF"/>
              </a:solidFill>
              <a:round/>
              <a:headEnd/>
              <a:tailEnd/>
            </a:ln>
            <a:effectLst/>
          </p:spPr>
          <p:txBody>
            <a:bodyPr wrap="none" anchor="ctr"/>
            <a:lstStyle/>
            <a:p>
              <a:endParaRPr lang="th-TH"/>
            </a:p>
          </p:txBody>
        </p:sp>
        <p:sp>
          <p:nvSpPr>
            <p:cNvPr id="100380" name="Line 28"/>
            <p:cNvSpPr>
              <a:spLocks noChangeShapeType="1"/>
            </p:cNvSpPr>
            <p:nvPr/>
          </p:nvSpPr>
          <p:spPr bwMode="auto">
            <a:xfrm flipV="1">
              <a:off x="1144" y="1953"/>
              <a:ext cx="0" cy="681"/>
            </a:xfrm>
            <a:prstGeom prst="line">
              <a:avLst/>
            </a:prstGeom>
            <a:noFill/>
            <a:ln w="38100">
              <a:solidFill>
                <a:srgbClr val="FF0000"/>
              </a:solidFill>
              <a:round/>
              <a:headEnd/>
              <a:tailEnd type="triangle" w="med" len="med"/>
            </a:ln>
            <a:effectLst/>
          </p:spPr>
          <p:txBody>
            <a:bodyPr/>
            <a:lstStyle/>
            <a:p>
              <a:endParaRPr lang="th-TH"/>
            </a:p>
          </p:txBody>
        </p:sp>
      </p:grpSp>
      <p:grpSp>
        <p:nvGrpSpPr>
          <p:cNvPr id="100410" name="Group 58"/>
          <p:cNvGrpSpPr>
            <a:grpSpLocks/>
          </p:cNvGrpSpPr>
          <p:nvPr/>
        </p:nvGrpSpPr>
        <p:grpSpPr bwMode="auto">
          <a:xfrm>
            <a:off x="439738" y="1651000"/>
            <a:ext cx="1239837" cy="1412875"/>
            <a:chOff x="277" y="984"/>
            <a:chExt cx="781" cy="890"/>
          </a:xfrm>
        </p:grpSpPr>
        <p:grpSp>
          <p:nvGrpSpPr>
            <p:cNvPr id="100392" name="Group 40"/>
            <p:cNvGrpSpPr>
              <a:grpSpLocks/>
            </p:cNvGrpSpPr>
            <p:nvPr/>
          </p:nvGrpSpPr>
          <p:grpSpPr bwMode="auto">
            <a:xfrm>
              <a:off x="328" y="1215"/>
              <a:ext cx="622" cy="659"/>
              <a:chOff x="294" y="961"/>
              <a:chExt cx="622" cy="659"/>
            </a:xfrm>
          </p:grpSpPr>
          <p:sp>
            <p:nvSpPr>
              <p:cNvPr id="100387" name="Rectangle 35"/>
              <p:cNvSpPr>
                <a:spLocks noChangeArrowheads="1"/>
              </p:cNvSpPr>
              <p:nvPr/>
            </p:nvSpPr>
            <p:spPr bwMode="auto">
              <a:xfrm>
                <a:off x="334" y="1242"/>
                <a:ext cx="582" cy="138"/>
              </a:xfrm>
              <a:prstGeom prst="rect">
                <a:avLst/>
              </a:prstGeom>
              <a:gradFill rotWithShape="1">
                <a:gsLst>
                  <a:gs pos="0">
                    <a:srgbClr val="808080">
                      <a:gamma/>
                      <a:shade val="76078"/>
                      <a:invGamma/>
                    </a:srgbClr>
                  </a:gs>
                  <a:gs pos="50000">
                    <a:srgbClr val="808080"/>
                  </a:gs>
                  <a:gs pos="100000">
                    <a:srgbClr val="808080">
                      <a:gamma/>
                      <a:shade val="76078"/>
                      <a:invGamma/>
                    </a:srgbClr>
                  </a:gs>
                </a:gsLst>
                <a:lin ang="0" scaled="1"/>
              </a:gradFill>
              <a:ln w="9525">
                <a:solidFill>
                  <a:schemeClr val="tx1"/>
                </a:solidFill>
                <a:miter lim="800000"/>
                <a:headEnd/>
                <a:tailEnd/>
              </a:ln>
              <a:effectLst/>
            </p:spPr>
            <p:txBody>
              <a:bodyPr wrap="none" anchor="ctr"/>
              <a:lstStyle/>
              <a:p>
                <a:endParaRPr lang="th-TH"/>
              </a:p>
            </p:txBody>
          </p:sp>
          <p:sp>
            <p:nvSpPr>
              <p:cNvPr id="100388" name="Line 36"/>
              <p:cNvSpPr>
                <a:spLocks noChangeShapeType="1"/>
              </p:cNvSpPr>
              <p:nvPr/>
            </p:nvSpPr>
            <p:spPr bwMode="auto">
              <a:xfrm flipV="1">
                <a:off x="634" y="1380"/>
                <a:ext cx="0" cy="240"/>
              </a:xfrm>
              <a:prstGeom prst="line">
                <a:avLst/>
              </a:prstGeom>
              <a:noFill/>
              <a:ln w="9525">
                <a:solidFill>
                  <a:schemeClr val="tx1"/>
                </a:solidFill>
                <a:round/>
                <a:headEnd/>
                <a:tailEnd type="triangle" w="med" len="med"/>
              </a:ln>
              <a:effectLst/>
            </p:spPr>
            <p:txBody>
              <a:bodyPr/>
              <a:lstStyle/>
              <a:p>
                <a:endParaRPr lang="th-TH"/>
              </a:p>
            </p:txBody>
          </p:sp>
          <p:sp>
            <p:nvSpPr>
              <p:cNvPr id="100389" name="Text Box 37"/>
              <p:cNvSpPr txBox="1">
                <a:spLocks noChangeArrowheads="1"/>
              </p:cNvSpPr>
              <p:nvPr/>
            </p:nvSpPr>
            <p:spPr bwMode="auto">
              <a:xfrm>
                <a:off x="294" y="1428"/>
                <a:ext cx="340" cy="192"/>
              </a:xfrm>
              <a:prstGeom prst="rect">
                <a:avLst/>
              </a:prstGeom>
              <a:noFill/>
              <a:ln w="9525">
                <a:noFill/>
                <a:miter lim="800000"/>
                <a:headEnd/>
                <a:tailEnd/>
              </a:ln>
              <a:effectLst/>
            </p:spPr>
            <p:txBody>
              <a:bodyPr>
                <a:spAutoFit/>
              </a:bodyPr>
              <a:lstStyle/>
              <a:p>
                <a:pPr>
                  <a:spcBef>
                    <a:spcPct val="50000"/>
                  </a:spcBef>
                </a:pPr>
                <a:r>
                  <a:rPr lang="en-US" sz="1400" i="1">
                    <a:latin typeface="Times New Roman" pitchFamily="18" charset="0"/>
                  </a:rPr>
                  <a:t>P1/A</a:t>
                </a:r>
                <a:endParaRPr lang="th-TH" sz="1400" i="1">
                  <a:latin typeface="Times New Roman" pitchFamily="18" charset="0"/>
                </a:endParaRPr>
              </a:p>
            </p:txBody>
          </p:sp>
          <p:sp>
            <p:nvSpPr>
              <p:cNvPr id="100390" name="Line 38"/>
              <p:cNvSpPr>
                <a:spLocks noChangeShapeType="1"/>
              </p:cNvSpPr>
              <p:nvPr/>
            </p:nvSpPr>
            <p:spPr bwMode="auto">
              <a:xfrm>
                <a:off x="634" y="961"/>
                <a:ext cx="0" cy="281"/>
              </a:xfrm>
              <a:prstGeom prst="line">
                <a:avLst/>
              </a:prstGeom>
              <a:noFill/>
              <a:ln w="9525">
                <a:solidFill>
                  <a:schemeClr val="tx1"/>
                </a:solidFill>
                <a:round/>
                <a:headEnd/>
                <a:tailEnd type="triangle" w="med" len="med"/>
              </a:ln>
              <a:effectLst/>
            </p:spPr>
            <p:txBody>
              <a:bodyPr/>
              <a:lstStyle/>
              <a:p>
                <a:endParaRPr lang="th-TH"/>
              </a:p>
            </p:txBody>
          </p:sp>
          <p:sp>
            <p:nvSpPr>
              <p:cNvPr id="100391" name="Text Box 39"/>
              <p:cNvSpPr txBox="1">
                <a:spLocks noChangeArrowheads="1"/>
              </p:cNvSpPr>
              <p:nvPr/>
            </p:nvSpPr>
            <p:spPr bwMode="auto">
              <a:xfrm>
                <a:off x="377" y="1009"/>
                <a:ext cx="381" cy="212"/>
              </a:xfrm>
              <a:prstGeom prst="rect">
                <a:avLst/>
              </a:prstGeom>
              <a:noFill/>
              <a:ln w="9525">
                <a:noFill/>
                <a:miter lim="800000"/>
                <a:headEnd/>
                <a:tailEnd/>
              </a:ln>
              <a:effectLst/>
            </p:spPr>
            <p:txBody>
              <a:bodyPr>
                <a:spAutoFit/>
              </a:bodyPr>
              <a:lstStyle/>
              <a:p>
                <a:pPr>
                  <a:spcBef>
                    <a:spcPct val="50000"/>
                  </a:spcBef>
                </a:pPr>
                <a:r>
                  <a:rPr lang="en-US" sz="1600" i="1">
                    <a:latin typeface="Times New Roman" pitchFamily="18" charset="0"/>
                  </a:rPr>
                  <a:t>F</a:t>
                </a:r>
                <a:r>
                  <a:rPr lang="en-US" sz="1600" i="1" baseline="-25000">
                    <a:latin typeface="Times New Roman" pitchFamily="18" charset="0"/>
                  </a:rPr>
                  <a:t>p</a:t>
                </a:r>
                <a:endParaRPr lang="th-TH" sz="1600" i="1" baseline="-25000">
                  <a:latin typeface="Times New Roman" pitchFamily="18" charset="0"/>
                </a:endParaRPr>
              </a:p>
            </p:txBody>
          </p:sp>
        </p:grpSp>
        <p:sp>
          <p:nvSpPr>
            <p:cNvPr id="100393" name="Text Box 41"/>
            <p:cNvSpPr txBox="1">
              <a:spLocks noChangeArrowheads="1"/>
            </p:cNvSpPr>
            <p:nvPr/>
          </p:nvSpPr>
          <p:spPr bwMode="auto">
            <a:xfrm>
              <a:off x="277" y="984"/>
              <a:ext cx="781" cy="231"/>
            </a:xfrm>
            <a:prstGeom prst="rect">
              <a:avLst/>
            </a:prstGeom>
            <a:noFill/>
            <a:ln w="9525">
              <a:noFill/>
              <a:miter lim="800000"/>
              <a:headEnd/>
              <a:tailEnd/>
            </a:ln>
            <a:effectLst/>
          </p:spPr>
          <p:txBody>
            <a:bodyPr>
              <a:spAutoFit/>
            </a:bodyPr>
            <a:lstStyle/>
            <a:p>
              <a:pPr algn="ctr">
                <a:spcBef>
                  <a:spcPct val="50000"/>
                </a:spcBef>
              </a:pPr>
              <a:r>
                <a:rPr lang="en-US" i="1">
                  <a:latin typeface="Times New Roman" pitchFamily="18" charset="0"/>
                </a:rPr>
                <a:t>State 1</a:t>
              </a:r>
              <a:endParaRPr lang="th-TH" i="1">
                <a:latin typeface="Times New Roman" pitchFamily="18" charset="0"/>
              </a:endParaRPr>
            </a:p>
          </p:txBody>
        </p:sp>
      </p:grpSp>
      <p:grpSp>
        <p:nvGrpSpPr>
          <p:cNvPr id="100409" name="Group 57"/>
          <p:cNvGrpSpPr>
            <a:grpSpLocks/>
          </p:cNvGrpSpPr>
          <p:nvPr/>
        </p:nvGrpSpPr>
        <p:grpSpPr bwMode="auto">
          <a:xfrm>
            <a:off x="2035175" y="1270000"/>
            <a:ext cx="1333500" cy="1412875"/>
            <a:chOff x="1230" y="724"/>
            <a:chExt cx="840" cy="890"/>
          </a:xfrm>
        </p:grpSpPr>
        <p:sp>
          <p:nvSpPr>
            <p:cNvPr id="100395" name="Rectangle 43"/>
            <p:cNvSpPr>
              <a:spLocks noChangeArrowheads="1"/>
            </p:cNvSpPr>
            <p:nvPr/>
          </p:nvSpPr>
          <p:spPr bwMode="auto">
            <a:xfrm>
              <a:off x="1325" y="1236"/>
              <a:ext cx="582" cy="138"/>
            </a:xfrm>
            <a:prstGeom prst="rect">
              <a:avLst/>
            </a:prstGeom>
            <a:gradFill rotWithShape="1">
              <a:gsLst>
                <a:gs pos="0">
                  <a:srgbClr val="808080">
                    <a:gamma/>
                    <a:shade val="76078"/>
                    <a:invGamma/>
                  </a:srgbClr>
                </a:gs>
                <a:gs pos="50000">
                  <a:srgbClr val="808080"/>
                </a:gs>
                <a:gs pos="100000">
                  <a:srgbClr val="808080">
                    <a:gamma/>
                    <a:shade val="76078"/>
                    <a:invGamma/>
                  </a:srgbClr>
                </a:gs>
              </a:gsLst>
              <a:lin ang="0" scaled="1"/>
            </a:gradFill>
            <a:ln w="9525">
              <a:solidFill>
                <a:schemeClr val="tx1"/>
              </a:solidFill>
              <a:miter lim="800000"/>
              <a:headEnd/>
              <a:tailEnd/>
            </a:ln>
            <a:effectLst/>
          </p:spPr>
          <p:txBody>
            <a:bodyPr wrap="none" anchor="ctr"/>
            <a:lstStyle/>
            <a:p>
              <a:endParaRPr lang="th-TH"/>
            </a:p>
          </p:txBody>
        </p:sp>
        <p:sp>
          <p:nvSpPr>
            <p:cNvPr id="100396" name="Line 44"/>
            <p:cNvSpPr>
              <a:spLocks noChangeShapeType="1"/>
            </p:cNvSpPr>
            <p:nvPr/>
          </p:nvSpPr>
          <p:spPr bwMode="auto">
            <a:xfrm flipV="1">
              <a:off x="1625" y="1374"/>
              <a:ext cx="0" cy="240"/>
            </a:xfrm>
            <a:prstGeom prst="line">
              <a:avLst/>
            </a:prstGeom>
            <a:noFill/>
            <a:ln w="9525">
              <a:solidFill>
                <a:schemeClr val="tx1"/>
              </a:solidFill>
              <a:round/>
              <a:headEnd/>
              <a:tailEnd type="triangle" w="med" len="med"/>
            </a:ln>
            <a:effectLst/>
          </p:spPr>
          <p:txBody>
            <a:bodyPr/>
            <a:lstStyle/>
            <a:p>
              <a:endParaRPr lang="th-TH"/>
            </a:p>
          </p:txBody>
        </p:sp>
        <p:sp>
          <p:nvSpPr>
            <p:cNvPr id="100397" name="Text Box 45"/>
            <p:cNvSpPr txBox="1">
              <a:spLocks noChangeArrowheads="1"/>
            </p:cNvSpPr>
            <p:nvPr/>
          </p:nvSpPr>
          <p:spPr bwMode="auto">
            <a:xfrm>
              <a:off x="1285" y="1422"/>
              <a:ext cx="340" cy="192"/>
            </a:xfrm>
            <a:prstGeom prst="rect">
              <a:avLst/>
            </a:prstGeom>
            <a:noFill/>
            <a:ln w="9525">
              <a:noFill/>
              <a:miter lim="800000"/>
              <a:headEnd/>
              <a:tailEnd/>
            </a:ln>
            <a:effectLst/>
          </p:spPr>
          <p:txBody>
            <a:bodyPr>
              <a:spAutoFit/>
            </a:bodyPr>
            <a:lstStyle/>
            <a:p>
              <a:pPr>
                <a:spcBef>
                  <a:spcPct val="50000"/>
                </a:spcBef>
              </a:pPr>
              <a:r>
                <a:rPr lang="en-US" sz="1400" i="1">
                  <a:latin typeface="Times New Roman" pitchFamily="18" charset="0"/>
                </a:rPr>
                <a:t>P/A</a:t>
              </a:r>
              <a:endParaRPr lang="th-TH" sz="1400" i="1">
                <a:latin typeface="Times New Roman" pitchFamily="18" charset="0"/>
              </a:endParaRPr>
            </a:p>
          </p:txBody>
        </p:sp>
        <p:sp>
          <p:nvSpPr>
            <p:cNvPr id="100398" name="Line 46"/>
            <p:cNvSpPr>
              <a:spLocks noChangeShapeType="1"/>
            </p:cNvSpPr>
            <p:nvPr/>
          </p:nvSpPr>
          <p:spPr bwMode="auto">
            <a:xfrm>
              <a:off x="1451" y="955"/>
              <a:ext cx="0" cy="281"/>
            </a:xfrm>
            <a:prstGeom prst="line">
              <a:avLst/>
            </a:prstGeom>
            <a:noFill/>
            <a:ln w="9525">
              <a:solidFill>
                <a:schemeClr val="tx1"/>
              </a:solidFill>
              <a:round/>
              <a:headEnd/>
              <a:tailEnd type="triangle" w="med" len="med"/>
            </a:ln>
            <a:effectLst/>
          </p:spPr>
          <p:txBody>
            <a:bodyPr/>
            <a:lstStyle/>
            <a:p>
              <a:endParaRPr lang="th-TH"/>
            </a:p>
          </p:txBody>
        </p:sp>
        <p:sp>
          <p:nvSpPr>
            <p:cNvPr id="100399" name="Text Box 47"/>
            <p:cNvSpPr txBox="1">
              <a:spLocks noChangeArrowheads="1"/>
            </p:cNvSpPr>
            <p:nvPr/>
          </p:nvSpPr>
          <p:spPr bwMode="auto">
            <a:xfrm>
              <a:off x="1230" y="1003"/>
              <a:ext cx="381" cy="212"/>
            </a:xfrm>
            <a:prstGeom prst="rect">
              <a:avLst/>
            </a:prstGeom>
            <a:noFill/>
            <a:ln w="9525">
              <a:noFill/>
              <a:miter lim="800000"/>
              <a:headEnd/>
              <a:tailEnd/>
            </a:ln>
            <a:effectLst/>
          </p:spPr>
          <p:txBody>
            <a:bodyPr>
              <a:spAutoFit/>
            </a:bodyPr>
            <a:lstStyle/>
            <a:p>
              <a:pPr>
                <a:spcBef>
                  <a:spcPct val="50000"/>
                </a:spcBef>
              </a:pPr>
              <a:r>
                <a:rPr lang="en-US" sz="1600" i="1">
                  <a:latin typeface="Times New Roman" pitchFamily="18" charset="0"/>
                </a:rPr>
                <a:t>F</a:t>
              </a:r>
              <a:r>
                <a:rPr lang="en-US" sz="1600" i="1" baseline="-25000">
                  <a:latin typeface="Times New Roman" pitchFamily="18" charset="0"/>
                </a:rPr>
                <a:t>p</a:t>
              </a:r>
              <a:endParaRPr lang="th-TH" sz="1600" i="1" baseline="-25000">
                <a:latin typeface="Times New Roman" pitchFamily="18" charset="0"/>
              </a:endParaRPr>
            </a:p>
          </p:txBody>
        </p:sp>
        <p:sp>
          <p:nvSpPr>
            <p:cNvPr id="100400" name="Text Box 48"/>
            <p:cNvSpPr txBox="1">
              <a:spLocks noChangeArrowheads="1"/>
            </p:cNvSpPr>
            <p:nvPr/>
          </p:nvSpPr>
          <p:spPr bwMode="auto">
            <a:xfrm>
              <a:off x="1234" y="724"/>
              <a:ext cx="781" cy="231"/>
            </a:xfrm>
            <a:prstGeom prst="rect">
              <a:avLst/>
            </a:prstGeom>
            <a:noFill/>
            <a:ln w="9525">
              <a:noFill/>
              <a:miter lim="800000"/>
              <a:headEnd/>
              <a:tailEnd/>
            </a:ln>
            <a:effectLst/>
          </p:spPr>
          <p:txBody>
            <a:bodyPr>
              <a:spAutoFit/>
            </a:bodyPr>
            <a:lstStyle/>
            <a:p>
              <a:pPr algn="ctr">
                <a:spcBef>
                  <a:spcPct val="50000"/>
                </a:spcBef>
              </a:pPr>
              <a:r>
                <a:rPr lang="en-US" i="1">
                  <a:latin typeface="Times New Roman" pitchFamily="18" charset="0"/>
                </a:rPr>
                <a:t>State 1-2</a:t>
              </a:r>
              <a:endParaRPr lang="th-TH" i="1">
                <a:latin typeface="Times New Roman" pitchFamily="18" charset="0"/>
              </a:endParaRPr>
            </a:p>
          </p:txBody>
        </p:sp>
        <p:sp>
          <p:nvSpPr>
            <p:cNvPr id="100407" name="Line 55"/>
            <p:cNvSpPr>
              <a:spLocks noChangeShapeType="1"/>
            </p:cNvSpPr>
            <p:nvPr/>
          </p:nvSpPr>
          <p:spPr bwMode="auto">
            <a:xfrm>
              <a:off x="1727" y="964"/>
              <a:ext cx="0" cy="281"/>
            </a:xfrm>
            <a:prstGeom prst="line">
              <a:avLst/>
            </a:prstGeom>
            <a:noFill/>
            <a:ln w="9525">
              <a:solidFill>
                <a:schemeClr val="tx1"/>
              </a:solidFill>
              <a:round/>
              <a:headEnd/>
              <a:tailEnd type="triangle" w="med" len="med"/>
            </a:ln>
            <a:effectLst/>
          </p:spPr>
          <p:txBody>
            <a:bodyPr/>
            <a:lstStyle/>
            <a:p>
              <a:endParaRPr lang="th-TH"/>
            </a:p>
          </p:txBody>
        </p:sp>
        <p:sp>
          <p:nvSpPr>
            <p:cNvPr id="100408" name="Text Box 56"/>
            <p:cNvSpPr txBox="1">
              <a:spLocks noChangeArrowheads="1"/>
            </p:cNvSpPr>
            <p:nvPr/>
          </p:nvSpPr>
          <p:spPr bwMode="auto">
            <a:xfrm>
              <a:off x="1689" y="1003"/>
              <a:ext cx="381" cy="212"/>
            </a:xfrm>
            <a:prstGeom prst="rect">
              <a:avLst/>
            </a:prstGeom>
            <a:noFill/>
            <a:ln w="9525">
              <a:noFill/>
              <a:miter lim="800000"/>
              <a:headEnd/>
              <a:tailEnd/>
            </a:ln>
            <a:effectLst/>
          </p:spPr>
          <p:txBody>
            <a:bodyPr>
              <a:spAutoFit/>
            </a:bodyPr>
            <a:lstStyle/>
            <a:p>
              <a:pPr>
                <a:spcBef>
                  <a:spcPct val="50000"/>
                </a:spcBef>
              </a:pPr>
              <a:r>
                <a:rPr lang="en-US" sz="1600" i="1">
                  <a:latin typeface="Times New Roman" pitchFamily="18" charset="0"/>
                </a:rPr>
                <a:t>F</a:t>
              </a:r>
              <a:r>
                <a:rPr lang="en-US" sz="1600" i="1" baseline="-25000">
                  <a:latin typeface="Times New Roman" pitchFamily="18" charset="0"/>
                </a:rPr>
                <a:t>s</a:t>
              </a:r>
              <a:endParaRPr lang="th-TH" sz="1600" i="1" baseline="-25000">
                <a:latin typeface="Times New Roman" pitchFamily="18" charset="0"/>
              </a:endParaRPr>
            </a:p>
          </p:txBody>
        </p:sp>
      </p:grpSp>
      <p:grpSp>
        <p:nvGrpSpPr>
          <p:cNvPr id="100416" name="Group 64"/>
          <p:cNvGrpSpPr>
            <a:grpSpLocks/>
          </p:cNvGrpSpPr>
          <p:nvPr/>
        </p:nvGrpSpPr>
        <p:grpSpPr bwMode="auto">
          <a:xfrm>
            <a:off x="1689100" y="1828800"/>
            <a:ext cx="384175" cy="847725"/>
            <a:chOff x="1064" y="1096"/>
            <a:chExt cx="242" cy="534"/>
          </a:xfrm>
        </p:grpSpPr>
        <p:sp>
          <p:nvSpPr>
            <p:cNvPr id="100411" name="Line 59"/>
            <p:cNvSpPr>
              <a:spLocks noChangeShapeType="1"/>
            </p:cNvSpPr>
            <p:nvPr/>
          </p:nvSpPr>
          <p:spPr bwMode="auto">
            <a:xfrm>
              <a:off x="1088" y="1496"/>
              <a:ext cx="117" cy="0"/>
            </a:xfrm>
            <a:prstGeom prst="line">
              <a:avLst/>
            </a:prstGeom>
            <a:noFill/>
            <a:ln w="9525">
              <a:solidFill>
                <a:schemeClr val="tx1"/>
              </a:solidFill>
              <a:round/>
              <a:headEnd/>
              <a:tailEnd/>
            </a:ln>
            <a:effectLst/>
          </p:spPr>
          <p:txBody>
            <a:bodyPr/>
            <a:lstStyle/>
            <a:p>
              <a:endParaRPr lang="th-TH"/>
            </a:p>
          </p:txBody>
        </p:sp>
        <p:sp>
          <p:nvSpPr>
            <p:cNvPr id="100412" name="Line 60"/>
            <p:cNvSpPr>
              <a:spLocks noChangeShapeType="1"/>
            </p:cNvSpPr>
            <p:nvPr/>
          </p:nvSpPr>
          <p:spPr bwMode="auto">
            <a:xfrm flipV="1">
              <a:off x="1144" y="1265"/>
              <a:ext cx="0" cy="231"/>
            </a:xfrm>
            <a:prstGeom prst="line">
              <a:avLst/>
            </a:prstGeom>
            <a:noFill/>
            <a:ln w="9525">
              <a:solidFill>
                <a:schemeClr val="tx1"/>
              </a:solidFill>
              <a:round/>
              <a:headEnd/>
              <a:tailEnd type="triangle" w="med" len="med"/>
            </a:ln>
            <a:effectLst/>
          </p:spPr>
          <p:txBody>
            <a:bodyPr/>
            <a:lstStyle/>
            <a:p>
              <a:endParaRPr lang="th-TH"/>
            </a:p>
          </p:txBody>
        </p:sp>
        <p:sp>
          <p:nvSpPr>
            <p:cNvPr id="100413" name="Line 61"/>
            <p:cNvSpPr>
              <a:spLocks noChangeShapeType="1"/>
            </p:cNvSpPr>
            <p:nvPr/>
          </p:nvSpPr>
          <p:spPr bwMode="auto">
            <a:xfrm>
              <a:off x="1084" y="1268"/>
              <a:ext cx="117" cy="0"/>
            </a:xfrm>
            <a:prstGeom prst="line">
              <a:avLst/>
            </a:prstGeom>
            <a:noFill/>
            <a:ln w="9525">
              <a:solidFill>
                <a:schemeClr val="tx1"/>
              </a:solidFill>
              <a:round/>
              <a:headEnd/>
              <a:tailEnd/>
            </a:ln>
            <a:effectLst/>
          </p:spPr>
          <p:txBody>
            <a:bodyPr/>
            <a:lstStyle/>
            <a:p>
              <a:endParaRPr lang="th-TH"/>
            </a:p>
          </p:txBody>
        </p:sp>
        <p:sp>
          <p:nvSpPr>
            <p:cNvPr id="100414" name="Text Box 62"/>
            <p:cNvSpPr txBox="1">
              <a:spLocks noChangeArrowheads="1"/>
            </p:cNvSpPr>
            <p:nvPr/>
          </p:nvSpPr>
          <p:spPr bwMode="auto">
            <a:xfrm>
              <a:off x="1064" y="1438"/>
              <a:ext cx="242" cy="192"/>
            </a:xfrm>
            <a:prstGeom prst="rect">
              <a:avLst/>
            </a:prstGeom>
            <a:noFill/>
            <a:ln w="9525">
              <a:noFill/>
              <a:miter lim="800000"/>
              <a:headEnd/>
              <a:tailEnd/>
            </a:ln>
            <a:effectLst/>
          </p:spPr>
          <p:txBody>
            <a:bodyPr>
              <a:spAutoFit/>
            </a:bodyPr>
            <a:lstStyle/>
            <a:p>
              <a:pPr>
                <a:spcBef>
                  <a:spcPct val="50000"/>
                </a:spcBef>
              </a:pPr>
              <a:r>
                <a:rPr lang="en-US" sz="1400" i="1">
                  <a:latin typeface="Times New Roman" pitchFamily="18" charset="0"/>
                </a:rPr>
                <a:t>x</a:t>
              </a:r>
              <a:r>
                <a:rPr lang="en-US" sz="1400" i="1" baseline="-25000">
                  <a:latin typeface="Times New Roman" pitchFamily="18" charset="0"/>
                </a:rPr>
                <a:t>1</a:t>
              </a:r>
              <a:endParaRPr lang="th-TH" sz="1400" i="1" baseline="-25000">
                <a:latin typeface="Times New Roman" pitchFamily="18" charset="0"/>
              </a:endParaRPr>
            </a:p>
          </p:txBody>
        </p:sp>
        <p:sp>
          <p:nvSpPr>
            <p:cNvPr id="100415" name="Text Box 63"/>
            <p:cNvSpPr txBox="1">
              <a:spLocks noChangeArrowheads="1"/>
            </p:cNvSpPr>
            <p:nvPr/>
          </p:nvSpPr>
          <p:spPr bwMode="auto">
            <a:xfrm>
              <a:off x="1064" y="1096"/>
              <a:ext cx="147" cy="192"/>
            </a:xfrm>
            <a:prstGeom prst="rect">
              <a:avLst/>
            </a:prstGeom>
            <a:noFill/>
            <a:ln w="9525">
              <a:noFill/>
              <a:miter lim="800000"/>
              <a:headEnd/>
              <a:tailEnd/>
            </a:ln>
            <a:effectLst/>
          </p:spPr>
          <p:txBody>
            <a:bodyPr>
              <a:spAutoFit/>
            </a:bodyPr>
            <a:lstStyle/>
            <a:p>
              <a:pPr>
                <a:spcBef>
                  <a:spcPct val="50000"/>
                </a:spcBef>
              </a:pPr>
              <a:r>
                <a:rPr lang="en-US" sz="1400" i="1">
                  <a:latin typeface="Times New Roman" pitchFamily="18" charset="0"/>
                </a:rPr>
                <a:t>x</a:t>
              </a:r>
              <a:endParaRPr lang="th-TH" sz="1400" i="1" baseline="-25000">
                <a:latin typeface="Times New Roman" pitchFamily="18" charset="0"/>
              </a:endParaRPr>
            </a:p>
          </p:txBody>
        </p:sp>
      </p:grpSp>
      <p:sp>
        <p:nvSpPr>
          <p:cNvPr id="100418" name="Rectangle 66"/>
          <p:cNvSpPr>
            <a:spLocks noChangeArrowheads="1"/>
          </p:cNvSpPr>
          <p:nvPr/>
        </p:nvSpPr>
        <p:spPr bwMode="auto">
          <a:xfrm>
            <a:off x="439738" y="266700"/>
            <a:ext cx="6951662" cy="914400"/>
          </a:xfrm>
          <a:prstGeom prst="rect">
            <a:avLst/>
          </a:prstGeom>
          <a:noFill/>
          <a:ln w="9525">
            <a:noFill/>
            <a:miter lim="800000"/>
            <a:headEnd/>
            <a:tailEnd/>
          </a:ln>
          <a:effectLst/>
        </p:spPr>
        <p:txBody>
          <a:bodyPr anchor="ctr"/>
          <a:lstStyle/>
          <a:p>
            <a:r>
              <a:rPr lang="en-US" sz="3000" i="1">
                <a:solidFill>
                  <a:schemeClr val="tx2"/>
                </a:solidFill>
                <a:latin typeface="Times New Roman" pitchFamily="18" charset="0"/>
              </a:rPr>
              <a:t>Example 3-10   Analysis</a:t>
            </a:r>
            <a:endParaRPr lang="th-TH" sz="3000" i="1">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410"/>
                                        </p:tgtEl>
                                        <p:attrNameLst>
                                          <p:attrName>style.visibility</p:attrName>
                                        </p:attrNameLst>
                                      </p:cBhvr>
                                      <p:to>
                                        <p:strVal val="visible"/>
                                      </p:to>
                                    </p:set>
                                    <p:animEffect transition="in" filter="fade">
                                      <p:cBhvr>
                                        <p:cTn id="7" dur="2000"/>
                                        <p:tgtEl>
                                          <p:spTgt spid="1004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0416"/>
                                        </p:tgtEl>
                                        <p:attrNameLst>
                                          <p:attrName>style.visibility</p:attrName>
                                        </p:attrNameLst>
                                      </p:cBhvr>
                                      <p:to>
                                        <p:strVal val="visible"/>
                                      </p:to>
                                    </p:set>
                                    <p:animEffect transition="in" filter="fade">
                                      <p:cBhvr>
                                        <p:cTn id="11" dur="2000"/>
                                        <p:tgtEl>
                                          <p:spTgt spid="10041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0409"/>
                                        </p:tgtEl>
                                        <p:attrNameLst>
                                          <p:attrName>style.visibility</p:attrName>
                                        </p:attrNameLst>
                                      </p:cBhvr>
                                      <p:to>
                                        <p:strVal val="visible"/>
                                      </p:to>
                                    </p:set>
                                    <p:animEffect transition="in" filter="fade">
                                      <p:cBhvr>
                                        <p:cTn id="15" dur="2000"/>
                                        <p:tgtEl>
                                          <p:spTgt spid="10040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0384"/>
                                        </p:tgtEl>
                                        <p:attrNameLst>
                                          <p:attrName>style.visibility</p:attrName>
                                        </p:attrNameLst>
                                      </p:cBhvr>
                                      <p:to>
                                        <p:strVal val="visible"/>
                                      </p:to>
                                    </p:set>
                                    <p:animEffect transition="in" filter="fade">
                                      <p:cBhvr>
                                        <p:cTn id="19" dur="2000"/>
                                        <p:tgtEl>
                                          <p:spTgt spid="100384"/>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0383"/>
                                        </p:tgtEl>
                                        <p:attrNameLst>
                                          <p:attrName>style.visibility</p:attrName>
                                        </p:attrNameLst>
                                      </p:cBhvr>
                                      <p:to>
                                        <p:strVal val="visible"/>
                                      </p:to>
                                    </p:set>
                                    <p:animEffect transition="in" filter="fade">
                                      <p:cBhvr>
                                        <p:cTn id="23" dur="2000"/>
                                        <p:tgtEl>
                                          <p:spTgt spid="100383"/>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0385"/>
                                        </p:tgtEl>
                                        <p:attrNameLst>
                                          <p:attrName>style.visibility</p:attrName>
                                        </p:attrNameLst>
                                      </p:cBhvr>
                                      <p:to>
                                        <p:strVal val="visible"/>
                                      </p:to>
                                    </p:set>
                                    <p:animEffect transition="in" filter="fade">
                                      <p:cBhvr>
                                        <p:cTn id="27" dur="2000"/>
                                        <p:tgtEl>
                                          <p:spTgt spid="100385"/>
                                        </p:tgtEl>
                                      </p:cBhvr>
                                    </p:animEffect>
                                  </p:childTnLst>
                                </p:cTn>
                              </p:par>
                            </p:childTnLst>
                          </p:cTn>
                        </p:par>
                        <p:par>
                          <p:cTn id="28" fill="hold">
                            <p:stCondLst>
                              <p:cond delay="12000"/>
                            </p:stCondLst>
                            <p:childTnLst>
                              <p:par>
                                <p:cTn id="29" presetID="22" presetClass="entr" presetSubtype="4" fill="hold" nodeType="afterEffect">
                                  <p:stCondLst>
                                    <p:cond delay="0"/>
                                  </p:stCondLst>
                                  <p:childTnLst>
                                    <p:set>
                                      <p:cBhvr>
                                        <p:cTn id="30" dur="1" fill="hold">
                                          <p:stCondLst>
                                            <p:cond delay="0"/>
                                          </p:stCondLst>
                                        </p:cTn>
                                        <p:tgtEl>
                                          <p:spTgt spid="100382"/>
                                        </p:tgtEl>
                                        <p:attrNameLst>
                                          <p:attrName>style.visibility</p:attrName>
                                        </p:attrNameLst>
                                      </p:cBhvr>
                                      <p:to>
                                        <p:strVal val="visible"/>
                                      </p:to>
                                    </p:set>
                                    <p:animEffect transition="in" filter="wipe(down)">
                                      <p:cBhvr>
                                        <p:cTn id="31" dur="2000"/>
                                        <p:tgtEl>
                                          <p:spTgt spid="100382"/>
                                        </p:tgtEl>
                                      </p:cBhvr>
                                    </p:animEffect>
                                  </p:childTnLst>
                                </p:cTn>
                              </p:par>
                            </p:childTnLst>
                          </p:cTn>
                        </p:par>
                        <p:par>
                          <p:cTn id="32" fill="hold">
                            <p:stCondLst>
                              <p:cond delay="14000"/>
                            </p:stCondLst>
                            <p:childTnLst>
                              <p:par>
                                <p:cTn id="33" presetID="18" presetClass="entr" presetSubtype="3" fill="hold" nodeType="afterEffect">
                                  <p:stCondLst>
                                    <p:cond delay="0"/>
                                  </p:stCondLst>
                                  <p:childTnLst>
                                    <p:set>
                                      <p:cBhvr>
                                        <p:cTn id="34" dur="1" fill="hold">
                                          <p:stCondLst>
                                            <p:cond delay="0"/>
                                          </p:stCondLst>
                                        </p:cTn>
                                        <p:tgtEl>
                                          <p:spTgt spid="100386"/>
                                        </p:tgtEl>
                                        <p:attrNameLst>
                                          <p:attrName>style.visibility</p:attrName>
                                        </p:attrNameLst>
                                      </p:cBhvr>
                                      <p:to>
                                        <p:strVal val="visible"/>
                                      </p:to>
                                    </p:set>
                                    <p:animEffect transition="in" filter="strips(upRight)">
                                      <p:cBhvr>
                                        <p:cTn id="35" dur="3000"/>
                                        <p:tgtEl>
                                          <p:spTgt spid="100386"/>
                                        </p:tgtEl>
                                      </p:cBhvr>
                                    </p:animEffect>
                                  </p:childTnLst>
                                </p:cTn>
                              </p:par>
                            </p:childTnLst>
                          </p:cTn>
                        </p:par>
                        <p:par>
                          <p:cTn id="36" fill="hold">
                            <p:stCondLst>
                              <p:cond delay="17000"/>
                            </p:stCondLst>
                            <p:childTnLst>
                              <p:par>
                                <p:cTn id="37" presetID="10" presetClass="entr" presetSubtype="0" fill="hold" grpId="0" nodeType="afterEffect">
                                  <p:stCondLst>
                                    <p:cond delay="0"/>
                                  </p:stCondLst>
                                  <p:childTnLst>
                                    <p:set>
                                      <p:cBhvr>
                                        <p:cTn id="38" dur="1" fill="hold">
                                          <p:stCondLst>
                                            <p:cond delay="0"/>
                                          </p:stCondLst>
                                        </p:cTn>
                                        <p:tgtEl>
                                          <p:spTgt spid="100379"/>
                                        </p:tgtEl>
                                        <p:attrNameLst>
                                          <p:attrName>style.visibility</p:attrName>
                                        </p:attrNameLst>
                                      </p:cBhvr>
                                      <p:to>
                                        <p:strVal val="visible"/>
                                      </p:to>
                                    </p:set>
                                    <p:animEffect transition="in" filter="fade">
                                      <p:cBhvr>
                                        <p:cTn id="39" dur="2000"/>
                                        <p:tgtEl>
                                          <p:spTgt spid="100379"/>
                                        </p:tgtEl>
                                      </p:cBhvr>
                                    </p:animEffect>
                                  </p:childTnLst>
                                </p:cTn>
                              </p:par>
                            </p:childTnLst>
                          </p:cTn>
                        </p:par>
                        <p:par>
                          <p:cTn id="40" fill="hold">
                            <p:stCondLst>
                              <p:cond delay="19000"/>
                            </p:stCondLst>
                            <p:childTnLst>
                              <p:par>
                                <p:cTn id="41" presetID="32" presetClass="emph" presetSubtype="0" repeatCount="indefinite" fill="hold" grpId="1" nodeType="afterEffect">
                                  <p:stCondLst>
                                    <p:cond delay="0"/>
                                  </p:stCondLst>
                                  <p:childTnLst>
                                    <p:animClr clrSpc="rgb" dir="cw">
                                      <p:cBhvr override="childStyle">
                                        <p:cTn id="42" dur="300" fill="hold"/>
                                        <p:tgtEl>
                                          <p:spTgt spid="100379"/>
                                        </p:tgtEl>
                                        <p:attrNameLst>
                                          <p:attrName>style.color</p:attrName>
                                        </p:attrNameLst>
                                      </p:cBhvr>
                                      <p:to>
                                        <a:srgbClr val="FFFF00"/>
                                      </p:to>
                                    </p:animClr>
                                    <p:animClr clrSpc="rgb" dir="cw">
                                      <p:cBhvr>
                                        <p:cTn id="43" dur="300" fill="hold"/>
                                        <p:tgtEl>
                                          <p:spTgt spid="100379"/>
                                        </p:tgtEl>
                                        <p:attrNameLst>
                                          <p:attrName>fillcolor</p:attrName>
                                        </p:attrNameLst>
                                      </p:cBhvr>
                                      <p:to>
                                        <a:srgbClr val="FFFF00"/>
                                      </p:to>
                                    </p:animClr>
                                    <p:set>
                                      <p:cBhvr>
                                        <p:cTn id="44" dur="300" fill="hold"/>
                                        <p:tgtEl>
                                          <p:spTgt spid="100379"/>
                                        </p:tgtEl>
                                        <p:attrNameLst>
                                          <p:attrName>fill.type</p:attrName>
                                        </p:attrNameLst>
                                      </p:cBhvr>
                                      <p:to>
                                        <p:strVal val="solid"/>
                                      </p:to>
                                    </p:set>
                                    <p:set>
                                      <p:cBhvr>
                                        <p:cTn id="45" dur="300" fill="hold"/>
                                        <p:tgtEl>
                                          <p:spTgt spid="100379"/>
                                        </p:tgtEl>
                                        <p:attrNameLst>
                                          <p:attrName>fill.on</p:attrName>
                                        </p:attrNameLst>
                                      </p:cBhvr>
                                      <p:to>
                                        <p:strVal val="true"/>
                                      </p:to>
                                    </p:set>
                                    <p:animRot by="120000">
                                      <p:cBhvr>
                                        <p:cTn id="46" dur="300" fill="hold">
                                          <p:stCondLst>
                                            <p:cond delay="0"/>
                                          </p:stCondLst>
                                        </p:cTn>
                                        <p:tgtEl>
                                          <p:spTgt spid="100379"/>
                                        </p:tgtEl>
                                        <p:attrNameLst>
                                          <p:attrName>r</p:attrName>
                                        </p:attrNameLst>
                                      </p:cBhvr>
                                    </p:animRot>
                                    <p:animRot by="-240000">
                                      <p:cBhvr>
                                        <p:cTn id="47" dur="600" fill="hold">
                                          <p:stCondLst>
                                            <p:cond delay="600"/>
                                          </p:stCondLst>
                                        </p:cTn>
                                        <p:tgtEl>
                                          <p:spTgt spid="100379"/>
                                        </p:tgtEl>
                                        <p:attrNameLst>
                                          <p:attrName>r</p:attrName>
                                        </p:attrNameLst>
                                      </p:cBhvr>
                                    </p:animRot>
                                    <p:animRot by="240000">
                                      <p:cBhvr>
                                        <p:cTn id="48" dur="600" fill="hold">
                                          <p:stCondLst>
                                            <p:cond delay="1200"/>
                                          </p:stCondLst>
                                        </p:cTn>
                                        <p:tgtEl>
                                          <p:spTgt spid="100379"/>
                                        </p:tgtEl>
                                        <p:attrNameLst>
                                          <p:attrName>r</p:attrName>
                                        </p:attrNameLst>
                                      </p:cBhvr>
                                    </p:animRot>
                                    <p:animRot by="-240000">
                                      <p:cBhvr>
                                        <p:cTn id="49" dur="600" fill="hold">
                                          <p:stCondLst>
                                            <p:cond delay="1800"/>
                                          </p:stCondLst>
                                        </p:cTn>
                                        <p:tgtEl>
                                          <p:spTgt spid="100379"/>
                                        </p:tgtEl>
                                        <p:attrNameLst>
                                          <p:attrName>r</p:attrName>
                                        </p:attrNameLst>
                                      </p:cBhvr>
                                    </p:animRot>
                                    <p:animRot by="120000">
                                      <p:cBhvr>
                                        <p:cTn id="50" dur="600" fill="hold">
                                          <p:stCondLst>
                                            <p:cond delay="2400"/>
                                          </p:stCondLst>
                                        </p:cTn>
                                        <p:tgtEl>
                                          <p:spTgt spid="100379"/>
                                        </p:tgtEl>
                                        <p:attrNameLst>
                                          <p:attrName>r</p:attrName>
                                        </p:attrNameLst>
                                      </p:cBhvr>
                                    </p:animRot>
                                  </p:childTnLst>
                                </p:cTn>
                              </p:par>
                            </p:childTnLst>
                          </p:cTn>
                        </p:par>
                        <p:par>
                          <p:cTn id="51" fill="hold">
                            <p:stCondLst>
                              <p:cond delay="22000"/>
                            </p:stCondLst>
                            <p:childTnLst>
                              <p:par>
                                <p:cTn id="52" presetID="22" presetClass="entr" presetSubtype="1" fill="hold" grpId="0" nodeType="afterEffect">
                                  <p:stCondLst>
                                    <p:cond delay="0"/>
                                  </p:stCondLst>
                                  <p:childTnLst>
                                    <p:set>
                                      <p:cBhvr>
                                        <p:cTn id="53" dur="1" fill="hold">
                                          <p:stCondLst>
                                            <p:cond delay="0"/>
                                          </p:stCondLst>
                                        </p:cTn>
                                        <p:tgtEl>
                                          <p:spTgt spid="100377"/>
                                        </p:tgtEl>
                                        <p:attrNameLst>
                                          <p:attrName>style.visibility</p:attrName>
                                        </p:attrNameLst>
                                      </p:cBhvr>
                                      <p:to>
                                        <p:strVal val="visible"/>
                                      </p:to>
                                    </p:set>
                                    <p:animEffect transition="in" filter="wipe(up)">
                                      <p:cBhvr>
                                        <p:cTn id="54" dur="5000"/>
                                        <p:tgtEl>
                                          <p:spTgt spid="100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9" grpId="0" animBg="1"/>
      <p:bldP spid="100379" grpId="1" animBg="1"/>
      <p:bldP spid="1003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8" name="ตัวยึดหมายเลขภาพนิ่ง 5"/>
          <p:cNvSpPr>
            <a:spLocks noGrp="1"/>
          </p:cNvSpPr>
          <p:nvPr>
            <p:ph type="sldNum" sz="quarter" idx="12"/>
          </p:nvPr>
        </p:nvSpPr>
        <p:spPr/>
        <p:txBody>
          <a:bodyPr/>
          <a:lstStyle/>
          <a:p>
            <a:fld id="{8FECC680-310D-4257-8B3A-AC518040DB96}" type="slidenum">
              <a:rPr lang="en-US"/>
              <a:pPr/>
              <a:t>21</a:t>
            </a:fld>
            <a:endParaRPr lang="th-TH"/>
          </a:p>
        </p:txBody>
      </p:sp>
      <p:sp>
        <p:nvSpPr>
          <p:cNvPr id="65538" name="Rectangle 2"/>
          <p:cNvSpPr>
            <a:spLocks noGrp="1" noChangeArrowheads="1"/>
          </p:cNvSpPr>
          <p:nvPr>
            <p:ph type="title"/>
          </p:nvPr>
        </p:nvSpPr>
        <p:spPr/>
        <p:txBody>
          <a:bodyPr/>
          <a:lstStyle/>
          <a:p>
            <a:r>
              <a:rPr lang="en-US"/>
              <a:t>1</a:t>
            </a:r>
            <a:r>
              <a:rPr lang="en-US" baseline="30000"/>
              <a:t>st</a:t>
            </a:r>
            <a:r>
              <a:rPr lang="en-US"/>
              <a:t> Law = Energy Conservation</a:t>
            </a:r>
            <a:endParaRPr lang="th-TH"/>
          </a:p>
        </p:txBody>
      </p:sp>
      <p:sp>
        <p:nvSpPr>
          <p:cNvPr id="65539" name="Rectangle 3"/>
          <p:cNvSpPr>
            <a:spLocks noGrp="1" noChangeArrowheads="1"/>
          </p:cNvSpPr>
          <p:nvPr>
            <p:ph type="body" idx="1"/>
          </p:nvPr>
        </p:nvSpPr>
        <p:spPr>
          <a:xfrm>
            <a:off x="609600" y="1600200"/>
            <a:ext cx="7924800" cy="1109663"/>
          </a:xfrm>
        </p:spPr>
        <p:txBody>
          <a:bodyPr/>
          <a:lstStyle/>
          <a:p>
            <a:pPr>
              <a:buFont typeface="Wingdings" pitchFamily="2" charset="2"/>
              <a:buNone/>
            </a:pPr>
            <a:r>
              <a:rPr lang="en-US" i="1">
                <a:latin typeface="Times New Roman" pitchFamily="18" charset="0"/>
              </a:rPr>
              <a:t>“Energy can be neither created nor destroyed; it can only change forms”</a:t>
            </a:r>
          </a:p>
          <a:p>
            <a:pPr lvl="1">
              <a:buFont typeface="Wingdings" pitchFamily="2" charset="2"/>
              <a:buNone/>
            </a:pPr>
            <a:endParaRPr lang="th-TH" i="1">
              <a:latin typeface="Times New Roman" pitchFamily="18" charset="0"/>
            </a:endParaRPr>
          </a:p>
        </p:txBody>
      </p:sp>
      <p:pic>
        <p:nvPicPr>
          <p:cNvPr id="65540" name="Picture 4" descr="pic30106"/>
          <p:cNvPicPr>
            <a:picLocks noChangeAspect="1" noChangeArrowheads="1"/>
          </p:cNvPicPr>
          <p:nvPr/>
        </p:nvPicPr>
        <p:blipFill>
          <a:blip r:embed="rId2" cstate="print"/>
          <a:srcRect/>
          <a:stretch>
            <a:fillRect/>
          </a:stretch>
        </p:blipFill>
        <p:spPr bwMode="auto">
          <a:xfrm>
            <a:off x="4406900" y="3708400"/>
            <a:ext cx="1630363" cy="2311400"/>
          </a:xfrm>
          <a:prstGeom prst="rect">
            <a:avLst/>
          </a:prstGeom>
          <a:noFill/>
        </p:spPr>
      </p:pic>
      <p:sp>
        <p:nvSpPr>
          <p:cNvPr id="65541" name="AutoShape 5"/>
          <p:cNvSpPr>
            <a:spLocks noChangeArrowheads="1"/>
          </p:cNvSpPr>
          <p:nvPr/>
        </p:nvSpPr>
        <p:spPr bwMode="auto">
          <a:xfrm>
            <a:off x="1668463" y="3062288"/>
            <a:ext cx="3238500" cy="1292225"/>
          </a:xfrm>
          <a:prstGeom prst="cloudCallout">
            <a:avLst>
              <a:gd name="adj1" fmla="val 48282"/>
              <a:gd name="adj2" fmla="val 53440"/>
            </a:avLst>
          </a:prstGeom>
          <a:solidFill>
            <a:schemeClr val="accent1"/>
          </a:solidFill>
          <a:ln w="9525">
            <a:solidFill>
              <a:schemeClr val="tx1"/>
            </a:solidFill>
            <a:round/>
            <a:headEnd/>
            <a:tailEnd/>
          </a:ln>
          <a:effectLst/>
        </p:spPr>
        <p:txBody>
          <a:bodyPr/>
          <a:lstStyle/>
          <a:p>
            <a:pPr algn="ctr"/>
            <a:r>
              <a:rPr lang="en-US" sz="2000" i="1">
                <a:solidFill>
                  <a:srgbClr val="FF0000"/>
                </a:solidFill>
                <a:latin typeface="Comic Sans MS" pitchFamily="66" charset="0"/>
              </a:rPr>
              <a:t>I’m using my Spider Internal ENERGY</a:t>
            </a:r>
            <a:endParaRPr lang="th-TH" sz="2000" i="1">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2000"/>
                                        <p:tgtEl>
                                          <p:spTgt spid="65540"/>
                                        </p:tgtEl>
                                      </p:cBhvr>
                                    </p:animEffect>
                                  </p:childTnLst>
                                </p:cTn>
                              </p:par>
                            </p:childTnLst>
                          </p:cTn>
                        </p:par>
                        <p:par>
                          <p:cTn id="8" fill="hold">
                            <p:stCondLst>
                              <p:cond delay="2000"/>
                            </p:stCondLst>
                            <p:childTnLst>
                              <p:par>
                                <p:cTn id="9" presetID="18" presetClass="entr" presetSubtype="9" fill="hold" grpId="0" nodeType="after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strips(upLeft)">
                                      <p:cBhvr>
                                        <p:cTn id="11"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52" name="ตัวยึดหมายเลขภาพนิ่ง 5"/>
          <p:cNvSpPr>
            <a:spLocks noGrp="1"/>
          </p:cNvSpPr>
          <p:nvPr>
            <p:ph type="sldNum" sz="quarter" idx="12"/>
          </p:nvPr>
        </p:nvSpPr>
        <p:spPr/>
        <p:txBody>
          <a:bodyPr/>
          <a:lstStyle/>
          <a:p>
            <a:fld id="{D2B9A791-2EC3-46B4-B250-7A2D1EF981C3}" type="slidenum">
              <a:rPr lang="en-US"/>
              <a:pPr/>
              <a:t>22</a:t>
            </a:fld>
            <a:endParaRPr lang="th-TH"/>
          </a:p>
        </p:txBody>
      </p:sp>
      <p:grpSp>
        <p:nvGrpSpPr>
          <p:cNvPr id="66562" name="Group 2"/>
          <p:cNvGrpSpPr>
            <a:grpSpLocks/>
          </p:cNvGrpSpPr>
          <p:nvPr/>
        </p:nvGrpSpPr>
        <p:grpSpPr bwMode="auto">
          <a:xfrm>
            <a:off x="796925" y="2078038"/>
            <a:ext cx="1285875" cy="2171700"/>
            <a:chOff x="502" y="1309"/>
            <a:chExt cx="810" cy="1368"/>
          </a:xfrm>
        </p:grpSpPr>
        <p:sp>
          <p:nvSpPr>
            <p:cNvPr id="66563" name="Rectangle 3"/>
            <p:cNvSpPr>
              <a:spLocks noChangeArrowheads="1"/>
            </p:cNvSpPr>
            <p:nvPr/>
          </p:nvSpPr>
          <p:spPr bwMode="auto">
            <a:xfrm>
              <a:off x="502" y="1309"/>
              <a:ext cx="810" cy="894"/>
            </a:xfrm>
            <a:prstGeom prst="rect">
              <a:avLst/>
            </a:prstGeom>
            <a:gradFill rotWithShape="1">
              <a:gsLst>
                <a:gs pos="0">
                  <a:srgbClr val="808080"/>
                </a:gs>
                <a:gs pos="50000">
                  <a:srgbClr val="808080">
                    <a:gamma/>
                    <a:tint val="50980"/>
                    <a:invGamma/>
                  </a:srgbClr>
                </a:gs>
                <a:gs pos="100000">
                  <a:srgbClr val="808080"/>
                </a:gs>
              </a:gsLst>
              <a:lin ang="0" scaled="1"/>
            </a:gradFill>
            <a:ln w="57150">
              <a:solidFill>
                <a:srgbClr val="4D4D4D"/>
              </a:solidFill>
              <a:miter lim="800000"/>
              <a:headEnd/>
              <a:tailEnd/>
            </a:ln>
          </p:spPr>
          <p:txBody>
            <a:bodyPr/>
            <a:lstStyle/>
            <a:p>
              <a:endParaRPr lang="th-TH"/>
            </a:p>
          </p:txBody>
        </p:sp>
        <p:sp>
          <p:nvSpPr>
            <p:cNvPr id="66564" name="Oval 4"/>
            <p:cNvSpPr>
              <a:spLocks noChangeArrowheads="1"/>
            </p:cNvSpPr>
            <p:nvPr/>
          </p:nvSpPr>
          <p:spPr bwMode="auto">
            <a:xfrm>
              <a:off x="604" y="1543"/>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65" name="Oval 5"/>
            <p:cNvSpPr>
              <a:spLocks noChangeArrowheads="1"/>
            </p:cNvSpPr>
            <p:nvPr/>
          </p:nvSpPr>
          <p:spPr bwMode="auto">
            <a:xfrm>
              <a:off x="628" y="1819"/>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66" name="Oval 6"/>
            <p:cNvSpPr>
              <a:spLocks noChangeArrowheads="1"/>
            </p:cNvSpPr>
            <p:nvPr/>
          </p:nvSpPr>
          <p:spPr bwMode="auto">
            <a:xfrm>
              <a:off x="838" y="195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67" name="Oval 7"/>
            <p:cNvSpPr>
              <a:spLocks noChangeArrowheads="1"/>
            </p:cNvSpPr>
            <p:nvPr/>
          </p:nvSpPr>
          <p:spPr bwMode="auto">
            <a:xfrm>
              <a:off x="994" y="156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68" name="Oval 8"/>
            <p:cNvSpPr>
              <a:spLocks noChangeArrowheads="1"/>
            </p:cNvSpPr>
            <p:nvPr/>
          </p:nvSpPr>
          <p:spPr bwMode="auto">
            <a:xfrm>
              <a:off x="802" y="144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69" name="Oval 9"/>
            <p:cNvSpPr>
              <a:spLocks noChangeArrowheads="1"/>
            </p:cNvSpPr>
            <p:nvPr/>
          </p:nvSpPr>
          <p:spPr bwMode="auto">
            <a:xfrm>
              <a:off x="766" y="1693"/>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70" name="Oval 10"/>
            <p:cNvSpPr>
              <a:spLocks noChangeArrowheads="1"/>
            </p:cNvSpPr>
            <p:nvPr/>
          </p:nvSpPr>
          <p:spPr bwMode="auto">
            <a:xfrm>
              <a:off x="1048" y="1957"/>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71" name="Rectangle 11"/>
            <p:cNvSpPr>
              <a:spLocks noChangeArrowheads="1"/>
            </p:cNvSpPr>
            <p:nvPr/>
          </p:nvSpPr>
          <p:spPr bwMode="auto">
            <a:xfrm>
              <a:off x="532" y="1345"/>
              <a:ext cx="750" cy="816"/>
            </a:xfrm>
            <a:prstGeom prst="rect">
              <a:avLst/>
            </a:prstGeom>
            <a:noFill/>
            <a:ln w="12700">
              <a:solidFill>
                <a:srgbClr val="FF0000"/>
              </a:solidFill>
              <a:prstDash val="dash"/>
              <a:miter lim="800000"/>
              <a:headEnd/>
              <a:tailEnd/>
            </a:ln>
          </p:spPr>
          <p:txBody>
            <a:bodyPr/>
            <a:lstStyle/>
            <a:p>
              <a:endParaRPr lang="th-TH"/>
            </a:p>
          </p:txBody>
        </p:sp>
        <p:sp>
          <p:nvSpPr>
            <p:cNvPr id="66572" name="Text Box 12"/>
            <p:cNvSpPr txBox="1">
              <a:spLocks noChangeArrowheads="1"/>
            </p:cNvSpPr>
            <p:nvPr/>
          </p:nvSpPr>
          <p:spPr bwMode="auto">
            <a:xfrm>
              <a:off x="502" y="2239"/>
              <a:ext cx="768" cy="438"/>
            </a:xfrm>
            <a:prstGeom prst="rect">
              <a:avLst/>
            </a:prstGeom>
            <a:noFill/>
            <a:ln w="9525">
              <a:noFill/>
              <a:miter lim="800000"/>
              <a:headEnd/>
              <a:tailEnd/>
            </a:ln>
          </p:spPr>
          <p:txBody>
            <a:bodyPr/>
            <a:lstStyle/>
            <a:p>
              <a:pPr algn="ctr"/>
              <a:r>
                <a:rPr lang="en-US" sz="1600"/>
                <a:t>State 1 </a:t>
              </a:r>
              <a:r>
                <a:rPr lang="th-TH" sz="1600"/>
                <a:t>Begining</a:t>
              </a:r>
            </a:p>
          </p:txBody>
        </p:sp>
      </p:grpSp>
      <p:sp>
        <p:nvSpPr>
          <p:cNvPr id="66573" name="Text Box 13"/>
          <p:cNvSpPr txBox="1">
            <a:spLocks noChangeArrowheads="1"/>
          </p:cNvSpPr>
          <p:nvPr/>
        </p:nvSpPr>
        <p:spPr bwMode="auto">
          <a:xfrm>
            <a:off x="2235200" y="4811713"/>
            <a:ext cx="4552950" cy="1200150"/>
          </a:xfrm>
          <a:prstGeom prst="rect">
            <a:avLst/>
          </a:prstGeom>
          <a:solidFill>
            <a:srgbClr val="FFFFFF"/>
          </a:solidFill>
          <a:ln w="9525">
            <a:solidFill>
              <a:srgbClr val="000000"/>
            </a:solidFill>
            <a:miter lim="800000"/>
            <a:headEnd/>
            <a:tailEnd/>
          </a:ln>
        </p:spPr>
        <p:txBody>
          <a:bodyPr/>
          <a:lstStyle/>
          <a:p>
            <a:r>
              <a:rPr lang="th-TH" sz="2800" i="1">
                <a:latin typeface="Times New Roman" pitchFamily="18" charset="0"/>
              </a:rPr>
              <a:t>     E</a:t>
            </a:r>
            <a:r>
              <a:rPr lang="th-TH" sz="2800" i="1" baseline="-25000">
                <a:latin typeface="Times New Roman" pitchFamily="18" charset="0"/>
              </a:rPr>
              <a:t>1</a:t>
            </a:r>
            <a:r>
              <a:rPr lang="th-TH" sz="2800" i="1">
                <a:latin typeface="Times New Roman" pitchFamily="18" charset="0"/>
              </a:rPr>
              <a:t> + ΣE</a:t>
            </a:r>
            <a:r>
              <a:rPr lang="th-TH" sz="2800" i="1" baseline="-25000">
                <a:latin typeface="Times New Roman" pitchFamily="18" charset="0"/>
              </a:rPr>
              <a:t>in</a:t>
            </a:r>
            <a:r>
              <a:rPr lang="th-TH" sz="2800" i="1">
                <a:latin typeface="Times New Roman" pitchFamily="18" charset="0"/>
              </a:rPr>
              <a:t>   =  E</a:t>
            </a:r>
            <a:r>
              <a:rPr lang="th-TH" sz="2800" i="1" baseline="-25000">
                <a:latin typeface="Times New Roman" pitchFamily="18" charset="0"/>
              </a:rPr>
              <a:t>2</a:t>
            </a:r>
            <a:r>
              <a:rPr lang="th-TH" sz="2800" i="1">
                <a:latin typeface="Times New Roman" pitchFamily="18" charset="0"/>
              </a:rPr>
              <a:t> + ΣE</a:t>
            </a:r>
            <a:r>
              <a:rPr lang="th-TH" sz="2800" i="1" baseline="-25000">
                <a:latin typeface="Times New Roman" pitchFamily="18" charset="0"/>
              </a:rPr>
              <a:t>out</a:t>
            </a:r>
          </a:p>
          <a:p>
            <a:r>
              <a:rPr lang="th-TH" sz="2800" i="1">
                <a:latin typeface="Times New Roman" pitchFamily="18" charset="0"/>
              </a:rPr>
              <a:t> </a:t>
            </a:r>
            <a:r>
              <a:rPr lang="en-US" sz="2800" i="1">
                <a:latin typeface="Times New Roman" pitchFamily="18" charset="0"/>
              </a:rPr>
              <a:t> </a:t>
            </a:r>
            <a:r>
              <a:rPr lang="th-TH" sz="2800" i="1">
                <a:latin typeface="Times New Roman" pitchFamily="18" charset="0"/>
              </a:rPr>
              <a:t>ΣE</a:t>
            </a:r>
            <a:r>
              <a:rPr lang="th-TH" sz="2800" i="1" baseline="-25000">
                <a:latin typeface="Times New Roman" pitchFamily="18" charset="0"/>
              </a:rPr>
              <a:t>in</a:t>
            </a:r>
            <a:r>
              <a:rPr lang="th-TH" sz="2800" i="1">
                <a:latin typeface="Times New Roman" pitchFamily="18" charset="0"/>
              </a:rPr>
              <a:t> - ΣE</a:t>
            </a:r>
            <a:r>
              <a:rPr lang="th-TH" sz="2800" i="1" baseline="-25000">
                <a:latin typeface="Times New Roman" pitchFamily="18" charset="0"/>
              </a:rPr>
              <a:t>out</a:t>
            </a:r>
            <a:r>
              <a:rPr lang="th-TH" sz="2800" i="1">
                <a:latin typeface="Times New Roman" pitchFamily="18" charset="0"/>
              </a:rPr>
              <a:t>  =  E</a:t>
            </a:r>
            <a:r>
              <a:rPr lang="th-TH" sz="2800" i="1" baseline="-25000">
                <a:latin typeface="Times New Roman" pitchFamily="18" charset="0"/>
              </a:rPr>
              <a:t>2</a:t>
            </a:r>
            <a:r>
              <a:rPr lang="th-TH" sz="2800" i="1">
                <a:latin typeface="Times New Roman" pitchFamily="18" charset="0"/>
              </a:rPr>
              <a:t>- E</a:t>
            </a:r>
            <a:r>
              <a:rPr lang="th-TH" sz="2800" i="1" baseline="-25000">
                <a:latin typeface="Times New Roman" pitchFamily="18" charset="0"/>
              </a:rPr>
              <a:t>1</a:t>
            </a:r>
            <a:r>
              <a:rPr lang="th-TH" sz="2800" i="1">
                <a:latin typeface="Times New Roman" pitchFamily="18" charset="0"/>
              </a:rPr>
              <a:t>  = ΔE</a:t>
            </a:r>
          </a:p>
        </p:txBody>
      </p:sp>
      <p:sp>
        <p:nvSpPr>
          <p:cNvPr id="66574" name="Rectangle 14"/>
          <p:cNvSpPr>
            <a:spLocks noGrp="1" noChangeArrowheads="1"/>
          </p:cNvSpPr>
          <p:nvPr>
            <p:ph type="title"/>
          </p:nvPr>
        </p:nvSpPr>
        <p:spPr/>
        <p:txBody>
          <a:bodyPr/>
          <a:lstStyle/>
          <a:p>
            <a:r>
              <a:rPr lang="en-US" sz="3800"/>
              <a:t>The First Law of Thermodynamics : </a:t>
            </a:r>
            <a:r>
              <a:rPr lang="en-US" sz="2600" i="1"/>
              <a:t>The Principle of Energy Conservation</a:t>
            </a:r>
            <a:endParaRPr lang="th-TH" sz="2600" i="1"/>
          </a:p>
        </p:txBody>
      </p:sp>
      <p:grpSp>
        <p:nvGrpSpPr>
          <p:cNvPr id="66575" name="Group 15"/>
          <p:cNvGrpSpPr>
            <a:grpSpLocks/>
          </p:cNvGrpSpPr>
          <p:nvPr/>
        </p:nvGrpSpPr>
        <p:grpSpPr bwMode="auto">
          <a:xfrm>
            <a:off x="3492500" y="1477963"/>
            <a:ext cx="1704975" cy="2419350"/>
            <a:chOff x="2200" y="931"/>
            <a:chExt cx="1074" cy="1524"/>
          </a:xfrm>
        </p:grpSpPr>
        <p:sp>
          <p:nvSpPr>
            <p:cNvPr id="66576" name="Rectangle 16"/>
            <p:cNvSpPr>
              <a:spLocks noChangeArrowheads="1"/>
            </p:cNvSpPr>
            <p:nvPr/>
          </p:nvSpPr>
          <p:spPr bwMode="auto">
            <a:xfrm>
              <a:off x="2200" y="1351"/>
              <a:ext cx="810" cy="894"/>
            </a:xfrm>
            <a:prstGeom prst="rect">
              <a:avLst/>
            </a:prstGeom>
            <a:gradFill rotWithShape="1">
              <a:gsLst>
                <a:gs pos="0">
                  <a:srgbClr val="808080">
                    <a:alpha val="52000"/>
                  </a:srgbClr>
                </a:gs>
                <a:gs pos="50000">
                  <a:srgbClr val="808080">
                    <a:gamma/>
                    <a:tint val="60392"/>
                    <a:invGamma/>
                  </a:srgbClr>
                </a:gs>
                <a:gs pos="100000">
                  <a:srgbClr val="808080">
                    <a:alpha val="52000"/>
                  </a:srgbClr>
                </a:gs>
              </a:gsLst>
              <a:lin ang="0" scaled="1"/>
            </a:gradFill>
            <a:ln w="57150">
              <a:solidFill>
                <a:srgbClr val="4D4D4D"/>
              </a:solidFill>
              <a:miter lim="800000"/>
              <a:headEnd/>
              <a:tailEnd/>
            </a:ln>
          </p:spPr>
          <p:txBody>
            <a:bodyPr/>
            <a:lstStyle/>
            <a:p>
              <a:endParaRPr lang="th-TH"/>
            </a:p>
          </p:txBody>
        </p:sp>
        <p:sp>
          <p:nvSpPr>
            <p:cNvPr id="66577" name="Oval 17"/>
            <p:cNvSpPr>
              <a:spLocks noChangeArrowheads="1"/>
            </p:cNvSpPr>
            <p:nvPr/>
          </p:nvSpPr>
          <p:spPr bwMode="auto">
            <a:xfrm>
              <a:off x="2458" y="1675"/>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78" name="Oval 18"/>
            <p:cNvSpPr>
              <a:spLocks noChangeArrowheads="1"/>
            </p:cNvSpPr>
            <p:nvPr/>
          </p:nvSpPr>
          <p:spPr bwMode="auto">
            <a:xfrm>
              <a:off x="2290" y="180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79" name="Oval 19"/>
            <p:cNvSpPr>
              <a:spLocks noChangeArrowheads="1"/>
            </p:cNvSpPr>
            <p:nvPr/>
          </p:nvSpPr>
          <p:spPr bwMode="auto">
            <a:xfrm>
              <a:off x="2500" y="1999"/>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80" name="Oval 20"/>
            <p:cNvSpPr>
              <a:spLocks noChangeArrowheads="1"/>
            </p:cNvSpPr>
            <p:nvPr/>
          </p:nvSpPr>
          <p:spPr bwMode="auto">
            <a:xfrm>
              <a:off x="2746" y="153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81" name="Oval 21"/>
            <p:cNvSpPr>
              <a:spLocks noChangeArrowheads="1"/>
            </p:cNvSpPr>
            <p:nvPr/>
          </p:nvSpPr>
          <p:spPr bwMode="auto">
            <a:xfrm>
              <a:off x="2656" y="1837"/>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82" name="Oval 22"/>
            <p:cNvSpPr>
              <a:spLocks noChangeArrowheads="1"/>
            </p:cNvSpPr>
            <p:nvPr/>
          </p:nvSpPr>
          <p:spPr bwMode="auto">
            <a:xfrm>
              <a:off x="2548" y="1441"/>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83" name="Oval 23"/>
            <p:cNvSpPr>
              <a:spLocks noChangeArrowheads="1"/>
            </p:cNvSpPr>
            <p:nvPr/>
          </p:nvSpPr>
          <p:spPr bwMode="auto">
            <a:xfrm>
              <a:off x="2266" y="931"/>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84" name="Oval 24"/>
            <p:cNvSpPr>
              <a:spLocks noChangeArrowheads="1"/>
            </p:cNvSpPr>
            <p:nvPr/>
          </p:nvSpPr>
          <p:spPr bwMode="auto">
            <a:xfrm>
              <a:off x="2404" y="1096"/>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85" name="Oval 25"/>
            <p:cNvSpPr>
              <a:spLocks noChangeArrowheads="1"/>
            </p:cNvSpPr>
            <p:nvPr/>
          </p:nvSpPr>
          <p:spPr bwMode="auto">
            <a:xfrm>
              <a:off x="2350" y="1303"/>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86" name="Oval 26"/>
            <p:cNvSpPr>
              <a:spLocks noChangeArrowheads="1"/>
            </p:cNvSpPr>
            <p:nvPr/>
          </p:nvSpPr>
          <p:spPr bwMode="auto">
            <a:xfrm>
              <a:off x="3136" y="1945"/>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sp>
          <p:nvSpPr>
            <p:cNvPr id="66587" name="Rectangle 27"/>
            <p:cNvSpPr>
              <a:spLocks noChangeArrowheads="1"/>
            </p:cNvSpPr>
            <p:nvPr/>
          </p:nvSpPr>
          <p:spPr bwMode="auto">
            <a:xfrm>
              <a:off x="2224" y="1393"/>
              <a:ext cx="750" cy="816"/>
            </a:xfrm>
            <a:prstGeom prst="rect">
              <a:avLst/>
            </a:prstGeom>
            <a:noFill/>
            <a:ln w="12700">
              <a:solidFill>
                <a:srgbClr val="FF0000"/>
              </a:solidFill>
              <a:prstDash val="dash"/>
              <a:miter lim="800000"/>
              <a:headEnd/>
              <a:tailEnd/>
            </a:ln>
          </p:spPr>
          <p:txBody>
            <a:bodyPr/>
            <a:lstStyle/>
            <a:p>
              <a:endParaRPr lang="th-TH"/>
            </a:p>
          </p:txBody>
        </p:sp>
        <p:sp>
          <p:nvSpPr>
            <p:cNvPr id="66588" name="Text Box 28"/>
            <p:cNvSpPr txBox="1">
              <a:spLocks noChangeArrowheads="1"/>
            </p:cNvSpPr>
            <p:nvPr/>
          </p:nvSpPr>
          <p:spPr bwMode="auto">
            <a:xfrm>
              <a:off x="2272" y="2275"/>
              <a:ext cx="636" cy="180"/>
            </a:xfrm>
            <a:prstGeom prst="rect">
              <a:avLst/>
            </a:prstGeom>
            <a:noFill/>
            <a:ln w="9525">
              <a:noFill/>
              <a:miter lim="800000"/>
              <a:headEnd/>
              <a:tailEnd/>
            </a:ln>
          </p:spPr>
          <p:txBody>
            <a:bodyPr/>
            <a:lstStyle/>
            <a:p>
              <a:r>
                <a:rPr lang="th-TH" sz="1600"/>
                <a:t>Between</a:t>
              </a:r>
            </a:p>
          </p:txBody>
        </p:sp>
        <p:sp>
          <p:nvSpPr>
            <p:cNvPr id="66589" name="Oval 29"/>
            <p:cNvSpPr>
              <a:spLocks noChangeArrowheads="1"/>
            </p:cNvSpPr>
            <p:nvPr/>
          </p:nvSpPr>
          <p:spPr bwMode="auto">
            <a:xfrm>
              <a:off x="2941" y="1990"/>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grpSp>
      <p:grpSp>
        <p:nvGrpSpPr>
          <p:cNvPr id="66590" name="Group 30"/>
          <p:cNvGrpSpPr>
            <a:grpSpLocks/>
          </p:cNvGrpSpPr>
          <p:nvPr/>
        </p:nvGrpSpPr>
        <p:grpSpPr bwMode="auto">
          <a:xfrm>
            <a:off x="5873750" y="2192338"/>
            <a:ext cx="2395538" cy="2057400"/>
            <a:chOff x="3700" y="1381"/>
            <a:chExt cx="1509" cy="1296"/>
          </a:xfrm>
        </p:grpSpPr>
        <p:sp>
          <p:nvSpPr>
            <p:cNvPr id="66591" name="Rectangle 31"/>
            <p:cNvSpPr>
              <a:spLocks noChangeArrowheads="1"/>
            </p:cNvSpPr>
            <p:nvPr/>
          </p:nvSpPr>
          <p:spPr bwMode="auto">
            <a:xfrm>
              <a:off x="3700" y="1381"/>
              <a:ext cx="810" cy="894"/>
            </a:xfrm>
            <a:prstGeom prst="rect">
              <a:avLst/>
            </a:prstGeom>
            <a:gradFill rotWithShape="1">
              <a:gsLst>
                <a:gs pos="0">
                  <a:srgbClr val="808080">
                    <a:gamma/>
                    <a:tint val="60392"/>
                    <a:invGamma/>
                  </a:srgbClr>
                </a:gs>
                <a:gs pos="50000">
                  <a:srgbClr val="808080">
                    <a:alpha val="52000"/>
                  </a:srgbClr>
                </a:gs>
                <a:gs pos="100000">
                  <a:srgbClr val="808080">
                    <a:gamma/>
                    <a:tint val="60392"/>
                    <a:invGamma/>
                  </a:srgbClr>
                </a:gs>
              </a:gsLst>
              <a:lin ang="0" scaled="1"/>
            </a:gradFill>
            <a:ln w="57150">
              <a:solidFill>
                <a:srgbClr val="4D4D4D"/>
              </a:solidFill>
              <a:miter lim="800000"/>
              <a:headEnd/>
              <a:tailEnd/>
            </a:ln>
          </p:spPr>
          <p:txBody>
            <a:bodyPr/>
            <a:lstStyle/>
            <a:p>
              <a:endParaRPr lang="th-TH"/>
            </a:p>
          </p:txBody>
        </p:sp>
        <p:sp>
          <p:nvSpPr>
            <p:cNvPr id="66592" name="Oval 32"/>
            <p:cNvSpPr>
              <a:spLocks noChangeArrowheads="1"/>
            </p:cNvSpPr>
            <p:nvPr/>
          </p:nvSpPr>
          <p:spPr bwMode="auto">
            <a:xfrm>
              <a:off x="3946" y="2059"/>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93" name="Oval 33"/>
            <p:cNvSpPr>
              <a:spLocks noChangeArrowheads="1"/>
            </p:cNvSpPr>
            <p:nvPr/>
          </p:nvSpPr>
          <p:spPr bwMode="auto">
            <a:xfrm>
              <a:off x="3790" y="183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94" name="Oval 34"/>
            <p:cNvSpPr>
              <a:spLocks noChangeArrowheads="1"/>
            </p:cNvSpPr>
            <p:nvPr/>
          </p:nvSpPr>
          <p:spPr bwMode="auto">
            <a:xfrm>
              <a:off x="4709" y="1945"/>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95" name="Oval 35"/>
            <p:cNvSpPr>
              <a:spLocks noChangeArrowheads="1"/>
            </p:cNvSpPr>
            <p:nvPr/>
          </p:nvSpPr>
          <p:spPr bwMode="auto">
            <a:xfrm>
              <a:off x="4246" y="1561"/>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596" name="Oval 36"/>
            <p:cNvSpPr>
              <a:spLocks noChangeArrowheads="1"/>
            </p:cNvSpPr>
            <p:nvPr/>
          </p:nvSpPr>
          <p:spPr bwMode="auto">
            <a:xfrm>
              <a:off x="4306" y="1891"/>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97" name="Oval 37"/>
            <p:cNvSpPr>
              <a:spLocks noChangeArrowheads="1"/>
            </p:cNvSpPr>
            <p:nvPr/>
          </p:nvSpPr>
          <p:spPr bwMode="auto">
            <a:xfrm>
              <a:off x="5071" y="1723"/>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98" name="Oval 38"/>
            <p:cNvSpPr>
              <a:spLocks noChangeArrowheads="1"/>
            </p:cNvSpPr>
            <p:nvPr/>
          </p:nvSpPr>
          <p:spPr bwMode="auto">
            <a:xfrm>
              <a:off x="3973" y="1699"/>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599" name="Rectangle 39"/>
            <p:cNvSpPr>
              <a:spLocks noChangeArrowheads="1"/>
            </p:cNvSpPr>
            <p:nvPr/>
          </p:nvSpPr>
          <p:spPr bwMode="auto">
            <a:xfrm>
              <a:off x="3724" y="1423"/>
              <a:ext cx="750" cy="816"/>
            </a:xfrm>
            <a:prstGeom prst="rect">
              <a:avLst/>
            </a:prstGeom>
            <a:noFill/>
            <a:ln w="12700">
              <a:solidFill>
                <a:srgbClr val="FF0000"/>
              </a:solidFill>
              <a:prstDash val="dash"/>
              <a:miter lim="800000"/>
              <a:headEnd/>
              <a:tailEnd/>
            </a:ln>
          </p:spPr>
          <p:txBody>
            <a:bodyPr/>
            <a:lstStyle/>
            <a:p>
              <a:endParaRPr lang="th-TH"/>
            </a:p>
          </p:txBody>
        </p:sp>
        <p:sp>
          <p:nvSpPr>
            <p:cNvPr id="66600" name="Text Box 40"/>
            <p:cNvSpPr txBox="1">
              <a:spLocks noChangeArrowheads="1"/>
            </p:cNvSpPr>
            <p:nvPr/>
          </p:nvSpPr>
          <p:spPr bwMode="auto">
            <a:xfrm>
              <a:off x="3760" y="2311"/>
              <a:ext cx="654" cy="366"/>
            </a:xfrm>
            <a:prstGeom prst="rect">
              <a:avLst/>
            </a:prstGeom>
            <a:noFill/>
            <a:ln w="9525">
              <a:noFill/>
              <a:miter lim="800000"/>
              <a:headEnd/>
              <a:tailEnd/>
            </a:ln>
          </p:spPr>
          <p:txBody>
            <a:bodyPr/>
            <a:lstStyle/>
            <a:p>
              <a:pPr algn="ctr"/>
              <a:r>
                <a:rPr lang="en-US" sz="1600"/>
                <a:t>State 2  </a:t>
              </a:r>
              <a:r>
                <a:rPr lang="th-TH" sz="1600"/>
                <a:t>Final</a:t>
              </a:r>
            </a:p>
          </p:txBody>
        </p:sp>
        <p:sp>
          <p:nvSpPr>
            <p:cNvPr id="66601" name="Oval 41"/>
            <p:cNvSpPr>
              <a:spLocks noChangeArrowheads="1"/>
            </p:cNvSpPr>
            <p:nvPr/>
          </p:nvSpPr>
          <p:spPr bwMode="auto">
            <a:xfrm>
              <a:off x="4778" y="1555"/>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sp>
          <p:nvSpPr>
            <p:cNvPr id="66602" name="Oval 42"/>
            <p:cNvSpPr>
              <a:spLocks noChangeArrowheads="1"/>
            </p:cNvSpPr>
            <p:nvPr/>
          </p:nvSpPr>
          <p:spPr bwMode="auto">
            <a:xfrm>
              <a:off x="4867" y="1891"/>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sp>
          <p:nvSpPr>
            <p:cNvPr id="66603" name="Oval 43"/>
            <p:cNvSpPr>
              <a:spLocks noChangeArrowheads="1"/>
            </p:cNvSpPr>
            <p:nvPr/>
          </p:nvSpPr>
          <p:spPr bwMode="auto">
            <a:xfrm>
              <a:off x="4936" y="1624"/>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sp>
          <p:nvSpPr>
            <p:cNvPr id="66604" name="Oval 44"/>
            <p:cNvSpPr>
              <a:spLocks noChangeArrowheads="1"/>
            </p:cNvSpPr>
            <p:nvPr/>
          </p:nvSpPr>
          <p:spPr bwMode="auto">
            <a:xfrm>
              <a:off x="4709" y="1732"/>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grpSp>
      <p:grpSp>
        <p:nvGrpSpPr>
          <p:cNvPr id="66605" name="Group 45"/>
          <p:cNvGrpSpPr>
            <a:grpSpLocks/>
          </p:cNvGrpSpPr>
          <p:nvPr/>
        </p:nvGrpSpPr>
        <p:grpSpPr bwMode="auto">
          <a:xfrm>
            <a:off x="1325563" y="4140200"/>
            <a:ext cx="2843212" cy="395288"/>
            <a:chOff x="835" y="2608"/>
            <a:chExt cx="1791" cy="249"/>
          </a:xfrm>
        </p:grpSpPr>
        <p:sp>
          <p:nvSpPr>
            <p:cNvPr id="66606" name="Text Box 46"/>
            <p:cNvSpPr txBox="1">
              <a:spLocks noChangeArrowheads="1"/>
            </p:cNvSpPr>
            <p:nvPr/>
          </p:nvSpPr>
          <p:spPr bwMode="auto">
            <a:xfrm>
              <a:off x="1480" y="2608"/>
              <a:ext cx="1146" cy="249"/>
            </a:xfrm>
            <a:prstGeom prst="rect">
              <a:avLst/>
            </a:prstGeom>
            <a:noFill/>
            <a:ln w="9525">
              <a:noFill/>
              <a:miter lim="800000"/>
              <a:headEnd/>
              <a:tailEnd/>
            </a:ln>
          </p:spPr>
          <p:txBody>
            <a:bodyPr/>
            <a:lstStyle/>
            <a:p>
              <a:r>
                <a:rPr lang="th-TH" sz="2800"/>
                <a:t>1</a:t>
              </a:r>
              <a:r>
                <a:rPr lang="th-TH" sz="1600"/>
                <a:t> unit of Energy</a:t>
              </a:r>
            </a:p>
          </p:txBody>
        </p:sp>
        <p:sp>
          <p:nvSpPr>
            <p:cNvPr id="66607" name="Oval 47"/>
            <p:cNvSpPr>
              <a:spLocks noChangeArrowheads="1"/>
            </p:cNvSpPr>
            <p:nvPr/>
          </p:nvSpPr>
          <p:spPr bwMode="auto">
            <a:xfrm rot="7707222">
              <a:off x="835" y="2709"/>
              <a:ext cx="138" cy="138"/>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rgbClr val="333399"/>
              </a:solidFill>
              <a:round/>
              <a:headEnd/>
              <a:tailEnd/>
            </a:ln>
          </p:spPr>
          <p:txBody>
            <a:bodyPr/>
            <a:lstStyle/>
            <a:p>
              <a:endParaRPr lang="th-TH"/>
            </a:p>
          </p:txBody>
        </p:sp>
        <p:sp>
          <p:nvSpPr>
            <p:cNvPr id="66608" name="Oval 48"/>
            <p:cNvSpPr>
              <a:spLocks noChangeArrowheads="1"/>
            </p:cNvSpPr>
            <p:nvPr/>
          </p:nvSpPr>
          <p:spPr bwMode="auto">
            <a:xfrm>
              <a:off x="1048" y="2709"/>
              <a:ext cx="138" cy="138"/>
            </a:xfrm>
            <a:prstGeom prst="ellipse">
              <a:avLst/>
            </a:prstGeom>
            <a:gradFill rotWithShape="1">
              <a:gsLst>
                <a:gs pos="0">
                  <a:srgbClr val="FF0000">
                    <a:gamma/>
                    <a:shade val="46275"/>
                    <a:invGamma/>
                  </a:srgbClr>
                </a:gs>
                <a:gs pos="100000">
                  <a:srgbClr val="FF0000"/>
                </a:gs>
              </a:gsLst>
              <a:path path="shape">
                <a:fillToRect l="50000" t="50000" r="50000" b="50000"/>
              </a:path>
            </a:gradFill>
            <a:ln w="9525">
              <a:solidFill>
                <a:srgbClr val="993300"/>
              </a:solidFill>
              <a:round/>
              <a:headEnd/>
              <a:tailEnd/>
            </a:ln>
          </p:spPr>
          <p:txBody>
            <a:bodyPr/>
            <a:lstStyle/>
            <a:p>
              <a:endParaRPr lang="th-TH"/>
            </a:p>
          </p:txBody>
        </p:sp>
        <p:sp>
          <p:nvSpPr>
            <p:cNvPr id="66609" name="Oval 49"/>
            <p:cNvSpPr>
              <a:spLocks noChangeArrowheads="1"/>
            </p:cNvSpPr>
            <p:nvPr/>
          </p:nvSpPr>
          <p:spPr bwMode="auto">
            <a:xfrm>
              <a:off x="1270" y="2719"/>
              <a:ext cx="138" cy="138"/>
            </a:xfrm>
            <a:prstGeom prst="ellipse">
              <a:avLst/>
            </a:prstGeom>
            <a:gradFill rotWithShape="1">
              <a:gsLst>
                <a:gs pos="0">
                  <a:srgbClr val="00CC66">
                    <a:gamma/>
                    <a:shade val="46275"/>
                    <a:invGamma/>
                  </a:srgbClr>
                </a:gs>
                <a:gs pos="100000">
                  <a:srgbClr val="00CC66"/>
                </a:gs>
              </a:gsLst>
              <a:path path="shape">
                <a:fillToRect l="50000" t="50000" r="50000" b="50000"/>
              </a:path>
            </a:gradFill>
            <a:ln w="9525">
              <a:solidFill>
                <a:srgbClr val="333399"/>
              </a:solidFill>
              <a:round/>
              <a:headEnd/>
              <a:tailEnd/>
            </a:ln>
          </p:spPr>
          <p:txBody>
            <a:bodyP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75"/>
                                        </p:tgtEl>
                                        <p:attrNameLst>
                                          <p:attrName>style.visibility</p:attrName>
                                        </p:attrNameLst>
                                      </p:cBhvr>
                                      <p:to>
                                        <p:strVal val="visible"/>
                                      </p:to>
                                    </p:set>
                                    <p:animEffect transition="in" filter="fade">
                                      <p:cBhvr>
                                        <p:cTn id="7" dur="2000"/>
                                        <p:tgtEl>
                                          <p:spTgt spid="6657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6590"/>
                                        </p:tgtEl>
                                        <p:attrNameLst>
                                          <p:attrName>style.visibility</p:attrName>
                                        </p:attrNameLst>
                                      </p:cBhvr>
                                      <p:to>
                                        <p:strVal val="visible"/>
                                      </p:to>
                                    </p:set>
                                    <p:animEffect transition="in" filter="fade">
                                      <p:cBhvr>
                                        <p:cTn id="11" dur="2000"/>
                                        <p:tgtEl>
                                          <p:spTgt spid="66590"/>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66573"/>
                                        </p:tgtEl>
                                        <p:attrNameLst>
                                          <p:attrName>style.visibility</p:attrName>
                                        </p:attrNameLst>
                                      </p:cBhvr>
                                      <p:to>
                                        <p:strVal val="visible"/>
                                      </p:to>
                                    </p:set>
                                    <p:animEffect transition="in" filter="checkerboard(across)">
                                      <p:cBhvr>
                                        <p:cTn id="15" dur="2000"/>
                                        <p:tgtEl>
                                          <p:spTgt spid="66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5" name="ตัวยึดหมายเลขภาพนิ่ง 5"/>
          <p:cNvSpPr>
            <a:spLocks noGrp="1"/>
          </p:cNvSpPr>
          <p:nvPr>
            <p:ph type="sldNum" sz="quarter" idx="12"/>
          </p:nvPr>
        </p:nvSpPr>
        <p:spPr/>
        <p:txBody>
          <a:bodyPr/>
          <a:lstStyle/>
          <a:p>
            <a:fld id="{A14C9457-1539-4BEA-B9B6-A7EF8073DBB2}" type="slidenum">
              <a:rPr lang="en-US"/>
              <a:pPr/>
              <a:t>23</a:t>
            </a:fld>
            <a:endParaRPr lang="th-TH"/>
          </a:p>
        </p:txBody>
      </p:sp>
      <p:pic>
        <p:nvPicPr>
          <p:cNvPr id="67586" name="Picture 2" descr="anpan21"/>
          <p:cNvPicPr>
            <a:picLocks noChangeAspect="1" noChangeArrowheads="1" noCrop="1"/>
          </p:cNvPicPr>
          <p:nvPr/>
        </p:nvPicPr>
        <p:blipFill>
          <a:blip r:embed="rId2" cstate="print"/>
          <a:srcRect/>
          <a:stretch>
            <a:fillRect/>
          </a:stretch>
        </p:blipFill>
        <p:spPr bwMode="auto">
          <a:xfrm>
            <a:off x="2708275" y="2386013"/>
            <a:ext cx="1771650" cy="2143125"/>
          </a:xfrm>
          <a:prstGeom prst="rect">
            <a:avLst/>
          </a:prstGeom>
          <a:noFill/>
        </p:spPr>
      </p:pic>
      <p:sp>
        <p:nvSpPr>
          <p:cNvPr id="67587" name="Rectangle 3"/>
          <p:cNvSpPr>
            <a:spLocks noGrp="1" noChangeArrowheads="1"/>
          </p:cNvSpPr>
          <p:nvPr>
            <p:ph type="title"/>
          </p:nvPr>
        </p:nvSpPr>
        <p:spPr/>
        <p:txBody>
          <a:bodyPr/>
          <a:lstStyle/>
          <a:p>
            <a:r>
              <a:rPr lang="en-US" sz="3800"/>
              <a:t>The First Law of Thermodynamics : </a:t>
            </a:r>
            <a:r>
              <a:rPr lang="en-US" sz="2600" i="1"/>
              <a:t>For a Closed System</a:t>
            </a:r>
            <a:endParaRPr lang="th-TH" sz="2600" i="1"/>
          </a:p>
        </p:txBody>
      </p:sp>
      <p:sp>
        <p:nvSpPr>
          <p:cNvPr id="67588" name="Text Box 4"/>
          <p:cNvSpPr txBox="1">
            <a:spLocks noChangeArrowheads="1"/>
          </p:cNvSpPr>
          <p:nvPr/>
        </p:nvSpPr>
        <p:spPr bwMode="auto">
          <a:xfrm>
            <a:off x="4721225" y="1917700"/>
            <a:ext cx="3736975" cy="3514725"/>
          </a:xfrm>
          <a:prstGeom prst="rect">
            <a:avLst/>
          </a:prstGeom>
          <a:noFill/>
          <a:ln w="9525">
            <a:solidFill>
              <a:srgbClr val="FF0000"/>
            </a:solidFill>
            <a:miter lim="800000"/>
            <a:headEnd/>
            <a:tailEnd/>
          </a:ln>
        </p:spPr>
        <p:txBody>
          <a:bodyPr/>
          <a:lstStyle/>
          <a:p>
            <a:r>
              <a:rPr lang="en-US" i="1">
                <a:latin typeface="Times New Roman" pitchFamily="18" charset="0"/>
              </a:rPr>
              <a:t>From </a:t>
            </a:r>
          </a:p>
          <a:p>
            <a:r>
              <a:rPr lang="th-TH" sz="2400" i="1">
                <a:latin typeface="Times New Roman" pitchFamily="18" charset="0"/>
              </a:rPr>
              <a:t>ΣE</a:t>
            </a:r>
            <a:r>
              <a:rPr lang="th-TH" sz="2400" i="1" baseline="-25000">
                <a:latin typeface="Times New Roman" pitchFamily="18" charset="0"/>
              </a:rPr>
              <a:t>in</a:t>
            </a:r>
            <a:r>
              <a:rPr lang="th-TH" sz="2400" i="1">
                <a:latin typeface="Times New Roman" pitchFamily="18" charset="0"/>
              </a:rPr>
              <a:t> - ΣE</a:t>
            </a:r>
            <a:r>
              <a:rPr lang="th-TH" sz="2400" i="1" baseline="-25000">
                <a:latin typeface="Times New Roman" pitchFamily="18" charset="0"/>
              </a:rPr>
              <a:t>out</a:t>
            </a:r>
            <a:r>
              <a:rPr lang="th-TH" sz="2400" i="1">
                <a:latin typeface="Times New Roman" pitchFamily="18" charset="0"/>
              </a:rPr>
              <a:t>  =  E</a:t>
            </a:r>
            <a:r>
              <a:rPr lang="th-TH" sz="2400" i="1" baseline="-25000">
                <a:latin typeface="Times New Roman" pitchFamily="18" charset="0"/>
              </a:rPr>
              <a:t>2</a:t>
            </a:r>
            <a:r>
              <a:rPr lang="th-TH" sz="2400" i="1">
                <a:latin typeface="Times New Roman" pitchFamily="18" charset="0"/>
              </a:rPr>
              <a:t>- E</a:t>
            </a:r>
            <a:r>
              <a:rPr lang="th-TH" sz="2400" i="1" baseline="-25000">
                <a:latin typeface="Times New Roman" pitchFamily="18" charset="0"/>
              </a:rPr>
              <a:t>1</a:t>
            </a:r>
            <a:r>
              <a:rPr lang="en-US" sz="2400" i="1">
                <a:latin typeface="Times New Roman" pitchFamily="18" charset="0"/>
              </a:rPr>
              <a:t> </a:t>
            </a:r>
          </a:p>
          <a:p>
            <a:r>
              <a:rPr lang="th-TH" sz="2400" i="1">
                <a:latin typeface="Times New Roman" pitchFamily="18" charset="0"/>
              </a:rPr>
              <a:t>ΣEin</a:t>
            </a:r>
            <a:r>
              <a:rPr lang="en-US" sz="2400" i="1">
                <a:latin typeface="Times New Roman" pitchFamily="18" charset="0"/>
              </a:rPr>
              <a:t>     = </a:t>
            </a:r>
            <a:r>
              <a:rPr lang="th-TH" sz="2400" i="1">
                <a:latin typeface="Times New Roman" pitchFamily="18" charset="0"/>
              </a:rPr>
              <a:t>Σ</a:t>
            </a:r>
            <a:r>
              <a:rPr lang="en-US" sz="2400" i="1">
                <a:latin typeface="Times New Roman" pitchFamily="18" charset="0"/>
              </a:rPr>
              <a:t>Qin +</a:t>
            </a:r>
            <a:r>
              <a:rPr lang="th-TH" sz="2400" i="1">
                <a:latin typeface="Times New Roman" pitchFamily="18" charset="0"/>
              </a:rPr>
              <a:t>Σ</a:t>
            </a:r>
            <a:r>
              <a:rPr lang="en-US" sz="2400" i="1">
                <a:latin typeface="Times New Roman" pitchFamily="18" charset="0"/>
              </a:rPr>
              <a:t>Win</a:t>
            </a:r>
          </a:p>
          <a:p>
            <a:r>
              <a:rPr lang="th-TH" sz="2400" i="1">
                <a:latin typeface="Times New Roman" pitchFamily="18" charset="0"/>
              </a:rPr>
              <a:t>ΣEout</a:t>
            </a:r>
            <a:r>
              <a:rPr lang="en-US" sz="2400" i="1">
                <a:latin typeface="Times New Roman" pitchFamily="18" charset="0"/>
              </a:rPr>
              <a:t>   = </a:t>
            </a:r>
            <a:r>
              <a:rPr lang="th-TH" sz="2400" i="1">
                <a:latin typeface="Times New Roman" pitchFamily="18" charset="0"/>
              </a:rPr>
              <a:t>Σ</a:t>
            </a:r>
            <a:r>
              <a:rPr lang="en-US" sz="2400" i="1">
                <a:latin typeface="Times New Roman" pitchFamily="18" charset="0"/>
              </a:rPr>
              <a:t>Qout + </a:t>
            </a:r>
            <a:r>
              <a:rPr lang="th-TH" sz="2400" i="1">
                <a:latin typeface="Times New Roman" pitchFamily="18" charset="0"/>
              </a:rPr>
              <a:t>Σ</a:t>
            </a:r>
            <a:r>
              <a:rPr lang="en-US" sz="2400" i="1">
                <a:latin typeface="Times New Roman" pitchFamily="18" charset="0"/>
              </a:rPr>
              <a:t>Wout</a:t>
            </a:r>
          </a:p>
          <a:p>
            <a:r>
              <a:rPr lang="en-US" i="1">
                <a:latin typeface="Times New Roman" pitchFamily="18" charset="0"/>
              </a:rPr>
              <a:t>Let</a:t>
            </a:r>
            <a:r>
              <a:rPr lang="en-US" sz="2400" i="1">
                <a:latin typeface="Times New Roman" pitchFamily="18" charset="0"/>
              </a:rPr>
              <a:t>	Q = </a:t>
            </a:r>
            <a:r>
              <a:rPr lang="th-TH" sz="2400" i="1">
                <a:latin typeface="Times New Roman" pitchFamily="18" charset="0"/>
              </a:rPr>
              <a:t>Σ</a:t>
            </a:r>
            <a:r>
              <a:rPr lang="en-US" sz="2400" i="1">
                <a:latin typeface="Times New Roman" pitchFamily="18" charset="0"/>
              </a:rPr>
              <a:t>(Qin - Qout)</a:t>
            </a:r>
          </a:p>
          <a:p>
            <a:r>
              <a:rPr lang="en-US" sz="2400" i="1">
                <a:latin typeface="Times New Roman" pitchFamily="18" charset="0"/>
              </a:rPr>
              <a:t>	W =</a:t>
            </a:r>
            <a:r>
              <a:rPr lang="th-TH" sz="2400" i="1">
                <a:latin typeface="Times New Roman" pitchFamily="18" charset="0"/>
              </a:rPr>
              <a:t>Σ</a:t>
            </a:r>
            <a:r>
              <a:rPr lang="en-US" sz="2400" i="1">
                <a:latin typeface="Times New Roman" pitchFamily="18" charset="0"/>
              </a:rPr>
              <a:t>(Wout-Win)</a:t>
            </a:r>
          </a:p>
          <a:p>
            <a:pPr algn="ctr"/>
            <a:r>
              <a:rPr lang="en-US" sz="2800" b="1" i="1">
                <a:solidFill>
                  <a:srgbClr val="0000CC"/>
                </a:solidFill>
                <a:effectLst>
                  <a:outerShdw blurRad="38100" dist="38100" dir="2700000" algn="tl">
                    <a:srgbClr val="C0C0C0"/>
                  </a:outerShdw>
                </a:effectLst>
                <a:latin typeface="Times New Roman" pitchFamily="18" charset="0"/>
              </a:rPr>
              <a:t>Q – W = </a:t>
            </a:r>
            <a:r>
              <a:rPr lang="th-TH" sz="2800" b="1" i="1">
                <a:solidFill>
                  <a:srgbClr val="0000CC"/>
                </a:solidFill>
                <a:effectLst>
                  <a:outerShdw blurRad="38100" dist="38100" dir="2700000" algn="tl">
                    <a:srgbClr val="C0C0C0"/>
                  </a:outerShdw>
                </a:effectLst>
                <a:latin typeface="Times New Roman" pitchFamily="18" charset="0"/>
              </a:rPr>
              <a:t>ΔE</a:t>
            </a:r>
            <a:endParaRPr lang="en-US" sz="2800" b="1" i="1">
              <a:solidFill>
                <a:srgbClr val="0000CC"/>
              </a:solidFill>
              <a:effectLst>
                <a:outerShdw blurRad="38100" dist="38100" dir="2700000" algn="tl">
                  <a:srgbClr val="C0C0C0"/>
                </a:outerShdw>
              </a:effectLst>
              <a:latin typeface="Times New Roman" pitchFamily="18" charset="0"/>
            </a:endParaRPr>
          </a:p>
          <a:p>
            <a:pPr algn="ctr"/>
            <a:r>
              <a:rPr lang="en-US" sz="2800" b="1" i="1">
                <a:solidFill>
                  <a:srgbClr val="0000CC"/>
                </a:solidFill>
                <a:effectLst>
                  <a:outerShdw blurRad="38100" dist="38100" dir="2700000" algn="tl">
                    <a:srgbClr val="C0C0C0"/>
                  </a:outerShdw>
                </a:effectLst>
                <a:latin typeface="Times New Roman" pitchFamily="18" charset="0"/>
              </a:rPr>
              <a:t>q - w = </a:t>
            </a:r>
            <a:r>
              <a:rPr lang="th-TH" sz="2800" b="1" i="1">
                <a:solidFill>
                  <a:srgbClr val="0000CC"/>
                </a:solidFill>
                <a:effectLst>
                  <a:outerShdw blurRad="38100" dist="38100" dir="2700000" algn="tl">
                    <a:srgbClr val="C0C0C0"/>
                  </a:outerShdw>
                </a:effectLst>
                <a:latin typeface="Times New Roman" pitchFamily="18" charset="0"/>
              </a:rPr>
              <a:t>Δ</a:t>
            </a:r>
            <a:r>
              <a:rPr lang="en-US" sz="2800" b="1" i="1">
                <a:solidFill>
                  <a:srgbClr val="0000CC"/>
                </a:solidFill>
                <a:effectLst>
                  <a:outerShdw blurRad="38100" dist="38100" dir="2700000" algn="tl">
                    <a:srgbClr val="C0C0C0"/>
                  </a:outerShdw>
                </a:effectLst>
                <a:latin typeface="Times New Roman" pitchFamily="18" charset="0"/>
              </a:rPr>
              <a:t>e</a:t>
            </a:r>
            <a:endParaRPr lang="th-TH" sz="2800" b="1" i="1">
              <a:solidFill>
                <a:srgbClr val="0000CC"/>
              </a:solidFill>
              <a:effectLst>
                <a:outerShdw blurRad="38100" dist="38100" dir="2700000" algn="tl">
                  <a:srgbClr val="C0C0C0"/>
                </a:outerShdw>
              </a:effectLst>
              <a:latin typeface="Times New Roman" pitchFamily="18" charset="0"/>
            </a:endParaRPr>
          </a:p>
        </p:txBody>
      </p:sp>
      <p:sp>
        <p:nvSpPr>
          <p:cNvPr id="67589" name="Text Box 5"/>
          <p:cNvSpPr txBox="1">
            <a:spLocks noChangeArrowheads="1"/>
          </p:cNvSpPr>
          <p:nvPr/>
        </p:nvSpPr>
        <p:spPr bwMode="auto">
          <a:xfrm>
            <a:off x="612775" y="1511300"/>
            <a:ext cx="3986213" cy="1016000"/>
          </a:xfrm>
          <a:prstGeom prst="rect">
            <a:avLst/>
          </a:prstGeom>
          <a:noFill/>
          <a:ln w="9525">
            <a:solidFill>
              <a:srgbClr val="008000"/>
            </a:solidFill>
            <a:miter lim="800000"/>
            <a:headEnd/>
            <a:tailEnd/>
          </a:ln>
          <a:effectLst/>
        </p:spPr>
        <p:txBody>
          <a:bodyPr>
            <a:spAutoFit/>
          </a:bodyPr>
          <a:lstStyle/>
          <a:p>
            <a:pPr algn="ctr"/>
            <a:r>
              <a:rPr lang="en-US" sz="2000" i="1">
                <a:solidFill>
                  <a:srgbClr val="0000CC"/>
                </a:solidFill>
                <a:latin typeface="Times New Roman" pitchFamily="18" charset="0"/>
              </a:rPr>
              <a:t>Heat Engine Model</a:t>
            </a:r>
          </a:p>
          <a:p>
            <a:r>
              <a:rPr lang="en-US" sz="2000" i="1">
                <a:solidFill>
                  <a:srgbClr val="0000CC"/>
                </a:solidFill>
                <a:latin typeface="Times New Roman" pitchFamily="18" charset="0"/>
              </a:rPr>
              <a:t>Add heat to system,  Q</a:t>
            </a:r>
            <a:r>
              <a:rPr lang="en-US" sz="2000" i="1" baseline="-25000">
                <a:solidFill>
                  <a:srgbClr val="0000CC"/>
                </a:solidFill>
                <a:latin typeface="Times New Roman" pitchFamily="18" charset="0"/>
              </a:rPr>
              <a:t>in</a:t>
            </a:r>
            <a:r>
              <a:rPr lang="en-US" sz="2000" i="1">
                <a:solidFill>
                  <a:srgbClr val="0000CC"/>
                </a:solidFill>
                <a:latin typeface="Times New Roman" pitchFamily="18" charset="0"/>
              </a:rPr>
              <a:t>   </a:t>
            </a:r>
            <a:r>
              <a:rPr lang="en-US" sz="2000" i="1">
                <a:solidFill>
                  <a:srgbClr val="0000CC"/>
                </a:solidFill>
                <a:latin typeface="Times New Roman" pitchFamily="18" charset="0"/>
                <a:sym typeface="Wingdings" pitchFamily="2" charset="2"/>
              </a:rPr>
              <a:t> +ve</a:t>
            </a:r>
            <a:endParaRPr lang="en-US" sz="2000" i="1" baseline="-25000">
              <a:solidFill>
                <a:srgbClr val="0000CC"/>
              </a:solidFill>
              <a:latin typeface="Times New Roman" pitchFamily="18" charset="0"/>
            </a:endParaRPr>
          </a:p>
          <a:p>
            <a:r>
              <a:rPr lang="en-US" sz="2000" i="1">
                <a:solidFill>
                  <a:srgbClr val="0000CC"/>
                </a:solidFill>
                <a:latin typeface="Times New Roman" pitchFamily="18" charset="0"/>
              </a:rPr>
              <a:t>System gives WORK, W</a:t>
            </a:r>
            <a:r>
              <a:rPr lang="en-US" sz="2000" i="1" baseline="-25000">
                <a:solidFill>
                  <a:srgbClr val="0000CC"/>
                </a:solidFill>
                <a:latin typeface="Times New Roman" pitchFamily="18" charset="0"/>
              </a:rPr>
              <a:t>out</a:t>
            </a:r>
            <a:r>
              <a:rPr lang="en-US" sz="2000" i="1">
                <a:solidFill>
                  <a:srgbClr val="0000CC"/>
                </a:solidFill>
                <a:latin typeface="Times New Roman" pitchFamily="18" charset="0"/>
                <a:sym typeface="Wingdings" pitchFamily="2" charset="2"/>
              </a:rPr>
              <a:t> +ve</a:t>
            </a:r>
          </a:p>
        </p:txBody>
      </p:sp>
      <p:sp>
        <p:nvSpPr>
          <p:cNvPr id="67590" name="Rectangle 6"/>
          <p:cNvSpPr>
            <a:spLocks noChangeArrowheads="1"/>
          </p:cNvSpPr>
          <p:nvPr/>
        </p:nvSpPr>
        <p:spPr bwMode="auto">
          <a:xfrm>
            <a:off x="638175" y="2652713"/>
            <a:ext cx="3960813" cy="3295650"/>
          </a:xfrm>
          <a:prstGeom prst="rect">
            <a:avLst/>
          </a:prstGeom>
          <a:noFill/>
          <a:ln w="9525">
            <a:solidFill>
              <a:srgbClr val="008000"/>
            </a:solidFill>
            <a:miter lim="800000"/>
            <a:headEnd/>
            <a:tailEnd/>
          </a:ln>
          <a:effectLst/>
        </p:spPr>
        <p:txBody>
          <a:bodyPr wrap="none" anchor="ctr"/>
          <a:lstStyle/>
          <a:p>
            <a:endParaRPr lang="th-TH"/>
          </a:p>
        </p:txBody>
      </p:sp>
      <p:grpSp>
        <p:nvGrpSpPr>
          <p:cNvPr id="67591" name="Group 7"/>
          <p:cNvGrpSpPr>
            <a:grpSpLocks/>
          </p:cNvGrpSpPr>
          <p:nvPr/>
        </p:nvGrpSpPr>
        <p:grpSpPr bwMode="auto">
          <a:xfrm>
            <a:off x="1336675" y="3294063"/>
            <a:ext cx="779463" cy="739775"/>
            <a:chOff x="1306" y="3451"/>
            <a:chExt cx="491" cy="466"/>
          </a:xfrm>
        </p:grpSpPr>
        <p:sp>
          <p:nvSpPr>
            <p:cNvPr id="67592" name="AutoShape 8"/>
            <p:cNvSpPr>
              <a:spLocks noChangeArrowheads="1"/>
            </p:cNvSpPr>
            <p:nvPr/>
          </p:nvSpPr>
          <p:spPr bwMode="auto">
            <a:xfrm rot="2014870">
              <a:off x="1306" y="3710"/>
              <a:ext cx="491" cy="207"/>
            </a:xfrm>
            <a:prstGeom prst="curvedUpArrow">
              <a:avLst>
                <a:gd name="adj1" fmla="val 47440"/>
                <a:gd name="adj2" fmla="val 94879"/>
                <a:gd name="adj3" fmla="val 33333"/>
              </a:avLst>
            </a:prstGeom>
            <a:gradFill rotWithShape="1">
              <a:gsLst>
                <a:gs pos="0">
                  <a:srgbClr val="FFFF00"/>
                </a:gs>
                <a:gs pos="50000">
                  <a:srgbClr val="FF0000"/>
                </a:gs>
                <a:gs pos="100000">
                  <a:srgbClr val="FFFF00"/>
                </a:gs>
              </a:gsLst>
              <a:lin ang="2700000" scaled="1"/>
            </a:gradFill>
            <a:ln w="9525">
              <a:solidFill>
                <a:schemeClr val="tx1"/>
              </a:solidFill>
              <a:miter lim="800000"/>
              <a:headEnd/>
              <a:tailEnd/>
            </a:ln>
            <a:effectLst/>
          </p:spPr>
          <p:txBody>
            <a:bodyPr wrap="none" anchor="ctr"/>
            <a:lstStyle/>
            <a:p>
              <a:endParaRPr lang="th-TH"/>
            </a:p>
          </p:txBody>
        </p:sp>
        <p:sp>
          <p:nvSpPr>
            <p:cNvPr id="67593" name="Text Box 9"/>
            <p:cNvSpPr txBox="1">
              <a:spLocks noChangeArrowheads="1"/>
            </p:cNvSpPr>
            <p:nvPr/>
          </p:nvSpPr>
          <p:spPr bwMode="auto">
            <a:xfrm>
              <a:off x="1306" y="3451"/>
              <a:ext cx="360" cy="231"/>
            </a:xfrm>
            <a:prstGeom prst="rect">
              <a:avLst/>
            </a:prstGeom>
            <a:noFill/>
            <a:ln w="9525">
              <a:noFill/>
              <a:miter lim="800000"/>
              <a:headEnd/>
              <a:tailEnd/>
            </a:ln>
            <a:effectLst/>
          </p:spPr>
          <p:txBody>
            <a:bodyPr>
              <a:spAutoFit/>
            </a:bodyPr>
            <a:lstStyle/>
            <a:p>
              <a:pPr algn="ctr"/>
              <a:r>
                <a:rPr lang="en-US">
                  <a:solidFill>
                    <a:srgbClr val="0000CC"/>
                  </a:solidFill>
                  <a:latin typeface="Comic Sans MS" pitchFamily="66" charset="0"/>
                </a:rPr>
                <a:t>+Q</a:t>
              </a:r>
            </a:p>
          </p:txBody>
        </p:sp>
      </p:grpSp>
      <p:grpSp>
        <p:nvGrpSpPr>
          <p:cNvPr id="67594" name="Group 10"/>
          <p:cNvGrpSpPr>
            <a:grpSpLocks/>
          </p:cNvGrpSpPr>
          <p:nvPr/>
        </p:nvGrpSpPr>
        <p:grpSpPr bwMode="auto">
          <a:xfrm rot="1443937">
            <a:off x="3729038" y="4970463"/>
            <a:ext cx="817562" cy="868362"/>
            <a:chOff x="1797" y="2723"/>
            <a:chExt cx="515" cy="547"/>
          </a:xfrm>
        </p:grpSpPr>
        <p:sp>
          <p:nvSpPr>
            <p:cNvPr id="67595" name="AutoShape 11"/>
            <p:cNvSpPr>
              <a:spLocks noChangeArrowheads="1"/>
            </p:cNvSpPr>
            <p:nvPr/>
          </p:nvSpPr>
          <p:spPr bwMode="auto">
            <a:xfrm rot="570698" flipV="1">
              <a:off x="1797" y="2723"/>
              <a:ext cx="370" cy="316"/>
            </a:xfrm>
            <a:prstGeom prst="curvedUpArrow">
              <a:avLst>
                <a:gd name="adj1" fmla="val 23418"/>
                <a:gd name="adj2" fmla="val 46835"/>
                <a:gd name="adj3" fmla="val 33333"/>
              </a:avLst>
            </a:prstGeom>
            <a:gradFill rotWithShape="1">
              <a:gsLst>
                <a:gs pos="0">
                  <a:srgbClr val="0000FF"/>
                </a:gs>
                <a:gs pos="50000">
                  <a:srgbClr val="00CC66"/>
                </a:gs>
                <a:gs pos="100000">
                  <a:srgbClr val="0000FF"/>
                </a:gs>
              </a:gsLst>
              <a:lin ang="2700000" scaled="1"/>
            </a:gradFill>
            <a:ln w="9525">
              <a:solidFill>
                <a:schemeClr val="tx1"/>
              </a:solidFill>
              <a:miter lim="800000"/>
              <a:headEnd/>
              <a:tailEnd/>
            </a:ln>
            <a:effectLst/>
          </p:spPr>
          <p:txBody>
            <a:bodyPr wrap="none" anchor="ctr"/>
            <a:lstStyle/>
            <a:p>
              <a:endParaRPr lang="th-TH"/>
            </a:p>
          </p:txBody>
        </p:sp>
        <p:sp>
          <p:nvSpPr>
            <p:cNvPr id="67596" name="Text Box 12"/>
            <p:cNvSpPr txBox="1">
              <a:spLocks noChangeArrowheads="1"/>
            </p:cNvSpPr>
            <p:nvPr/>
          </p:nvSpPr>
          <p:spPr bwMode="auto">
            <a:xfrm>
              <a:off x="1797" y="3039"/>
              <a:ext cx="515" cy="231"/>
            </a:xfrm>
            <a:prstGeom prst="rect">
              <a:avLst/>
            </a:prstGeom>
            <a:noFill/>
            <a:ln w="9525">
              <a:noFill/>
              <a:miter lim="800000"/>
              <a:headEnd/>
              <a:tailEnd/>
            </a:ln>
            <a:effectLst/>
          </p:spPr>
          <p:txBody>
            <a:bodyPr>
              <a:spAutoFit/>
            </a:bodyPr>
            <a:lstStyle/>
            <a:p>
              <a:pPr algn="ctr"/>
              <a:r>
                <a:rPr lang="en-US">
                  <a:solidFill>
                    <a:srgbClr val="0000CC"/>
                  </a:solidFill>
                  <a:latin typeface="Comic Sans MS" pitchFamily="66" charset="0"/>
                </a:rPr>
                <a:t>+W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67591"/>
                                        </p:tgtEl>
                                        <p:attrNameLst>
                                          <p:attrName>style.visibility</p:attrName>
                                        </p:attrNameLst>
                                      </p:cBhvr>
                                      <p:to>
                                        <p:strVal val="visible"/>
                                      </p:to>
                                    </p:set>
                                    <p:anim calcmode="lin" valueType="num">
                                      <p:cBhvr>
                                        <p:cTn id="11" dur="3000" fill="hold"/>
                                        <p:tgtEl>
                                          <p:spTgt spid="67591"/>
                                        </p:tgtEl>
                                        <p:attrNameLst>
                                          <p:attrName>ppt_w</p:attrName>
                                        </p:attrNameLst>
                                      </p:cBhvr>
                                      <p:tavLst>
                                        <p:tav tm="0">
                                          <p:val>
                                            <p:fltVal val="0"/>
                                          </p:val>
                                        </p:tav>
                                        <p:tav tm="100000">
                                          <p:val>
                                            <p:strVal val="#ppt_w"/>
                                          </p:val>
                                        </p:tav>
                                      </p:tavLst>
                                    </p:anim>
                                    <p:anim calcmode="lin" valueType="num">
                                      <p:cBhvr>
                                        <p:cTn id="12" dur="3000" fill="hold"/>
                                        <p:tgtEl>
                                          <p:spTgt spid="67591"/>
                                        </p:tgtEl>
                                        <p:attrNameLst>
                                          <p:attrName>ppt_h</p:attrName>
                                        </p:attrNameLst>
                                      </p:cBhvr>
                                      <p:tavLst>
                                        <p:tav tm="0">
                                          <p:val>
                                            <p:fltVal val="0"/>
                                          </p:val>
                                        </p:tav>
                                        <p:tav tm="100000">
                                          <p:val>
                                            <p:strVal val="#ppt_h"/>
                                          </p:val>
                                        </p:tav>
                                      </p:tavLst>
                                    </p:anim>
                                    <p:anim calcmode="lin" valueType="num">
                                      <p:cBhvr>
                                        <p:cTn id="13" dur="3000" fill="hold"/>
                                        <p:tgtEl>
                                          <p:spTgt spid="67591"/>
                                        </p:tgtEl>
                                        <p:attrNameLst>
                                          <p:attrName>style.rotation</p:attrName>
                                        </p:attrNameLst>
                                      </p:cBhvr>
                                      <p:tavLst>
                                        <p:tav tm="0">
                                          <p:val>
                                            <p:fltVal val="90"/>
                                          </p:val>
                                        </p:tav>
                                        <p:tav tm="100000">
                                          <p:val>
                                            <p:fltVal val="0"/>
                                          </p:val>
                                        </p:tav>
                                      </p:tavLst>
                                    </p:anim>
                                    <p:animEffect transition="in" filter="fade">
                                      <p:cBhvr>
                                        <p:cTn id="14" dur="3000"/>
                                        <p:tgtEl>
                                          <p:spTgt spid="67591"/>
                                        </p:tgtEl>
                                      </p:cBhvr>
                                    </p:animEffect>
                                  </p:childTnLst>
                                </p:cTn>
                              </p:par>
                            </p:childTnLst>
                          </p:cTn>
                        </p:par>
                        <p:par>
                          <p:cTn id="15" fill="hold">
                            <p:stCondLst>
                              <p:cond delay="5000"/>
                            </p:stCondLst>
                            <p:childTnLst>
                              <p:par>
                                <p:cTn id="16" presetID="32" presetClass="emph" presetSubtype="0" repeatCount="indefinite" fill="hold" nodeType="afterEffect">
                                  <p:stCondLst>
                                    <p:cond delay="0"/>
                                  </p:stCondLst>
                                  <p:iterate type="lt">
                                    <p:tmPct val="0"/>
                                  </p:iterate>
                                  <p:childTnLst>
                                    <p:animClr clrSpc="rgb" dir="cw">
                                      <p:cBhvr override="childStyle">
                                        <p:cTn id="17" dur="100" fill="hold"/>
                                        <p:tgtEl>
                                          <p:spTgt spid="67591"/>
                                        </p:tgtEl>
                                        <p:attrNameLst>
                                          <p:attrName>style.color</p:attrName>
                                        </p:attrNameLst>
                                      </p:cBhvr>
                                      <p:to>
                                        <a:schemeClr val="accent2"/>
                                      </p:to>
                                    </p:animClr>
                                    <p:animClr clrSpc="rgb" dir="cw">
                                      <p:cBhvr>
                                        <p:cTn id="18" dur="100" fill="hold"/>
                                        <p:tgtEl>
                                          <p:spTgt spid="67591"/>
                                        </p:tgtEl>
                                        <p:attrNameLst>
                                          <p:attrName>fillcolor</p:attrName>
                                        </p:attrNameLst>
                                      </p:cBhvr>
                                      <p:to>
                                        <a:schemeClr val="accent2"/>
                                      </p:to>
                                    </p:animClr>
                                    <p:set>
                                      <p:cBhvr>
                                        <p:cTn id="19" dur="100" fill="hold"/>
                                        <p:tgtEl>
                                          <p:spTgt spid="67591"/>
                                        </p:tgtEl>
                                        <p:attrNameLst>
                                          <p:attrName>fill.type</p:attrName>
                                        </p:attrNameLst>
                                      </p:cBhvr>
                                      <p:to>
                                        <p:strVal val="solid"/>
                                      </p:to>
                                    </p:set>
                                    <p:set>
                                      <p:cBhvr>
                                        <p:cTn id="20" dur="100" fill="hold"/>
                                        <p:tgtEl>
                                          <p:spTgt spid="67591"/>
                                        </p:tgtEl>
                                        <p:attrNameLst>
                                          <p:attrName>fill.on</p:attrName>
                                        </p:attrNameLst>
                                      </p:cBhvr>
                                      <p:to>
                                        <p:strVal val="true"/>
                                      </p:to>
                                    </p:set>
                                    <p:animRot by="120000">
                                      <p:cBhvr>
                                        <p:cTn id="21" dur="100" fill="hold">
                                          <p:stCondLst>
                                            <p:cond delay="0"/>
                                          </p:stCondLst>
                                        </p:cTn>
                                        <p:tgtEl>
                                          <p:spTgt spid="67591"/>
                                        </p:tgtEl>
                                        <p:attrNameLst>
                                          <p:attrName>r</p:attrName>
                                        </p:attrNameLst>
                                      </p:cBhvr>
                                    </p:animRot>
                                    <p:animRot by="-240000">
                                      <p:cBhvr>
                                        <p:cTn id="22" dur="200" fill="hold">
                                          <p:stCondLst>
                                            <p:cond delay="200"/>
                                          </p:stCondLst>
                                        </p:cTn>
                                        <p:tgtEl>
                                          <p:spTgt spid="67591"/>
                                        </p:tgtEl>
                                        <p:attrNameLst>
                                          <p:attrName>r</p:attrName>
                                        </p:attrNameLst>
                                      </p:cBhvr>
                                    </p:animRot>
                                    <p:animRot by="240000">
                                      <p:cBhvr>
                                        <p:cTn id="23" dur="200" fill="hold">
                                          <p:stCondLst>
                                            <p:cond delay="400"/>
                                          </p:stCondLst>
                                        </p:cTn>
                                        <p:tgtEl>
                                          <p:spTgt spid="67591"/>
                                        </p:tgtEl>
                                        <p:attrNameLst>
                                          <p:attrName>r</p:attrName>
                                        </p:attrNameLst>
                                      </p:cBhvr>
                                    </p:animRot>
                                    <p:animRot by="-240000">
                                      <p:cBhvr>
                                        <p:cTn id="24" dur="200" fill="hold">
                                          <p:stCondLst>
                                            <p:cond delay="600"/>
                                          </p:stCondLst>
                                        </p:cTn>
                                        <p:tgtEl>
                                          <p:spTgt spid="67591"/>
                                        </p:tgtEl>
                                        <p:attrNameLst>
                                          <p:attrName>r</p:attrName>
                                        </p:attrNameLst>
                                      </p:cBhvr>
                                    </p:animRot>
                                    <p:animRot by="120000">
                                      <p:cBhvr>
                                        <p:cTn id="25" dur="200" fill="hold">
                                          <p:stCondLst>
                                            <p:cond delay="800"/>
                                          </p:stCondLst>
                                        </p:cTn>
                                        <p:tgtEl>
                                          <p:spTgt spid="67591"/>
                                        </p:tgtEl>
                                        <p:attrNameLst>
                                          <p:attrName>r</p:attrName>
                                        </p:attrNameLst>
                                      </p:cBhvr>
                                    </p:animRot>
                                  </p:childTnLst>
                                </p:cTn>
                              </p:par>
                              <p:par>
                                <p:cTn id="26" presetID="0" presetClass="path" presetSubtype="0" repeatCount="indefinite" accel="50000" decel="50000" fill="hold" nodeType="withEffect">
                                  <p:stCondLst>
                                    <p:cond delay="0"/>
                                  </p:stCondLst>
                                  <p:childTnLst>
                                    <p:animMotion origin="layout" path="M 4.44444E-6 3.33333E-6 C -0.00209 0.01342 -0.004 0.02708 -0.00712 0.03981 C -0.01042 0.05254 -0.01077 0.06064 -0.01962 0.07639 C -0.02848 0.09213 -0.04532 0.11736 -0.05973 0.13472 C -0.07414 0.15208 -0.0875 0.16643 -0.10556 0.18102 C -0.12362 0.1956 -0.14358 0.21088 -0.16806 0.22176 C -0.19254 0.23264 -0.23507 0.24074 -0.25278 0.24583 " pathEditMode="relative" rAng="0" ptsTypes="aaaaaaa">
                                      <p:cBhvr>
                                        <p:cTn id="27" dur="5000" fill="hold"/>
                                        <p:tgtEl>
                                          <p:spTgt spid="67586"/>
                                        </p:tgtEl>
                                        <p:attrNameLst>
                                          <p:attrName>ppt_x</p:attrName>
                                          <p:attrName>ppt_y</p:attrName>
                                        </p:attrNameLst>
                                      </p:cBhvr>
                                      <p:rCtr x="-126" y="123"/>
                                    </p:animMotion>
                                  </p:childTnLst>
                                </p:cTn>
                              </p:par>
                              <p:par>
                                <p:cTn id="28" presetID="35" presetClass="entr" presetSubtype="0" fill="hold" nodeType="withEffect">
                                  <p:stCondLst>
                                    <p:cond delay="0"/>
                                  </p:stCondLst>
                                  <p:childTnLst>
                                    <p:set>
                                      <p:cBhvr>
                                        <p:cTn id="29" dur="1" fill="hold">
                                          <p:stCondLst>
                                            <p:cond delay="0"/>
                                          </p:stCondLst>
                                        </p:cTn>
                                        <p:tgtEl>
                                          <p:spTgt spid="67594"/>
                                        </p:tgtEl>
                                        <p:attrNameLst>
                                          <p:attrName>style.visibility</p:attrName>
                                        </p:attrNameLst>
                                      </p:cBhvr>
                                      <p:to>
                                        <p:strVal val="visible"/>
                                      </p:to>
                                    </p:set>
                                    <p:animEffect transition="in" filter="fade">
                                      <p:cBhvr>
                                        <p:cTn id="30" dur="3000"/>
                                        <p:tgtEl>
                                          <p:spTgt spid="67594"/>
                                        </p:tgtEl>
                                      </p:cBhvr>
                                    </p:animEffect>
                                    <p:anim calcmode="lin" valueType="num">
                                      <p:cBhvr>
                                        <p:cTn id="31" dur="3000" fill="hold"/>
                                        <p:tgtEl>
                                          <p:spTgt spid="67594"/>
                                        </p:tgtEl>
                                        <p:attrNameLst>
                                          <p:attrName>style.rotation</p:attrName>
                                        </p:attrNameLst>
                                      </p:cBhvr>
                                      <p:tavLst>
                                        <p:tav tm="0">
                                          <p:val>
                                            <p:fltVal val="720"/>
                                          </p:val>
                                        </p:tav>
                                        <p:tav tm="100000">
                                          <p:val>
                                            <p:fltVal val="0"/>
                                          </p:val>
                                        </p:tav>
                                      </p:tavLst>
                                    </p:anim>
                                    <p:anim calcmode="lin" valueType="num">
                                      <p:cBhvr>
                                        <p:cTn id="32" dur="3000" fill="hold"/>
                                        <p:tgtEl>
                                          <p:spTgt spid="67594"/>
                                        </p:tgtEl>
                                        <p:attrNameLst>
                                          <p:attrName>ppt_h</p:attrName>
                                        </p:attrNameLst>
                                      </p:cBhvr>
                                      <p:tavLst>
                                        <p:tav tm="0">
                                          <p:val>
                                            <p:fltVal val="0"/>
                                          </p:val>
                                        </p:tav>
                                        <p:tav tm="100000">
                                          <p:val>
                                            <p:strVal val="#ppt_h"/>
                                          </p:val>
                                        </p:tav>
                                      </p:tavLst>
                                    </p:anim>
                                    <p:anim calcmode="lin" valueType="num">
                                      <p:cBhvr>
                                        <p:cTn id="33" dur="3000" fill="hold"/>
                                        <p:tgtEl>
                                          <p:spTgt spid="67594"/>
                                        </p:tgtEl>
                                        <p:attrNameLst>
                                          <p:attrName>ppt_w</p:attrName>
                                        </p:attrNameLst>
                                      </p:cBhvr>
                                      <p:tavLst>
                                        <p:tav tm="0">
                                          <p:val>
                                            <p:fltVal val="0"/>
                                          </p:val>
                                        </p:tav>
                                        <p:tav tm="100000">
                                          <p:val>
                                            <p:strVal val="#ppt_w"/>
                                          </p:val>
                                        </p:tav>
                                      </p:tavLst>
                                    </p:anim>
                                  </p:childTnLst>
                                </p:cTn>
                              </p:par>
                            </p:childTnLst>
                          </p:cTn>
                        </p:par>
                        <p:par>
                          <p:cTn id="34" fill="hold">
                            <p:stCondLst>
                              <p:cond delay="10000"/>
                            </p:stCondLst>
                            <p:childTnLst>
                              <p:par>
                                <p:cTn id="35" presetID="32" presetClass="emph" presetSubtype="0" repeatCount="indefinite" fill="hold" nodeType="afterEffect">
                                  <p:stCondLst>
                                    <p:cond delay="0"/>
                                  </p:stCondLst>
                                  <p:childTnLst>
                                    <p:animClr clrSpc="rgb" dir="cw">
                                      <p:cBhvr override="childStyle">
                                        <p:cTn id="36" dur="100" fill="hold"/>
                                        <p:tgtEl>
                                          <p:spTgt spid="67594"/>
                                        </p:tgtEl>
                                        <p:attrNameLst>
                                          <p:attrName>style.color</p:attrName>
                                        </p:attrNameLst>
                                      </p:cBhvr>
                                      <p:to>
                                        <a:schemeClr val="accent2"/>
                                      </p:to>
                                    </p:animClr>
                                    <p:animClr clrSpc="rgb" dir="cw">
                                      <p:cBhvr>
                                        <p:cTn id="37" dur="100" fill="hold"/>
                                        <p:tgtEl>
                                          <p:spTgt spid="67594"/>
                                        </p:tgtEl>
                                        <p:attrNameLst>
                                          <p:attrName>fillcolor</p:attrName>
                                        </p:attrNameLst>
                                      </p:cBhvr>
                                      <p:to>
                                        <a:schemeClr val="accent2"/>
                                      </p:to>
                                    </p:animClr>
                                    <p:set>
                                      <p:cBhvr>
                                        <p:cTn id="38" dur="100" fill="hold"/>
                                        <p:tgtEl>
                                          <p:spTgt spid="67594"/>
                                        </p:tgtEl>
                                        <p:attrNameLst>
                                          <p:attrName>fill.type</p:attrName>
                                        </p:attrNameLst>
                                      </p:cBhvr>
                                      <p:to>
                                        <p:strVal val="solid"/>
                                      </p:to>
                                    </p:set>
                                    <p:set>
                                      <p:cBhvr>
                                        <p:cTn id="39" dur="100" fill="hold"/>
                                        <p:tgtEl>
                                          <p:spTgt spid="67594"/>
                                        </p:tgtEl>
                                        <p:attrNameLst>
                                          <p:attrName>fill.on</p:attrName>
                                        </p:attrNameLst>
                                      </p:cBhvr>
                                      <p:to>
                                        <p:strVal val="true"/>
                                      </p:to>
                                    </p:set>
                                    <p:animRot by="120000">
                                      <p:cBhvr>
                                        <p:cTn id="40" dur="100" fill="hold">
                                          <p:stCondLst>
                                            <p:cond delay="0"/>
                                          </p:stCondLst>
                                        </p:cTn>
                                        <p:tgtEl>
                                          <p:spTgt spid="67594"/>
                                        </p:tgtEl>
                                        <p:attrNameLst>
                                          <p:attrName>r</p:attrName>
                                        </p:attrNameLst>
                                      </p:cBhvr>
                                    </p:animRot>
                                    <p:animRot by="-240000">
                                      <p:cBhvr>
                                        <p:cTn id="41" dur="200" fill="hold">
                                          <p:stCondLst>
                                            <p:cond delay="200"/>
                                          </p:stCondLst>
                                        </p:cTn>
                                        <p:tgtEl>
                                          <p:spTgt spid="67594"/>
                                        </p:tgtEl>
                                        <p:attrNameLst>
                                          <p:attrName>r</p:attrName>
                                        </p:attrNameLst>
                                      </p:cBhvr>
                                    </p:animRot>
                                    <p:animRot by="240000">
                                      <p:cBhvr>
                                        <p:cTn id="42" dur="200" fill="hold">
                                          <p:stCondLst>
                                            <p:cond delay="400"/>
                                          </p:stCondLst>
                                        </p:cTn>
                                        <p:tgtEl>
                                          <p:spTgt spid="67594"/>
                                        </p:tgtEl>
                                        <p:attrNameLst>
                                          <p:attrName>r</p:attrName>
                                        </p:attrNameLst>
                                      </p:cBhvr>
                                    </p:animRot>
                                    <p:animRot by="-240000">
                                      <p:cBhvr>
                                        <p:cTn id="43" dur="200" fill="hold">
                                          <p:stCondLst>
                                            <p:cond delay="600"/>
                                          </p:stCondLst>
                                        </p:cTn>
                                        <p:tgtEl>
                                          <p:spTgt spid="67594"/>
                                        </p:tgtEl>
                                        <p:attrNameLst>
                                          <p:attrName>r</p:attrName>
                                        </p:attrNameLst>
                                      </p:cBhvr>
                                    </p:animRot>
                                    <p:animRot by="120000">
                                      <p:cBhvr>
                                        <p:cTn id="44" dur="200" fill="hold">
                                          <p:stCondLst>
                                            <p:cond delay="800"/>
                                          </p:stCondLst>
                                        </p:cTn>
                                        <p:tgtEl>
                                          <p:spTgt spid="67594"/>
                                        </p:tgtEl>
                                        <p:attrNameLst>
                                          <p:attrName>r</p:attrName>
                                        </p:attrNameLst>
                                      </p:cBhvr>
                                    </p:animRot>
                                  </p:childTnLst>
                                </p:cTn>
                              </p:par>
                            </p:childTnLst>
                          </p:cTn>
                        </p:par>
                        <p:par>
                          <p:cTn id="45" fill="hold">
                            <p:stCondLst>
                              <p:cond delay="11000"/>
                            </p:stCondLst>
                            <p:childTnLst>
                              <p:par>
                                <p:cTn id="46" presetID="5" presetClass="entr" presetSubtype="10" fill="hold" grpId="0" nodeType="afterEffect">
                                  <p:stCondLst>
                                    <p:cond delay="2500"/>
                                  </p:stCondLst>
                                  <p:childTnLst>
                                    <p:set>
                                      <p:cBhvr>
                                        <p:cTn id="47" dur="1" fill="hold">
                                          <p:stCondLst>
                                            <p:cond delay="0"/>
                                          </p:stCondLst>
                                        </p:cTn>
                                        <p:tgtEl>
                                          <p:spTgt spid="67588"/>
                                        </p:tgtEl>
                                        <p:attrNameLst>
                                          <p:attrName>style.visibility</p:attrName>
                                        </p:attrNameLst>
                                      </p:cBhvr>
                                      <p:to>
                                        <p:strVal val="visible"/>
                                      </p:to>
                                    </p:set>
                                    <p:animEffect transition="in" filter="checkerboard(across)">
                                      <p:cBhvr>
                                        <p:cTn id="48" dur="1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0" name="ตัวยึดหมายเลขภาพนิ่ง 5"/>
          <p:cNvSpPr>
            <a:spLocks noGrp="1"/>
          </p:cNvSpPr>
          <p:nvPr>
            <p:ph type="sldNum" sz="quarter" idx="12"/>
          </p:nvPr>
        </p:nvSpPr>
        <p:spPr/>
        <p:txBody>
          <a:bodyPr/>
          <a:lstStyle/>
          <a:p>
            <a:fld id="{11860C6A-A47E-48CB-A1AF-31E35C9E378E}" type="slidenum">
              <a:rPr lang="en-US"/>
              <a:pPr/>
              <a:t>24</a:t>
            </a:fld>
            <a:endParaRPr lang="th-TH"/>
          </a:p>
        </p:txBody>
      </p:sp>
      <p:grpSp>
        <p:nvGrpSpPr>
          <p:cNvPr id="68610" name="Group 2"/>
          <p:cNvGrpSpPr>
            <a:grpSpLocks/>
          </p:cNvGrpSpPr>
          <p:nvPr/>
        </p:nvGrpSpPr>
        <p:grpSpPr bwMode="auto">
          <a:xfrm>
            <a:off x="1376363" y="1568450"/>
            <a:ext cx="5649912" cy="868363"/>
            <a:chOff x="953" y="3167"/>
            <a:chExt cx="3559" cy="547"/>
          </a:xfrm>
        </p:grpSpPr>
        <p:sp>
          <p:nvSpPr>
            <p:cNvPr id="68611" name="Rectangle 3"/>
            <p:cNvSpPr>
              <a:spLocks noChangeArrowheads="1"/>
            </p:cNvSpPr>
            <p:nvPr/>
          </p:nvSpPr>
          <p:spPr bwMode="auto">
            <a:xfrm>
              <a:off x="953" y="3167"/>
              <a:ext cx="1637" cy="547"/>
            </a:xfrm>
            <a:prstGeom prst="rect">
              <a:avLst/>
            </a:prstGeom>
            <a:noFill/>
            <a:ln w="9525">
              <a:noFill/>
              <a:miter lim="800000"/>
              <a:headEnd/>
              <a:tailEnd/>
            </a:ln>
            <a:effectLst/>
          </p:spPr>
          <p:txBody>
            <a:bodyPr>
              <a:spAutoFit/>
            </a:bodyPr>
            <a:lstStyle/>
            <a:p>
              <a:pPr>
                <a:lnSpc>
                  <a:spcPct val="85000"/>
                </a:lnSpc>
                <a:spcBef>
                  <a:spcPct val="20000"/>
                </a:spcBef>
                <a:buClr>
                  <a:schemeClr val="hlink"/>
                </a:buClr>
                <a:buSzPct val="80000"/>
                <a:buFont typeface="Wingdings" pitchFamily="2" charset="2"/>
                <a:buNone/>
              </a:pPr>
              <a:r>
                <a:rPr lang="en-US" sz="2000" i="1">
                  <a:solidFill>
                    <a:srgbClr val="0000CC"/>
                  </a:solidFill>
                  <a:latin typeface="Times New Roman" pitchFamily="18" charset="0"/>
                </a:rPr>
                <a:t>[Net energy transfer to (or from) the system as heat and work]</a:t>
              </a:r>
            </a:p>
          </p:txBody>
        </p:sp>
        <p:sp>
          <p:nvSpPr>
            <p:cNvPr id="68612" name="Rectangle 4"/>
            <p:cNvSpPr>
              <a:spLocks noChangeArrowheads="1"/>
            </p:cNvSpPr>
            <p:nvPr/>
          </p:nvSpPr>
          <p:spPr bwMode="auto">
            <a:xfrm>
              <a:off x="2998" y="3167"/>
              <a:ext cx="1514" cy="547"/>
            </a:xfrm>
            <a:prstGeom prst="rect">
              <a:avLst/>
            </a:prstGeom>
            <a:noFill/>
            <a:ln w="9525">
              <a:noFill/>
              <a:miter lim="800000"/>
              <a:headEnd/>
              <a:tailEnd/>
            </a:ln>
            <a:effectLst/>
          </p:spPr>
          <p:txBody>
            <a:bodyPr>
              <a:spAutoFit/>
            </a:bodyPr>
            <a:lstStyle/>
            <a:p>
              <a:pPr>
                <a:lnSpc>
                  <a:spcPct val="85000"/>
                </a:lnSpc>
                <a:spcBef>
                  <a:spcPct val="20000"/>
                </a:spcBef>
                <a:buClr>
                  <a:schemeClr val="hlink"/>
                </a:buClr>
                <a:buSzPct val="80000"/>
                <a:buFont typeface="Wingdings" pitchFamily="2" charset="2"/>
                <a:buNone/>
              </a:pPr>
              <a:r>
                <a:rPr lang="en-US" sz="2000" i="1">
                  <a:solidFill>
                    <a:srgbClr val="0000CC"/>
                  </a:solidFill>
                  <a:latin typeface="Times New Roman" pitchFamily="18" charset="0"/>
                </a:rPr>
                <a:t>[Net increase (or decrease) in the total energy of the system</a:t>
              </a:r>
              <a:endParaRPr lang="el-GR" sz="2000" i="1">
                <a:solidFill>
                  <a:srgbClr val="0000CC"/>
                </a:solidFill>
                <a:latin typeface="Times New Roman" pitchFamily="18" charset="0"/>
              </a:endParaRPr>
            </a:p>
          </p:txBody>
        </p:sp>
        <p:sp>
          <p:nvSpPr>
            <p:cNvPr id="68613" name="Rectangle 5"/>
            <p:cNvSpPr>
              <a:spLocks noChangeArrowheads="1"/>
            </p:cNvSpPr>
            <p:nvPr/>
          </p:nvSpPr>
          <p:spPr bwMode="auto">
            <a:xfrm>
              <a:off x="2704" y="3299"/>
              <a:ext cx="294" cy="221"/>
            </a:xfrm>
            <a:prstGeom prst="rect">
              <a:avLst/>
            </a:prstGeom>
            <a:noFill/>
            <a:ln w="9525">
              <a:noFill/>
              <a:miter lim="800000"/>
              <a:headEnd/>
              <a:tailEnd/>
            </a:ln>
            <a:effectLst/>
          </p:spPr>
          <p:txBody>
            <a:bodyPr wrap="none">
              <a:spAutoFit/>
            </a:bodyPr>
            <a:lstStyle/>
            <a:p>
              <a:pPr>
                <a:lnSpc>
                  <a:spcPct val="85000"/>
                </a:lnSpc>
              </a:pPr>
              <a:r>
                <a:rPr lang="en-US" sz="2000" i="1">
                  <a:solidFill>
                    <a:srgbClr val="0000CC"/>
                  </a:solidFill>
                  <a:latin typeface="Comic Sans MS" pitchFamily="66" charset="0"/>
                </a:rPr>
                <a:t> = </a:t>
              </a:r>
              <a:endParaRPr lang="th-TH" sz="2000" i="1">
                <a:solidFill>
                  <a:srgbClr val="0000CC"/>
                </a:solidFill>
                <a:latin typeface="Comic Sans MS" pitchFamily="66" charset="0"/>
              </a:endParaRPr>
            </a:p>
          </p:txBody>
        </p:sp>
      </p:grpSp>
      <p:sp>
        <p:nvSpPr>
          <p:cNvPr id="68614" name="Rectangle 6"/>
          <p:cNvSpPr>
            <a:spLocks noChangeArrowheads="1"/>
          </p:cNvSpPr>
          <p:nvPr/>
        </p:nvSpPr>
        <p:spPr bwMode="auto">
          <a:xfrm>
            <a:off x="2532063" y="441325"/>
            <a:ext cx="2860675" cy="701675"/>
          </a:xfrm>
          <a:prstGeom prst="rect">
            <a:avLst/>
          </a:prstGeom>
          <a:noFill/>
          <a:ln w="9525">
            <a:noFill/>
            <a:miter lim="800000"/>
            <a:headEnd/>
            <a:tailEnd/>
          </a:ln>
          <a:effectLst/>
        </p:spPr>
        <p:txBody>
          <a:bodyPr wrap="none">
            <a:spAutoFit/>
          </a:bodyPr>
          <a:lstStyle/>
          <a:p>
            <a:r>
              <a:rPr lang="en-US" sz="4000" b="1">
                <a:solidFill>
                  <a:srgbClr val="FFFF00"/>
                </a:solidFill>
                <a:effectLst>
                  <a:outerShdw blurRad="38100" dist="38100" dir="2700000" algn="tl">
                    <a:srgbClr val="C0C0C0"/>
                  </a:outerShdw>
                </a:effectLst>
              </a:rPr>
              <a:t>Q – W = </a:t>
            </a:r>
            <a:r>
              <a:rPr lang="th-TH" sz="4000" b="1">
                <a:solidFill>
                  <a:srgbClr val="FFFF00"/>
                </a:solidFill>
                <a:effectLst>
                  <a:outerShdw blurRad="38100" dist="38100" dir="2700000" algn="tl">
                    <a:srgbClr val="C0C0C0"/>
                  </a:outerShdw>
                </a:effectLst>
              </a:rPr>
              <a:t>ΔE</a:t>
            </a:r>
            <a:endParaRPr lang="en-US" sz="4000" b="1">
              <a:solidFill>
                <a:srgbClr val="FFFF00"/>
              </a:solidFill>
              <a:effectLst>
                <a:outerShdw blurRad="38100" dist="38100" dir="2700000" algn="tl">
                  <a:srgbClr val="C0C0C0"/>
                </a:outerShdw>
              </a:effectLst>
            </a:endParaRPr>
          </a:p>
        </p:txBody>
      </p:sp>
      <p:sp>
        <p:nvSpPr>
          <p:cNvPr id="68615" name="Rectangle 7"/>
          <p:cNvSpPr>
            <a:spLocks noGrp="1" noChangeArrowheads="1"/>
          </p:cNvSpPr>
          <p:nvPr>
            <p:ph type="body" idx="1"/>
          </p:nvPr>
        </p:nvSpPr>
        <p:spPr>
          <a:xfrm>
            <a:off x="609600" y="2692400"/>
            <a:ext cx="7924800" cy="3327400"/>
          </a:xfrm>
          <a:noFill/>
          <a:ln/>
        </p:spPr>
        <p:txBody>
          <a:bodyPr/>
          <a:lstStyle/>
          <a:p>
            <a:pPr>
              <a:buFont typeface="Wingdings" pitchFamily="2" charset="2"/>
              <a:buNone/>
            </a:pPr>
            <a:r>
              <a:rPr lang="en-US" sz="2800" i="1">
                <a:latin typeface="Times New Roman" pitchFamily="18" charset="0"/>
              </a:rPr>
              <a:t>Total Energy, E of a system consists of 3 parts :- </a:t>
            </a:r>
          </a:p>
          <a:p>
            <a:pPr>
              <a:buFont typeface="Wingdings" pitchFamily="2" charset="2"/>
              <a:buNone/>
            </a:pPr>
            <a:r>
              <a:rPr lang="en-US" sz="2800" i="1">
                <a:latin typeface="Times New Roman" pitchFamily="18" charset="0"/>
              </a:rPr>
              <a:t>			 </a:t>
            </a:r>
            <a:r>
              <a:rPr lang="en-US" sz="2800" b="1" i="1">
                <a:effectLst>
                  <a:outerShdw blurRad="38100" dist="38100" dir="2700000" algn="tl">
                    <a:srgbClr val="C0C0C0"/>
                  </a:outerShdw>
                </a:effectLst>
                <a:latin typeface="Times New Roman" pitchFamily="18" charset="0"/>
              </a:rPr>
              <a:t>E  = U + KE + P</a:t>
            </a:r>
            <a:r>
              <a:rPr lang="th-TH" sz="2800" b="1" i="1">
                <a:effectLst>
                  <a:outerShdw blurRad="38100" dist="38100" dir="2700000" algn="tl">
                    <a:srgbClr val="C0C0C0"/>
                  </a:outerShdw>
                </a:effectLst>
                <a:latin typeface="Times New Roman" pitchFamily="18" charset="0"/>
              </a:rPr>
              <a:t>E</a:t>
            </a:r>
            <a:endParaRPr lang="en-US" sz="2800" i="1">
              <a:latin typeface="Times New Roman" pitchFamily="18" charset="0"/>
            </a:endParaRPr>
          </a:p>
          <a:p>
            <a:pPr lvl="1">
              <a:buFont typeface="Wingdings" pitchFamily="2" charset="2"/>
              <a:buNone/>
            </a:pPr>
            <a:r>
              <a:rPr lang="en-US" sz="2400" i="1">
                <a:latin typeface="Times New Roman" pitchFamily="18" charset="0"/>
              </a:rPr>
              <a:t>Internal Energy, 	 U</a:t>
            </a:r>
          </a:p>
          <a:p>
            <a:pPr lvl="1">
              <a:buFont typeface="Wingdings" pitchFamily="2" charset="2"/>
              <a:buNone/>
            </a:pPr>
            <a:r>
              <a:rPr lang="en-US" sz="2400" i="1">
                <a:latin typeface="Times New Roman" pitchFamily="18" charset="0"/>
              </a:rPr>
              <a:t>Kinetic Energy, 	 KE = ½ mV2</a:t>
            </a:r>
          </a:p>
          <a:p>
            <a:pPr lvl="1">
              <a:buFont typeface="Wingdings" pitchFamily="2" charset="2"/>
              <a:buNone/>
            </a:pPr>
            <a:r>
              <a:rPr lang="en-US" sz="2400" i="1">
                <a:latin typeface="Times New Roman" pitchFamily="18" charset="0"/>
              </a:rPr>
              <a:t>Potential Energy, PE = mgz</a:t>
            </a:r>
          </a:p>
          <a:p>
            <a:pPr lvl="1" algn="ctr">
              <a:buFont typeface="Wingdings" pitchFamily="2" charset="2"/>
              <a:buNone/>
            </a:pP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 E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U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KE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P</a:t>
            </a:r>
            <a:r>
              <a:rPr lang="th-TH" b="1" i="1">
                <a:solidFill>
                  <a:srgbClr val="0000CC"/>
                </a:solidFill>
                <a:effectLst>
                  <a:outerShdw blurRad="38100" dist="38100" dir="2700000" algn="tl">
                    <a:srgbClr val="C0C0C0"/>
                  </a:outerShdw>
                </a:effectLst>
                <a:latin typeface="Times New Roman" pitchFamily="18" charset="0"/>
              </a:rPr>
              <a:t>E</a:t>
            </a:r>
            <a:endParaRPr lang="en-US" i="1">
              <a:latin typeface="Times New Roman" pitchFamily="18" charset="0"/>
            </a:endParaRPr>
          </a:p>
          <a:p>
            <a:pPr>
              <a:buFont typeface="Wingdings" pitchFamily="2" charset="2"/>
              <a:buNone/>
            </a:pPr>
            <a:endParaRPr lang="th-TH" i="1">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C287EB34-1747-469F-83FF-F1CB9B0A8B95}" type="slidenum">
              <a:rPr lang="en-US"/>
              <a:pPr/>
              <a:t>25</a:t>
            </a:fld>
            <a:endParaRPr lang="th-TH"/>
          </a:p>
        </p:txBody>
      </p:sp>
      <p:sp>
        <p:nvSpPr>
          <p:cNvPr id="69634" name="Rectangle 2"/>
          <p:cNvSpPr>
            <a:spLocks noGrp="1" noChangeArrowheads="1"/>
          </p:cNvSpPr>
          <p:nvPr>
            <p:ph type="title"/>
          </p:nvPr>
        </p:nvSpPr>
        <p:spPr/>
        <p:txBody>
          <a:bodyPr/>
          <a:lstStyle/>
          <a:p>
            <a:endParaRPr lang="th-TH"/>
          </a:p>
        </p:txBody>
      </p:sp>
      <p:sp>
        <p:nvSpPr>
          <p:cNvPr id="69635" name="Text Box 3"/>
          <p:cNvSpPr txBox="1">
            <a:spLocks noChangeArrowheads="1"/>
          </p:cNvSpPr>
          <p:nvPr>
            <p:ph type="body" idx="1"/>
          </p:nvPr>
        </p:nvSpPr>
        <p:spPr>
          <a:noFill/>
          <a:ln>
            <a:solidFill>
              <a:srgbClr val="FF0000"/>
            </a:solidFill>
          </a:ln>
        </p:spPr>
        <p:txBody>
          <a:bodyPr/>
          <a:lstStyle/>
          <a:p>
            <a:pPr>
              <a:buFont typeface="Wingdings" pitchFamily="2" charset="2"/>
              <a:buNone/>
            </a:pPr>
            <a:r>
              <a:rPr lang="en-US" i="1">
                <a:latin typeface="Times New Roman" pitchFamily="18" charset="0"/>
              </a:rPr>
              <a:t>From </a:t>
            </a:r>
          </a:p>
          <a:p>
            <a:pPr>
              <a:buFont typeface="Wingdings" pitchFamily="2" charset="2"/>
              <a:buNone/>
            </a:pPr>
            <a:r>
              <a:rPr lang="en-US" b="1" i="1">
                <a:effectLst>
                  <a:outerShdw blurRad="38100" dist="38100" dir="2700000" algn="tl">
                    <a:srgbClr val="C0C0C0"/>
                  </a:outerShdw>
                </a:effectLst>
                <a:latin typeface="Times New Roman" pitchFamily="18" charset="0"/>
              </a:rPr>
              <a:t>	</a:t>
            </a:r>
            <a:r>
              <a:rPr lang="en-US" i="1">
                <a:effectLst>
                  <a:outerShdw blurRad="38100" dist="38100" dir="2700000" algn="tl">
                    <a:srgbClr val="C0C0C0"/>
                  </a:outerShdw>
                </a:effectLst>
                <a:latin typeface="Times New Roman" pitchFamily="18" charset="0"/>
              </a:rPr>
              <a:t>	Q – W 	= 	</a:t>
            </a:r>
            <a:r>
              <a:rPr lang="th-TH" i="1">
                <a:effectLst>
                  <a:outerShdw blurRad="38100" dist="38100" dir="2700000" algn="tl">
                    <a:srgbClr val="C0C0C0"/>
                  </a:outerShdw>
                </a:effectLst>
                <a:latin typeface="Times New Roman" pitchFamily="18" charset="0"/>
              </a:rPr>
              <a:t>ΔE</a:t>
            </a:r>
            <a:endParaRPr lang="en-US" i="1">
              <a:effectLst>
                <a:outerShdw blurRad="38100" dist="38100" dir="2700000" algn="tl">
                  <a:srgbClr val="C0C0C0"/>
                </a:outerShdw>
              </a:effectLst>
              <a:latin typeface="Times New Roman" pitchFamily="18" charset="0"/>
            </a:endParaRPr>
          </a:p>
          <a:p>
            <a:pPr>
              <a:buFont typeface="Wingdings" pitchFamily="2" charset="2"/>
              <a:buNone/>
            </a:pPr>
            <a:r>
              <a:rPr lang="en-US" b="1" i="1">
                <a:solidFill>
                  <a:srgbClr val="0000CC"/>
                </a:solidFill>
                <a:effectLst>
                  <a:outerShdw blurRad="38100" dist="38100" dir="2700000" algn="tl">
                    <a:srgbClr val="C0C0C0"/>
                  </a:outerShdw>
                </a:effectLst>
                <a:latin typeface="Times New Roman" pitchFamily="18" charset="0"/>
              </a:rPr>
              <a:t>		Q – W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U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KE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P</a:t>
            </a:r>
            <a:r>
              <a:rPr lang="th-TH" b="1" i="1">
                <a:solidFill>
                  <a:srgbClr val="0000CC"/>
                </a:solidFill>
                <a:effectLst>
                  <a:outerShdw blurRad="38100" dist="38100" dir="2700000" algn="tl">
                    <a:srgbClr val="C0C0C0"/>
                  </a:outerShdw>
                </a:effectLst>
                <a:latin typeface="Times New Roman" pitchFamily="18" charset="0"/>
              </a:rPr>
              <a:t>E</a:t>
            </a:r>
            <a:endParaRPr lang="en-US" b="1" i="1">
              <a:solidFill>
                <a:srgbClr val="0000CC"/>
              </a:solidFill>
              <a:effectLst>
                <a:outerShdw blurRad="38100" dist="38100" dir="2700000" algn="tl">
                  <a:srgbClr val="C0C0C0"/>
                </a:outerShdw>
              </a:effectLst>
              <a:latin typeface="Times New Roman" pitchFamily="18" charset="0"/>
            </a:endParaRPr>
          </a:p>
          <a:p>
            <a:pPr>
              <a:spcBef>
                <a:spcPct val="0"/>
              </a:spcBef>
              <a:buClrTx/>
              <a:buSzTx/>
              <a:buFontTx/>
              <a:buNone/>
            </a:pPr>
            <a:r>
              <a:rPr lang="en-US" i="1">
                <a:latin typeface="Times New Roman" pitchFamily="18" charset="0"/>
              </a:rPr>
              <a:t>If the system does not move with a velocity and has no change in elevation, the conservation of energy equation reduces to</a:t>
            </a:r>
          </a:p>
          <a:p>
            <a:pPr>
              <a:spcBef>
                <a:spcPct val="0"/>
              </a:spcBef>
              <a:buClrTx/>
              <a:buSzTx/>
              <a:buFontTx/>
              <a:buNone/>
            </a:pPr>
            <a:endParaRPr lang="en-US" i="1">
              <a:latin typeface="Times New Roman" pitchFamily="18" charset="0"/>
            </a:endParaRPr>
          </a:p>
          <a:p>
            <a:pPr>
              <a:spcBef>
                <a:spcPct val="0"/>
              </a:spcBef>
              <a:buClrTx/>
              <a:buSzTx/>
              <a:buFontTx/>
              <a:buNone/>
            </a:pPr>
            <a:r>
              <a:rPr lang="en-US" b="1" i="1">
                <a:solidFill>
                  <a:srgbClr val="0000CC"/>
                </a:solidFill>
                <a:effectLst>
                  <a:outerShdw blurRad="38100" dist="38100" dir="2700000" algn="tl">
                    <a:srgbClr val="C0C0C0"/>
                  </a:outerShdw>
                </a:effectLst>
                <a:latin typeface="Times New Roman" pitchFamily="18" charset="0"/>
              </a:rPr>
              <a:t>		Q – W 	= 	</a:t>
            </a:r>
            <a:r>
              <a:rPr lang="th-TH" b="1" i="1">
                <a:solidFill>
                  <a:srgbClr val="0000CC"/>
                </a:solidFill>
                <a:effectLst>
                  <a:outerShdw blurRad="38100" dist="38100" dir="2700000" algn="tl">
                    <a:srgbClr val="C0C0C0"/>
                  </a:outerShdw>
                </a:effectLst>
                <a:latin typeface="Times New Roman" pitchFamily="18" charset="0"/>
              </a:rPr>
              <a:t>Δ</a:t>
            </a:r>
            <a:r>
              <a:rPr lang="en-US" b="1" i="1">
                <a:solidFill>
                  <a:srgbClr val="0000CC"/>
                </a:solidFill>
                <a:effectLst>
                  <a:outerShdw blurRad="38100" dist="38100" dir="2700000" algn="tl">
                    <a:srgbClr val="C0C0C0"/>
                  </a:outerShdw>
                </a:effectLst>
                <a:latin typeface="Times New Roman" pitchFamily="18" charset="0"/>
              </a:rPr>
              <a:t>U</a:t>
            </a:r>
            <a:endParaRPr lang="en-US" sz="1800" i="1">
              <a:latin typeface="Times New Roman" pitchFamily="18" charset="0"/>
            </a:endParaRPr>
          </a:p>
          <a:p>
            <a:pPr>
              <a:buFont typeface="Wingdings" pitchFamily="2" charset="2"/>
              <a:buNone/>
            </a:pPr>
            <a:endParaRPr lang="en-US" sz="1800" b="1" i="1">
              <a:solidFill>
                <a:srgbClr val="0000CC"/>
              </a:solidFill>
              <a:effectLst>
                <a:outerShdw blurRad="38100" dist="38100" dir="2700000" algn="tl">
                  <a:srgbClr val="C0C0C0"/>
                </a:outerShdw>
              </a:effectLst>
              <a:latin typeface="Times New Roman" pitchFamily="18" charset="0"/>
            </a:endParaRPr>
          </a:p>
          <a:p>
            <a:pPr>
              <a:buFont typeface="Wingdings" pitchFamily="2" charset="2"/>
              <a:buNone/>
            </a:pPr>
            <a:endParaRPr lang="en-US" b="1" i="1">
              <a:solidFill>
                <a:srgbClr val="0000CC"/>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9" name="ตัวยึดหมายเลขภาพนิ่ง 3"/>
          <p:cNvSpPr>
            <a:spLocks noGrp="1"/>
          </p:cNvSpPr>
          <p:nvPr>
            <p:ph type="sldNum" sz="quarter" idx="12"/>
          </p:nvPr>
        </p:nvSpPr>
        <p:spPr/>
        <p:txBody>
          <a:bodyPr/>
          <a:lstStyle/>
          <a:p>
            <a:fld id="{CFFEF730-791B-45B2-9A8A-073F5D287226}" type="slidenum">
              <a:rPr lang="en-US"/>
              <a:pPr/>
              <a:t>26</a:t>
            </a:fld>
            <a:endParaRPr lang="th-TH"/>
          </a:p>
        </p:txBody>
      </p:sp>
      <p:pic>
        <p:nvPicPr>
          <p:cNvPr id="70658" name="Picture 2" descr="03054"/>
          <p:cNvPicPr>
            <a:picLocks noChangeAspect="1" noChangeArrowheads="1"/>
          </p:cNvPicPr>
          <p:nvPr/>
        </p:nvPicPr>
        <p:blipFill>
          <a:blip r:embed="rId3" cstate="print"/>
          <a:srcRect/>
          <a:stretch>
            <a:fillRect/>
          </a:stretch>
        </p:blipFill>
        <p:spPr bwMode="auto">
          <a:xfrm>
            <a:off x="692150" y="3265488"/>
            <a:ext cx="2590800" cy="2743200"/>
          </a:xfrm>
          <a:prstGeom prst="rect">
            <a:avLst/>
          </a:prstGeom>
          <a:noFill/>
          <a:ln w="9525">
            <a:noFill/>
            <a:miter lim="800000"/>
            <a:headEnd/>
            <a:tailEnd/>
          </a:ln>
        </p:spPr>
      </p:pic>
      <p:sp>
        <p:nvSpPr>
          <p:cNvPr id="70659" name="Rectangle 3"/>
          <p:cNvSpPr>
            <a:spLocks noChangeArrowheads="1"/>
          </p:cNvSpPr>
          <p:nvPr/>
        </p:nvSpPr>
        <p:spPr bwMode="auto">
          <a:xfrm>
            <a:off x="450850" y="374650"/>
            <a:ext cx="7175500" cy="579438"/>
          </a:xfrm>
          <a:prstGeom prst="rect">
            <a:avLst/>
          </a:prstGeom>
          <a:noFill/>
          <a:ln w="9525">
            <a:noFill/>
            <a:miter lim="800000"/>
            <a:headEnd/>
            <a:tailEnd/>
          </a:ln>
          <a:effectLst/>
        </p:spPr>
        <p:txBody>
          <a:bodyPr wrap="none">
            <a:spAutoFit/>
          </a:bodyPr>
          <a:lstStyle/>
          <a:p>
            <a:r>
              <a:rPr lang="en-US" sz="3200" b="1"/>
              <a:t>Closed System First Law for a Cycle</a:t>
            </a:r>
          </a:p>
        </p:txBody>
      </p:sp>
      <p:sp>
        <p:nvSpPr>
          <p:cNvPr id="70660" name="Rectangle 4"/>
          <p:cNvSpPr>
            <a:spLocks noChangeArrowheads="1"/>
          </p:cNvSpPr>
          <p:nvPr/>
        </p:nvSpPr>
        <p:spPr bwMode="auto">
          <a:xfrm>
            <a:off x="692150" y="1347788"/>
            <a:ext cx="4575175" cy="1917700"/>
          </a:xfrm>
          <a:prstGeom prst="rect">
            <a:avLst/>
          </a:prstGeom>
          <a:noFill/>
          <a:ln w="9525">
            <a:noFill/>
            <a:miter lim="800000"/>
            <a:headEnd/>
            <a:tailEnd/>
          </a:ln>
          <a:effectLst/>
        </p:spPr>
        <p:txBody>
          <a:bodyPr>
            <a:spAutoFit/>
          </a:bodyPr>
          <a:lstStyle/>
          <a:p>
            <a:r>
              <a:rPr lang="en-US" sz="2400">
                <a:latin typeface="Comic Sans MS" pitchFamily="66" charset="0"/>
              </a:rPr>
              <a:t>The properties of working fluid change while undergoes processes and finally back to the initial state point </a:t>
            </a:r>
            <a:r>
              <a:rPr lang="en-US" sz="2400">
                <a:latin typeface="Comic Sans MS" pitchFamily="66" charset="0"/>
                <a:sym typeface="Wingdings" pitchFamily="2" charset="2"/>
              </a:rPr>
              <a:t> </a:t>
            </a:r>
          </a:p>
          <a:p>
            <a:r>
              <a:rPr lang="el-GR" sz="2400">
                <a:latin typeface="Comic Sans MS" pitchFamily="66" charset="0"/>
                <a:cs typeface="Arial" pitchFamily="34" charset="0"/>
                <a:sym typeface="Wingdings" pitchFamily="2" charset="2"/>
              </a:rPr>
              <a:t>Δ</a:t>
            </a:r>
            <a:r>
              <a:rPr lang="en-US" sz="2400">
                <a:latin typeface="Comic Sans MS" pitchFamily="66" charset="0"/>
                <a:cs typeface="Arial" pitchFamily="34" charset="0"/>
                <a:sym typeface="Wingdings" pitchFamily="2" charset="2"/>
              </a:rPr>
              <a:t>U = U</a:t>
            </a:r>
            <a:r>
              <a:rPr lang="en-US" sz="2400" baseline="-25000">
                <a:latin typeface="Comic Sans MS" pitchFamily="66" charset="0"/>
                <a:cs typeface="Arial" pitchFamily="34" charset="0"/>
                <a:sym typeface="Wingdings" pitchFamily="2" charset="2"/>
              </a:rPr>
              <a:t>1</a:t>
            </a:r>
            <a:r>
              <a:rPr lang="en-US" sz="2400">
                <a:latin typeface="Comic Sans MS" pitchFamily="66" charset="0"/>
                <a:cs typeface="Arial" pitchFamily="34" charset="0"/>
                <a:sym typeface="Wingdings" pitchFamily="2" charset="2"/>
              </a:rPr>
              <a:t>-U</a:t>
            </a:r>
            <a:r>
              <a:rPr lang="en-US" sz="2400" baseline="-25000">
                <a:latin typeface="Comic Sans MS" pitchFamily="66" charset="0"/>
                <a:cs typeface="Arial" pitchFamily="34" charset="0"/>
                <a:sym typeface="Wingdings" pitchFamily="2" charset="2"/>
              </a:rPr>
              <a:t>1</a:t>
            </a:r>
            <a:r>
              <a:rPr lang="en-US" sz="2400">
                <a:latin typeface="Comic Sans MS" pitchFamily="66" charset="0"/>
                <a:cs typeface="Arial" pitchFamily="34" charset="0"/>
                <a:sym typeface="Wingdings" pitchFamily="2" charset="2"/>
              </a:rPr>
              <a:t> =0</a:t>
            </a:r>
            <a:endParaRPr lang="el-GR" sz="2400">
              <a:latin typeface="Comic Sans MS" pitchFamily="66" charset="0"/>
              <a:cs typeface="Arial" pitchFamily="34" charset="0"/>
            </a:endParaRPr>
          </a:p>
        </p:txBody>
      </p:sp>
      <p:graphicFrame>
        <p:nvGraphicFramePr>
          <p:cNvPr id="70661" name="Object 5"/>
          <p:cNvGraphicFramePr>
            <a:graphicFrameLocks noChangeAspect="1"/>
          </p:cNvGraphicFramePr>
          <p:nvPr/>
        </p:nvGraphicFramePr>
        <p:xfrm>
          <a:off x="3743325" y="4792663"/>
          <a:ext cx="3267075" cy="1216025"/>
        </p:xfrm>
        <a:graphic>
          <a:graphicData uri="http://schemas.openxmlformats.org/presentationml/2006/ole">
            <p:oleObj spid="_x0000_s70661" name="Equation" r:id="rId4" imgW="1206500" imgH="457200" progId="Equation.DSMT4">
              <p:embed/>
            </p:oleObj>
          </a:graphicData>
        </a:graphic>
      </p:graphicFrame>
      <p:pic>
        <p:nvPicPr>
          <p:cNvPr id="70662" name="Picture 6" descr="carnot"/>
          <p:cNvPicPr>
            <a:picLocks noChangeAspect="1" noChangeArrowheads="1" noCrop="1"/>
          </p:cNvPicPr>
          <p:nvPr/>
        </p:nvPicPr>
        <p:blipFill>
          <a:blip r:embed="rId5" cstate="print"/>
          <a:srcRect/>
          <a:stretch>
            <a:fillRect/>
          </a:stretch>
        </p:blipFill>
        <p:spPr bwMode="auto">
          <a:xfrm>
            <a:off x="5267325" y="1347788"/>
            <a:ext cx="3048000" cy="32480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5"/>
          <p:cNvSpPr>
            <a:spLocks noGrp="1"/>
          </p:cNvSpPr>
          <p:nvPr>
            <p:ph type="sldNum" sz="quarter" idx="12"/>
          </p:nvPr>
        </p:nvSpPr>
        <p:spPr/>
        <p:txBody>
          <a:bodyPr/>
          <a:lstStyle/>
          <a:p>
            <a:fld id="{FF46AEA3-FABB-4062-861F-6999E2F318E3}" type="slidenum">
              <a:rPr lang="en-US"/>
              <a:pPr/>
              <a:t>27</a:t>
            </a:fld>
            <a:endParaRPr lang="th-TH"/>
          </a:p>
        </p:txBody>
      </p:sp>
      <p:sp>
        <p:nvSpPr>
          <p:cNvPr id="71682" name="Rectangle 2"/>
          <p:cNvSpPr>
            <a:spLocks noGrp="1" noChangeArrowheads="1"/>
          </p:cNvSpPr>
          <p:nvPr>
            <p:ph type="body" idx="1"/>
          </p:nvPr>
        </p:nvSpPr>
        <p:spPr>
          <a:xfrm>
            <a:off x="457200" y="814388"/>
            <a:ext cx="8229600" cy="5311775"/>
          </a:xfrm>
        </p:spPr>
        <p:txBody>
          <a:bodyPr/>
          <a:lstStyle/>
          <a:p>
            <a:pPr>
              <a:buFont typeface="Wingdings" pitchFamily="2" charset="2"/>
              <a:buNone/>
            </a:pPr>
            <a:r>
              <a:rPr lang="en-US" sz="2800">
                <a:latin typeface="Comic Sans MS" pitchFamily="66" charset="0"/>
              </a:rPr>
              <a:t>3-70 A closed system undergoes a cycle consisting of two process During the first process, 40 kJ of heat is transferred to the system while the system does 60 kJ of work. During the second process, 45 kJ of work is done on the system.</a:t>
            </a:r>
          </a:p>
          <a:p>
            <a:pPr>
              <a:buFont typeface="Wingdings" pitchFamily="2" charset="2"/>
              <a:buNone/>
            </a:pPr>
            <a:r>
              <a:rPr lang="en-US" sz="2800">
                <a:latin typeface="Comic Sans MS" pitchFamily="66" charset="0"/>
              </a:rPr>
              <a:t>		(a) Determine the heat transfer during the second process.</a:t>
            </a:r>
          </a:p>
          <a:p>
            <a:pPr>
              <a:buFont typeface="Wingdings" pitchFamily="2" charset="2"/>
              <a:buNone/>
            </a:pPr>
            <a:r>
              <a:rPr lang="en-US" sz="2800">
                <a:latin typeface="Comic Sans MS" pitchFamily="66" charset="0"/>
              </a:rPr>
              <a:t>		(b) Calculate the net work and net heat transfer for the cycle.</a:t>
            </a:r>
          </a:p>
          <a:p>
            <a:pPr>
              <a:buFont typeface="Wingdings" pitchFamily="2" charset="2"/>
              <a:buNone/>
            </a:pPr>
            <a:r>
              <a:rPr lang="en-US" sz="2800">
                <a:latin typeface="Comic Sans MS" pitchFamily="66" charset="0"/>
              </a:rPr>
              <a:t>		Answers: (a) -25kJ; (b) 15kJ, 15kJ</a:t>
            </a:r>
          </a:p>
          <a:p>
            <a:pPr>
              <a:buFont typeface="Wingdings" pitchFamily="2" charset="2"/>
              <a:buNone/>
            </a:pPr>
            <a:endParaRPr lang="th-TH" sz="280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425737B0-A829-4DDD-AA78-87EB9F9E5AFA}" type="slidenum">
              <a:rPr lang="en-US"/>
              <a:pPr/>
              <a:t>28</a:t>
            </a:fld>
            <a:endParaRPr lang="th-TH"/>
          </a:p>
        </p:txBody>
      </p:sp>
      <p:pic>
        <p:nvPicPr>
          <p:cNvPr id="72706" name="Picture 2" descr="Ex3-70"/>
          <p:cNvPicPr>
            <a:picLocks noChangeAspect="1" noChangeArrowheads="1"/>
          </p:cNvPicPr>
          <p:nvPr/>
        </p:nvPicPr>
        <p:blipFill>
          <a:blip r:embed="rId2" cstate="print"/>
          <a:srcRect/>
          <a:stretch>
            <a:fillRect/>
          </a:stretch>
        </p:blipFill>
        <p:spPr bwMode="auto">
          <a:xfrm>
            <a:off x="0" y="506413"/>
            <a:ext cx="8928100" cy="561498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5"/>
          <p:cNvSpPr>
            <a:spLocks noGrp="1"/>
          </p:cNvSpPr>
          <p:nvPr>
            <p:ph type="sldNum" sz="quarter" idx="12"/>
          </p:nvPr>
        </p:nvSpPr>
        <p:spPr/>
        <p:txBody>
          <a:bodyPr/>
          <a:lstStyle/>
          <a:p>
            <a:fld id="{3DD7DBEE-D2A9-4893-8E7E-34BEE401E24B}" type="slidenum">
              <a:rPr lang="en-US"/>
              <a:pPr/>
              <a:t>29</a:t>
            </a:fld>
            <a:endParaRPr lang="th-TH"/>
          </a:p>
        </p:txBody>
      </p:sp>
      <p:sp>
        <p:nvSpPr>
          <p:cNvPr id="73730" name="Rectangle 2"/>
          <p:cNvSpPr>
            <a:spLocks noGrp="1" noChangeArrowheads="1"/>
          </p:cNvSpPr>
          <p:nvPr>
            <p:ph type="body" idx="1"/>
          </p:nvPr>
        </p:nvSpPr>
        <p:spPr>
          <a:xfrm>
            <a:off x="457200" y="1374775"/>
            <a:ext cx="8229600" cy="4525963"/>
          </a:xfrm>
        </p:spPr>
        <p:txBody>
          <a:bodyPr/>
          <a:lstStyle/>
          <a:p>
            <a:pPr>
              <a:buFont typeface="Wingdings" pitchFamily="2" charset="2"/>
              <a:buNone/>
            </a:pPr>
            <a:r>
              <a:rPr lang="en-US" sz="2800">
                <a:latin typeface="Comic Sans MS" pitchFamily="66" charset="0"/>
              </a:rPr>
              <a:t>3-73 The radiator of a steam heating system has a volume of 20 L and is filled with superheated vapor at 300 kPa and 250</a:t>
            </a:r>
            <a:r>
              <a:rPr lang="en-US" sz="2800" baseline="30000">
                <a:latin typeface="Comic Sans MS" pitchFamily="66" charset="0"/>
              </a:rPr>
              <a:t>o</a:t>
            </a:r>
            <a:r>
              <a:rPr lang="en-US" sz="2800">
                <a:latin typeface="Comic Sans MS" pitchFamily="66" charset="0"/>
              </a:rPr>
              <a:t>C</a:t>
            </a:r>
            <a:r>
              <a:rPr lang="th-TH" sz="2800">
                <a:latin typeface="Comic Sans MS" pitchFamily="66" charset="0"/>
              </a:rPr>
              <a:t>. </a:t>
            </a:r>
            <a:r>
              <a:rPr lang="en-US" sz="2800">
                <a:latin typeface="Comic Sans MS" pitchFamily="66" charset="0"/>
              </a:rPr>
              <a:t>At this moment b01 the inlet and exit valves to the radiator are closed</a:t>
            </a:r>
            <a:r>
              <a:rPr lang="th-TH" sz="2800">
                <a:latin typeface="Comic Sans MS" pitchFamily="66" charset="0"/>
              </a:rPr>
              <a:t>. </a:t>
            </a:r>
            <a:r>
              <a:rPr lang="en-US" sz="2800">
                <a:latin typeface="Comic Sans MS" pitchFamily="66" charset="0"/>
              </a:rPr>
              <a:t>Determine the amount of heat that will be transfer to the room when the pressure drop to 100 kPa. Also show the process on a P-v diagram with respect to saturation line.</a:t>
            </a:r>
          </a:p>
          <a:p>
            <a:pPr>
              <a:buFont typeface="Wingdings" pitchFamily="2" charset="2"/>
              <a:buNone/>
            </a:pPr>
            <a:r>
              <a:rPr lang="en-US" sz="2800">
                <a:latin typeface="Comic Sans MS" pitchFamily="66" charset="0"/>
              </a:rPr>
              <a:t>		Answer  - 33.4 kJ</a:t>
            </a:r>
            <a:endParaRPr lang="th-TH" sz="2800">
              <a:latin typeface="Comic Sans MS" pitchFamily="66" charset="0"/>
            </a:endParaRPr>
          </a:p>
          <a:p>
            <a:pPr>
              <a:buFont typeface="Wingdings" pitchFamily="2" charset="2"/>
              <a:buNone/>
            </a:pPr>
            <a:endParaRPr lang="th-TH" sz="280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4" name="ตัวยึดหมายเลขภาพนิ่ง 5"/>
          <p:cNvSpPr>
            <a:spLocks noGrp="1"/>
          </p:cNvSpPr>
          <p:nvPr>
            <p:ph type="sldNum" sz="quarter" idx="12"/>
          </p:nvPr>
        </p:nvSpPr>
        <p:spPr/>
        <p:txBody>
          <a:bodyPr/>
          <a:lstStyle/>
          <a:p>
            <a:fld id="{97C556C4-2571-4964-98C4-AE7D8AE09751}" type="slidenum">
              <a:rPr lang="en-US"/>
              <a:pPr/>
              <a:t>3</a:t>
            </a:fld>
            <a:endParaRPr lang="th-TH"/>
          </a:p>
        </p:txBody>
      </p:sp>
      <p:sp>
        <p:nvSpPr>
          <p:cNvPr id="21511" name="AutoShape 7"/>
          <p:cNvSpPr>
            <a:spLocks noChangeArrowheads="1"/>
          </p:cNvSpPr>
          <p:nvPr/>
        </p:nvSpPr>
        <p:spPr bwMode="auto">
          <a:xfrm>
            <a:off x="4149725" y="3281363"/>
            <a:ext cx="2516188" cy="2312987"/>
          </a:xfrm>
          <a:prstGeom prst="octagon">
            <a:avLst>
              <a:gd name="adj" fmla="val 29287"/>
            </a:avLst>
          </a:prstGeom>
          <a:solidFill>
            <a:srgbClr val="3366FF"/>
          </a:solidFill>
          <a:ln w="76200">
            <a:solidFill>
              <a:srgbClr val="333399"/>
            </a:solidFill>
            <a:miter lim="800000"/>
            <a:headEnd/>
            <a:tailEnd/>
          </a:ln>
          <a:effectLst/>
        </p:spPr>
        <p:txBody>
          <a:bodyPr wrap="none" anchor="ctr"/>
          <a:lstStyle/>
          <a:p>
            <a:endParaRPr lang="th-TH"/>
          </a:p>
        </p:txBody>
      </p:sp>
      <p:sp>
        <p:nvSpPr>
          <p:cNvPr id="21506" name="Rectangle 2"/>
          <p:cNvSpPr>
            <a:spLocks noGrp="1" noChangeArrowheads="1"/>
          </p:cNvSpPr>
          <p:nvPr>
            <p:ph type="title"/>
          </p:nvPr>
        </p:nvSpPr>
        <p:spPr/>
        <p:txBody>
          <a:bodyPr/>
          <a:lstStyle/>
          <a:p>
            <a:r>
              <a:rPr lang="en-US"/>
              <a:t>Heat, Q</a:t>
            </a:r>
            <a:endParaRPr lang="th-TH"/>
          </a:p>
        </p:txBody>
      </p:sp>
      <p:sp>
        <p:nvSpPr>
          <p:cNvPr id="21507" name="Rectangle 3"/>
          <p:cNvSpPr>
            <a:spLocks noGrp="1" noChangeArrowheads="1"/>
          </p:cNvSpPr>
          <p:nvPr>
            <p:ph type="body" idx="1"/>
          </p:nvPr>
        </p:nvSpPr>
        <p:spPr>
          <a:xfrm>
            <a:off x="609600" y="1600200"/>
            <a:ext cx="7924800" cy="1681163"/>
          </a:xfrm>
        </p:spPr>
        <p:txBody>
          <a:bodyPr/>
          <a:lstStyle/>
          <a:p>
            <a:r>
              <a:rPr lang="en-US"/>
              <a:t>“Heat is a form of energy that is transformed between two system by virtue of a temperature difference.”</a:t>
            </a:r>
            <a:endParaRPr lang="th-TH"/>
          </a:p>
        </p:txBody>
      </p:sp>
      <p:sp>
        <p:nvSpPr>
          <p:cNvPr id="21508" name="Rectangle 4"/>
          <p:cNvSpPr>
            <a:spLocks noChangeArrowheads="1"/>
          </p:cNvSpPr>
          <p:nvPr/>
        </p:nvSpPr>
        <p:spPr bwMode="auto">
          <a:xfrm>
            <a:off x="2720975" y="3592513"/>
            <a:ext cx="1376363" cy="1806575"/>
          </a:xfrm>
          <a:prstGeom prst="rect">
            <a:avLst/>
          </a:prstGeom>
          <a:gradFill rotWithShape="1">
            <a:gsLst>
              <a:gs pos="0">
                <a:srgbClr val="CC0000"/>
              </a:gs>
              <a:gs pos="100000">
                <a:srgbClr val="CC0000">
                  <a:gamma/>
                  <a:shade val="60392"/>
                  <a:invGamma/>
                </a:srgbClr>
              </a:gs>
            </a:gsLst>
            <a:path path="shape">
              <a:fillToRect l="50000" t="50000" r="50000" b="50000"/>
            </a:path>
          </a:gradFill>
          <a:ln w="76200">
            <a:solidFill>
              <a:srgbClr val="808080"/>
            </a:solidFill>
            <a:miter lim="800000"/>
            <a:headEnd/>
            <a:tailEnd/>
          </a:ln>
          <a:effectLst/>
        </p:spPr>
        <p:txBody>
          <a:bodyPr wrap="none" anchor="ctr"/>
          <a:lstStyle/>
          <a:p>
            <a:endParaRPr lang="th-TH"/>
          </a:p>
        </p:txBody>
      </p:sp>
      <p:pic>
        <p:nvPicPr>
          <p:cNvPr id="21509" name="Picture 5" descr="an195[1]"/>
          <p:cNvPicPr>
            <a:picLocks noChangeAspect="1" noChangeArrowheads="1" noCrop="1"/>
          </p:cNvPicPr>
          <p:nvPr/>
        </p:nvPicPr>
        <p:blipFill>
          <a:blip r:embed="rId2" cstate="print"/>
          <a:srcRect/>
          <a:stretch>
            <a:fillRect/>
          </a:stretch>
        </p:blipFill>
        <p:spPr bwMode="auto">
          <a:xfrm>
            <a:off x="2903538" y="3895725"/>
            <a:ext cx="990600" cy="1019175"/>
          </a:xfrm>
          <a:prstGeom prst="rect">
            <a:avLst/>
          </a:prstGeom>
          <a:noFill/>
        </p:spPr>
      </p:pic>
      <p:sp>
        <p:nvSpPr>
          <p:cNvPr id="21512" name="AutoShape 8"/>
          <p:cNvSpPr>
            <a:spLocks noChangeArrowheads="1"/>
          </p:cNvSpPr>
          <p:nvPr/>
        </p:nvSpPr>
        <p:spPr bwMode="auto">
          <a:xfrm>
            <a:off x="4149725" y="3279775"/>
            <a:ext cx="2516188" cy="2312988"/>
          </a:xfrm>
          <a:prstGeom prst="octagon">
            <a:avLst>
              <a:gd name="adj" fmla="val 29287"/>
            </a:avLst>
          </a:prstGeom>
          <a:gradFill rotWithShape="1">
            <a:gsLst>
              <a:gs pos="0">
                <a:srgbClr val="00CC66"/>
              </a:gs>
              <a:gs pos="100000">
                <a:srgbClr val="00CC66">
                  <a:gamma/>
                  <a:shade val="47451"/>
                  <a:invGamma/>
                </a:srgbClr>
              </a:gs>
            </a:gsLst>
            <a:path path="shape">
              <a:fillToRect l="50000" t="50000" r="50000" b="50000"/>
            </a:path>
          </a:gradFill>
          <a:ln w="76200">
            <a:solidFill>
              <a:srgbClr val="008000"/>
            </a:solidFill>
            <a:miter lim="800000"/>
            <a:headEnd/>
            <a:tailEnd/>
          </a:ln>
          <a:effectLst/>
        </p:spPr>
        <p:txBody>
          <a:bodyPr wrap="none" anchor="ctr"/>
          <a:lstStyle/>
          <a:p>
            <a:endParaRPr lang="th-TH"/>
          </a:p>
        </p:txBody>
      </p:sp>
      <p:sp>
        <p:nvSpPr>
          <p:cNvPr id="21513" name="Rectangle 9"/>
          <p:cNvSpPr>
            <a:spLocks noChangeArrowheads="1"/>
          </p:cNvSpPr>
          <p:nvPr/>
        </p:nvSpPr>
        <p:spPr bwMode="auto">
          <a:xfrm>
            <a:off x="2709863" y="3592513"/>
            <a:ext cx="1376362" cy="1806575"/>
          </a:xfrm>
          <a:prstGeom prst="rect">
            <a:avLst/>
          </a:prstGeom>
          <a:gradFill rotWithShape="1">
            <a:gsLst>
              <a:gs pos="0">
                <a:srgbClr val="00CC66"/>
              </a:gs>
              <a:gs pos="100000">
                <a:srgbClr val="00CC66">
                  <a:gamma/>
                  <a:shade val="60392"/>
                  <a:invGamma/>
                </a:srgbClr>
              </a:gs>
            </a:gsLst>
            <a:path path="shape">
              <a:fillToRect l="50000" t="50000" r="50000" b="50000"/>
            </a:path>
          </a:gradFill>
          <a:ln w="76200">
            <a:solidFill>
              <a:srgbClr val="808080"/>
            </a:solidFill>
            <a:miter lim="800000"/>
            <a:headEnd/>
            <a:tailEnd/>
          </a:ln>
          <a:effectLst/>
        </p:spPr>
        <p:txBody>
          <a:bodyPr wrap="none" anchor="ctr"/>
          <a:lstStyle/>
          <a:p>
            <a:endParaRPr lang="th-TH"/>
          </a:p>
        </p:txBody>
      </p:sp>
      <p:sp>
        <p:nvSpPr>
          <p:cNvPr id="21514" name="Text Box 10"/>
          <p:cNvSpPr txBox="1">
            <a:spLocks noChangeArrowheads="1"/>
          </p:cNvSpPr>
          <p:nvPr/>
        </p:nvSpPr>
        <p:spPr bwMode="auto">
          <a:xfrm>
            <a:off x="849313" y="5745163"/>
            <a:ext cx="7175500" cy="366712"/>
          </a:xfrm>
          <a:prstGeom prst="rect">
            <a:avLst/>
          </a:prstGeom>
          <a:noFill/>
          <a:ln w="9525">
            <a:noFill/>
            <a:miter lim="800000"/>
            <a:headEnd/>
            <a:tailEnd/>
          </a:ln>
          <a:effectLst/>
        </p:spPr>
        <p:txBody>
          <a:bodyPr>
            <a:spAutoFit/>
          </a:bodyPr>
          <a:lstStyle/>
          <a:p>
            <a:pPr algn="ctr">
              <a:spcBef>
                <a:spcPct val="50000"/>
              </a:spcBef>
            </a:pPr>
            <a:r>
              <a:rPr lang="en-US" i="1">
                <a:solidFill>
                  <a:srgbClr val="0000CC"/>
                </a:solidFill>
                <a:latin typeface="Times New Roman" pitchFamily="18" charset="0"/>
              </a:rPr>
              <a:t>When the temperatures are the same, heat transfer stops.</a:t>
            </a:r>
            <a:endParaRPr lang="th-TH" i="1">
              <a:solidFill>
                <a:srgbClr val="0000CC"/>
              </a:solidFill>
              <a:latin typeface="Times New Roman" pitchFamily="18" charset="0"/>
            </a:endParaRPr>
          </a:p>
        </p:txBody>
      </p:sp>
      <p:sp>
        <p:nvSpPr>
          <p:cNvPr id="21515" name="Text Box 11"/>
          <p:cNvSpPr txBox="1">
            <a:spLocks noChangeArrowheads="1"/>
          </p:cNvSpPr>
          <p:nvPr/>
        </p:nvSpPr>
        <p:spPr bwMode="auto">
          <a:xfrm>
            <a:off x="419100" y="3527425"/>
            <a:ext cx="2054225" cy="1190625"/>
          </a:xfrm>
          <a:prstGeom prst="rect">
            <a:avLst/>
          </a:prstGeom>
          <a:noFill/>
          <a:ln w="9525">
            <a:noFill/>
            <a:miter lim="800000"/>
            <a:headEnd/>
            <a:tailEnd/>
          </a:ln>
          <a:effectLst/>
        </p:spPr>
        <p:txBody>
          <a:bodyPr>
            <a:spAutoFit/>
          </a:bodyPr>
          <a:lstStyle/>
          <a:p>
            <a:pPr algn="ctr">
              <a:spcBef>
                <a:spcPct val="50000"/>
              </a:spcBef>
            </a:pPr>
            <a:r>
              <a:rPr lang="en-US" i="1">
                <a:solidFill>
                  <a:srgbClr val="0000CC"/>
                </a:solidFill>
                <a:latin typeface="Times New Roman" pitchFamily="18" charset="0"/>
              </a:rPr>
              <a:t>What inside the bodyis Energy not HEAT but its Internal Energy</a:t>
            </a:r>
            <a:endParaRPr lang="th-TH" i="1">
              <a:solidFill>
                <a:srgbClr val="0000CC"/>
              </a:solidFill>
              <a:latin typeface="Times New Roman" pitchFamily="18" charset="0"/>
            </a:endParaRPr>
          </a:p>
        </p:txBody>
      </p:sp>
      <p:sp>
        <p:nvSpPr>
          <p:cNvPr id="21516" name="Text Box 12"/>
          <p:cNvSpPr txBox="1">
            <a:spLocks noChangeArrowheads="1"/>
          </p:cNvSpPr>
          <p:nvPr/>
        </p:nvSpPr>
        <p:spPr bwMode="auto">
          <a:xfrm>
            <a:off x="6627813" y="3724275"/>
            <a:ext cx="2054225" cy="915988"/>
          </a:xfrm>
          <a:prstGeom prst="rect">
            <a:avLst/>
          </a:prstGeom>
          <a:noFill/>
          <a:ln w="9525">
            <a:noFill/>
            <a:miter lim="800000"/>
            <a:headEnd/>
            <a:tailEnd/>
          </a:ln>
          <a:effectLst/>
        </p:spPr>
        <p:txBody>
          <a:bodyPr>
            <a:spAutoFit/>
          </a:bodyPr>
          <a:lstStyle/>
          <a:p>
            <a:pPr algn="ctr">
              <a:spcBef>
                <a:spcPct val="50000"/>
              </a:spcBef>
            </a:pPr>
            <a:r>
              <a:rPr lang="en-US" i="1">
                <a:solidFill>
                  <a:srgbClr val="0000CC"/>
                </a:solidFill>
                <a:latin typeface="Times New Roman" pitchFamily="18" charset="0"/>
              </a:rPr>
              <a:t>HEAT flow from higher Temp. to Lower Temp. body</a:t>
            </a:r>
            <a:endParaRPr lang="th-TH" i="1">
              <a:solidFill>
                <a:srgbClr val="0000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decel="50000" fill="hold" grpId="0" nodeType="after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1000" fill="hold"/>
                                        <p:tgtEl>
                                          <p:spTgt spid="21511"/>
                                        </p:tgtEl>
                                        <p:attrNameLst>
                                          <p:attrName>ppt_x</p:attrName>
                                        </p:attrNameLst>
                                      </p:cBhvr>
                                      <p:tavLst>
                                        <p:tav tm="0">
                                          <p:val>
                                            <p:strVal val="1+#ppt_w/2"/>
                                          </p:val>
                                        </p:tav>
                                        <p:tav tm="100000">
                                          <p:val>
                                            <p:strVal val="#ppt_x"/>
                                          </p:val>
                                        </p:tav>
                                      </p:tavLst>
                                    </p:anim>
                                    <p:anim calcmode="lin" valueType="num">
                                      <p:cBhvr additive="base">
                                        <p:cTn id="8" dur="1000" fill="hold"/>
                                        <p:tgtEl>
                                          <p:spTgt spid="2151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2000"/>
                                        <p:tgtEl>
                                          <p:spTgt spid="21509"/>
                                        </p:tgtEl>
                                      </p:cBhvr>
                                    </p:animEffect>
                                  </p:childTnLst>
                                </p:cTn>
                              </p:par>
                            </p:childTnLst>
                          </p:cTn>
                        </p:par>
                        <p:par>
                          <p:cTn id="13" fill="hold">
                            <p:stCondLst>
                              <p:cond delay="3000"/>
                            </p:stCondLst>
                            <p:childTnLst>
                              <p:par>
                                <p:cTn id="14" presetID="63" presetClass="path" presetSubtype="0" repeatCount="indefinite" accel="50000" decel="50000" fill="hold" nodeType="afterEffect">
                                  <p:stCondLst>
                                    <p:cond delay="0"/>
                                  </p:stCondLst>
                                  <p:childTnLst>
                                    <p:animMotion origin="layout" path="M -1.38889E-6 4.66343E-6 L 0.10365 4.66343E-6 " pathEditMode="relative" rAng="0" ptsTypes="AA">
                                      <p:cBhvr>
                                        <p:cTn id="15" dur="2000" fill="hold"/>
                                        <p:tgtEl>
                                          <p:spTgt spid="21509"/>
                                        </p:tgtEl>
                                        <p:attrNameLst>
                                          <p:attrName>ppt_x</p:attrName>
                                          <p:attrName>ppt_y</p:attrName>
                                        </p:attrNameLst>
                                      </p:cBhvr>
                                      <p:rCtr x="52" y="0"/>
                                    </p:animMotion>
                                  </p:childTnLst>
                                </p:cTn>
                              </p:par>
                            </p:childTnLst>
                          </p:cTn>
                        </p:par>
                        <p:par>
                          <p:cTn id="16" fill="hold">
                            <p:stCondLst>
                              <p:cond delay="5000"/>
                            </p:stCondLst>
                            <p:childTnLst>
                              <p:par>
                                <p:cTn id="17" presetID="5" presetClass="entr" presetSubtype="10" fill="hold" grpId="0" nodeType="afterEffect">
                                  <p:stCondLst>
                                    <p:cond delay="0"/>
                                  </p:stCondLst>
                                  <p:childTnLst>
                                    <p:set>
                                      <p:cBhvr>
                                        <p:cTn id="18" dur="1" fill="hold">
                                          <p:stCondLst>
                                            <p:cond delay="0"/>
                                          </p:stCondLst>
                                        </p:cTn>
                                        <p:tgtEl>
                                          <p:spTgt spid="21516"/>
                                        </p:tgtEl>
                                        <p:attrNameLst>
                                          <p:attrName>style.visibility</p:attrName>
                                        </p:attrNameLst>
                                      </p:cBhvr>
                                      <p:to>
                                        <p:strVal val="visible"/>
                                      </p:to>
                                    </p:set>
                                    <p:animEffect transition="in" filter="checkerboard(across)">
                                      <p:cBhvr>
                                        <p:cTn id="19" dur="500"/>
                                        <p:tgtEl>
                                          <p:spTgt spid="21516"/>
                                        </p:tgtEl>
                                      </p:cBhvr>
                                    </p:animEffec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21512"/>
                                        </p:tgtEl>
                                        <p:attrNameLst>
                                          <p:attrName>style.visibility</p:attrName>
                                        </p:attrNameLst>
                                      </p:cBhvr>
                                      <p:to>
                                        <p:strVal val="visible"/>
                                      </p:to>
                                    </p:set>
                                    <p:animEffect transition="in" filter="fade">
                                      <p:cBhvr>
                                        <p:cTn id="23" dur="5000"/>
                                        <p:tgtEl>
                                          <p:spTgt spid="215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13"/>
                                        </p:tgtEl>
                                        <p:attrNameLst>
                                          <p:attrName>style.visibility</p:attrName>
                                        </p:attrNameLst>
                                      </p:cBhvr>
                                      <p:to>
                                        <p:strVal val="visible"/>
                                      </p:to>
                                    </p:set>
                                    <p:animEffect transition="in" filter="fade">
                                      <p:cBhvr>
                                        <p:cTn id="26" dur="5000"/>
                                        <p:tgtEl>
                                          <p:spTgt spid="21513"/>
                                        </p:tgtEl>
                                      </p:cBhvr>
                                    </p:animEffect>
                                  </p:childTnLst>
                                </p:cTn>
                              </p:par>
                            </p:childTnLst>
                          </p:cTn>
                        </p:par>
                        <p:par>
                          <p:cTn id="27" fill="hold">
                            <p:stCondLst>
                              <p:cond delay="10500"/>
                            </p:stCondLst>
                            <p:childTnLst>
                              <p:par>
                                <p:cTn id="28" presetID="5" presetClass="entr" presetSubtype="10" fill="hold" grpId="0" nodeType="afterEffect">
                                  <p:stCondLst>
                                    <p:cond delay="0"/>
                                  </p:stCondLst>
                                  <p:childTnLst>
                                    <p:set>
                                      <p:cBhvr>
                                        <p:cTn id="29" dur="1" fill="hold">
                                          <p:stCondLst>
                                            <p:cond delay="0"/>
                                          </p:stCondLst>
                                        </p:cTn>
                                        <p:tgtEl>
                                          <p:spTgt spid="21514"/>
                                        </p:tgtEl>
                                        <p:attrNameLst>
                                          <p:attrName>style.visibility</p:attrName>
                                        </p:attrNameLst>
                                      </p:cBhvr>
                                      <p:to>
                                        <p:strVal val="visible"/>
                                      </p:to>
                                    </p:set>
                                    <p:animEffect transition="in" filter="checkerboard(across)">
                                      <p:cBhvr>
                                        <p:cTn id="30"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21513" grpId="0" animBg="1"/>
      <p:bldP spid="21514" grpId="0"/>
      <p:bldP spid="215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BD88DF90-0A84-4ADE-9E9B-CDF18FE04421}" type="slidenum">
              <a:rPr lang="en-US"/>
              <a:pPr/>
              <a:t>30</a:t>
            </a:fld>
            <a:endParaRPr lang="th-TH"/>
          </a:p>
        </p:txBody>
      </p:sp>
      <p:pic>
        <p:nvPicPr>
          <p:cNvPr id="74754" name="Picture 2" descr="Ex3-73-1"/>
          <p:cNvPicPr>
            <a:picLocks noChangeAspect="1" noChangeArrowheads="1"/>
          </p:cNvPicPr>
          <p:nvPr/>
        </p:nvPicPr>
        <p:blipFill>
          <a:blip r:embed="rId2" cstate="print"/>
          <a:srcRect/>
          <a:stretch>
            <a:fillRect/>
          </a:stretch>
        </p:blipFill>
        <p:spPr bwMode="auto">
          <a:xfrm>
            <a:off x="647700" y="711200"/>
            <a:ext cx="7607300" cy="53133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7F1438CB-D7A1-440A-87AD-82408393D2DA}" type="slidenum">
              <a:rPr lang="en-US"/>
              <a:pPr/>
              <a:t>31</a:t>
            </a:fld>
            <a:endParaRPr lang="th-TH"/>
          </a:p>
        </p:txBody>
      </p:sp>
      <p:pic>
        <p:nvPicPr>
          <p:cNvPr id="75778" name="Picture 2" descr="Ex3-73-1"/>
          <p:cNvPicPr>
            <a:picLocks noChangeAspect="1" noChangeArrowheads="1"/>
          </p:cNvPicPr>
          <p:nvPr/>
        </p:nvPicPr>
        <p:blipFill>
          <a:blip r:embed="rId2" cstate="print"/>
          <a:srcRect/>
          <a:stretch>
            <a:fillRect/>
          </a:stretch>
        </p:blipFill>
        <p:spPr bwMode="auto">
          <a:xfrm>
            <a:off x="622300" y="1727200"/>
            <a:ext cx="7607300" cy="411321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0A25C603-9632-4BBA-9D3C-F1A08CC6A27F}" type="slidenum">
              <a:rPr lang="en-US"/>
              <a:pPr/>
              <a:t>32</a:t>
            </a:fld>
            <a:endParaRPr lang="th-TH"/>
          </a:p>
        </p:txBody>
      </p:sp>
      <p:pic>
        <p:nvPicPr>
          <p:cNvPr id="76802" name="Picture 2" descr="Ex3-73-1"/>
          <p:cNvPicPr>
            <a:picLocks noChangeAspect="1" noChangeArrowheads="1"/>
          </p:cNvPicPr>
          <p:nvPr/>
        </p:nvPicPr>
        <p:blipFill>
          <a:blip r:embed="rId2" cstate="print"/>
          <a:srcRect/>
          <a:stretch>
            <a:fillRect/>
          </a:stretch>
        </p:blipFill>
        <p:spPr bwMode="auto">
          <a:xfrm>
            <a:off x="558800" y="749300"/>
            <a:ext cx="7597775" cy="55324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3"/>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4"/>
          <p:cNvSpPr>
            <a:spLocks noGrp="1"/>
          </p:cNvSpPr>
          <p:nvPr>
            <p:ph type="sldNum" sz="quarter" idx="12"/>
          </p:nvPr>
        </p:nvSpPr>
        <p:spPr/>
        <p:txBody>
          <a:bodyPr/>
          <a:lstStyle/>
          <a:p>
            <a:fld id="{DAEF493E-92B5-46B1-BB1D-C605BEDE6392}" type="slidenum">
              <a:rPr lang="en-US"/>
              <a:pPr/>
              <a:t>33</a:t>
            </a:fld>
            <a:endParaRPr lang="th-TH"/>
          </a:p>
        </p:txBody>
      </p:sp>
      <p:pic>
        <p:nvPicPr>
          <p:cNvPr id="77826" name="Picture 2" descr="Ex3-73-2"/>
          <p:cNvPicPr>
            <a:picLocks noChangeAspect="1" noChangeArrowheads="1"/>
          </p:cNvPicPr>
          <p:nvPr/>
        </p:nvPicPr>
        <p:blipFill>
          <a:blip r:embed="rId2" cstate="print"/>
          <a:srcRect/>
          <a:stretch>
            <a:fillRect/>
          </a:stretch>
        </p:blipFill>
        <p:spPr bwMode="auto">
          <a:xfrm>
            <a:off x="1041400" y="1346200"/>
            <a:ext cx="7200900" cy="416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3"/>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4"/>
          <p:cNvSpPr>
            <a:spLocks noGrp="1"/>
          </p:cNvSpPr>
          <p:nvPr>
            <p:ph type="sldNum" sz="quarter" idx="12"/>
          </p:nvPr>
        </p:nvSpPr>
        <p:spPr/>
        <p:txBody>
          <a:bodyPr/>
          <a:lstStyle/>
          <a:p>
            <a:fld id="{B106462E-CF2E-4060-9F4A-67E8D914FC72}" type="slidenum">
              <a:rPr lang="en-US"/>
              <a:pPr/>
              <a:t>34</a:t>
            </a:fld>
            <a:endParaRPr lang="th-TH"/>
          </a:p>
        </p:txBody>
      </p:sp>
      <p:pic>
        <p:nvPicPr>
          <p:cNvPr id="78850" name="Picture 2" descr="Ex3-73-2"/>
          <p:cNvPicPr>
            <a:picLocks noChangeAspect="1" noChangeArrowheads="1"/>
          </p:cNvPicPr>
          <p:nvPr/>
        </p:nvPicPr>
        <p:blipFill>
          <a:blip r:embed="rId2" cstate="print"/>
          <a:srcRect/>
          <a:stretch>
            <a:fillRect/>
          </a:stretch>
        </p:blipFill>
        <p:spPr bwMode="auto">
          <a:xfrm>
            <a:off x="228600" y="622300"/>
            <a:ext cx="8239125"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3DF2B5DC-0C61-4AF8-BDED-7BD9C66666AE}" type="slidenum">
              <a:rPr lang="en-US"/>
              <a:pPr/>
              <a:t>35</a:t>
            </a:fld>
            <a:endParaRPr lang="th-TH"/>
          </a:p>
        </p:txBody>
      </p:sp>
      <p:pic>
        <p:nvPicPr>
          <p:cNvPr id="79874" name="Picture 2" descr="Ex3-70"/>
          <p:cNvPicPr>
            <a:picLocks noChangeAspect="1" noChangeArrowheads="1"/>
          </p:cNvPicPr>
          <p:nvPr/>
        </p:nvPicPr>
        <p:blipFill>
          <a:blip r:embed="rId2" cstate="print"/>
          <a:srcRect/>
          <a:stretch>
            <a:fillRect/>
          </a:stretch>
        </p:blipFill>
        <p:spPr bwMode="auto">
          <a:xfrm>
            <a:off x="0" y="506413"/>
            <a:ext cx="8928100" cy="56149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ตัวยึดท้ายกระดาษ 6"/>
          <p:cNvSpPr>
            <a:spLocks noGrp="1"/>
          </p:cNvSpPr>
          <p:nvPr>
            <p:ph type="ftr" sz="quarter" idx="11"/>
          </p:nvPr>
        </p:nvSpPr>
        <p:spPr/>
        <p:txBody>
          <a:bodyPr/>
          <a:lstStyle/>
          <a:p>
            <a:r>
              <a:rPr lang="en-US"/>
              <a:t>รศ.ดร.สมหมาย ปรีเปรม</a:t>
            </a:r>
            <a:endParaRPr lang="th-TH"/>
          </a:p>
        </p:txBody>
      </p:sp>
      <p:sp>
        <p:nvSpPr>
          <p:cNvPr id="10" name="ตัวยึดหมายเลขภาพนิ่ง 7"/>
          <p:cNvSpPr>
            <a:spLocks noGrp="1"/>
          </p:cNvSpPr>
          <p:nvPr>
            <p:ph type="sldNum" sz="quarter" idx="12"/>
          </p:nvPr>
        </p:nvSpPr>
        <p:spPr/>
        <p:txBody>
          <a:bodyPr/>
          <a:lstStyle/>
          <a:p>
            <a:fld id="{B729614D-44DD-4B3E-A8E2-96A55CEFC079}" type="slidenum">
              <a:rPr lang="en-US"/>
              <a:pPr/>
              <a:t>36</a:t>
            </a:fld>
            <a:endParaRPr lang="th-TH"/>
          </a:p>
        </p:txBody>
      </p:sp>
      <p:sp>
        <p:nvSpPr>
          <p:cNvPr id="80898" name="Rectangle 2"/>
          <p:cNvSpPr>
            <a:spLocks noGrp="1" noChangeArrowheads="1"/>
          </p:cNvSpPr>
          <p:nvPr>
            <p:ph type="title"/>
          </p:nvPr>
        </p:nvSpPr>
        <p:spPr/>
        <p:txBody>
          <a:bodyPr/>
          <a:lstStyle/>
          <a:p>
            <a:r>
              <a:rPr lang="en-US"/>
              <a:t>Specific Heat</a:t>
            </a:r>
            <a:endParaRPr lang="th-TH"/>
          </a:p>
        </p:txBody>
      </p:sp>
      <p:sp>
        <p:nvSpPr>
          <p:cNvPr id="80899" name="Rectangle 3"/>
          <p:cNvSpPr>
            <a:spLocks noGrp="1" noChangeArrowheads="1"/>
          </p:cNvSpPr>
          <p:nvPr>
            <p:ph type="body" sz="half" idx="1"/>
          </p:nvPr>
        </p:nvSpPr>
        <p:spPr/>
        <p:txBody>
          <a:bodyPr/>
          <a:lstStyle/>
          <a:p>
            <a:pPr>
              <a:buFont typeface="Wingdings" pitchFamily="2" charset="2"/>
              <a:buNone/>
            </a:pPr>
            <a:r>
              <a:rPr lang="en-US" sz="2800"/>
              <a:t>		</a:t>
            </a:r>
            <a:endParaRPr lang="en-US" sz="2800" b="1">
              <a:solidFill>
                <a:srgbClr val="0000CC"/>
              </a:solidFill>
              <a:effectLst>
                <a:outerShdw blurRad="38100" dist="38100" dir="2700000" algn="tl">
                  <a:srgbClr val="C0C0C0"/>
                </a:outerShdw>
              </a:effectLst>
              <a:latin typeface="Times New Roman" pitchFamily="18" charset="0"/>
              <a:cs typeface="Arial" pitchFamily="34" charset="0"/>
            </a:endParaRPr>
          </a:p>
        </p:txBody>
      </p:sp>
      <p:grpSp>
        <p:nvGrpSpPr>
          <p:cNvPr id="80900" name="Group 4"/>
          <p:cNvGrpSpPr>
            <a:grpSpLocks/>
          </p:cNvGrpSpPr>
          <p:nvPr/>
        </p:nvGrpSpPr>
        <p:grpSpPr bwMode="auto">
          <a:xfrm>
            <a:off x="800100" y="1524000"/>
            <a:ext cx="7543800" cy="4473575"/>
            <a:chOff x="504" y="960"/>
            <a:chExt cx="4752" cy="2818"/>
          </a:xfrm>
        </p:grpSpPr>
        <p:sp>
          <p:nvSpPr>
            <p:cNvPr id="80901" name="Text Box 5"/>
            <p:cNvSpPr txBox="1">
              <a:spLocks noChangeArrowheads="1"/>
            </p:cNvSpPr>
            <p:nvPr/>
          </p:nvSpPr>
          <p:spPr bwMode="auto">
            <a:xfrm>
              <a:off x="504" y="960"/>
              <a:ext cx="4752" cy="2818"/>
            </a:xfrm>
            <a:prstGeom prst="rect">
              <a:avLst/>
            </a:prstGeom>
            <a:noFill/>
            <a:ln w="9525">
              <a:noFill/>
              <a:miter lim="800000"/>
              <a:headEnd/>
              <a:tailEnd/>
            </a:ln>
            <a:effectLst/>
          </p:spPr>
          <p:txBody>
            <a:bodyPr>
              <a:spAutoFit/>
            </a:bodyPr>
            <a:lstStyle/>
            <a:p>
              <a:pPr>
                <a:spcBef>
                  <a:spcPct val="50000"/>
                </a:spcBef>
              </a:pPr>
              <a:r>
                <a:rPr lang="en-US" sz="2400"/>
                <a:t>is defined as </a:t>
              </a:r>
              <a:r>
                <a:rPr lang="en-US" sz="2400" i="1"/>
                <a:t>“the energy required to raise the temperature of a unit mass of a substance by one degree.”</a:t>
              </a:r>
            </a:p>
            <a:p>
              <a:pPr>
                <a:spcBef>
                  <a:spcPct val="50000"/>
                </a:spcBef>
              </a:pPr>
              <a:r>
                <a:rPr lang="en-US" sz="2400" i="1"/>
                <a:t>For fluids there are two different specific heat:</a:t>
              </a:r>
            </a:p>
            <a:p>
              <a:pPr>
                <a:spcBef>
                  <a:spcPct val="50000"/>
                </a:spcBef>
              </a:pPr>
              <a:endParaRPr lang="en-US" sz="2400" i="1"/>
            </a:p>
            <a:p>
              <a:pPr>
                <a:spcBef>
                  <a:spcPct val="50000"/>
                </a:spcBef>
                <a:buFontTx/>
                <a:buChar char="•"/>
              </a:pPr>
              <a:r>
                <a:rPr lang="en-US" sz="2400" i="1">
                  <a:solidFill>
                    <a:srgbClr val="0000CC"/>
                  </a:solidFill>
                </a:rPr>
                <a:t>Specific heat at constant volume,  </a:t>
              </a:r>
            </a:p>
            <a:p>
              <a:pPr>
                <a:spcBef>
                  <a:spcPct val="50000"/>
                </a:spcBef>
                <a:buFontTx/>
                <a:buChar char="•"/>
              </a:pPr>
              <a:r>
                <a:rPr lang="en-US" sz="2400" i="1">
                  <a:solidFill>
                    <a:srgbClr val="0000CC"/>
                  </a:solidFill>
                </a:rPr>
                <a:t> </a:t>
              </a:r>
              <a:endParaRPr lang="en-US" sz="2400" i="1" baseline="-25000">
                <a:solidFill>
                  <a:srgbClr val="0000CC"/>
                </a:solidFill>
              </a:endParaRPr>
            </a:p>
            <a:p>
              <a:pPr>
                <a:spcBef>
                  <a:spcPct val="50000"/>
                </a:spcBef>
                <a:buFontTx/>
                <a:buChar char="•"/>
              </a:pPr>
              <a:r>
                <a:rPr lang="en-US" sz="2400" i="1">
                  <a:solidFill>
                    <a:srgbClr val="0000CC"/>
                  </a:solidFill>
                </a:rPr>
                <a:t>Specific heat at constant pressure, </a:t>
              </a:r>
            </a:p>
            <a:p>
              <a:pPr>
                <a:spcBef>
                  <a:spcPct val="50000"/>
                </a:spcBef>
              </a:pPr>
              <a:endParaRPr lang="th-TH" sz="2400" i="1"/>
            </a:p>
          </p:txBody>
        </p:sp>
        <p:graphicFrame>
          <p:nvGraphicFramePr>
            <p:cNvPr id="80902" name="Object 6"/>
            <p:cNvGraphicFramePr>
              <a:graphicFrameLocks noChangeAspect="1"/>
            </p:cNvGraphicFramePr>
            <p:nvPr/>
          </p:nvGraphicFramePr>
          <p:xfrm>
            <a:off x="3820" y="2344"/>
            <a:ext cx="949" cy="595"/>
          </p:xfrm>
          <a:graphic>
            <a:graphicData uri="http://schemas.openxmlformats.org/presentationml/2006/ole">
              <p:oleObj spid="_x0000_s80902" name="Equation" r:id="rId3" imgW="749160" imgH="469800" progId="Equation.3">
                <p:embed/>
              </p:oleObj>
            </a:graphicData>
          </a:graphic>
        </p:graphicFrame>
        <p:graphicFrame>
          <p:nvGraphicFramePr>
            <p:cNvPr id="80903" name="Object 7"/>
            <p:cNvGraphicFramePr>
              <a:graphicFrameLocks noChangeAspect="1"/>
            </p:cNvGraphicFramePr>
            <p:nvPr/>
          </p:nvGraphicFramePr>
          <p:xfrm>
            <a:off x="3804" y="3056"/>
            <a:ext cx="1032" cy="633"/>
          </p:xfrm>
          <a:graphic>
            <a:graphicData uri="http://schemas.openxmlformats.org/presentationml/2006/ole">
              <p:oleObj spid="_x0000_s80903" name="Equation" r:id="rId4" imgW="787320" imgH="482400" progId="Equation.3">
                <p:embed/>
              </p:oleObj>
            </a:graphicData>
          </a:graphic>
        </p:graphicFrame>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ตัวยึดท้ายกระดาษ 6"/>
          <p:cNvSpPr>
            <a:spLocks noGrp="1"/>
          </p:cNvSpPr>
          <p:nvPr>
            <p:ph type="ftr" sz="quarter" idx="11"/>
          </p:nvPr>
        </p:nvSpPr>
        <p:spPr/>
        <p:txBody>
          <a:bodyPr/>
          <a:lstStyle/>
          <a:p>
            <a:r>
              <a:rPr lang="en-US"/>
              <a:t>รศ.ดร.สมหมาย ปรีเปรม</a:t>
            </a:r>
            <a:endParaRPr lang="th-TH"/>
          </a:p>
        </p:txBody>
      </p:sp>
      <p:sp>
        <p:nvSpPr>
          <p:cNvPr id="15" name="ตัวยึดหมายเลขภาพนิ่ง 7"/>
          <p:cNvSpPr>
            <a:spLocks noGrp="1"/>
          </p:cNvSpPr>
          <p:nvPr>
            <p:ph type="sldNum" sz="quarter" idx="12"/>
          </p:nvPr>
        </p:nvSpPr>
        <p:spPr/>
        <p:txBody>
          <a:bodyPr/>
          <a:lstStyle/>
          <a:p>
            <a:fld id="{8F513EB6-C07B-4AE1-B91E-39C05CE9DC18}" type="slidenum">
              <a:rPr lang="en-US"/>
              <a:pPr/>
              <a:t>37</a:t>
            </a:fld>
            <a:endParaRPr lang="th-TH"/>
          </a:p>
        </p:txBody>
      </p:sp>
      <p:sp>
        <p:nvSpPr>
          <p:cNvPr id="81922" name="Rectangle 2"/>
          <p:cNvSpPr>
            <a:spLocks noGrp="1" noChangeArrowheads="1"/>
          </p:cNvSpPr>
          <p:nvPr>
            <p:ph type="body" sz="half" idx="1"/>
          </p:nvPr>
        </p:nvSpPr>
        <p:spPr>
          <a:xfrm>
            <a:off x="596900" y="1511300"/>
            <a:ext cx="4813300" cy="4419600"/>
          </a:xfrm>
        </p:spPr>
        <p:txBody>
          <a:bodyPr/>
          <a:lstStyle/>
          <a:p>
            <a:pPr>
              <a:buFont typeface="Wingdings" pitchFamily="2" charset="2"/>
              <a:buNone/>
            </a:pPr>
            <a:r>
              <a:rPr lang="en-US" sz="2400" i="1">
                <a:latin typeface="Times New Roman" pitchFamily="18" charset="0"/>
              </a:rPr>
              <a:t>Consider a constant volume process</a:t>
            </a:r>
          </a:p>
          <a:p>
            <a:pPr>
              <a:buFont typeface="Wingdings" pitchFamily="2" charset="2"/>
              <a:buNone/>
            </a:pPr>
            <a:r>
              <a:rPr lang="en-US" sz="2400" i="1">
                <a:latin typeface="Times New Roman" pitchFamily="18" charset="0"/>
              </a:rPr>
              <a:t>1</a:t>
            </a:r>
            <a:r>
              <a:rPr lang="en-US" sz="2400" i="1" baseline="30000">
                <a:latin typeface="Times New Roman" pitchFamily="18" charset="0"/>
              </a:rPr>
              <a:t>st</a:t>
            </a:r>
            <a:r>
              <a:rPr lang="en-US" sz="2400" i="1">
                <a:latin typeface="Times New Roman" pitchFamily="18" charset="0"/>
              </a:rPr>
              <a:t> Law for a closed system</a:t>
            </a:r>
          </a:p>
          <a:p>
            <a:pPr>
              <a:buFont typeface="Wingdings" pitchFamily="2" charset="2"/>
              <a:buNone/>
            </a:pPr>
            <a:r>
              <a:rPr lang="en-US" sz="2400" i="1">
                <a:latin typeface="Times New Roman" pitchFamily="18" charset="0"/>
                <a:cs typeface="Arial" pitchFamily="34" charset="0"/>
              </a:rPr>
              <a:t>		</a:t>
            </a:r>
            <a:r>
              <a:rPr lang="el-GR" sz="2400" i="1">
                <a:latin typeface="Times New Roman" pitchFamily="18" charset="0"/>
                <a:cs typeface="Arial" pitchFamily="34" charset="0"/>
              </a:rPr>
              <a:t>δ</a:t>
            </a:r>
            <a:r>
              <a:rPr lang="en-US" sz="2400" i="1">
                <a:latin typeface="Times New Roman" pitchFamily="18" charset="0"/>
                <a:cs typeface="Arial" pitchFamily="34" charset="0"/>
              </a:rPr>
              <a:t>q – </a:t>
            </a:r>
            <a:r>
              <a:rPr lang="el-GR" sz="2400" i="1">
                <a:latin typeface="Times New Roman" pitchFamily="18" charset="0"/>
                <a:cs typeface="Arial" pitchFamily="34" charset="0"/>
              </a:rPr>
              <a:t>δ</a:t>
            </a:r>
            <a:r>
              <a:rPr lang="en-US" sz="2400" i="1">
                <a:latin typeface="Times New Roman" pitchFamily="18" charset="0"/>
                <a:cs typeface="Arial" pitchFamily="34" charset="0"/>
              </a:rPr>
              <a:t>w  =  du</a:t>
            </a:r>
          </a:p>
          <a:p>
            <a:pPr>
              <a:buFont typeface="Wingdings" pitchFamily="2" charset="2"/>
              <a:buNone/>
            </a:pPr>
            <a:r>
              <a:rPr lang="el-GR" sz="2400" i="1">
                <a:latin typeface="Times New Roman" pitchFamily="18" charset="0"/>
                <a:cs typeface="Arial" pitchFamily="34" charset="0"/>
              </a:rPr>
              <a:t>δ</a:t>
            </a:r>
            <a:r>
              <a:rPr lang="en-US" sz="2400" i="1">
                <a:latin typeface="Times New Roman" pitchFamily="18" charset="0"/>
                <a:cs typeface="Arial" pitchFamily="34" charset="0"/>
              </a:rPr>
              <a:t>w=0;               </a:t>
            </a:r>
            <a:r>
              <a:rPr lang="el-GR" sz="2400" i="1">
                <a:latin typeface="Times New Roman" pitchFamily="18" charset="0"/>
                <a:cs typeface="Arial" pitchFamily="34" charset="0"/>
              </a:rPr>
              <a:t>δ</a:t>
            </a:r>
            <a:r>
              <a:rPr lang="en-US" sz="2400" i="1">
                <a:latin typeface="Times New Roman" pitchFamily="18" charset="0"/>
                <a:cs typeface="Arial" pitchFamily="34" charset="0"/>
              </a:rPr>
              <a:t>q =  du</a:t>
            </a:r>
          </a:p>
          <a:p>
            <a:pPr>
              <a:buFont typeface="Wingdings" pitchFamily="2" charset="2"/>
              <a:buNone/>
            </a:pPr>
            <a:r>
              <a:rPr lang="en-US" sz="2400" i="1">
                <a:latin typeface="Times New Roman" pitchFamily="18" charset="0"/>
                <a:cs typeface="Arial" pitchFamily="34" charset="0"/>
              </a:rPr>
              <a:t>From definition</a:t>
            </a:r>
            <a:endParaRPr lang="el-GR" sz="2400" i="1">
              <a:latin typeface="Times New Roman" pitchFamily="18" charset="0"/>
              <a:cs typeface="Arial" pitchFamily="34" charset="0"/>
            </a:endParaRPr>
          </a:p>
          <a:p>
            <a:pPr>
              <a:buFont typeface="Wingdings" pitchFamily="2" charset="2"/>
              <a:buNone/>
            </a:pPr>
            <a:r>
              <a:rPr lang="en-US" sz="2400" i="1">
                <a:latin typeface="Times New Roman" pitchFamily="18" charset="0"/>
                <a:cs typeface="Arial" pitchFamily="34" charset="0"/>
              </a:rPr>
              <a:t>                  :     </a:t>
            </a:r>
            <a:r>
              <a:rPr lang="el-GR" sz="2400" i="1">
                <a:latin typeface="Times New Roman" pitchFamily="18" charset="0"/>
                <a:cs typeface="Arial" pitchFamily="34" charset="0"/>
              </a:rPr>
              <a:t>δ</a:t>
            </a:r>
            <a:r>
              <a:rPr lang="en-US" sz="2400" i="1">
                <a:latin typeface="Times New Roman" pitchFamily="18" charset="0"/>
                <a:cs typeface="Arial" pitchFamily="34" charset="0"/>
              </a:rPr>
              <a:t>q  =  C</a:t>
            </a:r>
            <a:r>
              <a:rPr lang="en-US" sz="2400" i="1" baseline="-25000">
                <a:latin typeface="Times New Roman" pitchFamily="18" charset="0"/>
                <a:cs typeface="Arial" pitchFamily="34" charset="0"/>
              </a:rPr>
              <a:t>v</a:t>
            </a:r>
            <a:r>
              <a:rPr lang="en-US" sz="2400" i="1">
                <a:latin typeface="Times New Roman" pitchFamily="18" charset="0"/>
                <a:cs typeface="Arial" pitchFamily="34" charset="0"/>
              </a:rPr>
              <a:t>dT</a:t>
            </a:r>
          </a:p>
          <a:p>
            <a:pPr>
              <a:buFont typeface="Wingdings" pitchFamily="2" charset="2"/>
              <a:buNone/>
            </a:pPr>
            <a:r>
              <a:rPr lang="en-US" sz="2400" i="1">
                <a:latin typeface="Times New Roman" pitchFamily="18" charset="0"/>
                <a:cs typeface="Arial" pitchFamily="34" charset="0"/>
              </a:rPr>
              <a:t>Therefore;       </a:t>
            </a:r>
            <a:r>
              <a:rPr lang="en-US" sz="2400" b="1" i="1">
                <a:solidFill>
                  <a:srgbClr val="0000CC"/>
                </a:solidFill>
                <a:effectLst>
                  <a:outerShdw blurRad="38100" dist="38100" dir="2700000" algn="tl">
                    <a:srgbClr val="C0C0C0"/>
                  </a:outerShdw>
                </a:effectLst>
                <a:latin typeface="Times New Roman" pitchFamily="18" charset="0"/>
                <a:cs typeface="Arial" pitchFamily="34" charset="0"/>
              </a:rPr>
              <a:t>du  = C</a:t>
            </a:r>
            <a:r>
              <a:rPr lang="en-US" sz="2400" b="1" i="1" baseline="-25000">
                <a:solidFill>
                  <a:srgbClr val="0000CC"/>
                </a:solidFill>
                <a:effectLst>
                  <a:outerShdw blurRad="38100" dist="38100" dir="2700000" algn="tl">
                    <a:srgbClr val="C0C0C0"/>
                  </a:outerShdw>
                </a:effectLst>
                <a:latin typeface="Times New Roman" pitchFamily="18" charset="0"/>
                <a:cs typeface="Arial" pitchFamily="34" charset="0"/>
              </a:rPr>
              <a:t>v</a:t>
            </a:r>
            <a:r>
              <a:rPr lang="en-US" sz="2400" b="1" i="1">
                <a:solidFill>
                  <a:srgbClr val="0000CC"/>
                </a:solidFill>
                <a:effectLst>
                  <a:outerShdw blurRad="38100" dist="38100" dir="2700000" algn="tl">
                    <a:srgbClr val="C0C0C0"/>
                  </a:outerShdw>
                </a:effectLst>
                <a:latin typeface="Times New Roman" pitchFamily="18" charset="0"/>
                <a:cs typeface="Arial" pitchFamily="34" charset="0"/>
              </a:rPr>
              <a:t>dT</a:t>
            </a:r>
          </a:p>
          <a:p>
            <a:pPr>
              <a:buFont typeface="Wingdings" pitchFamily="2" charset="2"/>
              <a:buNone/>
            </a:pPr>
            <a:endParaRPr lang="el-GR" sz="2400" i="1">
              <a:latin typeface="Times New Roman" pitchFamily="18" charset="0"/>
              <a:cs typeface="Arial" pitchFamily="34" charset="0"/>
            </a:endParaRPr>
          </a:p>
        </p:txBody>
      </p:sp>
      <p:sp>
        <p:nvSpPr>
          <p:cNvPr id="81923" name="Rectangle 3"/>
          <p:cNvSpPr>
            <a:spLocks noGrp="1" noChangeArrowheads="1"/>
          </p:cNvSpPr>
          <p:nvPr>
            <p:ph type="title"/>
          </p:nvPr>
        </p:nvSpPr>
        <p:spPr/>
        <p:txBody>
          <a:bodyPr/>
          <a:lstStyle/>
          <a:p>
            <a:r>
              <a:rPr lang="en-US"/>
              <a:t>Prove C</a:t>
            </a:r>
            <a:r>
              <a:rPr lang="en-US" baseline="-25000"/>
              <a:t>v</a:t>
            </a:r>
            <a:endParaRPr lang="th-TH" baseline="-25000"/>
          </a:p>
        </p:txBody>
      </p:sp>
      <p:graphicFrame>
        <p:nvGraphicFramePr>
          <p:cNvPr id="81924" name="Object 4"/>
          <p:cNvGraphicFramePr>
            <a:graphicFrameLocks noChangeAspect="1"/>
          </p:cNvGraphicFramePr>
          <p:nvPr>
            <p:ph sz="quarter" idx="2"/>
          </p:nvPr>
        </p:nvGraphicFramePr>
        <p:xfrm>
          <a:off x="939800" y="3636963"/>
          <a:ext cx="958850" cy="601662"/>
        </p:xfrm>
        <a:graphic>
          <a:graphicData uri="http://schemas.openxmlformats.org/presentationml/2006/ole">
            <p:oleObj spid="_x0000_s81924" name="Equation" r:id="rId3" imgW="749160" imgH="469800" progId="Equation.3">
              <p:embed/>
            </p:oleObj>
          </a:graphicData>
        </a:graphic>
      </p:graphicFrame>
      <p:grpSp>
        <p:nvGrpSpPr>
          <p:cNvPr id="81925" name="Group 5"/>
          <p:cNvGrpSpPr>
            <a:grpSpLocks/>
          </p:cNvGrpSpPr>
          <p:nvPr/>
        </p:nvGrpSpPr>
        <p:grpSpPr bwMode="auto">
          <a:xfrm>
            <a:off x="5702300" y="1736725"/>
            <a:ext cx="2719388" cy="1757363"/>
            <a:chOff x="3200" y="1656"/>
            <a:chExt cx="1713" cy="1107"/>
          </a:xfrm>
        </p:grpSpPr>
        <p:sp>
          <p:nvSpPr>
            <p:cNvPr id="81926" name="Rectangle 6"/>
            <p:cNvSpPr>
              <a:spLocks noChangeArrowheads="1"/>
            </p:cNvSpPr>
            <p:nvPr/>
          </p:nvSpPr>
          <p:spPr bwMode="auto">
            <a:xfrm>
              <a:off x="3200" y="1656"/>
              <a:ext cx="672" cy="744"/>
            </a:xfrm>
            <a:prstGeom prst="rect">
              <a:avLst/>
            </a:prstGeom>
            <a:gradFill rotWithShape="1">
              <a:gsLst>
                <a:gs pos="0">
                  <a:srgbClr val="0066FF">
                    <a:gamma/>
                    <a:shade val="46275"/>
                    <a:invGamma/>
                  </a:srgbClr>
                </a:gs>
                <a:gs pos="50000">
                  <a:srgbClr val="0066FF">
                    <a:alpha val="37000"/>
                  </a:srgbClr>
                </a:gs>
                <a:gs pos="100000">
                  <a:srgbClr val="0066FF">
                    <a:gamma/>
                    <a:shade val="46275"/>
                    <a:invGamma/>
                  </a:srgbClr>
                </a:gs>
              </a:gsLst>
              <a:lin ang="0" scaled="1"/>
            </a:gradFill>
            <a:ln w="57150">
              <a:solidFill>
                <a:srgbClr val="808080"/>
              </a:solidFill>
              <a:miter lim="800000"/>
              <a:headEnd/>
              <a:tailEnd/>
            </a:ln>
            <a:effectLst/>
          </p:spPr>
          <p:txBody>
            <a:bodyPr wrap="none" anchor="ctr"/>
            <a:lstStyle/>
            <a:p>
              <a:endParaRPr lang="th-TH"/>
            </a:p>
          </p:txBody>
        </p:sp>
        <p:sp>
          <p:nvSpPr>
            <p:cNvPr id="81927" name="Rectangle 7"/>
            <p:cNvSpPr>
              <a:spLocks noChangeArrowheads="1"/>
            </p:cNvSpPr>
            <p:nvPr/>
          </p:nvSpPr>
          <p:spPr bwMode="auto">
            <a:xfrm>
              <a:off x="4241" y="1656"/>
              <a:ext cx="672" cy="744"/>
            </a:xfrm>
            <a:prstGeom prst="rect">
              <a:avLst/>
            </a:prstGeom>
            <a:gradFill rotWithShape="1">
              <a:gsLst>
                <a:gs pos="0">
                  <a:srgbClr val="CC99FF">
                    <a:gamma/>
                    <a:shade val="46275"/>
                    <a:invGamma/>
                  </a:srgbClr>
                </a:gs>
                <a:gs pos="50000">
                  <a:srgbClr val="CC99FF">
                    <a:alpha val="37000"/>
                  </a:srgbClr>
                </a:gs>
                <a:gs pos="100000">
                  <a:srgbClr val="CC99FF">
                    <a:gamma/>
                    <a:shade val="46275"/>
                    <a:invGamma/>
                  </a:srgbClr>
                </a:gs>
              </a:gsLst>
              <a:lin ang="0" scaled="1"/>
            </a:gradFill>
            <a:ln w="57150">
              <a:solidFill>
                <a:srgbClr val="808080"/>
              </a:solidFill>
              <a:miter lim="800000"/>
              <a:headEnd/>
              <a:tailEnd/>
            </a:ln>
            <a:effectLst/>
          </p:spPr>
          <p:txBody>
            <a:bodyPr wrap="none" anchor="ctr"/>
            <a:lstStyle/>
            <a:p>
              <a:endParaRPr lang="th-TH"/>
            </a:p>
          </p:txBody>
        </p:sp>
        <p:sp>
          <p:nvSpPr>
            <p:cNvPr id="81928" name="Freeform 8"/>
            <p:cNvSpPr>
              <a:spLocks/>
            </p:cNvSpPr>
            <p:nvPr/>
          </p:nvSpPr>
          <p:spPr bwMode="auto">
            <a:xfrm>
              <a:off x="3240" y="2296"/>
              <a:ext cx="336" cy="352"/>
            </a:xfrm>
            <a:custGeom>
              <a:avLst/>
              <a:gdLst/>
              <a:ahLst/>
              <a:cxnLst>
                <a:cxn ang="0">
                  <a:pos x="0" y="352"/>
                </a:cxn>
                <a:cxn ang="0">
                  <a:pos x="176" y="104"/>
                </a:cxn>
                <a:cxn ang="0">
                  <a:pos x="136" y="40"/>
                </a:cxn>
                <a:cxn ang="0">
                  <a:pos x="304" y="0"/>
                </a:cxn>
                <a:cxn ang="0">
                  <a:pos x="336" y="136"/>
                </a:cxn>
                <a:cxn ang="0">
                  <a:pos x="248" y="128"/>
                </a:cxn>
                <a:cxn ang="0">
                  <a:pos x="0" y="352"/>
                </a:cxn>
              </a:cxnLst>
              <a:rect l="0" t="0" r="r" b="b"/>
              <a:pathLst>
                <a:path w="336" h="352">
                  <a:moveTo>
                    <a:pt x="0" y="352"/>
                  </a:moveTo>
                  <a:lnTo>
                    <a:pt x="176" y="104"/>
                  </a:lnTo>
                  <a:lnTo>
                    <a:pt x="136" y="40"/>
                  </a:lnTo>
                  <a:lnTo>
                    <a:pt x="304" y="0"/>
                  </a:lnTo>
                  <a:lnTo>
                    <a:pt x="336" y="136"/>
                  </a:lnTo>
                  <a:lnTo>
                    <a:pt x="248" y="128"/>
                  </a:lnTo>
                  <a:lnTo>
                    <a:pt x="0" y="352"/>
                  </a:lnTo>
                  <a:close/>
                </a:path>
              </a:pathLst>
            </a:custGeom>
            <a:solidFill>
              <a:srgbClr val="FF0000"/>
            </a:solidFill>
            <a:ln w="9525">
              <a:solidFill>
                <a:schemeClr val="tx1"/>
              </a:solidFill>
              <a:round/>
              <a:headEnd/>
              <a:tailEnd/>
            </a:ln>
            <a:effectLst/>
          </p:spPr>
          <p:txBody>
            <a:bodyPr/>
            <a:lstStyle/>
            <a:p>
              <a:endParaRPr lang="th-TH"/>
            </a:p>
          </p:txBody>
        </p:sp>
        <p:sp>
          <p:nvSpPr>
            <p:cNvPr id="81929" name="Line 9"/>
            <p:cNvSpPr>
              <a:spLocks noChangeShapeType="1"/>
            </p:cNvSpPr>
            <p:nvPr/>
          </p:nvSpPr>
          <p:spPr bwMode="auto">
            <a:xfrm>
              <a:off x="3920" y="2040"/>
              <a:ext cx="248" cy="0"/>
            </a:xfrm>
            <a:prstGeom prst="line">
              <a:avLst/>
            </a:prstGeom>
            <a:noFill/>
            <a:ln w="28575">
              <a:solidFill>
                <a:schemeClr val="tx1"/>
              </a:solidFill>
              <a:round/>
              <a:headEnd/>
              <a:tailEnd type="triangle" w="med" len="med"/>
            </a:ln>
            <a:effectLst/>
          </p:spPr>
          <p:txBody>
            <a:bodyPr/>
            <a:lstStyle/>
            <a:p>
              <a:endParaRPr lang="th-TH"/>
            </a:p>
          </p:txBody>
        </p:sp>
        <p:sp>
          <p:nvSpPr>
            <p:cNvPr id="81930" name="Text Box 10"/>
            <p:cNvSpPr txBox="1">
              <a:spLocks noChangeArrowheads="1"/>
            </p:cNvSpPr>
            <p:nvPr/>
          </p:nvSpPr>
          <p:spPr bwMode="auto">
            <a:xfrm>
              <a:off x="3338" y="2532"/>
              <a:ext cx="292" cy="231"/>
            </a:xfrm>
            <a:prstGeom prst="rect">
              <a:avLst/>
            </a:prstGeom>
            <a:noFill/>
            <a:ln w="9525">
              <a:noFill/>
              <a:miter lim="800000"/>
              <a:headEnd/>
              <a:tailEnd/>
            </a:ln>
            <a:effectLst/>
          </p:spPr>
          <p:txBody>
            <a:bodyPr>
              <a:spAutoFit/>
            </a:bodyPr>
            <a:lstStyle/>
            <a:p>
              <a:pPr>
                <a:spcBef>
                  <a:spcPct val="50000"/>
                </a:spcBef>
              </a:pPr>
              <a:r>
                <a:rPr lang="en-US"/>
                <a:t>q</a:t>
              </a:r>
              <a:endParaRPr lang="th-TH"/>
            </a:p>
          </p:txBody>
        </p:sp>
      </p:grpSp>
      <p:graphicFrame>
        <p:nvGraphicFramePr>
          <p:cNvPr id="81931" name="Object 11"/>
          <p:cNvGraphicFramePr>
            <a:graphicFrameLocks noChangeAspect="1"/>
          </p:cNvGraphicFramePr>
          <p:nvPr>
            <p:ph sz="quarter" idx="3"/>
          </p:nvPr>
        </p:nvGraphicFramePr>
        <p:xfrm>
          <a:off x="2809875" y="5138738"/>
          <a:ext cx="1304925" cy="817562"/>
        </p:xfrm>
        <a:graphic>
          <a:graphicData uri="http://schemas.openxmlformats.org/presentationml/2006/ole">
            <p:oleObj spid="_x0000_s81931" name="Equation" r:id="rId4" imgW="749160" imgH="469800" progId="Equation.3">
              <p:embed/>
            </p:oleObj>
          </a:graphicData>
        </a:graphic>
      </p:graphicFrame>
      <p:sp>
        <p:nvSpPr>
          <p:cNvPr id="81932" name="Text Box 12"/>
          <p:cNvSpPr txBox="1">
            <a:spLocks noChangeArrowheads="1"/>
          </p:cNvSpPr>
          <p:nvPr/>
        </p:nvSpPr>
        <p:spPr bwMode="auto">
          <a:xfrm>
            <a:off x="6769100" y="3043238"/>
            <a:ext cx="865188" cy="304800"/>
          </a:xfrm>
          <a:prstGeom prst="rect">
            <a:avLst/>
          </a:prstGeom>
          <a:noFill/>
          <a:ln w="9525">
            <a:noFill/>
            <a:miter lim="800000"/>
            <a:headEnd/>
            <a:tailEnd/>
          </a:ln>
          <a:effectLst/>
        </p:spPr>
        <p:txBody>
          <a:bodyPr>
            <a:spAutoFit/>
          </a:bodyPr>
          <a:lstStyle/>
          <a:p>
            <a:pPr>
              <a:spcBef>
                <a:spcPct val="50000"/>
              </a:spcBef>
            </a:pPr>
            <a:r>
              <a:rPr lang="en-US" sz="1400" i="1"/>
              <a:t>v=const</a:t>
            </a:r>
            <a:endParaRPr lang="th-TH" sz="1400" i="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ตัวยึดท้ายกระดาษ 5"/>
          <p:cNvSpPr>
            <a:spLocks noGrp="1"/>
          </p:cNvSpPr>
          <p:nvPr>
            <p:ph type="ftr" sz="quarter" idx="11"/>
          </p:nvPr>
        </p:nvSpPr>
        <p:spPr/>
        <p:txBody>
          <a:bodyPr/>
          <a:lstStyle/>
          <a:p>
            <a:r>
              <a:rPr lang="en-US"/>
              <a:t>รศ.ดร.สมหมาย ปรีเปรม</a:t>
            </a:r>
            <a:endParaRPr lang="th-TH"/>
          </a:p>
        </p:txBody>
      </p:sp>
      <p:sp>
        <p:nvSpPr>
          <p:cNvPr id="23" name="ตัวยึดหมายเลขภาพนิ่ง 6"/>
          <p:cNvSpPr>
            <a:spLocks noGrp="1"/>
          </p:cNvSpPr>
          <p:nvPr>
            <p:ph type="sldNum" sz="quarter" idx="12"/>
          </p:nvPr>
        </p:nvSpPr>
        <p:spPr/>
        <p:txBody>
          <a:bodyPr/>
          <a:lstStyle/>
          <a:p>
            <a:fld id="{E8C8DAF7-2B71-4D8D-B742-60E9CB780424}" type="slidenum">
              <a:rPr lang="en-US"/>
              <a:pPr/>
              <a:t>38</a:t>
            </a:fld>
            <a:endParaRPr lang="th-TH"/>
          </a:p>
        </p:txBody>
      </p:sp>
      <p:sp>
        <p:nvSpPr>
          <p:cNvPr id="82946" name="Rectangle 2"/>
          <p:cNvSpPr>
            <a:spLocks noGrp="1" noChangeArrowheads="1"/>
          </p:cNvSpPr>
          <p:nvPr>
            <p:ph type="title"/>
          </p:nvPr>
        </p:nvSpPr>
        <p:spPr/>
        <p:txBody>
          <a:bodyPr/>
          <a:lstStyle/>
          <a:p>
            <a:r>
              <a:rPr lang="en-US"/>
              <a:t>Prove C</a:t>
            </a:r>
            <a:r>
              <a:rPr lang="en-US" baseline="-25000"/>
              <a:t>p</a:t>
            </a:r>
            <a:endParaRPr lang="th-TH" baseline="-25000"/>
          </a:p>
        </p:txBody>
      </p:sp>
      <p:grpSp>
        <p:nvGrpSpPr>
          <p:cNvPr id="82947" name="Group 3"/>
          <p:cNvGrpSpPr>
            <a:grpSpLocks/>
          </p:cNvGrpSpPr>
          <p:nvPr/>
        </p:nvGrpSpPr>
        <p:grpSpPr bwMode="auto">
          <a:xfrm>
            <a:off x="5510213" y="1600200"/>
            <a:ext cx="2636837" cy="1962150"/>
            <a:chOff x="3373" y="1639"/>
            <a:chExt cx="1661" cy="1236"/>
          </a:xfrm>
        </p:grpSpPr>
        <p:sp>
          <p:nvSpPr>
            <p:cNvPr id="82948" name="Freeform 4"/>
            <p:cNvSpPr>
              <a:spLocks noChangeAspect="1"/>
            </p:cNvSpPr>
            <p:nvPr/>
          </p:nvSpPr>
          <p:spPr bwMode="auto">
            <a:xfrm>
              <a:off x="3416" y="1656"/>
              <a:ext cx="633" cy="923"/>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82949" name="Group 5"/>
            <p:cNvGrpSpPr>
              <a:grpSpLocks/>
            </p:cNvGrpSpPr>
            <p:nvPr/>
          </p:nvGrpSpPr>
          <p:grpSpPr bwMode="auto">
            <a:xfrm rot="-5400000">
              <a:off x="3565" y="1818"/>
              <a:ext cx="332" cy="582"/>
              <a:chOff x="2024" y="3223"/>
              <a:chExt cx="332" cy="608"/>
            </a:xfrm>
          </p:grpSpPr>
          <p:sp>
            <p:nvSpPr>
              <p:cNvPr id="82950" name="Rectangle 6"/>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82951" name="Rectangle 7"/>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82952" name="Freeform 8"/>
            <p:cNvSpPr>
              <a:spLocks noChangeAspect="1"/>
            </p:cNvSpPr>
            <p:nvPr/>
          </p:nvSpPr>
          <p:spPr bwMode="auto">
            <a:xfrm>
              <a:off x="4401" y="1656"/>
              <a:ext cx="633" cy="923"/>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76200">
              <a:solidFill>
                <a:srgbClr val="808080"/>
              </a:solidFill>
              <a:round/>
              <a:headEnd/>
              <a:tailEnd/>
            </a:ln>
          </p:spPr>
          <p:txBody>
            <a:bodyPr/>
            <a:lstStyle/>
            <a:p>
              <a:endParaRPr lang="th-TH"/>
            </a:p>
          </p:txBody>
        </p:sp>
        <p:grpSp>
          <p:nvGrpSpPr>
            <p:cNvPr id="82953" name="Group 9"/>
            <p:cNvGrpSpPr>
              <a:grpSpLocks/>
            </p:cNvGrpSpPr>
            <p:nvPr/>
          </p:nvGrpSpPr>
          <p:grpSpPr bwMode="auto">
            <a:xfrm rot="-5400000">
              <a:off x="4550" y="1514"/>
              <a:ext cx="332" cy="582"/>
              <a:chOff x="2024" y="3223"/>
              <a:chExt cx="332" cy="608"/>
            </a:xfrm>
          </p:grpSpPr>
          <p:sp>
            <p:nvSpPr>
              <p:cNvPr id="82954" name="Rectangle 10"/>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82955" name="Rectangle 11"/>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grpSp>
        <p:sp>
          <p:nvSpPr>
            <p:cNvPr id="82956" name="Line 12"/>
            <p:cNvSpPr>
              <a:spLocks noChangeShapeType="1"/>
            </p:cNvSpPr>
            <p:nvPr/>
          </p:nvSpPr>
          <p:spPr bwMode="auto">
            <a:xfrm>
              <a:off x="4112" y="2178"/>
              <a:ext cx="248" cy="0"/>
            </a:xfrm>
            <a:prstGeom prst="line">
              <a:avLst/>
            </a:prstGeom>
            <a:noFill/>
            <a:ln w="28575">
              <a:solidFill>
                <a:schemeClr val="tx1"/>
              </a:solidFill>
              <a:round/>
              <a:headEnd/>
              <a:tailEnd type="triangle" w="med" len="med"/>
            </a:ln>
            <a:effectLst/>
          </p:spPr>
          <p:txBody>
            <a:bodyPr/>
            <a:lstStyle/>
            <a:p>
              <a:endParaRPr lang="th-TH"/>
            </a:p>
          </p:txBody>
        </p:sp>
        <p:grpSp>
          <p:nvGrpSpPr>
            <p:cNvPr id="82957" name="Group 13"/>
            <p:cNvGrpSpPr>
              <a:grpSpLocks/>
            </p:cNvGrpSpPr>
            <p:nvPr/>
          </p:nvGrpSpPr>
          <p:grpSpPr bwMode="auto">
            <a:xfrm>
              <a:off x="3373" y="2408"/>
              <a:ext cx="390" cy="467"/>
              <a:chOff x="3232" y="3515"/>
              <a:chExt cx="390" cy="467"/>
            </a:xfrm>
          </p:grpSpPr>
          <p:sp>
            <p:nvSpPr>
              <p:cNvPr id="82958" name="Freeform 14"/>
              <p:cNvSpPr>
                <a:spLocks/>
              </p:cNvSpPr>
              <p:nvPr/>
            </p:nvSpPr>
            <p:spPr bwMode="auto">
              <a:xfrm>
                <a:off x="3232" y="3515"/>
                <a:ext cx="336" cy="352"/>
              </a:xfrm>
              <a:custGeom>
                <a:avLst/>
                <a:gdLst/>
                <a:ahLst/>
                <a:cxnLst>
                  <a:cxn ang="0">
                    <a:pos x="0" y="352"/>
                  </a:cxn>
                  <a:cxn ang="0">
                    <a:pos x="176" y="104"/>
                  </a:cxn>
                  <a:cxn ang="0">
                    <a:pos x="136" y="40"/>
                  </a:cxn>
                  <a:cxn ang="0">
                    <a:pos x="304" y="0"/>
                  </a:cxn>
                  <a:cxn ang="0">
                    <a:pos x="336" y="136"/>
                  </a:cxn>
                  <a:cxn ang="0">
                    <a:pos x="248" y="128"/>
                  </a:cxn>
                  <a:cxn ang="0">
                    <a:pos x="0" y="352"/>
                  </a:cxn>
                </a:cxnLst>
                <a:rect l="0" t="0" r="r" b="b"/>
                <a:pathLst>
                  <a:path w="336" h="352">
                    <a:moveTo>
                      <a:pt x="0" y="352"/>
                    </a:moveTo>
                    <a:lnTo>
                      <a:pt x="176" y="104"/>
                    </a:lnTo>
                    <a:lnTo>
                      <a:pt x="136" y="40"/>
                    </a:lnTo>
                    <a:lnTo>
                      <a:pt x="304" y="0"/>
                    </a:lnTo>
                    <a:lnTo>
                      <a:pt x="336" y="136"/>
                    </a:lnTo>
                    <a:lnTo>
                      <a:pt x="248" y="128"/>
                    </a:lnTo>
                    <a:lnTo>
                      <a:pt x="0" y="352"/>
                    </a:lnTo>
                    <a:close/>
                  </a:path>
                </a:pathLst>
              </a:custGeom>
              <a:solidFill>
                <a:srgbClr val="FF0000"/>
              </a:solidFill>
              <a:ln w="9525">
                <a:solidFill>
                  <a:schemeClr val="tx1"/>
                </a:solidFill>
                <a:round/>
                <a:headEnd/>
                <a:tailEnd/>
              </a:ln>
              <a:effectLst/>
            </p:spPr>
            <p:txBody>
              <a:bodyPr/>
              <a:lstStyle/>
              <a:p>
                <a:endParaRPr lang="th-TH"/>
              </a:p>
            </p:txBody>
          </p:sp>
          <p:sp>
            <p:nvSpPr>
              <p:cNvPr id="82959" name="Text Box 15"/>
              <p:cNvSpPr txBox="1">
                <a:spLocks noChangeArrowheads="1"/>
              </p:cNvSpPr>
              <p:nvPr/>
            </p:nvSpPr>
            <p:spPr bwMode="auto">
              <a:xfrm>
                <a:off x="3330" y="3751"/>
                <a:ext cx="292" cy="231"/>
              </a:xfrm>
              <a:prstGeom prst="rect">
                <a:avLst/>
              </a:prstGeom>
              <a:noFill/>
              <a:ln w="9525">
                <a:noFill/>
                <a:miter lim="800000"/>
                <a:headEnd/>
                <a:tailEnd/>
              </a:ln>
              <a:effectLst/>
            </p:spPr>
            <p:txBody>
              <a:bodyPr>
                <a:spAutoFit/>
              </a:bodyPr>
              <a:lstStyle/>
              <a:p>
                <a:pPr>
                  <a:spcBef>
                    <a:spcPct val="50000"/>
                  </a:spcBef>
                </a:pPr>
                <a:r>
                  <a:rPr lang="en-US"/>
                  <a:t>q</a:t>
                </a:r>
                <a:endParaRPr lang="th-TH"/>
              </a:p>
            </p:txBody>
          </p:sp>
        </p:grpSp>
      </p:grpSp>
      <p:grpSp>
        <p:nvGrpSpPr>
          <p:cNvPr id="82960" name="Group 16"/>
          <p:cNvGrpSpPr>
            <a:grpSpLocks/>
          </p:cNvGrpSpPr>
          <p:nvPr/>
        </p:nvGrpSpPr>
        <p:grpSpPr bwMode="auto">
          <a:xfrm>
            <a:off x="584200" y="1562100"/>
            <a:ext cx="4813300" cy="4686300"/>
            <a:chOff x="368" y="984"/>
            <a:chExt cx="3032" cy="2952"/>
          </a:xfrm>
        </p:grpSpPr>
        <p:sp>
          <p:nvSpPr>
            <p:cNvPr id="82961" name="Rectangle 17"/>
            <p:cNvSpPr>
              <a:spLocks noChangeArrowheads="1"/>
            </p:cNvSpPr>
            <p:nvPr/>
          </p:nvSpPr>
          <p:spPr bwMode="auto">
            <a:xfrm>
              <a:off x="368" y="984"/>
              <a:ext cx="3032" cy="2784"/>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pPr>
              <a:r>
                <a:rPr lang="en-US" sz="2400" i="1">
                  <a:latin typeface="Times New Roman" pitchFamily="18" charset="0"/>
                </a:rPr>
                <a:t>Consider a constant pressure process</a:t>
              </a:r>
            </a:p>
            <a:p>
              <a:pPr marL="342900" indent="-342900">
                <a:spcBef>
                  <a:spcPct val="20000"/>
                </a:spcBef>
                <a:buClr>
                  <a:schemeClr val="hlink"/>
                </a:buClr>
                <a:buSzPct val="80000"/>
                <a:buFont typeface="Wingdings" pitchFamily="2" charset="2"/>
                <a:buNone/>
              </a:pPr>
              <a:r>
                <a:rPr lang="en-US" sz="2400" i="1">
                  <a:latin typeface="Times New Roman" pitchFamily="18" charset="0"/>
                </a:rPr>
                <a:t>1</a:t>
              </a:r>
              <a:r>
                <a:rPr lang="en-US" sz="2400" i="1" baseline="30000">
                  <a:latin typeface="Times New Roman" pitchFamily="18" charset="0"/>
                </a:rPr>
                <a:t>st</a:t>
              </a:r>
              <a:r>
                <a:rPr lang="en-US" sz="2400" i="1">
                  <a:latin typeface="Times New Roman" pitchFamily="18" charset="0"/>
                </a:rPr>
                <a:t> Law for a closed system</a:t>
              </a: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		</a:t>
              </a:r>
              <a:r>
                <a:rPr lang="el-GR" sz="2400" i="1">
                  <a:latin typeface="Times New Roman" pitchFamily="18" charset="0"/>
                  <a:cs typeface="Arial" pitchFamily="34" charset="0"/>
                </a:rPr>
                <a:t>δ</a:t>
              </a:r>
              <a:r>
                <a:rPr lang="en-US" sz="2400" i="1">
                  <a:latin typeface="Times New Roman" pitchFamily="18" charset="0"/>
                  <a:cs typeface="Arial" pitchFamily="34" charset="0"/>
                </a:rPr>
                <a:t>q – </a:t>
              </a:r>
              <a:r>
                <a:rPr lang="el-GR" sz="2400" i="1">
                  <a:latin typeface="Times New Roman" pitchFamily="18" charset="0"/>
                  <a:cs typeface="Arial" pitchFamily="34" charset="0"/>
                </a:rPr>
                <a:t>δ</a:t>
              </a:r>
              <a:r>
                <a:rPr lang="en-US" sz="2400" i="1">
                  <a:latin typeface="Times New Roman" pitchFamily="18" charset="0"/>
                  <a:cs typeface="Arial" pitchFamily="34" charset="0"/>
                </a:rPr>
                <a:t>w  =  du</a:t>
              </a: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 </a:t>
              </a:r>
              <a:r>
                <a:rPr lang="el-GR" sz="2400" i="1">
                  <a:latin typeface="Times New Roman" pitchFamily="18" charset="0"/>
                  <a:cs typeface="Arial" pitchFamily="34" charset="0"/>
                </a:rPr>
                <a:t>δ</a:t>
              </a:r>
              <a:r>
                <a:rPr lang="en-US" sz="2400" i="1">
                  <a:latin typeface="Times New Roman" pitchFamily="18" charset="0"/>
                  <a:cs typeface="Arial" pitchFamily="34" charset="0"/>
                </a:rPr>
                <a:t>w = Pdv ;  </a:t>
              </a:r>
              <a:r>
                <a:rPr lang="el-GR" sz="2400" i="1">
                  <a:latin typeface="Times New Roman" pitchFamily="18" charset="0"/>
                  <a:cs typeface="Arial" pitchFamily="34" charset="0"/>
                </a:rPr>
                <a:t>δ</a:t>
              </a:r>
              <a:r>
                <a:rPr lang="en-US" sz="2400" i="1">
                  <a:latin typeface="Times New Roman" pitchFamily="18" charset="0"/>
                  <a:cs typeface="Arial" pitchFamily="34" charset="0"/>
                </a:rPr>
                <a:t>q =  du + Pdv</a:t>
              </a: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		         </a:t>
              </a:r>
              <a:r>
                <a:rPr lang="el-GR" sz="2400" i="1">
                  <a:latin typeface="Times New Roman" pitchFamily="18" charset="0"/>
                  <a:cs typeface="Arial" pitchFamily="34" charset="0"/>
                </a:rPr>
                <a:t>δ</a:t>
              </a:r>
              <a:r>
                <a:rPr lang="en-US" sz="2400" i="1">
                  <a:latin typeface="Times New Roman" pitchFamily="18" charset="0"/>
                  <a:cs typeface="Arial" pitchFamily="34" charset="0"/>
                </a:rPr>
                <a:t>q =  dh</a:t>
              </a: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From definition</a:t>
              </a:r>
              <a:endParaRPr lang="el-GR" sz="2400" i="1">
                <a:latin typeface="Times New Roman" pitchFamily="18" charset="0"/>
                <a:cs typeface="Arial" pitchFamily="34" charset="0"/>
              </a:endParaRP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                  :     </a:t>
              </a:r>
              <a:r>
                <a:rPr lang="el-GR" sz="2400" i="1">
                  <a:latin typeface="Times New Roman" pitchFamily="18" charset="0"/>
                  <a:cs typeface="Arial" pitchFamily="34" charset="0"/>
                </a:rPr>
                <a:t>δ</a:t>
              </a:r>
              <a:r>
                <a:rPr lang="en-US" sz="2400" i="1">
                  <a:latin typeface="Times New Roman" pitchFamily="18" charset="0"/>
                  <a:cs typeface="Arial" pitchFamily="34" charset="0"/>
                </a:rPr>
                <a:t>q  =  C</a:t>
              </a:r>
              <a:r>
                <a:rPr lang="en-US" sz="2400" i="1" baseline="-25000">
                  <a:latin typeface="Times New Roman" pitchFamily="18" charset="0"/>
                  <a:cs typeface="Arial" pitchFamily="34" charset="0"/>
                </a:rPr>
                <a:t>p</a:t>
              </a:r>
              <a:r>
                <a:rPr lang="en-US" sz="2400" i="1">
                  <a:latin typeface="Times New Roman" pitchFamily="18" charset="0"/>
                  <a:cs typeface="Arial" pitchFamily="34" charset="0"/>
                </a:rPr>
                <a:t>dT</a:t>
              </a:r>
            </a:p>
            <a:p>
              <a:pPr marL="342900" indent="-342900">
                <a:spcBef>
                  <a:spcPct val="20000"/>
                </a:spcBef>
                <a:buClr>
                  <a:schemeClr val="hlink"/>
                </a:buClr>
                <a:buSzPct val="80000"/>
                <a:buFont typeface="Wingdings" pitchFamily="2" charset="2"/>
                <a:buNone/>
              </a:pPr>
              <a:r>
                <a:rPr lang="en-US" sz="2400" i="1">
                  <a:latin typeface="Times New Roman" pitchFamily="18" charset="0"/>
                  <a:cs typeface="Arial" pitchFamily="34" charset="0"/>
                </a:rPr>
                <a:t>Therefore;       </a:t>
              </a:r>
              <a:r>
                <a:rPr lang="en-US" sz="2400" b="1" i="1">
                  <a:solidFill>
                    <a:srgbClr val="0000CC"/>
                  </a:solidFill>
                  <a:effectLst>
                    <a:outerShdw blurRad="38100" dist="38100" dir="2700000" algn="tl">
                      <a:srgbClr val="C0C0C0"/>
                    </a:outerShdw>
                  </a:effectLst>
                  <a:latin typeface="Times New Roman" pitchFamily="18" charset="0"/>
                  <a:cs typeface="Arial" pitchFamily="34" charset="0"/>
                </a:rPr>
                <a:t>dh  = C</a:t>
              </a:r>
              <a:r>
                <a:rPr lang="en-US" sz="2400" b="1" i="1" baseline="-25000">
                  <a:solidFill>
                    <a:srgbClr val="0000CC"/>
                  </a:solidFill>
                  <a:effectLst>
                    <a:outerShdw blurRad="38100" dist="38100" dir="2700000" algn="tl">
                      <a:srgbClr val="C0C0C0"/>
                    </a:outerShdw>
                  </a:effectLst>
                  <a:latin typeface="Times New Roman" pitchFamily="18" charset="0"/>
                  <a:cs typeface="Arial" pitchFamily="34" charset="0"/>
                </a:rPr>
                <a:t>p</a:t>
              </a:r>
              <a:r>
                <a:rPr lang="en-US" sz="2400" b="1" i="1">
                  <a:solidFill>
                    <a:srgbClr val="0000CC"/>
                  </a:solidFill>
                  <a:effectLst>
                    <a:outerShdw blurRad="38100" dist="38100" dir="2700000" algn="tl">
                      <a:srgbClr val="C0C0C0"/>
                    </a:outerShdw>
                  </a:effectLst>
                  <a:latin typeface="Times New Roman" pitchFamily="18" charset="0"/>
                  <a:cs typeface="Arial" pitchFamily="34" charset="0"/>
                </a:rPr>
                <a:t>dT</a:t>
              </a:r>
            </a:p>
            <a:p>
              <a:pPr marL="342900" indent="-342900">
                <a:spcBef>
                  <a:spcPct val="20000"/>
                </a:spcBef>
                <a:buClr>
                  <a:schemeClr val="hlink"/>
                </a:buClr>
                <a:buSzPct val="80000"/>
                <a:buFont typeface="Wingdings" pitchFamily="2" charset="2"/>
                <a:buNone/>
              </a:pPr>
              <a:endParaRPr lang="el-GR" sz="2400" b="1" i="1">
                <a:solidFill>
                  <a:srgbClr val="0000CC"/>
                </a:solidFill>
                <a:effectLst>
                  <a:outerShdw blurRad="38100" dist="38100" dir="2700000" algn="tl">
                    <a:srgbClr val="C0C0C0"/>
                  </a:outerShdw>
                </a:effectLst>
                <a:latin typeface="Times New Roman" pitchFamily="18" charset="0"/>
                <a:cs typeface="Arial" pitchFamily="34" charset="0"/>
              </a:endParaRPr>
            </a:p>
          </p:txBody>
        </p:sp>
        <p:graphicFrame>
          <p:nvGraphicFramePr>
            <p:cNvPr id="82962" name="Object 18"/>
            <p:cNvGraphicFramePr>
              <a:graphicFrameLocks noChangeAspect="1"/>
            </p:cNvGraphicFramePr>
            <p:nvPr/>
          </p:nvGraphicFramePr>
          <p:xfrm>
            <a:off x="592" y="2648"/>
            <a:ext cx="598" cy="366"/>
          </p:xfrm>
          <a:graphic>
            <a:graphicData uri="http://schemas.openxmlformats.org/presentationml/2006/ole">
              <p:oleObj spid="_x0000_s82962" name="Equation" r:id="rId3" imgW="787320" imgH="482400" progId="Equation.3">
                <p:embed/>
              </p:oleObj>
            </a:graphicData>
          </a:graphic>
        </p:graphicFrame>
        <p:graphicFrame>
          <p:nvGraphicFramePr>
            <p:cNvPr id="82963" name="Object 19"/>
            <p:cNvGraphicFramePr>
              <a:graphicFrameLocks noChangeAspect="1"/>
            </p:cNvGraphicFramePr>
            <p:nvPr/>
          </p:nvGraphicFramePr>
          <p:xfrm>
            <a:off x="1720" y="3485"/>
            <a:ext cx="736" cy="451"/>
          </p:xfrm>
          <a:graphic>
            <a:graphicData uri="http://schemas.openxmlformats.org/presentationml/2006/ole">
              <p:oleObj spid="_x0000_s82963" name="Equation" r:id="rId4" imgW="787320" imgH="482400" progId="Equation.3">
                <p:embed/>
              </p:oleObj>
            </a:graphicData>
          </a:graphic>
        </p:graphicFrame>
      </p:grpSp>
      <p:sp>
        <p:nvSpPr>
          <p:cNvPr id="82964" name="Text Box 20"/>
          <p:cNvSpPr txBox="1">
            <a:spLocks noChangeArrowheads="1"/>
          </p:cNvSpPr>
          <p:nvPr/>
        </p:nvSpPr>
        <p:spPr bwMode="auto">
          <a:xfrm>
            <a:off x="6424613" y="3221038"/>
            <a:ext cx="865187" cy="304800"/>
          </a:xfrm>
          <a:prstGeom prst="rect">
            <a:avLst/>
          </a:prstGeom>
          <a:noFill/>
          <a:ln w="9525">
            <a:noFill/>
            <a:miter lim="800000"/>
            <a:headEnd/>
            <a:tailEnd/>
          </a:ln>
          <a:effectLst/>
        </p:spPr>
        <p:txBody>
          <a:bodyPr>
            <a:spAutoFit/>
          </a:bodyPr>
          <a:lstStyle/>
          <a:p>
            <a:pPr>
              <a:spcBef>
                <a:spcPct val="50000"/>
              </a:spcBef>
            </a:pPr>
            <a:r>
              <a:rPr lang="en-US" sz="1400" i="1"/>
              <a:t>P=const</a:t>
            </a:r>
            <a:endParaRPr lang="th-TH" sz="1400" i="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6"/>
          <p:cNvSpPr>
            <a:spLocks noGrp="1"/>
          </p:cNvSpPr>
          <p:nvPr>
            <p:ph type="ftr" sz="quarter" idx="11"/>
          </p:nvPr>
        </p:nvSpPr>
        <p:spPr/>
        <p:txBody>
          <a:bodyPr/>
          <a:lstStyle/>
          <a:p>
            <a:r>
              <a:rPr lang="en-US"/>
              <a:t>รศ.ดร.สมหมาย ปรีเปรม</a:t>
            </a:r>
            <a:endParaRPr lang="th-TH"/>
          </a:p>
        </p:txBody>
      </p:sp>
      <p:sp>
        <p:nvSpPr>
          <p:cNvPr id="8" name="ตัวยึดหมายเลขภาพนิ่ง 7"/>
          <p:cNvSpPr>
            <a:spLocks noGrp="1"/>
          </p:cNvSpPr>
          <p:nvPr>
            <p:ph type="sldNum" sz="quarter" idx="12"/>
          </p:nvPr>
        </p:nvSpPr>
        <p:spPr/>
        <p:txBody>
          <a:bodyPr/>
          <a:lstStyle/>
          <a:p>
            <a:fld id="{DDF0F092-4C85-4528-94A6-8D2CAD0A9B11}" type="slidenum">
              <a:rPr lang="en-US"/>
              <a:pPr/>
              <a:t>39</a:t>
            </a:fld>
            <a:endParaRPr lang="th-TH"/>
          </a:p>
        </p:txBody>
      </p:sp>
      <p:sp>
        <p:nvSpPr>
          <p:cNvPr id="83970" name="Rectangle 2"/>
          <p:cNvSpPr>
            <a:spLocks noGrp="1" noChangeArrowheads="1"/>
          </p:cNvSpPr>
          <p:nvPr>
            <p:ph type="title"/>
          </p:nvPr>
        </p:nvSpPr>
        <p:spPr/>
        <p:txBody>
          <a:bodyPr/>
          <a:lstStyle/>
          <a:p>
            <a:r>
              <a:rPr lang="en-US" sz="3400"/>
              <a:t>Internal Energy, Enthalpy, and Specific Heat of Ideal Gases</a:t>
            </a:r>
            <a:endParaRPr lang="th-TH" sz="3400"/>
          </a:p>
        </p:txBody>
      </p:sp>
      <p:sp>
        <p:nvSpPr>
          <p:cNvPr id="83971" name="Rectangle 3"/>
          <p:cNvSpPr>
            <a:spLocks noGrp="1" noChangeArrowheads="1"/>
          </p:cNvSpPr>
          <p:nvPr>
            <p:ph type="body" sz="half" idx="1"/>
          </p:nvPr>
        </p:nvSpPr>
        <p:spPr>
          <a:xfrm>
            <a:off x="609600" y="1600200"/>
            <a:ext cx="7950200" cy="4419600"/>
          </a:xfrm>
        </p:spPr>
        <p:txBody>
          <a:bodyPr/>
          <a:lstStyle/>
          <a:p>
            <a:pPr>
              <a:buFont typeface="Wingdings" pitchFamily="2" charset="2"/>
              <a:buNone/>
            </a:pPr>
            <a:r>
              <a:rPr lang="en-US" sz="2800" i="1">
                <a:latin typeface="Times New Roman" pitchFamily="18" charset="0"/>
              </a:rPr>
              <a:t>Sp.Heat @ v;		du = C</a:t>
            </a:r>
            <a:r>
              <a:rPr lang="en-US" sz="2800" i="1" baseline="-25000">
                <a:latin typeface="Times New Roman" pitchFamily="18" charset="0"/>
              </a:rPr>
              <a:t>v</a:t>
            </a:r>
            <a:r>
              <a:rPr lang="en-US" sz="2800" i="1">
                <a:latin typeface="Times New Roman" pitchFamily="18" charset="0"/>
              </a:rPr>
              <a:t>dT</a:t>
            </a:r>
          </a:p>
          <a:p>
            <a:pPr>
              <a:buFont typeface="Wingdings" pitchFamily="2" charset="2"/>
              <a:buNone/>
            </a:pPr>
            <a:r>
              <a:rPr lang="en-US" sz="2800" i="1">
                <a:latin typeface="Times New Roman" pitchFamily="18" charset="0"/>
              </a:rPr>
              <a:t>Sp.Heat @ p;		dh = C</a:t>
            </a:r>
            <a:r>
              <a:rPr lang="en-US" sz="2800" i="1" baseline="-25000">
                <a:latin typeface="Times New Roman" pitchFamily="18" charset="0"/>
              </a:rPr>
              <a:t>p</a:t>
            </a:r>
            <a:r>
              <a:rPr lang="en-US" sz="2800" i="1">
                <a:latin typeface="Times New Roman" pitchFamily="18" charset="0"/>
              </a:rPr>
              <a:t>dT</a:t>
            </a:r>
          </a:p>
          <a:p>
            <a:pPr>
              <a:buFont typeface="Wingdings" pitchFamily="2" charset="2"/>
              <a:buNone/>
            </a:pPr>
            <a:endParaRPr lang="el-GR" sz="2800" i="1">
              <a:latin typeface="Times New Roman" pitchFamily="18" charset="0"/>
              <a:cs typeface="Arial" pitchFamily="34" charset="0"/>
            </a:endParaRPr>
          </a:p>
        </p:txBody>
      </p:sp>
      <p:graphicFrame>
        <p:nvGraphicFramePr>
          <p:cNvPr id="83972" name="Object 4"/>
          <p:cNvGraphicFramePr>
            <a:graphicFrameLocks noChangeAspect="1"/>
          </p:cNvGraphicFramePr>
          <p:nvPr>
            <p:ph sz="quarter" idx="2"/>
          </p:nvPr>
        </p:nvGraphicFramePr>
        <p:xfrm>
          <a:off x="2322513" y="2986088"/>
          <a:ext cx="3328987" cy="1009650"/>
        </p:xfrm>
        <a:graphic>
          <a:graphicData uri="http://schemas.openxmlformats.org/presentationml/2006/ole">
            <p:oleObj spid="_x0000_s83972" name="Equation" r:id="rId3" imgW="1549080" imgH="469800" progId="Equation.3">
              <p:embed/>
            </p:oleObj>
          </a:graphicData>
        </a:graphic>
      </p:graphicFrame>
      <p:graphicFrame>
        <p:nvGraphicFramePr>
          <p:cNvPr id="83973" name="Object 5"/>
          <p:cNvGraphicFramePr>
            <a:graphicFrameLocks noChangeAspect="1"/>
          </p:cNvGraphicFramePr>
          <p:nvPr>
            <p:ph sz="quarter" idx="3"/>
          </p:nvPr>
        </p:nvGraphicFramePr>
        <p:xfrm>
          <a:off x="2322513" y="3995738"/>
          <a:ext cx="3213100" cy="974725"/>
        </p:xfrm>
        <a:graphic>
          <a:graphicData uri="http://schemas.openxmlformats.org/presentationml/2006/ole">
            <p:oleObj spid="_x0000_s83973" name="Equation" r:id="rId4" imgW="1549080" imgH="4698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ตัวยึดท้ายกระดาษ 5"/>
          <p:cNvSpPr>
            <a:spLocks noGrp="1"/>
          </p:cNvSpPr>
          <p:nvPr>
            <p:ph type="ftr" sz="quarter" idx="11"/>
          </p:nvPr>
        </p:nvSpPr>
        <p:spPr/>
        <p:txBody>
          <a:bodyPr/>
          <a:lstStyle/>
          <a:p>
            <a:r>
              <a:rPr lang="en-US"/>
              <a:t>รศ.ดร.สมหมาย ปรีเปรม</a:t>
            </a:r>
            <a:endParaRPr lang="th-TH"/>
          </a:p>
        </p:txBody>
      </p:sp>
      <p:sp>
        <p:nvSpPr>
          <p:cNvPr id="18" name="ตัวยึดหมายเลขภาพนิ่ง 6"/>
          <p:cNvSpPr>
            <a:spLocks noGrp="1"/>
          </p:cNvSpPr>
          <p:nvPr>
            <p:ph type="sldNum" sz="quarter" idx="12"/>
          </p:nvPr>
        </p:nvSpPr>
        <p:spPr/>
        <p:txBody>
          <a:bodyPr/>
          <a:lstStyle/>
          <a:p>
            <a:fld id="{361AE56E-FCED-4E62-AC98-B9BF56F4AB4B}" type="slidenum">
              <a:rPr lang="en-US"/>
              <a:pPr/>
              <a:t>4</a:t>
            </a:fld>
            <a:endParaRPr lang="th-TH"/>
          </a:p>
        </p:txBody>
      </p:sp>
      <p:sp>
        <p:nvSpPr>
          <p:cNvPr id="18448" name="Text Box 16"/>
          <p:cNvSpPr txBox="1">
            <a:spLocks noChangeArrowheads="1"/>
          </p:cNvSpPr>
          <p:nvPr/>
        </p:nvSpPr>
        <p:spPr bwMode="auto">
          <a:xfrm>
            <a:off x="595313" y="5276850"/>
            <a:ext cx="7913687" cy="1004888"/>
          </a:xfrm>
          <a:prstGeom prst="rect">
            <a:avLst/>
          </a:prstGeom>
          <a:noFill/>
          <a:ln w="9525">
            <a:noFill/>
            <a:miter lim="800000"/>
            <a:headEnd/>
            <a:tailEnd/>
          </a:ln>
          <a:effectLst/>
        </p:spPr>
        <p:txBody>
          <a:bodyPr>
            <a:spAutoFit/>
          </a:bodyPr>
          <a:lstStyle/>
          <a:p>
            <a:pPr>
              <a:spcBef>
                <a:spcPct val="50000"/>
              </a:spcBef>
            </a:pPr>
            <a:r>
              <a:rPr lang="en-US" sz="2400" i="1">
                <a:solidFill>
                  <a:srgbClr val="0000CC"/>
                </a:solidFill>
                <a:latin typeface="Times New Roman" pitchFamily="18" charset="0"/>
              </a:rPr>
              <a:t>Unit of heat: amount; Q = J or Btu,  q = kJ/kg or Btu/lbm</a:t>
            </a:r>
          </a:p>
          <a:p>
            <a:pPr>
              <a:spcBef>
                <a:spcPct val="50000"/>
              </a:spcBef>
            </a:pPr>
            <a:r>
              <a:rPr lang="en-US" sz="2400" i="1">
                <a:solidFill>
                  <a:srgbClr val="0000CC"/>
                </a:solidFill>
                <a:latin typeface="Times New Roman" pitchFamily="18" charset="0"/>
              </a:rPr>
              <a:t>                     rate:      Q</a:t>
            </a:r>
            <a:r>
              <a:rPr lang="en-US" sz="2400" i="1" baseline="30000">
                <a:solidFill>
                  <a:srgbClr val="0000CC"/>
                </a:solidFill>
                <a:latin typeface="Times New Roman" pitchFamily="18" charset="0"/>
              </a:rPr>
              <a:t>o = </a:t>
            </a:r>
            <a:r>
              <a:rPr lang="en-US" sz="2400" i="1">
                <a:solidFill>
                  <a:srgbClr val="0000CC"/>
                </a:solidFill>
                <a:latin typeface="Times New Roman" pitchFamily="18" charset="0"/>
              </a:rPr>
              <a:t>J/s = kW or  Btu/s</a:t>
            </a:r>
          </a:p>
        </p:txBody>
      </p:sp>
      <p:sp>
        <p:nvSpPr>
          <p:cNvPr id="18434" name="Rectangle 2"/>
          <p:cNvSpPr>
            <a:spLocks noGrp="1" noChangeArrowheads="1"/>
          </p:cNvSpPr>
          <p:nvPr>
            <p:ph type="title"/>
          </p:nvPr>
        </p:nvSpPr>
        <p:spPr/>
        <p:txBody>
          <a:bodyPr/>
          <a:lstStyle/>
          <a:p>
            <a:r>
              <a:rPr lang="en-US"/>
              <a:t>3-Ways of Heat Transfer</a:t>
            </a:r>
            <a:endParaRPr lang="th-TH"/>
          </a:p>
        </p:txBody>
      </p:sp>
      <p:sp>
        <p:nvSpPr>
          <p:cNvPr id="18436" name="Rectangle 4"/>
          <p:cNvSpPr>
            <a:spLocks noChangeArrowheads="1"/>
          </p:cNvSpPr>
          <p:nvPr/>
        </p:nvSpPr>
        <p:spPr bwMode="auto">
          <a:xfrm>
            <a:off x="1417638" y="1476375"/>
            <a:ext cx="3248025" cy="387350"/>
          </a:xfrm>
          <a:prstGeom prst="rect">
            <a:avLst/>
          </a:prstGeom>
          <a:gradFill rotWithShape="1">
            <a:gsLst>
              <a:gs pos="0">
                <a:srgbClr val="CC0000"/>
              </a:gs>
              <a:gs pos="100000">
                <a:srgbClr val="0000CC"/>
              </a:gs>
            </a:gsLst>
            <a:lin ang="0" scaled="1"/>
          </a:gradFill>
          <a:ln w="28575">
            <a:solidFill>
              <a:srgbClr val="808080"/>
            </a:solidFill>
            <a:miter lim="800000"/>
            <a:headEnd/>
            <a:tailEnd/>
          </a:ln>
          <a:effectLst/>
        </p:spPr>
        <p:txBody>
          <a:bodyPr wrap="none" anchor="ctr"/>
          <a:lstStyle/>
          <a:p>
            <a:endParaRPr lang="th-TH"/>
          </a:p>
        </p:txBody>
      </p:sp>
      <p:sp>
        <p:nvSpPr>
          <p:cNvPr id="18437" name="Freeform 5"/>
          <p:cNvSpPr>
            <a:spLocks/>
          </p:cNvSpPr>
          <p:nvPr/>
        </p:nvSpPr>
        <p:spPr bwMode="auto">
          <a:xfrm>
            <a:off x="879475" y="1654175"/>
            <a:ext cx="995363" cy="139700"/>
          </a:xfrm>
          <a:custGeom>
            <a:avLst/>
            <a:gdLst/>
            <a:ahLst/>
            <a:cxnLst>
              <a:cxn ang="0">
                <a:pos x="0" y="60"/>
              </a:cxn>
              <a:cxn ang="0">
                <a:pos x="78" y="48"/>
              </a:cxn>
              <a:cxn ang="0">
                <a:pos x="139" y="88"/>
              </a:cxn>
              <a:cxn ang="0">
                <a:pos x="210" y="51"/>
              </a:cxn>
              <a:cxn ang="0">
                <a:pos x="276" y="3"/>
              </a:cxn>
              <a:cxn ang="0">
                <a:pos x="336" y="69"/>
              </a:cxn>
              <a:cxn ang="0">
                <a:pos x="408" y="15"/>
              </a:cxn>
              <a:cxn ang="0">
                <a:pos x="459" y="63"/>
              </a:cxn>
              <a:cxn ang="0">
                <a:pos x="522" y="18"/>
              </a:cxn>
              <a:cxn ang="0">
                <a:pos x="627" y="6"/>
              </a:cxn>
            </a:cxnLst>
            <a:rect l="0" t="0" r="r" b="b"/>
            <a:pathLst>
              <a:path w="627" h="88">
                <a:moveTo>
                  <a:pt x="0" y="60"/>
                </a:moveTo>
                <a:cubicBezTo>
                  <a:pt x="13" y="58"/>
                  <a:pt x="55" y="43"/>
                  <a:pt x="78" y="48"/>
                </a:cubicBezTo>
                <a:cubicBezTo>
                  <a:pt x="101" y="53"/>
                  <a:pt x="117" y="88"/>
                  <a:pt x="139" y="88"/>
                </a:cubicBezTo>
                <a:cubicBezTo>
                  <a:pt x="161" y="88"/>
                  <a:pt x="187" y="65"/>
                  <a:pt x="210" y="51"/>
                </a:cubicBezTo>
                <a:cubicBezTo>
                  <a:pt x="233" y="37"/>
                  <a:pt x="255" y="0"/>
                  <a:pt x="276" y="3"/>
                </a:cubicBezTo>
                <a:cubicBezTo>
                  <a:pt x="297" y="6"/>
                  <a:pt x="314" y="67"/>
                  <a:pt x="336" y="69"/>
                </a:cubicBezTo>
                <a:cubicBezTo>
                  <a:pt x="358" y="71"/>
                  <a:pt x="388" y="16"/>
                  <a:pt x="408" y="15"/>
                </a:cubicBezTo>
                <a:cubicBezTo>
                  <a:pt x="428" y="14"/>
                  <a:pt x="440" y="62"/>
                  <a:pt x="459" y="63"/>
                </a:cubicBezTo>
                <a:cubicBezTo>
                  <a:pt x="478" y="64"/>
                  <a:pt x="494" y="27"/>
                  <a:pt x="522" y="18"/>
                </a:cubicBezTo>
                <a:cubicBezTo>
                  <a:pt x="550" y="9"/>
                  <a:pt x="605" y="8"/>
                  <a:pt x="627" y="6"/>
                </a:cubicBezTo>
              </a:path>
            </a:pathLst>
          </a:custGeom>
          <a:noFill/>
          <a:ln w="50800">
            <a:solidFill>
              <a:srgbClr val="FF0000"/>
            </a:solidFill>
            <a:round/>
            <a:headEnd/>
            <a:tailEnd type="stealth" w="med" len="med"/>
          </a:ln>
          <a:effectLst/>
        </p:spPr>
        <p:txBody>
          <a:bodyPr/>
          <a:lstStyle/>
          <a:p>
            <a:endParaRPr lang="th-TH"/>
          </a:p>
        </p:txBody>
      </p:sp>
      <p:sp>
        <p:nvSpPr>
          <p:cNvPr id="18438" name="Rectangle 6"/>
          <p:cNvSpPr>
            <a:spLocks noChangeArrowheads="1"/>
          </p:cNvSpPr>
          <p:nvPr/>
        </p:nvSpPr>
        <p:spPr bwMode="auto">
          <a:xfrm>
            <a:off x="6237288" y="1476375"/>
            <a:ext cx="1343025" cy="1520825"/>
          </a:xfrm>
          <a:prstGeom prst="rect">
            <a:avLst/>
          </a:prstGeom>
          <a:gradFill rotWithShape="1">
            <a:gsLst>
              <a:gs pos="0">
                <a:srgbClr val="0000CC"/>
              </a:gs>
              <a:gs pos="100000">
                <a:srgbClr val="CC0000"/>
              </a:gs>
            </a:gsLst>
            <a:lin ang="5400000" scaled="1"/>
          </a:gradFill>
          <a:ln w="28575">
            <a:solidFill>
              <a:srgbClr val="808080"/>
            </a:solidFill>
            <a:miter lim="800000"/>
            <a:headEnd/>
            <a:tailEnd/>
          </a:ln>
          <a:effectLst/>
        </p:spPr>
        <p:txBody>
          <a:bodyPr wrap="none" anchor="ctr"/>
          <a:lstStyle/>
          <a:p>
            <a:endParaRPr lang="th-TH"/>
          </a:p>
        </p:txBody>
      </p:sp>
      <p:sp>
        <p:nvSpPr>
          <p:cNvPr id="18439" name="Oval 7"/>
          <p:cNvSpPr>
            <a:spLocks noChangeAspect="1" noChangeArrowheads="1"/>
          </p:cNvSpPr>
          <p:nvPr/>
        </p:nvSpPr>
        <p:spPr bwMode="auto">
          <a:xfrm>
            <a:off x="6770688" y="2795588"/>
            <a:ext cx="136525" cy="127000"/>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993300"/>
            </a:solidFill>
            <a:round/>
            <a:headEnd/>
            <a:tailEnd/>
          </a:ln>
          <a:effectLst/>
        </p:spPr>
        <p:txBody>
          <a:bodyPr wrap="none" anchor="ctr"/>
          <a:lstStyle/>
          <a:p>
            <a:endParaRPr lang="th-TH"/>
          </a:p>
        </p:txBody>
      </p:sp>
      <p:sp>
        <p:nvSpPr>
          <p:cNvPr id="18441" name="AutoShape 9"/>
          <p:cNvSpPr>
            <a:spLocks noChangeArrowheads="1"/>
          </p:cNvSpPr>
          <p:nvPr/>
        </p:nvSpPr>
        <p:spPr bwMode="auto">
          <a:xfrm>
            <a:off x="622300" y="2397125"/>
            <a:ext cx="1190625" cy="1219200"/>
          </a:xfrm>
          <a:prstGeom prst="sun">
            <a:avLst>
              <a:gd name="adj" fmla="val 25000"/>
            </a:avLst>
          </a:prstGeom>
          <a:gradFill rotWithShape="1">
            <a:gsLst>
              <a:gs pos="0">
                <a:srgbClr val="CC0000"/>
              </a:gs>
              <a:gs pos="100000">
                <a:srgbClr val="FFFF00"/>
              </a:gs>
            </a:gsLst>
            <a:path path="rect">
              <a:fillToRect l="50000" t="50000" r="50000" b="50000"/>
            </a:path>
          </a:gradFill>
          <a:ln w="15875">
            <a:solidFill>
              <a:srgbClr val="FF6600"/>
            </a:solidFill>
            <a:miter lim="800000"/>
            <a:headEnd/>
            <a:tailEnd/>
          </a:ln>
          <a:effectLst/>
        </p:spPr>
        <p:txBody>
          <a:bodyPr wrap="none" anchor="ctr"/>
          <a:lstStyle/>
          <a:p>
            <a:endParaRPr lang="th-TH"/>
          </a:p>
        </p:txBody>
      </p:sp>
      <p:sp>
        <p:nvSpPr>
          <p:cNvPr id="18442" name="Freeform 10"/>
          <p:cNvSpPr>
            <a:spLocks/>
          </p:cNvSpPr>
          <p:nvPr/>
        </p:nvSpPr>
        <p:spPr bwMode="auto">
          <a:xfrm rot="1342186">
            <a:off x="1314450" y="3038475"/>
            <a:ext cx="995363" cy="139700"/>
          </a:xfrm>
          <a:custGeom>
            <a:avLst/>
            <a:gdLst/>
            <a:ahLst/>
            <a:cxnLst>
              <a:cxn ang="0">
                <a:pos x="0" y="60"/>
              </a:cxn>
              <a:cxn ang="0">
                <a:pos x="78" y="48"/>
              </a:cxn>
              <a:cxn ang="0">
                <a:pos x="139" y="88"/>
              </a:cxn>
              <a:cxn ang="0">
                <a:pos x="210" y="51"/>
              </a:cxn>
              <a:cxn ang="0">
                <a:pos x="276" y="3"/>
              </a:cxn>
              <a:cxn ang="0">
                <a:pos x="336" y="69"/>
              </a:cxn>
              <a:cxn ang="0">
                <a:pos x="408" y="15"/>
              </a:cxn>
              <a:cxn ang="0">
                <a:pos x="459" y="63"/>
              </a:cxn>
              <a:cxn ang="0">
                <a:pos x="522" y="18"/>
              </a:cxn>
              <a:cxn ang="0">
                <a:pos x="627" y="6"/>
              </a:cxn>
            </a:cxnLst>
            <a:rect l="0" t="0" r="r" b="b"/>
            <a:pathLst>
              <a:path w="627" h="88">
                <a:moveTo>
                  <a:pt x="0" y="60"/>
                </a:moveTo>
                <a:cubicBezTo>
                  <a:pt x="13" y="58"/>
                  <a:pt x="55" y="43"/>
                  <a:pt x="78" y="48"/>
                </a:cubicBezTo>
                <a:cubicBezTo>
                  <a:pt x="101" y="53"/>
                  <a:pt x="117" y="88"/>
                  <a:pt x="139" y="88"/>
                </a:cubicBezTo>
                <a:cubicBezTo>
                  <a:pt x="161" y="88"/>
                  <a:pt x="187" y="65"/>
                  <a:pt x="210" y="51"/>
                </a:cubicBezTo>
                <a:cubicBezTo>
                  <a:pt x="233" y="37"/>
                  <a:pt x="255" y="0"/>
                  <a:pt x="276" y="3"/>
                </a:cubicBezTo>
                <a:cubicBezTo>
                  <a:pt x="297" y="6"/>
                  <a:pt x="314" y="67"/>
                  <a:pt x="336" y="69"/>
                </a:cubicBezTo>
                <a:cubicBezTo>
                  <a:pt x="358" y="71"/>
                  <a:pt x="388" y="16"/>
                  <a:pt x="408" y="15"/>
                </a:cubicBezTo>
                <a:cubicBezTo>
                  <a:pt x="428" y="14"/>
                  <a:pt x="440" y="62"/>
                  <a:pt x="459" y="63"/>
                </a:cubicBezTo>
                <a:cubicBezTo>
                  <a:pt x="478" y="64"/>
                  <a:pt x="494" y="27"/>
                  <a:pt x="522" y="18"/>
                </a:cubicBezTo>
                <a:cubicBezTo>
                  <a:pt x="550" y="9"/>
                  <a:pt x="605" y="8"/>
                  <a:pt x="627" y="6"/>
                </a:cubicBezTo>
              </a:path>
            </a:pathLst>
          </a:custGeom>
          <a:noFill/>
          <a:ln w="50800">
            <a:solidFill>
              <a:srgbClr val="FF0000"/>
            </a:solidFill>
            <a:round/>
            <a:headEnd/>
            <a:tailEnd type="stealth" w="med" len="med"/>
          </a:ln>
          <a:effectLst/>
        </p:spPr>
        <p:txBody>
          <a:bodyPr/>
          <a:lstStyle/>
          <a:p>
            <a:endParaRPr lang="th-TH"/>
          </a:p>
        </p:txBody>
      </p:sp>
      <p:sp>
        <p:nvSpPr>
          <p:cNvPr id="18443" name="AutoShape 11"/>
          <p:cNvSpPr>
            <a:spLocks noChangeArrowheads="1"/>
          </p:cNvSpPr>
          <p:nvPr/>
        </p:nvSpPr>
        <p:spPr bwMode="auto">
          <a:xfrm>
            <a:off x="3297238" y="3178175"/>
            <a:ext cx="638175" cy="677863"/>
          </a:xfrm>
          <a:prstGeom prst="smileyFace">
            <a:avLst>
              <a:gd name="adj" fmla="val 4653"/>
            </a:avLst>
          </a:prstGeom>
          <a:solidFill>
            <a:schemeClr val="accent1"/>
          </a:solidFill>
          <a:ln w="9525">
            <a:solidFill>
              <a:schemeClr val="tx1"/>
            </a:solidFill>
            <a:round/>
            <a:headEnd/>
            <a:tailEnd/>
          </a:ln>
          <a:effectLst/>
        </p:spPr>
        <p:txBody>
          <a:bodyPr wrap="none" anchor="ctr"/>
          <a:lstStyle/>
          <a:p>
            <a:endParaRPr lang="th-TH"/>
          </a:p>
        </p:txBody>
      </p:sp>
      <p:sp>
        <p:nvSpPr>
          <p:cNvPr id="18444" name="Text Box 12"/>
          <p:cNvSpPr txBox="1">
            <a:spLocks noChangeArrowheads="1"/>
          </p:cNvSpPr>
          <p:nvPr/>
        </p:nvSpPr>
        <p:spPr bwMode="auto">
          <a:xfrm>
            <a:off x="1417638" y="1863725"/>
            <a:ext cx="3419475" cy="762000"/>
          </a:xfrm>
          <a:prstGeom prst="rect">
            <a:avLst/>
          </a:prstGeom>
          <a:noFill/>
          <a:ln w="9525">
            <a:noFill/>
            <a:miter lim="800000"/>
            <a:headEnd/>
            <a:tailEnd/>
          </a:ln>
          <a:effectLst/>
        </p:spPr>
        <p:txBody>
          <a:bodyPr>
            <a:spAutoFit/>
          </a:bodyPr>
          <a:lstStyle/>
          <a:p>
            <a:pPr>
              <a:spcBef>
                <a:spcPct val="50000"/>
              </a:spcBef>
            </a:pPr>
            <a:r>
              <a:rPr lang="en-US" sz="2400" b="1" i="1">
                <a:solidFill>
                  <a:srgbClr val="0000CC"/>
                </a:solidFill>
                <a:effectLst>
                  <a:outerShdw blurRad="38100" dist="38100" dir="2700000" algn="tl">
                    <a:srgbClr val="C0C0C0"/>
                  </a:outerShdw>
                </a:effectLst>
                <a:latin typeface="Times New Roman" pitchFamily="18" charset="0"/>
              </a:rPr>
              <a:t>Conduction</a:t>
            </a:r>
            <a:r>
              <a:rPr lang="en-US" sz="2400" i="1">
                <a:solidFill>
                  <a:srgbClr val="0000CC"/>
                </a:solidFill>
                <a:latin typeface="Times New Roman" pitchFamily="18" charset="0"/>
              </a:rPr>
              <a:t>, </a:t>
            </a:r>
            <a:r>
              <a:rPr lang="en-US" sz="2000" i="1">
                <a:solidFill>
                  <a:srgbClr val="0000CC"/>
                </a:solidFill>
                <a:latin typeface="Times New Roman" pitchFamily="18" charset="0"/>
              </a:rPr>
              <a:t>heat moves across molecule of the medium</a:t>
            </a:r>
            <a:endParaRPr lang="th-TH" sz="2000" i="1">
              <a:solidFill>
                <a:srgbClr val="0000CC"/>
              </a:solidFill>
              <a:latin typeface="Times New Roman" pitchFamily="18" charset="0"/>
            </a:endParaRPr>
          </a:p>
        </p:txBody>
      </p:sp>
      <p:sp>
        <p:nvSpPr>
          <p:cNvPr id="18445" name="Text Box 13"/>
          <p:cNvSpPr txBox="1">
            <a:spLocks noChangeArrowheads="1"/>
          </p:cNvSpPr>
          <p:nvPr/>
        </p:nvSpPr>
        <p:spPr bwMode="auto">
          <a:xfrm>
            <a:off x="6054725" y="3038475"/>
            <a:ext cx="2155825" cy="1981200"/>
          </a:xfrm>
          <a:prstGeom prst="rect">
            <a:avLst/>
          </a:prstGeom>
          <a:noFill/>
          <a:ln w="9525">
            <a:noFill/>
            <a:miter lim="800000"/>
            <a:headEnd/>
            <a:tailEnd/>
          </a:ln>
          <a:effectLst/>
        </p:spPr>
        <p:txBody>
          <a:bodyPr>
            <a:spAutoFit/>
          </a:bodyPr>
          <a:lstStyle/>
          <a:p>
            <a:pPr>
              <a:spcBef>
                <a:spcPct val="50000"/>
              </a:spcBef>
            </a:pPr>
            <a:r>
              <a:rPr lang="en-US" sz="2400" b="1" i="1">
                <a:solidFill>
                  <a:srgbClr val="0000CC"/>
                </a:solidFill>
                <a:effectLst>
                  <a:outerShdw blurRad="38100" dist="38100" dir="2700000" algn="tl">
                    <a:srgbClr val="C0C0C0"/>
                  </a:outerShdw>
                </a:effectLst>
                <a:latin typeface="Times New Roman" pitchFamily="18" charset="0"/>
              </a:rPr>
              <a:t>Convection</a:t>
            </a:r>
            <a:r>
              <a:rPr lang="en-US" sz="2400" i="1">
                <a:solidFill>
                  <a:srgbClr val="0000CC"/>
                </a:solidFill>
                <a:latin typeface="Times New Roman" pitchFamily="18" charset="0"/>
              </a:rPr>
              <a:t>, </a:t>
            </a:r>
            <a:r>
              <a:rPr lang="en-US" sz="2000" i="1">
                <a:solidFill>
                  <a:srgbClr val="0000CC"/>
                </a:solidFill>
                <a:latin typeface="Times New Roman" pitchFamily="18" charset="0"/>
              </a:rPr>
              <a:t>molecules of the medium recieves heat and they move, carrying the energy within.</a:t>
            </a:r>
            <a:endParaRPr lang="th-TH" sz="2000" i="1">
              <a:solidFill>
                <a:srgbClr val="0000CC"/>
              </a:solidFill>
              <a:latin typeface="Times New Roman" pitchFamily="18" charset="0"/>
            </a:endParaRPr>
          </a:p>
        </p:txBody>
      </p:sp>
      <p:sp>
        <p:nvSpPr>
          <p:cNvPr id="18446" name="Text Box 14"/>
          <p:cNvSpPr txBox="1">
            <a:spLocks noChangeArrowheads="1"/>
          </p:cNvSpPr>
          <p:nvPr/>
        </p:nvSpPr>
        <p:spPr bwMode="auto">
          <a:xfrm>
            <a:off x="0" y="3627438"/>
            <a:ext cx="4006850" cy="457200"/>
          </a:xfrm>
          <a:prstGeom prst="rect">
            <a:avLst/>
          </a:prstGeom>
          <a:noFill/>
          <a:ln w="9525">
            <a:noFill/>
            <a:miter lim="800000"/>
            <a:headEnd/>
            <a:tailEnd/>
          </a:ln>
          <a:effectLst/>
        </p:spPr>
        <p:txBody>
          <a:bodyPr>
            <a:spAutoFit/>
          </a:bodyPr>
          <a:lstStyle/>
          <a:p>
            <a:pPr algn="ctr">
              <a:spcBef>
                <a:spcPct val="50000"/>
              </a:spcBef>
            </a:pPr>
            <a:r>
              <a:rPr lang="en-US" sz="2400" b="1" i="1">
                <a:solidFill>
                  <a:srgbClr val="0000CC"/>
                </a:solidFill>
                <a:effectLst>
                  <a:outerShdw blurRad="38100" dist="38100" dir="2700000" algn="tl">
                    <a:srgbClr val="C0C0C0"/>
                  </a:outerShdw>
                </a:effectLst>
                <a:latin typeface="Times New Roman" pitchFamily="18" charset="0"/>
              </a:rPr>
              <a:t>Radiation</a:t>
            </a:r>
            <a:r>
              <a:rPr lang="en-US" sz="2400" i="1">
                <a:solidFill>
                  <a:srgbClr val="0000CC"/>
                </a:solidFill>
                <a:latin typeface="Times New Roman" pitchFamily="18" charset="0"/>
              </a:rPr>
              <a:t>, </a:t>
            </a:r>
            <a:r>
              <a:rPr lang="en-US" sz="2000" i="1">
                <a:solidFill>
                  <a:srgbClr val="0000CC"/>
                </a:solidFill>
                <a:latin typeface="Times New Roman" pitchFamily="18" charset="0"/>
              </a:rPr>
              <a:t>no medium needed</a:t>
            </a:r>
            <a:endParaRPr lang="th-TH" sz="2400" i="1">
              <a:solidFill>
                <a:srgbClr val="0000CC"/>
              </a:solidFill>
              <a:latin typeface="Times New Roman" pitchFamily="18" charset="0"/>
            </a:endParaRPr>
          </a:p>
        </p:txBody>
      </p:sp>
      <p:graphicFrame>
        <p:nvGraphicFramePr>
          <p:cNvPr id="18455" name="Object 23"/>
          <p:cNvGraphicFramePr>
            <a:graphicFrameLocks noChangeAspect="1"/>
          </p:cNvGraphicFramePr>
          <p:nvPr>
            <p:ph sz="half" idx="2"/>
          </p:nvPr>
        </p:nvGraphicFramePr>
        <p:xfrm>
          <a:off x="595313" y="4386263"/>
          <a:ext cx="2349500" cy="760412"/>
        </p:xfrm>
        <a:graphic>
          <a:graphicData uri="http://schemas.openxmlformats.org/presentationml/2006/ole">
            <p:oleObj spid="_x0000_s18455" name="Equation" r:id="rId3" imgW="1218960" imgH="393480" progId="Equation.3">
              <p:embed/>
            </p:oleObj>
          </a:graphicData>
        </a:graphic>
      </p:graphicFrame>
      <p:graphicFrame>
        <p:nvGraphicFramePr>
          <p:cNvPr id="18456" name="Object 24"/>
          <p:cNvGraphicFramePr>
            <a:graphicFrameLocks noChangeAspect="1"/>
          </p:cNvGraphicFramePr>
          <p:nvPr>
            <p:ph sz="half" idx="1"/>
          </p:nvPr>
        </p:nvGraphicFramePr>
        <p:xfrm>
          <a:off x="3552825" y="4043363"/>
          <a:ext cx="2212975" cy="1166812"/>
        </p:xfrm>
        <a:graphic>
          <a:graphicData uri="http://schemas.openxmlformats.org/presentationml/2006/ole">
            <p:oleObj spid="_x0000_s18456" name="Equation" r:id="rId4" imgW="93960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remove" grpId="0" nodeType="afterEffect">
                                  <p:stCondLst>
                                    <p:cond delay="0"/>
                                  </p:stCondLst>
                                  <p:childTnLst>
                                    <p:animMotion origin="layout" path="M -0.00208 0.00486 L 0.27032 0.00417 " pathEditMode="relative" rAng="0" ptsTypes="AA">
                                      <p:cBhvr>
                                        <p:cTn id="6" dur="3000" fill="hold"/>
                                        <p:tgtEl>
                                          <p:spTgt spid="18437"/>
                                        </p:tgtEl>
                                        <p:attrNameLst>
                                          <p:attrName>ppt_x</p:attrName>
                                          <p:attrName>ppt_y</p:attrName>
                                        </p:attrNameLst>
                                      </p:cBhvr>
                                      <p:rCtr x="136" y="0"/>
                                    </p:animMotion>
                                  </p:childTnLst>
                                  <p:subTnLst>
                                    <p:set>
                                      <p:cBhvr override="childStyle">
                                        <p:cTn dur="1" fill="hold" display="0" masterRel="sameClick" afterEffect="1">
                                          <p:stCondLst>
                                            <p:cond evt="end" delay="0">
                                              <p:tn val="5"/>
                                            </p:cond>
                                          </p:stCondLst>
                                        </p:cTn>
                                        <p:tgtEl>
                                          <p:spTgt spid="18437"/>
                                        </p:tgtEl>
                                        <p:attrNameLst>
                                          <p:attrName>style.visibility</p:attrName>
                                        </p:attrNameLst>
                                      </p:cBhvr>
                                      <p:to>
                                        <p:strVal val="hidden"/>
                                      </p:to>
                                    </p:set>
                                  </p:subTnLst>
                                </p:cTn>
                              </p:par>
                            </p:childTnLst>
                          </p:cTn>
                        </p:par>
                        <p:par>
                          <p:cTn id="7" fill="hold">
                            <p:stCondLst>
                              <p:cond delay="3000"/>
                            </p:stCondLst>
                            <p:childTnLst>
                              <p:par>
                                <p:cTn id="8" presetID="0" presetClass="path" presetSubtype="0" repeatCount="indefinite" accel="50000" decel="50000" fill="remove" grpId="0" nodeType="afterEffect">
                                  <p:stCondLst>
                                    <p:cond delay="0"/>
                                  </p:stCondLst>
                                  <p:childTnLst>
                                    <p:animMotion origin="layout" path="M -1.11111E-6 -1.85185E-6 C 0.00226 -0.00208 0.00469 -0.00393 0.00521 -0.00555 C 0.00573 -0.00717 0.00417 -0.00833 0.00313 -0.00972 C 0.00208 -0.01111 0.00017 -0.01273 -0.00104 -0.01389 C -0.00226 -0.01504 -0.00434 -0.01574 -0.00469 -0.01736 C -0.00503 -0.01898 -0.00382 -0.02199 -0.00278 -0.02407 C -0.00173 -0.02616 0.00052 -0.02685 0.00156 -0.02986 C 0.00261 -0.03287 0.00434 -0.03819 0.00347 -0.04166 C 0.00261 -0.04514 -0.00312 -0.04699 -0.00347 -0.05139 C -0.00382 -0.05579 0.00208 -0.06319 0.00174 -0.06805 C 0.00139 -0.07291 -0.00503 -0.07708 -0.00521 -0.08102 C -0.00538 -0.08495 -0.00069 -0.08819 0.00104 -0.09166 C 0.00278 -0.09514 0.00556 -0.09838 0.00573 -0.10139 C 0.0059 -0.1044 0.00417 -0.10856 0.00208 -0.10972 C -1.11111E-6 -0.11088 -0.00364 -0.1081 -0.00694 -0.10879 C -0.01024 -0.10949 -0.01614 -0.11065 -0.01805 -0.11342 C -0.01996 -0.1162 -0.01962 -0.12153 -0.01875 -0.125 C -0.01788 -0.12847 -0.01441 -0.13148 -0.0125 -0.13472 C -0.01059 -0.13796 -0.00798 -0.14166 -0.00694 -0.14491 C -0.0059 -0.14815 -0.00694 -0.15092 -0.0066 -0.15416 C -0.00625 -0.15741 -0.00573 -0.15879 -0.00521 -0.16435 C -0.00469 -0.16991 -0.00417 -0.18264 -0.00382 -0.1875 " pathEditMode="relative" rAng="0" ptsTypes="aaaaaaaaaaaaaaaaaaaaaa">
                                      <p:cBhvr>
                                        <p:cTn id="9" dur="3000" fill="hold"/>
                                        <p:tgtEl>
                                          <p:spTgt spid="18439"/>
                                        </p:tgtEl>
                                        <p:attrNameLst>
                                          <p:attrName>ppt_x</p:attrName>
                                          <p:attrName>ppt_y</p:attrName>
                                        </p:attrNameLst>
                                      </p:cBhvr>
                                      <p:rCtr x="-7" y="-94"/>
                                    </p:animMotion>
                                  </p:childTnLst>
                                  <p:subTnLst>
                                    <p:set>
                                      <p:cBhvr override="childStyle">
                                        <p:cTn dur="1" fill="hold" display="0" masterRel="sameClick" afterEffect="1">
                                          <p:stCondLst>
                                            <p:cond evt="end" delay="0">
                                              <p:tn val="8"/>
                                            </p:cond>
                                          </p:stCondLst>
                                        </p:cTn>
                                        <p:tgtEl>
                                          <p:spTgt spid="18439"/>
                                        </p:tgtEl>
                                        <p:attrNameLst>
                                          <p:attrName>style.visibility</p:attrName>
                                        </p:attrNameLst>
                                      </p:cBhvr>
                                      <p:to>
                                        <p:strVal val="hidden"/>
                                      </p:to>
                                    </p:set>
                                  </p:subTnLst>
                                </p:cTn>
                              </p:par>
                            </p:childTnLst>
                          </p:cTn>
                        </p:par>
                        <p:par>
                          <p:cTn id="10" fill="hold">
                            <p:stCondLst>
                              <p:cond delay="6000"/>
                            </p:stCondLst>
                            <p:childTnLst>
                              <p:par>
                                <p:cTn id="11" presetID="63" presetClass="path" presetSubtype="0" repeatCount="indefinite" accel="50000" decel="50000" fill="remove" grpId="0" nodeType="afterEffect">
                                  <p:stCondLst>
                                    <p:cond delay="0"/>
                                  </p:stCondLst>
                                  <p:childTnLst>
                                    <p:animMotion origin="layout" path="M -5.55556E-7 2.22222E-6 L 0.15799 0.05903 " pathEditMode="relative" rAng="0" ptsTypes="AA">
                                      <p:cBhvr>
                                        <p:cTn id="12" dur="3000" fill="hold"/>
                                        <p:tgtEl>
                                          <p:spTgt spid="18442"/>
                                        </p:tgtEl>
                                        <p:attrNameLst>
                                          <p:attrName>ppt_x</p:attrName>
                                          <p:attrName>ppt_y</p:attrName>
                                        </p:attrNameLst>
                                      </p:cBhvr>
                                      <p:rCtr x="79" y="29"/>
                                    </p:animMotion>
                                  </p:childTnLst>
                                  <p:subTnLst>
                                    <p:set>
                                      <p:cBhvr override="childStyle">
                                        <p:cTn dur="1" fill="hold" display="0" masterRel="sameClick" afterEffect="1">
                                          <p:stCondLst>
                                            <p:cond evt="end" delay="0">
                                              <p:tn val="11"/>
                                            </p:cond>
                                          </p:stCondLst>
                                        </p:cTn>
                                        <p:tgtEl>
                                          <p:spTgt spid="18442"/>
                                        </p:tgtEl>
                                        <p:attrNameLst>
                                          <p:attrName>style.visibility</p:attrName>
                                        </p:attrNameLst>
                                      </p:cBhvr>
                                      <p:to>
                                        <p:strVal val="hidden"/>
                                      </p:to>
                                    </p:set>
                                  </p:subTnLst>
                                </p:cTn>
                              </p:par>
                            </p:childTnLst>
                          </p:cTn>
                        </p:par>
                        <p:par>
                          <p:cTn id="13" fill="hold">
                            <p:stCondLst>
                              <p:cond delay="9000"/>
                            </p:stCondLst>
                            <p:childTnLst>
                              <p:par>
                                <p:cTn id="14" presetID="5" presetClass="entr" presetSubtype="10" fill="hold" grpId="0" nodeType="afterEffect">
                                  <p:stCondLst>
                                    <p:cond delay="0"/>
                                  </p:stCondLst>
                                  <p:childTnLst>
                                    <p:set>
                                      <p:cBhvr>
                                        <p:cTn id="15" dur="1" fill="hold">
                                          <p:stCondLst>
                                            <p:cond delay="0"/>
                                          </p:stCondLst>
                                        </p:cTn>
                                        <p:tgtEl>
                                          <p:spTgt spid="18448"/>
                                        </p:tgtEl>
                                        <p:attrNameLst>
                                          <p:attrName>style.visibility</p:attrName>
                                        </p:attrNameLst>
                                      </p:cBhvr>
                                      <p:to>
                                        <p:strVal val="visible"/>
                                      </p:to>
                                    </p:set>
                                    <p:animEffect transition="in" filter="checkerboard(across)">
                                      <p:cBhvr>
                                        <p:cTn id="16"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P spid="18437" grpId="0" animBg="1"/>
      <p:bldP spid="18439" grpId="0" animBg="1"/>
      <p:bldP spid="184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5"/>
          <p:cNvSpPr>
            <a:spLocks noGrp="1"/>
          </p:cNvSpPr>
          <p:nvPr>
            <p:ph type="ftr" sz="quarter" idx="11"/>
          </p:nvPr>
        </p:nvSpPr>
        <p:spPr/>
        <p:txBody>
          <a:bodyPr/>
          <a:lstStyle/>
          <a:p>
            <a:r>
              <a:rPr lang="en-US"/>
              <a:t>รศ.ดร.สมหมาย ปรีเปรม</a:t>
            </a:r>
            <a:endParaRPr lang="th-TH"/>
          </a:p>
        </p:txBody>
      </p:sp>
      <p:sp>
        <p:nvSpPr>
          <p:cNvPr id="8" name="ตัวยึดหมายเลขภาพนิ่ง 6"/>
          <p:cNvSpPr>
            <a:spLocks noGrp="1"/>
          </p:cNvSpPr>
          <p:nvPr>
            <p:ph type="sldNum" sz="quarter" idx="12"/>
          </p:nvPr>
        </p:nvSpPr>
        <p:spPr/>
        <p:txBody>
          <a:bodyPr/>
          <a:lstStyle/>
          <a:p>
            <a:fld id="{E2454DEF-CF12-4124-8DF0-9EF60C571A83}" type="slidenum">
              <a:rPr lang="en-US"/>
              <a:pPr/>
              <a:t>40</a:t>
            </a:fld>
            <a:endParaRPr lang="th-TH"/>
          </a:p>
        </p:txBody>
      </p:sp>
      <p:sp>
        <p:nvSpPr>
          <p:cNvPr id="84994" name="Rectangle 2"/>
          <p:cNvSpPr>
            <a:spLocks noGrp="1" noChangeArrowheads="1"/>
          </p:cNvSpPr>
          <p:nvPr>
            <p:ph type="title"/>
          </p:nvPr>
        </p:nvSpPr>
        <p:spPr/>
        <p:txBody>
          <a:bodyPr/>
          <a:lstStyle/>
          <a:p>
            <a:r>
              <a:rPr lang="en-US" sz="3400"/>
              <a:t>To determine </a:t>
            </a:r>
            <a:r>
              <a:rPr lang="el-GR" sz="3400">
                <a:cs typeface="Arial" pitchFamily="34" charset="0"/>
              </a:rPr>
              <a:t>Δ</a:t>
            </a:r>
            <a:r>
              <a:rPr lang="en-US" sz="3400">
                <a:cs typeface="Arial" pitchFamily="34" charset="0"/>
              </a:rPr>
              <a:t>u and </a:t>
            </a:r>
            <a:r>
              <a:rPr lang="el-GR" sz="3400">
                <a:cs typeface="Arial" pitchFamily="34" charset="0"/>
              </a:rPr>
              <a:t>Δ</a:t>
            </a:r>
            <a:r>
              <a:rPr lang="en-US" sz="3400">
                <a:cs typeface="Arial" pitchFamily="34" charset="0"/>
              </a:rPr>
              <a:t>h of Ideal Gases</a:t>
            </a:r>
            <a:endParaRPr lang="el-GR" sz="3400">
              <a:cs typeface="Arial" pitchFamily="34" charset="0"/>
            </a:endParaRPr>
          </a:p>
        </p:txBody>
      </p:sp>
      <p:sp>
        <p:nvSpPr>
          <p:cNvPr id="84995" name="Rectangle 3"/>
          <p:cNvSpPr>
            <a:spLocks noGrp="1" noChangeArrowheads="1"/>
          </p:cNvSpPr>
          <p:nvPr>
            <p:ph type="body" sz="half" idx="1"/>
          </p:nvPr>
        </p:nvSpPr>
        <p:spPr>
          <a:xfrm>
            <a:off x="609600" y="1600200"/>
            <a:ext cx="6527800" cy="4419600"/>
          </a:xfrm>
        </p:spPr>
        <p:txBody>
          <a:bodyPr/>
          <a:lstStyle/>
          <a:p>
            <a:pPr>
              <a:buFont typeface="Wingdings" pitchFamily="2" charset="2"/>
              <a:buNone/>
            </a:pPr>
            <a:r>
              <a:rPr lang="en-US" sz="2800" i="1">
                <a:latin typeface="Times New Roman" pitchFamily="18" charset="0"/>
              </a:rPr>
              <a:t>3- Ways</a:t>
            </a:r>
          </a:p>
          <a:p>
            <a:pPr>
              <a:buFont typeface="Wingdings" pitchFamily="2" charset="2"/>
              <a:buNone/>
            </a:pPr>
            <a:r>
              <a:rPr lang="en-US" sz="2800" i="1">
                <a:latin typeface="Times New Roman" pitchFamily="18" charset="0"/>
              </a:rPr>
              <a:t>	</a:t>
            </a:r>
            <a:r>
              <a:rPr lang="en-US" i="1">
                <a:latin typeface="Times New Roman" pitchFamily="18" charset="0"/>
              </a:rPr>
              <a:t>	</a:t>
            </a:r>
            <a:r>
              <a:rPr lang="el-GR" i="1">
                <a:latin typeface="Times New Roman" pitchFamily="18" charset="0"/>
                <a:cs typeface="Arial" pitchFamily="34" charset="0"/>
              </a:rPr>
              <a:t>Δ</a:t>
            </a:r>
            <a:r>
              <a:rPr lang="en-US" i="1">
                <a:latin typeface="Times New Roman" pitchFamily="18" charset="0"/>
                <a:cs typeface="Arial" pitchFamily="34" charset="0"/>
              </a:rPr>
              <a:t>u = u</a:t>
            </a:r>
            <a:r>
              <a:rPr lang="en-US" i="1" baseline="-25000">
                <a:latin typeface="Times New Roman" pitchFamily="18" charset="0"/>
                <a:cs typeface="Arial" pitchFamily="34" charset="0"/>
              </a:rPr>
              <a:t>2</a:t>
            </a:r>
            <a:r>
              <a:rPr lang="en-US" i="1">
                <a:latin typeface="Times New Roman" pitchFamily="18" charset="0"/>
                <a:cs typeface="Arial" pitchFamily="34" charset="0"/>
              </a:rPr>
              <a:t> – u</a:t>
            </a:r>
            <a:r>
              <a:rPr lang="en-US" i="1" baseline="-25000">
                <a:latin typeface="Times New Roman" pitchFamily="18" charset="0"/>
                <a:cs typeface="Arial" pitchFamily="34" charset="0"/>
              </a:rPr>
              <a:t>1</a:t>
            </a:r>
            <a:r>
              <a:rPr lang="en-US" i="1">
                <a:latin typeface="Times New Roman" pitchFamily="18" charset="0"/>
                <a:cs typeface="Arial" pitchFamily="34" charset="0"/>
              </a:rPr>
              <a:t>  (Table)</a:t>
            </a:r>
            <a:endParaRPr lang="el-GR" i="1">
              <a:latin typeface="Times New Roman" pitchFamily="18" charset="0"/>
              <a:cs typeface="Arial" pitchFamily="34" charset="0"/>
            </a:endParaRPr>
          </a:p>
        </p:txBody>
      </p:sp>
      <p:graphicFrame>
        <p:nvGraphicFramePr>
          <p:cNvPr id="84996" name="Object 4"/>
          <p:cNvGraphicFramePr>
            <a:graphicFrameLocks noChangeAspect="1"/>
          </p:cNvGraphicFramePr>
          <p:nvPr>
            <p:ph sz="half" idx="2"/>
          </p:nvPr>
        </p:nvGraphicFramePr>
        <p:xfrm>
          <a:off x="1455738" y="2641600"/>
          <a:ext cx="4724400" cy="1431925"/>
        </p:xfrm>
        <a:graphic>
          <a:graphicData uri="http://schemas.openxmlformats.org/presentationml/2006/ole">
            <p:oleObj spid="_x0000_s84996" name="Equation" r:id="rId3" imgW="1549080" imgH="469800" progId="Equation.3">
              <p:embed/>
            </p:oleObj>
          </a:graphicData>
        </a:graphic>
      </p:graphicFrame>
      <p:sp>
        <p:nvSpPr>
          <p:cNvPr id="84997" name="Rectangle 5"/>
          <p:cNvSpPr>
            <a:spLocks noChangeArrowheads="1"/>
          </p:cNvSpPr>
          <p:nvPr/>
        </p:nvSpPr>
        <p:spPr bwMode="auto">
          <a:xfrm>
            <a:off x="620713" y="4137025"/>
            <a:ext cx="6008687" cy="174783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pPr>
            <a:r>
              <a:rPr lang="en-US" sz="3200"/>
              <a:t>	</a:t>
            </a:r>
            <a:r>
              <a:rPr lang="el-GR" sz="3200"/>
              <a:t>Δ</a:t>
            </a:r>
            <a:r>
              <a:rPr lang="en-US" sz="3200"/>
              <a:t>u = C</a:t>
            </a:r>
            <a:r>
              <a:rPr lang="en-US" sz="3200" baseline="-25000"/>
              <a:t>v,av</a:t>
            </a:r>
            <a:r>
              <a:rPr lang="el-GR" sz="3200">
                <a:cs typeface="Arial" pitchFamily="34" charset="0"/>
              </a:rPr>
              <a:t>Δ</a:t>
            </a:r>
            <a:r>
              <a:rPr lang="en-US" sz="3200">
                <a:cs typeface="Arial" pitchFamily="34" charset="0"/>
              </a:rPr>
              <a:t>T</a:t>
            </a:r>
          </a:p>
          <a:p>
            <a:pPr>
              <a:spcBef>
                <a:spcPct val="20000"/>
              </a:spcBef>
              <a:buClr>
                <a:schemeClr val="hlink"/>
              </a:buClr>
              <a:buSzPct val="80000"/>
              <a:buFont typeface="Wingdings" pitchFamily="2" charset="2"/>
              <a:buNone/>
            </a:pPr>
            <a:r>
              <a:rPr lang="en-US" sz="3200">
                <a:cs typeface="Arial" pitchFamily="34" charset="0"/>
              </a:rPr>
              <a:t>         </a:t>
            </a:r>
          </a:p>
          <a:p>
            <a:pPr>
              <a:spcBef>
                <a:spcPct val="20000"/>
              </a:spcBef>
              <a:buClr>
                <a:schemeClr val="hlink"/>
              </a:buClr>
              <a:buSzPct val="80000"/>
              <a:buFont typeface="Wingdings" pitchFamily="2" charset="2"/>
              <a:buNone/>
            </a:pPr>
            <a:r>
              <a:rPr lang="en-US" sz="3200">
                <a:cs typeface="Arial" pitchFamily="34" charset="0"/>
              </a:rPr>
              <a:t>          </a:t>
            </a:r>
            <a:r>
              <a:rPr lang="el-GR" sz="3200">
                <a:cs typeface="Arial" pitchFamily="34" charset="0"/>
              </a:rPr>
              <a:t>Δ</a:t>
            </a:r>
            <a:r>
              <a:rPr lang="en-US" sz="3200">
                <a:cs typeface="Arial" pitchFamily="34" charset="0"/>
              </a:rPr>
              <a:t>h </a:t>
            </a:r>
            <a:r>
              <a:rPr lang="en-US" sz="3200">
                <a:cs typeface="Arial" pitchFamily="34" charset="0"/>
                <a:sym typeface="Wingdings" pitchFamily="2" charset="2"/>
              </a:rPr>
              <a:t> similar ways</a:t>
            </a:r>
            <a:endParaRPr lang="el-GR" sz="320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7" name="ตัวยึดหมายเลขภาพนิ่ง 3"/>
          <p:cNvSpPr>
            <a:spLocks noGrp="1"/>
          </p:cNvSpPr>
          <p:nvPr>
            <p:ph type="sldNum" sz="quarter" idx="12"/>
          </p:nvPr>
        </p:nvSpPr>
        <p:spPr/>
        <p:txBody>
          <a:bodyPr/>
          <a:lstStyle/>
          <a:p>
            <a:fld id="{608095D0-4CB3-4281-8C8D-1376473A30E6}" type="slidenum">
              <a:rPr lang="en-US"/>
              <a:pPr/>
              <a:t>41</a:t>
            </a:fld>
            <a:endParaRPr lang="th-TH"/>
          </a:p>
        </p:txBody>
      </p:sp>
      <p:pic>
        <p:nvPicPr>
          <p:cNvPr id="86018" name="Picture 2" descr="TableA2-31"/>
          <p:cNvPicPr>
            <a:picLocks noChangeAspect="1" noChangeArrowheads="1"/>
          </p:cNvPicPr>
          <p:nvPr/>
        </p:nvPicPr>
        <p:blipFill>
          <a:blip r:embed="rId2" cstate="print"/>
          <a:srcRect/>
          <a:stretch>
            <a:fillRect/>
          </a:stretch>
        </p:blipFill>
        <p:spPr bwMode="auto">
          <a:xfrm>
            <a:off x="2665413" y="3967163"/>
            <a:ext cx="5630862" cy="2159000"/>
          </a:xfrm>
          <a:prstGeom prst="rect">
            <a:avLst/>
          </a:prstGeom>
          <a:noFill/>
          <a:ln w="9525">
            <a:solidFill>
              <a:srgbClr val="0000FF"/>
            </a:solidFill>
            <a:miter lim="800000"/>
            <a:headEnd/>
            <a:tailEnd/>
          </a:ln>
        </p:spPr>
      </p:pic>
      <p:pic>
        <p:nvPicPr>
          <p:cNvPr id="86019" name="Picture 3" descr="TableA2-11"/>
          <p:cNvPicPr>
            <a:picLocks noChangeAspect="1" noChangeArrowheads="1"/>
          </p:cNvPicPr>
          <p:nvPr/>
        </p:nvPicPr>
        <p:blipFill>
          <a:blip r:embed="rId3" cstate="print"/>
          <a:srcRect/>
          <a:stretch>
            <a:fillRect/>
          </a:stretch>
        </p:blipFill>
        <p:spPr bwMode="auto">
          <a:xfrm>
            <a:off x="552450" y="608013"/>
            <a:ext cx="5246688" cy="1527175"/>
          </a:xfrm>
          <a:prstGeom prst="rect">
            <a:avLst/>
          </a:prstGeom>
          <a:noFill/>
          <a:ln w="9525">
            <a:solidFill>
              <a:srgbClr val="FF0000"/>
            </a:solidFill>
            <a:miter lim="800000"/>
            <a:headEnd/>
            <a:tailEnd/>
          </a:ln>
        </p:spPr>
      </p:pic>
      <p:pic>
        <p:nvPicPr>
          <p:cNvPr id="86020" name="Picture 4" descr="TableA2-21"/>
          <p:cNvPicPr>
            <a:picLocks noChangeAspect="1" noChangeArrowheads="1"/>
          </p:cNvPicPr>
          <p:nvPr/>
        </p:nvPicPr>
        <p:blipFill>
          <a:blip r:embed="rId4" cstate="print"/>
          <a:srcRect/>
          <a:stretch>
            <a:fillRect/>
          </a:stretch>
        </p:blipFill>
        <p:spPr bwMode="auto">
          <a:xfrm>
            <a:off x="1778000" y="2246313"/>
            <a:ext cx="4643438" cy="1619250"/>
          </a:xfrm>
          <a:prstGeom prst="rect">
            <a:avLst/>
          </a:prstGeom>
          <a:noFill/>
          <a:ln w="9525">
            <a:solidFill>
              <a:srgbClr val="339966"/>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5"/>
          <p:cNvSpPr>
            <a:spLocks noGrp="1"/>
          </p:cNvSpPr>
          <p:nvPr>
            <p:ph type="ftr" sz="quarter" idx="11"/>
          </p:nvPr>
        </p:nvSpPr>
        <p:spPr/>
        <p:txBody>
          <a:bodyPr/>
          <a:lstStyle/>
          <a:p>
            <a:r>
              <a:rPr lang="en-US"/>
              <a:t>รศ.ดร.สมหมาย ปรีเปรม</a:t>
            </a:r>
            <a:endParaRPr lang="th-TH"/>
          </a:p>
        </p:txBody>
      </p:sp>
      <p:sp>
        <p:nvSpPr>
          <p:cNvPr id="7" name="ตัวยึดหมายเลขภาพนิ่ง 6"/>
          <p:cNvSpPr>
            <a:spLocks noGrp="1"/>
          </p:cNvSpPr>
          <p:nvPr>
            <p:ph type="sldNum" sz="quarter" idx="12"/>
          </p:nvPr>
        </p:nvSpPr>
        <p:spPr/>
        <p:txBody>
          <a:bodyPr/>
          <a:lstStyle/>
          <a:p>
            <a:fld id="{33FCB7A2-FF97-4C9C-B496-30919272DC25}" type="slidenum">
              <a:rPr lang="en-US"/>
              <a:pPr/>
              <a:t>42</a:t>
            </a:fld>
            <a:endParaRPr lang="th-TH"/>
          </a:p>
        </p:txBody>
      </p:sp>
      <p:sp>
        <p:nvSpPr>
          <p:cNvPr id="87042" name="Rectangle 2"/>
          <p:cNvSpPr>
            <a:spLocks noGrp="1" noChangeArrowheads="1"/>
          </p:cNvSpPr>
          <p:nvPr>
            <p:ph type="title"/>
          </p:nvPr>
        </p:nvSpPr>
        <p:spPr/>
        <p:txBody>
          <a:bodyPr/>
          <a:lstStyle/>
          <a:p>
            <a:r>
              <a:rPr lang="en-US" sz="3400"/>
              <a:t>Specific Heat Relations of Ideal Gases</a:t>
            </a:r>
            <a:endParaRPr lang="th-TH" sz="3400"/>
          </a:p>
        </p:txBody>
      </p:sp>
      <p:sp>
        <p:nvSpPr>
          <p:cNvPr id="87043" name="Rectangle 3"/>
          <p:cNvSpPr>
            <a:spLocks noGrp="1" noChangeArrowheads="1"/>
          </p:cNvSpPr>
          <p:nvPr>
            <p:ph type="body" sz="half" idx="1"/>
          </p:nvPr>
        </p:nvSpPr>
        <p:spPr>
          <a:xfrm>
            <a:off x="609600" y="1600200"/>
            <a:ext cx="7600950" cy="4419600"/>
          </a:xfrm>
        </p:spPr>
        <p:txBody>
          <a:bodyPr/>
          <a:lstStyle/>
          <a:p>
            <a:pPr>
              <a:buFont typeface="Wingdings" pitchFamily="2" charset="2"/>
              <a:buNone/>
            </a:pPr>
            <a:r>
              <a:rPr lang="en-US" sz="2800" i="1">
                <a:latin typeface="Times New Roman" pitchFamily="18" charset="0"/>
              </a:rPr>
              <a:t>Ideal gases:  		Pv = RT</a:t>
            </a:r>
          </a:p>
          <a:p>
            <a:pPr>
              <a:buFont typeface="Wingdings" pitchFamily="2" charset="2"/>
              <a:buNone/>
            </a:pPr>
            <a:r>
              <a:rPr lang="en-US" sz="2800" i="1">
                <a:latin typeface="Times New Roman" pitchFamily="18" charset="0"/>
              </a:rPr>
              <a:t>Sp.Heat @ v;		du = C</a:t>
            </a:r>
            <a:r>
              <a:rPr lang="en-US" sz="2800" i="1" baseline="-25000">
                <a:latin typeface="Times New Roman" pitchFamily="18" charset="0"/>
              </a:rPr>
              <a:t>v</a:t>
            </a:r>
            <a:r>
              <a:rPr lang="en-US" sz="2800" i="1">
                <a:latin typeface="Times New Roman" pitchFamily="18" charset="0"/>
              </a:rPr>
              <a:t>dT</a:t>
            </a:r>
          </a:p>
          <a:p>
            <a:pPr>
              <a:buFont typeface="Wingdings" pitchFamily="2" charset="2"/>
              <a:buNone/>
            </a:pPr>
            <a:r>
              <a:rPr lang="en-US" sz="2800" i="1">
                <a:latin typeface="Times New Roman" pitchFamily="18" charset="0"/>
              </a:rPr>
              <a:t>Sp.Heat @ p;		dh = C</a:t>
            </a:r>
            <a:r>
              <a:rPr lang="en-US" sz="2800" i="1" baseline="-25000">
                <a:latin typeface="Times New Roman" pitchFamily="18" charset="0"/>
              </a:rPr>
              <a:t>p</a:t>
            </a:r>
            <a:r>
              <a:rPr lang="en-US" sz="2800" i="1">
                <a:latin typeface="Times New Roman" pitchFamily="18" charset="0"/>
              </a:rPr>
              <a:t>dT</a:t>
            </a:r>
          </a:p>
          <a:p>
            <a:pPr>
              <a:buFont typeface="Wingdings" pitchFamily="2" charset="2"/>
              <a:buNone/>
            </a:pPr>
            <a:r>
              <a:rPr lang="en-US" sz="2800" i="1">
                <a:latin typeface="Times New Roman" pitchFamily="18" charset="0"/>
              </a:rPr>
              <a:t>Enthalpy;		 h = u + Pv = u +RT</a:t>
            </a:r>
          </a:p>
          <a:p>
            <a:pPr>
              <a:buFont typeface="Wingdings" pitchFamily="2" charset="2"/>
              <a:buNone/>
            </a:pPr>
            <a:r>
              <a:rPr lang="en-US" sz="2800" i="1">
                <a:latin typeface="Times New Roman" pitchFamily="18" charset="0"/>
              </a:rPr>
              <a:t>			         dh = du + RdT</a:t>
            </a:r>
          </a:p>
          <a:p>
            <a:pPr>
              <a:buFont typeface="Wingdings" pitchFamily="2" charset="2"/>
              <a:buNone/>
            </a:pPr>
            <a:r>
              <a:rPr lang="en-US" sz="2800" i="1">
                <a:latin typeface="Times New Roman" pitchFamily="18" charset="0"/>
              </a:rPr>
              <a:t>			   C</a:t>
            </a:r>
            <a:r>
              <a:rPr lang="en-US" sz="2800" i="1" baseline="-25000">
                <a:latin typeface="Times New Roman" pitchFamily="18" charset="0"/>
              </a:rPr>
              <a:t>p</a:t>
            </a:r>
            <a:r>
              <a:rPr lang="en-US" sz="2800" i="1">
                <a:latin typeface="Times New Roman" pitchFamily="18" charset="0"/>
              </a:rPr>
              <a:t>dT  = C</a:t>
            </a:r>
            <a:r>
              <a:rPr lang="en-US" sz="2800" i="1" baseline="-25000">
                <a:latin typeface="Times New Roman" pitchFamily="18" charset="0"/>
              </a:rPr>
              <a:t>v</a:t>
            </a:r>
            <a:r>
              <a:rPr lang="en-US" sz="2800" i="1">
                <a:latin typeface="Times New Roman" pitchFamily="18" charset="0"/>
              </a:rPr>
              <a:t>dT + RdT</a:t>
            </a:r>
          </a:p>
          <a:p>
            <a:pPr>
              <a:buFont typeface="Wingdings" pitchFamily="2" charset="2"/>
              <a:buNone/>
            </a:pPr>
            <a:r>
              <a:rPr lang="en-US" sz="2800" i="1">
                <a:latin typeface="Times New Roman" pitchFamily="18" charset="0"/>
              </a:rPr>
              <a:t>		</a:t>
            </a:r>
            <a:r>
              <a:rPr lang="en-US" sz="2800" b="1" i="1">
                <a:solidFill>
                  <a:srgbClr val="0000CC"/>
                </a:solidFill>
                <a:effectLst>
                  <a:outerShdw blurRad="38100" dist="38100" dir="2700000" algn="tl">
                    <a:srgbClr val="C0C0C0"/>
                  </a:outerShdw>
                </a:effectLst>
                <a:latin typeface="Times New Roman" pitchFamily="18" charset="0"/>
              </a:rPr>
              <a:t>	       C</a:t>
            </a:r>
            <a:r>
              <a:rPr lang="en-US" sz="2800" b="1" i="1" baseline="-25000">
                <a:solidFill>
                  <a:srgbClr val="0000CC"/>
                </a:solidFill>
                <a:effectLst>
                  <a:outerShdw blurRad="38100" dist="38100" dir="2700000" algn="tl">
                    <a:srgbClr val="C0C0C0"/>
                  </a:outerShdw>
                </a:effectLst>
                <a:latin typeface="Times New Roman" pitchFamily="18" charset="0"/>
              </a:rPr>
              <a:t>p</a:t>
            </a:r>
            <a:r>
              <a:rPr lang="en-US" sz="2800" b="1" i="1">
                <a:solidFill>
                  <a:srgbClr val="0000CC"/>
                </a:solidFill>
                <a:effectLst>
                  <a:outerShdw blurRad="38100" dist="38100" dir="2700000" algn="tl">
                    <a:srgbClr val="C0C0C0"/>
                  </a:outerShdw>
                </a:effectLst>
                <a:latin typeface="Times New Roman" pitchFamily="18" charset="0"/>
              </a:rPr>
              <a:t>  = C</a:t>
            </a:r>
            <a:r>
              <a:rPr lang="en-US" sz="2800" b="1" i="1" baseline="-25000">
                <a:solidFill>
                  <a:srgbClr val="0000CC"/>
                </a:solidFill>
                <a:effectLst>
                  <a:outerShdw blurRad="38100" dist="38100" dir="2700000" algn="tl">
                    <a:srgbClr val="C0C0C0"/>
                  </a:outerShdw>
                </a:effectLst>
                <a:latin typeface="Times New Roman" pitchFamily="18" charset="0"/>
              </a:rPr>
              <a:t>v</a:t>
            </a:r>
            <a:r>
              <a:rPr lang="en-US" sz="2800" b="1" i="1">
                <a:solidFill>
                  <a:srgbClr val="0000CC"/>
                </a:solidFill>
                <a:effectLst>
                  <a:outerShdw blurRad="38100" dist="38100" dir="2700000" algn="tl">
                    <a:srgbClr val="C0C0C0"/>
                  </a:outerShdw>
                </a:effectLst>
                <a:latin typeface="Times New Roman" pitchFamily="18" charset="0"/>
              </a:rPr>
              <a:t> + R</a:t>
            </a:r>
          </a:p>
          <a:p>
            <a:pPr>
              <a:buFont typeface="Wingdings" pitchFamily="2" charset="2"/>
              <a:buNone/>
            </a:pPr>
            <a:r>
              <a:rPr lang="en-US" sz="2400" i="1">
                <a:solidFill>
                  <a:srgbClr val="0000CC"/>
                </a:solidFill>
                <a:latin typeface="Times New Roman" pitchFamily="18" charset="0"/>
              </a:rPr>
              <a:t>And defined Specific Heat Ratio;</a:t>
            </a:r>
            <a:r>
              <a:rPr lang="en-US" sz="2800" b="1" i="1">
                <a:solidFill>
                  <a:srgbClr val="0000CC"/>
                </a:solidFill>
                <a:effectLst>
                  <a:outerShdw blurRad="38100" dist="38100" dir="2700000" algn="tl">
                    <a:srgbClr val="C0C0C0"/>
                  </a:outerShdw>
                </a:effectLst>
                <a:latin typeface="Times New Roman" pitchFamily="18" charset="0"/>
              </a:rPr>
              <a:t> </a:t>
            </a:r>
          </a:p>
          <a:p>
            <a:pPr>
              <a:buFont typeface="Wingdings" pitchFamily="2" charset="2"/>
              <a:buNone/>
            </a:pPr>
            <a:endParaRPr lang="en-US" sz="2800" i="1">
              <a:latin typeface="Times New Roman" pitchFamily="18" charset="0"/>
            </a:endParaRPr>
          </a:p>
          <a:p>
            <a:pPr>
              <a:buFont typeface="Wingdings" pitchFamily="2" charset="2"/>
              <a:buNone/>
            </a:pPr>
            <a:endParaRPr lang="th-TH" sz="2800" i="1">
              <a:latin typeface="Times New Roman" pitchFamily="18" charset="0"/>
            </a:endParaRPr>
          </a:p>
        </p:txBody>
      </p:sp>
      <p:graphicFrame>
        <p:nvGraphicFramePr>
          <p:cNvPr id="87044" name="Object 4"/>
          <p:cNvGraphicFramePr>
            <a:graphicFrameLocks noChangeAspect="1"/>
          </p:cNvGraphicFramePr>
          <p:nvPr>
            <p:ph sz="half" idx="2"/>
          </p:nvPr>
        </p:nvGraphicFramePr>
        <p:xfrm>
          <a:off x="5803900" y="5102225"/>
          <a:ext cx="968375" cy="917575"/>
        </p:xfrm>
        <a:graphic>
          <a:graphicData uri="http://schemas.openxmlformats.org/presentationml/2006/ole">
            <p:oleObj spid="_x0000_s87044" name="Equation" r:id="rId3" imgW="482400" imgH="4572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CC340EE1-6E85-4D10-ABAE-C3DEACCB0C3E}" type="slidenum">
              <a:rPr lang="en-US"/>
              <a:pPr/>
              <a:t>43</a:t>
            </a:fld>
            <a:endParaRPr lang="th-TH"/>
          </a:p>
        </p:txBody>
      </p:sp>
      <p:pic>
        <p:nvPicPr>
          <p:cNvPr id="88066" name="Picture 2" descr="Ex3-13-1"/>
          <p:cNvPicPr>
            <a:picLocks noChangeAspect="1" noChangeArrowheads="1"/>
          </p:cNvPicPr>
          <p:nvPr/>
        </p:nvPicPr>
        <p:blipFill>
          <a:blip r:embed="rId2" cstate="print"/>
          <a:srcRect/>
          <a:stretch>
            <a:fillRect/>
          </a:stretch>
        </p:blipFill>
        <p:spPr bwMode="auto">
          <a:xfrm>
            <a:off x="241300" y="1435100"/>
            <a:ext cx="8712200" cy="34274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5" name="ตัวยึดหมายเลขภาพนิ่ง 3"/>
          <p:cNvSpPr>
            <a:spLocks noGrp="1"/>
          </p:cNvSpPr>
          <p:nvPr>
            <p:ph type="sldNum" sz="quarter" idx="12"/>
          </p:nvPr>
        </p:nvSpPr>
        <p:spPr/>
        <p:txBody>
          <a:bodyPr/>
          <a:lstStyle/>
          <a:p>
            <a:fld id="{149EC737-87FB-4314-9D6E-589BB148A1DD}" type="slidenum">
              <a:rPr lang="en-US"/>
              <a:pPr/>
              <a:t>44</a:t>
            </a:fld>
            <a:endParaRPr lang="th-TH"/>
          </a:p>
        </p:txBody>
      </p:sp>
      <p:pic>
        <p:nvPicPr>
          <p:cNvPr id="89090" name="Picture 2" descr="Ex3-13-2"/>
          <p:cNvPicPr>
            <a:picLocks noChangeAspect="1" noChangeArrowheads="1"/>
          </p:cNvPicPr>
          <p:nvPr/>
        </p:nvPicPr>
        <p:blipFill>
          <a:blip r:embed="rId2" cstate="print"/>
          <a:srcRect/>
          <a:stretch>
            <a:fillRect/>
          </a:stretch>
        </p:blipFill>
        <p:spPr bwMode="auto">
          <a:xfrm>
            <a:off x="165100" y="12700"/>
            <a:ext cx="8601075" cy="66262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3"/>
          <p:cNvSpPr>
            <a:spLocks noGrp="1"/>
          </p:cNvSpPr>
          <p:nvPr>
            <p:ph type="sldNum" sz="quarter" idx="12"/>
          </p:nvPr>
        </p:nvSpPr>
        <p:spPr/>
        <p:txBody>
          <a:bodyPr/>
          <a:lstStyle/>
          <a:p>
            <a:fld id="{8C517BC8-8A5D-4020-836C-836E60A1D06C}" type="slidenum">
              <a:rPr lang="en-US"/>
              <a:pPr/>
              <a:t>45</a:t>
            </a:fld>
            <a:endParaRPr lang="th-TH"/>
          </a:p>
        </p:txBody>
      </p:sp>
      <p:pic>
        <p:nvPicPr>
          <p:cNvPr id="90114" name="Picture 2" descr="Ex3-13-3"/>
          <p:cNvPicPr>
            <a:picLocks noChangeAspect="1" noChangeArrowheads="1"/>
          </p:cNvPicPr>
          <p:nvPr/>
        </p:nvPicPr>
        <p:blipFill>
          <a:blip r:embed="rId2" cstate="print"/>
          <a:srcRect/>
          <a:stretch>
            <a:fillRect/>
          </a:stretch>
        </p:blipFill>
        <p:spPr bwMode="auto">
          <a:xfrm>
            <a:off x="165100" y="1524000"/>
            <a:ext cx="8629650" cy="3792538"/>
          </a:xfrm>
          <a:prstGeom prst="rect">
            <a:avLst/>
          </a:prstGeom>
          <a:noFill/>
        </p:spPr>
      </p:pic>
      <p:sp>
        <p:nvSpPr>
          <p:cNvPr id="90115" name="Text Box 3"/>
          <p:cNvSpPr txBox="1">
            <a:spLocks noChangeArrowheads="1"/>
          </p:cNvSpPr>
          <p:nvPr/>
        </p:nvSpPr>
        <p:spPr bwMode="auto">
          <a:xfrm>
            <a:off x="469900" y="349250"/>
            <a:ext cx="3187700" cy="366713"/>
          </a:xfrm>
          <a:prstGeom prst="rect">
            <a:avLst/>
          </a:prstGeom>
          <a:noFill/>
          <a:ln w="9525">
            <a:noFill/>
            <a:miter lim="800000"/>
            <a:headEnd/>
            <a:tailEnd/>
          </a:ln>
          <a:effectLst/>
        </p:spPr>
        <p:txBody>
          <a:bodyPr>
            <a:spAutoFit/>
          </a:bodyPr>
          <a:lstStyle/>
          <a:p>
            <a:pPr>
              <a:spcBef>
                <a:spcPct val="50000"/>
              </a:spcBef>
            </a:pPr>
            <a:r>
              <a:rPr lang="en-US"/>
              <a:t>Ex 3-13 Cont</a:t>
            </a:r>
            <a:endParaRPr lang="th-TH"/>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6" name="ตัวยึดหมายเลขภาพนิ่ง 5"/>
          <p:cNvSpPr>
            <a:spLocks noGrp="1"/>
          </p:cNvSpPr>
          <p:nvPr>
            <p:ph type="sldNum" sz="quarter" idx="12"/>
          </p:nvPr>
        </p:nvSpPr>
        <p:spPr/>
        <p:txBody>
          <a:bodyPr/>
          <a:lstStyle/>
          <a:p>
            <a:fld id="{0E54D403-E29A-4AE0-B0FB-D080721D8818}" type="slidenum">
              <a:rPr lang="en-US"/>
              <a:pPr/>
              <a:t>46</a:t>
            </a:fld>
            <a:endParaRPr lang="th-TH"/>
          </a:p>
        </p:txBody>
      </p:sp>
      <p:sp>
        <p:nvSpPr>
          <p:cNvPr id="91138" name="Rectangle 2"/>
          <p:cNvSpPr>
            <a:spLocks noGrp="1" noChangeArrowheads="1"/>
          </p:cNvSpPr>
          <p:nvPr>
            <p:ph type="title"/>
          </p:nvPr>
        </p:nvSpPr>
        <p:spPr/>
        <p:txBody>
          <a:bodyPr/>
          <a:lstStyle/>
          <a:p>
            <a:r>
              <a:rPr lang="en-US"/>
              <a:t>Example 3-16</a:t>
            </a:r>
            <a:endParaRPr lang="th-TH"/>
          </a:p>
        </p:txBody>
      </p:sp>
      <p:sp>
        <p:nvSpPr>
          <p:cNvPr id="91139" name="Rectangle 3"/>
          <p:cNvSpPr>
            <a:spLocks noGrp="1" noChangeArrowheads="1"/>
          </p:cNvSpPr>
          <p:nvPr>
            <p:ph type="body" idx="1"/>
          </p:nvPr>
        </p:nvSpPr>
        <p:spPr>
          <a:xfrm>
            <a:off x="609600" y="1473200"/>
            <a:ext cx="7912100" cy="3060700"/>
          </a:xfrm>
        </p:spPr>
        <p:txBody>
          <a:bodyPr/>
          <a:lstStyle/>
          <a:p>
            <a:pPr>
              <a:lnSpc>
                <a:spcPct val="80000"/>
              </a:lnSpc>
              <a:buFont typeface="Wingdings" pitchFamily="2" charset="2"/>
              <a:buNone/>
            </a:pPr>
            <a:r>
              <a:rPr lang="en-US">
                <a:latin typeface="Times New Roman" pitchFamily="18" charset="0"/>
              </a:rPr>
              <a:t>		A piston-cylinder device iniyially contains air at 150 kPa and 27 </a:t>
            </a:r>
            <a:r>
              <a:rPr lang="en-US" baseline="30000">
                <a:latin typeface="Times New Roman" pitchFamily="18" charset="0"/>
              </a:rPr>
              <a:t>o</a:t>
            </a:r>
            <a:r>
              <a:rPr lang="en-US">
                <a:latin typeface="Times New Roman" pitchFamily="18" charset="0"/>
              </a:rPr>
              <a:t>C. At this state, the piston is rest on a pair of stops, as shown in the figure below, and the enclosed volume is 400 L. The mass of the piston is such that a 350-kPa pressure is required to move it. The air is now heated until its volume is doubled. Determine </a:t>
            </a:r>
            <a:endParaRPr lang="th-TH">
              <a:latin typeface="Times New Roman" pitchFamily="18" charset="0"/>
            </a:endParaRPr>
          </a:p>
        </p:txBody>
      </p:sp>
      <p:sp>
        <p:nvSpPr>
          <p:cNvPr id="91140" name="Rectangle 4"/>
          <p:cNvSpPr>
            <a:spLocks noChangeArrowheads="1"/>
          </p:cNvSpPr>
          <p:nvPr/>
        </p:nvSpPr>
        <p:spPr bwMode="auto">
          <a:xfrm>
            <a:off x="1041400" y="4686300"/>
            <a:ext cx="4838700" cy="1333500"/>
          </a:xfrm>
          <a:prstGeom prst="rect">
            <a:avLst/>
          </a:prstGeom>
          <a:noFill/>
          <a:ln w="9525">
            <a:noFill/>
            <a:miter lim="800000"/>
            <a:headEnd/>
            <a:tailEnd/>
          </a:ln>
          <a:effectLst/>
        </p:spPr>
        <p:txBody>
          <a:bodyPr>
            <a:spAutoFit/>
          </a:bodyPr>
          <a:lstStyle/>
          <a:p>
            <a:pPr marL="533400" indent="-533400">
              <a:spcBef>
                <a:spcPct val="20000"/>
              </a:spcBef>
              <a:buClr>
                <a:schemeClr val="hlink"/>
              </a:buClr>
              <a:buSzPct val="80000"/>
              <a:buFont typeface="Wingdings" pitchFamily="2" charset="2"/>
              <a:buNone/>
            </a:pPr>
            <a:r>
              <a:rPr lang="en-US" sz="2400">
                <a:latin typeface="Times New Roman" pitchFamily="18" charset="0"/>
              </a:rPr>
              <a:t>(a) the final temperature, </a:t>
            </a:r>
          </a:p>
          <a:p>
            <a:pPr marL="533400" indent="-533400">
              <a:spcBef>
                <a:spcPct val="20000"/>
              </a:spcBef>
              <a:buClr>
                <a:schemeClr val="hlink"/>
              </a:buClr>
              <a:buSzPct val="80000"/>
              <a:buFont typeface="Wingdings" pitchFamily="2" charset="2"/>
              <a:buNone/>
            </a:pPr>
            <a:r>
              <a:rPr lang="en-US" sz="2400">
                <a:latin typeface="Times New Roman" pitchFamily="18" charset="0"/>
              </a:rPr>
              <a:t>(b) the work done by the air, and </a:t>
            </a:r>
          </a:p>
          <a:p>
            <a:pPr marL="533400" indent="-533400">
              <a:spcBef>
                <a:spcPct val="20000"/>
              </a:spcBef>
              <a:buClr>
                <a:schemeClr val="hlink"/>
              </a:buClr>
              <a:buSzPct val="80000"/>
              <a:buFont typeface="Wingdings" pitchFamily="2" charset="2"/>
              <a:buNone/>
            </a:pPr>
            <a:r>
              <a:rPr lang="en-US" sz="2400">
                <a:latin typeface="Times New Roman" pitchFamily="18" charset="0"/>
              </a:rPr>
              <a:t>(c) The total heat added</a:t>
            </a:r>
            <a:endParaRPr lang="th-TH" sz="2400">
              <a:latin typeface="Times New Roman" pitchFamily="18" charset="0"/>
            </a:endParaRPr>
          </a:p>
        </p:txBody>
      </p:sp>
      <p:grpSp>
        <p:nvGrpSpPr>
          <p:cNvPr id="91141" name="Group 5"/>
          <p:cNvGrpSpPr>
            <a:grpSpLocks/>
          </p:cNvGrpSpPr>
          <p:nvPr/>
        </p:nvGrpSpPr>
        <p:grpSpPr bwMode="auto">
          <a:xfrm>
            <a:off x="6618288" y="4210050"/>
            <a:ext cx="1354137" cy="1974850"/>
            <a:chOff x="4169" y="2652"/>
            <a:chExt cx="853" cy="1244"/>
          </a:xfrm>
        </p:grpSpPr>
        <p:sp>
          <p:nvSpPr>
            <p:cNvPr id="91142" name="Freeform 6"/>
            <p:cNvSpPr>
              <a:spLocks noChangeAspect="1"/>
            </p:cNvSpPr>
            <p:nvPr/>
          </p:nvSpPr>
          <p:spPr bwMode="auto">
            <a:xfrm>
              <a:off x="4169" y="2652"/>
              <a:ext cx="853" cy="1244"/>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50800">
              <a:solidFill>
                <a:srgbClr val="808080"/>
              </a:solidFill>
              <a:round/>
              <a:headEnd/>
              <a:tailEnd/>
            </a:ln>
          </p:spPr>
          <p:txBody>
            <a:bodyPr/>
            <a:lstStyle/>
            <a:p>
              <a:endParaRPr lang="th-TH"/>
            </a:p>
          </p:txBody>
        </p:sp>
        <p:sp>
          <p:nvSpPr>
            <p:cNvPr id="91143" name="Rectangle 7"/>
            <p:cNvSpPr>
              <a:spLocks noChangeArrowheads="1"/>
            </p:cNvSpPr>
            <p:nvPr/>
          </p:nvSpPr>
          <p:spPr bwMode="auto">
            <a:xfrm>
              <a:off x="4185" y="3380"/>
              <a:ext cx="830" cy="501"/>
            </a:xfrm>
            <a:prstGeom prst="rect">
              <a:avLst/>
            </a:prstGeom>
            <a:pattFill prst="pct20">
              <a:fgClr>
                <a:srgbClr val="FF6600"/>
              </a:fgClr>
              <a:bgClr>
                <a:schemeClr val="bg1"/>
              </a:bgClr>
            </a:pattFill>
            <a:ln w="9525">
              <a:noFill/>
              <a:miter lim="800000"/>
              <a:headEnd/>
              <a:tailEnd/>
            </a:ln>
            <a:effectLst/>
          </p:spPr>
          <p:txBody>
            <a:bodyPr wrap="none" anchor="ctr"/>
            <a:lstStyle/>
            <a:p>
              <a:endParaRPr lang="th-TH"/>
            </a:p>
          </p:txBody>
        </p:sp>
        <p:sp>
          <p:nvSpPr>
            <p:cNvPr id="91144" name="Rectangle 8"/>
            <p:cNvSpPr>
              <a:spLocks noChangeArrowheads="1"/>
            </p:cNvSpPr>
            <p:nvPr/>
          </p:nvSpPr>
          <p:spPr bwMode="auto">
            <a:xfrm>
              <a:off x="4956" y="3382"/>
              <a:ext cx="58" cy="7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nvGrpSpPr>
            <p:cNvPr id="91145" name="Group 9"/>
            <p:cNvGrpSpPr>
              <a:grpSpLocks/>
            </p:cNvGrpSpPr>
            <p:nvPr/>
          </p:nvGrpSpPr>
          <p:grpSpPr bwMode="auto">
            <a:xfrm rot="-5400000">
              <a:off x="4432" y="2809"/>
              <a:ext cx="332" cy="813"/>
              <a:chOff x="2024" y="3223"/>
              <a:chExt cx="332" cy="608"/>
            </a:xfrm>
          </p:grpSpPr>
          <p:sp>
            <p:nvSpPr>
              <p:cNvPr id="91146" name="Rectangle 10"/>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91147" name="Rectangle 11"/>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grpSp>
        <p:sp>
          <p:nvSpPr>
            <p:cNvPr id="91148" name="Text Box 12"/>
            <p:cNvSpPr txBox="1">
              <a:spLocks noChangeArrowheads="1"/>
            </p:cNvSpPr>
            <p:nvPr/>
          </p:nvSpPr>
          <p:spPr bwMode="auto">
            <a:xfrm>
              <a:off x="4255" y="3399"/>
              <a:ext cx="721" cy="483"/>
            </a:xfrm>
            <a:prstGeom prst="rect">
              <a:avLst/>
            </a:prstGeom>
            <a:noFill/>
            <a:ln w="9525">
              <a:noFill/>
              <a:miter lim="800000"/>
              <a:headEnd/>
              <a:tailEnd/>
            </a:ln>
            <a:effectLst/>
          </p:spPr>
          <p:txBody>
            <a:bodyPr>
              <a:spAutoFit/>
            </a:bodyPr>
            <a:lstStyle/>
            <a:p>
              <a:pPr algn="ctr">
                <a:lnSpc>
                  <a:spcPct val="85000"/>
                </a:lnSpc>
              </a:pPr>
              <a:r>
                <a:rPr lang="en-US" sz="1600" i="1">
                  <a:solidFill>
                    <a:srgbClr val="0000CC"/>
                  </a:solidFill>
                  <a:latin typeface="Times New Roman" pitchFamily="18" charset="0"/>
                </a:rPr>
                <a:t>Air</a:t>
              </a:r>
            </a:p>
            <a:p>
              <a:pPr>
                <a:lnSpc>
                  <a:spcPct val="85000"/>
                </a:lnSpc>
              </a:pPr>
              <a:r>
                <a:rPr lang="en-US" sz="1200" i="1">
                  <a:latin typeface="Times New Roman" pitchFamily="18" charset="0"/>
                </a:rPr>
                <a:t>V</a:t>
              </a:r>
              <a:r>
                <a:rPr lang="en-US" sz="1200" i="1" baseline="-25000">
                  <a:latin typeface="Times New Roman" pitchFamily="18" charset="0"/>
                </a:rPr>
                <a:t>1</a:t>
              </a:r>
              <a:r>
                <a:rPr lang="en-US" sz="1200" i="1">
                  <a:latin typeface="Times New Roman" pitchFamily="18" charset="0"/>
                </a:rPr>
                <a:t> =400 L</a:t>
              </a:r>
            </a:p>
            <a:p>
              <a:pPr>
                <a:lnSpc>
                  <a:spcPct val="85000"/>
                </a:lnSpc>
              </a:pPr>
              <a:r>
                <a:rPr lang="en-US" sz="1200" i="1">
                  <a:latin typeface="Times New Roman" pitchFamily="18" charset="0"/>
                </a:rPr>
                <a:t>P</a:t>
              </a:r>
              <a:r>
                <a:rPr lang="en-US" sz="1200" i="1" baseline="-25000">
                  <a:latin typeface="Times New Roman" pitchFamily="18" charset="0"/>
                </a:rPr>
                <a:t>1</a:t>
              </a:r>
              <a:r>
                <a:rPr lang="en-US" sz="1200" i="1">
                  <a:latin typeface="Times New Roman" pitchFamily="18" charset="0"/>
                </a:rPr>
                <a:t> = 150 kPa</a:t>
              </a:r>
            </a:p>
            <a:p>
              <a:pPr>
                <a:lnSpc>
                  <a:spcPct val="85000"/>
                </a:lnSpc>
              </a:pPr>
              <a:r>
                <a:rPr lang="en-US" sz="1200" i="1">
                  <a:latin typeface="Times New Roman" pitchFamily="18" charset="0"/>
                </a:rPr>
                <a:t>T</a:t>
              </a:r>
              <a:r>
                <a:rPr lang="en-US" sz="1200" i="1" baseline="-25000">
                  <a:latin typeface="Times New Roman" pitchFamily="18" charset="0"/>
                </a:rPr>
                <a:t>1</a:t>
              </a:r>
              <a:r>
                <a:rPr lang="en-US" sz="1200" i="1">
                  <a:latin typeface="Times New Roman" pitchFamily="18" charset="0"/>
                </a:rPr>
                <a:t> = 27 </a:t>
              </a:r>
              <a:r>
                <a:rPr lang="en-US" sz="1200" i="1" baseline="30000">
                  <a:latin typeface="Times New Roman" pitchFamily="18" charset="0"/>
                </a:rPr>
                <a:t>o</a:t>
              </a:r>
              <a:r>
                <a:rPr lang="en-US" sz="1200" i="1">
                  <a:latin typeface="Times New Roman" pitchFamily="18" charset="0"/>
                </a:rPr>
                <a:t>C</a:t>
              </a:r>
              <a:endParaRPr lang="th-TH" sz="1200" i="1">
                <a:latin typeface="Times New Roman" pitchFamily="18" charset="0"/>
              </a:endParaRPr>
            </a:p>
          </p:txBody>
        </p:sp>
        <p:sp>
          <p:nvSpPr>
            <p:cNvPr id="91149" name="Rectangle 13"/>
            <p:cNvSpPr>
              <a:spLocks noChangeArrowheads="1"/>
            </p:cNvSpPr>
            <p:nvPr/>
          </p:nvSpPr>
          <p:spPr bwMode="auto">
            <a:xfrm>
              <a:off x="4182" y="3381"/>
              <a:ext cx="58" cy="7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84" name="ตัวยึดหมายเลขภาพนิ่ง 3"/>
          <p:cNvSpPr>
            <a:spLocks noGrp="1"/>
          </p:cNvSpPr>
          <p:nvPr>
            <p:ph type="sldNum" sz="quarter" idx="12"/>
          </p:nvPr>
        </p:nvSpPr>
        <p:spPr/>
        <p:txBody>
          <a:bodyPr/>
          <a:lstStyle/>
          <a:p>
            <a:fld id="{8063CE01-6F28-41AA-968C-1953AEBE796E}" type="slidenum">
              <a:rPr lang="en-US"/>
              <a:pPr/>
              <a:t>47</a:t>
            </a:fld>
            <a:endParaRPr lang="th-TH"/>
          </a:p>
        </p:txBody>
      </p:sp>
      <p:grpSp>
        <p:nvGrpSpPr>
          <p:cNvPr id="92162" name="Group 2"/>
          <p:cNvGrpSpPr>
            <a:grpSpLocks/>
          </p:cNvGrpSpPr>
          <p:nvPr/>
        </p:nvGrpSpPr>
        <p:grpSpPr bwMode="auto">
          <a:xfrm>
            <a:off x="1819275" y="2957513"/>
            <a:ext cx="498475" cy="319087"/>
            <a:chOff x="1322" y="1863"/>
            <a:chExt cx="314" cy="201"/>
          </a:xfrm>
        </p:grpSpPr>
        <p:sp>
          <p:nvSpPr>
            <p:cNvPr id="92163" name="Line 3"/>
            <p:cNvSpPr>
              <a:spLocks noChangeShapeType="1"/>
            </p:cNvSpPr>
            <p:nvPr/>
          </p:nvSpPr>
          <p:spPr bwMode="auto">
            <a:xfrm>
              <a:off x="1362" y="2064"/>
              <a:ext cx="248" cy="0"/>
            </a:xfrm>
            <a:prstGeom prst="line">
              <a:avLst/>
            </a:prstGeom>
            <a:noFill/>
            <a:ln w="38100">
              <a:solidFill>
                <a:srgbClr val="000080"/>
              </a:solidFill>
              <a:round/>
              <a:headEnd/>
              <a:tailEnd type="arrow" w="sm" len="med"/>
            </a:ln>
            <a:effectLst/>
          </p:spPr>
          <p:txBody>
            <a:bodyPr/>
            <a:lstStyle/>
            <a:p>
              <a:endParaRPr lang="th-TH"/>
            </a:p>
          </p:txBody>
        </p:sp>
        <p:sp>
          <p:nvSpPr>
            <p:cNvPr id="92164" name="Text Box 4"/>
            <p:cNvSpPr txBox="1">
              <a:spLocks noChangeArrowheads="1"/>
            </p:cNvSpPr>
            <p:nvPr/>
          </p:nvSpPr>
          <p:spPr bwMode="auto">
            <a:xfrm>
              <a:off x="1322" y="1863"/>
              <a:ext cx="314"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V = C</a:t>
              </a:r>
              <a:endParaRPr lang="th-TH" sz="1000" i="1">
                <a:latin typeface="Times New Roman" pitchFamily="18" charset="0"/>
              </a:endParaRPr>
            </a:p>
          </p:txBody>
        </p:sp>
      </p:grpSp>
      <p:sp>
        <p:nvSpPr>
          <p:cNvPr id="92165" name="Text Box 5"/>
          <p:cNvSpPr txBox="1">
            <a:spLocks noChangeArrowheads="1"/>
          </p:cNvSpPr>
          <p:nvPr/>
        </p:nvSpPr>
        <p:spPr bwMode="auto">
          <a:xfrm>
            <a:off x="1192213" y="4454525"/>
            <a:ext cx="4054475" cy="695325"/>
          </a:xfrm>
          <a:prstGeom prst="rect">
            <a:avLst/>
          </a:prstGeom>
          <a:noFill/>
          <a:ln w="9525">
            <a:noFill/>
            <a:miter lim="800000"/>
            <a:headEnd/>
            <a:tailEnd/>
          </a:ln>
          <a:effectLst/>
        </p:spPr>
        <p:txBody>
          <a:bodyPr>
            <a:spAutoFit/>
          </a:bodyPr>
          <a:lstStyle/>
          <a:p>
            <a:pPr marL="533400" indent="-533400">
              <a:spcBef>
                <a:spcPct val="50000"/>
              </a:spcBef>
            </a:pPr>
            <a:r>
              <a:rPr lang="en-US" sz="2000" i="1"/>
              <a:t>(a) T</a:t>
            </a:r>
            <a:r>
              <a:rPr lang="en-US" sz="2000" i="1" baseline="-25000"/>
              <a:t>3</a:t>
            </a:r>
            <a:r>
              <a:rPr lang="en-US" sz="2000" i="1"/>
              <a:t>=?    (b) W</a:t>
            </a:r>
            <a:r>
              <a:rPr lang="en-US" sz="2000" i="1" baseline="-25000"/>
              <a:t>13</a:t>
            </a:r>
            <a:r>
              <a:rPr lang="en-US" sz="2000" i="1"/>
              <a:t>=?    (c) Q</a:t>
            </a:r>
            <a:r>
              <a:rPr lang="en-US" sz="2000" i="1" baseline="-25000"/>
              <a:t>13</a:t>
            </a:r>
            <a:r>
              <a:rPr lang="en-US" sz="2000" i="1"/>
              <a:t>=? </a:t>
            </a:r>
            <a:endParaRPr lang="th-TH" sz="2000" i="1"/>
          </a:p>
          <a:p>
            <a:pPr marL="533400" indent="-533400">
              <a:spcBef>
                <a:spcPct val="50000"/>
              </a:spcBef>
              <a:buFontTx/>
              <a:buChar char="•"/>
            </a:pPr>
            <a:endParaRPr lang="th-TH" sz="2000" i="1" baseline="-25000"/>
          </a:p>
        </p:txBody>
      </p:sp>
      <p:sp>
        <p:nvSpPr>
          <p:cNvPr id="92166" name="Rectangle 6"/>
          <p:cNvSpPr>
            <a:spLocks noChangeArrowheads="1"/>
          </p:cNvSpPr>
          <p:nvPr/>
        </p:nvSpPr>
        <p:spPr bwMode="auto">
          <a:xfrm>
            <a:off x="488950" y="5092700"/>
            <a:ext cx="8202613" cy="701675"/>
          </a:xfrm>
          <a:prstGeom prst="rect">
            <a:avLst/>
          </a:prstGeom>
          <a:noFill/>
          <a:ln w="9525">
            <a:noFill/>
            <a:miter lim="800000"/>
            <a:headEnd/>
            <a:tailEnd/>
          </a:ln>
          <a:effectLst/>
        </p:spPr>
        <p:txBody>
          <a:bodyPr>
            <a:spAutoFit/>
          </a:bodyPr>
          <a:lstStyle/>
          <a:p>
            <a:r>
              <a:rPr lang="en-US" sz="2000" i="1">
                <a:solidFill>
                  <a:srgbClr val="0000CC"/>
                </a:solidFill>
                <a:latin typeface="Times New Roman" pitchFamily="18" charset="0"/>
              </a:rPr>
              <a:t>Process 1-2 Before air could lift the piston, V=const, P rises up to 350 kPa.</a:t>
            </a:r>
          </a:p>
          <a:p>
            <a:r>
              <a:rPr lang="en-US" sz="2000" i="1">
                <a:solidFill>
                  <a:srgbClr val="0000CC"/>
                </a:solidFill>
                <a:latin typeface="Times New Roman" pitchFamily="18" charset="0"/>
              </a:rPr>
              <a:t>Process 2-3 After the piston “Floated” , P = const, V increase to V</a:t>
            </a:r>
            <a:r>
              <a:rPr lang="en-US" sz="2000" i="1" baseline="-25000">
                <a:solidFill>
                  <a:srgbClr val="0000CC"/>
                </a:solidFill>
                <a:latin typeface="Times New Roman" pitchFamily="18" charset="0"/>
              </a:rPr>
              <a:t>3</a:t>
            </a:r>
            <a:endParaRPr lang="th-TH" sz="2000" i="1">
              <a:solidFill>
                <a:srgbClr val="0000CC"/>
              </a:solidFill>
              <a:latin typeface="Times New Roman" pitchFamily="18" charset="0"/>
            </a:endParaRPr>
          </a:p>
        </p:txBody>
      </p:sp>
      <p:sp>
        <p:nvSpPr>
          <p:cNvPr id="92167" name="Rectangle 7"/>
          <p:cNvSpPr>
            <a:spLocks noChangeArrowheads="1"/>
          </p:cNvSpPr>
          <p:nvPr/>
        </p:nvSpPr>
        <p:spPr bwMode="auto">
          <a:xfrm>
            <a:off x="6762750" y="2573338"/>
            <a:ext cx="1228725" cy="1692275"/>
          </a:xfrm>
          <a:prstGeom prst="rect">
            <a:avLst/>
          </a:prstGeom>
          <a:pattFill prst="ltUpDiag">
            <a:fgClr>
              <a:srgbClr val="800080">
                <a:alpha val="22000"/>
              </a:srgbClr>
            </a:fgClr>
            <a:bgClr>
              <a:schemeClr val="bg1">
                <a:alpha val="22000"/>
              </a:schemeClr>
            </a:bgClr>
          </a:pattFill>
          <a:ln w="9525">
            <a:solidFill>
              <a:srgbClr val="008000"/>
            </a:solidFill>
            <a:miter lim="800000"/>
            <a:headEnd/>
            <a:tailEnd/>
          </a:ln>
          <a:effectLst/>
        </p:spPr>
        <p:txBody>
          <a:bodyPr wrap="none" anchor="ctr"/>
          <a:lstStyle/>
          <a:p>
            <a:endParaRPr lang="th-TH"/>
          </a:p>
        </p:txBody>
      </p:sp>
      <p:sp>
        <p:nvSpPr>
          <p:cNvPr id="92168" name="Line 8"/>
          <p:cNvSpPr>
            <a:spLocks noChangeShapeType="1"/>
          </p:cNvSpPr>
          <p:nvPr/>
        </p:nvSpPr>
        <p:spPr bwMode="auto">
          <a:xfrm>
            <a:off x="7107238" y="3108325"/>
            <a:ext cx="0" cy="0"/>
          </a:xfrm>
          <a:prstGeom prst="line">
            <a:avLst/>
          </a:prstGeom>
          <a:noFill/>
          <a:ln w="9525">
            <a:solidFill>
              <a:srgbClr val="000000"/>
            </a:solidFill>
            <a:round/>
            <a:headEnd/>
            <a:tailEnd/>
          </a:ln>
        </p:spPr>
        <p:txBody>
          <a:bodyPr/>
          <a:lstStyle/>
          <a:p>
            <a:endParaRPr lang="th-TH"/>
          </a:p>
        </p:txBody>
      </p:sp>
      <p:grpSp>
        <p:nvGrpSpPr>
          <p:cNvPr id="92169" name="Group 9"/>
          <p:cNvGrpSpPr>
            <a:grpSpLocks/>
          </p:cNvGrpSpPr>
          <p:nvPr/>
        </p:nvGrpSpPr>
        <p:grpSpPr bwMode="auto">
          <a:xfrm>
            <a:off x="5643563" y="1728788"/>
            <a:ext cx="3076575" cy="2887662"/>
            <a:chOff x="3372" y="1793"/>
            <a:chExt cx="1710" cy="1335"/>
          </a:xfrm>
        </p:grpSpPr>
        <p:sp>
          <p:nvSpPr>
            <p:cNvPr id="92170" name="Text Box 10"/>
            <p:cNvSpPr txBox="1">
              <a:spLocks noChangeArrowheads="1"/>
            </p:cNvSpPr>
            <p:nvPr/>
          </p:nvSpPr>
          <p:spPr bwMode="auto">
            <a:xfrm>
              <a:off x="3372" y="1793"/>
              <a:ext cx="300" cy="155"/>
            </a:xfrm>
            <a:prstGeom prst="rect">
              <a:avLst/>
            </a:prstGeom>
            <a:noFill/>
            <a:ln w="9525">
              <a:noFill/>
              <a:miter lim="800000"/>
              <a:headEnd/>
              <a:tailEnd/>
            </a:ln>
          </p:spPr>
          <p:txBody>
            <a:bodyPr/>
            <a:lstStyle/>
            <a:p>
              <a:pPr algn="ctr"/>
              <a:r>
                <a:rPr lang="en-US" sz="1200">
                  <a:latin typeface="Comic Sans MS" pitchFamily="66" charset="0"/>
                </a:rPr>
                <a:t>P, kPa</a:t>
              </a:r>
              <a:endParaRPr lang="en-US" sz="1200">
                <a:latin typeface="Comic Sans MS" pitchFamily="66" charset="0"/>
                <a:cs typeface="Arial" pitchFamily="34" charset="0"/>
              </a:endParaRPr>
            </a:p>
          </p:txBody>
        </p:sp>
        <p:sp>
          <p:nvSpPr>
            <p:cNvPr id="92171" name="Line 11"/>
            <p:cNvSpPr>
              <a:spLocks noChangeShapeType="1"/>
            </p:cNvSpPr>
            <p:nvPr/>
          </p:nvSpPr>
          <p:spPr bwMode="auto">
            <a:xfrm flipV="1">
              <a:off x="3688" y="1793"/>
              <a:ext cx="4" cy="1177"/>
            </a:xfrm>
            <a:prstGeom prst="line">
              <a:avLst/>
            </a:prstGeom>
            <a:noFill/>
            <a:ln w="38100">
              <a:solidFill>
                <a:srgbClr val="808080"/>
              </a:solidFill>
              <a:round/>
              <a:headEnd/>
              <a:tailEnd type="stealth" w="med" len="med"/>
            </a:ln>
          </p:spPr>
          <p:txBody>
            <a:bodyPr/>
            <a:lstStyle/>
            <a:p>
              <a:endParaRPr lang="th-TH"/>
            </a:p>
          </p:txBody>
        </p:sp>
        <p:sp>
          <p:nvSpPr>
            <p:cNvPr id="92172" name="Line 12"/>
            <p:cNvSpPr>
              <a:spLocks noChangeShapeType="1"/>
            </p:cNvSpPr>
            <p:nvPr/>
          </p:nvSpPr>
          <p:spPr bwMode="auto">
            <a:xfrm flipV="1">
              <a:off x="3678" y="2959"/>
              <a:ext cx="1326" cy="11"/>
            </a:xfrm>
            <a:prstGeom prst="line">
              <a:avLst/>
            </a:prstGeom>
            <a:noFill/>
            <a:ln w="38100">
              <a:solidFill>
                <a:srgbClr val="808080"/>
              </a:solidFill>
              <a:round/>
              <a:headEnd/>
              <a:tailEnd type="stealth" w="med" len="med"/>
            </a:ln>
          </p:spPr>
          <p:txBody>
            <a:bodyPr/>
            <a:lstStyle/>
            <a:p>
              <a:endParaRPr lang="th-TH"/>
            </a:p>
          </p:txBody>
        </p:sp>
        <p:sp>
          <p:nvSpPr>
            <p:cNvPr id="92173" name="Text Box 13"/>
            <p:cNvSpPr txBox="1">
              <a:spLocks noChangeArrowheads="1"/>
            </p:cNvSpPr>
            <p:nvPr/>
          </p:nvSpPr>
          <p:spPr bwMode="auto">
            <a:xfrm>
              <a:off x="4711" y="2973"/>
              <a:ext cx="371" cy="155"/>
            </a:xfrm>
            <a:prstGeom prst="rect">
              <a:avLst/>
            </a:prstGeom>
            <a:noFill/>
            <a:ln w="9525">
              <a:noFill/>
              <a:miter lim="800000"/>
              <a:headEnd/>
              <a:tailEnd/>
            </a:ln>
          </p:spPr>
          <p:txBody>
            <a:bodyPr/>
            <a:lstStyle/>
            <a:p>
              <a:pPr algn="ctr"/>
              <a:r>
                <a:rPr lang="en-US" sz="1200">
                  <a:latin typeface="Comic Sans MS" pitchFamily="66" charset="0"/>
                </a:rPr>
                <a:t>V</a:t>
              </a:r>
              <a:endParaRPr lang="en-US" sz="1200">
                <a:latin typeface="Comic Sans MS" pitchFamily="66" charset="0"/>
                <a:cs typeface="Arial" pitchFamily="34" charset="0"/>
              </a:endParaRPr>
            </a:p>
          </p:txBody>
        </p:sp>
      </p:grpSp>
      <p:sp>
        <p:nvSpPr>
          <p:cNvPr id="92174" name="Line 14"/>
          <p:cNvSpPr>
            <a:spLocks noChangeShapeType="1"/>
          </p:cNvSpPr>
          <p:nvPr/>
        </p:nvSpPr>
        <p:spPr bwMode="auto">
          <a:xfrm>
            <a:off x="7073900" y="2859088"/>
            <a:ext cx="0" cy="0"/>
          </a:xfrm>
          <a:prstGeom prst="line">
            <a:avLst/>
          </a:prstGeom>
          <a:noFill/>
          <a:ln w="9525">
            <a:solidFill>
              <a:srgbClr val="000000"/>
            </a:solidFill>
            <a:round/>
            <a:headEnd/>
            <a:tailEnd/>
          </a:ln>
        </p:spPr>
        <p:txBody>
          <a:bodyPr/>
          <a:lstStyle/>
          <a:p>
            <a:endParaRPr lang="th-TH"/>
          </a:p>
        </p:txBody>
      </p:sp>
      <p:grpSp>
        <p:nvGrpSpPr>
          <p:cNvPr id="92175" name="Group 15"/>
          <p:cNvGrpSpPr>
            <a:grpSpLocks/>
          </p:cNvGrpSpPr>
          <p:nvPr/>
        </p:nvGrpSpPr>
        <p:grpSpPr bwMode="auto">
          <a:xfrm>
            <a:off x="6757988" y="2535238"/>
            <a:ext cx="0" cy="1344612"/>
            <a:chOff x="4257" y="1597"/>
            <a:chExt cx="0" cy="847"/>
          </a:xfrm>
        </p:grpSpPr>
        <p:sp>
          <p:nvSpPr>
            <p:cNvPr id="92176" name="Line 16"/>
            <p:cNvSpPr>
              <a:spLocks noChangeShapeType="1"/>
            </p:cNvSpPr>
            <p:nvPr/>
          </p:nvSpPr>
          <p:spPr bwMode="auto">
            <a:xfrm>
              <a:off x="4257" y="2052"/>
              <a:ext cx="0" cy="392"/>
            </a:xfrm>
            <a:prstGeom prst="line">
              <a:avLst/>
            </a:prstGeom>
            <a:noFill/>
            <a:ln w="38100">
              <a:solidFill>
                <a:srgbClr val="0000FF"/>
              </a:solidFill>
              <a:round/>
              <a:headEnd type="stealth" w="med" len="med"/>
              <a:tailEnd/>
            </a:ln>
            <a:effectLst/>
          </p:spPr>
          <p:txBody>
            <a:bodyPr/>
            <a:lstStyle/>
            <a:p>
              <a:endParaRPr lang="th-TH"/>
            </a:p>
          </p:txBody>
        </p:sp>
        <p:sp>
          <p:nvSpPr>
            <p:cNvPr id="92177" name="Line 17"/>
            <p:cNvSpPr>
              <a:spLocks noChangeShapeType="1"/>
            </p:cNvSpPr>
            <p:nvPr/>
          </p:nvSpPr>
          <p:spPr bwMode="auto">
            <a:xfrm>
              <a:off x="4257" y="1597"/>
              <a:ext cx="0" cy="533"/>
            </a:xfrm>
            <a:prstGeom prst="line">
              <a:avLst/>
            </a:prstGeom>
            <a:noFill/>
            <a:ln w="38100">
              <a:solidFill>
                <a:srgbClr val="0000FF"/>
              </a:solidFill>
              <a:round/>
              <a:headEnd type="stealth" w="med" len="med"/>
              <a:tailEnd/>
            </a:ln>
            <a:effectLst/>
          </p:spPr>
          <p:txBody>
            <a:bodyPr/>
            <a:lstStyle/>
            <a:p>
              <a:endParaRPr lang="th-TH"/>
            </a:p>
          </p:txBody>
        </p:sp>
      </p:grpSp>
      <p:grpSp>
        <p:nvGrpSpPr>
          <p:cNvPr id="92178" name="Group 18"/>
          <p:cNvGrpSpPr>
            <a:grpSpLocks/>
          </p:cNvGrpSpPr>
          <p:nvPr/>
        </p:nvGrpSpPr>
        <p:grpSpPr bwMode="auto">
          <a:xfrm>
            <a:off x="6757988" y="2565400"/>
            <a:ext cx="1228725" cy="7938"/>
            <a:chOff x="4257" y="1616"/>
            <a:chExt cx="774" cy="5"/>
          </a:xfrm>
        </p:grpSpPr>
        <p:sp>
          <p:nvSpPr>
            <p:cNvPr id="92179" name="Line 19"/>
            <p:cNvSpPr>
              <a:spLocks noChangeShapeType="1"/>
            </p:cNvSpPr>
            <p:nvPr/>
          </p:nvSpPr>
          <p:spPr bwMode="auto">
            <a:xfrm flipH="1">
              <a:off x="4257" y="1621"/>
              <a:ext cx="484" cy="0"/>
            </a:xfrm>
            <a:prstGeom prst="line">
              <a:avLst/>
            </a:prstGeom>
            <a:noFill/>
            <a:ln w="38100">
              <a:solidFill>
                <a:srgbClr val="FF0000"/>
              </a:solidFill>
              <a:round/>
              <a:headEnd type="stealth" w="med" len="med"/>
              <a:tailEnd/>
            </a:ln>
            <a:effectLst/>
          </p:spPr>
          <p:txBody>
            <a:bodyPr/>
            <a:lstStyle/>
            <a:p>
              <a:endParaRPr lang="th-TH"/>
            </a:p>
          </p:txBody>
        </p:sp>
        <p:sp>
          <p:nvSpPr>
            <p:cNvPr id="92180" name="Line 20"/>
            <p:cNvSpPr>
              <a:spLocks noChangeShapeType="1"/>
            </p:cNvSpPr>
            <p:nvPr/>
          </p:nvSpPr>
          <p:spPr bwMode="auto">
            <a:xfrm flipH="1">
              <a:off x="4378" y="1616"/>
              <a:ext cx="653" cy="5"/>
            </a:xfrm>
            <a:prstGeom prst="line">
              <a:avLst/>
            </a:prstGeom>
            <a:noFill/>
            <a:ln w="38100">
              <a:solidFill>
                <a:srgbClr val="FF0000"/>
              </a:solidFill>
              <a:round/>
              <a:headEnd type="stealth" w="med" len="med"/>
              <a:tailEnd/>
            </a:ln>
            <a:effectLst/>
          </p:spPr>
          <p:txBody>
            <a:bodyPr/>
            <a:lstStyle/>
            <a:p>
              <a:endParaRPr lang="th-TH"/>
            </a:p>
          </p:txBody>
        </p:sp>
      </p:grpSp>
      <p:grpSp>
        <p:nvGrpSpPr>
          <p:cNvPr id="92181" name="Group 21"/>
          <p:cNvGrpSpPr>
            <a:grpSpLocks/>
          </p:cNvGrpSpPr>
          <p:nvPr/>
        </p:nvGrpSpPr>
        <p:grpSpPr bwMode="auto">
          <a:xfrm>
            <a:off x="5413375" y="3649663"/>
            <a:ext cx="1527175" cy="995362"/>
            <a:chOff x="3410" y="2299"/>
            <a:chExt cx="962" cy="627"/>
          </a:xfrm>
        </p:grpSpPr>
        <p:sp>
          <p:nvSpPr>
            <p:cNvPr id="92182" name="Text Box 22"/>
            <p:cNvSpPr txBox="1">
              <a:spLocks noChangeArrowheads="1"/>
            </p:cNvSpPr>
            <p:nvPr/>
          </p:nvSpPr>
          <p:spPr bwMode="auto">
            <a:xfrm>
              <a:off x="3410" y="2378"/>
              <a:ext cx="436" cy="139"/>
            </a:xfrm>
            <a:prstGeom prst="rect">
              <a:avLst/>
            </a:prstGeom>
            <a:noFill/>
            <a:ln w="9525">
              <a:noFill/>
              <a:miter lim="800000"/>
              <a:headEnd/>
              <a:tailEnd/>
            </a:ln>
          </p:spPr>
          <p:txBody>
            <a:bodyPr/>
            <a:lstStyle/>
            <a:p>
              <a:pPr algn="ctr"/>
              <a:r>
                <a:rPr lang="en-US" sz="900" i="1">
                  <a:latin typeface="Comic Sans MS" pitchFamily="66" charset="0"/>
                </a:rPr>
                <a:t>P</a:t>
              </a:r>
              <a:r>
                <a:rPr lang="en-US" sz="900" i="1" baseline="-25000">
                  <a:latin typeface="Comic Sans MS" pitchFamily="66" charset="0"/>
                </a:rPr>
                <a:t>1</a:t>
              </a:r>
              <a:r>
                <a:rPr lang="en-US" sz="900" i="1">
                  <a:latin typeface="Comic Sans MS" pitchFamily="66" charset="0"/>
                </a:rPr>
                <a:t>=150</a:t>
              </a:r>
              <a:endParaRPr lang="en-US" sz="900" i="1">
                <a:latin typeface="Comic Sans MS" pitchFamily="66" charset="0"/>
                <a:cs typeface="Arial" pitchFamily="34" charset="0"/>
              </a:endParaRPr>
            </a:p>
          </p:txBody>
        </p:sp>
        <p:sp>
          <p:nvSpPr>
            <p:cNvPr id="92183" name="Line 23"/>
            <p:cNvSpPr>
              <a:spLocks noChangeShapeType="1"/>
            </p:cNvSpPr>
            <p:nvPr/>
          </p:nvSpPr>
          <p:spPr bwMode="auto">
            <a:xfrm flipH="1">
              <a:off x="3821" y="2451"/>
              <a:ext cx="436" cy="0"/>
            </a:xfrm>
            <a:prstGeom prst="line">
              <a:avLst/>
            </a:prstGeom>
            <a:noFill/>
            <a:ln w="9525">
              <a:solidFill>
                <a:srgbClr val="FF0000"/>
              </a:solidFill>
              <a:prstDash val="dash"/>
              <a:round/>
              <a:headEnd/>
              <a:tailEnd/>
            </a:ln>
            <a:effectLst/>
          </p:spPr>
          <p:txBody>
            <a:bodyPr/>
            <a:lstStyle/>
            <a:p>
              <a:endParaRPr lang="th-TH"/>
            </a:p>
          </p:txBody>
        </p:sp>
        <p:sp>
          <p:nvSpPr>
            <p:cNvPr id="92184" name="Oval 24"/>
            <p:cNvSpPr>
              <a:spLocks noChangeArrowheads="1"/>
            </p:cNvSpPr>
            <p:nvPr/>
          </p:nvSpPr>
          <p:spPr bwMode="auto">
            <a:xfrm>
              <a:off x="4208" y="2402"/>
              <a:ext cx="97" cy="86"/>
            </a:xfrm>
            <a:prstGeom prst="ellipse">
              <a:avLst/>
            </a:prstGeom>
            <a:solidFill>
              <a:srgbClr val="33CCCC"/>
            </a:solidFill>
            <a:ln w="9525">
              <a:noFill/>
              <a:round/>
              <a:headEnd/>
              <a:tailEnd/>
            </a:ln>
            <a:effectLst>
              <a:prstShdw prst="shdw17" dist="17961" dir="2700000">
                <a:srgbClr val="33CCCC">
                  <a:gamma/>
                  <a:shade val="60000"/>
                  <a:invGamma/>
                </a:srgbClr>
              </a:prstShdw>
            </a:effectLst>
          </p:spPr>
          <p:txBody>
            <a:bodyPr/>
            <a:lstStyle/>
            <a:p>
              <a:endParaRPr lang="th-TH"/>
            </a:p>
          </p:txBody>
        </p:sp>
        <p:grpSp>
          <p:nvGrpSpPr>
            <p:cNvPr id="92185" name="Group 25"/>
            <p:cNvGrpSpPr>
              <a:grpSpLocks/>
            </p:cNvGrpSpPr>
            <p:nvPr/>
          </p:nvGrpSpPr>
          <p:grpSpPr bwMode="auto">
            <a:xfrm>
              <a:off x="4160" y="2492"/>
              <a:ext cx="212" cy="434"/>
              <a:chOff x="4549" y="2837"/>
              <a:chExt cx="212" cy="434"/>
            </a:xfrm>
          </p:grpSpPr>
          <p:sp>
            <p:nvSpPr>
              <p:cNvPr id="92186" name="Line 26"/>
              <p:cNvSpPr>
                <a:spLocks noChangeShapeType="1"/>
              </p:cNvSpPr>
              <p:nvPr/>
            </p:nvSpPr>
            <p:spPr bwMode="auto">
              <a:xfrm>
                <a:off x="4646" y="2837"/>
                <a:ext cx="5" cy="269"/>
              </a:xfrm>
              <a:prstGeom prst="line">
                <a:avLst/>
              </a:prstGeom>
              <a:noFill/>
              <a:ln w="9525">
                <a:solidFill>
                  <a:srgbClr val="FF0000"/>
                </a:solidFill>
                <a:prstDash val="dash"/>
                <a:round/>
                <a:headEnd/>
                <a:tailEnd/>
              </a:ln>
              <a:effectLst/>
            </p:spPr>
            <p:txBody>
              <a:bodyPr/>
              <a:lstStyle/>
              <a:p>
                <a:endParaRPr lang="th-TH"/>
              </a:p>
            </p:txBody>
          </p:sp>
          <p:sp>
            <p:nvSpPr>
              <p:cNvPr id="92187" name="Rectangle 27"/>
              <p:cNvSpPr>
                <a:spLocks noChangeArrowheads="1"/>
              </p:cNvSpPr>
              <p:nvPr/>
            </p:nvSpPr>
            <p:spPr bwMode="auto">
              <a:xfrm>
                <a:off x="4549" y="3079"/>
                <a:ext cx="212" cy="192"/>
              </a:xfrm>
              <a:prstGeom prst="rect">
                <a:avLst/>
              </a:prstGeom>
              <a:noFill/>
              <a:ln w="9525">
                <a:noFill/>
                <a:miter lim="800000"/>
                <a:headEnd/>
                <a:tailEnd/>
              </a:ln>
              <a:effectLst/>
            </p:spPr>
            <p:txBody>
              <a:bodyPr wrap="none">
                <a:spAutoFit/>
              </a:bodyPr>
              <a:lstStyle/>
              <a:p>
                <a:pPr>
                  <a:spcBef>
                    <a:spcPct val="50000"/>
                  </a:spcBef>
                </a:pPr>
                <a:r>
                  <a:rPr lang="en-US" sz="1400"/>
                  <a:t>v</a:t>
                </a:r>
                <a:r>
                  <a:rPr lang="en-US" sz="1400" baseline="-25000"/>
                  <a:t>1</a:t>
                </a:r>
                <a:endParaRPr lang="en-US" sz="1400"/>
              </a:p>
            </p:txBody>
          </p:sp>
        </p:grpSp>
        <p:sp>
          <p:nvSpPr>
            <p:cNvPr id="92188" name="Text Box 28"/>
            <p:cNvSpPr txBox="1">
              <a:spLocks noChangeArrowheads="1"/>
            </p:cNvSpPr>
            <p:nvPr/>
          </p:nvSpPr>
          <p:spPr bwMode="auto">
            <a:xfrm>
              <a:off x="4087" y="2299"/>
              <a:ext cx="194" cy="154"/>
            </a:xfrm>
            <a:prstGeom prst="rect">
              <a:avLst/>
            </a:prstGeom>
            <a:noFill/>
            <a:ln w="9525">
              <a:noFill/>
              <a:miter lim="800000"/>
              <a:headEnd/>
              <a:tailEnd/>
            </a:ln>
            <a:effectLst/>
          </p:spPr>
          <p:txBody>
            <a:bodyPr>
              <a:spAutoFit/>
            </a:bodyPr>
            <a:lstStyle/>
            <a:p>
              <a:pPr>
                <a:spcBef>
                  <a:spcPct val="50000"/>
                </a:spcBef>
              </a:pPr>
              <a:r>
                <a:rPr lang="en-US" sz="1000"/>
                <a:t>1</a:t>
              </a:r>
              <a:endParaRPr lang="th-TH" sz="1000"/>
            </a:p>
          </p:txBody>
        </p:sp>
      </p:grpSp>
      <p:grpSp>
        <p:nvGrpSpPr>
          <p:cNvPr id="92189" name="Group 29"/>
          <p:cNvGrpSpPr>
            <a:grpSpLocks/>
          </p:cNvGrpSpPr>
          <p:nvPr/>
        </p:nvGrpSpPr>
        <p:grpSpPr bwMode="auto">
          <a:xfrm>
            <a:off x="5375275" y="2266950"/>
            <a:ext cx="1536700" cy="412750"/>
            <a:chOff x="3386" y="1428"/>
            <a:chExt cx="968" cy="260"/>
          </a:xfrm>
        </p:grpSpPr>
        <p:sp>
          <p:nvSpPr>
            <p:cNvPr id="92190" name="Text Box 30"/>
            <p:cNvSpPr txBox="1">
              <a:spLocks noChangeArrowheads="1"/>
            </p:cNvSpPr>
            <p:nvPr/>
          </p:nvSpPr>
          <p:spPr bwMode="auto">
            <a:xfrm>
              <a:off x="3386" y="1549"/>
              <a:ext cx="436" cy="139"/>
            </a:xfrm>
            <a:prstGeom prst="rect">
              <a:avLst/>
            </a:prstGeom>
            <a:noFill/>
            <a:ln w="9525">
              <a:noFill/>
              <a:miter lim="800000"/>
              <a:headEnd/>
              <a:tailEnd/>
            </a:ln>
          </p:spPr>
          <p:txBody>
            <a:bodyPr/>
            <a:lstStyle/>
            <a:p>
              <a:pPr algn="ctr"/>
              <a:r>
                <a:rPr lang="en-US" sz="900" i="1">
                  <a:latin typeface="Comic Sans MS" pitchFamily="66" charset="0"/>
                </a:rPr>
                <a:t>P</a:t>
              </a:r>
              <a:r>
                <a:rPr lang="en-US" sz="900" i="1" baseline="-25000">
                  <a:latin typeface="Comic Sans MS" pitchFamily="66" charset="0"/>
                </a:rPr>
                <a:t>2</a:t>
              </a:r>
              <a:r>
                <a:rPr lang="en-US" sz="900" i="1">
                  <a:latin typeface="Comic Sans MS" pitchFamily="66" charset="0"/>
                </a:rPr>
                <a:t>=350</a:t>
              </a:r>
              <a:endParaRPr lang="en-US" sz="900" i="1">
                <a:latin typeface="Comic Sans MS" pitchFamily="66" charset="0"/>
                <a:cs typeface="Arial" pitchFamily="34" charset="0"/>
              </a:endParaRPr>
            </a:p>
          </p:txBody>
        </p:sp>
        <p:sp>
          <p:nvSpPr>
            <p:cNvPr id="92191" name="Line 31"/>
            <p:cNvSpPr>
              <a:spLocks noChangeShapeType="1"/>
            </p:cNvSpPr>
            <p:nvPr/>
          </p:nvSpPr>
          <p:spPr bwMode="auto">
            <a:xfrm flipH="1">
              <a:off x="3797" y="1622"/>
              <a:ext cx="436" cy="0"/>
            </a:xfrm>
            <a:prstGeom prst="line">
              <a:avLst/>
            </a:prstGeom>
            <a:noFill/>
            <a:ln w="9525">
              <a:solidFill>
                <a:srgbClr val="FF0000"/>
              </a:solidFill>
              <a:prstDash val="dash"/>
              <a:round/>
              <a:headEnd/>
              <a:tailEnd/>
            </a:ln>
            <a:effectLst/>
          </p:spPr>
          <p:txBody>
            <a:bodyPr/>
            <a:lstStyle/>
            <a:p>
              <a:endParaRPr lang="th-TH"/>
            </a:p>
          </p:txBody>
        </p:sp>
        <p:sp>
          <p:nvSpPr>
            <p:cNvPr id="92192" name="Oval 32"/>
            <p:cNvSpPr>
              <a:spLocks noChangeArrowheads="1"/>
            </p:cNvSpPr>
            <p:nvPr/>
          </p:nvSpPr>
          <p:spPr bwMode="auto">
            <a:xfrm>
              <a:off x="4208" y="1573"/>
              <a:ext cx="97" cy="86"/>
            </a:xfrm>
            <a:prstGeom prst="ellipse">
              <a:avLst/>
            </a:prstGeom>
            <a:solidFill>
              <a:srgbClr val="33CCCC"/>
            </a:solidFill>
            <a:ln w="9525">
              <a:noFill/>
              <a:round/>
              <a:headEnd/>
              <a:tailEnd/>
            </a:ln>
            <a:effectLst>
              <a:prstShdw prst="shdw17" dist="17961" dir="2700000">
                <a:srgbClr val="33CCCC">
                  <a:gamma/>
                  <a:shade val="60000"/>
                  <a:invGamma/>
                </a:srgbClr>
              </a:prstShdw>
            </a:effectLst>
          </p:spPr>
          <p:txBody>
            <a:bodyPr/>
            <a:lstStyle/>
            <a:p>
              <a:endParaRPr lang="th-TH"/>
            </a:p>
          </p:txBody>
        </p:sp>
        <p:sp>
          <p:nvSpPr>
            <p:cNvPr id="92193" name="Text Box 33"/>
            <p:cNvSpPr txBox="1">
              <a:spLocks noChangeArrowheads="1"/>
            </p:cNvSpPr>
            <p:nvPr/>
          </p:nvSpPr>
          <p:spPr bwMode="auto">
            <a:xfrm>
              <a:off x="4160" y="1428"/>
              <a:ext cx="194" cy="154"/>
            </a:xfrm>
            <a:prstGeom prst="rect">
              <a:avLst/>
            </a:prstGeom>
            <a:noFill/>
            <a:ln w="9525">
              <a:noFill/>
              <a:miter lim="800000"/>
              <a:headEnd/>
              <a:tailEnd/>
            </a:ln>
            <a:effectLst/>
          </p:spPr>
          <p:txBody>
            <a:bodyPr>
              <a:spAutoFit/>
            </a:bodyPr>
            <a:lstStyle/>
            <a:p>
              <a:pPr>
                <a:spcBef>
                  <a:spcPct val="50000"/>
                </a:spcBef>
              </a:pPr>
              <a:r>
                <a:rPr lang="en-US" sz="1000"/>
                <a:t>2</a:t>
              </a:r>
              <a:endParaRPr lang="th-TH" sz="1000"/>
            </a:p>
          </p:txBody>
        </p:sp>
      </p:grpSp>
      <p:grpSp>
        <p:nvGrpSpPr>
          <p:cNvPr id="92194" name="Group 34"/>
          <p:cNvGrpSpPr>
            <a:grpSpLocks/>
          </p:cNvGrpSpPr>
          <p:nvPr/>
        </p:nvGrpSpPr>
        <p:grpSpPr bwMode="auto">
          <a:xfrm>
            <a:off x="7832725" y="2266950"/>
            <a:ext cx="346075" cy="2381250"/>
            <a:chOff x="4934" y="1428"/>
            <a:chExt cx="218" cy="1500"/>
          </a:xfrm>
        </p:grpSpPr>
        <p:grpSp>
          <p:nvGrpSpPr>
            <p:cNvPr id="92195" name="Group 35"/>
            <p:cNvGrpSpPr>
              <a:grpSpLocks/>
            </p:cNvGrpSpPr>
            <p:nvPr/>
          </p:nvGrpSpPr>
          <p:grpSpPr bwMode="auto">
            <a:xfrm>
              <a:off x="4940" y="1597"/>
              <a:ext cx="212" cy="1331"/>
              <a:chOff x="4797" y="1942"/>
              <a:chExt cx="212" cy="1331"/>
            </a:xfrm>
          </p:grpSpPr>
          <p:sp>
            <p:nvSpPr>
              <p:cNvPr id="92196" name="Line 36"/>
              <p:cNvSpPr>
                <a:spLocks noChangeShapeType="1"/>
              </p:cNvSpPr>
              <p:nvPr/>
            </p:nvSpPr>
            <p:spPr bwMode="auto">
              <a:xfrm>
                <a:off x="4888" y="1942"/>
                <a:ext cx="11" cy="1166"/>
              </a:xfrm>
              <a:prstGeom prst="line">
                <a:avLst/>
              </a:prstGeom>
              <a:noFill/>
              <a:ln w="9525">
                <a:solidFill>
                  <a:srgbClr val="FF0000"/>
                </a:solidFill>
                <a:prstDash val="dash"/>
                <a:round/>
                <a:headEnd/>
                <a:tailEnd/>
              </a:ln>
              <a:effectLst/>
            </p:spPr>
            <p:txBody>
              <a:bodyPr/>
              <a:lstStyle/>
              <a:p>
                <a:endParaRPr lang="th-TH"/>
              </a:p>
            </p:txBody>
          </p:sp>
          <p:sp>
            <p:nvSpPr>
              <p:cNvPr id="92197" name="Rectangle 37"/>
              <p:cNvSpPr>
                <a:spLocks noChangeArrowheads="1"/>
              </p:cNvSpPr>
              <p:nvPr/>
            </p:nvSpPr>
            <p:spPr bwMode="auto">
              <a:xfrm>
                <a:off x="4797" y="3081"/>
                <a:ext cx="212" cy="192"/>
              </a:xfrm>
              <a:prstGeom prst="rect">
                <a:avLst/>
              </a:prstGeom>
              <a:noFill/>
              <a:ln w="9525">
                <a:noFill/>
                <a:miter lim="800000"/>
                <a:headEnd/>
                <a:tailEnd/>
              </a:ln>
              <a:effectLst/>
            </p:spPr>
            <p:txBody>
              <a:bodyPr wrap="none">
                <a:spAutoFit/>
              </a:bodyPr>
              <a:lstStyle/>
              <a:p>
                <a:pPr>
                  <a:spcBef>
                    <a:spcPct val="50000"/>
                  </a:spcBef>
                </a:pPr>
                <a:r>
                  <a:rPr lang="en-US" sz="1400"/>
                  <a:t>v</a:t>
                </a:r>
                <a:r>
                  <a:rPr lang="en-US" sz="1400" baseline="-25000"/>
                  <a:t>3</a:t>
                </a:r>
                <a:endParaRPr lang="en-US" sz="1400"/>
              </a:p>
            </p:txBody>
          </p:sp>
        </p:grpSp>
        <p:grpSp>
          <p:nvGrpSpPr>
            <p:cNvPr id="92198" name="Group 38"/>
            <p:cNvGrpSpPr>
              <a:grpSpLocks/>
            </p:cNvGrpSpPr>
            <p:nvPr/>
          </p:nvGrpSpPr>
          <p:grpSpPr bwMode="auto">
            <a:xfrm>
              <a:off x="4934" y="1428"/>
              <a:ext cx="194" cy="231"/>
              <a:chOff x="4934" y="1428"/>
              <a:chExt cx="194" cy="231"/>
            </a:xfrm>
          </p:grpSpPr>
          <p:sp>
            <p:nvSpPr>
              <p:cNvPr id="92199" name="Oval 39"/>
              <p:cNvSpPr>
                <a:spLocks noChangeArrowheads="1"/>
              </p:cNvSpPr>
              <p:nvPr/>
            </p:nvSpPr>
            <p:spPr bwMode="auto">
              <a:xfrm>
                <a:off x="4983" y="1573"/>
                <a:ext cx="97" cy="86"/>
              </a:xfrm>
              <a:prstGeom prst="ellipse">
                <a:avLst/>
              </a:prstGeom>
              <a:solidFill>
                <a:srgbClr val="33CCCC"/>
              </a:solidFill>
              <a:ln w="9525">
                <a:noFill/>
                <a:round/>
                <a:headEnd/>
                <a:tailEnd/>
              </a:ln>
              <a:effectLst>
                <a:prstShdw prst="shdw17" dist="17961" dir="2700000">
                  <a:srgbClr val="33CCCC">
                    <a:gamma/>
                    <a:shade val="60000"/>
                    <a:invGamma/>
                  </a:srgbClr>
                </a:prstShdw>
              </a:effectLst>
            </p:spPr>
            <p:txBody>
              <a:bodyPr/>
              <a:lstStyle/>
              <a:p>
                <a:endParaRPr lang="th-TH"/>
              </a:p>
            </p:txBody>
          </p:sp>
          <p:sp>
            <p:nvSpPr>
              <p:cNvPr id="92200" name="Text Box 40"/>
              <p:cNvSpPr txBox="1">
                <a:spLocks noChangeArrowheads="1"/>
              </p:cNvSpPr>
              <p:nvPr/>
            </p:nvSpPr>
            <p:spPr bwMode="auto">
              <a:xfrm>
                <a:off x="4934" y="1428"/>
                <a:ext cx="194" cy="154"/>
              </a:xfrm>
              <a:prstGeom prst="rect">
                <a:avLst/>
              </a:prstGeom>
              <a:noFill/>
              <a:ln w="9525">
                <a:noFill/>
                <a:miter lim="800000"/>
                <a:headEnd/>
                <a:tailEnd/>
              </a:ln>
              <a:effectLst/>
            </p:spPr>
            <p:txBody>
              <a:bodyPr>
                <a:spAutoFit/>
              </a:bodyPr>
              <a:lstStyle/>
              <a:p>
                <a:pPr>
                  <a:spcBef>
                    <a:spcPct val="50000"/>
                  </a:spcBef>
                </a:pPr>
                <a:r>
                  <a:rPr lang="en-US" sz="1000"/>
                  <a:t>3</a:t>
                </a:r>
                <a:endParaRPr lang="th-TH" sz="1000"/>
              </a:p>
            </p:txBody>
          </p:sp>
        </p:grpSp>
      </p:grpSp>
      <p:sp>
        <p:nvSpPr>
          <p:cNvPr id="92201" name="Text Box 41"/>
          <p:cNvSpPr txBox="1">
            <a:spLocks noChangeArrowheads="1"/>
          </p:cNvSpPr>
          <p:nvPr/>
        </p:nvSpPr>
        <p:spPr bwMode="auto">
          <a:xfrm>
            <a:off x="285750" y="433388"/>
            <a:ext cx="7473950" cy="519112"/>
          </a:xfrm>
          <a:prstGeom prst="rect">
            <a:avLst/>
          </a:prstGeom>
          <a:noFill/>
          <a:ln w="9525">
            <a:noFill/>
            <a:miter lim="800000"/>
            <a:headEnd/>
            <a:tailEnd/>
          </a:ln>
          <a:effectLst/>
        </p:spPr>
        <p:txBody>
          <a:bodyPr>
            <a:spAutoFit/>
          </a:bodyPr>
          <a:lstStyle/>
          <a:p>
            <a:pPr>
              <a:spcBef>
                <a:spcPct val="50000"/>
              </a:spcBef>
            </a:pPr>
            <a:r>
              <a:rPr lang="en-US" sz="2800" b="1" i="1">
                <a:solidFill>
                  <a:srgbClr val="000066"/>
                </a:solidFill>
                <a:effectLst>
                  <a:outerShdw blurRad="38100" dist="38100" dir="2700000" algn="tl">
                    <a:srgbClr val="C0C0C0"/>
                  </a:outerShdw>
                </a:effectLst>
                <a:latin typeface="Times New Roman" pitchFamily="18" charset="0"/>
              </a:rPr>
              <a:t>Example 3-16   Schematic and Process diagram</a:t>
            </a:r>
            <a:endParaRPr lang="th-TH" sz="2800" b="1" i="1">
              <a:solidFill>
                <a:srgbClr val="000066"/>
              </a:solidFill>
              <a:effectLst>
                <a:outerShdw blurRad="38100" dist="38100" dir="2700000" algn="tl">
                  <a:srgbClr val="C0C0C0"/>
                </a:outerShdw>
              </a:effectLst>
              <a:latin typeface="Times New Roman" pitchFamily="18" charset="0"/>
            </a:endParaRPr>
          </a:p>
        </p:txBody>
      </p:sp>
      <p:grpSp>
        <p:nvGrpSpPr>
          <p:cNvPr id="92202" name="Group 42"/>
          <p:cNvGrpSpPr>
            <a:grpSpLocks/>
          </p:cNvGrpSpPr>
          <p:nvPr/>
        </p:nvGrpSpPr>
        <p:grpSpPr bwMode="auto">
          <a:xfrm>
            <a:off x="554038" y="1781175"/>
            <a:ext cx="1163637" cy="2047875"/>
            <a:chOff x="349" y="1122"/>
            <a:chExt cx="733" cy="1290"/>
          </a:xfrm>
        </p:grpSpPr>
        <p:sp>
          <p:nvSpPr>
            <p:cNvPr id="92203" name="Text Box 43"/>
            <p:cNvSpPr txBox="1">
              <a:spLocks noChangeArrowheads="1"/>
            </p:cNvSpPr>
            <p:nvPr/>
          </p:nvSpPr>
          <p:spPr bwMode="auto">
            <a:xfrm>
              <a:off x="650" y="1122"/>
              <a:ext cx="193" cy="231"/>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latin typeface="Times New Roman" pitchFamily="18" charset="0"/>
                </a:rPr>
                <a:t>1</a:t>
              </a:r>
              <a:endParaRPr lang="th-TH" b="1" i="1" baseline="-25000">
                <a:effectLst>
                  <a:outerShdw blurRad="38100" dist="38100" dir="2700000" algn="tl">
                    <a:srgbClr val="C0C0C0"/>
                  </a:outerShdw>
                </a:effectLst>
                <a:latin typeface="Times New Roman" pitchFamily="18" charset="0"/>
              </a:endParaRPr>
            </a:p>
          </p:txBody>
        </p:sp>
        <p:sp>
          <p:nvSpPr>
            <p:cNvPr id="92204" name="Freeform 44"/>
            <p:cNvSpPr>
              <a:spLocks noChangeAspect="1"/>
            </p:cNvSpPr>
            <p:nvPr/>
          </p:nvSpPr>
          <p:spPr bwMode="auto">
            <a:xfrm>
              <a:off x="349" y="1312"/>
              <a:ext cx="733" cy="11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50800">
              <a:solidFill>
                <a:srgbClr val="808080"/>
              </a:solidFill>
              <a:round/>
              <a:headEnd/>
              <a:tailEnd/>
            </a:ln>
          </p:spPr>
          <p:txBody>
            <a:bodyPr/>
            <a:lstStyle/>
            <a:p>
              <a:endParaRPr lang="th-TH"/>
            </a:p>
          </p:txBody>
        </p:sp>
        <p:sp>
          <p:nvSpPr>
            <p:cNvPr id="92205" name="Rectangle 45"/>
            <p:cNvSpPr>
              <a:spLocks noChangeArrowheads="1"/>
            </p:cNvSpPr>
            <p:nvPr/>
          </p:nvSpPr>
          <p:spPr bwMode="auto">
            <a:xfrm>
              <a:off x="367" y="1986"/>
              <a:ext cx="701" cy="413"/>
            </a:xfrm>
            <a:prstGeom prst="rect">
              <a:avLst/>
            </a:prstGeom>
            <a:pattFill prst="pct5">
              <a:fgClr>
                <a:srgbClr val="FF6600"/>
              </a:fgClr>
              <a:bgClr>
                <a:schemeClr val="bg1"/>
              </a:bgClr>
            </a:pattFill>
            <a:ln w="9525">
              <a:noFill/>
              <a:miter lim="800000"/>
              <a:headEnd/>
              <a:tailEnd/>
            </a:ln>
            <a:effectLst/>
          </p:spPr>
          <p:txBody>
            <a:bodyPr wrap="none" anchor="ctr"/>
            <a:lstStyle/>
            <a:p>
              <a:endParaRPr lang="th-TH"/>
            </a:p>
          </p:txBody>
        </p:sp>
        <p:sp>
          <p:nvSpPr>
            <p:cNvPr id="92206" name="Rectangle 46"/>
            <p:cNvSpPr>
              <a:spLocks noChangeArrowheads="1"/>
            </p:cNvSpPr>
            <p:nvPr/>
          </p:nvSpPr>
          <p:spPr bwMode="auto">
            <a:xfrm>
              <a:off x="1029" y="1983"/>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nvGrpSpPr>
            <p:cNvPr id="92207" name="Group 47"/>
            <p:cNvGrpSpPr>
              <a:grpSpLocks/>
            </p:cNvGrpSpPr>
            <p:nvPr/>
          </p:nvGrpSpPr>
          <p:grpSpPr bwMode="auto">
            <a:xfrm rot="-5400000">
              <a:off x="571" y="1486"/>
              <a:ext cx="294" cy="699"/>
              <a:chOff x="2024" y="3223"/>
              <a:chExt cx="332" cy="608"/>
            </a:xfrm>
          </p:grpSpPr>
          <p:sp>
            <p:nvSpPr>
              <p:cNvPr id="92208" name="Rectangle 48"/>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92209" name="Rectangle 49"/>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grpSp>
        <p:sp>
          <p:nvSpPr>
            <p:cNvPr id="92210" name="Text Box 50"/>
            <p:cNvSpPr txBox="1">
              <a:spLocks noChangeArrowheads="1"/>
            </p:cNvSpPr>
            <p:nvPr/>
          </p:nvSpPr>
          <p:spPr bwMode="auto">
            <a:xfrm>
              <a:off x="407" y="1986"/>
              <a:ext cx="619" cy="418"/>
            </a:xfrm>
            <a:prstGeom prst="rect">
              <a:avLst/>
            </a:prstGeom>
            <a:noFill/>
            <a:ln w="9525">
              <a:noFill/>
              <a:miter lim="800000"/>
              <a:headEnd/>
              <a:tailEnd/>
            </a:ln>
            <a:effectLst/>
          </p:spPr>
          <p:txBody>
            <a:bodyPr>
              <a:spAutoFit/>
            </a:bodyPr>
            <a:lstStyle/>
            <a:p>
              <a:pPr algn="ctr">
                <a:lnSpc>
                  <a:spcPct val="85000"/>
                </a:lnSpc>
              </a:pPr>
              <a:r>
                <a:rPr lang="en-US" sz="1400" i="1">
                  <a:solidFill>
                    <a:srgbClr val="0000CC"/>
                  </a:solidFill>
                  <a:latin typeface="Times New Roman" pitchFamily="18" charset="0"/>
                </a:rPr>
                <a:t>Air</a:t>
              </a:r>
            </a:p>
            <a:p>
              <a:pPr>
                <a:lnSpc>
                  <a:spcPct val="85000"/>
                </a:lnSpc>
              </a:pPr>
              <a:r>
                <a:rPr lang="en-US" sz="1000" i="1">
                  <a:latin typeface="Times New Roman" pitchFamily="18" charset="0"/>
                </a:rPr>
                <a:t>V</a:t>
              </a:r>
              <a:r>
                <a:rPr lang="en-US" sz="1000" i="1" baseline="-25000">
                  <a:latin typeface="Times New Roman" pitchFamily="18" charset="0"/>
                </a:rPr>
                <a:t>1</a:t>
              </a:r>
              <a:r>
                <a:rPr lang="en-US" sz="1000" i="1">
                  <a:latin typeface="Times New Roman" pitchFamily="18" charset="0"/>
                </a:rPr>
                <a:t> =400 L</a:t>
              </a:r>
            </a:p>
            <a:p>
              <a:pPr>
                <a:lnSpc>
                  <a:spcPct val="85000"/>
                </a:lnSpc>
              </a:pPr>
              <a:r>
                <a:rPr lang="en-US" sz="1000" i="1">
                  <a:latin typeface="Times New Roman" pitchFamily="18" charset="0"/>
                </a:rPr>
                <a:t>P</a:t>
              </a:r>
              <a:r>
                <a:rPr lang="en-US" sz="1000" i="1" baseline="-25000">
                  <a:latin typeface="Times New Roman" pitchFamily="18" charset="0"/>
                </a:rPr>
                <a:t>1</a:t>
              </a:r>
              <a:r>
                <a:rPr lang="en-US" sz="1000" i="1">
                  <a:latin typeface="Times New Roman" pitchFamily="18" charset="0"/>
                </a:rPr>
                <a:t> = 150 kPa</a:t>
              </a:r>
            </a:p>
            <a:p>
              <a:pPr>
                <a:lnSpc>
                  <a:spcPct val="85000"/>
                </a:lnSpc>
              </a:pPr>
              <a:r>
                <a:rPr lang="en-US" sz="1000" i="1">
                  <a:latin typeface="Times New Roman" pitchFamily="18" charset="0"/>
                </a:rPr>
                <a:t>T</a:t>
              </a:r>
              <a:r>
                <a:rPr lang="en-US" sz="1000" i="1" baseline="-25000">
                  <a:latin typeface="Times New Roman" pitchFamily="18" charset="0"/>
                </a:rPr>
                <a:t>1</a:t>
              </a:r>
              <a:r>
                <a:rPr lang="en-US" sz="1000" i="1">
                  <a:latin typeface="Times New Roman" pitchFamily="18" charset="0"/>
                </a:rPr>
                <a:t> = 27 </a:t>
              </a:r>
              <a:r>
                <a:rPr lang="en-US" sz="1000" i="1" baseline="30000">
                  <a:latin typeface="Times New Roman" pitchFamily="18" charset="0"/>
                </a:rPr>
                <a:t>o</a:t>
              </a:r>
              <a:r>
                <a:rPr lang="en-US" sz="1000" i="1">
                  <a:latin typeface="Times New Roman" pitchFamily="18" charset="0"/>
                </a:rPr>
                <a:t>C</a:t>
              </a:r>
              <a:endParaRPr lang="th-TH" sz="1000" i="1">
                <a:latin typeface="Times New Roman" pitchFamily="18" charset="0"/>
              </a:endParaRPr>
            </a:p>
          </p:txBody>
        </p:sp>
        <p:sp>
          <p:nvSpPr>
            <p:cNvPr id="92211" name="Rectangle 51"/>
            <p:cNvSpPr>
              <a:spLocks noChangeArrowheads="1"/>
            </p:cNvSpPr>
            <p:nvPr/>
          </p:nvSpPr>
          <p:spPr bwMode="auto">
            <a:xfrm>
              <a:off x="364" y="1982"/>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grpSp>
        <p:nvGrpSpPr>
          <p:cNvPr id="92212" name="Group 52"/>
          <p:cNvGrpSpPr>
            <a:grpSpLocks/>
          </p:cNvGrpSpPr>
          <p:nvPr/>
        </p:nvGrpSpPr>
        <p:grpSpPr bwMode="auto">
          <a:xfrm>
            <a:off x="533400" y="3771900"/>
            <a:ext cx="698500" cy="574675"/>
            <a:chOff x="300" y="2404"/>
            <a:chExt cx="440" cy="362"/>
          </a:xfrm>
        </p:grpSpPr>
        <p:sp>
          <p:nvSpPr>
            <p:cNvPr id="92213" name="Freeform 53"/>
            <p:cNvSpPr>
              <a:spLocks/>
            </p:cNvSpPr>
            <p:nvPr/>
          </p:nvSpPr>
          <p:spPr bwMode="auto">
            <a:xfrm>
              <a:off x="448" y="2404"/>
              <a:ext cx="292" cy="314"/>
            </a:xfrm>
            <a:custGeom>
              <a:avLst/>
              <a:gdLst/>
              <a:ahLst/>
              <a:cxnLst>
                <a:cxn ang="0">
                  <a:pos x="0" y="208"/>
                </a:cxn>
                <a:cxn ang="0">
                  <a:pos x="80" y="192"/>
                </a:cxn>
                <a:cxn ang="0">
                  <a:pos x="148" y="164"/>
                </a:cxn>
                <a:cxn ang="0">
                  <a:pos x="196" y="116"/>
                </a:cxn>
                <a:cxn ang="0">
                  <a:pos x="220" y="60"/>
                </a:cxn>
                <a:cxn ang="0">
                  <a:pos x="172" y="56"/>
                </a:cxn>
                <a:cxn ang="0">
                  <a:pos x="284" y="0"/>
                </a:cxn>
                <a:cxn ang="0">
                  <a:pos x="292" y="128"/>
                </a:cxn>
                <a:cxn ang="0">
                  <a:pos x="276" y="104"/>
                </a:cxn>
                <a:cxn ang="0">
                  <a:pos x="244" y="168"/>
                </a:cxn>
                <a:cxn ang="0">
                  <a:pos x="200" y="244"/>
                </a:cxn>
                <a:cxn ang="0">
                  <a:pos x="128" y="312"/>
                </a:cxn>
                <a:cxn ang="0">
                  <a:pos x="96" y="232"/>
                </a:cxn>
                <a:cxn ang="0">
                  <a:pos x="0" y="208"/>
                </a:cxn>
              </a:cxnLst>
              <a:rect l="0" t="0" r="r" b="b"/>
              <a:pathLst>
                <a:path w="292" h="314">
                  <a:moveTo>
                    <a:pt x="0" y="208"/>
                  </a:moveTo>
                  <a:cubicBezTo>
                    <a:pt x="0" y="198"/>
                    <a:pt x="55" y="199"/>
                    <a:pt x="80" y="192"/>
                  </a:cubicBezTo>
                  <a:cubicBezTo>
                    <a:pt x="105" y="185"/>
                    <a:pt x="129" y="177"/>
                    <a:pt x="148" y="164"/>
                  </a:cubicBezTo>
                  <a:cubicBezTo>
                    <a:pt x="167" y="151"/>
                    <a:pt x="184" y="133"/>
                    <a:pt x="196" y="116"/>
                  </a:cubicBezTo>
                  <a:cubicBezTo>
                    <a:pt x="208" y="99"/>
                    <a:pt x="224" y="70"/>
                    <a:pt x="220" y="60"/>
                  </a:cubicBezTo>
                  <a:lnTo>
                    <a:pt x="172" y="56"/>
                  </a:lnTo>
                  <a:lnTo>
                    <a:pt x="284" y="0"/>
                  </a:lnTo>
                  <a:lnTo>
                    <a:pt x="292" y="128"/>
                  </a:lnTo>
                  <a:lnTo>
                    <a:pt x="276" y="104"/>
                  </a:lnTo>
                  <a:cubicBezTo>
                    <a:pt x="268" y="111"/>
                    <a:pt x="257" y="145"/>
                    <a:pt x="244" y="168"/>
                  </a:cubicBezTo>
                  <a:cubicBezTo>
                    <a:pt x="231" y="191"/>
                    <a:pt x="219" y="220"/>
                    <a:pt x="200" y="244"/>
                  </a:cubicBezTo>
                  <a:cubicBezTo>
                    <a:pt x="181" y="268"/>
                    <a:pt x="145" y="314"/>
                    <a:pt x="128" y="312"/>
                  </a:cubicBezTo>
                  <a:cubicBezTo>
                    <a:pt x="111" y="310"/>
                    <a:pt x="117" y="249"/>
                    <a:pt x="96" y="232"/>
                  </a:cubicBezTo>
                  <a:cubicBezTo>
                    <a:pt x="75" y="215"/>
                    <a:pt x="20" y="213"/>
                    <a:pt x="0" y="208"/>
                  </a:cubicBezTo>
                  <a:close/>
                </a:path>
              </a:pathLst>
            </a:custGeom>
            <a:solidFill>
              <a:srgbClr val="FF0000"/>
            </a:solidFill>
            <a:ln w="9525">
              <a:noFill/>
              <a:round/>
              <a:headEnd/>
              <a:tailEnd/>
            </a:ln>
            <a:effectLst>
              <a:prstShdw prst="shdw17" dist="17961" dir="2700000">
                <a:srgbClr val="FF0000">
                  <a:gamma/>
                  <a:shade val="60000"/>
                  <a:invGamma/>
                </a:srgbClr>
              </a:prstShdw>
            </a:effectLst>
          </p:spPr>
          <p:txBody>
            <a:bodyPr/>
            <a:lstStyle/>
            <a:p>
              <a:endParaRPr lang="th-TH"/>
            </a:p>
          </p:txBody>
        </p:sp>
        <p:sp>
          <p:nvSpPr>
            <p:cNvPr id="92214" name="Text Box 54"/>
            <p:cNvSpPr txBox="1">
              <a:spLocks noChangeArrowheads="1"/>
            </p:cNvSpPr>
            <p:nvPr/>
          </p:nvSpPr>
          <p:spPr bwMode="auto">
            <a:xfrm>
              <a:off x="300" y="2554"/>
              <a:ext cx="292" cy="212"/>
            </a:xfrm>
            <a:prstGeom prst="rect">
              <a:avLst/>
            </a:prstGeom>
            <a:noFill/>
            <a:ln w="9525">
              <a:noFill/>
              <a:miter lim="800000"/>
              <a:headEnd/>
              <a:tailEnd/>
            </a:ln>
            <a:effectLst/>
          </p:spPr>
          <p:txBody>
            <a:bodyPr>
              <a:spAutoFit/>
            </a:bodyPr>
            <a:lstStyle/>
            <a:p>
              <a:pPr>
                <a:spcBef>
                  <a:spcPct val="50000"/>
                </a:spcBef>
              </a:pPr>
              <a:r>
                <a:rPr lang="en-US" sz="1600" b="1" i="1">
                  <a:effectLst>
                    <a:outerShdw blurRad="38100" dist="38100" dir="2700000" algn="tl">
                      <a:srgbClr val="C0C0C0"/>
                    </a:outerShdw>
                  </a:effectLst>
                  <a:latin typeface="Times New Roman" pitchFamily="18" charset="0"/>
                </a:rPr>
                <a:t>q</a:t>
              </a:r>
              <a:r>
                <a:rPr lang="en-US" sz="1600" b="1" i="1" baseline="-25000">
                  <a:effectLst>
                    <a:outerShdw blurRad="38100" dist="38100" dir="2700000" algn="tl">
                      <a:srgbClr val="C0C0C0"/>
                    </a:outerShdw>
                  </a:effectLst>
                  <a:latin typeface="Times New Roman" pitchFamily="18" charset="0"/>
                </a:rPr>
                <a:t>12</a:t>
              </a:r>
              <a:endParaRPr lang="th-TH" sz="1600" b="1" i="1" baseline="-25000">
                <a:effectLst>
                  <a:outerShdw blurRad="38100" dist="38100" dir="2700000" algn="tl">
                    <a:srgbClr val="C0C0C0"/>
                  </a:outerShdw>
                </a:effectLst>
                <a:latin typeface="Times New Roman" pitchFamily="18" charset="0"/>
              </a:endParaRPr>
            </a:p>
          </p:txBody>
        </p:sp>
      </p:grpSp>
      <p:grpSp>
        <p:nvGrpSpPr>
          <p:cNvPr id="92215" name="Group 55"/>
          <p:cNvGrpSpPr>
            <a:grpSpLocks/>
          </p:cNvGrpSpPr>
          <p:nvPr/>
        </p:nvGrpSpPr>
        <p:grpSpPr bwMode="auto">
          <a:xfrm>
            <a:off x="2371725" y="1782763"/>
            <a:ext cx="1163638" cy="2047875"/>
            <a:chOff x="349" y="1122"/>
            <a:chExt cx="733" cy="1290"/>
          </a:xfrm>
        </p:grpSpPr>
        <p:sp>
          <p:nvSpPr>
            <p:cNvPr id="92216" name="Text Box 56"/>
            <p:cNvSpPr txBox="1">
              <a:spLocks noChangeArrowheads="1"/>
            </p:cNvSpPr>
            <p:nvPr/>
          </p:nvSpPr>
          <p:spPr bwMode="auto">
            <a:xfrm>
              <a:off x="650" y="1122"/>
              <a:ext cx="193" cy="231"/>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latin typeface="Times New Roman" pitchFamily="18" charset="0"/>
                </a:rPr>
                <a:t>2</a:t>
              </a:r>
              <a:endParaRPr lang="th-TH" b="1" i="1" baseline="-25000">
                <a:effectLst>
                  <a:outerShdw blurRad="38100" dist="38100" dir="2700000" algn="tl">
                    <a:srgbClr val="C0C0C0"/>
                  </a:outerShdw>
                </a:effectLst>
                <a:latin typeface="Times New Roman" pitchFamily="18" charset="0"/>
              </a:endParaRPr>
            </a:p>
          </p:txBody>
        </p:sp>
        <p:sp>
          <p:nvSpPr>
            <p:cNvPr id="92217" name="Freeform 57"/>
            <p:cNvSpPr>
              <a:spLocks noChangeAspect="1"/>
            </p:cNvSpPr>
            <p:nvPr/>
          </p:nvSpPr>
          <p:spPr bwMode="auto">
            <a:xfrm>
              <a:off x="349" y="1312"/>
              <a:ext cx="733" cy="11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50800">
              <a:solidFill>
                <a:srgbClr val="808080"/>
              </a:solidFill>
              <a:round/>
              <a:headEnd/>
              <a:tailEnd/>
            </a:ln>
          </p:spPr>
          <p:txBody>
            <a:bodyPr/>
            <a:lstStyle/>
            <a:p>
              <a:endParaRPr lang="th-TH"/>
            </a:p>
          </p:txBody>
        </p:sp>
        <p:sp>
          <p:nvSpPr>
            <p:cNvPr id="92218" name="Rectangle 58"/>
            <p:cNvSpPr>
              <a:spLocks noChangeArrowheads="1"/>
            </p:cNvSpPr>
            <p:nvPr/>
          </p:nvSpPr>
          <p:spPr bwMode="auto">
            <a:xfrm>
              <a:off x="367" y="1986"/>
              <a:ext cx="701" cy="413"/>
            </a:xfrm>
            <a:prstGeom prst="rect">
              <a:avLst/>
            </a:prstGeom>
            <a:pattFill prst="pct20">
              <a:fgClr>
                <a:srgbClr val="FF6600"/>
              </a:fgClr>
              <a:bgClr>
                <a:schemeClr val="bg1"/>
              </a:bgClr>
            </a:pattFill>
            <a:ln w="9525">
              <a:noFill/>
              <a:miter lim="800000"/>
              <a:headEnd/>
              <a:tailEnd/>
            </a:ln>
            <a:effectLst/>
          </p:spPr>
          <p:txBody>
            <a:bodyPr wrap="none" anchor="ctr"/>
            <a:lstStyle/>
            <a:p>
              <a:endParaRPr lang="th-TH"/>
            </a:p>
          </p:txBody>
        </p:sp>
        <p:sp>
          <p:nvSpPr>
            <p:cNvPr id="92219" name="Rectangle 59"/>
            <p:cNvSpPr>
              <a:spLocks noChangeArrowheads="1"/>
            </p:cNvSpPr>
            <p:nvPr/>
          </p:nvSpPr>
          <p:spPr bwMode="auto">
            <a:xfrm>
              <a:off x="1029" y="1983"/>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nvGrpSpPr>
            <p:cNvPr id="92220" name="Group 60"/>
            <p:cNvGrpSpPr>
              <a:grpSpLocks/>
            </p:cNvGrpSpPr>
            <p:nvPr/>
          </p:nvGrpSpPr>
          <p:grpSpPr bwMode="auto">
            <a:xfrm rot="-5400000">
              <a:off x="571" y="1486"/>
              <a:ext cx="294" cy="699"/>
              <a:chOff x="2024" y="3223"/>
              <a:chExt cx="332" cy="608"/>
            </a:xfrm>
          </p:grpSpPr>
          <p:sp>
            <p:nvSpPr>
              <p:cNvPr id="92221" name="Rectangle 61"/>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92222" name="Rectangle 62"/>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grpSp>
        <p:sp>
          <p:nvSpPr>
            <p:cNvPr id="92223" name="Text Box 63"/>
            <p:cNvSpPr txBox="1">
              <a:spLocks noChangeArrowheads="1"/>
            </p:cNvSpPr>
            <p:nvPr/>
          </p:nvSpPr>
          <p:spPr bwMode="auto">
            <a:xfrm>
              <a:off x="407" y="1986"/>
              <a:ext cx="619" cy="336"/>
            </a:xfrm>
            <a:prstGeom prst="rect">
              <a:avLst/>
            </a:prstGeom>
            <a:noFill/>
            <a:ln w="9525">
              <a:noFill/>
              <a:miter lim="800000"/>
              <a:headEnd/>
              <a:tailEnd/>
            </a:ln>
            <a:effectLst/>
          </p:spPr>
          <p:txBody>
            <a:bodyPr>
              <a:spAutoFit/>
            </a:bodyPr>
            <a:lstStyle/>
            <a:p>
              <a:pPr algn="ctr">
                <a:lnSpc>
                  <a:spcPct val="85000"/>
                </a:lnSpc>
              </a:pPr>
              <a:r>
                <a:rPr lang="en-US" sz="1400" i="1">
                  <a:solidFill>
                    <a:srgbClr val="0000CC"/>
                  </a:solidFill>
                  <a:latin typeface="Times New Roman" pitchFamily="18" charset="0"/>
                </a:rPr>
                <a:t>Air</a:t>
              </a:r>
            </a:p>
            <a:p>
              <a:pPr>
                <a:lnSpc>
                  <a:spcPct val="85000"/>
                </a:lnSpc>
              </a:pPr>
              <a:r>
                <a:rPr lang="en-US" sz="1000" i="1">
                  <a:latin typeface="Times New Roman" pitchFamily="18" charset="0"/>
                </a:rPr>
                <a:t>V</a:t>
              </a:r>
              <a:r>
                <a:rPr lang="en-US" sz="1000" i="1" baseline="-25000">
                  <a:latin typeface="Times New Roman" pitchFamily="18" charset="0"/>
                </a:rPr>
                <a:t>2</a:t>
              </a:r>
              <a:r>
                <a:rPr lang="en-US" sz="1000" i="1">
                  <a:latin typeface="Times New Roman" pitchFamily="18" charset="0"/>
                </a:rPr>
                <a:t> =400 L</a:t>
              </a:r>
            </a:p>
            <a:p>
              <a:pPr>
                <a:lnSpc>
                  <a:spcPct val="85000"/>
                </a:lnSpc>
              </a:pPr>
              <a:r>
                <a:rPr lang="en-US" sz="1000" i="1">
                  <a:latin typeface="Times New Roman" pitchFamily="18" charset="0"/>
                </a:rPr>
                <a:t>P</a:t>
              </a:r>
              <a:r>
                <a:rPr lang="en-US" sz="1000" i="1" baseline="-25000">
                  <a:latin typeface="Times New Roman" pitchFamily="18" charset="0"/>
                </a:rPr>
                <a:t>2</a:t>
              </a:r>
              <a:r>
                <a:rPr lang="en-US" sz="1000" i="1">
                  <a:latin typeface="Times New Roman" pitchFamily="18" charset="0"/>
                </a:rPr>
                <a:t> = 350 kPa</a:t>
              </a:r>
            </a:p>
          </p:txBody>
        </p:sp>
        <p:sp>
          <p:nvSpPr>
            <p:cNvPr id="92224" name="Rectangle 64"/>
            <p:cNvSpPr>
              <a:spLocks noChangeArrowheads="1"/>
            </p:cNvSpPr>
            <p:nvPr/>
          </p:nvSpPr>
          <p:spPr bwMode="auto">
            <a:xfrm>
              <a:off x="364" y="1982"/>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sp>
        <p:nvSpPr>
          <p:cNvPr id="92225" name="Line 65"/>
          <p:cNvSpPr>
            <a:spLocks noChangeShapeType="1"/>
          </p:cNvSpPr>
          <p:nvPr/>
        </p:nvSpPr>
        <p:spPr bwMode="auto">
          <a:xfrm>
            <a:off x="2262188" y="3154363"/>
            <a:ext cx="1343025" cy="0"/>
          </a:xfrm>
          <a:prstGeom prst="line">
            <a:avLst/>
          </a:prstGeom>
          <a:noFill/>
          <a:ln w="19050">
            <a:solidFill>
              <a:srgbClr val="FF0000"/>
            </a:solidFill>
            <a:prstDash val="lgDashDot"/>
            <a:round/>
            <a:headEnd/>
            <a:tailEnd/>
          </a:ln>
          <a:effectLst/>
        </p:spPr>
        <p:txBody>
          <a:bodyPr/>
          <a:lstStyle/>
          <a:p>
            <a:endParaRPr lang="th-TH"/>
          </a:p>
        </p:txBody>
      </p:sp>
      <p:grpSp>
        <p:nvGrpSpPr>
          <p:cNvPr id="92226" name="Group 66"/>
          <p:cNvGrpSpPr>
            <a:grpSpLocks/>
          </p:cNvGrpSpPr>
          <p:nvPr/>
        </p:nvGrpSpPr>
        <p:grpSpPr bwMode="auto">
          <a:xfrm>
            <a:off x="2395538" y="3760788"/>
            <a:ext cx="698500" cy="574675"/>
            <a:chOff x="300" y="2404"/>
            <a:chExt cx="440" cy="362"/>
          </a:xfrm>
        </p:grpSpPr>
        <p:sp>
          <p:nvSpPr>
            <p:cNvPr id="92227" name="Freeform 67"/>
            <p:cNvSpPr>
              <a:spLocks/>
            </p:cNvSpPr>
            <p:nvPr/>
          </p:nvSpPr>
          <p:spPr bwMode="auto">
            <a:xfrm>
              <a:off x="448" y="2404"/>
              <a:ext cx="292" cy="314"/>
            </a:xfrm>
            <a:custGeom>
              <a:avLst/>
              <a:gdLst/>
              <a:ahLst/>
              <a:cxnLst>
                <a:cxn ang="0">
                  <a:pos x="0" y="208"/>
                </a:cxn>
                <a:cxn ang="0">
                  <a:pos x="80" y="192"/>
                </a:cxn>
                <a:cxn ang="0">
                  <a:pos x="148" y="164"/>
                </a:cxn>
                <a:cxn ang="0">
                  <a:pos x="196" y="116"/>
                </a:cxn>
                <a:cxn ang="0">
                  <a:pos x="220" y="60"/>
                </a:cxn>
                <a:cxn ang="0">
                  <a:pos x="172" y="56"/>
                </a:cxn>
                <a:cxn ang="0">
                  <a:pos x="284" y="0"/>
                </a:cxn>
                <a:cxn ang="0">
                  <a:pos x="292" y="128"/>
                </a:cxn>
                <a:cxn ang="0">
                  <a:pos x="276" y="104"/>
                </a:cxn>
                <a:cxn ang="0">
                  <a:pos x="244" y="168"/>
                </a:cxn>
                <a:cxn ang="0">
                  <a:pos x="200" y="244"/>
                </a:cxn>
                <a:cxn ang="0">
                  <a:pos x="128" y="312"/>
                </a:cxn>
                <a:cxn ang="0">
                  <a:pos x="96" y="232"/>
                </a:cxn>
                <a:cxn ang="0">
                  <a:pos x="0" y="208"/>
                </a:cxn>
              </a:cxnLst>
              <a:rect l="0" t="0" r="r" b="b"/>
              <a:pathLst>
                <a:path w="292" h="314">
                  <a:moveTo>
                    <a:pt x="0" y="208"/>
                  </a:moveTo>
                  <a:cubicBezTo>
                    <a:pt x="0" y="198"/>
                    <a:pt x="55" y="199"/>
                    <a:pt x="80" y="192"/>
                  </a:cubicBezTo>
                  <a:cubicBezTo>
                    <a:pt x="105" y="185"/>
                    <a:pt x="129" y="177"/>
                    <a:pt x="148" y="164"/>
                  </a:cubicBezTo>
                  <a:cubicBezTo>
                    <a:pt x="167" y="151"/>
                    <a:pt x="184" y="133"/>
                    <a:pt x="196" y="116"/>
                  </a:cubicBezTo>
                  <a:cubicBezTo>
                    <a:pt x="208" y="99"/>
                    <a:pt x="224" y="70"/>
                    <a:pt x="220" y="60"/>
                  </a:cubicBezTo>
                  <a:lnTo>
                    <a:pt x="172" y="56"/>
                  </a:lnTo>
                  <a:lnTo>
                    <a:pt x="284" y="0"/>
                  </a:lnTo>
                  <a:lnTo>
                    <a:pt x="292" y="128"/>
                  </a:lnTo>
                  <a:lnTo>
                    <a:pt x="276" y="104"/>
                  </a:lnTo>
                  <a:cubicBezTo>
                    <a:pt x="268" y="111"/>
                    <a:pt x="257" y="145"/>
                    <a:pt x="244" y="168"/>
                  </a:cubicBezTo>
                  <a:cubicBezTo>
                    <a:pt x="231" y="191"/>
                    <a:pt x="219" y="220"/>
                    <a:pt x="200" y="244"/>
                  </a:cubicBezTo>
                  <a:cubicBezTo>
                    <a:pt x="181" y="268"/>
                    <a:pt x="145" y="314"/>
                    <a:pt x="128" y="312"/>
                  </a:cubicBezTo>
                  <a:cubicBezTo>
                    <a:pt x="111" y="310"/>
                    <a:pt x="117" y="249"/>
                    <a:pt x="96" y="232"/>
                  </a:cubicBezTo>
                  <a:cubicBezTo>
                    <a:pt x="75" y="215"/>
                    <a:pt x="20" y="213"/>
                    <a:pt x="0" y="208"/>
                  </a:cubicBezTo>
                  <a:close/>
                </a:path>
              </a:pathLst>
            </a:custGeom>
            <a:solidFill>
              <a:srgbClr val="FF0000"/>
            </a:solidFill>
            <a:ln w="9525">
              <a:noFill/>
              <a:round/>
              <a:headEnd/>
              <a:tailEnd/>
            </a:ln>
            <a:effectLst>
              <a:prstShdw prst="shdw17" dist="17961" dir="2700000">
                <a:srgbClr val="FF0000">
                  <a:gamma/>
                  <a:shade val="60000"/>
                  <a:invGamma/>
                </a:srgbClr>
              </a:prstShdw>
            </a:effectLst>
          </p:spPr>
          <p:txBody>
            <a:bodyPr/>
            <a:lstStyle/>
            <a:p>
              <a:endParaRPr lang="th-TH"/>
            </a:p>
          </p:txBody>
        </p:sp>
        <p:sp>
          <p:nvSpPr>
            <p:cNvPr id="92228" name="Text Box 68"/>
            <p:cNvSpPr txBox="1">
              <a:spLocks noChangeArrowheads="1"/>
            </p:cNvSpPr>
            <p:nvPr/>
          </p:nvSpPr>
          <p:spPr bwMode="auto">
            <a:xfrm>
              <a:off x="300" y="2554"/>
              <a:ext cx="292" cy="212"/>
            </a:xfrm>
            <a:prstGeom prst="rect">
              <a:avLst/>
            </a:prstGeom>
            <a:noFill/>
            <a:ln w="9525">
              <a:noFill/>
              <a:miter lim="800000"/>
              <a:headEnd/>
              <a:tailEnd/>
            </a:ln>
            <a:effectLst/>
          </p:spPr>
          <p:txBody>
            <a:bodyPr>
              <a:spAutoFit/>
            </a:bodyPr>
            <a:lstStyle/>
            <a:p>
              <a:pPr>
                <a:spcBef>
                  <a:spcPct val="50000"/>
                </a:spcBef>
              </a:pPr>
              <a:r>
                <a:rPr lang="en-US" sz="1600" b="1" i="1">
                  <a:effectLst>
                    <a:outerShdw blurRad="38100" dist="38100" dir="2700000" algn="tl">
                      <a:srgbClr val="C0C0C0"/>
                    </a:outerShdw>
                  </a:effectLst>
                  <a:latin typeface="Times New Roman" pitchFamily="18" charset="0"/>
                </a:rPr>
                <a:t>q</a:t>
              </a:r>
              <a:r>
                <a:rPr lang="en-US" sz="1600" b="1" i="1" baseline="-25000">
                  <a:effectLst>
                    <a:outerShdw blurRad="38100" dist="38100" dir="2700000" algn="tl">
                      <a:srgbClr val="C0C0C0"/>
                    </a:outerShdw>
                  </a:effectLst>
                  <a:latin typeface="Times New Roman" pitchFamily="18" charset="0"/>
                </a:rPr>
                <a:t>23</a:t>
              </a:r>
              <a:endParaRPr lang="th-TH" sz="1600" b="1" i="1" baseline="-25000">
                <a:effectLst>
                  <a:outerShdw blurRad="38100" dist="38100" dir="2700000" algn="tl">
                    <a:srgbClr val="C0C0C0"/>
                  </a:outerShdw>
                </a:effectLst>
                <a:latin typeface="Times New Roman" pitchFamily="18" charset="0"/>
              </a:endParaRPr>
            </a:p>
          </p:txBody>
        </p:sp>
      </p:grpSp>
      <p:grpSp>
        <p:nvGrpSpPr>
          <p:cNvPr id="92229" name="Group 69"/>
          <p:cNvGrpSpPr>
            <a:grpSpLocks/>
          </p:cNvGrpSpPr>
          <p:nvPr/>
        </p:nvGrpSpPr>
        <p:grpSpPr bwMode="auto">
          <a:xfrm>
            <a:off x="3649663" y="2940050"/>
            <a:ext cx="498475" cy="319088"/>
            <a:chOff x="1322" y="1863"/>
            <a:chExt cx="314" cy="201"/>
          </a:xfrm>
        </p:grpSpPr>
        <p:sp>
          <p:nvSpPr>
            <p:cNvPr id="92230" name="Line 70"/>
            <p:cNvSpPr>
              <a:spLocks noChangeShapeType="1"/>
            </p:cNvSpPr>
            <p:nvPr/>
          </p:nvSpPr>
          <p:spPr bwMode="auto">
            <a:xfrm>
              <a:off x="1362" y="2064"/>
              <a:ext cx="248" cy="0"/>
            </a:xfrm>
            <a:prstGeom prst="line">
              <a:avLst/>
            </a:prstGeom>
            <a:noFill/>
            <a:ln w="38100">
              <a:solidFill>
                <a:srgbClr val="000080"/>
              </a:solidFill>
              <a:round/>
              <a:headEnd/>
              <a:tailEnd type="arrow" w="sm" len="med"/>
            </a:ln>
            <a:effectLst/>
          </p:spPr>
          <p:txBody>
            <a:bodyPr/>
            <a:lstStyle/>
            <a:p>
              <a:endParaRPr lang="th-TH"/>
            </a:p>
          </p:txBody>
        </p:sp>
        <p:sp>
          <p:nvSpPr>
            <p:cNvPr id="92231" name="Text Box 71"/>
            <p:cNvSpPr txBox="1">
              <a:spLocks noChangeArrowheads="1"/>
            </p:cNvSpPr>
            <p:nvPr/>
          </p:nvSpPr>
          <p:spPr bwMode="auto">
            <a:xfrm>
              <a:off x="1322" y="1863"/>
              <a:ext cx="314" cy="154"/>
            </a:xfrm>
            <a:prstGeom prst="rect">
              <a:avLst/>
            </a:prstGeom>
            <a:noFill/>
            <a:ln w="9525">
              <a:noFill/>
              <a:miter lim="800000"/>
              <a:headEnd/>
              <a:tailEnd/>
            </a:ln>
            <a:effectLst/>
          </p:spPr>
          <p:txBody>
            <a:bodyPr>
              <a:spAutoFit/>
            </a:bodyPr>
            <a:lstStyle/>
            <a:p>
              <a:pPr>
                <a:spcBef>
                  <a:spcPct val="50000"/>
                </a:spcBef>
              </a:pPr>
              <a:r>
                <a:rPr lang="en-US" sz="1000" i="1">
                  <a:latin typeface="Times New Roman" pitchFamily="18" charset="0"/>
                </a:rPr>
                <a:t>P= C</a:t>
              </a:r>
              <a:endParaRPr lang="th-TH" sz="1000" i="1">
                <a:latin typeface="Times New Roman" pitchFamily="18" charset="0"/>
              </a:endParaRPr>
            </a:p>
          </p:txBody>
        </p:sp>
      </p:grpSp>
      <p:grpSp>
        <p:nvGrpSpPr>
          <p:cNvPr id="92232" name="Group 72"/>
          <p:cNvGrpSpPr>
            <a:grpSpLocks/>
          </p:cNvGrpSpPr>
          <p:nvPr/>
        </p:nvGrpSpPr>
        <p:grpSpPr bwMode="auto">
          <a:xfrm>
            <a:off x="4233863" y="1784350"/>
            <a:ext cx="1163637" cy="2047875"/>
            <a:chOff x="2667" y="1124"/>
            <a:chExt cx="733" cy="1290"/>
          </a:xfrm>
        </p:grpSpPr>
        <p:sp>
          <p:nvSpPr>
            <p:cNvPr id="92233" name="Text Box 73"/>
            <p:cNvSpPr txBox="1">
              <a:spLocks noChangeArrowheads="1"/>
            </p:cNvSpPr>
            <p:nvPr/>
          </p:nvSpPr>
          <p:spPr bwMode="auto">
            <a:xfrm>
              <a:off x="2968" y="1124"/>
              <a:ext cx="193" cy="231"/>
            </a:xfrm>
            <a:prstGeom prst="rect">
              <a:avLst/>
            </a:prstGeom>
            <a:noFill/>
            <a:ln w="9525">
              <a:noFill/>
              <a:miter lim="800000"/>
              <a:headEnd/>
              <a:tailEnd/>
            </a:ln>
            <a:effectLst/>
          </p:spPr>
          <p:txBody>
            <a:bodyPr>
              <a:spAutoFit/>
            </a:bodyPr>
            <a:lstStyle/>
            <a:p>
              <a:pPr>
                <a:spcBef>
                  <a:spcPct val="50000"/>
                </a:spcBef>
              </a:pPr>
              <a:r>
                <a:rPr lang="en-US" b="1" i="1">
                  <a:effectLst>
                    <a:outerShdw blurRad="38100" dist="38100" dir="2700000" algn="tl">
                      <a:srgbClr val="C0C0C0"/>
                    </a:outerShdw>
                  </a:effectLst>
                  <a:latin typeface="Times New Roman" pitchFamily="18" charset="0"/>
                </a:rPr>
                <a:t>3</a:t>
              </a:r>
              <a:endParaRPr lang="th-TH" b="1" i="1" baseline="-25000">
                <a:effectLst>
                  <a:outerShdw blurRad="38100" dist="38100" dir="2700000" algn="tl">
                    <a:srgbClr val="C0C0C0"/>
                  </a:outerShdw>
                </a:effectLst>
                <a:latin typeface="Times New Roman" pitchFamily="18" charset="0"/>
              </a:endParaRPr>
            </a:p>
          </p:txBody>
        </p:sp>
        <p:sp>
          <p:nvSpPr>
            <p:cNvPr id="92234" name="Freeform 74"/>
            <p:cNvSpPr>
              <a:spLocks noChangeAspect="1"/>
            </p:cNvSpPr>
            <p:nvPr/>
          </p:nvSpPr>
          <p:spPr bwMode="auto">
            <a:xfrm>
              <a:off x="2667" y="1314"/>
              <a:ext cx="733" cy="1100"/>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tint val="50980"/>
                    <a:invGamma/>
                  </a:srgbClr>
                </a:gs>
                <a:gs pos="50000">
                  <a:srgbClr val="B2B2B2"/>
                </a:gs>
                <a:gs pos="100000">
                  <a:srgbClr val="B2B2B2">
                    <a:gamma/>
                    <a:tint val="50980"/>
                    <a:invGamma/>
                  </a:srgbClr>
                </a:gs>
              </a:gsLst>
              <a:lin ang="0" scaled="1"/>
            </a:gradFill>
            <a:ln w="50800">
              <a:solidFill>
                <a:srgbClr val="808080"/>
              </a:solidFill>
              <a:round/>
              <a:headEnd/>
              <a:tailEnd/>
            </a:ln>
          </p:spPr>
          <p:txBody>
            <a:bodyPr/>
            <a:lstStyle/>
            <a:p>
              <a:endParaRPr lang="th-TH"/>
            </a:p>
          </p:txBody>
        </p:sp>
        <p:sp>
          <p:nvSpPr>
            <p:cNvPr id="92235" name="Rectangle 75"/>
            <p:cNvSpPr>
              <a:spLocks noChangeArrowheads="1"/>
            </p:cNvSpPr>
            <p:nvPr/>
          </p:nvSpPr>
          <p:spPr bwMode="auto">
            <a:xfrm>
              <a:off x="2685" y="1580"/>
              <a:ext cx="701" cy="821"/>
            </a:xfrm>
            <a:prstGeom prst="rect">
              <a:avLst/>
            </a:prstGeom>
            <a:pattFill prst="smConfetti">
              <a:fgClr>
                <a:srgbClr val="FF0000"/>
              </a:fgClr>
              <a:bgClr>
                <a:schemeClr val="bg1"/>
              </a:bgClr>
            </a:pattFill>
            <a:ln w="9525">
              <a:noFill/>
              <a:miter lim="800000"/>
              <a:headEnd/>
              <a:tailEnd/>
            </a:ln>
            <a:effectLst/>
          </p:spPr>
          <p:txBody>
            <a:bodyPr wrap="none" anchor="ctr"/>
            <a:lstStyle/>
            <a:p>
              <a:endParaRPr lang="th-TH"/>
            </a:p>
          </p:txBody>
        </p:sp>
        <p:sp>
          <p:nvSpPr>
            <p:cNvPr id="92236" name="Rectangle 76"/>
            <p:cNvSpPr>
              <a:spLocks noChangeArrowheads="1"/>
            </p:cNvSpPr>
            <p:nvPr/>
          </p:nvSpPr>
          <p:spPr bwMode="auto">
            <a:xfrm>
              <a:off x="3347" y="1985"/>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nvGrpSpPr>
            <p:cNvPr id="92237" name="Group 77"/>
            <p:cNvGrpSpPr>
              <a:grpSpLocks/>
            </p:cNvGrpSpPr>
            <p:nvPr/>
          </p:nvGrpSpPr>
          <p:grpSpPr bwMode="auto">
            <a:xfrm rot="-5400000">
              <a:off x="2889" y="1088"/>
              <a:ext cx="294" cy="699"/>
              <a:chOff x="2024" y="3223"/>
              <a:chExt cx="332" cy="608"/>
            </a:xfrm>
          </p:grpSpPr>
          <p:sp>
            <p:nvSpPr>
              <p:cNvPr id="92238" name="Rectangle 78"/>
              <p:cNvSpPr>
                <a:spLocks noChangeArrowheads="1"/>
              </p:cNvSpPr>
              <p:nvPr/>
            </p:nvSpPr>
            <p:spPr bwMode="auto">
              <a:xfrm rot="5400000">
                <a:off x="1822" y="3425"/>
                <a:ext cx="608" cy="20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sp>
            <p:nvSpPr>
              <p:cNvPr id="92239" name="Rectangle 79"/>
              <p:cNvSpPr>
                <a:spLocks noChangeArrowheads="1"/>
              </p:cNvSpPr>
              <p:nvPr/>
            </p:nvSpPr>
            <p:spPr bwMode="auto">
              <a:xfrm rot="5400000">
                <a:off x="2246" y="3467"/>
                <a:ext cx="89" cy="130"/>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noFill/>
                <a:miter lim="800000"/>
                <a:headEnd/>
                <a:tailEnd/>
              </a:ln>
            </p:spPr>
            <p:txBody>
              <a:bodyPr/>
              <a:lstStyle/>
              <a:p>
                <a:endParaRPr lang="th-TH"/>
              </a:p>
            </p:txBody>
          </p:sp>
        </p:grpSp>
        <p:sp>
          <p:nvSpPr>
            <p:cNvPr id="92240" name="Text Box 80"/>
            <p:cNvSpPr txBox="1">
              <a:spLocks noChangeArrowheads="1"/>
            </p:cNvSpPr>
            <p:nvPr/>
          </p:nvSpPr>
          <p:spPr bwMode="auto">
            <a:xfrm>
              <a:off x="2725" y="1988"/>
              <a:ext cx="619" cy="336"/>
            </a:xfrm>
            <a:prstGeom prst="rect">
              <a:avLst/>
            </a:prstGeom>
            <a:noFill/>
            <a:ln w="9525">
              <a:noFill/>
              <a:miter lim="800000"/>
              <a:headEnd/>
              <a:tailEnd/>
            </a:ln>
            <a:effectLst/>
          </p:spPr>
          <p:txBody>
            <a:bodyPr>
              <a:spAutoFit/>
            </a:bodyPr>
            <a:lstStyle/>
            <a:p>
              <a:pPr algn="ctr">
                <a:lnSpc>
                  <a:spcPct val="85000"/>
                </a:lnSpc>
              </a:pPr>
              <a:r>
                <a:rPr lang="en-US" sz="1400" i="1">
                  <a:solidFill>
                    <a:srgbClr val="0000CC"/>
                  </a:solidFill>
                  <a:latin typeface="Times New Roman" pitchFamily="18" charset="0"/>
                </a:rPr>
                <a:t>Air</a:t>
              </a:r>
            </a:p>
            <a:p>
              <a:pPr>
                <a:lnSpc>
                  <a:spcPct val="85000"/>
                </a:lnSpc>
              </a:pPr>
              <a:r>
                <a:rPr lang="en-US" sz="1000" i="1">
                  <a:latin typeface="Times New Roman" pitchFamily="18" charset="0"/>
                </a:rPr>
                <a:t>V</a:t>
              </a:r>
              <a:r>
                <a:rPr lang="en-US" sz="1000" i="1" baseline="-25000">
                  <a:latin typeface="Times New Roman" pitchFamily="18" charset="0"/>
                </a:rPr>
                <a:t>3</a:t>
              </a:r>
              <a:r>
                <a:rPr lang="en-US" sz="1000" i="1">
                  <a:latin typeface="Times New Roman" pitchFamily="18" charset="0"/>
                </a:rPr>
                <a:t> = 2V</a:t>
              </a:r>
              <a:r>
                <a:rPr lang="en-US" sz="1000" i="1" baseline="-25000">
                  <a:latin typeface="Times New Roman" pitchFamily="18" charset="0"/>
                </a:rPr>
                <a:t>2</a:t>
              </a:r>
              <a:endParaRPr lang="en-US" sz="1000" i="1">
                <a:latin typeface="Times New Roman" pitchFamily="18" charset="0"/>
              </a:endParaRPr>
            </a:p>
            <a:p>
              <a:pPr>
                <a:lnSpc>
                  <a:spcPct val="85000"/>
                </a:lnSpc>
              </a:pPr>
              <a:r>
                <a:rPr lang="en-US" sz="1000" i="1">
                  <a:latin typeface="Times New Roman" pitchFamily="18" charset="0"/>
                </a:rPr>
                <a:t>P</a:t>
              </a:r>
              <a:r>
                <a:rPr lang="en-US" sz="1000" i="1" baseline="-25000">
                  <a:latin typeface="Times New Roman" pitchFamily="18" charset="0"/>
                </a:rPr>
                <a:t>3</a:t>
              </a:r>
              <a:r>
                <a:rPr lang="en-US" sz="1000" i="1">
                  <a:latin typeface="Times New Roman" pitchFamily="18" charset="0"/>
                </a:rPr>
                <a:t> = 350 kPa</a:t>
              </a:r>
            </a:p>
          </p:txBody>
        </p:sp>
        <p:sp>
          <p:nvSpPr>
            <p:cNvPr id="92241" name="Rectangle 81"/>
            <p:cNvSpPr>
              <a:spLocks noChangeArrowheads="1"/>
            </p:cNvSpPr>
            <p:nvPr/>
          </p:nvSpPr>
          <p:spPr bwMode="auto">
            <a:xfrm>
              <a:off x="2682" y="1984"/>
              <a:ext cx="50" cy="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3175">
              <a:noFill/>
              <a:miter lim="800000"/>
              <a:headEnd/>
              <a:tailEnd/>
            </a:ln>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2"/>
                                        </p:tgtEl>
                                        <p:attrNameLst>
                                          <p:attrName>style.visibility</p:attrName>
                                        </p:attrNameLst>
                                      </p:cBhvr>
                                      <p:to>
                                        <p:strVal val="visible"/>
                                      </p:to>
                                    </p:set>
                                    <p:animEffect transition="in" filter="fade">
                                      <p:cBhvr>
                                        <p:cTn id="7" dur="2000"/>
                                        <p:tgtEl>
                                          <p:spTgt spid="922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fade">
                                      <p:cBhvr>
                                        <p:cTn id="11" dur="2000"/>
                                        <p:tgtEl>
                                          <p:spTgt spid="9216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2212"/>
                                        </p:tgtEl>
                                        <p:attrNameLst>
                                          <p:attrName>style.visibility</p:attrName>
                                        </p:attrNameLst>
                                      </p:cBhvr>
                                      <p:to>
                                        <p:strVal val="visible"/>
                                      </p:to>
                                    </p:set>
                                    <p:animEffect transition="in" filter="fade">
                                      <p:cBhvr>
                                        <p:cTn id="15" dur="2000"/>
                                        <p:tgtEl>
                                          <p:spTgt spid="9221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2162"/>
                                        </p:tgtEl>
                                        <p:attrNameLst>
                                          <p:attrName>style.visibility</p:attrName>
                                        </p:attrNameLst>
                                      </p:cBhvr>
                                      <p:to>
                                        <p:strVal val="visible"/>
                                      </p:to>
                                    </p:set>
                                    <p:animEffect transition="in" filter="fade">
                                      <p:cBhvr>
                                        <p:cTn id="19" dur="2000"/>
                                        <p:tgtEl>
                                          <p:spTgt spid="9216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92215"/>
                                        </p:tgtEl>
                                        <p:attrNameLst>
                                          <p:attrName>style.visibility</p:attrName>
                                        </p:attrNameLst>
                                      </p:cBhvr>
                                      <p:to>
                                        <p:strVal val="visible"/>
                                      </p:to>
                                    </p:set>
                                    <p:animEffect transition="in" filter="fade">
                                      <p:cBhvr>
                                        <p:cTn id="23" dur="2000"/>
                                        <p:tgtEl>
                                          <p:spTgt spid="9221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92181"/>
                                        </p:tgtEl>
                                        <p:attrNameLst>
                                          <p:attrName>style.visibility</p:attrName>
                                        </p:attrNameLst>
                                      </p:cBhvr>
                                      <p:to>
                                        <p:strVal val="visible"/>
                                      </p:to>
                                    </p:set>
                                    <p:animEffect transition="in" filter="fade">
                                      <p:cBhvr>
                                        <p:cTn id="27" dur="2000"/>
                                        <p:tgtEl>
                                          <p:spTgt spid="92181"/>
                                        </p:tgtEl>
                                      </p:cBhvr>
                                    </p:animEffect>
                                  </p:childTnLst>
                                </p:cTn>
                              </p:par>
                            </p:childTnLst>
                          </p:cTn>
                        </p:par>
                        <p:par>
                          <p:cTn id="28" fill="hold">
                            <p:stCondLst>
                              <p:cond delay="12000"/>
                            </p:stCondLst>
                            <p:childTnLst>
                              <p:par>
                                <p:cTn id="29" presetID="18" presetClass="entr" presetSubtype="9" fill="hold" nodeType="afterEffect">
                                  <p:stCondLst>
                                    <p:cond delay="0"/>
                                  </p:stCondLst>
                                  <p:childTnLst>
                                    <p:set>
                                      <p:cBhvr>
                                        <p:cTn id="30" dur="1" fill="hold">
                                          <p:stCondLst>
                                            <p:cond delay="0"/>
                                          </p:stCondLst>
                                        </p:cTn>
                                        <p:tgtEl>
                                          <p:spTgt spid="92175"/>
                                        </p:tgtEl>
                                        <p:attrNameLst>
                                          <p:attrName>style.visibility</p:attrName>
                                        </p:attrNameLst>
                                      </p:cBhvr>
                                      <p:to>
                                        <p:strVal val="visible"/>
                                      </p:to>
                                    </p:set>
                                    <p:animEffect transition="in" filter="strips(upLeft)">
                                      <p:cBhvr>
                                        <p:cTn id="31" dur="2000"/>
                                        <p:tgtEl>
                                          <p:spTgt spid="92175"/>
                                        </p:tgtEl>
                                      </p:cBhvr>
                                    </p:animEffect>
                                  </p:childTnLst>
                                </p:cTn>
                              </p:par>
                              <p:par>
                                <p:cTn id="32" presetID="18" presetClass="entr" presetSubtype="9" fill="hold" nodeType="withEffect">
                                  <p:stCondLst>
                                    <p:cond delay="0"/>
                                  </p:stCondLst>
                                  <p:childTnLst>
                                    <p:set>
                                      <p:cBhvr>
                                        <p:cTn id="33" dur="1" fill="hold">
                                          <p:stCondLst>
                                            <p:cond delay="0"/>
                                          </p:stCondLst>
                                        </p:cTn>
                                        <p:tgtEl>
                                          <p:spTgt spid="92189"/>
                                        </p:tgtEl>
                                        <p:attrNameLst>
                                          <p:attrName>style.visibility</p:attrName>
                                        </p:attrNameLst>
                                      </p:cBhvr>
                                      <p:to>
                                        <p:strVal val="visible"/>
                                      </p:to>
                                    </p:set>
                                    <p:animEffect transition="in" filter="strips(upLeft)">
                                      <p:cBhvr>
                                        <p:cTn id="34" dur="2000"/>
                                        <p:tgtEl>
                                          <p:spTgt spid="92189"/>
                                        </p:tgtEl>
                                      </p:cBhvr>
                                    </p:animEffect>
                                  </p:childTnLst>
                                </p:cTn>
                              </p:par>
                              <p:par>
                                <p:cTn id="35" presetID="51" presetClass="entr" presetSubtype="0" fill="hold" grpId="0" nodeType="withEffect">
                                  <p:stCondLst>
                                    <p:cond delay="0"/>
                                  </p:stCondLst>
                                  <p:childTnLst>
                                    <p:set>
                                      <p:cBhvr>
                                        <p:cTn id="36" dur="1" fill="hold">
                                          <p:stCondLst>
                                            <p:cond delay="0"/>
                                          </p:stCondLst>
                                        </p:cTn>
                                        <p:tgtEl>
                                          <p:spTgt spid="92225"/>
                                        </p:tgtEl>
                                        <p:attrNameLst>
                                          <p:attrName>style.visibility</p:attrName>
                                        </p:attrNameLst>
                                      </p:cBhvr>
                                      <p:to>
                                        <p:strVal val="visible"/>
                                      </p:to>
                                    </p:set>
                                    <p:animEffect transition="in" filter="fade">
                                      <p:cBhvr>
                                        <p:cTn id="37" dur="770" decel="100000"/>
                                        <p:tgtEl>
                                          <p:spTgt spid="92225"/>
                                        </p:tgtEl>
                                      </p:cBhvr>
                                    </p:animEffect>
                                    <p:animScale>
                                      <p:cBhvr>
                                        <p:cTn id="38" dur="770" decel="100000"/>
                                        <p:tgtEl>
                                          <p:spTgt spid="92225"/>
                                        </p:tgtEl>
                                      </p:cBhvr>
                                      <p:from x="10000" y="10000"/>
                                      <p:to x="200000" y="450000"/>
                                    </p:animScale>
                                    <p:animScale>
                                      <p:cBhvr>
                                        <p:cTn id="39" dur="1230" accel="100000" fill="hold">
                                          <p:stCondLst>
                                            <p:cond delay="770"/>
                                          </p:stCondLst>
                                        </p:cTn>
                                        <p:tgtEl>
                                          <p:spTgt spid="92225"/>
                                        </p:tgtEl>
                                      </p:cBhvr>
                                      <p:from x="200000" y="450000"/>
                                      <p:to x="100000" y="100000"/>
                                    </p:animScale>
                                    <p:set>
                                      <p:cBhvr>
                                        <p:cTn id="40" dur="770" fill="hold"/>
                                        <p:tgtEl>
                                          <p:spTgt spid="92225"/>
                                        </p:tgtEl>
                                        <p:attrNameLst>
                                          <p:attrName>ppt_x</p:attrName>
                                        </p:attrNameLst>
                                      </p:cBhvr>
                                      <p:to>
                                        <p:strVal val="(0.5)"/>
                                      </p:to>
                                    </p:set>
                                    <p:anim from="(0.5)" to="(#ppt_x)" calcmode="lin" valueType="num">
                                      <p:cBhvr>
                                        <p:cTn id="41" dur="1230" accel="100000" fill="hold">
                                          <p:stCondLst>
                                            <p:cond delay="770"/>
                                          </p:stCondLst>
                                        </p:cTn>
                                        <p:tgtEl>
                                          <p:spTgt spid="92225"/>
                                        </p:tgtEl>
                                        <p:attrNameLst>
                                          <p:attrName>ppt_x</p:attrName>
                                        </p:attrNameLst>
                                      </p:cBhvr>
                                    </p:anim>
                                    <p:set>
                                      <p:cBhvr>
                                        <p:cTn id="42" dur="770" fill="hold"/>
                                        <p:tgtEl>
                                          <p:spTgt spid="92225"/>
                                        </p:tgtEl>
                                        <p:attrNameLst>
                                          <p:attrName>ppt_y</p:attrName>
                                        </p:attrNameLst>
                                      </p:cBhvr>
                                      <p:to>
                                        <p:strVal val="(#ppt_y+0.4)"/>
                                      </p:to>
                                    </p:set>
                                    <p:anim from="(#ppt_y+0.4)" to="(#ppt_y)" calcmode="lin" valueType="num">
                                      <p:cBhvr>
                                        <p:cTn id="43" dur="1230" accel="100000" fill="hold">
                                          <p:stCondLst>
                                            <p:cond delay="770"/>
                                          </p:stCondLst>
                                        </p:cTn>
                                        <p:tgtEl>
                                          <p:spTgt spid="92225"/>
                                        </p:tgtEl>
                                        <p:attrNameLst>
                                          <p:attrName>ppt_y</p:attrName>
                                        </p:attrNameLst>
                                      </p:cBhvr>
                                    </p:anim>
                                  </p:childTnLst>
                                </p:cTn>
                              </p:par>
                            </p:childTnLst>
                          </p:cTn>
                        </p:par>
                        <p:par>
                          <p:cTn id="44" fill="hold">
                            <p:stCondLst>
                              <p:cond delay="14000"/>
                            </p:stCondLst>
                            <p:childTnLst>
                              <p:par>
                                <p:cTn id="45" presetID="32" presetClass="emph" presetSubtype="0" repeatCount="indefinite" fill="hold" grpId="1" nodeType="afterEffect">
                                  <p:stCondLst>
                                    <p:cond delay="0"/>
                                  </p:stCondLst>
                                  <p:childTnLst>
                                    <p:animClr clrSpc="rgb" dir="cw">
                                      <p:cBhvr override="childStyle">
                                        <p:cTn id="46" dur="100" fill="hold"/>
                                        <p:tgtEl>
                                          <p:spTgt spid="92225"/>
                                        </p:tgtEl>
                                        <p:attrNameLst>
                                          <p:attrName>style.color</p:attrName>
                                        </p:attrNameLst>
                                      </p:cBhvr>
                                      <p:to>
                                        <a:schemeClr val="accent2"/>
                                      </p:to>
                                    </p:animClr>
                                    <p:animClr clrSpc="rgb" dir="cw">
                                      <p:cBhvr>
                                        <p:cTn id="47" dur="100" fill="hold"/>
                                        <p:tgtEl>
                                          <p:spTgt spid="92225"/>
                                        </p:tgtEl>
                                        <p:attrNameLst>
                                          <p:attrName>fillcolor</p:attrName>
                                        </p:attrNameLst>
                                      </p:cBhvr>
                                      <p:to>
                                        <a:schemeClr val="accent2"/>
                                      </p:to>
                                    </p:animClr>
                                    <p:set>
                                      <p:cBhvr>
                                        <p:cTn id="48" dur="100" fill="hold"/>
                                        <p:tgtEl>
                                          <p:spTgt spid="92225"/>
                                        </p:tgtEl>
                                        <p:attrNameLst>
                                          <p:attrName>fill.type</p:attrName>
                                        </p:attrNameLst>
                                      </p:cBhvr>
                                      <p:to>
                                        <p:strVal val="solid"/>
                                      </p:to>
                                    </p:set>
                                    <p:set>
                                      <p:cBhvr>
                                        <p:cTn id="49" dur="100" fill="hold"/>
                                        <p:tgtEl>
                                          <p:spTgt spid="92225"/>
                                        </p:tgtEl>
                                        <p:attrNameLst>
                                          <p:attrName>fill.on</p:attrName>
                                        </p:attrNameLst>
                                      </p:cBhvr>
                                      <p:to>
                                        <p:strVal val="true"/>
                                      </p:to>
                                    </p:set>
                                    <p:animRot by="120000">
                                      <p:cBhvr>
                                        <p:cTn id="50" dur="100" fill="hold">
                                          <p:stCondLst>
                                            <p:cond delay="0"/>
                                          </p:stCondLst>
                                        </p:cTn>
                                        <p:tgtEl>
                                          <p:spTgt spid="92225"/>
                                        </p:tgtEl>
                                        <p:attrNameLst>
                                          <p:attrName>r</p:attrName>
                                        </p:attrNameLst>
                                      </p:cBhvr>
                                    </p:animRot>
                                    <p:animRot by="-240000">
                                      <p:cBhvr>
                                        <p:cTn id="51" dur="200" fill="hold">
                                          <p:stCondLst>
                                            <p:cond delay="200"/>
                                          </p:stCondLst>
                                        </p:cTn>
                                        <p:tgtEl>
                                          <p:spTgt spid="92225"/>
                                        </p:tgtEl>
                                        <p:attrNameLst>
                                          <p:attrName>r</p:attrName>
                                        </p:attrNameLst>
                                      </p:cBhvr>
                                    </p:animRot>
                                    <p:animRot by="240000">
                                      <p:cBhvr>
                                        <p:cTn id="52" dur="200" fill="hold">
                                          <p:stCondLst>
                                            <p:cond delay="400"/>
                                          </p:stCondLst>
                                        </p:cTn>
                                        <p:tgtEl>
                                          <p:spTgt spid="92225"/>
                                        </p:tgtEl>
                                        <p:attrNameLst>
                                          <p:attrName>r</p:attrName>
                                        </p:attrNameLst>
                                      </p:cBhvr>
                                    </p:animRot>
                                    <p:animRot by="-240000">
                                      <p:cBhvr>
                                        <p:cTn id="53" dur="200" fill="hold">
                                          <p:stCondLst>
                                            <p:cond delay="600"/>
                                          </p:stCondLst>
                                        </p:cTn>
                                        <p:tgtEl>
                                          <p:spTgt spid="92225"/>
                                        </p:tgtEl>
                                        <p:attrNameLst>
                                          <p:attrName>r</p:attrName>
                                        </p:attrNameLst>
                                      </p:cBhvr>
                                    </p:animRot>
                                    <p:animRot by="120000">
                                      <p:cBhvr>
                                        <p:cTn id="54" dur="200" fill="hold">
                                          <p:stCondLst>
                                            <p:cond delay="800"/>
                                          </p:stCondLst>
                                        </p:cTn>
                                        <p:tgtEl>
                                          <p:spTgt spid="92225"/>
                                        </p:tgtEl>
                                        <p:attrNameLst>
                                          <p:attrName>r</p:attrName>
                                        </p:attrNameLst>
                                      </p:cBhvr>
                                    </p:animRot>
                                  </p:childTnLst>
                                </p:cTn>
                              </p:par>
                            </p:childTnLst>
                          </p:cTn>
                        </p:par>
                        <p:par>
                          <p:cTn id="55" fill="hold">
                            <p:stCondLst>
                              <p:cond delay="15000"/>
                            </p:stCondLst>
                            <p:childTnLst>
                              <p:par>
                                <p:cTn id="56" presetID="10" presetClass="entr" presetSubtype="0" fill="hold" nodeType="afterEffect">
                                  <p:stCondLst>
                                    <p:cond delay="0"/>
                                  </p:stCondLst>
                                  <p:childTnLst>
                                    <p:set>
                                      <p:cBhvr>
                                        <p:cTn id="57" dur="1" fill="hold">
                                          <p:stCondLst>
                                            <p:cond delay="0"/>
                                          </p:stCondLst>
                                        </p:cTn>
                                        <p:tgtEl>
                                          <p:spTgt spid="92226"/>
                                        </p:tgtEl>
                                        <p:attrNameLst>
                                          <p:attrName>style.visibility</p:attrName>
                                        </p:attrNameLst>
                                      </p:cBhvr>
                                      <p:to>
                                        <p:strVal val="visible"/>
                                      </p:to>
                                    </p:set>
                                    <p:animEffect transition="in" filter="fade">
                                      <p:cBhvr>
                                        <p:cTn id="58" dur="2000"/>
                                        <p:tgtEl>
                                          <p:spTgt spid="92226"/>
                                        </p:tgtEl>
                                      </p:cBhvr>
                                    </p:animEffect>
                                  </p:childTnLst>
                                </p:cTn>
                              </p:par>
                            </p:childTnLst>
                          </p:cTn>
                        </p:par>
                        <p:par>
                          <p:cTn id="59" fill="hold">
                            <p:stCondLst>
                              <p:cond delay="17000"/>
                            </p:stCondLst>
                            <p:childTnLst>
                              <p:par>
                                <p:cTn id="60" presetID="10" presetClass="entr" presetSubtype="0" fill="hold" nodeType="afterEffect">
                                  <p:stCondLst>
                                    <p:cond delay="0"/>
                                  </p:stCondLst>
                                  <p:childTnLst>
                                    <p:set>
                                      <p:cBhvr>
                                        <p:cTn id="61" dur="1" fill="hold">
                                          <p:stCondLst>
                                            <p:cond delay="0"/>
                                          </p:stCondLst>
                                        </p:cTn>
                                        <p:tgtEl>
                                          <p:spTgt spid="92229"/>
                                        </p:tgtEl>
                                        <p:attrNameLst>
                                          <p:attrName>style.visibility</p:attrName>
                                        </p:attrNameLst>
                                      </p:cBhvr>
                                      <p:to>
                                        <p:strVal val="visible"/>
                                      </p:to>
                                    </p:set>
                                    <p:animEffect transition="in" filter="fade">
                                      <p:cBhvr>
                                        <p:cTn id="62" dur="2000"/>
                                        <p:tgtEl>
                                          <p:spTgt spid="92229"/>
                                        </p:tgtEl>
                                      </p:cBhvr>
                                    </p:animEffect>
                                  </p:childTnLst>
                                </p:cTn>
                              </p:par>
                            </p:childTnLst>
                          </p:cTn>
                        </p:par>
                        <p:par>
                          <p:cTn id="63" fill="hold">
                            <p:stCondLst>
                              <p:cond delay="19000"/>
                            </p:stCondLst>
                            <p:childTnLst>
                              <p:par>
                                <p:cTn id="64" presetID="10" presetClass="entr" presetSubtype="0" fill="hold" nodeType="afterEffect">
                                  <p:stCondLst>
                                    <p:cond delay="0"/>
                                  </p:stCondLst>
                                  <p:childTnLst>
                                    <p:set>
                                      <p:cBhvr>
                                        <p:cTn id="65" dur="1" fill="hold">
                                          <p:stCondLst>
                                            <p:cond delay="0"/>
                                          </p:stCondLst>
                                        </p:cTn>
                                        <p:tgtEl>
                                          <p:spTgt spid="92232"/>
                                        </p:tgtEl>
                                        <p:attrNameLst>
                                          <p:attrName>style.visibility</p:attrName>
                                        </p:attrNameLst>
                                      </p:cBhvr>
                                      <p:to>
                                        <p:strVal val="visible"/>
                                      </p:to>
                                    </p:set>
                                    <p:animEffect transition="in" filter="fade">
                                      <p:cBhvr>
                                        <p:cTn id="66" dur="2000"/>
                                        <p:tgtEl>
                                          <p:spTgt spid="92232"/>
                                        </p:tgtEl>
                                      </p:cBhvr>
                                    </p:animEffect>
                                  </p:childTnLst>
                                </p:cTn>
                              </p:par>
                            </p:childTnLst>
                          </p:cTn>
                        </p:par>
                        <p:par>
                          <p:cTn id="67" fill="hold">
                            <p:stCondLst>
                              <p:cond delay="21000"/>
                            </p:stCondLst>
                            <p:childTnLst>
                              <p:par>
                                <p:cTn id="68" presetID="10" presetClass="entr" presetSubtype="0" fill="hold" nodeType="afterEffect">
                                  <p:stCondLst>
                                    <p:cond delay="0"/>
                                  </p:stCondLst>
                                  <p:childTnLst>
                                    <p:set>
                                      <p:cBhvr>
                                        <p:cTn id="69" dur="1" fill="hold">
                                          <p:stCondLst>
                                            <p:cond delay="0"/>
                                          </p:stCondLst>
                                        </p:cTn>
                                        <p:tgtEl>
                                          <p:spTgt spid="92194"/>
                                        </p:tgtEl>
                                        <p:attrNameLst>
                                          <p:attrName>style.visibility</p:attrName>
                                        </p:attrNameLst>
                                      </p:cBhvr>
                                      <p:to>
                                        <p:strVal val="visible"/>
                                      </p:to>
                                    </p:set>
                                    <p:animEffect transition="in" filter="fade">
                                      <p:cBhvr>
                                        <p:cTn id="70" dur="2000"/>
                                        <p:tgtEl>
                                          <p:spTgt spid="92194"/>
                                        </p:tgtEl>
                                      </p:cBhvr>
                                    </p:animEffect>
                                  </p:childTnLst>
                                </p:cTn>
                              </p:par>
                            </p:childTnLst>
                          </p:cTn>
                        </p:par>
                        <p:par>
                          <p:cTn id="71" fill="hold">
                            <p:stCondLst>
                              <p:cond delay="23000"/>
                            </p:stCondLst>
                            <p:childTnLst>
                              <p:par>
                                <p:cTn id="72" presetID="22" presetClass="entr" presetSubtype="8" fill="hold" nodeType="afterEffect">
                                  <p:stCondLst>
                                    <p:cond delay="0"/>
                                  </p:stCondLst>
                                  <p:childTnLst>
                                    <p:set>
                                      <p:cBhvr>
                                        <p:cTn id="73" dur="1" fill="hold">
                                          <p:stCondLst>
                                            <p:cond delay="0"/>
                                          </p:stCondLst>
                                        </p:cTn>
                                        <p:tgtEl>
                                          <p:spTgt spid="92178"/>
                                        </p:tgtEl>
                                        <p:attrNameLst>
                                          <p:attrName>style.visibility</p:attrName>
                                        </p:attrNameLst>
                                      </p:cBhvr>
                                      <p:to>
                                        <p:strVal val="visible"/>
                                      </p:to>
                                    </p:set>
                                    <p:animEffect transition="in" filter="wipe(left)">
                                      <p:cBhvr>
                                        <p:cTn id="74" dur="3000"/>
                                        <p:tgtEl>
                                          <p:spTgt spid="92178"/>
                                        </p:tgtEl>
                                      </p:cBhvr>
                                    </p:animEffect>
                                  </p:childTnLst>
                                </p:cTn>
                              </p:par>
                            </p:childTnLst>
                          </p:cTn>
                        </p:par>
                        <p:par>
                          <p:cTn id="75" fill="hold">
                            <p:stCondLst>
                              <p:cond delay="26000"/>
                            </p:stCondLst>
                            <p:childTnLst>
                              <p:par>
                                <p:cTn id="76" presetID="10" presetClass="entr" presetSubtype="0" fill="hold" grpId="0" nodeType="afterEffect">
                                  <p:stCondLst>
                                    <p:cond delay="0"/>
                                  </p:stCondLst>
                                  <p:childTnLst>
                                    <p:set>
                                      <p:cBhvr>
                                        <p:cTn id="77" dur="1" fill="hold">
                                          <p:stCondLst>
                                            <p:cond delay="0"/>
                                          </p:stCondLst>
                                        </p:cTn>
                                        <p:tgtEl>
                                          <p:spTgt spid="92167"/>
                                        </p:tgtEl>
                                        <p:attrNameLst>
                                          <p:attrName>style.visibility</p:attrName>
                                        </p:attrNameLst>
                                      </p:cBhvr>
                                      <p:to>
                                        <p:strVal val="visible"/>
                                      </p:to>
                                    </p:set>
                                    <p:animEffect transition="in" filter="fade">
                                      <p:cBhvr>
                                        <p:cTn id="78" dur="2000"/>
                                        <p:tgtEl>
                                          <p:spTgt spid="92167"/>
                                        </p:tgtEl>
                                      </p:cBhvr>
                                    </p:animEffect>
                                  </p:childTnLst>
                                </p:cTn>
                              </p:par>
                            </p:childTnLst>
                          </p:cTn>
                        </p:par>
                        <p:par>
                          <p:cTn id="79" fill="hold">
                            <p:stCondLst>
                              <p:cond delay="28000"/>
                            </p:stCondLst>
                            <p:childTnLst>
                              <p:par>
                                <p:cTn id="80" presetID="10" presetClass="entr" presetSubtype="0" fill="hold" grpId="0" nodeType="afterEffect">
                                  <p:stCondLst>
                                    <p:cond delay="0"/>
                                  </p:stCondLst>
                                  <p:childTnLst>
                                    <p:set>
                                      <p:cBhvr>
                                        <p:cTn id="81" dur="1" fill="hold">
                                          <p:stCondLst>
                                            <p:cond delay="0"/>
                                          </p:stCondLst>
                                        </p:cTn>
                                        <p:tgtEl>
                                          <p:spTgt spid="92165"/>
                                        </p:tgtEl>
                                        <p:attrNameLst>
                                          <p:attrName>style.visibility</p:attrName>
                                        </p:attrNameLst>
                                      </p:cBhvr>
                                      <p:to>
                                        <p:strVal val="visible"/>
                                      </p:to>
                                    </p:set>
                                    <p:animEffect transition="in" filter="fade">
                                      <p:cBhvr>
                                        <p:cTn id="82" dur="2000"/>
                                        <p:tgtEl>
                                          <p:spTgt spid="92165"/>
                                        </p:tgtEl>
                                      </p:cBhvr>
                                    </p:animEffect>
                                  </p:childTnLst>
                                </p:cTn>
                              </p:par>
                            </p:childTnLst>
                          </p:cTn>
                        </p:par>
                        <p:par>
                          <p:cTn id="83" fill="hold">
                            <p:stCondLst>
                              <p:cond delay="30000"/>
                            </p:stCondLst>
                            <p:childTnLst>
                              <p:par>
                                <p:cTn id="84" presetID="10" presetClass="entr" presetSubtype="0" fill="hold" grpId="0" nodeType="afterEffect">
                                  <p:stCondLst>
                                    <p:cond delay="0"/>
                                  </p:stCondLst>
                                  <p:childTnLst>
                                    <p:set>
                                      <p:cBhvr>
                                        <p:cTn id="85" dur="1" fill="hold">
                                          <p:stCondLst>
                                            <p:cond delay="0"/>
                                          </p:stCondLst>
                                        </p:cTn>
                                        <p:tgtEl>
                                          <p:spTgt spid="92166"/>
                                        </p:tgtEl>
                                        <p:attrNameLst>
                                          <p:attrName>style.visibility</p:attrName>
                                        </p:attrNameLst>
                                      </p:cBhvr>
                                      <p:to>
                                        <p:strVal val="visible"/>
                                      </p:to>
                                    </p:set>
                                    <p:animEffect transition="in" filter="fade">
                                      <p:cBhvr>
                                        <p:cTn id="86" dur="20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6" grpId="0"/>
      <p:bldP spid="92167" grpId="0" animBg="1"/>
      <p:bldP spid="92225" grpId="0" animBg="1"/>
      <p:bldP spid="9222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18C20813-2BB8-4F14-AD4F-A008AEFE3945}" type="slidenum">
              <a:rPr lang="en-US"/>
              <a:pPr/>
              <a:t>48</a:t>
            </a:fld>
            <a:endParaRPr lang="th-TH"/>
          </a:p>
        </p:txBody>
      </p:sp>
      <p:sp>
        <p:nvSpPr>
          <p:cNvPr id="93186" name="Rectangle 2"/>
          <p:cNvSpPr>
            <a:spLocks noGrp="1" noChangeArrowheads="1"/>
          </p:cNvSpPr>
          <p:nvPr>
            <p:ph type="title"/>
          </p:nvPr>
        </p:nvSpPr>
        <p:spPr/>
        <p:txBody>
          <a:bodyPr/>
          <a:lstStyle/>
          <a:p>
            <a:r>
              <a:rPr lang="en-US" sz="2200"/>
              <a:t>Why we can assume Ideal Gas Bahavior?</a:t>
            </a:r>
            <a:endParaRPr lang="th-TH" sz="2200"/>
          </a:p>
        </p:txBody>
      </p:sp>
      <p:sp>
        <p:nvSpPr>
          <p:cNvPr id="93187" name="Rectangle 3"/>
          <p:cNvSpPr>
            <a:spLocks noGrp="1" noChangeArrowheads="1"/>
          </p:cNvSpPr>
          <p:nvPr>
            <p:ph type="body" idx="1"/>
          </p:nvPr>
        </p:nvSpPr>
        <p:spPr/>
        <p:txBody>
          <a:bodyPr/>
          <a:lstStyle/>
          <a:p>
            <a:pPr>
              <a:buFont typeface="Wingdings" pitchFamily="2" charset="2"/>
              <a:buNone/>
            </a:pPr>
            <a:r>
              <a:rPr lang="en-US" sz="2400"/>
              <a:t>System = Air </a:t>
            </a:r>
            <a:r>
              <a:rPr lang="en-US" sz="2400">
                <a:sym typeface="Wingdings" pitchFamily="2" charset="2"/>
              </a:rPr>
              <a:t> Closed System  m = const</a:t>
            </a:r>
            <a:endParaRPr lang="en-US" sz="2400"/>
          </a:p>
          <a:p>
            <a:pPr>
              <a:buFont typeface="Wingdings" pitchFamily="2" charset="2"/>
              <a:buNone/>
            </a:pPr>
            <a:r>
              <a:rPr lang="en-US" sz="2400"/>
              <a:t>Assume ideal gas, constant Sp. Heat</a:t>
            </a:r>
          </a:p>
          <a:p>
            <a:pPr>
              <a:buFont typeface="Wingdings" pitchFamily="2" charset="2"/>
              <a:buNone/>
            </a:pPr>
            <a:r>
              <a:rPr lang="en-US" sz="2400"/>
              <a:t>(a) T</a:t>
            </a:r>
            <a:r>
              <a:rPr lang="en-US" sz="2400" baseline="-25000"/>
              <a:t>3</a:t>
            </a:r>
            <a:r>
              <a:rPr lang="en-US" sz="2400"/>
              <a:t>=? , State 1 and 3, </a:t>
            </a:r>
          </a:p>
          <a:p>
            <a:pPr>
              <a:buFont typeface="Wingdings" pitchFamily="2" charset="2"/>
              <a:buNone/>
            </a:pPr>
            <a:r>
              <a:rPr lang="en-US" sz="2400"/>
              <a:t>	Known:  	V</a:t>
            </a:r>
            <a:r>
              <a:rPr lang="en-US" sz="2400" baseline="-25000"/>
              <a:t>3</a:t>
            </a:r>
            <a:r>
              <a:rPr lang="en-US" sz="2400"/>
              <a:t> = 2V</a:t>
            </a:r>
            <a:r>
              <a:rPr lang="en-US" sz="2400" baseline="-25000"/>
              <a:t>1</a:t>
            </a:r>
            <a:r>
              <a:rPr lang="en-US" sz="2400"/>
              <a:t>,                       (V</a:t>
            </a:r>
            <a:r>
              <a:rPr lang="en-US" sz="2400" baseline="-25000"/>
              <a:t>2</a:t>
            </a:r>
            <a:r>
              <a:rPr lang="en-US" sz="2400"/>
              <a:t> = V</a:t>
            </a:r>
            <a:r>
              <a:rPr lang="en-US" sz="2400" baseline="-25000"/>
              <a:t>1</a:t>
            </a:r>
            <a:r>
              <a:rPr lang="en-US" sz="2400"/>
              <a:t>)</a:t>
            </a:r>
          </a:p>
          <a:p>
            <a:pPr>
              <a:buFont typeface="Wingdings" pitchFamily="2" charset="2"/>
              <a:buNone/>
            </a:pPr>
            <a:r>
              <a:rPr lang="en-US" sz="2400"/>
              <a:t>			P</a:t>
            </a:r>
            <a:r>
              <a:rPr lang="en-US" sz="2400" baseline="-25000"/>
              <a:t>1 </a:t>
            </a:r>
            <a:r>
              <a:rPr lang="en-US" sz="2400"/>
              <a:t>= 150 kPa and P</a:t>
            </a:r>
            <a:r>
              <a:rPr lang="en-US" sz="2400" baseline="-25000"/>
              <a:t>3</a:t>
            </a:r>
            <a:r>
              <a:rPr lang="en-US" sz="2400"/>
              <a:t> = 350 kPa</a:t>
            </a:r>
            <a:endParaRPr lang="en-US" sz="2400" baseline="-25000"/>
          </a:p>
          <a:p>
            <a:pPr>
              <a:buFont typeface="Wingdings" pitchFamily="2" charset="2"/>
              <a:buNone/>
            </a:pPr>
            <a:r>
              <a:rPr lang="en-US" sz="2400"/>
              <a:t> 		P</a:t>
            </a:r>
            <a:r>
              <a:rPr lang="en-US" sz="2400" baseline="-25000"/>
              <a:t>1</a:t>
            </a:r>
            <a:r>
              <a:rPr lang="en-US" sz="2400"/>
              <a:t>V</a:t>
            </a:r>
            <a:r>
              <a:rPr lang="en-US" sz="2400" baseline="-25000"/>
              <a:t>1</a:t>
            </a:r>
            <a:r>
              <a:rPr lang="en-US" sz="2400"/>
              <a:t> = mRT</a:t>
            </a:r>
            <a:r>
              <a:rPr lang="en-US" sz="2400" baseline="-25000"/>
              <a:t>1       </a:t>
            </a:r>
            <a:r>
              <a:rPr lang="en-US" sz="2400"/>
              <a:t>and    P</a:t>
            </a:r>
            <a:r>
              <a:rPr lang="en-US" sz="2400" baseline="-25000"/>
              <a:t>3</a:t>
            </a:r>
            <a:r>
              <a:rPr lang="en-US" sz="2400"/>
              <a:t>V</a:t>
            </a:r>
            <a:r>
              <a:rPr lang="en-US" sz="2400" baseline="-25000"/>
              <a:t>3</a:t>
            </a:r>
            <a:r>
              <a:rPr lang="en-US" sz="2400"/>
              <a:t> = mRT</a:t>
            </a:r>
            <a:r>
              <a:rPr lang="en-US" sz="2400" baseline="-25000"/>
              <a:t>3</a:t>
            </a:r>
          </a:p>
          <a:p>
            <a:pPr>
              <a:buFont typeface="Wingdings" pitchFamily="2" charset="2"/>
              <a:buNone/>
            </a:pPr>
            <a:r>
              <a:rPr lang="en-US" sz="2400"/>
              <a:t>		   	 P</a:t>
            </a:r>
            <a:r>
              <a:rPr lang="en-US" sz="2400" baseline="-25000"/>
              <a:t>1</a:t>
            </a:r>
            <a:r>
              <a:rPr lang="en-US" sz="2400"/>
              <a:t>V</a:t>
            </a:r>
            <a:r>
              <a:rPr lang="en-US" sz="2400" baseline="-25000"/>
              <a:t>1</a:t>
            </a:r>
            <a:r>
              <a:rPr lang="en-US" sz="2400"/>
              <a:t>/T</a:t>
            </a:r>
            <a:r>
              <a:rPr lang="en-US" sz="2400" baseline="-25000"/>
              <a:t>1   </a:t>
            </a:r>
            <a:r>
              <a:rPr lang="en-US" sz="2400"/>
              <a:t>= P</a:t>
            </a:r>
            <a:r>
              <a:rPr lang="en-US" sz="2400" baseline="-25000"/>
              <a:t>3</a:t>
            </a:r>
            <a:r>
              <a:rPr lang="en-US" sz="2400"/>
              <a:t>V</a:t>
            </a:r>
            <a:r>
              <a:rPr lang="en-US" sz="2400" baseline="-25000"/>
              <a:t>3</a:t>
            </a:r>
            <a:r>
              <a:rPr lang="en-US" sz="2400"/>
              <a:t> /T</a:t>
            </a:r>
            <a:r>
              <a:rPr lang="en-US" sz="2400" baseline="-25000"/>
              <a:t>3</a:t>
            </a:r>
          </a:p>
          <a:p>
            <a:pPr>
              <a:buFont typeface="Wingdings" pitchFamily="2" charset="2"/>
              <a:buNone/>
            </a:pPr>
            <a:r>
              <a:rPr lang="en-US" sz="2400"/>
              <a:t>	T</a:t>
            </a:r>
            <a:r>
              <a:rPr lang="en-US" sz="2400" baseline="-25000"/>
              <a:t>3</a:t>
            </a:r>
            <a:r>
              <a:rPr lang="en-US" sz="2400"/>
              <a:t> </a:t>
            </a:r>
            <a:r>
              <a:rPr lang="en-US" sz="2400" baseline="-25000"/>
              <a:t>   </a:t>
            </a:r>
            <a:r>
              <a:rPr lang="en-US" sz="2400"/>
              <a:t>= P</a:t>
            </a:r>
            <a:r>
              <a:rPr lang="en-US" sz="2400" baseline="-25000"/>
              <a:t>3</a:t>
            </a:r>
            <a:r>
              <a:rPr lang="en-US" sz="2400"/>
              <a:t>V</a:t>
            </a:r>
            <a:r>
              <a:rPr lang="en-US" sz="2400" baseline="-25000"/>
              <a:t>3</a:t>
            </a:r>
            <a:r>
              <a:rPr lang="en-US" sz="2400"/>
              <a:t> T</a:t>
            </a:r>
            <a:r>
              <a:rPr lang="en-US" sz="2400" baseline="-25000"/>
              <a:t>1</a:t>
            </a:r>
            <a:r>
              <a:rPr lang="en-US" sz="2400"/>
              <a:t> /P</a:t>
            </a:r>
            <a:r>
              <a:rPr lang="en-US" sz="2400" baseline="-25000"/>
              <a:t>1</a:t>
            </a:r>
            <a:r>
              <a:rPr lang="en-US" sz="2400"/>
              <a:t>V</a:t>
            </a:r>
            <a:r>
              <a:rPr lang="en-US" sz="2400" baseline="-25000"/>
              <a:t>1</a:t>
            </a:r>
          </a:p>
          <a:p>
            <a:pPr>
              <a:buFont typeface="Wingdings" pitchFamily="2" charset="2"/>
              <a:buNone/>
            </a:pPr>
            <a:r>
              <a:rPr lang="en-US" sz="2400">
                <a:solidFill>
                  <a:srgbClr val="A50021"/>
                </a:solidFill>
              </a:rPr>
              <a:t>	</a:t>
            </a:r>
            <a:r>
              <a:rPr lang="en-US" sz="2400" b="1">
                <a:solidFill>
                  <a:srgbClr val="A50021"/>
                </a:solidFill>
                <a:effectLst>
                  <a:outerShdw blurRad="38100" dist="38100" dir="2700000" algn="tl">
                    <a:srgbClr val="C0C0C0"/>
                  </a:outerShdw>
                </a:effectLst>
              </a:rPr>
              <a:t>T</a:t>
            </a:r>
            <a:r>
              <a:rPr lang="en-US" sz="2400" b="1" baseline="-25000">
                <a:solidFill>
                  <a:srgbClr val="A50021"/>
                </a:solidFill>
                <a:effectLst>
                  <a:outerShdw blurRad="38100" dist="38100" dir="2700000" algn="tl">
                    <a:srgbClr val="C0C0C0"/>
                  </a:outerShdw>
                </a:effectLst>
              </a:rPr>
              <a:t>3</a:t>
            </a:r>
            <a:r>
              <a:rPr lang="en-US" sz="2400" b="1">
                <a:solidFill>
                  <a:srgbClr val="A50021"/>
                </a:solidFill>
                <a:effectLst>
                  <a:outerShdw blurRad="38100" dist="38100" dir="2700000" algn="tl">
                    <a:srgbClr val="C0C0C0"/>
                  </a:outerShdw>
                </a:effectLst>
              </a:rPr>
              <a:t> </a:t>
            </a:r>
            <a:r>
              <a:rPr lang="en-US" sz="2400" b="1" baseline="-25000">
                <a:solidFill>
                  <a:srgbClr val="A50021"/>
                </a:solidFill>
                <a:effectLst>
                  <a:outerShdw blurRad="38100" dist="38100" dir="2700000" algn="tl">
                    <a:srgbClr val="C0C0C0"/>
                  </a:outerShdw>
                </a:effectLst>
              </a:rPr>
              <a:t>   </a:t>
            </a:r>
            <a:r>
              <a:rPr lang="en-US" sz="2400" b="1">
                <a:solidFill>
                  <a:srgbClr val="A50021"/>
                </a:solidFill>
                <a:effectLst>
                  <a:outerShdw blurRad="38100" dist="38100" dir="2700000" algn="tl">
                    <a:srgbClr val="C0C0C0"/>
                  </a:outerShdw>
                </a:effectLst>
              </a:rPr>
              <a:t>=  1,400 K    answer</a:t>
            </a:r>
            <a:endParaRPr lang="en-US" sz="2400" b="1" baseline="-25000">
              <a:solidFill>
                <a:srgbClr val="A50021"/>
              </a:solidFill>
              <a:effectLst>
                <a:outerShdw blurRad="38100" dist="38100" dir="2700000" algn="tl">
                  <a:srgbClr val="C0C0C0"/>
                </a:outerShdw>
              </a:effectLst>
            </a:endParaRPr>
          </a:p>
          <a:p>
            <a:pPr>
              <a:buFont typeface="Wingdings" pitchFamily="2" charset="2"/>
              <a:buNone/>
            </a:pPr>
            <a:endParaRPr lang="en-US" sz="2400" b="1" baseline="-25000">
              <a:solidFill>
                <a:srgbClr val="A50021"/>
              </a:solidFill>
              <a:effectLst>
                <a:outerShdw blurRad="38100" dist="38100" dir="2700000" algn="tl">
                  <a:srgbClr val="C0C0C0"/>
                </a:outerShdw>
              </a:effectLst>
            </a:endParaRPr>
          </a:p>
          <a:p>
            <a:pPr>
              <a:buFont typeface="Wingdings" pitchFamily="2" charset="2"/>
              <a:buNone/>
            </a:pPr>
            <a:endParaRPr lang="en-US" sz="2400"/>
          </a:p>
          <a:p>
            <a:pPr>
              <a:buFont typeface="Wingdings" pitchFamily="2" charset="2"/>
              <a:buNone/>
            </a:pPr>
            <a:endParaRPr lang="th-TH"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7" name="ตัวยึดหมายเลขภาพนิ่ง 5"/>
          <p:cNvSpPr>
            <a:spLocks noGrp="1"/>
          </p:cNvSpPr>
          <p:nvPr>
            <p:ph type="sldNum" sz="quarter" idx="12"/>
          </p:nvPr>
        </p:nvSpPr>
        <p:spPr/>
        <p:txBody>
          <a:bodyPr/>
          <a:lstStyle/>
          <a:p>
            <a:fld id="{FDEA303B-F6FA-411B-A129-1AA6D3D82B4E}" type="slidenum">
              <a:rPr lang="en-US"/>
              <a:pPr/>
              <a:t>49</a:t>
            </a:fld>
            <a:endParaRPr lang="th-TH"/>
          </a:p>
        </p:txBody>
      </p:sp>
      <p:sp>
        <p:nvSpPr>
          <p:cNvPr id="94210" name="Rectangle 2"/>
          <p:cNvSpPr>
            <a:spLocks noGrp="1" noChangeArrowheads="1"/>
          </p:cNvSpPr>
          <p:nvPr>
            <p:ph type="title"/>
          </p:nvPr>
        </p:nvSpPr>
        <p:spPr/>
        <p:txBody>
          <a:bodyPr/>
          <a:lstStyle/>
          <a:p>
            <a:r>
              <a:rPr lang="en-US" i="1">
                <a:solidFill>
                  <a:schemeClr val="tx1"/>
                </a:solidFill>
              </a:rPr>
              <a:t>(b) W</a:t>
            </a:r>
            <a:r>
              <a:rPr lang="en-US" i="1" baseline="-25000">
                <a:solidFill>
                  <a:schemeClr val="tx1"/>
                </a:solidFill>
              </a:rPr>
              <a:t>13</a:t>
            </a:r>
            <a:r>
              <a:rPr lang="en-US" i="1">
                <a:solidFill>
                  <a:schemeClr val="tx1"/>
                </a:solidFill>
              </a:rPr>
              <a:t>=? </a:t>
            </a:r>
            <a:endParaRPr lang="th-TH" i="1">
              <a:solidFill>
                <a:schemeClr val="tx1"/>
              </a:solidFill>
            </a:endParaRPr>
          </a:p>
        </p:txBody>
      </p:sp>
      <p:graphicFrame>
        <p:nvGraphicFramePr>
          <p:cNvPr id="94211" name="Object 3"/>
          <p:cNvGraphicFramePr>
            <a:graphicFrameLocks noChangeAspect="1"/>
          </p:cNvGraphicFramePr>
          <p:nvPr>
            <p:ph idx="1"/>
          </p:nvPr>
        </p:nvGraphicFramePr>
        <p:xfrm>
          <a:off x="1922463" y="1277938"/>
          <a:ext cx="3687762" cy="3436937"/>
        </p:xfrm>
        <a:graphic>
          <a:graphicData uri="http://schemas.openxmlformats.org/presentationml/2006/ole">
            <p:oleObj spid="_x0000_s94211" name="Equation" r:id="rId3" imgW="1879560" imgH="1752480" progId="Equation.3">
              <p:embed/>
            </p:oleObj>
          </a:graphicData>
        </a:graphic>
      </p:graphicFrame>
      <p:sp>
        <p:nvSpPr>
          <p:cNvPr id="94212" name="Text Box 4"/>
          <p:cNvSpPr txBox="1">
            <a:spLocks noChangeArrowheads="1"/>
          </p:cNvSpPr>
          <p:nvPr/>
        </p:nvSpPr>
        <p:spPr bwMode="auto">
          <a:xfrm>
            <a:off x="1692275" y="4773613"/>
            <a:ext cx="5913438" cy="1327150"/>
          </a:xfrm>
          <a:prstGeom prst="rect">
            <a:avLst/>
          </a:prstGeom>
          <a:noFill/>
          <a:ln w="9525">
            <a:noFill/>
            <a:miter lim="800000"/>
            <a:headEnd/>
            <a:tailEnd/>
          </a:ln>
          <a:effectLst/>
        </p:spPr>
        <p:txBody>
          <a:bodyPr>
            <a:spAutoFit/>
          </a:bodyPr>
          <a:lstStyle/>
          <a:p>
            <a:pPr>
              <a:spcBef>
                <a:spcPct val="50000"/>
              </a:spcBef>
            </a:pPr>
            <a:r>
              <a:rPr lang="en-US"/>
              <a:t>W</a:t>
            </a:r>
            <a:r>
              <a:rPr lang="en-US" baseline="-25000"/>
              <a:t>23</a:t>
            </a:r>
            <a:r>
              <a:rPr lang="en-US"/>
              <a:t> = P</a:t>
            </a:r>
            <a:r>
              <a:rPr lang="en-US" baseline="-25000"/>
              <a:t>2</a:t>
            </a:r>
            <a:r>
              <a:rPr lang="en-US"/>
              <a:t>(2V</a:t>
            </a:r>
            <a:r>
              <a:rPr lang="en-US" baseline="-25000"/>
              <a:t>2</a:t>
            </a:r>
            <a:r>
              <a:rPr lang="en-US"/>
              <a:t> – V</a:t>
            </a:r>
            <a:r>
              <a:rPr lang="en-US" baseline="-25000"/>
              <a:t>2</a:t>
            </a:r>
            <a:r>
              <a:rPr lang="en-US"/>
              <a:t>)  = P</a:t>
            </a:r>
            <a:r>
              <a:rPr lang="en-US" baseline="-25000"/>
              <a:t>2</a:t>
            </a:r>
            <a:r>
              <a:rPr lang="en-US"/>
              <a:t>v</a:t>
            </a:r>
            <a:r>
              <a:rPr lang="en-US" baseline="-25000"/>
              <a:t>2</a:t>
            </a:r>
            <a:r>
              <a:rPr lang="en-US"/>
              <a:t> </a:t>
            </a:r>
          </a:p>
          <a:p>
            <a:pPr>
              <a:spcBef>
                <a:spcPct val="50000"/>
              </a:spcBef>
            </a:pPr>
            <a:r>
              <a:rPr lang="en-US"/>
              <a:t>       =  (350kPa)(0.4m</a:t>
            </a:r>
            <a:r>
              <a:rPr lang="en-US" baseline="30000"/>
              <a:t>3</a:t>
            </a:r>
            <a:r>
              <a:rPr lang="en-US"/>
              <a:t>) = 140 kJ</a:t>
            </a:r>
          </a:p>
          <a:p>
            <a:pPr>
              <a:spcBef>
                <a:spcPct val="50000"/>
              </a:spcBef>
            </a:pPr>
            <a:r>
              <a:rPr lang="en-US"/>
              <a:t>W</a:t>
            </a:r>
            <a:r>
              <a:rPr lang="en-US" baseline="-25000"/>
              <a:t>13 </a:t>
            </a:r>
            <a:r>
              <a:rPr lang="en-US"/>
              <a:t>      </a:t>
            </a:r>
            <a:r>
              <a:rPr lang="en-US" sz="2400" b="1">
                <a:solidFill>
                  <a:srgbClr val="A50021"/>
                </a:solidFill>
                <a:effectLst>
                  <a:outerShdw blurRad="38100" dist="38100" dir="2700000" algn="tl">
                    <a:srgbClr val="C0C0C0"/>
                  </a:outerShdw>
                </a:effectLst>
              </a:rPr>
              <a:t>=   140 kJ                          answer</a:t>
            </a:r>
            <a:endParaRPr lang="th-TH" sz="2400" b="1">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30" name="ตัวยึดหมายเลขภาพนิ่ง 3"/>
          <p:cNvSpPr>
            <a:spLocks noGrp="1"/>
          </p:cNvSpPr>
          <p:nvPr>
            <p:ph type="sldNum" sz="quarter" idx="12"/>
          </p:nvPr>
        </p:nvSpPr>
        <p:spPr/>
        <p:txBody>
          <a:bodyPr/>
          <a:lstStyle/>
          <a:p>
            <a:fld id="{3C7DECBF-25E7-48EC-9EE8-34FA06935272}" type="slidenum">
              <a:rPr lang="en-US"/>
              <a:pPr/>
              <a:t>5</a:t>
            </a:fld>
            <a:endParaRPr lang="th-TH"/>
          </a:p>
        </p:txBody>
      </p:sp>
      <p:sp>
        <p:nvSpPr>
          <p:cNvPr id="22530" name="Freeform 2"/>
          <p:cNvSpPr>
            <a:spLocks/>
          </p:cNvSpPr>
          <p:nvPr/>
        </p:nvSpPr>
        <p:spPr bwMode="auto">
          <a:xfrm>
            <a:off x="5878513" y="2101850"/>
            <a:ext cx="1824037" cy="2760663"/>
          </a:xfrm>
          <a:custGeom>
            <a:avLst/>
            <a:gdLst/>
            <a:ahLst/>
            <a:cxnLst>
              <a:cxn ang="0">
                <a:pos x="0" y="0"/>
              </a:cxn>
              <a:cxn ang="0">
                <a:pos x="0" y="2880"/>
              </a:cxn>
              <a:cxn ang="0">
                <a:pos x="1980" y="2880"/>
              </a:cxn>
              <a:cxn ang="0">
                <a:pos x="1980" y="0"/>
              </a:cxn>
            </a:cxnLst>
            <a:rect l="0" t="0" r="r" b="b"/>
            <a:pathLst>
              <a:path w="1980" h="2880">
                <a:moveTo>
                  <a:pt x="0" y="0"/>
                </a:moveTo>
                <a:lnTo>
                  <a:pt x="0" y="2880"/>
                </a:lnTo>
                <a:lnTo>
                  <a:pt x="1980" y="2880"/>
                </a:lnTo>
                <a:lnTo>
                  <a:pt x="1980" y="0"/>
                </a:lnTo>
              </a:path>
            </a:pathLst>
          </a:custGeom>
          <a:gradFill rotWithShape="1">
            <a:gsLst>
              <a:gs pos="0">
                <a:srgbClr val="B2B2B2">
                  <a:gamma/>
                  <a:shade val="46275"/>
                  <a:invGamma/>
                </a:srgbClr>
              </a:gs>
              <a:gs pos="50000">
                <a:srgbClr val="B2B2B2"/>
              </a:gs>
              <a:gs pos="100000">
                <a:srgbClr val="B2B2B2">
                  <a:gamma/>
                  <a:shade val="46275"/>
                  <a:invGamma/>
                </a:srgbClr>
              </a:gs>
            </a:gsLst>
            <a:lin ang="0" scaled="1"/>
          </a:gradFill>
          <a:ln w="76200">
            <a:solidFill>
              <a:srgbClr val="808080"/>
            </a:solidFill>
            <a:round/>
            <a:headEnd/>
            <a:tailEnd/>
          </a:ln>
        </p:spPr>
        <p:txBody>
          <a:bodyPr/>
          <a:lstStyle/>
          <a:p>
            <a:endParaRPr lang="th-TH"/>
          </a:p>
        </p:txBody>
      </p:sp>
      <p:sp>
        <p:nvSpPr>
          <p:cNvPr id="22531" name="Rectangle 3" descr="Sphere"/>
          <p:cNvSpPr>
            <a:spLocks noChangeArrowheads="1"/>
          </p:cNvSpPr>
          <p:nvPr/>
        </p:nvSpPr>
        <p:spPr bwMode="auto">
          <a:xfrm>
            <a:off x="5913438" y="3165475"/>
            <a:ext cx="1730375" cy="1630363"/>
          </a:xfrm>
          <a:prstGeom prst="rect">
            <a:avLst/>
          </a:prstGeom>
          <a:pattFill prst="sphere">
            <a:fgClr>
              <a:srgbClr val="FF6600"/>
            </a:fgClr>
            <a:bgClr>
              <a:srgbClr val="FFCC99"/>
            </a:bgClr>
          </a:pattFill>
          <a:ln w="6350">
            <a:solidFill>
              <a:srgbClr val="993300"/>
            </a:solidFill>
            <a:miter lim="800000"/>
            <a:headEnd/>
            <a:tailEnd/>
          </a:ln>
        </p:spPr>
        <p:txBody>
          <a:bodyPr/>
          <a:lstStyle/>
          <a:p>
            <a:endParaRPr lang="th-TH"/>
          </a:p>
        </p:txBody>
      </p:sp>
      <p:grpSp>
        <p:nvGrpSpPr>
          <p:cNvPr id="22546" name="Group 18"/>
          <p:cNvGrpSpPr>
            <a:grpSpLocks/>
          </p:cNvGrpSpPr>
          <p:nvPr/>
        </p:nvGrpSpPr>
        <p:grpSpPr bwMode="auto">
          <a:xfrm>
            <a:off x="5913438" y="2657475"/>
            <a:ext cx="1746250" cy="1860550"/>
            <a:chOff x="1433" y="1457"/>
            <a:chExt cx="1100" cy="1172"/>
          </a:xfrm>
        </p:grpSpPr>
        <p:grpSp>
          <p:nvGrpSpPr>
            <p:cNvPr id="22532" name="Group 4"/>
            <p:cNvGrpSpPr>
              <a:grpSpLocks/>
            </p:cNvGrpSpPr>
            <p:nvPr/>
          </p:nvGrpSpPr>
          <p:grpSpPr bwMode="auto">
            <a:xfrm>
              <a:off x="1433" y="1457"/>
              <a:ext cx="1100" cy="755"/>
              <a:chOff x="1433" y="1457"/>
              <a:chExt cx="1100" cy="755"/>
            </a:xfrm>
          </p:grpSpPr>
          <p:sp>
            <p:nvSpPr>
              <p:cNvPr id="22533" name="Rectangle 5"/>
              <p:cNvSpPr>
                <a:spLocks noChangeArrowheads="1"/>
              </p:cNvSpPr>
              <p:nvPr/>
            </p:nvSpPr>
            <p:spPr bwMode="auto">
              <a:xfrm>
                <a:off x="1433" y="1777"/>
                <a:ext cx="1100" cy="43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6350">
                <a:solidFill>
                  <a:srgbClr val="000080"/>
                </a:solidFill>
                <a:miter lim="800000"/>
                <a:headEnd/>
                <a:tailEnd/>
              </a:ln>
            </p:spPr>
            <p:txBody>
              <a:bodyPr/>
              <a:lstStyle/>
              <a:p>
                <a:endParaRPr lang="th-TH"/>
              </a:p>
            </p:txBody>
          </p:sp>
          <p:sp>
            <p:nvSpPr>
              <p:cNvPr id="22534" name="Rectangle 6"/>
              <p:cNvSpPr>
                <a:spLocks noChangeArrowheads="1"/>
              </p:cNvSpPr>
              <p:nvPr/>
            </p:nvSpPr>
            <p:spPr bwMode="auto">
              <a:xfrm>
                <a:off x="1839" y="1518"/>
                <a:ext cx="267" cy="259"/>
              </a:xfrm>
              <a:prstGeom prst="rect">
                <a:avLst/>
              </a:prstGeom>
              <a:gradFill rotWithShape="1">
                <a:gsLst>
                  <a:gs pos="0">
                    <a:srgbClr val="C8A200">
                      <a:gamma/>
                      <a:shade val="76078"/>
                      <a:invGamma/>
                    </a:srgbClr>
                  </a:gs>
                  <a:gs pos="100000">
                    <a:srgbClr val="C8A200"/>
                  </a:gs>
                </a:gsLst>
                <a:path path="shape">
                  <a:fillToRect l="50000" t="50000" r="50000" b="50000"/>
                </a:path>
              </a:gradFill>
              <a:ln w="9525">
                <a:solidFill>
                  <a:srgbClr val="9E8000"/>
                </a:solidFill>
                <a:miter lim="800000"/>
                <a:headEnd/>
                <a:tailEnd/>
              </a:ln>
            </p:spPr>
            <p:txBody>
              <a:bodyPr/>
              <a:lstStyle/>
              <a:p>
                <a:endParaRPr lang="th-TH"/>
              </a:p>
            </p:txBody>
          </p:sp>
          <p:sp>
            <p:nvSpPr>
              <p:cNvPr id="22535" name="Text Box 7"/>
              <p:cNvSpPr txBox="1">
                <a:spLocks noChangeArrowheads="1"/>
              </p:cNvSpPr>
              <p:nvPr/>
            </p:nvSpPr>
            <p:spPr bwMode="auto">
              <a:xfrm>
                <a:off x="1666" y="1457"/>
                <a:ext cx="609" cy="338"/>
              </a:xfrm>
              <a:prstGeom prst="rect">
                <a:avLst/>
              </a:prstGeom>
              <a:noFill/>
              <a:ln w="9525">
                <a:noFill/>
                <a:miter lim="800000"/>
                <a:headEnd/>
                <a:tailEnd/>
              </a:ln>
            </p:spPr>
            <p:txBody>
              <a:bodyPr/>
              <a:lstStyle/>
              <a:p>
                <a:pPr algn="ctr"/>
                <a:r>
                  <a:rPr lang="en-US" sz="2400">
                    <a:latin typeface="Angsana New" pitchFamily="18" charset="-34"/>
                  </a:rPr>
                  <a:t>mass</a:t>
                </a:r>
                <a:endParaRPr lang="en-US">
                  <a:cs typeface="Arial" pitchFamily="34" charset="0"/>
                </a:endParaRPr>
              </a:p>
            </p:txBody>
          </p:sp>
          <p:sp>
            <p:nvSpPr>
              <p:cNvPr id="22536" name="Text Box 8"/>
              <p:cNvSpPr txBox="1">
                <a:spLocks noChangeArrowheads="1"/>
              </p:cNvSpPr>
              <p:nvPr/>
            </p:nvSpPr>
            <p:spPr bwMode="auto">
              <a:xfrm>
                <a:off x="1699" y="1838"/>
                <a:ext cx="609" cy="338"/>
              </a:xfrm>
              <a:prstGeom prst="rect">
                <a:avLst/>
              </a:prstGeom>
              <a:noFill/>
              <a:ln w="9525">
                <a:noFill/>
                <a:miter lim="800000"/>
                <a:headEnd/>
                <a:tailEnd/>
              </a:ln>
            </p:spPr>
            <p:txBody>
              <a:bodyPr/>
              <a:lstStyle/>
              <a:p>
                <a:pPr algn="ctr"/>
                <a:r>
                  <a:rPr lang="en-US" sz="2400">
                    <a:latin typeface="Angsana New" pitchFamily="18" charset="-34"/>
                  </a:rPr>
                  <a:t>Piston</a:t>
                </a:r>
                <a:endParaRPr lang="en-US">
                  <a:cs typeface="Arial" pitchFamily="34" charset="0"/>
                </a:endParaRPr>
              </a:p>
            </p:txBody>
          </p:sp>
        </p:grpSp>
        <p:grpSp>
          <p:nvGrpSpPr>
            <p:cNvPr id="22545" name="Group 17"/>
            <p:cNvGrpSpPr>
              <a:grpSpLocks/>
            </p:cNvGrpSpPr>
            <p:nvPr/>
          </p:nvGrpSpPr>
          <p:grpSpPr bwMode="auto">
            <a:xfrm>
              <a:off x="1581" y="2212"/>
              <a:ext cx="734" cy="417"/>
              <a:chOff x="2900" y="3032"/>
              <a:chExt cx="734" cy="417"/>
            </a:xfrm>
          </p:grpSpPr>
          <p:grpSp>
            <p:nvGrpSpPr>
              <p:cNvPr id="22543" name="Group 15"/>
              <p:cNvGrpSpPr>
                <a:grpSpLocks/>
              </p:cNvGrpSpPr>
              <p:nvPr/>
            </p:nvGrpSpPr>
            <p:grpSpPr bwMode="auto">
              <a:xfrm>
                <a:off x="2900" y="3032"/>
                <a:ext cx="734" cy="186"/>
                <a:chOff x="2396" y="3177"/>
                <a:chExt cx="734" cy="186"/>
              </a:xfrm>
            </p:grpSpPr>
            <p:sp>
              <p:nvSpPr>
                <p:cNvPr id="22537" name="Line 9"/>
                <p:cNvSpPr>
                  <a:spLocks noChangeShapeType="1"/>
                </p:cNvSpPr>
                <p:nvPr/>
              </p:nvSpPr>
              <p:spPr bwMode="auto">
                <a:xfrm flipV="1">
                  <a:off x="2563"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22538" name="Line 10"/>
                <p:cNvSpPr>
                  <a:spLocks noChangeShapeType="1"/>
                </p:cNvSpPr>
                <p:nvPr/>
              </p:nvSpPr>
              <p:spPr bwMode="auto">
                <a:xfrm flipV="1">
                  <a:off x="2757"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22539" name="Line 11"/>
                <p:cNvSpPr>
                  <a:spLocks noChangeShapeType="1"/>
                </p:cNvSpPr>
                <p:nvPr/>
              </p:nvSpPr>
              <p:spPr bwMode="auto">
                <a:xfrm flipV="1">
                  <a:off x="2951"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22540" name="Line 12"/>
                <p:cNvSpPr>
                  <a:spLocks noChangeShapeType="1"/>
                </p:cNvSpPr>
                <p:nvPr/>
              </p:nvSpPr>
              <p:spPr bwMode="auto">
                <a:xfrm flipV="1">
                  <a:off x="3130" y="3177"/>
                  <a:ext cx="0" cy="186"/>
                </a:xfrm>
                <a:prstGeom prst="line">
                  <a:avLst/>
                </a:prstGeom>
                <a:noFill/>
                <a:ln w="9525">
                  <a:solidFill>
                    <a:srgbClr val="333399"/>
                  </a:solidFill>
                  <a:round/>
                  <a:headEnd/>
                  <a:tailEnd type="triangle" w="med" len="med"/>
                </a:ln>
                <a:effectLst/>
              </p:spPr>
              <p:txBody>
                <a:bodyPr/>
                <a:lstStyle/>
                <a:p>
                  <a:endParaRPr lang="th-TH"/>
                </a:p>
              </p:txBody>
            </p:sp>
            <p:sp>
              <p:nvSpPr>
                <p:cNvPr id="22541" name="Line 13"/>
                <p:cNvSpPr>
                  <a:spLocks noChangeShapeType="1"/>
                </p:cNvSpPr>
                <p:nvPr/>
              </p:nvSpPr>
              <p:spPr bwMode="auto">
                <a:xfrm flipV="1">
                  <a:off x="2396" y="3177"/>
                  <a:ext cx="0" cy="186"/>
                </a:xfrm>
                <a:prstGeom prst="line">
                  <a:avLst/>
                </a:prstGeom>
                <a:noFill/>
                <a:ln w="9525">
                  <a:solidFill>
                    <a:srgbClr val="333399"/>
                  </a:solidFill>
                  <a:round/>
                  <a:headEnd/>
                  <a:tailEnd type="triangle" w="med" len="med"/>
                </a:ln>
                <a:effectLst/>
              </p:spPr>
              <p:txBody>
                <a:bodyPr/>
                <a:lstStyle/>
                <a:p>
                  <a:endParaRPr lang="th-TH"/>
                </a:p>
              </p:txBody>
            </p:sp>
          </p:grpSp>
          <p:sp>
            <p:nvSpPr>
              <p:cNvPr id="22544" name="Text Box 16"/>
              <p:cNvSpPr txBox="1">
                <a:spLocks noChangeArrowheads="1"/>
              </p:cNvSpPr>
              <p:nvPr/>
            </p:nvSpPr>
            <p:spPr bwMode="auto">
              <a:xfrm>
                <a:off x="3182" y="3218"/>
                <a:ext cx="158" cy="231"/>
              </a:xfrm>
              <a:prstGeom prst="rect">
                <a:avLst/>
              </a:prstGeom>
              <a:noFill/>
              <a:ln w="9525">
                <a:noFill/>
                <a:miter lim="800000"/>
                <a:headEnd/>
                <a:tailEnd/>
              </a:ln>
              <a:effectLst/>
            </p:spPr>
            <p:txBody>
              <a:bodyPr>
                <a:spAutoFit/>
              </a:bodyPr>
              <a:lstStyle/>
              <a:p>
                <a:pPr>
                  <a:spcBef>
                    <a:spcPct val="50000"/>
                  </a:spcBef>
                </a:pPr>
                <a:r>
                  <a:rPr lang="en-US"/>
                  <a:t>P</a:t>
                </a:r>
                <a:endParaRPr lang="th-TH"/>
              </a:p>
            </p:txBody>
          </p:sp>
        </p:grpSp>
      </p:grpSp>
      <p:sp>
        <p:nvSpPr>
          <p:cNvPr id="22547" name="Rectangle 19"/>
          <p:cNvSpPr>
            <a:spLocks noChangeArrowheads="1"/>
          </p:cNvSpPr>
          <p:nvPr/>
        </p:nvSpPr>
        <p:spPr bwMode="auto">
          <a:xfrm>
            <a:off x="646113" y="1452563"/>
            <a:ext cx="5018087" cy="2014537"/>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l"/>
            </a:pPr>
            <a:r>
              <a:rPr lang="en-US" sz="3200"/>
              <a:t>If the energy crossing the boundary of a closed system is not heat, it must be WORK</a:t>
            </a:r>
            <a:endParaRPr lang="th-TH" sz="3200"/>
          </a:p>
        </p:txBody>
      </p:sp>
      <p:sp>
        <p:nvSpPr>
          <p:cNvPr id="22549" name="Rectangle 21"/>
          <p:cNvSpPr>
            <a:spLocks noChangeArrowheads="1"/>
          </p:cNvSpPr>
          <p:nvPr/>
        </p:nvSpPr>
        <p:spPr bwMode="auto">
          <a:xfrm>
            <a:off x="195263" y="228600"/>
            <a:ext cx="8015287" cy="914400"/>
          </a:xfrm>
          <a:prstGeom prst="rect">
            <a:avLst/>
          </a:prstGeom>
          <a:noFill/>
          <a:ln w="9525">
            <a:noFill/>
            <a:miter lim="800000"/>
            <a:headEnd/>
            <a:tailEnd/>
          </a:ln>
          <a:effectLst/>
        </p:spPr>
        <p:txBody>
          <a:bodyPr anchor="ctr"/>
          <a:lstStyle/>
          <a:p>
            <a:r>
              <a:rPr lang="en-US" sz="4200">
                <a:solidFill>
                  <a:schemeClr val="tx2"/>
                </a:solidFill>
              </a:rPr>
              <a:t>Work, W</a:t>
            </a:r>
            <a:endParaRPr lang="th-TH" sz="4200">
              <a:solidFill>
                <a:schemeClr val="tx2"/>
              </a:solidFill>
            </a:endParaRPr>
          </a:p>
        </p:txBody>
      </p:sp>
      <p:sp>
        <p:nvSpPr>
          <p:cNvPr id="22551" name="Text Box 23"/>
          <p:cNvSpPr txBox="1">
            <a:spLocks noChangeArrowheads="1"/>
          </p:cNvSpPr>
          <p:nvPr/>
        </p:nvSpPr>
        <p:spPr bwMode="auto">
          <a:xfrm>
            <a:off x="798513" y="5381625"/>
            <a:ext cx="7175500" cy="854075"/>
          </a:xfrm>
          <a:prstGeom prst="rect">
            <a:avLst/>
          </a:prstGeom>
          <a:noFill/>
          <a:ln w="9525">
            <a:noFill/>
            <a:miter lim="800000"/>
            <a:headEnd/>
            <a:tailEnd/>
          </a:ln>
          <a:effectLst/>
        </p:spPr>
        <p:txBody>
          <a:bodyPr>
            <a:spAutoFit/>
          </a:bodyPr>
          <a:lstStyle/>
          <a:p>
            <a:pPr>
              <a:spcBef>
                <a:spcPct val="50000"/>
              </a:spcBef>
            </a:pPr>
            <a:r>
              <a:rPr lang="en-US" sz="2000" i="1">
                <a:solidFill>
                  <a:srgbClr val="0000CC"/>
                </a:solidFill>
                <a:latin typeface="Times New Roman" pitchFamily="18" charset="0"/>
              </a:rPr>
              <a:t>Unit of work: amount; W= J or Btu,  q = kJ/kg or ft-lbf, </a:t>
            </a:r>
          </a:p>
          <a:p>
            <a:pPr>
              <a:spcBef>
                <a:spcPct val="50000"/>
              </a:spcBef>
            </a:pPr>
            <a:r>
              <a:rPr lang="en-US" sz="2000" i="1">
                <a:solidFill>
                  <a:srgbClr val="0000CC"/>
                </a:solidFill>
                <a:latin typeface="Times New Roman" pitchFamily="18" charset="0"/>
              </a:rPr>
              <a:t>                 rate = POWER :  W</a:t>
            </a:r>
            <a:r>
              <a:rPr lang="en-US" sz="2000" i="1" baseline="30000">
                <a:solidFill>
                  <a:srgbClr val="0000CC"/>
                </a:solidFill>
                <a:latin typeface="Times New Roman" pitchFamily="18" charset="0"/>
              </a:rPr>
              <a:t>o</a:t>
            </a:r>
            <a:r>
              <a:rPr lang="en-US" sz="2000" i="1">
                <a:solidFill>
                  <a:srgbClr val="0000CC"/>
                </a:solidFill>
                <a:latin typeface="Times New Roman" pitchFamily="18" charset="0"/>
              </a:rPr>
              <a:t> =</a:t>
            </a:r>
            <a:r>
              <a:rPr lang="en-US" sz="2000" i="1" baseline="30000">
                <a:solidFill>
                  <a:srgbClr val="0000CC"/>
                </a:solidFill>
                <a:latin typeface="Times New Roman" pitchFamily="18" charset="0"/>
              </a:rPr>
              <a:t> </a:t>
            </a:r>
            <a:r>
              <a:rPr lang="en-US" sz="2000" i="1">
                <a:solidFill>
                  <a:srgbClr val="0000CC"/>
                </a:solidFill>
                <a:latin typeface="Times New Roman" pitchFamily="18" charset="0"/>
              </a:rPr>
              <a:t>J/s = kW or (ft-lbf)/s, or HP</a:t>
            </a:r>
          </a:p>
        </p:txBody>
      </p:sp>
      <p:grpSp>
        <p:nvGrpSpPr>
          <p:cNvPr id="22568" name="Group 40"/>
          <p:cNvGrpSpPr>
            <a:grpSpLocks/>
          </p:cNvGrpSpPr>
          <p:nvPr/>
        </p:nvGrpSpPr>
        <p:grpSpPr bwMode="auto">
          <a:xfrm>
            <a:off x="6846888" y="2060575"/>
            <a:ext cx="1982787" cy="536575"/>
            <a:chOff x="4313" y="1674"/>
            <a:chExt cx="1249" cy="338"/>
          </a:xfrm>
        </p:grpSpPr>
        <p:grpSp>
          <p:nvGrpSpPr>
            <p:cNvPr id="22566" name="Group 38"/>
            <p:cNvGrpSpPr>
              <a:grpSpLocks/>
            </p:cNvGrpSpPr>
            <p:nvPr/>
          </p:nvGrpSpPr>
          <p:grpSpPr bwMode="auto">
            <a:xfrm>
              <a:off x="4953" y="1674"/>
              <a:ext cx="609" cy="338"/>
              <a:chOff x="5085" y="1674"/>
              <a:chExt cx="609" cy="338"/>
            </a:xfrm>
          </p:grpSpPr>
          <p:sp>
            <p:nvSpPr>
              <p:cNvPr id="22555" name="Rectangle 27"/>
              <p:cNvSpPr>
                <a:spLocks noChangeArrowheads="1"/>
              </p:cNvSpPr>
              <p:nvPr/>
            </p:nvSpPr>
            <p:spPr bwMode="auto">
              <a:xfrm>
                <a:off x="5258" y="1735"/>
                <a:ext cx="267" cy="259"/>
              </a:xfrm>
              <a:prstGeom prst="rect">
                <a:avLst/>
              </a:prstGeom>
              <a:gradFill rotWithShape="1">
                <a:gsLst>
                  <a:gs pos="0">
                    <a:srgbClr val="C8A200">
                      <a:gamma/>
                      <a:shade val="76078"/>
                      <a:invGamma/>
                    </a:srgbClr>
                  </a:gs>
                  <a:gs pos="100000">
                    <a:srgbClr val="C8A200"/>
                  </a:gs>
                </a:gsLst>
                <a:path path="shape">
                  <a:fillToRect l="50000" t="50000" r="50000" b="50000"/>
                </a:path>
              </a:gradFill>
              <a:ln w="9525">
                <a:solidFill>
                  <a:srgbClr val="9E8000"/>
                </a:solidFill>
                <a:miter lim="800000"/>
                <a:headEnd/>
                <a:tailEnd/>
              </a:ln>
            </p:spPr>
            <p:txBody>
              <a:bodyPr/>
              <a:lstStyle/>
              <a:p>
                <a:endParaRPr lang="th-TH"/>
              </a:p>
            </p:txBody>
          </p:sp>
          <p:sp>
            <p:nvSpPr>
              <p:cNvPr id="22556" name="Text Box 28"/>
              <p:cNvSpPr txBox="1">
                <a:spLocks noChangeArrowheads="1"/>
              </p:cNvSpPr>
              <p:nvPr/>
            </p:nvSpPr>
            <p:spPr bwMode="auto">
              <a:xfrm>
                <a:off x="5085" y="1674"/>
                <a:ext cx="609" cy="338"/>
              </a:xfrm>
              <a:prstGeom prst="rect">
                <a:avLst/>
              </a:prstGeom>
              <a:noFill/>
              <a:ln w="9525">
                <a:noFill/>
                <a:miter lim="800000"/>
                <a:headEnd/>
                <a:tailEnd/>
              </a:ln>
            </p:spPr>
            <p:txBody>
              <a:bodyPr/>
              <a:lstStyle/>
              <a:p>
                <a:pPr algn="ctr"/>
                <a:r>
                  <a:rPr lang="en-US" sz="2400">
                    <a:latin typeface="Angsana New" pitchFamily="18" charset="-34"/>
                  </a:rPr>
                  <a:t>mass</a:t>
                </a:r>
                <a:endParaRPr lang="en-US">
                  <a:cs typeface="Arial" pitchFamily="34" charset="0"/>
                </a:endParaRPr>
              </a:p>
            </p:txBody>
          </p:sp>
        </p:grpSp>
        <p:sp>
          <p:nvSpPr>
            <p:cNvPr id="22567" name="Line 39"/>
            <p:cNvSpPr>
              <a:spLocks noChangeShapeType="1"/>
            </p:cNvSpPr>
            <p:nvPr/>
          </p:nvSpPr>
          <p:spPr bwMode="auto">
            <a:xfrm>
              <a:off x="4313" y="1994"/>
              <a:ext cx="1249" cy="0"/>
            </a:xfrm>
            <a:prstGeom prst="line">
              <a:avLst/>
            </a:prstGeom>
            <a:noFill/>
            <a:ln w="15875">
              <a:solidFill>
                <a:srgbClr val="FF0000"/>
              </a:solidFill>
              <a:prstDash val="dashDot"/>
              <a:round/>
              <a:headEnd/>
              <a:tailEnd/>
            </a:ln>
            <a:effectLst/>
          </p:spPr>
          <p:txBody>
            <a:bodyPr/>
            <a:lstStyle/>
            <a:p>
              <a:endParaRPr lang="th-TH"/>
            </a:p>
          </p:txBody>
        </p:sp>
      </p:grpSp>
      <p:graphicFrame>
        <p:nvGraphicFramePr>
          <p:cNvPr id="22569" name="Object 41"/>
          <p:cNvGraphicFramePr>
            <a:graphicFrameLocks noChangeAspect="1"/>
          </p:cNvGraphicFramePr>
          <p:nvPr/>
        </p:nvGraphicFramePr>
        <p:xfrm>
          <a:off x="1065213" y="4322763"/>
          <a:ext cx="2987675" cy="944562"/>
        </p:xfrm>
        <a:graphic>
          <a:graphicData uri="http://schemas.openxmlformats.org/presentationml/2006/ole">
            <p:oleObj spid="_x0000_s22569" name="Equation" r:id="rId3" imgW="1485720" imgH="469800" progId="Equation.3">
              <p:embed/>
            </p:oleObj>
          </a:graphicData>
        </a:graphic>
      </p:graphicFrame>
      <p:graphicFrame>
        <p:nvGraphicFramePr>
          <p:cNvPr id="22570" name="Object 42"/>
          <p:cNvGraphicFramePr>
            <a:graphicFrameLocks noChangeAspect="1"/>
          </p:cNvGraphicFramePr>
          <p:nvPr/>
        </p:nvGraphicFramePr>
        <p:xfrm>
          <a:off x="1065213" y="3475038"/>
          <a:ext cx="2447925" cy="760412"/>
        </p:xfrm>
        <a:graphic>
          <a:graphicData uri="http://schemas.openxmlformats.org/presentationml/2006/ole">
            <p:oleObj spid="_x0000_s22570" name="Equation" r:id="rId4" imgW="12697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afterEffect">
                                  <p:stCondLst>
                                    <p:cond delay="1000"/>
                                  </p:stCondLst>
                                  <p:childTnLst>
                                    <p:animMotion origin="layout" path="M -8.33333E-7 3.33333E-6 L -8.33333E-7 -0.0882 " pathEditMode="relative" rAng="0" ptsTypes="AA">
                                      <p:cBhvr>
                                        <p:cTn id="6" dur="3000" fill="hold"/>
                                        <p:tgtEl>
                                          <p:spTgt spid="22546"/>
                                        </p:tgtEl>
                                        <p:attrNameLst>
                                          <p:attrName>ppt_x</p:attrName>
                                          <p:attrName>ppt_y</p:attrName>
                                        </p:attrNameLst>
                                      </p:cBhvr>
                                      <p:rCtr x="0" y="-44"/>
                                    </p:animMotion>
                                  </p:childTnLst>
                                </p:cTn>
                              </p:par>
                            </p:childTnLst>
                          </p:cTn>
                        </p:par>
                        <p:par>
                          <p:cTn id="7" fill="hold">
                            <p:stCondLst>
                              <p:cond delay="4000"/>
                            </p:stCondLst>
                            <p:childTnLst>
                              <p:par>
                                <p:cTn id="8" presetID="10" presetClass="entr" presetSubtype="0" fill="hold" nodeType="afterEffect">
                                  <p:stCondLst>
                                    <p:cond delay="0"/>
                                  </p:stCondLst>
                                  <p:childTnLst>
                                    <p:set>
                                      <p:cBhvr>
                                        <p:cTn id="9" dur="1" fill="hold">
                                          <p:stCondLst>
                                            <p:cond delay="0"/>
                                          </p:stCondLst>
                                        </p:cTn>
                                        <p:tgtEl>
                                          <p:spTgt spid="22568"/>
                                        </p:tgtEl>
                                        <p:attrNameLst>
                                          <p:attrName>style.visibility</p:attrName>
                                        </p:attrNameLst>
                                      </p:cBhvr>
                                      <p:to>
                                        <p:strVal val="visible"/>
                                      </p:to>
                                    </p:set>
                                    <p:animEffect transition="in" filter="fade">
                                      <p:cBhvr>
                                        <p:cTn id="10" dur="2000"/>
                                        <p:tgtEl>
                                          <p:spTgt spid="22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21440406-0D08-46B3-8BF8-51F0BD448702}" type="slidenum">
              <a:rPr lang="en-US"/>
              <a:pPr/>
              <a:t>50</a:t>
            </a:fld>
            <a:endParaRPr lang="th-TH"/>
          </a:p>
        </p:txBody>
      </p:sp>
      <p:sp>
        <p:nvSpPr>
          <p:cNvPr id="95234" name="Rectangle 2"/>
          <p:cNvSpPr>
            <a:spLocks noGrp="1" noChangeArrowheads="1"/>
          </p:cNvSpPr>
          <p:nvPr>
            <p:ph type="title"/>
          </p:nvPr>
        </p:nvSpPr>
        <p:spPr/>
        <p:txBody>
          <a:bodyPr/>
          <a:lstStyle/>
          <a:p>
            <a:r>
              <a:rPr lang="en-US" i="1">
                <a:solidFill>
                  <a:schemeClr val="tx1"/>
                </a:solidFill>
              </a:rPr>
              <a:t>(c) Q</a:t>
            </a:r>
            <a:r>
              <a:rPr lang="en-US" i="1" baseline="-25000">
                <a:solidFill>
                  <a:schemeClr val="tx1"/>
                </a:solidFill>
              </a:rPr>
              <a:t>13</a:t>
            </a:r>
            <a:r>
              <a:rPr lang="en-US" i="1">
                <a:solidFill>
                  <a:schemeClr val="tx1"/>
                </a:solidFill>
              </a:rPr>
              <a:t>=? ;</a:t>
            </a:r>
            <a:endParaRPr lang="th-TH" i="1">
              <a:solidFill>
                <a:schemeClr val="tx1"/>
              </a:solidFill>
            </a:endParaRPr>
          </a:p>
        </p:txBody>
      </p:sp>
      <p:sp>
        <p:nvSpPr>
          <p:cNvPr id="95235" name="Rectangle 3"/>
          <p:cNvSpPr>
            <a:spLocks noGrp="1" noChangeArrowheads="1"/>
          </p:cNvSpPr>
          <p:nvPr>
            <p:ph type="body" idx="1"/>
          </p:nvPr>
        </p:nvSpPr>
        <p:spPr/>
        <p:txBody>
          <a:bodyPr/>
          <a:lstStyle/>
          <a:p>
            <a:pPr>
              <a:buFont typeface="Wingdings" pitchFamily="2" charset="2"/>
              <a:buNone/>
            </a:pPr>
            <a:r>
              <a:rPr lang="en-US"/>
              <a:t>1</a:t>
            </a:r>
            <a:r>
              <a:rPr lang="en-US" baseline="30000"/>
              <a:t>st</a:t>
            </a:r>
            <a:r>
              <a:rPr lang="en-US"/>
              <a:t> law for a closed system</a:t>
            </a:r>
          </a:p>
          <a:p>
            <a:pPr>
              <a:buFont typeface="Wingdings" pitchFamily="2" charset="2"/>
              <a:buNone/>
            </a:pPr>
            <a:r>
              <a:rPr lang="en-US" sz="2800"/>
              <a:t>Assume both </a:t>
            </a:r>
            <a:r>
              <a:rPr lang="el-GR" sz="2800">
                <a:cs typeface="Arial" pitchFamily="34" charset="0"/>
              </a:rPr>
              <a:t>Δ</a:t>
            </a:r>
            <a:r>
              <a:rPr lang="en-US" sz="2800">
                <a:cs typeface="Arial" pitchFamily="34" charset="0"/>
              </a:rPr>
              <a:t>KE and </a:t>
            </a:r>
            <a:r>
              <a:rPr lang="el-GR" sz="2800">
                <a:cs typeface="Arial" pitchFamily="34" charset="0"/>
              </a:rPr>
              <a:t>Δ</a:t>
            </a:r>
            <a:r>
              <a:rPr lang="en-US" sz="2800">
                <a:cs typeface="Arial" pitchFamily="34" charset="0"/>
              </a:rPr>
              <a:t>PE =0</a:t>
            </a:r>
          </a:p>
          <a:p>
            <a:pPr>
              <a:buFont typeface="Wingdings" pitchFamily="2" charset="2"/>
              <a:buNone/>
            </a:pPr>
            <a:r>
              <a:rPr lang="en-US" sz="2800" b="1">
                <a:solidFill>
                  <a:srgbClr val="0000CC"/>
                </a:solidFill>
                <a:effectLst>
                  <a:outerShdw blurRad="38100" dist="38100" dir="2700000" algn="tl">
                    <a:srgbClr val="C0C0C0"/>
                  </a:outerShdw>
                </a:effectLst>
              </a:rPr>
              <a:t>	Q – W 	= 	</a:t>
            </a:r>
            <a:r>
              <a:rPr lang="th-TH" sz="2800" b="1">
                <a:solidFill>
                  <a:srgbClr val="0000CC"/>
                </a:solidFill>
                <a:effectLst>
                  <a:outerShdw blurRad="38100" dist="38100" dir="2700000" algn="tl">
                    <a:srgbClr val="C0C0C0"/>
                  </a:outerShdw>
                </a:effectLst>
              </a:rPr>
              <a:t>Δ</a:t>
            </a:r>
            <a:r>
              <a:rPr lang="en-US" sz="2800" b="1">
                <a:solidFill>
                  <a:srgbClr val="0000CC"/>
                </a:solidFill>
                <a:effectLst>
                  <a:outerShdw blurRad="38100" dist="38100" dir="2700000" algn="tl">
                    <a:srgbClr val="C0C0C0"/>
                  </a:outerShdw>
                </a:effectLst>
              </a:rPr>
              <a:t>U + </a:t>
            </a:r>
            <a:r>
              <a:rPr lang="th-TH" sz="2800" b="1">
                <a:solidFill>
                  <a:srgbClr val="0000CC"/>
                </a:solidFill>
                <a:effectLst>
                  <a:outerShdw blurRad="38100" dist="38100" dir="2700000" algn="tl">
                    <a:srgbClr val="C0C0C0"/>
                  </a:outerShdw>
                </a:effectLst>
              </a:rPr>
              <a:t>Δ</a:t>
            </a:r>
            <a:r>
              <a:rPr lang="en-US" sz="2800" b="1">
                <a:solidFill>
                  <a:srgbClr val="0000CC"/>
                </a:solidFill>
                <a:effectLst>
                  <a:outerShdw blurRad="38100" dist="38100" dir="2700000" algn="tl">
                    <a:srgbClr val="C0C0C0"/>
                  </a:outerShdw>
                </a:effectLst>
              </a:rPr>
              <a:t>KE + </a:t>
            </a:r>
            <a:r>
              <a:rPr lang="th-TH" sz="2800" b="1">
                <a:solidFill>
                  <a:srgbClr val="0000CC"/>
                </a:solidFill>
                <a:effectLst>
                  <a:outerShdw blurRad="38100" dist="38100" dir="2700000" algn="tl">
                    <a:srgbClr val="C0C0C0"/>
                  </a:outerShdw>
                </a:effectLst>
              </a:rPr>
              <a:t>Δ</a:t>
            </a:r>
            <a:r>
              <a:rPr lang="en-US" sz="2800" b="1">
                <a:solidFill>
                  <a:srgbClr val="0000CC"/>
                </a:solidFill>
                <a:effectLst>
                  <a:outerShdw blurRad="38100" dist="38100" dir="2700000" algn="tl">
                    <a:srgbClr val="C0C0C0"/>
                  </a:outerShdw>
                </a:effectLst>
              </a:rPr>
              <a:t>P</a:t>
            </a:r>
            <a:r>
              <a:rPr lang="th-TH" sz="2800" b="1">
                <a:solidFill>
                  <a:srgbClr val="0000CC"/>
                </a:solidFill>
                <a:effectLst>
                  <a:outerShdw blurRad="38100" dist="38100" dir="2700000" algn="tl">
                    <a:srgbClr val="C0C0C0"/>
                  </a:outerShdw>
                </a:effectLst>
              </a:rPr>
              <a:t>E</a:t>
            </a:r>
            <a:endParaRPr lang="en-US" sz="2800" b="1">
              <a:solidFill>
                <a:srgbClr val="0000CC"/>
              </a:solidFill>
              <a:effectLst>
                <a:outerShdw blurRad="38100" dist="38100" dir="2700000" algn="tl">
                  <a:srgbClr val="C0C0C0"/>
                </a:outerShdw>
              </a:effectLst>
            </a:endParaRPr>
          </a:p>
          <a:p>
            <a:pPr>
              <a:buFont typeface="Wingdings" pitchFamily="2" charset="2"/>
              <a:buNone/>
            </a:pPr>
            <a:r>
              <a:rPr lang="en-US" sz="2800" b="1">
                <a:solidFill>
                  <a:srgbClr val="0000CC"/>
                </a:solidFill>
                <a:effectLst>
                  <a:outerShdw blurRad="38100" dist="38100" dir="2700000" algn="tl">
                    <a:srgbClr val="C0C0C0"/>
                  </a:outerShdw>
                </a:effectLst>
              </a:rPr>
              <a:t>	Q</a:t>
            </a:r>
            <a:r>
              <a:rPr lang="en-US" sz="2800" b="1" baseline="-25000">
                <a:solidFill>
                  <a:srgbClr val="0000CC"/>
                </a:solidFill>
                <a:effectLst>
                  <a:outerShdw blurRad="38100" dist="38100" dir="2700000" algn="tl">
                    <a:srgbClr val="C0C0C0"/>
                  </a:outerShdw>
                </a:effectLst>
              </a:rPr>
              <a:t>13</a:t>
            </a:r>
            <a:r>
              <a:rPr lang="en-US" sz="2800" b="1">
                <a:solidFill>
                  <a:srgbClr val="0000CC"/>
                </a:solidFill>
                <a:effectLst>
                  <a:outerShdw blurRad="38100" dist="38100" dir="2700000" algn="tl">
                    <a:srgbClr val="C0C0C0"/>
                  </a:outerShdw>
                </a:effectLst>
              </a:rPr>
              <a:t> = </a:t>
            </a:r>
            <a:r>
              <a:rPr lang="th-TH" sz="2800" b="1">
                <a:solidFill>
                  <a:srgbClr val="0000CC"/>
                </a:solidFill>
                <a:effectLst>
                  <a:outerShdw blurRad="38100" dist="38100" dir="2700000" algn="tl">
                    <a:srgbClr val="C0C0C0"/>
                  </a:outerShdw>
                </a:effectLst>
              </a:rPr>
              <a:t>Δ</a:t>
            </a:r>
            <a:r>
              <a:rPr lang="en-US" sz="2800" b="1">
                <a:solidFill>
                  <a:srgbClr val="0000CC"/>
                </a:solidFill>
                <a:effectLst>
                  <a:outerShdw blurRad="38100" dist="38100" dir="2700000" algn="tl">
                    <a:srgbClr val="C0C0C0"/>
                  </a:outerShdw>
                </a:effectLst>
              </a:rPr>
              <a:t>U + W</a:t>
            </a:r>
            <a:r>
              <a:rPr lang="en-US" sz="2800" b="1" baseline="-25000">
                <a:solidFill>
                  <a:srgbClr val="0000CC"/>
                </a:solidFill>
                <a:effectLst>
                  <a:outerShdw blurRad="38100" dist="38100" dir="2700000" algn="tl">
                    <a:srgbClr val="C0C0C0"/>
                  </a:outerShdw>
                </a:effectLst>
              </a:rPr>
              <a:t>13</a:t>
            </a:r>
            <a:r>
              <a:rPr lang="en-US" sz="2800" b="1">
                <a:solidFill>
                  <a:srgbClr val="0000CC"/>
                </a:solidFill>
                <a:effectLst>
                  <a:outerShdw blurRad="38100" dist="38100" dir="2700000" algn="tl">
                    <a:srgbClr val="C0C0C0"/>
                  </a:outerShdw>
                </a:effectLst>
              </a:rPr>
              <a:t> </a:t>
            </a:r>
          </a:p>
          <a:p>
            <a:pPr>
              <a:buFont typeface="Wingdings" pitchFamily="2" charset="2"/>
              <a:buNone/>
            </a:pPr>
            <a:r>
              <a:rPr lang="en-US" sz="2800">
                <a:solidFill>
                  <a:srgbClr val="0000CC"/>
                </a:solidFill>
              </a:rPr>
              <a:t>	</a:t>
            </a:r>
            <a:r>
              <a:rPr lang="th-TH" sz="2800">
                <a:solidFill>
                  <a:srgbClr val="0000CC"/>
                </a:solidFill>
              </a:rPr>
              <a:t>Δ</a:t>
            </a:r>
            <a:r>
              <a:rPr lang="en-US" sz="2800">
                <a:solidFill>
                  <a:srgbClr val="0000CC"/>
                </a:solidFill>
              </a:rPr>
              <a:t>U = U</a:t>
            </a:r>
            <a:r>
              <a:rPr lang="en-US" sz="2800" baseline="-25000">
                <a:solidFill>
                  <a:srgbClr val="0000CC"/>
                </a:solidFill>
              </a:rPr>
              <a:t>3</a:t>
            </a:r>
            <a:r>
              <a:rPr lang="en-US" sz="2800">
                <a:solidFill>
                  <a:srgbClr val="0000CC"/>
                </a:solidFill>
              </a:rPr>
              <a:t> – U</a:t>
            </a:r>
            <a:r>
              <a:rPr lang="en-US" sz="2800" baseline="-25000">
                <a:solidFill>
                  <a:srgbClr val="0000CC"/>
                </a:solidFill>
              </a:rPr>
              <a:t>1</a:t>
            </a:r>
            <a:r>
              <a:rPr lang="en-US" sz="2800">
                <a:solidFill>
                  <a:srgbClr val="0000CC"/>
                </a:solidFill>
              </a:rPr>
              <a:t> = mC</a:t>
            </a:r>
            <a:r>
              <a:rPr lang="en-US" sz="2800" baseline="-25000">
                <a:solidFill>
                  <a:srgbClr val="0000CC"/>
                </a:solidFill>
              </a:rPr>
              <a:t>v</a:t>
            </a:r>
            <a:r>
              <a:rPr lang="en-US" sz="2800">
                <a:solidFill>
                  <a:srgbClr val="0000CC"/>
                </a:solidFill>
              </a:rPr>
              <a:t>(T</a:t>
            </a:r>
            <a:r>
              <a:rPr lang="en-US" sz="2800" baseline="-25000">
                <a:solidFill>
                  <a:srgbClr val="0000CC"/>
                </a:solidFill>
              </a:rPr>
              <a:t>3</a:t>
            </a:r>
            <a:r>
              <a:rPr lang="en-US" sz="2800">
                <a:solidFill>
                  <a:srgbClr val="0000CC"/>
                </a:solidFill>
              </a:rPr>
              <a:t> – T</a:t>
            </a:r>
            <a:r>
              <a:rPr lang="en-US" sz="2800" baseline="-25000">
                <a:solidFill>
                  <a:srgbClr val="0000CC"/>
                </a:solidFill>
              </a:rPr>
              <a:t>1</a:t>
            </a:r>
            <a:r>
              <a:rPr lang="en-US" sz="2800">
                <a:solidFill>
                  <a:srgbClr val="0000CC"/>
                </a:solidFill>
              </a:rPr>
              <a:t>)</a:t>
            </a:r>
          </a:p>
          <a:p>
            <a:pPr>
              <a:buFont typeface="Wingdings" pitchFamily="2" charset="2"/>
              <a:buNone/>
            </a:pPr>
            <a:r>
              <a:rPr lang="en-US" sz="2800">
                <a:solidFill>
                  <a:srgbClr val="0000CC"/>
                </a:solidFill>
              </a:rPr>
              <a:t>	m = P</a:t>
            </a:r>
            <a:r>
              <a:rPr lang="en-US" sz="2800" baseline="-25000">
                <a:solidFill>
                  <a:srgbClr val="0000CC"/>
                </a:solidFill>
              </a:rPr>
              <a:t>1</a:t>
            </a:r>
            <a:r>
              <a:rPr lang="en-US" sz="2800">
                <a:solidFill>
                  <a:srgbClr val="0000CC"/>
                </a:solidFill>
              </a:rPr>
              <a:t>V</a:t>
            </a:r>
            <a:r>
              <a:rPr lang="en-US" sz="2800" baseline="-25000">
                <a:solidFill>
                  <a:srgbClr val="0000CC"/>
                </a:solidFill>
              </a:rPr>
              <a:t>1</a:t>
            </a:r>
            <a:r>
              <a:rPr lang="en-US" sz="2800">
                <a:solidFill>
                  <a:srgbClr val="0000CC"/>
                </a:solidFill>
              </a:rPr>
              <a:t>/RT</a:t>
            </a:r>
            <a:r>
              <a:rPr lang="en-US" sz="2800" baseline="-25000">
                <a:solidFill>
                  <a:srgbClr val="0000CC"/>
                </a:solidFill>
              </a:rPr>
              <a:t>1</a:t>
            </a:r>
            <a:r>
              <a:rPr lang="en-US" sz="2800">
                <a:solidFill>
                  <a:srgbClr val="0000CC"/>
                </a:solidFill>
              </a:rPr>
              <a:t>	=  0.697 kg</a:t>
            </a:r>
          </a:p>
          <a:p>
            <a:pPr>
              <a:buFont typeface="Wingdings" pitchFamily="2" charset="2"/>
              <a:buNone/>
            </a:pPr>
            <a:r>
              <a:rPr lang="en-US" sz="2000">
                <a:solidFill>
                  <a:srgbClr val="0000CC"/>
                </a:solidFill>
              </a:rPr>
              <a:t>Average temp = (1400+300)/2 = 850K </a:t>
            </a:r>
            <a:r>
              <a:rPr lang="en-US" sz="2000">
                <a:solidFill>
                  <a:srgbClr val="0000CC"/>
                </a:solidFill>
                <a:sym typeface="Wingdings" pitchFamily="2" charset="2"/>
              </a:rPr>
              <a:t> </a:t>
            </a:r>
          </a:p>
          <a:p>
            <a:pPr>
              <a:buFont typeface="Wingdings" pitchFamily="2" charset="2"/>
              <a:buNone/>
            </a:pPr>
            <a:r>
              <a:rPr lang="en-US" sz="2000">
                <a:solidFill>
                  <a:srgbClr val="0000CC"/>
                </a:solidFill>
                <a:sym typeface="Wingdings" pitchFamily="2" charset="2"/>
              </a:rPr>
              <a:t>Interporation from Table A2, C</a:t>
            </a:r>
            <a:r>
              <a:rPr lang="en-US" sz="2000" baseline="-25000">
                <a:solidFill>
                  <a:srgbClr val="0000CC"/>
                </a:solidFill>
                <a:sym typeface="Wingdings" pitchFamily="2" charset="2"/>
              </a:rPr>
              <a:t>v </a:t>
            </a:r>
            <a:r>
              <a:rPr lang="en-US" sz="2000">
                <a:solidFill>
                  <a:srgbClr val="0000CC"/>
                </a:solidFill>
                <a:sym typeface="Wingdings" pitchFamily="2" charset="2"/>
              </a:rPr>
              <a:t>= 0.823 kJ/kgK</a:t>
            </a:r>
          </a:p>
          <a:p>
            <a:pPr>
              <a:buFont typeface="Wingdings" pitchFamily="2" charset="2"/>
              <a:buNone/>
            </a:pPr>
            <a:r>
              <a:rPr lang="en-US" sz="2800" b="1">
                <a:solidFill>
                  <a:srgbClr val="0000CC"/>
                </a:solidFill>
                <a:effectLst>
                  <a:outerShdw blurRad="38100" dist="38100" dir="2700000" algn="tl">
                    <a:srgbClr val="C0C0C0"/>
                  </a:outerShdw>
                </a:effectLst>
              </a:rPr>
              <a:t>	</a:t>
            </a:r>
            <a:r>
              <a:rPr lang="en-US" sz="2800" b="1">
                <a:solidFill>
                  <a:srgbClr val="A50021"/>
                </a:solidFill>
                <a:effectLst>
                  <a:outerShdw blurRad="38100" dist="38100" dir="2700000" algn="tl">
                    <a:srgbClr val="C0C0C0"/>
                  </a:outerShdw>
                </a:effectLst>
              </a:rPr>
              <a:t>Q</a:t>
            </a:r>
            <a:r>
              <a:rPr lang="en-US" sz="2800" b="1" baseline="-25000">
                <a:solidFill>
                  <a:srgbClr val="A50021"/>
                </a:solidFill>
                <a:effectLst>
                  <a:outerShdw blurRad="38100" dist="38100" dir="2700000" algn="tl">
                    <a:srgbClr val="C0C0C0"/>
                  </a:outerShdw>
                </a:effectLst>
              </a:rPr>
              <a:t>13</a:t>
            </a:r>
            <a:r>
              <a:rPr lang="en-US" sz="2800" b="1">
                <a:solidFill>
                  <a:srgbClr val="A50021"/>
                </a:solidFill>
                <a:effectLst>
                  <a:outerShdw blurRad="38100" dist="38100" dir="2700000" algn="tl">
                    <a:srgbClr val="C0C0C0"/>
                  </a:outerShdw>
                </a:effectLst>
              </a:rPr>
              <a:t> = 771 kJ     answer</a:t>
            </a:r>
            <a:endParaRPr lang="el-GR" sz="2800" b="1">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2"/>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3"/>
          <p:cNvSpPr>
            <a:spLocks noGrp="1"/>
          </p:cNvSpPr>
          <p:nvPr>
            <p:ph type="sldNum" sz="quarter" idx="12"/>
          </p:nvPr>
        </p:nvSpPr>
        <p:spPr/>
        <p:txBody>
          <a:bodyPr/>
          <a:lstStyle/>
          <a:p>
            <a:fld id="{948CEAC4-E5EE-437E-940C-1D1CDF914B62}" type="slidenum">
              <a:rPr lang="en-US"/>
              <a:pPr/>
              <a:t>51</a:t>
            </a:fld>
            <a:endParaRPr lang="th-TH"/>
          </a:p>
        </p:txBody>
      </p:sp>
      <p:sp>
        <p:nvSpPr>
          <p:cNvPr id="96258" name="Text Box 2"/>
          <p:cNvSpPr txBox="1">
            <a:spLocks noChangeArrowheads="1"/>
          </p:cNvSpPr>
          <p:nvPr/>
        </p:nvSpPr>
        <p:spPr bwMode="auto">
          <a:xfrm>
            <a:off x="615950" y="1431925"/>
            <a:ext cx="8274050" cy="4838700"/>
          </a:xfrm>
          <a:prstGeom prst="rect">
            <a:avLst/>
          </a:prstGeom>
          <a:noFill/>
          <a:ln w="9525">
            <a:noFill/>
            <a:miter lim="800000"/>
            <a:headEnd/>
            <a:tailEnd/>
          </a:ln>
        </p:spPr>
        <p:txBody>
          <a:bodyPr/>
          <a:lstStyle/>
          <a:p>
            <a:pPr>
              <a:lnSpc>
                <a:spcPct val="135000"/>
              </a:lnSpc>
            </a:pPr>
            <a:r>
              <a:rPr lang="en-US" sz="2400" b="1">
                <a:solidFill>
                  <a:srgbClr val="660066"/>
                </a:solidFill>
                <a:effectLst>
                  <a:outerShdw blurRad="38100" dist="38100" dir="2700000" algn="tl">
                    <a:srgbClr val="C0C0C0"/>
                  </a:outerShdw>
                </a:effectLst>
                <a:latin typeface="Comic Sans MS" pitchFamily="66" charset="0"/>
              </a:rPr>
              <a:t>Boundary Work;	  w   =∫ Pdv</a:t>
            </a:r>
            <a:r>
              <a:rPr lang="en-US" sz="2400">
                <a:solidFill>
                  <a:srgbClr val="660066"/>
                </a:solidFill>
                <a:latin typeface="Comic Sans MS" pitchFamily="66" charset="0"/>
              </a:rPr>
              <a:t>	</a:t>
            </a:r>
            <a:r>
              <a:rPr lang="en-US" sz="2400">
                <a:solidFill>
                  <a:schemeClr val="hlink"/>
                </a:solidFill>
                <a:latin typeface="Comic Sans MS" pitchFamily="66" charset="0"/>
              </a:rPr>
              <a:t>		</a:t>
            </a:r>
            <a:r>
              <a:rPr lang="en-US" sz="2400">
                <a:solidFill>
                  <a:srgbClr val="660066"/>
                </a:solidFill>
                <a:latin typeface="Comic Sans MS" pitchFamily="66" charset="0"/>
              </a:rPr>
              <a:t>...........(1)</a:t>
            </a:r>
          </a:p>
          <a:p>
            <a:pPr>
              <a:lnSpc>
                <a:spcPct val="135000"/>
              </a:lnSpc>
            </a:pPr>
            <a:r>
              <a:rPr lang="en-US" sz="2400">
                <a:solidFill>
                  <a:srgbClr val="0000CC"/>
                </a:solidFill>
                <a:latin typeface="Comic Sans MS" pitchFamily="66" charset="0"/>
              </a:rPr>
              <a:t>1</a:t>
            </a:r>
            <a:r>
              <a:rPr lang="en-US" sz="2400" baseline="30000">
                <a:solidFill>
                  <a:srgbClr val="0000CC"/>
                </a:solidFill>
                <a:latin typeface="Comic Sans MS" pitchFamily="66" charset="0"/>
              </a:rPr>
              <a:t>st</a:t>
            </a:r>
            <a:r>
              <a:rPr lang="en-US" sz="2400">
                <a:solidFill>
                  <a:srgbClr val="0000CC"/>
                </a:solidFill>
                <a:latin typeface="Comic Sans MS" pitchFamily="66" charset="0"/>
              </a:rPr>
              <a:t> Law </a:t>
            </a:r>
          </a:p>
          <a:p>
            <a:pPr>
              <a:lnSpc>
                <a:spcPct val="135000"/>
              </a:lnSpc>
            </a:pPr>
            <a:r>
              <a:rPr lang="en-US" sz="2400">
                <a:solidFill>
                  <a:srgbClr val="0000CC"/>
                </a:solidFill>
                <a:latin typeface="Comic Sans MS" pitchFamily="66" charset="0"/>
              </a:rPr>
              <a:t>general     	</a:t>
            </a:r>
            <a:r>
              <a:rPr lang="th-TH" sz="2400">
                <a:solidFill>
                  <a:srgbClr val="0000CC"/>
                </a:solidFill>
                <a:latin typeface="Comic Sans MS" pitchFamily="66" charset="0"/>
              </a:rPr>
              <a:t>ΣE</a:t>
            </a:r>
            <a:r>
              <a:rPr lang="th-TH" sz="2400" baseline="-25000">
                <a:solidFill>
                  <a:srgbClr val="0000CC"/>
                </a:solidFill>
                <a:latin typeface="Comic Sans MS" pitchFamily="66" charset="0"/>
              </a:rPr>
              <a:t>in</a:t>
            </a:r>
            <a:r>
              <a:rPr lang="th-TH" sz="2400">
                <a:solidFill>
                  <a:srgbClr val="0000CC"/>
                </a:solidFill>
                <a:latin typeface="Comic Sans MS" pitchFamily="66" charset="0"/>
              </a:rPr>
              <a:t> - ΣE</a:t>
            </a:r>
            <a:r>
              <a:rPr lang="th-TH" sz="2400" baseline="-25000">
                <a:solidFill>
                  <a:srgbClr val="0000CC"/>
                </a:solidFill>
                <a:latin typeface="Comic Sans MS" pitchFamily="66" charset="0"/>
              </a:rPr>
              <a:t>out</a:t>
            </a:r>
            <a:r>
              <a:rPr lang="th-TH" sz="2400">
                <a:solidFill>
                  <a:srgbClr val="0000CC"/>
                </a:solidFill>
                <a:latin typeface="Comic Sans MS" pitchFamily="66" charset="0"/>
              </a:rPr>
              <a:t>  </a:t>
            </a:r>
            <a:r>
              <a:rPr lang="th-TH" sz="2400" b="1">
                <a:solidFill>
                  <a:srgbClr val="0000CC"/>
                </a:solidFill>
                <a:latin typeface="Comic Sans MS" pitchFamily="66" charset="0"/>
              </a:rPr>
              <a:t>=</a:t>
            </a:r>
            <a:r>
              <a:rPr lang="th-TH" sz="2400">
                <a:solidFill>
                  <a:srgbClr val="0000CC"/>
                </a:solidFill>
                <a:latin typeface="Comic Sans MS" pitchFamily="66" charset="0"/>
              </a:rPr>
              <a:t>  ΔE </a:t>
            </a:r>
            <a:r>
              <a:rPr lang="en-US" sz="2400">
                <a:solidFill>
                  <a:srgbClr val="0000CC"/>
                </a:solidFill>
                <a:latin typeface="Comic Sans MS" pitchFamily="66" charset="0"/>
              </a:rPr>
              <a:t>         	          ................(2)</a:t>
            </a:r>
          </a:p>
          <a:p>
            <a:pPr>
              <a:lnSpc>
                <a:spcPct val="135000"/>
              </a:lnSpc>
            </a:pPr>
            <a:r>
              <a:rPr lang="en-US" sz="2400" b="1">
                <a:solidFill>
                  <a:srgbClr val="0000CC"/>
                </a:solidFill>
                <a:effectLst>
                  <a:outerShdw blurRad="38100" dist="38100" dir="2700000" algn="tl">
                    <a:srgbClr val="C0C0C0"/>
                  </a:outerShdw>
                </a:effectLst>
                <a:latin typeface="Comic Sans MS" pitchFamily="66" charset="0"/>
              </a:rPr>
              <a:t>Closed System;    Q – W = </a:t>
            </a:r>
            <a:r>
              <a:rPr lang="th-TH" sz="2400" b="1">
                <a:solidFill>
                  <a:srgbClr val="0000CC"/>
                </a:solidFill>
                <a:effectLst>
                  <a:outerShdw blurRad="38100" dist="38100" dir="2700000" algn="tl">
                    <a:srgbClr val="C0C0C0"/>
                  </a:outerShdw>
                </a:effectLst>
                <a:latin typeface="Comic Sans MS" pitchFamily="66" charset="0"/>
              </a:rPr>
              <a:t>Δ</a:t>
            </a:r>
            <a:r>
              <a:rPr lang="en-US" sz="2400" b="1">
                <a:solidFill>
                  <a:srgbClr val="0000CC"/>
                </a:solidFill>
                <a:effectLst>
                  <a:outerShdw blurRad="38100" dist="38100" dir="2700000" algn="tl">
                    <a:srgbClr val="C0C0C0"/>
                  </a:outerShdw>
                </a:effectLst>
                <a:latin typeface="Comic Sans MS" pitchFamily="66" charset="0"/>
              </a:rPr>
              <a:t>U + </a:t>
            </a:r>
            <a:r>
              <a:rPr lang="th-TH" sz="2400" b="1">
                <a:solidFill>
                  <a:srgbClr val="0000CC"/>
                </a:solidFill>
                <a:effectLst>
                  <a:outerShdw blurRad="38100" dist="38100" dir="2700000" algn="tl">
                    <a:srgbClr val="C0C0C0"/>
                  </a:outerShdw>
                </a:effectLst>
                <a:latin typeface="Comic Sans MS" pitchFamily="66" charset="0"/>
              </a:rPr>
              <a:t>Δ</a:t>
            </a:r>
            <a:r>
              <a:rPr lang="en-US" sz="2400" b="1">
                <a:solidFill>
                  <a:srgbClr val="0000CC"/>
                </a:solidFill>
                <a:effectLst>
                  <a:outerShdw blurRad="38100" dist="38100" dir="2700000" algn="tl">
                    <a:srgbClr val="C0C0C0"/>
                  </a:outerShdw>
                </a:effectLst>
                <a:latin typeface="Comic Sans MS" pitchFamily="66" charset="0"/>
              </a:rPr>
              <a:t>KE + </a:t>
            </a:r>
            <a:r>
              <a:rPr lang="th-TH" sz="2400" b="1">
                <a:solidFill>
                  <a:srgbClr val="0000CC"/>
                </a:solidFill>
                <a:effectLst>
                  <a:outerShdw blurRad="38100" dist="38100" dir="2700000" algn="tl">
                    <a:srgbClr val="C0C0C0"/>
                  </a:outerShdw>
                </a:effectLst>
                <a:latin typeface="Comic Sans MS" pitchFamily="66" charset="0"/>
              </a:rPr>
              <a:t>Δ</a:t>
            </a:r>
            <a:r>
              <a:rPr lang="en-US" sz="2400" b="1">
                <a:solidFill>
                  <a:srgbClr val="0000CC"/>
                </a:solidFill>
                <a:effectLst>
                  <a:outerShdw blurRad="38100" dist="38100" dir="2700000" algn="tl">
                    <a:srgbClr val="C0C0C0"/>
                  </a:outerShdw>
                </a:effectLst>
                <a:latin typeface="Comic Sans MS" pitchFamily="66" charset="0"/>
              </a:rPr>
              <a:t>P</a:t>
            </a:r>
            <a:r>
              <a:rPr lang="th-TH" sz="2400" b="1">
                <a:solidFill>
                  <a:srgbClr val="0000CC"/>
                </a:solidFill>
                <a:effectLst>
                  <a:outerShdw blurRad="38100" dist="38100" dir="2700000" algn="tl">
                    <a:srgbClr val="C0C0C0"/>
                  </a:outerShdw>
                </a:effectLst>
                <a:latin typeface="Comic Sans MS" pitchFamily="66" charset="0"/>
              </a:rPr>
              <a:t>E</a:t>
            </a:r>
            <a:r>
              <a:rPr lang="en-US" sz="2400" b="1">
                <a:solidFill>
                  <a:srgbClr val="0000CC"/>
                </a:solidFill>
                <a:effectLst>
                  <a:outerShdw blurRad="38100" dist="38100" dir="2700000" algn="tl">
                    <a:srgbClr val="C0C0C0"/>
                  </a:outerShdw>
                </a:effectLst>
                <a:latin typeface="Comic Sans MS" pitchFamily="66" charset="0"/>
              </a:rPr>
              <a:t>   ...(3)</a:t>
            </a:r>
          </a:p>
          <a:p>
            <a:pPr>
              <a:lnSpc>
                <a:spcPct val="135000"/>
              </a:lnSpc>
            </a:pPr>
            <a:r>
              <a:rPr lang="en-US" sz="2400">
                <a:solidFill>
                  <a:srgbClr val="A50021"/>
                </a:solidFill>
                <a:latin typeface="Comic Sans MS" pitchFamily="66" charset="0"/>
              </a:rPr>
              <a:t>Enthalpy (defined)	           h = u + Pv 	          ...........(4)</a:t>
            </a:r>
          </a:p>
          <a:p>
            <a:pPr>
              <a:lnSpc>
                <a:spcPct val="135000"/>
              </a:lnSpc>
            </a:pPr>
            <a:r>
              <a:rPr lang="en-US" sz="2400" b="1">
                <a:solidFill>
                  <a:srgbClr val="003300"/>
                </a:solidFill>
                <a:effectLst>
                  <a:outerShdw blurRad="38100" dist="38100" dir="2700000" algn="tl">
                    <a:srgbClr val="C0C0C0"/>
                  </a:outerShdw>
                </a:effectLst>
                <a:latin typeface="Comic Sans MS" pitchFamily="66" charset="0"/>
              </a:rPr>
              <a:t>Specific Heat: 	      du = C</a:t>
            </a:r>
            <a:r>
              <a:rPr lang="en-US" sz="2400" b="1" baseline="-25000">
                <a:solidFill>
                  <a:srgbClr val="003300"/>
                </a:solidFill>
                <a:effectLst>
                  <a:outerShdw blurRad="38100" dist="38100" dir="2700000" algn="tl">
                    <a:srgbClr val="C0C0C0"/>
                  </a:outerShdw>
                </a:effectLst>
                <a:latin typeface="Comic Sans MS" pitchFamily="66" charset="0"/>
              </a:rPr>
              <a:t>v</a:t>
            </a:r>
            <a:r>
              <a:rPr lang="en-US" sz="2400" b="1">
                <a:solidFill>
                  <a:srgbClr val="003300"/>
                </a:solidFill>
                <a:effectLst>
                  <a:outerShdw blurRad="38100" dist="38100" dir="2700000" algn="tl">
                    <a:srgbClr val="C0C0C0"/>
                  </a:outerShdw>
                </a:effectLst>
                <a:latin typeface="Comic Sans MS" pitchFamily="66" charset="0"/>
              </a:rPr>
              <a:t>dT		......(5)</a:t>
            </a:r>
          </a:p>
          <a:p>
            <a:pPr>
              <a:lnSpc>
                <a:spcPct val="135000"/>
              </a:lnSpc>
            </a:pPr>
            <a:r>
              <a:rPr lang="en-US" sz="2400" b="1">
                <a:solidFill>
                  <a:srgbClr val="003300"/>
                </a:solidFill>
                <a:effectLst>
                  <a:outerShdw blurRad="38100" dist="38100" dir="2700000" algn="tl">
                    <a:srgbClr val="C0C0C0"/>
                  </a:outerShdw>
                </a:effectLst>
                <a:latin typeface="Comic Sans MS" pitchFamily="66" charset="0"/>
              </a:rPr>
              <a:t>			      dh = C</a:t>
            </a:r>
            <a:r>
              <a:rPr lang="en-US" sz="2400" b="1" baseline="-25000">
                <a:solidFill>
                  <a:srgbClr val="003300"/>
                </a:solidFill>
                <a:effectLst>
                  <a:outerShdw blurRad="38100" dist="38100" dir="2700000" algn="tl">
                    <a:srgbClr val="C0C0C0"/>
                  </a:outerShdw>
                </a:effectLst>
                <a:latin typeface="Comic Sans MS" pitchFamily="66" charset="0"/>
              </a:rPr>
              <a:t>p</a:t>
            </a:r>
            <a:r>
              <a:rPr lang="en-US" sz="2400" b="1">
                <a:solidFill>
                  <a:srgbClr val="003300"/>
                </a:solidFill>
                <a:effectLst>
                  <a:outerShdw blurRad="38100" dist="38100" dir="2700000" algn="tl">
                    <a:srgbClr val="C0C0C0"/>
                  </a:outerShdw>
                </a:effectLst>
                <a:latin typeface="Comic Sans MS" pitchFamily="66" charset="0"/>
              </a:rPr>
              <a:t>dT		......(6)</a:t>
            </a:r>
            <a:endParaRPr lang="en-US" sz="2400" b="1">
              <a:effectLst>
                <a:outerShdw blurRad="38100" dist="38100" dir="2700000" algn="tl">
                  <a:srgbClr val="C0C0C0"/>
                </a:outerShdw>
              </a:effectLst>
              <a:latin typeface="Comic Sans MS" pitchFamily="66" charset="0"/>
            </a:endParaRPr>
          </a:p>
          <a:p>
            <a:pPr>
              <a:lnSpc>
                <a:spcPct val="135000"/>
              </a:lnSpc>
            </a:pPr>
            <a:r>
              <a:rPr lang="en-US" sz="2400">
                <a:latin typeface="Comic Sans MS" pitchFamily="66" charset="0"/>
              </a:rPr>
              <a:t>for </a:t>
            </a:r>
            <a:r>
              <a:rPr lang="en-US" sz="2400">
                <a:solidFill>
                  <a:srgbClr val="A50021"/>
                </a:solidFill>
                <a:latin typeface="Comic Sans MS" pitchFamily="66" charset="0"/>
              </a:rPr>
              <a:t>Ideal gases</a:t>
            </a:r>
            <a:r>
              <a:rPr lang="en-US" sz="2400">
                <a:latin typeface="Comic Sans MS" pitchFamily="66" charset="0"/>
              </a:rPr>
              <a:t>:               Cp  = Cv + R		...........(7)</a:t>
            </a:r>
          </a:p>
          <a:p>
            <a:pPr>
              <a:lnSpc>
                <a:spcPct val="135000"/>
              </a:lnSpc>
            </a:pPr>
            <a:r>
              <a:rPr lang="en-US" sz="2400">
                <a:latin typeface="Comic Sans MS" pitchFamily="66" charset="0"/>
              </a:rPr>
              <a:t>			          </a:t>
            </a:r>
            <a:r>
              <a:rPr lang="en-US" sz="2400" b="1">
                <a:effectLst>
                  <a:outerShdw blurRad="38100" dist="38100" dir="2700000" algn="tl">
                    <a:srgbClr val="C0C0C0"/>
                  </a:outerShdw>
                </a:effectLst>
                <a:latin typeface="Comic Sans MS" pitchFamily="66" charset="0"/>
              </a:rPr>
              <a:t>k    = C</a:t>
            </a:r>
            <a:r>
              <a:rPr lang="en-US" sz="2400" b="1" baseline="-25000">
                <a:effectLst>
                  <a:outerShdw blurRad="38100" dist="38100" dir="2700000" algn="tl">
                    <a:srgbClr val="C0C0C0"/>
                  </a:outerShdw>
                </a:effectLst>
                <a:latin typeface="Comic Sans MS" pitchFamily="66" charset="0"/>
              </a:rPr>
              <a:t>p</a:t>
            </a:r>
            <a:r>
              <a:rPr lang="en-US" sz="2400" b="1">
                <a:effectLst>
                  <a:outerShdw blurRad="38100" dist="38100" dir="2700000" algn="tl">
                    <a:srgbClr val="C0C0C0"/>
                  </a:outerShdw>
                </a:effectLst>
                <a:latin typeface="Comic Sans MS" pitchFamily="66" charset="0"/>
              </a:rPr>
              <a:t>/C</a:t>
            </a:r>
            <a:r>
              <a:rPr lang="en-US" sz="2400" b="1" baseline="-25000">
                <a:effectLst>
                  <a:outerShdw blurRad="38100" dist="38100" dir="2700000" algn="tl">
                    <a:srgbClr val="C0C0C0"/>
                  </a:outerShdw>
                </a:effectLst>
                <a:latin typeface="Comic Sans MS" pitchFamily="66" charset="0"/>
              </a:rPr>
              <a:t>v</a:t>
            </a:r>
            <a:r>
              <a:rPr lang="en-US" sz="2400" b="1">
                <a:effectLst>
                  <a:outerShdw blurRad="38100" dist="38100" dir="2700000" algn="tl">
                    <a:srgbClr val="C0C0C0"/>
                  </a:outerShdw>
                </a:effectLst>
                <a:latin typeface="Comic Sans MS" pitchFamily="66" charset="0"/>
              </a:rPr>
              <a:t> 	......(8)</a:t>
            </a:r>
            <a:endParaRPr lang="th-TH" sz="2400" b="1">
              <a:effectLst>
                <a:outerShdw blurRad="38100" dist="38100" dir="2700000" algn="tl">
                  <a:srgbClr val="C0C0C0"/>
                </a:outerShdw>
              </a:effectLst>
              <a:latin typeface="Comic Sans MS" pitchFamily="66" charset="0"/>
            </a:endParaRPr>
          </a:p>
        </p:txBody>
      </p:sp>
      <p:sp>
        <p:nvSpPr>
          <p:cNvPr id="96259" name="Text Box 3"/>
          <p:cNvSpPr txBox="1">
            <a:spLocks noChangeArrowheads="1"/>
          </p:cNvSpPr>
          <p:nvPr/>
        </p:nvSpPr>
        <p:spPr bwMode="auto">
          <a:xfrm>
            <a:off x="577850" y="509588"/>
            <a:ext cx="7335838" cy="519112"/>
          </a:xfrm>
          <a:prstGeom prst="rect">
            <a:avLst/>
          </a:prstGeom>
          <a:noFill/>
          <a:ln w="9525">
            <a:noFill/>
            <a:miter lim="800000"/>
            <a:headEnd/>
            <a:tailEnd/>
          </a:ln>
          <a:effectLst/>
        </p:spPr>
        <p:txBody>
          <a:bodyPr>
            <a:spAutoFit/>
          </a:bodyPr>
          <a:lstStyle/>
          <a:p>
            <a:pPr>
              <a:spcBef>
                <a:spcPct val="50000"/>
              </a:spcBef>
            </a:pPr>
            <a:r>
              <a:rPr lang="en-US" sz="2800" b="1">
                <a:solidFill>
                  <a:srgbClr val="A50021"/>
                </a:solidFill>
                <a:effectLst>
                  <a:outerShdw blurRad="38100" dist="38100" dir="2700000" algn="tl">
                    <a:srgbClr val="C0C0C0"/>
                  </a:outerShdw>
                </a:effectLst>
                <a:latin typeface="Comic Sans MS" pitchFamily="66" charset="0"/>
              </a:rPr>
              <a:t>Conclusion of Importance Equations</a:t>
            </a:r>
            <a:endParaRPr lang="th-TH" sz="2800" b="1">
              <a:solidFill>
                <a:srgbClr val="A50021"/>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wipe(up)">
                                      <p:cBhvr>
                                        <p:cTn id="7" dur="3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pPr algn="ctr"/>
            <a:r>
              <a:rPr lang="en-US"/>
              <a:t>End of Chapter 3</a:t>
            </a:r>
            <a:endParaRPr lang="th-TH"/>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8" name="ตัวยึดหมายเลขภาพนิ่ง 5"/>
          <p:cNvSpPr>
            <a:spLocks noGrp="1"/>
          </p:cNvSpPr>
          <p:nvPr>
            <p:ph type="sldNum" sz="quarter" idx="12"/>
          </p:nvPr>
        </p:nvSpPr>
        <p:spPr/>
        <p:txBody>
          <a:bodyPr/>
          <a:lstStyle/>
          <a:p>
            <a:fld id="{83822B5E-626B-4892-A102-B880DF453005}" type="slidenum">
              <a:rPr lang="en-US"/>
              <a:pPr/>
              <a:t>6</a:t>
            </a:fld>
            <a:endParaRPr lang="th-TH"/>
          </a:p>
        </p:txBody>
      </p:sp>
      <p:sp>
        <p:nvSpPr>
          <p:cNvPr id="19458" name="Rectangle 2"/>
          <p:cNvSpPr>
            <a:spLocks noGrp="1" noChangeArrowheads="1"/>
          </p:cNvSpPr>
          <p:nvPr>
            <p:ph type="title"/>
          </p:nvPr>
        </p:nvSpPr>
        <p:spPr/>
        <p:txBody>
          <a:bodyPr/>
          <a:lstStyle/>
          <a:p>
            <a:r>
              <a:rPr lang="en-US"/>
              <a:t>Work &amp; Heat both of them:-</a:t>
            </a:r>
            <a:endParaRPr lang="th-TH"/>
          </a:p>
        </p:txBody>
      </p:sp>
      <p:sp>
        <p:nvSpPr>
          <p:cNvPr id="19459" name="Rectangle 3"/>
          <p:cNvSpPr>
            <a:spLocks noGrp="1" noChangeArrowheads="1"/>
          </p:cNvSpPr>
          <p:nvPr>
            <p:ph type="body" idx="1"/>
          </p:nvPr>
        </p:nvSpPr>
        <p:spPr>
          <a:xfrm>
            <a:off x="609600" y="1600200"/>
            <a:ext cx="4497388" cy="4419600"/>
          </a:xfrm>
        </p:spPr>
        <p:txBody>
          <a:bodyPr/>
          <a:lstStyle/>
          <a:p>
            <a:r>
              <a:rPr lang="en-US"/>
              <a:t>Occur at boundary.</a:t>
            </a:r>
          </a:p>
          <a:p>
            <a:r>
              <a:rPr lang="en-US"/>
              <a:t>Transfer Phenomena.</a:t>
            </a:r>
          </a:p>
          <a:p>
            <a:r>
              <a:rPr lang="en-US"/>
              <a:t>Associate with PROCESS not State Point.</a:t>
            </a:r>
          </a:p>
          <a:p>
            <a:r>
              <a:rPr lang="en-US"/>
              <a:t>Path Function</a:t>
            </a:r>
          </a:p>
          <a:p>
            <a:endParaRPr lang="th-TH"/>
          </a:p>
        </p:txBody>
      </p:sp>
      <p:pic>
        <p:nvPicPr>
          <p:cNvPr id="19460" name="Picture 4" descr="vstirling"/>
          <p:cNvPicPr>
            <a:picLocks noChangeAspect="1" noChangeArrowheads="1" noCrop="1"/>
          </p:cNvPicPr>
          <p:nvPr/>
        </p:nvPicPr>
        <p:blipFill>
          <a:blip r:embed="rId2" cstate="print"/>
          <a:srcRect/>
          <a:stretch>
            <a:fillRect/>
          </a:stretch>
        </p:blipFill>
        <p:spPr bwMode="auto">
          <a:xfrm>
            <a:off x="5132388" y="1397000"/>
            <a:ext cx="3619500" cy="3619500"/>
          </a:xfrm>
          <a:prstGeom prst="rect">
            <a:avLst/>
          </a:prstGeom>
          <a:noFill/>
        </p:spPr>
      </p:pic>
      <p:sp>
        <p:nvSpPr>
          <p:cNvPr id="19461" name="Text Box 5"/>
          <p:cNvSpPr txBox="1">
            <a:spLocks noChangeArrowheads="1"/>
          </p:cNvSpPr>
          <p:nvPr/>
        </p:nvSpPr>
        <p:spPr bwMode="auto">
          <a:xfrm>
            <a:off x="1219200" y="5461000"/>
            <a:ext cx="6400800" cy="457200"/>
          </a:xfrm>
          <a:prstGeom prst="rect">
            <a:avLst/>
          </a:prstGeom>
          <a:noFill/>
          <a:ln w="9525">
            <a:noFill/>
            <a:miter lim="800000"/>
            <a:headEnd/>
            <a:tailEnd/>
          </a:ln>
          <a:effectLst/>
        </p:spPr>
        <p:txBody>
          <a:bodyPr>
            <a:spAutoFit/>
          </a:bodyPr>
          <a:lstStyle/>
          <a:p>
            <a:pPr algn="ctr">
              <a:spcBef>
                <a:spcPct val="50000"/>
              </a:spcBef>
            </a:pPr>
            <a:r>
              <a:rPr lang="en-US" sz="2400" i="1">
                <a:solidFill>
                  <a:srgbClr val="0000CC"/>
                </a:solidFill>
                <a:latin typeface="Comic Sans MS" pitchFamily="66" charset="0"/>
              </a:rPr>
              <a:t>No W</a:t>
            </a:r>
            <a:r>
              <a:rPr lang="en-US" sz="2400" i="1" baseline="-25000">
                <a:solidFill>
                  <a:srgbClr val="0000CC"/>
                </a:solidFill>
                <a:latin typeface="Comic Sans MS" pitchFamily="66" charset="0"/>
              </a:rPr>
              <a:t>1</a:t>
            </a:r>
            <a:r>
              <a:rPr lang="en-US" sz="2400" i="1">
                <a:solidFill>
                  <a:srgbClr val="0000CC"/>
                </a:solidFill>
                <a:latin typeface="Comic Sans MS" pitchFamily="66" charset="0"/>
              </a:rPr>
              <a:t>, W</a:t>
            </a:r>
            <a:r>
              <a:rPr lang="en-US" sz="2400" i="1" baseline="-25000">
                <a:solidFill>
                  <a:srgbClr val="0000CC"/>
                </a:solidFill>
                <a:latin typeface="Comic Sans MS" pitchFamily="66" charset="0"/>
              </a:rPr>
              <a:t>2</a:t>
            </a:r>
            <a:r>
              <a:rPr lang="en-US" sz="2400" i="1">
                <a:solidFill>
                  <a:srgbClr val="0000CC"/>
                </a:solidFill>
                <a:latin typeface="Comic Sans MS" pitchFamily="66" charset="0"/>
              </a:rPr>
              <a:t>   but </a:t>
            </a:r>
            <a:r>
              <a:rPr lang="en-US" sz="2400" b="1" i="1">
                <a:solidFill>
                  <a:srgbClr val="0000CC"/>
                </a:solidFill>
                <a:latin typeface="Comic Sans MS" pitchFamily="66" charset="0"/>
              </a:rPr>
              <a:t>W</a:t>
            </a:r>
            <a:r>
              <a:rPr lang="en-US" sz="2400" b="1" i="1" baseline="-25000">
                <a:solidFill>
                  <a:srgbClr val="0000CC"/>
                </a:solidFill>
                <a:latin typeface="Comic Sans MS" pitchFamily="66" charset="0"/>
              </a:rPr>
              <a:t>12</a:t>
            </a:r>
            <a:r>
              <a:rPr lang="en-US" sz="2400" i="1">
                <a:solidFill>
                  <a:srgbClr val="0000CC"/>
                </a:solidFill>
                <a:latin typeface="Comic Sans MS" pitchFamily="66" charset="0"/>
              </a:rPr>
              <a:t>      No Q</a:t>
            </a:r>
            <a:r>
              <a:rPr lang="en-US" sz="2400" i="1" baseline="-25000">
                <a:solidFill>
                  <a:srgbClr val="0000CC"/>
                </a:solidFill>
                <a:latin typeface="Comic Sans MS" pitchFamily="66" charset="0"/>
              </a:rPr>
              <a:t>1</a:t>
            </a:r>
            <a:r>
              <a:rPr lang="en-US" sz="2400" i="1">
                <a:solidFill>
                  <a:srgbClr val="0000CC"/>
                </a:solidFill>
                <a:latin typeface="Comic Sans MS" pitchFamily="66" charset="0"/>
              </a:rPr>
              <a:t>, Q</a:t>
            </a:r>
            <a:r>
              <a:rPr lang="en-US" sz="2400" i="1" baseline="-25000">
                <a:solidFill>
                  <a:srgbClr val="0000CC"/>
                </a:solidFill>
                <a:latin typeface="Comic Sans MS" pitchFamily="66" charset="0"/>
              </a:rPr>
              <a:t>2  </a:t>
            </a:r>
            <a:r>
              <a:rPr lang="en-US" sz="2400" i="1">
                <a:solidFill>
                  <a:srgbClr val="0000CC"/>
                </a:solidFill>
                <a:latin typeface="Comic Sans MS" pitchFamily="66" charset="0"/>
              </a:rPr>
              <a:t>but </a:t>
            </a:r>
            <a:r>
              <a:rPr lang="en-US" sz="2400" b="1" i="1">
                <a:solidFill>
                  <a:srgbClr val="0000CC"/>
                </a:solidFill>
                <a:latin typeface="Comic Sans MS" pitchFamily="66" charset="0"/>
              </a:rPr>
              <a:t>Q</a:t>
            </a:r>
            <a:r>
              <a:rPr lang="en-US" sz="2400" b="1" i="1" baseline="-25000">
                <a:solidFill>
                  <a:srgbClr val="0000CC"/>
                </a:solidFill>
                <a:latin typeface="Comic Sans MS" pitchFamily="66" charset="0"/>
              </a:rPr>
              <a:t>12</a:t>
            </a:r>
            <a:endParaRPr lang="th-TH" sz="2400" b="1" i="1" baseline="-25000">
              <a:solidFill>
                <a:srgbClr val="0000CC"/>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6" name="ตัวยึดหมายเลขภาพนิ่ง 5"/>
          <p:cNvSpPr>
            <a:spLocks noGrp="1"/>
          </p:cNvSpPr>
          <p:nvPr>
            <p:ph type="sldNum" sz="quarter" idx="12"/>
          </p:nvPr>
        </p:nvSpPr>
        <p:spPr/>
        <p:txBody>
          <a:bodyPr/>
          <a:lstStyle/>
          <a:p>
            <a:fld id="{A3B28A23-6148-46B1-8198-332B92870ECB}" type="slidenum">
              <a:rPr lang="en-US"/>
              <a:pPr/>
              <a:t>7</a:t>
            </a:fld>
            <a:endParaRPr lang="th-TH"/>
          </a:p>
        </p:txBody>
      </p:sp>
      <p:sp>
        <p:nvSpPr>
          <p:cNvPr id="31746" name="Rectangle 2"/>
          <p:cNvSpPr>
            <a:spLocks noGrp="1" noChangeArrowheads="1"/>
          </p:cNvSpPr>
          <p:nvPr>
            <p:ph type="title"/>
          </p:nvPr>
        </p:nvSpPr>
        <p:spPr/>
        <p:txBody>
          <a:bodyPr/>
          <a:lstStyle/>
          <a:p>
            <a:r>
              <a:rPr lang="en-US"/>
              <a:t>Form of work</a:t>
            </a:r>
            <a:endParaRPr lang="th-TH"/>
          </a:p>
        </p:txBody>
      </p:sp>
      <p:sp>
        <p:nvSpPr>
          <p:cNvPr id="31747" name="Rectangle 3"/>
          <p:cNvSpPr>
            <a:spLocks noGrp="1" noChangeArrowheads="1"/>
          </p:cNvSpPr>
          <p:nvPr>
            <p:ph type="body" idx="1"/>
          </p:nvPr>
        </p:nvSpPr>
        <p:spPr/>
        <p:txBody>
          <a:bodyPr/>
          <a:lstStyle/>
          <a:p>
            <a:r>
              <a:rPr lang="en-US"/>
              <a:t>Electrical Work </a:t>
            </a:r>
          </a:p>
          <a:p>
            <a:r>
              <a:rPr lang="en-US"/>
              <a:t>Mechanical work</a:t>
            </a:r>
          </a:p>
          <a:p>
            <a:pPr lvl="1"/>
            <a:r>
              <a:rPr lang="en-US" b="1" i="1"/>
              <a:t>Moving boundary work</a:t>
            </a:r>
          </a:p>
          <a:p>
            <a:pPr lvl="1"/>
            <a:r>
              <a:rPr lang="en-US"/>
              <a:t>Gravitational Work</a:t>
            </a:r>
          </a:p>
          <a:p>
            <a:pPr lvl="1"/>
            <a:r>
              <a:rPr lang="en-US"/>
              <a:t>Accelerational work</a:t>
            </a:r>
          </a:p>
          <a:p>
            <a:pPr lvl="1"/>
            <a:r>
              <a:rPr lang="en-US"/>
              <a:t>Shaft work</a:t>
            </a:r>
          </a:p>
          <a:p>
            <a:pPr lvl="1"/>
            <a:r>
              <a:rPr lang="en-US"/>
              <a:t>Spring work</a:t>
            </a:r>
          </a:p>
          <a:p>
            <a:r>
              <a:rPr lang="en-US"/>
              <a:t>Others; i.e. magnetic work</a:t>
            </a:r>
            <a:endParaRPr lang="th-T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3" name="ตัวยึดหมายเลขภาพนิ่ง 5"/>
          <p:cNvSpPr>
            <a:spLocks noGrp="1"/>
          </p:cNvSpPr>
          <p:nvPr>
            <p:ph type="sldNum" sz="quarter" idx="12"/>
          </p:nvPr>
        </p:nvSpPr>
        <p:spPr/>
        <p:txBody>
          <a:bodyPr/>
          <a:lstStyle/>
          <a:p>
            <a:fld id="{BE30D862-D0AA-4CA4-B1E4-CDB536CCF319}" type="slidenum">
              <a:rPr lang="en-US"/>
              <a:pPr/>
              <a:t>8</a:t>
            </a:fld>
            <a:endParaRPr lang="th-TH"/>
          </a:p>
        </p:txBody>
      </p:sp>
      <p:sp>
        <p:nvSpPr>
          <p:cNvPr id="33794" name="Rectangle 2"/>
          <p:cNvSpPr>
            <a:spLocks noGrp="1" noChangeArrowheads="1"/>
          </p:cNvSpPr>
          <p:nvPr>
            <p:ph type="title"/>
          </p:nvPr>
        </p:nvSpPr>
        <p:spPr/>
        <p:txBody>
          <a:bodyPr/>
          <a:lstStyle/>
          <a:p>
            <a:r>
              <a:rPr lang="en-US"/>
              <a:t>Electrical Work</a:t>
            </a:r>
            <a:endParaRPr lang="th-TH"/>
          </a:p>
        </p:txBody>
      </p:sp>
      <p:sp>
        <p:nvSpPr>
          <p:cNvPr id="33796" name="Rectangle 4"/>
          <p:cNvSpPr>
            <a:spLocks noChangeArrowheads="1"/>
          </p:cNvSpPr>
          <p:nvPr/>
        </p:nvSpPr>
        <p:spPr bwMode="auto">
          <a:xfrm>
            <a:off x="5016500" y="2171700"/>
            <a:ext cx="1866900" cy="2603500"/>
          </a:xfrm>
          <a:prstGeom prst="rect">
            <a:avLst/>
          </a:prstGeom>
          <a:solidFill>
            <a:srgbClr val="00FFFF"/>
          </a:solidFill>
          <a:ln w="38100">
            <a:solidFill>
              <a:srgbClr val="808080"/>
            </a:solidFill>
            <a:miter lim="800000"/>
            <a:headEnd/>
            <a:tailEnd/>
          </a:ln>
          <a:effectLst/>
        </p:spPr>
        <p:txBody>
          <a:bodyPr wrap="none" anchor="ctr"/>
          <a:lstStyle/>
          <a:p>
            <a:endParaRPr lang="th-TH"/>
          </a:p>
        </p:txBody>
      </p:sp>
      <p:sp>
        <p:nvSpPr>
          <p:cNvPr id="33797" name="Freeform 5"/>
          <p:cNvSpPr>
            <a:spLocks/>
          </p:cNvSpPr>
          <p:nvPr/>
        </p:nvSpPr>
        <p:spPr bwMode="auto">
          <a:xfrm>
            <a:off x="6167438" y="2743200"/>
            <a:ext cx="1497012" cy="1312863"/>
          </a:xfrm>
          <a:custGeom>
            <a:avLst/>
            <a:gdLst/>
            <a:ahLst/>
            <a:cxnLst>
              <a:cxn ang="0">
                <a:pos x="923" y="0"/>
              </a:cxn>
              <a:cxn ang="0">
                <a:pos x="119" y="24"/>
              </a:cxn>
              <a:cxn ang="0">
                <a:pos x="211" y="128"/>
              </a:cxn>
              <a:cxn ang="0">
                <a:pos x="35" y="200"/>
              </a:cxn>
              <a:cxn ang="0">
                <a:pos x="187" y="304"/>
              </a:cxn>
              <a:cxn ang="0">
                <a:pos x="47" y="424"/>
              </a:cxn>
              <a:cxn ang="0">
                <a:pos x="207" y="508"/>
              </a:cxn>
              <a:cxn ang="0">
                <a:pos x="55" y="624"/>
              </a:cxn>
              <a:cxn ang="0">
                <a:pos x="207" y="692"/>
              </a:cxn>
              <a:cxn ang="0">
                <a:pos x="175" y="808"/>
              </a:cxn>
              <a:cxn ang="0">
                <a:pos x="943" y="804"/>
              </a:cxn>
            </a:cxnLst>
            <a:rect l="0" t="0" r="r" b="b"/>
            <a:pathLst>
              <a:path w="943" h="827">
                <a:moveTo>
                  <a:pt x="923" y="0"/>
                </a:moveTo>
                <a:cubicBezTo>
                  <a:pt x="790" y="4"/>
                  <a:pt x="238" y="3"/>
                  <a:pt x="119" y="24"/>
                </a:cubicBezTo>
                <a:cubicBezTo>
                  <a:pt x="0" y="45"/>
                  <a:pt x="225" y="99"/>
                  <a:pt x="211" y="128"/>
                </a:cubicBezTo>
                <a:cubicBezTo>
                  <a:pt x="197" y="157"/>
                  <a:pt x="39" y="171"/>
                  <a:pt x="35" y="200"/>
                </a:cubicBezTo>
                <a:cubicBezTo>
                  <a:pt x="31" y="229"/>
                  <a:pt x="185" y="267"/>
                  <a:pt x="187" y="304"/>
                </a:cubicBezTo>
                <a:cubicBezTo>
                  <a:pt x="189" y="341"/>
                  <a:pt x="44" y="390"/>
                  <a:pt x="47" y="424"/>
                </a:cubicBezTo>
                <a:cubicBezTo>
                  <a:pt x="50" y="458"/>
                  <a:pt x="206" y="475"/>
                  <a:pt x="207" y="508"/>
                </a:cubicBezTo>
                <a:cubicBezTo>
                  <a:pt x="208" y="541"/>
                  <a:pt x="55" y="593"/>
                  <a:pt x="55" y="624"/>
                </a:cubicBezTo>
                <a:cubicBezTo>
                  <a:pt x="55" y="655"/>
                  <a:pt x="187" y="661"/>
                  <a:pt x="207" y="692"/>
                </a:cubicBezTo>
                <a:cubicBezTo>
                  <a:pt x="227" y="723"/>
                  <a:pt x="52" y="789"/>
                  <a:pt x="175" y="808"/>
                </a:cubicBezTo>
                <a:cubicBezTo>
                  <a:pt x="298" y="827"/>
                  <a:pt x="783" y="805"/>
                  <a:pt x="943" y="804"/>
                </a:cubicBezTo>
              </a:path>
            </a:pathLst>
          </a:custGeom>
          <a:noFill/>
          <a:ln w="53975">
            <a:solidFill>
              <a:srgbClr val="800080"/>
            </a:solidFill>
            <a:round/>
            <a:headEnd/>
            <a:tailEnd/>
          </a:ln>
          <a:effectLst/>
        </p:spPr>
        <p:txBody>
          <a:bodyPr/>
          <a:lstStyle/>
          <a:p>
            <a:endParaRPr lang="th-TH"/>
          </a:p>
        </p:txBody>
      </p:sp>
      <p:sp>
        <p:nvSpPr>
          <p:cNvPr id="33798" name="Text Box 6"/>
          <p:cNvSpPr txBox="1">
            <a:spLocks noChangeArrowheads="1"/>
          </p:cNvSpPr>
          <p:nvPr/>
        </p:nvSpPr>
        <p:spPr bwMode="auto">
          <a:xfrm>
            <a:off x="7296150" y="3194050"/>
            <a:ext cx="368300" cy="366713"/>
          </a:xfrm>
          <a:prstGeom prst="rect">
            <a:avLst/>
          </a:prstGeom>
          <a:noFill/>
          <a:ln w="9525">
            <a:noFill/>
            <a:miter lim="800000"/>
            <a:headEnd/>
            <a:tailEnd/>
          </a:ln>
          <a:effectLst/>
        </p:spPr>
        <p:txBody>
          <a:bodyPr>
            <a:spAutoFit/>
          </a:bodyPr>
          <a:lstStyle/>
          <a:p>
            <a:pPr>
              <a:spcBef>
                <a:spcPct val="50000"/>
              </a:spcBef>
            </a:pPr>
            <a:r>
              <a:rPr lang="en-US"/>
              <a:t>V</a:t>
            </a:r>
            <a:endParaRPr lang="th-TH"/>
          </a:p>
        </p:txBody>
      </p:sp>
      <p:sp>
        <p:nvSpPr>
          <p:cNvPr id="33799" name="Line 7"/>
          <p:cNvSpPr>
            <a:spLocks noChangeShapeType="1"/>
          </p:cNvSpPr>
          <p:nvPr/>
        </p:nvSpPr>
        <p:spPr bwMode="auto">
          <a:xfrm flipV="1">
            <a:off x="7480300" y="2743200"/>
            <a:ext cx="0" cy="450850"/>
          </a:xfrm>
          <a:prstGeom prst="line">
            <a:avLst/>
          </a:prstGeom>
          <a:noFill/>
          <a:ln w="9525">
            <a:solidFill>
              <a:schemeClr val="tx1"/>
            </a:solidFill>
            <a:round/>
            <a:headEnd/>
            <a:tailEnd type="triangle" w="med" len="med"/>
          </a:ln>
          <a:effectLst/>
        </p:spPr>
        <p:txBody>
          <a:bodyPr/>
          <a:lstStyle/>
          <a:p>
            <a:endParaRPr lang="th-TH"/>
          </a:p>
        </p:txBody>
      </p:sp>
      <p:sp>
        <p:nvSpPr>
          <p:cNvPr id="33800" name="Line 8"/>
          <p:cNvSpPr>
            <a:spLocks noChangeShapeType="1"/>
          </p:cNvSpPr>
          <p:nvPr/>
        </p:nvSpPr>
        <p:spPr bwMode="auto">
          <a:xfrm>
            <a:off x="7480300" y="3560763"/>
            <a:ext cx="0" cy="495300"/>
          </a:xfrm>
          <a:prstGeom prst="line">
            <a:avLst/>
          </a:prstGeom>
          <a:noFill/>
          <a:ln w="9525">
            <a:solidFill>
              <a:schemeClr val="tx1"/>
            </a:solidFill>
            <a:round/>
            <a:headEnd/>
            <a:tailEnd type="triangle" w="med" len="med"/>
          </a:ln>
          <a:effectLst/>
        </p:spPr>
        <p:txBody>
          <a:bodyPr/>
          <a:lstStyle/>
          <a:p>
            <a:endParaRPr lang="th-TH"/>
          </a:p>
        </p:txBody>
      </p:sp>
      <p:sp>
        <p:nvSpPr>
          <p:cNvPr id="33801" name="Line 9"/>
          <p:cNvSpPr>
            <a:spLocks noChangeShapeType="1"/>
          </p:cNvSpPr>
          <p:nvPr/>
        </p:nvSpPr>
        <p:spPr bwMode="auto">
          <a:xfrm flipH="1">
            <a:off x="6667500" y="2743200"/>
            <a:ext cx="381000" cy="0"/>
          </a:xfrm>
          <a:prstGeom prst="line">
            <a:avLst/>
          </a:prstGeom>
          <a:noFill/>
          <a:ln w="31750">
            <a:solidFill>
              <a:srgbClr val="FF0000"/>
            </a:solidFill>
            <a:round/>
            <a:headEnd/>
            <a:tailEnd type="triangle" w="lg" len="lg"/>
          </a:ln>
          <a:effectLst/>
        </p:spPr>
        <p:txBody>
          <a:bodyPr/>
          <a:lstStyle/>
          <a:p>
            <a:endParaRPr lang="th-TH"/>
          </a:p>
        </p:txBody>
      </p:sp>
      <p:sp>
        <p:nvSpPr>
          <p:cNvPr id="33802" name="Text Box 10"/>
          <p:cNvSpPr txBox="1">
            <a:spLocks noChangeArrowheads="1"/>
          </p:cNvSpPr>
          <p:nvPr/>
        </p:nvSpPr>
        <p:spPr bwMode="auto">
          <a:xfrm>
            <a:off x="6550025" y="2376488"/>
            <a:ext cx="234950" cy="366712"/>
          </a:xfrm>
          <a:prstGeom prst="rect">
            <a:avLst/>
          </a:prstGeom>
          <a:noFill/>
          <a:ln w="9525">
            <a:noFill/>
            <a:miter lim="800000"/>
            <a:headEnd/>
            <a:tailEnd/>
          </a:ln>
          <a:effectLst/>
        </p:spPr>
        <p:txBody>
          <a:bodyPr>
            <a:spAutoFit/>
          </a:bodyPr>
          <a:lstStyle/>
          <a:p>
            <a:pPr>
              <a:spcBef>
                <a:spcPct val="50000"/>
              </a:spcBef>
            </a:pPr>
            <a:r>
              <a:rPr lang="en-US"/>
              <a:t>I</a:t>
            </a:r>
            <a:endParaRPr lang="th-TH"/>
          </a:p>
        </p:txBody>
      </p:sp>
      <p:graphicFrame>
        <p:nvGraphicFramePr>
          <p:cNvPr id="33804" name="Object 12"/>
          <p:cNvGraphicFramePr>
            <a:graphicFrameLocks noChangeAspect="1"/>
          </p:cNvGraphicFramePr>
          <p:nvPr/>
        </p:nvGraphicFramePr>
        <p:xfrm>
          <a:off x="1016000" y="2535238"/>
          <a:ext cx="2546350" cy="1520825"/>
        </p:xfrm>
        <a:graphic>
          <a:graphicData uri="http://schemas.openxmlformats.org/presentationml/2006/ole">
            <p:oleObj spid="_x0000_s33804" name="Equation" r:id="rId3" imgW="1320480" imgH="78732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ตัวยึดท้ายกระดาษ 4"/>
          <p:cNvSpPr>
            <a:spLocks noGrp="1"/>
          </p:cNvSpPr>
          <p:nvPr>
            <p:ph type="ftr" sz="quarter" idx="11"/>
          </p:nvPr>
        </p:nvSpPr>
        <p:spPr/>
        <p:txBody>
          <a:bodyPr/>
          <a:lstStyle/>
          <a:p>
            <a:r>
              <a:rPr lang="en-US"/>
              <a:t>รศ.ดร.สมหมาย ปรีเปรม</a:t>
            </a:r>
            <a:endParaRPr lang="th-TH"/>
          </a:p>
        </p:txBody>
      </p:sp>
      <p:sp>
        <p:nvSpPr>
          <p:cNvPr id="13" name="ตัวยึดหมายเลขภาพนิ่ง 5"/>
          <p:cNvSpPr>
            <a:spLocks noGrp="1"/>
          </p:cNvSpPr>
          <p:nvPr>
            <p:ph type="sldNum" sz="quarter" idx="12"/>
          </p:nvPr>
        </p:nvSpPr>
        <p:spPr/>
        <p:txBody>
          <a:bodyPr/>
          <a:lstStyle/>
          <a:p>
            <a:fld id="{D42A6E51-9058-4FB1-9A68-86069FD041E1}" type="slidenum">
              <a:rPr lang="en-US"/>
              <a:pPr/>
              <a:t>9</a:t>
            </a:fld>
            <a:endParaRPr lang="th-TH"/>
          </a:p>
        </p:txBody>
      </p:sp>
      <p:sp>
        <p:nvSpPr>
          <p:cNvPr id="34818" name="Rectangle 2"/>
          <p:cNvSpPr>
            <a:spLocks noGrp="1" noChangeArrowheads="1"/>
          </p:cNvSpPr>
          <p:nvPr>
            <p:ph type="title"/>
          </p:nvPr>
        </p:nvSpPr>
        <p:spPr/>
        <p:txBody>
          <a:bodyPr/>
          <a:lstStyle/>
          <a:p>
            <a:r>
              <a:rPr lang="en-US"/>
              <a:t>Mechanical Work</a:t>
            </a:r>
            <a:endParaRPr lang="th-TH"/>
          </a:p>
        </p:txBody>
      </p:sp>
      <p:graphicFrame>
        <p:nvGraphicFramePr>
          <p:cNvPr id="34820" name="Object 4"/>
          <p:cNvGraphicFramePr>
            <a:graphicFrameLocks noChangeAspect="1"/>
          </p:cNvGraphicFramePr>
          <p:nvPr>
            <p:ph idx="1"/>
          </p:nvPr>
        </p:nvGraphicFramePr>
        <p:xfrm>
          <a:off x="1358900" y="2028825"/>
          <a:ext cx="2209800" cy="835025"/>
        </p:xfrm>
        <a:graphic>
          <a:graphicData uri="http://schemas.openxmlformats.org/presentationml/2006/ole">
            <p:oleObj spid="_x0000_s34820" name="Equation" r:id="rId3" imgW="1244520" imgH="469800" progId="Equation.3">
              <p:embed/>
            </p:oleObj>
          </a:graphicData>
        </a:graphic>
      </p:graphicFrame>
      <p:sp>
        <p:nvSpPr>
          <p:cNvPr id="34823" name="Freeform 7"/>
          <p:cNvSpPr>
            <a:spLocks/>
          </p:cNvSpPr>
          <p:nvPr/>
        </p:nvSpPr>
        <p:spPr bwMode="auto">
          <a:xfrm>
            <a:off x="2524125" y="3155950"/>
            <a:ext cx="4724400" cy="1630363"/>
          </a:xfrm>
          <a:custGeom>
            <a:avLst/>
            <a:gdLst/>
            <a:ahLst/>
            <a:cxnLst>
              <a:cxn ang="0">
                <a:pos x="0" y="1012"/>
              </a:cxn>
              <a:cxn ang="0">
                <a:pos x="852" y="1000"/>
              </a:cxn>
              <a:cxn ang="0">
                <a:pos x="1218" y="850"/>
              </a:cxn>
              <a:cxn ang="0">
                <a:pos x="1470" y="646"/>
              </a:cxn>
              <a:cxn ang="0">
                <a:pos x="1638" y="466"/>
              </a:cxn>
              <a:cxn ang="0">
                <a:pos x="1782" y="292"/>
              </a:cxn>
              <a:cxn ang="0">
                <a:pos x="1926" y="142"/>
              </a:cxn>
              <a:cxn ang="0">
                <a:pos x="2082" y="34"/>
              </a:cxn>
              <a:cxn ang="0">
                <a:pos x="2256" y="4"/>
              </a:cxn>
              <a:cxn ang="0">
                <a:pos x="2976" y="10"/>
              </a:cxn>
            </a:cxnLst>
            <a:rect l="0" t="0" r="r" b="b"/>
            <a:pathLst>
              <a:path w="2976" h="1027">
                <a:moveTo>
                  <a:pt x="0" y="1012"/>
                </a:moveTo>
                <a:cubicBezTo>
                  <a:pt x="322" y="1018"/>
                  <a:pt x="649" y="1027"/>
                  <a:pt x="852" y="1000"/>
                </a:cubicBezTo>
                <a:cubicBezTo>
                  <a:pt x="1055" y="973"/>
                  <a:pt x="1115" y="909"/>
                  <a:pt x="1218" y="850"/>
                </a:cubicBezTo>
                <a:cubicBezTo>
                  <a:pt x="1321" y="791"/>
                  <a:pt x="1400" y="710"/>
                  <a:pt x="1470" y="646"/>
                </a:cubicBezTo>
                <a:cubicBezTo>
                  <a:pt x="1540" y="582"/>
                  <a:pt x="1586" y="525"/>
                  <a:pt x="1638" y="466"/>
                </a:cubicBezTo>
                <a:cubicBezTo>
                  <a:pt x="1690" y="407"/>
                  <a:pt x="1734" y="346"/>
                  <a:pt x="1782" y="292"/>
                </a:cubicBezTo>
                <a:cubicBezTo>
                  <a:pt x="1830" y="238"/>
                  <a:pt x="1876" y="185"/>
                  <a:pt x="1926" y="142"/>
                </a:cubicBezTo>
                <a:cubicBezTo>
                  <a:pt x="1976" y="99"/>
                  <a:pt x="2027" y="57"/>
                  <a:pt x="2082" y="34"/>
                </a:cubicBezTo>
                <a:cubicBezTo>
                  <a:pt x="2137" y="11"/>
                  <a:pt x="2107" y="8"/>
                  <a:pt x="2256" y="4"/>
                </a:cubicBezTo>
                <a:cubicBezTo>
                  <a:pt x="2405" y="0"/>
                  <a:pt x="2826" y="9"/>
                  <a:pt x="2976" y="10"/>
                </a:cubicBezTo>
              </a:path>
            </a:pathLst>
          </a:custGeom>
          <a:noFill/>
          <a:ln w="76200">
            <a:solidFill>
              <a:srgbClr val="666699"/>
            </a:solidFill>
            <a:round/>
            <a:headEnd/>
            <a:tailEnd/>
          </a:ln>
          <a:effectLst/>
        </p:spPr>
        <p:txBody>
          <a:bodyPr/>
          <a:lstStyle/>
          <a:p>
            <a:endParaRPr lang="th-TH"/>
          </a:p>
        </p:txBody>
      </p:sp>
      <p:sp>
        <p:nvSpPr>
          <p:cNvPr id="34824" name="Freeform 8"/>
          <p:cNvSpPr>
            <a:spLocks/>
          </p:cNvSpPr>
          <p:nvPr/>
        </p:nvSpPr>
        <p:spPr bwMode="auto">
          <a:xfrm>
            <a:off x="3044825" y="3470275"/>
            <a:ext cx="4022725" cy="1631950"/>
          </a:xfrm>
          <a:custGeom>
            <a:avLst/>
            <a:gdLst/>
            <a:ahLst/>
            <a:cxnLst>
              <a:cxn ang="0">
                <a:pos x="0" y="1013"/>
              </a:cxn>
              <a:cxn ang="0">
                <a:pos x="765" y="1001"/>
              </a:cxn>
              <a:cxn ang="0">
                <a:pos x="1094" y="851"/>
              </a:cxn>
              <a:cxn ang="0">
                <a:pos x="1320" y="647"/>
              </a:cxn>
              <a:cxn ang="0">
                <a:pos x="1471" y="467"/>
              </a:cxn>
              <a:cxn ang="0">
                <a:pos x="1601" y="293"/>
              </a:cxn>
              <a:cxn ang="0">
                <a:pos x="1730" y="143"/>
              </a:cxn>
              <a:cxn ang="0">
                <a:pos x="1870" y="35"/>
              </a:cxn>
              <a:cxn ang="0">
                <a:pos x="2026" y="5"/>
              </a:cxn>
              <a:cxn ang="0">
                <a:pos x="2534" y="4"/>
              </a:cxn>
            </a:cxnLst>
            <a:rect l="0" t="0" r="r" b="b"/>
            <a:pathLst>
              <a:path w="2534" h="1028">
                <a:moveTo>
                  <a:pt x="0" y="1013"/>
                </a:moveTo>
                <a:cubicBezTo>
                  <a:pt x="289" y="1019"/>
                  <a:pt x="583" y="1028"/>
                  <a:pt x="765" y="1001"/>
                </a:cubicBezTo>
                <a:cubicBezTo>
                  <a:pt x="948" y="974"/>
                  <a:pt x="1001" y="910"/>
                  <a:pt x="1094" y="851"/>
                </a:cubicBezTo>
                <a:cubicBezTo>
                  <a:pt x="1187" y="792"/>
                  <a:pt x="1257" y="711"/>
                  <a:pt x="1320" y="647"/>
                </a:cubicBezTo>
                <a:cubicBezTo>
                  <a:pt x="1383" y="583"/>
                  <a:pt x="1425" y="526"/>
                  <a:pt x="1471" y="467"/>
                </a:cubicBezTo>
                <a:cubicBezTo>
                  <a:pt x="1518" y="408"/>
                  <a:pt x="1557" y="347"/>
                  <a:pt x="1601" y="293"/>
                </a:cubicBezTo>
                <a:cubicBezTo>
                  <a:pt x="1644" y="239"/>
                  <a:pt x="1685" y="186"/>
                  <a:pt x="1730" y="143"/>
                </a:cubicBezTo>
                <a:cubicBezTo>
                  <a:pt x="1775" y="100"/>
                  <a:pt x="1821" y="58"/>
                  <a:pt x="1870" y="35"/>
                </a:cubicBezTo>
                <a:cubicBezTo>
                  <a:pt x="1919" y="12"/>
                  <a:pt x="1915" y="10"/>
                  <a:pt x="2026" y="5"/>
                </a:cubicBezTo>
                <a:cubicBezTo>
                  <a:pt x="2137" y="0"/>
                  <a:pt x="2428" y="4"/>
                  <a:pt x="2534" y="4"/>
                </a:cubicBezTo>
              </a:path>
            </a:pathLst>
          </a:custGeom>
          <a:noFill/>
          <a:ln w="12700">
            <a:solidFill>
              <a:srgbClr val="0000FF"/>
            </a:solidFill>
            <a:round/>
            <a:headEnd type="arrow" w="med" len="med"/>
            <a:tailEnd type="arrow" w="med" len="med"/>
          </a:ln>
          <a:effectLst/>
        </p:spPr>
        <p:txBody>
          <a:bodyPr/>
          <a:lstStyle/>
          <a:p>
            <a:endParaRPr lang="th-TH"/>
          </a:p>
        </p:txBody>
      </p:sp>
      <p:grpSp>
        <p:nvGrpSpPr>
          <p:cNvPr id="34830" name="Group 14"/>
          <p:cNvGrpSpPr>
            <a:grpSpLocks/>
          </p:cNvGrpSpPr>
          <p:nvPr/>
        </p:nvGrpSpPr>
        <p:grpSpPr bwMode="auto">
          <a:xfrm>
            <a:off x="1582738" y="4052888"/>
            <a:ext cx="1462087" cy="671512"/>
            <a:chOff x="498" y="2553"/>
            <a:chExt cx="921" cy="423"/>
          </a:xfrm>
        </p:grpSpPr>
        <p:sp>
          <p:nvSpPr>
            <p:cNvPr id="34826" name="Oval 10"/>
            <p:cNvSpPr>
              <a:spLocks noChangeArrowheads="1"/>
            </p:cNvSpPr>
            <p:nvPr/>
          </p:nvSpPr>
          <p:spPr bwMode="auto">
            <a:xfrm>
              <a:off x="1053" y="2598"/>
              <a:ext cx="366" cy="378"/>
            </a:xfrm>
            <a:prstGeom prst="ellipse">
              <a:avLst/>
            </a:prstGeom>
            <a:gradFill rotWithShape="1">
              <a:gsLst>
                <a:gs pos="0">
                  <a:schemeClr val="hlink">
                    <a:gamma/>
                    <a:shade val="46275"/>
                    <a:invGamma/>
                  </a:schemeClr>
                </a:gs>
                <a:gs pos="100000">
                  <a:schemeClr val="hlink"/>
                </a:gs>
              </a:gsLst>
              <a:path path="shape">
                <a:fillToRect l="50000" t="50000" r="50000" b="50000"/>
              </a:path>
            </a:gradFill>
            <a:ln w="28575">
              <a:solidFill>
                <a:srgbClr val="800080"/>
              </a:solidFill>
              <a:round/>
              <a:headEnd/>
              <a:tailEnd/>
            </a:ln>
            <a:effectLst/>
          </p:spPr>
          <p:txBody>
            <a:bodyPr wrap="none" anchor="ctr"/>
            <a:lstStyle/>
            <a:p>
              <a:endParaRPr lang="th-TH"/>
            </a:p>
          </p:txBody>
        </p:sp>
        <p:sp>
          <p:nvSpPr>
            <p:cNvPr id="34828" name="Line 12"/>
            <p:cNvSpPr>
              <a:spLocks noChangeShapeType="1"/>
            </p:cNvSpPr>
            <p:nvPr/>
          </p:nvSpPr>
          <p:spPr bwMode="auto">
            <a:xfrm>
              <a:off x="498" y="2784"/>
              <a:ext cx="555" cy="0"/>
            </a:xfrm>
            <a:prstGeom prst="line">
              <a:avLst/>
            </a:prstGeom>
            <a:noFill/>
            <a:ln w="38100">
              <a:solidFill>
                <a:srgbClr val="000080"/>
              </a:solidFill>
              <a:round/>
              <a:headEnd/>
              <a:tailEnd type="triangle" w="lg" len="lg"/>
            </a:ln>
            <a:effectLst/>
          </p:spPr>
          <p:txBody>
            <a:bodyPr/>
            <a:lstStyle/>
            <a:p>
              <a:endParaRPr lang="th-TH"/>
            </a:p>
          </p:txBody>
        </p:sp>
        <p:sp>
          <p:nvSpPr>
            <p:cNvPr id="34829" name="Text Box 13"/>
            <p:cNvSpPr txBox="1">
              <a:spLocks noChangeArrowheads="1"/>
            </p:cNvSpPr>
            <p:nvPr/>
          </p:nvSpPr>
          <p:spPr bwMode="auto">
            <a:xfrm>
              <a:off x="583" y="2553"/>
              <a:ext cx="201" cy="231"/>
            </a:xfrm>
            <a:prstGeom prst="rect">
              <a:avLst/>
            </a:prstGeom>
            <a:noFill/>
            <a:ln w="9525">
              <a:noFill/>
              <a:miter lim="800000"/>
              <a:headEnd/>
              <a:tailEnd/>
            </a:ln>
            <a:effectLst/>
          </p:spPr>
          <p:txBody>
            <a:bodyPr>
              <a:spAutoFit/>
            </a:bodyPr>
            <a:lstStyle/>
            <a:p>
              <a:pPr>
                <a:spcBef>
                  <a:spcPct val="50000"/>
                </a:spcBef>
              </a:pPr>
              <a:r>
                <a:rPr lang="en-US"/>
                <a:t>F</a:t>
              </a:r>
              <a:endParaRPr lang="th-TH"/>
            </a:p>
          </p:txBody>
        </p:sp>
      </p:grpSp>
      <p:sp>
        <p:nvSpPr>
          <p:cNvPr id="34831" name="Text Box 15"/>
          <p:cNvSpPr txBox="1">
            <a:spLocks noChangeArrowheads="1"/>
          </p:cNvSpPr>
          <p:nvPr/>
        </p:nvSpPr>
        <p:spPr bwMode="auto">
          <a:xfrm rot="-2880805">
            <a:off x="4904582" y="4236243"/>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a:t>dS</a:t>
            </a: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8264 0.00186 C 0.08941 0.0007 0.10781 -0.00115 0.12309 -0.00509 C 0.13836 -0.00902 0.15902 -0.01157 0.17413 -0.02175 C 0.18923 -0.03194 0.20173 -0.05069 0.21371 -0.0662 C 0.22569 -0.08171 0.23507 -0.09814 0.246 -0.11481 C 0.25694 -0.13148 0.26805 -0.15115 0.27934 -0.1662 C 0.29062 -0.18125 0.30069 -0.19375 0.31371 -0.20509 C 0.32673 -0.21643 0.33489 -0.2287 0.35746 -0.23425 C 0.38003 -0.23981 0.43003 -0.2375 0.44913 -0.23842 " pathEditMode="relative" rAng="0" ptsTypes="aaaaaaaaa">
                                      <p:cBhvr>
                                        <p:cTn id="6" dur="3000" fill="hold"/>
                                        <p:tgtEl>
                                          <p:spTgt spid="34830"/>
                                        </p:tgtEl>
                                        <p:attrNameLst>
                                          <p:attrName>ppt_x</p:attrName>
                                          <p:attrName>ppt_y</p:attrName>
                                        </p:attrNameLst>
                                      </p:cBhvr>
                                      <p:rCtr x="183" y="-1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633</TotalTime>
  <Words>1746</Words>
  <Application>Microsoft Office PowerPoint</Application>
  <PresentationFormat>นำเสนอทางหน้าจอ (4:3)</PresentationFormat>
  <Paragraphs>453</Paragraphs>
  <Slides>52</Slides>
  <Notes>0</Notes>
  <HiddenSlides>0</HiddenSlides>
  <MMClips>0</MMClips>
  <ScaleCrop>false</ScaleCrop>
  <HeadingPairs>
    <vt:vector size="8" baseType="variant">
      <vt:variant>
        <vt:lpstr>แบบอักษรที่ถูกใช้</vt:lpstr>
      </vt:variant>
      <vt:variant>
        <vt:i4>8</vt:i4>
      </vt:variant>
      <vt:variant>
        <vt:lpstr>ชุดรูปแบบ</vt:lpstr>
      </vt:variant>
      <vt:variant>
        <vt:i4>1</vt:i4>
      </vt:variant>
      <vt:variant>
        <vt:lpstr>เซิร์ฟเวอร์ OLE ฝังตัว</vt:lpstr>
      </vt:variant>
      <vt:variant>
        <vt:i4>3</vt:i4>
      </vt:variant>
      <vt:variant>
        <vt:lpstr>ชื่อเรื่องภาพนิ่ง</vt:lpstr>
      </vt:variant>
      <vt:variant>
        <vt:i4>52</vt:i4>
      </vt:variant>
    </vt:vector>
  </HeadingPairs>
  <TitlesOfParts>
    <vt:vector size="64" baseType="lpstr">
      <vt:lpstr>Arial</vt:lpstr>
      <vt:lpstr>Angsana New</vt:lpstr>
      <vt:lpstr>Times New Roman</vt:lpstr>
      <vt:lpstr>Wingdings</vt:lpstr>
      <vt:lpstr>Tahoma</vt:lpstr>
      <vt:lpstr>Arial Black</vt:lpstr>
      <vt:lpstr>BrowalliaUPC</vt:lpstr>
      <vt:lpstr>Comic Sans MS</vt:lpstr>
      <vt:lpstr>Radial</vt:lpstr>
      <vt:lpstr>Microsoft Equation 3.0</vt:lpstr>
      <vt:lpstr>MathType 6.0 Equation</vt:lpstr>
      <vt:lpstr>MathType 4.0 Equation</vt:lpstr>
      <vt:lpstr>The First Law of Thermodynamics For Closed Systems</vt:lpstr>
      <vt:lpstr>1st Law = Energy Conservation</vt:lpstr>
      <vt:lpstr>Heat, Q</vt:lpstr>
      <vt:lpstr>3-Ways of Heat Transfer</vt:lpstr>
      <vt:lpstr>ภาพนิ่ง 5</vt:lpstr>
      <vt:lpstr>Work &amp; Heat both of them:-</vt:lpstr>
      <vt:lpstr>Form of work</vt:lpstr>
      <vt:lpstr>Electrical Work</vt:lpstr>
      <vt:lpstr>Mechanical Work</vt:lpstr>
      <vt:lpstr>Moving Boundary Work</vt:lpstr>
      <vt:lpstr>Work is a PATH function  </vt:lpstr>
      <vt:lpstr>Isobaric Process (Constant Pressure)</vt:lpstr>
      <vt:lpstr>ภาพนิ่ง 13</vt:lpstr>
      <vt:lpstr>Isothermal Process (const.Temp.) of an IDEAL GAS</vt:lpstr>
      <vt:lpstr>Polytropic Process  (Pvn = Const)</vt:lpstr>
      <vt:lpstr>Example 3-9</vt:lpstr>
      <vt:lpstr>Spring Work</vt:lpstr>
      <vt:lpstr>Example 3-10</vt:lpstr>
      <vt:lpstr>ภาพนิ่ง 19</vt:lpstr>
      <vt:lpstr>ภาพนิ่ง 20</vt:lpstr>
      <vt:lpstr>1st Law = Energy Conservation</vt:lpstr>
      <vt:lpstr>The First Law of Thermodynamics : The Principle of Energy Conservation</vt:lpstr>
      <vt:lpstr>The First Law of Thermodynamics : For a Closed System</vt:lpstr>
      <vt:lpstr>ภาพนิ่ง 24</vt:lpstr>
      <vt:lpstr>ภาพนิ่ง 25</vt:lpstr>
      <vt:lpstr>ภาพนิ่ง 26</vt:lpstr>
      <vt:lpstr>ภาพนิ่ง 27</vt:lpstr>
      <vt:lpstr>ภาพนิ่ง 28</vt:lpstr>
      <vt:lpstr>ภาพนิ่ง 29</vt:lpstr>
      <vt:lpstr>ภาพนิ่ง 30</vt:lpstr>
      <vt:lpstr>ภาพนิ่ง 31</vt:lpstr>
      <vt:lpstr>ภาพนิ่ง 32</vt:lpstr>
      <vt:lpstr>ภาพนิ่ง 33</vt:lpstr>
      <vt:lpstr>ภาพนิ่ง 34</vt:lpstr>
      <vt:lpstr>ภาพนิ่ง 35</vt:lpstr>
      <vt:lpstr>Specific Heat</vt:lpstr>
      <vt:lpstr>Prove Cv</vt:lpstr>
      <vt:lpstr>Prove Cp</vt:lpstr>
      <vt:lpstr>Internal Energy, Enthalpy, and Specific Heat of Ideal Gases</vt:lpstr>
      <vt:lpstr>To determine Δu and Δh of Ideal Gases</vt:lpstr>
      <vt:lpstr>ภาพนิ่ง 41</vt:lpstr>
      <vt:lpstr>Specific Heat Relations of Ideal Gases</vt:lpstr>
      <vt:lpstr>ภาพนิ่ง 43</vt:lpstr>
      <vt:lpstr>ภาพนิ่ง 44</vt:lpstr>
      <vt:lpstr>ภาพนิ่ง 45</vt:lpstr>
      <vt:lpstr>Example 3-16</vt:lpstr>
      <vt:lpstr>ภาพนิ่ง 47</vt:lpstr>
      <vt:lpstr>Why we can assume Ideal Gas Bahavior?</vt:lpstr>
      <vt:lpstr>(b) W13=? </vt:lpstr>
      <vt:lpstr>(c) Q13=? ;</vt:lpstr>
      <vt:lpstr>ภาพนิ่ง 51</vt:lpstr>
      <vt:lpstr>End of Chapter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Sommai</dc:creator>
  <cp:lastModifiedBy>Khon Kaen University</cp:lastModifiedBy>
  <cp:revision>156</cp:revision>
  <dcterms:created xsi:type="dcterms:W3CDTF">2006-06-19T10:21:57Z</dcterms:created>
  <dcterms:modified xsi:type="dcterms:W3CDTF">2012-06-14T04:54:10Z</dcterms:modified>
</cp:coreProperties>
</file>